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4"/>
  </p:notesMasterIdLst>
  <p:handoutMasterIdLst>
    <p:handoutMasterId r:id="rId45"/>
  </p:handoutMasterIdLst>
  <p:sldIdLst>
    <p:sldId id="256" r:id="rId2"/>
    <p:sldId id="258" r:id="rId3"/>
    <p:sldId id="259" r:id="rId4"/>
    <p:sldId id="260" r:id="rId5"/>
    <p:sldId id="261" r:id="rId6"/>
    <p:sldId id="287" r:id="rId7"/>
    <p:sldId id="262" r:id="rId8"/>
    <p:sldId id="263" r:id="rId9"/>
    <p:sldId id="264" r:id="rId10"/>
    <p:sldId id="265" r:id="rId11"/>
    <p:sldId id="289" r:id="rId12"/>
    <p:sldId id="290" r:id="rId13"/>
    <p:sldId id="266" r:id="rId14"/>
    <p:sldId id="267" r:id="rId15"/>
    <p:sldId id="268" r:id="rId16"/>
    <p:sldId id="291" r:id="rId17"/>
    <p:sldId id="292" r:id="rId18"/>
    <p:sldId id="295" r:id="rId19"/>
    <p:sldId id="296"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6" r:id="rId36"/>
    <p:sldId id="297" r:id="rId37"/>
    <p:sldId id="298" r:id="rId38"/>
    <p:sldId id="299" r:id="rId39"/>
    <p:sldId id="300" r:id="rId40"/>
    <p:sldId id="301" r:id="rId41"/>
    <p:sldId id="302" r:id="rId42"/>
    <p:sldId id="304"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CE5308"/>
    <a:srgbClr val="FFFFCC"/>
    <a:srgbClr val="F8A968"/>
    <a:srgbClr val="FFCC99"/>
    <a:srgbClr val="820000"/>
    <a:srgbClr val="E97E09"/>
    <a:srgbClr val="885F28"/>
    <a:srgbClr val="614074"/>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25/2/2015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25/2/2015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29</a:t>
            </a:fld>
            <a:endParaRPr lang="el-GR" dirty="0"/>
          </a:p>
        </p:txBody>
      </p:sp>
    </p:spTree>
    <p:extLst>
      <p:ext uri="{BB962C8B-B14F-4D97-AF65-F5344CB8AC3E}">
        <p14:creationId xmlns:p14="http://schemas.microsoft.com/office/powerpoint/2010/main" val="244860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30</a:t>
            </a:fld>
            <a:endParaRPr lang="el-GR" dirty="0"/>
          </a:p>
        </p:txBody>
      </p:sp>
    </p:spTree>
    <p:extLst>
      <p:ext uri="{BB962C8B-B14F-4D97-AF65-F5344CB8AC3E}">
        <p14:creationId xmlns:p14="http://schemas.microsoft.com/office/powerpoint/2010/main" val="168765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31</a:t>
            </a:fld>
            <a:endParaRPr lang="el-GR" dirty="0"/>
          </a:p>
        </p:txBody>
      </p:sp>
    </p:spTree>
    <p:extLst>
      <p:ext uri="{BB962C8B-B14F-4D97-AF65-F5344CB8AC3E}">
        <p14:creationId xmlns:p14="http://schemas.microsoft.com/office/powerpoint/2010/main" val="69416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anose="02020603050405020304" pitchFamily="18" charset="0"/>
              </a:defRPr>
            </a:lvl1pPr>
            <a:lvl2pPr marL="742950" indent="-285750" defTabSz="990600" eaLnBrk="0" hangingPunct="0">
              <a:defRPr sz="2400">
                <a:solidFill>
                  <a:schemeClr val="tx1"/>
                </a:solidFill>
                <a:latin typeface="Times New Roman" panose="02020603050405020304" pitchFamily="18" charset="0"/>
              </a:defRPr>
            </a:lvl2pPr>
            <a:lvl3pPr marL="1143000" indent="-228600" defTabSz="990600" eaLnBrk="0" hangingPunct="0">
              <a:defRPr sz="2400">
                <a:solidFill>
                  <a:schemeClr val="tx1"/>
                </a:solidFill>
                <a:latin typeface="Times New Roman" panose="02020603050405020304" pitchFamily="18" charset="0"/>
              </a:defRPr>
            </a:lvl3pPr>
            <a:lvl4pPr marL="1600200" indent="-228600" defTabSz="990600" eaLnBrk="0" hangingPunct="0">
              <a:defRPr sz="2400">
                <a:solidFill>
                  <a:schemeClr val="tx1"/>
                </a:solidFill>
                <a:latin typeface="Times New Roman" panose="02020603050405020304" pitchFamily="18" charset="0"/>
              </a:defRPr>
            </a:lvl4pPr>
            <a:lvl5pPr marL="2057400" indent="-228600" defTabSz="990600" eaLnBrk="0" hangingPunct="0">
              <a:defRPr sz="2400">
                <a:solidFill>
                  <a:schemeClr val="tx1"/>
                </a:solidFill>
                <a:latin typeface="Times New Roman" panose="02020603050405020304" pitchFamily="18" charset="0"/>
              </a:defRPr>
            </a:lvl5pPr>
            <a:lvl6pPr marL="2514600" indent="-228600" algn="ctr" defTabSz="990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990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990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990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755B9AE-4A4C-43CE-BC7F-3A230080BDC4}" type="slidenum">
              <a:rPr lang="el-GR" sz="1300"/>
              <a:pPr eaLnBrk="1" hangingPunct="1"/>
              <a:t>32</a:t>
            </a:fld>
            <a:endParaRPr lang="el-GR" sz="1300" dirty="0"/>
          </a:p>
        </p:txBody>
      </p:sp>
      <p:sp>
        <p:nvSpPr>
          <p:cNvPr id="54275" name="Rectangle 2"/>
          <p:cNvSpPr>
            <a:spLocks noGrp="1" noRot="1" noChangeAspect="1" noChangeArrowheads="1" noTextEdit="1"/>
          </p:cNvSpPr>
          <p:nvPr>
            <p:ph type="sldImg"/>
          </p:nvPr>
        </p:nvSpPr>
        <p:spPr>
          <a:xfrm>
            <a:off x="990600" y="765175"/>
            <a:ext cx="5118100" cy="3838575"/>
          </a:xfrm>
          <a:ln/>
        </p:spPr>
      </p:sp>
      <p:sp>
        <p:nvSpPr>
          <p:cNvPr id="54276" name="Rectangle 3"/>
          <p:cNvSpPr>
            <a:spLocks noGrp="1" noChangeArrowheads="1"/>
          </p:cNvSpPr>
          <p:nvPr>
            <p:ph type="body" idx="1"/>
          </p:nvPr>
        </p:nvSpPr>
        <p:spPr>
          <a:xfrm>
            <a:off x="709613" y="4860925"/>
            <a:ext cx="5680075"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extLst>
      <p:ext uri="{BB962C8B-B14F-4D97-AF65-F5344CB8AC3E}">
        <p14:creationId xmlns:p14="http://schemas.microsoft.com/office/powerpoint/2010/main" val="187502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Ø"/>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lickr.com/photos/56379629@N00"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2.0/deed.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mmons.wikimedia.org/wiki/User:Bilb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licebo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jabberwacky.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File:GNU_Emacs_ELIZA_example.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en.wikipedia.org/wiki/en:GNU_General_Public_License" TargetMode="External"/><Relationship Id="rId4" Type="http://schemas.openxmlformats.org/officeDocument/2006/relationships/hyperlink" Target="http://en.wikipedia.org/wiki/User:Ysangko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nc-nd/2.0/" TargetMode="External"/><Relationship Id="rId2" Type="http://schemas.openxmlformats.org/officeDocument/2006/relationships/hyperlink" Target="http://www.flickr.com/photos/47327161@N00/2462006382/"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flickr.com/photos/mzn37/11861815646/" TargetMode="External"/><Relationship Id="rId13" Type="http://schemas.openxmlformats.org/officeDocument/2006/relationships/hyperlink" Target="http://online.wsj.com/news/articles/SB10000872396390444358804578016562948686482" TargetMode="External"/><Relationship Id="rId3" Type="http://schemas.openxmlformats.org/officeDocument/2006/relationships/notesSlide" Target="../notesSlides/notesSlide3.xml"/><Relationship Id="rId7" Type="http://schemas.openxmlformats.org/officeDocument/2006/relationships/image" Target="../media/image13.jpeg"/><Relationship Id="rId12"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hyperlink" Target="http://asiancorrespondent.com/22239/the-trendy-leader-philips-digital-painting-kit/" TargetMode="External"/><Relationship Id="rId5" Type="http://schemas.openxmlformats.org/officeDocument/2006/relationships/oleObject" Target="../embeddings/Microsoft_Word_97_-_2003_Document1.doc"/><Relationship Id="rId10" Type="http://schemas.openxmlformats.org/officeDocument/2006/relationships/image" Target="../media/image14.jpeg"/><Relationship Id="rId4" Type="http://schemas.openxmlformats.org/officeDocument/2006/relationships/image" Target="../media/image12.png"/><Relationship Id="rId9" Type="http://schemas.openxmlformats.org/officeDocument/2006/relationships/hyperlink" Target="http://creativecommons.org/licenses/by-nc-nd/2.0/"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ordlesstech.com/2012/07/28/etos-digital-3d-drawing-board/" TargetMode="External"/><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muddlex.blogspot.gr/2013/01/rolltop-laptop.html" TargetMode="External"/><Relationship Id="rId10" Type="http://schemas.openxmlformats.org/officeDocument/2006/relationships/hyperlink" Target="http://phys.org/news165080077.html"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1.jpeg"/><Relationship Id="rId7" Type="http://schemas.openxmlformats.org/officeDocument/2006/relationships/hyperlink" Target="http://en.wikipedia.org/wiki/File:Lexus_Navigation_advanced_parking_system.jpg" TargetMode="External"/><Relationship Id="rId12" Type="http://schemas.openxmlformats.org/officeDocument/2006/relationships/hyperlink" Target="http://creativecommons.org/licenses/by/2.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11" Type="http://schemas.openxmlformats.org/officeDocument/2006/relationships/hyperlink" Target="http://www.flickr.com/people/25632349@N04" TargetMode="External"/><Relationship Id="rId5" Type="http://schemas.openxmlformats.org/officeDocument/2006/relationships/hyperlink" Target="http://commons.wikimedia.org/wiki/User:Morio" TargetMode="External"/><Relationship Id="rId10" Type="http://schemas.openxmlformats.org/officeDocument/2006/relationships/hyperlink" Target="http://commons.wikimedia.org/wiki/File:Porsche_Cayenne_3.2_V6_-_Flickr_-_The_Car_Spy_(4).jpg" TargetMode="External"/><Relationship Id="rId4" Type="http://schemas.openxmlformats.org/officeDocument/2006/relationships/hyperlink" Target="http://en.wikipedia.org/wiki/File:Honda_EV-STER_twin-lever_steering_2012_Tokyo_Auto_Salon.jpg" TargetMode="External"/><Relationship Id="rId9"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Τεχνητή Νοημοσύνη</a:t>
            </a:r>
            <a:r>
              <a:rPr lang="en-US" sz="4000" b="1" dirty="0" smtClean="0">
                <a:solidFill>
                  <a:schemeClr val="tx1"/>
                </a:solidFill>
                <a:latin typeface="+mn-lt"/>
              </a:rPr>
              <a:t> (</a:t>
            </a:r>
            <a:r>
              <a:rPr lang="el-GR" sz="4000" b="1" dirty="0" smtClean="0">
                <a:solidFill>
                  <a:schemeClr val="tx1"/>
                </a:solidFill>
                <a:latin typeface="+mn-lt"/>
              </a:rPr>
              <a:t>Θ)</a:t>
            </a:r>
            <a:endParaRPr lang="el-GR" sz="1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r>
              <a:rPr lang="el-GR" sz="3000" b="1" dirty="0" smtClean="0"/>
              <a:t>Ενότητα </a:t>
            </a:r>
            <a:r>
              <a:rPr lang="en-US" sz="3000" b="1" dirty="0" smtClean="0"/>
              <a:t>1</a:t>
            </a:r>
            <a:r>
              <a:rPr lang="el-GR" sz="3000" dirty="0" smtClean="0"/>
              <a:t>:</a:t>
            </a:r>
            <a:r>
              <a:rPr lang="en-US" sz="3000" dirty="0" smtClean="0"/>
              <a:t> </a:t>
            </a:r>
            <a:r>
              <a:rPr lang="el-GR" sz="3000" dirty="0" smtClean="0"/>
              <a:t>Εισαγωγή</a:t>
            </a:r>
            <a:endParaRPr lang="en-US" sz="3000" dirty="0" smtClean="0"/>
          </a:p>
          <a:p>
            <a:endParaRPr lang="en-US" sz="2400" dirty="0" smtClean="0"/>
          </a:p>
          <a:p>
            <a:r>
              <a:rPr lang="el-GR" sz="2600" dirty="0" smtClean="0"/>
              <a:t>Κατερίνα Γεωργούλη</a:t>
            </a:r>
          </a:p>
          <a:p>
            <a:r>
              <a:rPr lang="el-GR" sz="2600" dirty="0"/>
              <a:t>Τμήμα Μηχανικών Πληροφορικής </a:t>
            </a:r>
            <a:r>
              <a:rPr lang="el-GR" sz="2600" dirty="0" smtClean="0"/>
              <a:t>ΤΕ</a:t>
            </a:r>
            <a:endParaRPr lang="el-GR" sz="2600" dirty="0"/>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222961553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Γενικός </a:t>
            </a:r>
            <a:r>
              <a:rPr lang="el-GR" dirty="0" smtClean="0"/>
              <a:t>Ορισμός</a:t>
            </a:r>
            <a:endParaRPr lang="el-GR" dirty="0"/>
          </a:p>
        </p:txBody>
      </p:sp>
      <p:sp>
        <p:nvSpPr>
          <p:cNvPr id="3" name="Θέση περιεχομένου 2"/>
          <p:cNvSpPr>
            <a:spLocks noGrp="1"/>
          </p:cNvSpPr>
          <p:nvPr>
            <p:ph idx="1"/>
          </p:nvPr>
        </p:nvSpPr>
        <p:spPr>
          <a:xfrm>
            <a:off x="441579" y="1988840"/>
            <a:ext cx="8229600" cy="2232248"/>
          </a:xfrm>
        </p:spPr>
        <p:txBody>
          <a:bodyPr/>
          <a:lstStyle/>
          <a:p>
            <a:pPr marL="0" indent="0">
              <a:buNone/>
            </a:pPr>
            <a:r>
              <a:rPr lang="el-GR" dirty="0"/>
              <a:t>Η Τεχνητή Νοημοσύνη ασχολείται με την </a:t>
            </a:r>
            <a:r>
              <a:rPr lang="el-GR" b="1" dirty="0">
                <a:solidFill>
                  <a:srgbClr val="004A82"/>
                </a:solidFill>
              </a:rPr>
              <a:t>κατασκευή μηχανών </a:t>
            </a:r>
            <a:r>
              <a:rPr lang="el-GR" dirty="0"/>
              <a:t>που θα πρέπει όχι μόνο να δείχνουν συμπεριφορά συγκρίσιμη με αυτή που θεωρείται ότι απαιτεί </a:t>
            </a:r>
            <a:r>
              <a:rPr lang="el-GR" b="1" dirty="0">
                <a:solidFill>
                  <a:srgbClr val="004A82"/>
                </a:solidFill>
              </a:rPr>
              <a:t>νοημοσύνη</a:t>
            </a:r>
            <a:r>
              <a:rPr lang="el-GR" dirty="0"/>
              <a:t> στους ανθρώπους αλλά να μπορούν επίσης να </a:t>
            </a:r>
            <a:r>
              <a:rPr lang="el-GR" b="1" dirty="0">
                <a:solidFill>
                  <a:srgbClr val="004A82"/>
                </a:solidFill>
              </a:rPr>
              <a:t>προσαρμόζονται</a:t>
            </a:r>
            <a:r>
              <a:rPr lang="el-GR" dirty="0"/>
              <a:t> στο περιβάλλον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453585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476672"/>
            <a:ext cx="9144000" cy="908720"/>
          </a:xfrm>
        </p:spPr>
        <p:txBody>
          <a:bodyPr>
            <a:normAutofit fontScale="90000"/>
          </a:bodyPr>
          <a:lstStyle/>
          <a:p>
            <a:r>
              <a:rPr lang="el-GR" sz="4400" dirty="0" smtClean="0"/>
              <a:t>Αδύναμη ΤΝ –</a:t>
            </a:r>
            <a:r>
              <a:rPr lang="en-US" sz="4400" dirty="0" smtClean="0"/>
              <a:t>Soft AI</a:t>
            </a:r>
            <a:r>
              <a:rPr lang="el-GR" dirty="0" smtClean="0"/>
              <a:t/>
            </a:r>
            <a:br>
              <a:rPr lang="el-GR" dirty="0" smtClean="0"/>
            </a:br>
            <a:r>
              <a:rPr lang="el-GR" b="0" dirty="0" smtClean="0"/>
              <a:t>Θέσεις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Θέση περιεχομένου 2"/>
          <p:cNvSpPr txBox="1">
            <a:spLocks/>
          </p:cNvSpPr>
          <p:nvPr/>
        </p:nvSpPr>
        <p:spPr>
          <a:xfrm>
            <a:off x="395536" y="1700808"/>
            <a:ext cx="8280920" cy="2880320"/>
          </a:xfrm>
          <a:prstGeom prst="rect">
            <a:avLst/>
          </a:prstGeom>
        </p:spPr>
        <p:txBody>
          <a:bodyPr vert="horz" lIns="91440" tIns="45720" rIns="91440" bIns="45720" rtlCol="0">
            <a:noAutofit/>
          </a:bodyPr>
          <a:lstStyle/>
          <a:p>
            <a:pPr marL="273050" marR="0" lvl="0" indent="-273050" defTabSz="914400" rtl="0" eaLnBrk="1" fontAlgn="auto" latinLnBrk="0" hangingPunct="1">
              <a:lnSpc>
                <a:spcPct val="100000"/>
              </a:lnSpc>
              <a:spcBef>
                <a:spcPts val="3000"/>
              </a:spcBef>
              <a:spcAft>
                <a:spcPts val="0"/>
              </a:spcAft>
              <a:buClrTx/>
              <a:buSzTx/>
              <a:buFont typeface="Arial" pitchFamily="34" charset="0"/>
              <a:buChar char="•"/>
              <a:tabLst/>
              <a:defRPr/>
            </a:pPr>
            <a:r>
              <a:rPr lang="el-GR" sz="2400" dirty="0" smtClean="0">
                <a:latin typeface="+mn-lt"/>
              </a:rPr>
              <a:t>  Η δημιουργία συστημάτων που λειτουργούν ακριβώς όπως το ανθρώπινο μυαλό είναι αδύνατη. </a:t>
            </a:r>
          </a:p>
          <a:p>
            <a:pPr marL="273050" marR="0" lvl="0" indent="-273050" defTabSz="914400" rtl="0" eaLnBrk="1" fontAlgn="auto" latinLnBrk="0" hangingPunct="1">
              <a:lnSpc>
                <a:spcPct val="100000"/>
              </a:lnSpc>
              <a:spcBef>
                <a:spcPts val="3000"/>
              </a:spcBef>
              <a:spcAft>
                <a:spcPts val="0"/>
              </a:spcAft>
              <a:buClrTx/>
              <a:buSzTx/>
              <a:buFont typeface="Arial" pitchFamily="34" charset="0"/>
              <a:buChar char="•"/>
              <a:tabLst/>
              <a:defRPr/>
            </a:pPr>
            <a:r>
              <a:rPr lang="el-GR" sz="2400" dirty="0" smtClean="0">
                <a:latin typeface="+mn-lt"/>
              </a:rPr>
              <a:t> Το πιο κοντινό που μπορούμε να πετύχουμε είναι η δημιουργία της ψευδαίσθηση της ανθρώπινης νοημοσύνης. </a:t>
            </a:r>
          </a:p>
          <a:p>
            <a:pPr marL="273050" marR="0" lvl="0" indent="-273050" defTabSz="914400" rtl="0" eaLnBrk="1" fontAlgn="auto" latinLnBrk="0" hangingPunct="1">
              <a:lnSpc>
                <a:spcPct val="100000"/>
              </a:lnSpc>
              <a:spcBef>
                <a:spcPts val="3000"/>
              </a:spcBef>
              <a:spcAft>
                <a:spcPts val="0"/>
              </a:spcAft>
              <a:buClrTx/>
              <a:buSzTx/>
              <a:buFont typeface="Arial" pitchFamily="34" charset="0"/>
              <a:buChar char="•"/>
              <a:tabLst/>
              <a:defRPr/>
            </a:pPr>
            <a:r>
              <a:rPr lang="el-GR" sz="2400" dirty="0" smtClean="0">
                <a:latin typeface="+mn-lt"/>
              </a:rPr>
              <a:t> Τα προγράμματα ηλεκτρονικών υπολογιστών αποτελούν χρήσιμα εργαλεία για προσομοίωση και κατανόηση του ανθρώπινου νου.</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4298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908720"/>
          </a:xfrm>
        </p:spPr>
        <p:txBody>
          <a:bodyPr>
            <a:normAutofit fontScale="90000"/>
          </a:bodyPr>
          <a:lstStyle/>
          <a:p>
            <a:r>
              <a:rPr lang="el-GR" sz="4400" dirty="0" smtClean="0"/>
              <a:t>Ισχυρή ΤΝ –</a:t>
            </a:r>
            <a:r>
              <a:rPr lang="en-US" sz="4400" dirty="0" smtClean="0"/>
              <a:t>Strong AI</a:t>
            </a:r>
            <a:r>
              <a:rPr lang="el-GR" dirty="0" smtClean="0"/>
              <a:t/>
            </a:r>
            <a:br>
              <a:rPr lang="el-GR" dirty="0" smtClean="0"/>
            </a:br>
            <a:r>
              <a:rPr lang="el-GR" b="0" dirty="0" smtClean="0"/>
              <a:t>Θέσεις</a:t>
            </a:r>
            <a:endParaRPr lang="el-GR" dirty="0"/>
          </a:p>
        </p:txBody>
      </p:sp>
      <p:sp>
        <p:nvSpPr>
          <p:cNvPr id="3" name="Content Placeholder 2"/>
          <p:cNvSpPr>
            <a:spLocks noGrp="1"/>
          </p:cNvSpPr>
          <p:nvPr>
            <p:ph idx="1"/>
          </p:nvPr>
        </p:nvSpPr>
        <p:spPr>
          <a:xfrm>
            <a:off x="457200" y="1916832"/>
            <a:ext cx="8229600" cy="4320480"/>
          </a:xfrm>
        </p:spPr>
        <p:txBody>
          <a:bodyPr/>
          <a:lstStyle/>
          <a:p>
            <a:r>
              <a:rPr lang="el-GR" dirty="0" smtClean="0"/>
              <a:t>Μια μέρα θα πρέπει να δημιουργηθεί κατασκευή τεχνητής νοημοσύνης που θα  μπορεί να σκέφτεται, να εξορθολογίζει και να βγάζει συμπεράσματα ακριβώς όπως ένα ανθρώπινο μυαλό. </a:t>
            </a:r>
          </a:p>
          <a:p>
            <a:r>
              <a:rPr lang="el-GR" dirty="0" smtClean="0"/>
              <a:t> Το μυαλό είναι απλά ένα πρόγραμμα υπολογιστή (και τίποτα περισσότερο)</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Δοκιμασία </a:t>
            </a:r>
            <a:r>
              <a:rPr lang="en-US" dirty="0"/>
              <a:t>Turing</a:t>
            </a:r>
            <a:endParaRPr lang="el-GR" dirty="0"/>
          </a:p>
        </p:txBody>
      </p:sp>
      <p:sp>
        <p:nvSpPr>
          <p:cNvPr id="3" name="Θέση περιεχομένου 2"/>
          <p:cNvSpPr>
            <a:spLocks noGrp="1"/>
          </p:cNvSpPr>
          <p:nvPr>
            <p:ph idx="1"/>
          </p:nvPr>
        </p:nvSpPr>
        <p:spPr>
          <a:xfrm>
            <a:off x="457200" y="1196752"/>
            <a:ext cx="8229600" cy="1152128"/>
          </a:xfrm>
        </p:spPr>
        <p:txBody>
          <a:bodyPr>
            <a:normAutofit lnSpcReduction="10000"/>
          </a:bodyPr>
          <a:lstStyle/>
          <a:p>
            <a:pPr marL="0" indent="0">
              <a:buNone/>
            </a:pPr>
            <a:r>
              <a:rPr lang="el-GR" dirty="0"/>
              <a:t>Ο Alan Turing (1913-1954), ο οποίος θεωρείται ο πατέρας της ΤΝ, εμπνεύστηκε το 1950 ένα τεστ (Turing test), για την αναγνώριση ευφυών μηχανών.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Picture 8" descr="Alan Turing 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078" y="2348880"/>
            <a:ext cx="21431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6504" y="5025405"/>
            <a:ext cx="2448272" cy="461665"/>
          </a:xfrm>
          <a:prstGeom prst="rect">
            <a:avLst/>
          </a:prstGeom>
          <a:noFill/>
        </p:spPr>
        <p:txBody>
          <a:bodyPr wrap="square" rtlCol="0">
            <a:spAutoFit/>
          </a:bodyPr>
          <a:lstStyle/>
          <a:p>
            <a:pPr algn="ctr"/>
            <a:r>
              <a:rPr lang="en-US" sz="1200" dirty="0">
                <a:solidFill>
                  <a:schemeClr val="tx1">
                    <a:lumMod val="75000"/>
                    <a:lumOff val="25000"/>
                  </a:schemeClr>
                </a:solidFill>
                <a:latin typeface="+mn-lt"/>
              </a:rPr>
              <a:t>“</a:t>
            </a:r>
            <a:r>
              <a:rPr lang="en-US" sz="1200" dirty="0" smtClean="0">
                <a:solidFill>
                  <a:schemeClr val="tx1">
                    <a:lumMod val="75000"/>
                    <a:lumOff val="25000"/>
                  </a:schemeClr>
                </a:solidFill>
                <a:latin typeface="+mn-lt"/>
              </a:rPr>
              <a:t>alan_turing</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hlinkClick r:id="rId3"/>
              </a:rPr>
              <a:t>jessie_st.amand</a:t>
            </a:r>
            <a:r>
              <a:rPr lang="en-US" sz="1200" dirty="0" smtClean="0">
                <a:solidFill>
                  <a:schemeClr val="tx1">
                    <a:lumMod val="75000"/>
                    <a:lumOff val="25000"/>
                  </a:schemeClr>
                </a:solidFill>
                <a:latin typeface="+mn-lt"/>
                <a:hlinkClick r:id="rId3"/>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a:solidFill>
                  <a:schemeClr val="tx1">
                    <a:lumMod val="75000"/>
                    <a:lumOff val="25000"/>
                  </a:schemeClr>
                </a:solidFill>
                <a:latin typeface="+mn-lt"/>
                <a:hlinkClick r:id="rId4"/>
              </a:rPr>
              <a:t>CC </a:t>
            </a:r>
            <a:r>
              <a:rPr lang="en-US" sz="1200" smtClean="0">
                <a:solidFill>
                  <a:schemeClr val="tx1">
                    <a:lumMod val="75000"/>
                    <a:lumOff val="25000"/>
                  </a:schemeClr>
                </a:solidFill>
                <a:latin typeface="+mn-lt"/>
                <a:hlinkClick r:id="rId4"/>
              </a:rPr>
              <a:t>BY </a:t>
            </a:r>
            <a:r>
              <a:rPr lang="en-US" sz="1200" dirty="0">
                <a:solidFill>
                  <a:schemeClr val="tx1">
                    <a:lumMod val="75000"/>
                    <a:lumOff val="25000"/>
                  </a:schemeClr>
                </a:solidFill>
                <a:latin typeface="+mn-lt"/>
                <a:hlinkClick r:id="rId4"/>
              </a:rPr>
              <a:t>2.0</a:t>
            </a:r>
            <a:endParaRPr lang="el-GR" sz="1200" dirty="0">
              <a:solidFill>
                <a:schemeClr val="tx1">
                  <a:lumMod val="75000"/>
                  <a:lumOff val="25000"/>
                </a:schemeClr>
              </a:solidFill>
              <a:latin typeface="+mn-lt"/>
            </a:endParaRPr>
          </a:p>
        </p:txBody>
      </p:sp>
      <p:sp>
        <p:nvSpPr>
          <p:cNvPr id="7" name="Ορθογώνιο 6"/>
          <p:cNvSpPr/>
          <p:nvPr/>
        </p:nvSpPr>
        <p:spPr>
          <a:xfrm>
            <a:off x="3017308" y="2348880"/>
            <a:ext cx="5811391" cy="3416320"/>
          </a:xfrm>
          <a:prstGeom prst="rect">
            <a:avLst/>
          </a:prstGeom>
        </p:spPr>
        <p:txBody>
          <a:bodyPr wrap="square">
            <a:spAutoFit/>
          </a:bodyPr>
          <a:lstStyle/>
          <a:p>
            <a:pPr>
              <a:spcBef>
                <a:spcPts val="1200"/>
              </a:spcBef>
            </a:pPr>
            <a:r>
              <a:rPr lang="el-GR" sz="2200" b="1" dirty="0" smtClean="0">
                <a:latin typeface="+mn-lt"/>
              </a:rPr>
              <a:t>Γέννηση</a:t>
            </a:r>
            <a:r>
              <a:rPr lang="en-US" sz="2200" b="1" dirty="0" smtClean="0">
                <a:latin typeface="+mn-lt"/>
              </a:rPr>
              <a:t>:</a:t>
            </a:r>
            <a:r>
              <a:rPr lang="en-US" sz="2200" dirty="0" smtClean="0">
                <a:latin typeface="+mn-lt"/>
              </a:rPr>
              <a:t>23 </a:t>
            </a:r>
            <a:r>
              <a:rPr lang="el-GR" sz="2200" dirty="0" smtClean="0">
                <a:latin typeface="+mn-lt"/>
              </a:rPr>
              <a:t>Ιουνίου </a:t>
            </a:r>
            <a:r>
              <a:rPr lang="en-US" sz="2200" dirty="0" smtClean="0">
                <a:latin typeface="+mn-lt"/>
              </a:rPr>
              <a:t>1912 </a:t>
            </a:r>
            <a:r>
              <a:rPr lang="en-US" sz="2200" dirty="0">
                <a:latin typeface="+mn-lt"/>
              </a:rPr>
              <a:t>London, England</a:t>
            </a:r>
          </a:p>
          <a:p>
            <a:pPr>
              <a:spcBef>
                <a:spcPts val="1200"/>
              </a:spcBef>
            </a:pPr>
            <a:r>
              <a:rPr lang="el-GR" sz="2200" b="1" dirty="0" smtClean="0">
                <a:latin typeface="+mn-lt"/>
              </a:rPr>
              <a:t>Θάνατος: </a:t>
            </a:r>
            <a:r>
              <a:rPr lang="en-US" sz="2200" dirty="0" smtClean="0">
                <a:latin typeface="+mn-lt"/>
              </a:rPr>
              <a:t>7 </a:t>
            </a:r>
            <a:r>
              <a:rPr lang="el-GR" sz="2200" dirty="0" smtClean="0">
                <a:latin typeface="+mn-lt"/>
              </a:rPr>
              <a:t>Ιουνίου</a:t>
            </a:r>
            <a:r>
              <a:rPr lang="en-US" sz="2200" dirty="0" smtClean="0">
                <a:latin typeface="+mn-lt"/>
              </a:rPr>
              <a:t>1954 (</a:t>
            </a:r>
            <a:r>
              <a:rPr lang="el-GR" sz="2200" dirty="0" smtClean="0">
                <a:latin typeface="+mn-lt"/>
              </a:rPr>
              <a:t>ετών</a:t>
            </a:r>
            <a:r>
              <a:rPr lang="en-US" sz="2200" dirty="0">
                <a:latin typeface="+mn-lt"/>
              </a:rPr>
              <a:t> 41) </a:t>
            </a:r>
            <a:r>
              <a:rPr lang="en-US" sz="2200" dirty="0" smtClean="0">
                <a:latin typeface="+mn-lt"/>
              </a:rPr>
              <a:t>Wilmslow, Cheshire</a:t>
            </a:r>
            <a:r>
              <a:rPr lang="en-US" sz="2200" dirty="0">
                <a:latin typeface="+mn-lt"/>
              </a:rPr>
              <a:t>,  England</a:t>
            </a:r>
          </a:p>
          <a:p>
            <a:pPr>
              <a:spcBef>
                <a:spcPts val="1200"/>
              </a:spcBef>
            </a:pPr>
            <a:r>
              <a:rPr lang="el-GR" sz="2200" b="1" dirty="0" smtClean="0">
                <a:latin typeface="+mn-lt"/>
              </a:rPr>
              <a:t>Εθνικότης</a:t>
            </a:r>
            <a:r>
              <a:rPr lang="en-US" sz="2200" b="1" dirty="0" smtClean="0">
                <a:latin typeface="+mn-lt"/>
              </a:rPr>
              <a:t>:</a:t>
            </a:r>
            <a:r>
              <a:rPr lang="en-US" sz="2200" dirty="0" smtClean="0">
                <a:latin typeface="+mn-lt"/>
              </a:rPr>
              <a:t> </a:t>
            </a:r>
            <a:r>
              <a:rPr lang="el-GR" sz="2200" dirty="0" smtClean="0">
                <a:latin typeface="+mn-lt"/>
              </a:rPr>
              <a:t>Αγγλική</a:t>
            </a:r>
            <a:endParaRPr lang="en-US" sz="2200" dirty="0">
              <a:latin typeface="+mn-lt"/>
            </a:endParaRPr>
          </a:p>
          <a:p>
            <a:pPr>
              <a:spcBef>
                <a:spcPts val="1200"/>
              </a:spcBef>
            </a:pPr>
            <a:r>
              <a:rPr lang="el-GR" sz="2200" b="1" dirty="0" smtClean="0">
                <a:latin typeface="+mn-lt"/>
              </a:rPr>
              <a:t>Εκπαίδευση</a:t>
            </a:r>
            <a:r>
              <a:rPr lang="en-US" sz="2200" b="1" dirty="0" smtClean="0">
                <a:latin typeface="+mn-lt"/>
              </a:rPr>
              <a:t>:</a:t>
            </a:r>
            <a:r>
              <a:rPr lang="en-US" sz="2200" dirty="0" smtClean="0">
                <a:latin typeface="+mn-lt"/>
              </a:rPr>
              <a:t> King's </a:t>
            </a:r>
            <a:r>
              <a:rPr lang="en-US" sz="2200" dirty="0">
                <a:latin typeface="+mn-lt"/>
              </a:rPr>
              <a:t>College, </a:t>
            </a:r>
            <a:r>
              <a:rPr lang="en-US" sz="2200" dirty="0" smtClean="0">
                <a:latin typeface="+mn-lt"/>
              </a:rPr>
              <a:t>Cambridge Princeton University</a:t>
            </a:r>
            <a:r>
              <a:rPr lang="en-US" sz="2200" dirty="0">
                <a:latin typeface="+mn-lt"/>
              </a:rPr>
              <a:t>, Ph.D.</a:t>
            </a:r>
          </a:p>
          <a:p>
            <a:pPr>
              <a:spcBef>
                <a:spcPts val="1200"/>
              </a:spcBef>
            </a:pPr>
            <a:r>
              <a:rPr lang="el-GR" sz="2200" b="1" dirty="0" smtClean="0">
                <a:latin typeface="+mn-lt"/>
              </a:rPr>
              <a:t>Απασχόληση</a:t>
            </a:r>
            <a:r>
              <a:rPr lang="en-US" sz="2200" b="1" dirty="0" smtClean="0">
                <a:latin typeface="+mn-lt"/>
              </a:rPr>
              <a:t>: </a:t>
            </a:r>
            <a:r>
              <a:rPr lang="en-US" sz="2200" dirty="0" smtClean="0">
                <a:latin typeface="+mn-lt"/>
              </a:rPr>
              <a:t>Mathematician</a:t>
            </a:r>
            <a:r>
              <a:rPr lang="en-US" sz="2200" dirty="0">
                <a:latin typeface="+mn-lt"/>
              </a:rPr>
              <a:t>, </a:t>
            </a:r>
            <a:r>
              <a:rPr lang="en-US" sz="2200" dirty="0" smtClean="0">
                <a:latin typeface="+mn-lt"/>
              </a:rPr>
              <a:t>Logician, Cryptographer</a:t>
            </a:r>
            <a:endParaRPr lang="en-US" sz="2200" dirty="0">
              <a:latin typeface="+mn-lt"/>
            </a:endParaRPr>
          </a:p>
        </p:txBody>
      </p:sp>
      <p:sp>
        <p:nvSpPr>
          <p:cNvPr id="8" name="Ορθογώνιο 7"/>
          <p:cNvSpPr/>
          <p:nvPr/>
        </p:nvSpPr>
        <p:spPr>
          <a:xfrm>
            <a:off x="6012160" y="5954843"/>
            <a:ext cx="2816540" cy="430887"/>
          </a:xfrm>
          <a:prstGeom prst="rect">
            <a:avLst/>
          </a:prstGeom>
        </p:spPr>
        <p:txBody>
          <a:bodyPr wrap="none">
            <a:spAutoFit/>
          </a:bodyPr>
          <a:lstStyle/>
          <a:p>
            <a:r>
              <a:rPr lang="el-GR" sz="2200" dirty="0">
                <a:latin typeface="+mn-lt"/>
              </a:rPr>
              <a:t>Πηγή: </a:t>
            </a:r>
            <a:r>
              <a:rPr lang="en-US" sz="2200" dirty="0">
                <a:latin typeface="+mn-lt"/>
              </a:rPr>
              <a:t>en.wikipedia.org</a:t>
            </a:r>
          </a:p>
        </p:txBody>
      </p:sp>
    </p:spTree>
    <p:extLst>
      <p:ext uri="{BB962C8B-B14F-4D97-AF65-F5344CB8AC3E}">
        <p14:creationId xmlns:p14="http://schemas.microsoft.com/office/powerpoint/2010/main" val="3788201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Turing Test </a:t>
            </a:r>
            <a:endParaRPr lang="el-GR" dirty="0"/>
          </a:p>
        </p:txBody>
      </p:sp>
      <p:sp>
        <p:nvSpPr>
          <p:cNvPr id="3" name="Θέση περιεχομένου 2"/>
          <p:cNvSpPr>
            <a:spLocks noGrp="1"/>
          </p:cNvSpPr>
          <p:nvPr>
            <p:ph idx="1"/>
          </p:nvPr>
        </p:nvSpPr>
        <p:spPr>
          <a:xfrm>
            <a:off x="457200" y="1196752"/>
            <a:ext cx="4834880" cy="5256584"/>
          </a:xfrm>
        </p:spPr>
        <p:txBody>
          <a:bodyPr>
            <a:normAutofit/>
          </a:bodyPr>
          <a:lstStyle/>
          <a:p>
            <a:pPr marL="0" indent="0">
              <a:spcBef>
                <a:spcPts val="1200"/>
              </a:spcBef>
              <a:buNone/>
            </a:pPr>
            <a:r>
              <a:rPr lang="el-GR" dirty="0"/>
              <a:t>Το Turing test βασίζεται σε μία σειρά από ερωτήσεις που υποβάλει ένας </a:t>
            </a:r>
            <a:endParaRPr lang="el-GR" dirty="0" smtClean="0"/>
          </a:p>
          <a:p>
            <a:pPr marL="0" indent="0">
              <a:spcBef>
                <a:spcPts val="1200"/>
              </a:spcBef>
              <a:buNone/>
            </a:pPr>
            <a:r>
              <a:rPr lang="el-GR" dirty="0" smtClean="0"/>
              <a:t>ανακριτής (</a:t>
            </a:r>
            <a:r>
              <a:rPr lang="en-US" dirty="0" smtClean="0"/>
              <a:t>C) </a:t>
            </a:r>
            <a:endParaRPr lang="el-GR" dirty="0" smtClean="0"/>
          </a:p>
          <a:p>
            <a:pPr marL="0" indent="0">
              <a:spcBef>
                <a:spcPts val="1200"/>
              </a:spcBef>
              <a:buNone/>
            </a:pPr>
            <a:r>
              <a:rPr lang="el-GR" dirty="0" smtClean="0"/>
              <a:t>σε </a:t>
            </a:r>
            <a:r>
              <a:rPr lang="el-GR" dirty="0"/>
              <a:t>έναν </a:t>
            </a:r>
            <a:r>
              <a:rPr lang="el-GR" dirty="0" smtClean="0"/>
              <a:t>άνθρωπο</a:t>
            </a:r>
            <a:r>
              <a:rPr lang="en-US" dirty="0" smtClean="0"/>
              <a:t> (B)</a:t>
            </a:r>
            <a:r>
              <a:rPr lang="el-GR" dirty="0" smtClean="0"/>
              <a:t> </a:t>
            </a:r>
            <a:r>
              <a:rPr lang="el-GR" dirty="0"/>
              <a:t>και </a:t>
            </a:r>
            <a:endParaRPr lang="el-GR" dirty="0" smtClean="0"/>
          </a:p>
          <a:p>
            <a:pPr marL="0" indent="0">
              <a:spcBef>
                <a:spcPts val="1200"/>
              </a:spcBef>
              <a:buNone/>
            </a:pPr>
            <a:r>
              <a:rPr lang="el-GR" dirty="0" smtClean="0"/>
              <a:t>μία μηχανή</a:t>
            </a:r>
            <a:r>
              <a:rPr lang="en-US" dirty="0" smtClean="0"/>
              <a:t> (A)</a:t>
            </a:r>
            <a:r>
              <a:rPr lang="el-GR" dirty="0" smtClean="0"/>
              <a:t>, </a:t>
            </a:r>
          </a:p>
          <a:p>
            <a:pPr marL="0" indent="0">
              <a:spcBef>
                <a:spcPts val="1200"/>
              </a:spcBef>
              <a:buNone/>
            </a:pPr>
            <a:r>
              <a:rPr lang="el-GR" dirty="0" smtClean="0"/>
              <a:t>χωρίς </a:t>
            </a:r>
            <a:r>
              <a:rPr lang="el-GR" dirty="0"/>
              <a:t>να ξέρει εκ των προτέρων με ποιόν επικοινωνεί. </a:t>
            </a:r>
          </a:p>
          <a:p>
            <a:pPr marL="0" indent="0">
              <a:spcBef>
                <a:spcPts val="1200"/>
              </a:spcBef>
              <a:buNone/>
            </a:pPr>
            <a:r>
              <a:rPr lang="el-GR" dirty="0"/>
              <a:t>Αν στο τέλος δεν καταφέρει να ξεχωρίσει τον άνθρωπο από τη μηχανή, τότε η μηχανή περνάει το τεστ και θεωρείται ευφυής.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2050" name="Picture 2" descr="File:Turing Test version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1412776"/>
            <a:ext cx="3101330" cy="39697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45618" y="5415016"/>
            <a:ext cx="3921971" cy="276999"/>
          </a:xfrm>
          <a:prstGeom prst="rect">
            <a:avLst/>
          </a:prstGeom>
        </p:spPr>
        <p:txBody>
          <a:bodyPr wrap="none">
            <a:spAutoFit/>
          </a:bodyPr>
          <a:lstStyle/>
          <a:p>
            <a:r>
              <a:rPr lang="en-US" sz="1200" dirty="0" smtClean="0">
                <a:latin typeface="+mn-lt"/>
              </a:rPr>
              <a:t>“Turing </a:t>
            </a:r>
            <a:r>
              <a:rPr lang="en-US" sz="1200" dirty="0">
                <a:latin typeface="+mn-lt"/>
              </a:rPr>
              <a:t>Test version </a:t>
            </a:r>
            <a:r>
              <a:rPr lang="en-US" sz="1200" dirty="0" smtClean="0">
                <a:latin typeface="+mn-lt"/>
              </a:rPr>
              <a:t>3”, </a:t>
            </a:r>
            <a:r>
              <a:rPr lang="el-GR" sz="1200" smtClean="0">
                <a:latin typeface="+mn-lt"/>
              </a:rPr>
              <a:t>από</a:t>
            </a:r>
            <a:r>
              <a:rPr lang="en-US" sz="1200" smtClean="0">
                <a:latin typeface="+mn-lt"/>
              </a:rPr>
              <a:t> </a:t>
            </a:r>
            <a:r>
              <a:rPr lang="en-US" sz="1200" smtClean="0">
                <a:latin typeface="+mn-lt"/>
                <a:hlinkClick r:id="rId3" tooltip="User:Bilby"/>
              </a:rPr>
              <a:t>Bilby</a:t>
            </a:r>
            <a:r>
              <a:rPr lang="en-US" sz="1200" smtClean="0">
                <a:latin typeface="+mn-lt"/>
              </a:rPr>
              <a:t> </a:t>
            </a:r>
            <a:r>
              <a:rPr lang="el-GR" sz="1200" dirty="0" smtClean="0">
                <a:latin typeface="+mn-lt"/>
              </a:rPr>
              <a:t>διαθέσιμο ως κοινό κτήμα</a:t>
            </a:r>
            <a:endParaRPr lang="en-US" sz="1200" dirty="0">
              <a:latin typeface="+mn-lt"/>
            </a:endParaRPr>
          </a:p>
        </p:txBody>
      </p:sp>
    </p:spTree>
    <p:extLst>
      <p:ext uri="{BB962C8B-B14F-4D97-AF65-F5344CB8AC3E}">
        <p14:creationId xmlns:p14="http://schemas.microsoft.com/office/powerpoint/2010/main" val="3798116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Προγραμματισμός του </a:t>
            </a:r>
            <a:r>
              <a:rPr lang="en-US" dirty="0"/>
              <a:t>Turing Test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Ο προγραμματισμός ενός υπολογιστή για να περάσει το τεστ, απαιτεί τη συμμετοχή αρκετών επιστημονικών πεδίων, όπως:</a:t>
            </a:r>
          </a:p>
          <a:p>
            <a:pPr>
              <a:spcBef>
                <a:spcPts val="1200"/>
              </a:spcBef>
            </a:pPr>
            <a:r>
              <a:rPr lang="el-GR" dirty="0"/>
              <a:t>Επεξεργασία φυσικής γλώσσας (Natural Language Processing, NLP).</a:t>
            </a:r>
          </a:p>
          <a:p>
            <a:pPr>
              <a:spcBef>
                <a:spcPts val="1200"/>
              </a:spcBef>
            </a:pPr>
            <a:r>
              <a:rPr lang="el-GR" dirty="0"/>
              <a:t>Αναπαράσταση γνώσης.</a:t>
            </a:r>
          </a:p>
          <a:p>
            <a:pPr>
              <a:spcBef>
                <a:spcPts val="1200"/>
              </a:spcBef>
            </a:pPr>
            <a:r>
              <a:rPr lang="el-GR" dirty="0"/>
              <a:t>Αυτοματοποιημένη συλλογιστική.</a:t>
            </a:r>
          </a:p>
          <a:p>
            <a:pPr>
              <a:spcBef>
                <a:spcPts val="1200"/>
              </a:spcBef>
            </a:pPr>
            <a:r>
              <a:rPr lang="el-GR" dirty="0"/>
              <a:t>Μηχανική μάθηση.</a:t>
            </a:r>
          </a:p>
          <a:p>
            <a:pPr>
              <a:spcBef>
                <a:spcPts val="1200"/>
              </a:spcBef>
            </a:pPr>
            <a:r>
              <a:rPr lang="el-GR" dirty="0"/>
              <a:t>Μια επέκταση του τεστ (</a:t>
            </a:r>
            <a:r>
              <a:rPr lang="el-GR" b="1" dirty="0"/>
              <a:t>πλήρες Turing τεστ</a:t>
            </a:r>
            <a:r>
              <a:rPr lang="el-GR" dirty="0"/>
              <a:t>) περιλαμβάνει και την αναγνώριση εικόνων και αντικειμένων. </a:t>
            </a:r>
          </a:p>
          <a:p>
            <a:pPr>
              <a:spcBef>
                <a:spcPts val="1200"/>
              </a:spcBef>
            </a:pPr>
            <a:r>
              <a:rPr lang="el-GR" dirty="0"/>
              <a:t>Απαιτείται η συμμετοχή και άλλων δύο επιστημονικών πεδίων, της μηχανικής όρασης (machine vision) και της ρομποτικής (robotics).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36865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Loebner prize - A.L.I.C.E.</a:t>
            </a:r>
            <a:endParaRPr lang="el-GR" dirty="0"/>
          </a:p>
        </p:txBody>
      </p:sp>
      <p:sp>
        <p:nvSpPr>
          <p:cNvPr id="3" name="Content Placeholder 2"/>
          <p:cNvSpPr>
            <a:spLocks noGrp="1"/>
          </p:cNvSpPr>
          <p:nvPr>
            <p:ph idx="1"/>
          </p:nvPr>
        </p:nvSpPr>
        <p:spPr>
          <a:xfrm>
            <a:off x="467544" y="1340768"/>
            <a:ext cx="8229600" cy="5040560"/>
          </a:xfrm>
        </p:spPr>
        <p:txBody>
          <a:bodyPr>
            <a:normAutofit/>
          </a:bodyPr>
          <a:lstStyle/>
          <a:p>
            <a:pPr>
              <a:spcBef>
                <a:spcPts val="1800"/>
              </a:spcBef>
            </a:pPr>
            <a:r>
              <a:rPr lang="el-GR" dirty="0" smtClean="0"/>
              <a:t>Το 1990 Hugh Loebner υποσχέθηκε ένα βραβείο $ 100.000 </a:t>
            </a:r>
            <a:br>
              <a:rPr lang="el-GR" dirty="0" smtClean="0"/>
            </a:br>
            <a:r>
              <a:rPr lang="el-GR" dirty="0" smtClean="0"/>
              <a:t>(και ένα χρυσό μετάλλιο) για τον πρώτο υπολογιστή (πρόγραμμα) του οποίου οι απαντήσεις δεν μπορούν να διακριθούν από ενός ανθρώπου. </a:t>
            </a:r>
          </a:p>
          <a:p>
            <a:pPr>
              <a:spcBef>
                <a:spcPts val="1800"/>
              </a:spcBef>
            </a:pPr>
            <a:r>
              <a:rPr lang="el-GR" dirty="0" smtClean="0"/>
              <a:t> Κάθε χρόνο, ένα ετήσιο βραβείο $ 2000 και ένα χάλκινο </a:t>
            </a:r>
            <a:br>
              <a:rPr lang="el-GR" dirty="0" smtClean="0"/>
            </a:br>
            <a:r>
              <a:rPr lang="el-GR" dirty="0" smtClean="0"/>
              <a:t>μετάλλιο απονέμεται στον πιο </a:t>
            </a:r>
            <a:r>
              <a:rPr lang="en-US" dirty="0" smtClean="0"/>
              <a:t>“human-like” </a:t>
            </a:r>
            <a:r>
              <a:rPr lang="el-GR" dirty="0" smtClean="0"/>
              <a:t>υπολογιστή. </a:t>
            </a:r>
            <a:endParaRPr lang="en-US" dirty="0" smtClean="0"/>
          </a:p>
          <a:p>
            <a:pPr>
              <a:spcBef>
                <a:spcPts val="1800"/>
              </a:spcBef>
            </a:pPr>
            <a:r>
              <a:rPr lang="en-US" dirty="0" smtClean="0"/>
              <a:t> </a:t>
            </a:r>
            <a:r>
              <a:rPr lang="el-GR" dirty="0" smtClean="0"/>
              <a:t>Το 2000, ο νικητής ήταν</a:t>
            </a:r>
            <a:r>
              <a:rPr lang="en-US" dirty="0" smtClean="0"/>
              <a:t> </a:t>
            </a:r>
            <a:r>
              <a:rPr lang="el-GR" dirty="0" smtClean="0"/>
              <a:t>το A.L.I.C.E. - το οποίο είναι τώρα </a:t>
            </a:r>
            <a:br>
              <a:rPr lang="el-GR" dirty="0" smtClean="0"/>
            </a:br>
            <a:r>
              <a:rPr lang="en-US" dirty="0" smtClean="0"/>
              <a:t>online</a:t>
            </a:r>
            <a:r>
              <a:rPr lang="el-GR" dirty="0" smtClean="0"/>
              <a:t>.  </a:t>
            </a:r>
            <a:r>
              <a:rPr lang="el-GR" dirty="0" smtClean="0"/>
              <a:t>(</a:t>
            </a:r>
            <a:r>
              <a:rPr lang="el-GR" dirty="0" err="1" smtClean="0">
                <a:hlinkClick r:id="rId3"/>
              </a:rPr>
              <a:t>alicebot.org</a:t>
            </a:r>
            <a:r>
              <a:rPr lang="el-GR" dirty="0" smtClean="0"/>
              <a:t>)</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Άλλα βραβεία </a:t>
            </a:r>
            <a:r>
              <a:rPr lang="en-US" dirty="0" smtClean="0"/>
              <a:t>Loebner</a:t>
            </a:r>
            <a:endParaRPr lang="el-GR" dirty="0"/>
          </a:p>
        </p:txBody>
      </p:sp>
      <p:sp>
        <p:nvSpPr>
          <p:cNvPr id="3" name="Content Placeholder 2"/>
          <p:cNvSpPr>
            <a:spLocks noGrp="1"/>
          </p:cNvSpPr>
          <p:nvPr>
            <p:ph idx="1"/>
          </p:nvPr>
        </p:nvSpPr>
        <p:spPr/>
        <p:txBody>
          <a:bodyPr>
            <a:normAutofit/>
          </a:bodyPr>
          <a:lstStyle/>
          <a:p>
            <a:pPr>
              <a:spcBef>
                <a:spcPts val="1200"/>
              </a:spcBef>
            </a:pPr>
            <a:r>
              <a:rPr lang="en-US" sz="2800" b="1" dirty="0" smtClean="0">
                <a:solidFill>
                  <a:srgbClr val="004A82"/>
                </a:solidFill>
              </a:rPr>
              <a:t>Jabberwacky </a:t>
            </a:r>
            <a:r>
              <a:rPr lang="en-US" sz="2800" dirty="0" smtClean="0"/>
              <a:t>(</a:t>
            </a:r>
            <a:r>
              <a:rPr lang="en-US" sz="2800" dirty="0" smtClean="0">
                <a:hlinkClick r:id="rId2"/>
              </a:rPr>
              <a:t>jabberwacky.com</a:t>
            </a:r>
            <a:r>
              <a:rPr lang="en-US" sz="2800" dirty="0" smtClean="0"/>
              <a:t>)</a:t>
            </a:r>
          </a:p>
          <a:p>
            <a:pPr lvl="1">
              <a:spcBef>
                <a:spcPts val="1200"/>
              </a:spcBef>
            </a:pPr>
            <a:r>
              <a:rPr lang="el-GR" sz="2400" dirty="0" smtClean="0"/>
              <a:t>έχει ειδικά σχεδιασμό</a:t>
            </a:r>
            <a:r>
              <a:rPr lang="en-US" sz="2400" dirty="0" smtClean="0"/>
              <a:t> </a:t>
            </a:r>
            <a:r>
              <a:rPr lang="el-GR" sz="2400" dirty="0" smtClean="0"/>
              <a:t>για την παροχή ενδιαφέρουσας και διασκεδαστικής συνομιλίας</a:t>
            </a:r>
          </a:p>
          <a:p>
            <a:pPr>
              <a:spcBef>
                <a:spcPts val="1200"/>
              </a:spcBef>
            </a:pPr>
            <a:r>
              <a:rPr lang="el-GR" sz="2800" b="1" dirty="0" smtClean="0">
                <a:solidFill>
                  <a:srgbClr val="004A82"/>
                </a:solidFill>
              </a:rPr>
              <a:t>Searle </a:t>
            </a:r>
            <a:r>
              <a:rPr lang="el-GR" sz="2800" dirty="0" smtClean="0"/>
              <a:t>– Το επιχείρημα του κινέζικου δωματίου</a:t>
            </a:r>
          </a:p>
          <a:p>
            <a:pPr lvl="1">
              <a:spcBef>
                <a:spcPts val="1200"/>
              </a:spcBef>
            </a:pPr>
            <a:r>
              <a:rPr lang="el-GR" sz="2400" dirty="0" smtClean="0"/>
              <a:t>Ο John Searle ξεκίνησε ένα επιχείρημα το 1980 που συζητιέται εδώ και 20 + χρόνια. </a:t>
            </a:r>
            <a:endParaRPr lang="el-GR" sz="2600" dirty="0" smtClean="0"/>
          </a:p>
          <a:p>
            <a:pPr lvl="1">
              <a:spcBef>
                <a:spcPts val="1200"/>
              </a:spcBef>
            </a:pPr>
            <a:r>
              <a:rPr lang="el-GR" sz="2400" dirty="0" smtClean="0"/>
              <a:t>Το ερώτημα που  ο Searle θέλει να απαντήσει είναι το εξής: το μηχάνημα κυριολεκτικά "καταλάβει" κινέζικα; Ή μήπως είναι απλώς προσομοιώνει την ικανότητα να καταλαβαίνει κινέζικα; Ο Searle καλεί την πρώτη θέση "ισχυρό AI» και η δεύτερη «αδύνατο AI".</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5" name="Ορθογώνιο 7"/>
          <p:cNvSpPr/>
          <p:nvPr/>
        </p:nvSpPr>
        <p:spPr>
          <a:xfrm>
            <a:off x="6012160" y="5954843"/>
            <a:ext cx="2816540" cy="430887"/>
          </a:xfrm>
          <a:prstGeom prst="rect">
            <a:avLst/>
          </a:prstGeom>
        </p:spPr>
        <p:txBody>
          <a:bodyPr wrap="none">
            <a:spAutoFit/>
          </a:bodyPr>
          <a:lstStyle/>
          <a:p>
            <a:r>
              <a:rPr lang="el-GR" sz="2200" dirty="0">
                <a:latin typeface="+mn-lt"/>
              </a:rPr>
              <a:t>Πηγή: </a:t>
            </a:r>
            <a:r>
              <a:rPr lang="en-US" sz="2200" dirty="0">
                <a:latin typeface="+mn-lt"/>
              </a:rPr>
              <a:t>en.wikipedia.org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Φιλοσοφική προσέγγιση του </a:t>
            </a:r>
            <a:r>
              <a:rPr lang="el-GR" dirty="0" smtClean="0"/>
              <a:t/>
            </a:r>
            <a:br>
              <a:rPr lang="el-GR" dirty="0" smtClean="0"/>
            </a:br>
            <a:r>
              <a:rPr lang="el-GR" dirty="0" smtClean="0"/>
              <a:t>Κινέζικου Δωματίου</a:t>
            </a:r>
            <a:endParaRPr lang="el-GR" dirty="0"/>
          </a:p>
        </p:txBody>
      </p:sp>
      <p:sp>
        <p:nvSpPr>
          <p:cNvPr id="3" name="Content Placeholder 2"/>
          <p:cNvSpPr>
            <a:spLocks noGrp="1"/>
          </p:cNvSpPr>
          <p:nvPr>
            <p:ph idx="1"/>
          </p:nvPr>
        </p:nvSpPr>
        <p:spPr/>
        <p:txBody>
          <a:bodyPr>
            <a:normAutofit fontScale="85000" lnSpcReduction="20000"/>
          </a:bodyPr>
          <a:lstStyle/>
          <a:p>
            <a:r>
              <a:rPr lang="el-GR" sz="2800" dirty="0" smtClean="0"/>
              <a:t>Ο σκοπός για τον οποίο ο Searle διατύπωσε αυτό το «νοητικό πείραμα» ήταν να υποστηρίξει ότι δεν θα κατασκευαστεί ποτέ μια συνειδητή τεχνητή νοημοσύνη ή ότι ακόμη και αν κατασκευαστεί, εμείς, οι έξω από το κουτί, δεν θα έχουμε ποτέ τη δυνατότητα να το διαπιστώσουμε.</a:t>
            </a:r>
            <a:br>
              <a:rPr lang="el-GR" sz="2800" dirty="0" smtClean="0"/>
            </a:br>
            <a:endParaRPr lang="el-GR" sz="2800" dirty="0" smtClean="0"/>
          </a:p>
          <a:p>
            <a:r>
              <a:rPr lang="el-GR" sz="2800" dirty="0" smtClean="0"/>
              <a:t> Το γεγονός ότι «εργαζόμαστε» σύμφωνα με τους δεδομένους κανόνες δεν είναι σε καμιά περίπτωση ενδεικτικό ότι διαθέτουμε συνείδηση, ότι καταλαβαίνουμε τι συμβαίνει γύρω μας. </a:t>
            </a:r>
            <a:br>
              <a:rPr lang="el-GR" sz="2800" dirty="0" smtClean="0"/>
            </a:br>
            <a:endParaRPr lang="el-GR" sz="2800" dirty="0" smtClean="0"/>
          </a:p>
          <a:p>
            <a:r>
              <a:rPr lang="el-GR" sz="2800" dirty="0" smtClean="0"/>
              <a:t>Ένα ερώτημα παραμένει: Μια ισχυρή νοημοσύνη, τι θα έκανε τελικά αν βρισκόταν μέσα στο «κινέζικο κουτί»;  Αν ο ένοικος του κουτιού έχει πραγματική νοημοσύνη, θα ακολουθούσε κι αυτός το πρόγραμμα αιώνια;</a:t>
            </a:r>
            <a:endParaRPr lang="el-GR" dirty="0" smtClean="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ELIZA</a:t>
            </a:r>
            <a:br>
              <a:rPr lang="en-US" dirty="0"/>
            </a:br>
            <a:r>
              <a:rPr lang="en-US" b="0" dirty="0"/>
              <a:t>Joseph Weizenbaum, MIT</a:t>
            </a:r>
            <a:endParaRPr lang="el-GR"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3074" name="Picture 2" descr="File:GNU Emacs ELIZA exam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1340768"/>
            <a:ext cx="6115050" cy="46577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82519" y="5998493"/>
            <a:ext cx="5967275" cy="276999"/>
          </a:xfrm>
          <a:prstGeom prst="rect">
            <a:avLst/>
          </a:prstGeom>
        </p:spPr>
        <p:txBody>
          <a:bodyPr wrap="none">
            <a:spAutoFit/>
          </a:bodyPr>
          <a:lstStyle/>
          <a:p>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GNU Emacs ELIZA </a:t>
            </a:r>
            <a:r>
              <a:rPr lang="en-US" sz="1200" dirty="0" smtClean="0">
                <a:solidFill>
                  <a:schemeClr val="tx1">
                    <a:lumMod val="75000"/>
                    <a:lumOff val="25000"/>
                  </a:schemeClr>
                </a:solidFill>
                <a:latin typeface="+mn-lt"/>
                <a:hlinkClick r:id="rId3"/>
              </a:rPr>
              <a:t>example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4" tooltip="en:User:Ysangkok"/>
              </a:rPr>
              <a:t>Ysangkok</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b="1" dirty="0">
                <a:solidFill>
                  <a:schemeClr val="tx1">
                    <a:lumMod val="75000"/>
                    <a:lumOff val="25000"/>
                  </a:schemeClr>
                </a:solidFill>
                <a:latin typeface="+mn-lt"/>
                <a:hlinkClick r:id="rId5" tooltip="w:en:GNU General Public License"/>
              </a:rPr>
              <a:t>GNU General Public License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94366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Επισκόπηση</a:t>
            </a:r>
          </a:p>
        </p:txBody>
      </p:sp>
      <p:sp>
        <p:nvSpPr>
          <p:cNvPr id="3" name="Θέση περιεχομένου 2"/>
          <p:cNvSpPr>
            <a:spLocks noGrp="1"/>
          </p:cNvSpPr>
          <p:nvPr>
            <p:ph idx="1"/>
          </p:nvPr>
        </p:nvSpPr>
        <p:spPr/>
        <p:txBody>
          <a:bodyPr/>
          <a:lstStyle/>
          <a:p>
            <a:r>
              <a:rPr lang="el-GR" b="1" dirty="0">
                <a:solidFill>
                  <a:srgbClr val="820000"/>
                </a:solidFill>
              </a:rPr>
              <a:t>Εισαγωγή στην Τεχνητή Νοημοσύνη</a:t>
            </a:r>
          </a:p>
          <a:p>
            <a:pPr>
              <a:spcBef>
                <a:spcPts val="3000"/>
              </a:spcBef>
            </a:pPr>
            <a:r>
              <a:rPr lang="el-GR" dirty="0">
                <a:solidFill>
                  <a:schemeClr val="tx1">
                    <a:lumMod val="65000"/>
                    <a:lumOff val="35000"/>
                  </a:schemeClr>
                </a:solidFill>
              </a:rPr>
              <a:t>Επίλυση </a:t>
            </a:r>
            <a:r>
              <a:rPr lang="el-GR" dirty="0" smtClean="0">
                <a:solidFill>
                  <a:schemeClr val="tx1">
                    <a:lumMod val="65000"/>
                    <a:lumOff val="35000"/>
                  </a:schemeClr>
                </a:solidFill>
              </a:rPr>
              <a:t>προβλημάτων,</a:t>
            </a:r>
            <a:endParaRPr lang="el-GR" dirty="0">
              <a:solidFill>
                <a:schemeClr val="tx1">
                  <a:lumMod val="65000"/>
                  <a:lumOff val="35000"/>
                </a:schemeClr>
              </a:solidFill>
            </a:endParaRPr>
          </a:p>
          <a:p>
            <a:pPr>
              <a:spcBef>
                <a:spcPts val="3000"/>
              </a:spcBef>
            </a:pPr>
            <a:r>
              <a:rPr lang="el-GR" dirty="0">
                <a:solidFill>
                  <a:schemeClr val="tx1">
                    <a:lumMod val="65000"/>
                    <a:lumOff val="35000"/>
                  </a:schemeClr>
                </a:solidFill>
              </a:rPr>
              <a:t>Αλγόριθμοι </a:t>
            </a:r>
            <a:r>
              <a:rPr lang="el-GR" dirty="0" smtClean="0">
                <a:solidFill>
                  <a:schemeClr val="tx1">
                    <a:lumMod val="65000"/>
                    <a:lumOff val="35000"/>
                  </a:schemeClr>
                </a:solidFill>
              </a:rPr>
              <a:t>Αναζήτησης,</a:t>
            </a:r>
            <a:endParaRPr lang="el-GR" dirty="0">
              <a:solidFill>
                <a:schemeClr val="tx1">
                  <a:lumMod val="65000"/>
                  <a:lumOff val="35000"/>
                </a:schemeClr>
              </a:solidFill>
            </a:endParaRPr>
          </a:p>
          <a:p>
            <a:pPr>
              <a:spcBef>
                <a:spcPts val="3000"/>
              </a:spcBef>
            </a:pPr>
            <a:r>
              <a:rPr lang="el-GR" dirty="0">
                <a:solidFill>
                  <a:schemeClr val="tx1">
                    <a:lumMod val="65000"/>
                    <a:lumOff val="35000"/>
                  </a:schemeClr>
                </a:solidFill>
              </a:rPr>
              <a:t>Αναπαράσταση </a:t>
            </a:r>
            <a:r>
              <a:rPr lang="el-GR" dirty="0" smtClean="0">
                <a:solidFill>
                  <a:schemeClr val="tx1">
                    <a:lumMod val="65000"/>
                    <a:lumOff val="35000"/>
                  </a:schemeClr>
                </a:solidFill>
              </a:rPr>
              <a:t>Γνώσης,</a:t>
            </a:r>
            <a:endParaRPr lang="el-GR" dirty="0">
              <a:solidFill>
                <a:schemeClr val="tx1">
                  <a:lumMod val="65000"/>
                  <a:lumOff val="35000"/>
                </a:schemeClr>
              </a:solidFill>
            </a:endParaRPr>
          </a:p>
          <a:p>
            <a:pPr>
              <a:spcBef>
                <a:spcPts val="3000"/>
              </a:spcBef>
            </a:pPr>
            <a:r>
              <a:rPr lang="el-GR" dirty="0">
                <a:solidFill>
                  <a:schemeClr val="tx1">
                    <a:lumMod val="65000"/>
                    <a:lumOff val="35000"/>
                  </a:schemeClr>
                </a:solidFill>
              </a:rPr>
              <a:t>Συστήματα βασισμένα στη </a:t>
            </a:r>
            <a:r>
              <a:rPr lang="el-GR" dirty="0" smtClean="0">
                <a:solidFill>
                  <a:schemeClr val="tx1">
                    <a:lumMod val="65000"/>
                    <a:lumOff val="35000"/>
                  </a:schemeClr>
                </a:solidFill>
              </a:rPr>
              <a:t>γνώση,</a:t>
            </a:r>
            <a:endParaRPr lang="el-GR" dirty="0">
              <a:solidFill>
                <a:schemeClr val="tx1">
                  <a:lumMod val="65000"/>
                  <a:lumOff val="35000"/>
                </a:schemeClr>
              </a:solidFill>
            </a:endParaRPr>
          </a:p>
          <a:p>
            <a:pPr>
              <a:spcBef>
                <a:spcPts val="3000"/>
              </a:spcBef>
            </a:pPr>
            <a:r>
              <a:rPr lang="el-GR" dirty="0">
                <a:solidFill>
                  <a:schemeClr val="tx1">
                    <a:lumMod val="65000"/>
                    <a:lumOff val="35000"/>
                  </a:schemeClr>
                </a:solidFill>
              </a:rPr>
              <a:t>Μηχανική </a:t>
            </a:r>
            <a:r>
              <a:rPr lang="el-GR" dirty="0" smtClean="0">
                <a:solidFill>
                  <a:schemeClr val="tx1">
                    <a:lumMod val="65000"/>
                    <a:lumOff val="35000"/>
                  </a:schemeClr>
                </a:solidFill>
              </a:rPr>
              <a:t>Μάθηση,</a:t>
            </a:r>
            <a:endParaRPr lang="el-GR" dirty="0">
              <a:solidFill>
                <a:schemeClr val="tx1">
                  <a:lumMod val="65000"/>
                  <a:lumOff val="35000"/>
                </a:schemeClr>
              </a:solidFill>
            </a:endParaRPr>
          </a:p>
          <a:p>
            <a:pPr>
              <a:spcBef>
                <a:spcPts val="3000"/>
              </a:spcBef>
            </a:pPr>
            <a:r>
              <a:rPr lang="el-GR" dirty="0">
                <a:solidFill>
                  <a:schemeClr val="tx1">
                    <a:lumMod val="65000"/>
                    <a:lumOff val="35000"/>
                  </a:schemeClr>
                </a:solidFill>
              </a:rPr>
              <a:t>Νοήμονες </a:t>
            </a:r>
            <a:r>
              <a:rPr lang="el-GR" dirty="0" smtClean="0">
                <a:solidFill>
                  <a:schemeClr val="tx1">
                    <a:lumMod val="65000"/>
                    <a:lumOff val="35000"/>
                  </a:schemeClr>
                </a:solidFill>
              </a:rPr>
              <a:t>πράκτορες.</a:t>
            </a:r>
            <a:endParaRPr lang="el-GR" dirty="0">
              <a:solidFill>
                <a:schemeClr val="tx1">
                  <a:lumMod val="65000"/>
                  <a:lumOff val="35000"/>
                </a:schemeClr>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94195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www.20q.net</a:t>
            </a:r>
            <a:endParaRPr lang="el-GR" dirty="0"/>
          </a:p>
        </p:txBody>
      </p:sp>
      <p:sp>
        <p:nvSpPr>
          <p:cNvPr id="4" name="Θέση αριθμού διαφάνειας 3"/>
          <p:cNvSpPr>
            <a:spLocks noGrp="1"/>
          </p:cNvSpPr>
          <p:nvPr>
            <p:ph type="sldNum" sz="quarter" idx="12"/>
          </p:nvPr>
        </p:nvSpPr>
        <p:spPr>
          <a:xfrm>
            <a:off x="6991701" y="6463052"/>
            <a:ext cx="2133600" cy="365125"/>
          </a:xfrm>
        </p:spPr>
        <p:txBody>
          <a:bodyPr/>
          <a:lstStyle/>
          <a:p>
            <a:pPr>
              <a:defRPr/>
            </a:pPr>
            <a:fld id="{7E55E3B3-0445-4CFC-BED8-763D4409E61F}" type="slidenum">
              <a:rPr lang="el-GR" smtClean="0"/>
              <a:pPr>
                <a:defRPr/>
              </a:pPr>
              <a:t>19</a:t>
            </a:fld>
            <a:endParaRPr lang="el-GR" dirty="0"/>
          </a:p>
        </p:txBody>
      </p:sp>
      <p:pic>
        <p:nvPicPr>
          <p:cNvPr id="5"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r="29523" b="24609"/>
          <a:stretch>
            <a:fillRect/>
          </a:stretch>
        </p:blipFill>
        <p:spPr bwMode="auto">
          <a:xfrm>
            <a:off x="179511" y="836712"/>
            <a:ext cx="718211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5905" t="22148" r="40152" b="26086"/>
          <a:stretch>
            <a:fillRect/>
          </a:stretch>
        </p:blipFill>
        <p:spPr bwMode="auto">
          <a:xfrm>
            <a:off x="3563888" y="3501008"/>
            <a:ext cx="5241383" cy="301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57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Πρώτα βήματα της ΤΝ</a:t>
            </a:r>
          </a:p>
        </p:txBody>
      </p:sp>
      <p:sp>
        <p:nvSpPr>
          <p:cNvPr id="3" name="Θέση περιεχομένου 2"/>
          <p:cNvSpPr>
            <a:spLocks noGrp="1"/>
          </p:cNvSpPr>
          <p:nvPr>
            <p:ph idx="1"/>
          </p:nvPr>
        </p:nvSpPr>
        <p:spPr/>
        <p:txBody>
          <a:bodyPr/>
          <a:lstStyle/>
          <a:p>
            <a:pPr>
              <a:spcBef>
                <a:spcPts val="2400"/>
              </a:spcBef>
            </a:pPr>
            <a:r>
              <a:rPr lang="el-GR" dirty="0"/>
              <a:t>Αντικείμενο των συγγραφέων και των φιλοσόφων πολύ πριν την εφεύρεση των υπολογιστών  </a:t>
            </a:r>
            <a:r>
              <a:rPr lang="el-GR" sz="2200" dirty="0"/>
              <a:t>(Πυγμαλίων, Δρ Φρανγκεστάιν).</a:t>
            </a:r>
          </a:p>
          <a:p>
            <a:pPr>
              <a:spcBef>
                <a:spcPts val="2400"/>
              </a:spcBef>
            </a:pPr>
            <a:r>
              <a:rPr lang="el-GR" dirty="0"/>
              <a:t>Φιλοσοφικοί προβληματισμοί για τη δυνατότητα των μηχανών να παραστήσουν τους ανθρώπους </a:t>
            </a:r>
            <a:r>
              <a:rPr lang="el-GR" sz="2200" dirty="0"/>
              <a:t>(Descartes, 1642</a:t>
            </a:r>
            <a:r>
              <a:rPr lang="el-GR" sz="2200" dirty="0" smtClean="0"/>
              <a:t>). </a:t>
            </a:r>
            <a:endParaRPr lang="el-GR" sz="2200" dirty="0"/>
          </a:p>
          <a:p>
            <a:pPr>
              <a:spcBef>
                <a:spcPts val="2400"/>
              </a:spcBef>
            </a:pPr>
            <a:r>
              <a:rPr lang="el-GR" dirty="0"/>
              <a:t>Λογοτεχνικά κείμενα του ’60 που αντικατόπτριζαν τις φιλοδοξίες των πρώτων ερευνητών της ΤΝ </a:t>
            </a:r>
            <a:r>
              <a:rPr lang="el-GR" sz="2200" dirty="0" smtClean="0"/>
              <a:t>(</a:t>
            </a:r>
            <a:r>
              <a:rPr lang="el-GR" sz="2200" dirty="0"/>
              <a:t>C. Clarck’s 2001, Terminator κλπ) </a:t>
            </a:r>
            <a:r>
              <a:rPr lang="el-GR" dirty="0"/>
              <a:t>και σχετικές μελέτες </a:t>
            </a:r>
            <a:r>
              <a:rPr lang="el-GR" sz="2200" dirty="0"/>
              <a:t>(Turing, 1950).</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956342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ι</a:t>
            </a:r>
            <a:r>
              <a:rPr lang="el-GR" dirty="0" smtClean="0"/>
              <a:t>στορική </a:t>
            </a:r>
            <a:r>
              <a:rPr lang="el-GR" dirty="0"/>
              <a:t>εξέλιξη της ΤΝ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5698976" cy="5040560"/>
          </a:xfrm>
        </p:spPr>
        <p:txBody>
          <a:bodyPr/>
          <a:lstStyle/>
          <a:p>
            <a:pPr>
              <a:spcBef>
                <a:spcPts val="2400"/>
              </a:spcBef>
            </a:pPr>
            <a:r>
              <a:rPr lang="el-GR" b="1" dirty="0">
                <a:solidFill>
                  <a:srgbClr val="004A82"/>
                </a:solidFill>
              </a:rPr>
              <a:t>1956:</a:t>
            </a:r>
            <a:r>
              <a:rPr lang="el-GR" dirty="0"/>
              <a:t> Συνάντηση στο Dartmouth College ερευνητών από το χώρο των μαθηματικών, ηλεκτρονικής και ψυχολογίας με κοινό στόχο τη μελέτη δυνατοτήτων χρήσης των υπολογιστών για την προσομοίωση της ανθρώπινης νοημοσύνης (McCarthy, Allen Newell, Herbert Simon, Marvin Minsky).</a:t>
            </a:r>
          </a:p>
          <a:p>
            <a:pPr>
              <a:spcBef>
                <a:spcPts val="2400"/>
              </a:spcBef>
            </a:pPr>
            <a:r>
              <a:rPr lang="el-GR" b="1" dirty="0">
                <a:solidFill>
                  <a:srgbClr val="004A82"/>
                </a:solidFill>
              </a:rPr>
              <a:t>1960-70:</a:t>
            </a:r>
            <a:r>
              <a:rPr lang="el-GR" dirty="0"/>
              <a:t> Έρευνα γύρω από την κατανόηση γλώσσας, αντίληψη μηχανής και γενική επίλυση προβλημάτων π.χ. ELIZA (Weizenbaum, 1966).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TextBox 5"/>
          <p:cNvSpPr txBox="1"/>
          <p:nvPr/>
        </p:nvSpPr>
        <p:spPr>
          <a:xfrm>
            <a:off x="6517757" y="4571856"/>
            <a:ext cx="2448272" cy="646331"/>
          </a:xfrm>
          <a:prstGeom prst="rect">
            <a:avLst/>
          </a:prstGeom>
          <a:noFill/>
        </p:spPr>
        <p:txBody>
          <a:bodyPr wrap="square" rtlCol="0">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John McCarthy</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2"/>
              </a:rPr>
              <a:t>ASAI FIB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CC </a:t>
            </a:r>
            <a:r>
              <a:rPr lang="en-US" sz="1200" dirty="0" smtClean="0">
                <a:solidFill>
                  <a:schemeClr val="tx1">
                    <a:lumMod val="75000"/>
                    <a:lumOff val="25000"/>
                  </a:schemeClr>
                </a:solidFill>
                <a:latin typeface="+mn-lt"/>
                <a:hlinkClick r:id="rId3"/>
              </a:rPr>
              <a:t>BY-NC-ND </a:t>
            </a:r>
            <a:r>
              <a:rPr lang="en-US" sz="1200" dirty="0">
                <a:solidFill>
                  <a:schemeClr val="tx1">
                    <a:lumMod val="75000"/>
                    <a:lumOff val="25000"/>
                  </a:schemeClr>
                </a:solidFill>
                <a:latin typeface="+mn-lt"/>
                <a:hlinkClick r:id="rId3"/>
              </a:rPr>
              <a:t>2.0</a:t>
            </a:r>
            <a:endParaRPr lang="el-GR" sz="1200" dirty="0">
              <a:solidFill>
                <a:schemeClr val="tx1">
                  <a:lumMod val="75000"/>
                  <a:lumOff val="25000"/>
                </a:schemeClr>
              </a:solidFill>
              <a:latin typeface="+mn-lt"/>
            </a:endParaRPr>
          </a:p>
        </p:txBody>
      </p:sp>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6366" y="1544160"/>
            <a:ext cx="1978918" cy="2739721"/>
          </a:xfrm>
          <a:prstGeom prst="rect">
            <a:avLst/>
          </a:prstGeom>
        </p:spPr>
      </p:pic>
      <p:sp>
        <p:nvSpPr>
          <p:cNvPr id="8" name="Ορθογώνιο 7"/>
          <p:cNvSpPr/>
          <p:nvPr/>
        </p:nvSpPr>
        <p:spPr>
          <a:xfrm>
            <a:off x="6796987" y="4269796"/>
            <a:ext cx="1889813" cy="430887"/>
          </a:xfrm>
          <a:prstGeom prst="rect">
            <a:avLst/>
          </a:prstGeom>
        </p:spPr>
        <p:txBody>
          <a:bodyPr wrap="none">
            <a:spAutoFit/>
          </a:bodyPr>
          <a:lstStyle/>
          <a:p>
            <a:pPr eaLnBrk="1" hangingPunct="1"/>
            <a:r>
              <a:rPr lang="el-GR" sz="2200" dirty="0">
                <a:latin typeface="+mn-lt"/>
              </a:rPr>
              <a:t>John McCarthy</a:t>
            </a:r>
          </a:p>
        </p:txBody>
      </p:sp>
    </p:spTree>
    <p:extLst>
      <p:ext uri="{BB962C8B-B14F-4D97-AF65-F5344CB8AC3E}">
        <p14:creationId xmlns:p14="http://schemas.microsoft.com/office/powerpoint/2010/main" val="2585367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ιστορική </a:t>
            </a:r>
            <a:r>
              <a:rPr lang="el-GR" dirty="0"/>
              <a:t>εξέλιξη της ΤΝ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a:spcBef>
                <a:spcPts val="1800"/>
              </a:spcBef>
            </a:pPr>
            <a:r>
              <a:rPr lang="el-GR" b="1" dirty="0">
                <a:solidFill>
                  <a:srgbClr val="004A82"/>
                </a:solidFill>
              </a:rPr>
              <a:t>1970-1980:</a:t>
            </a:r>
            <a:r>
              <a:rPr lang="el-GR" dirty="0"/>
              <a:t> Εμβάθυνση στην κατανόηση γλώσσας, SHRDLU (Winograd, 1972) και υποστήριξη της υπό-θεσης ότι ένα φυσικό συμβολικό σύστημα διαθέτει τα απαραίτητα χαρακτηριστικά για νοήμονες ενέργειες (Newell &amp; Simon, 1976).</a:t>
            </a:r>
          </a:p>
          <a:p>
            <a:pPr>
              <a:spcBef>
                <a:spcPts val="1800"/>
              </a:spcBef>
            </a:pPr>
            <a:r>
              <a:rPr lang="el-GR" b="1" dirty="0">
                <a:solidFill>
                  <a:srgbClr val="004A82"/>
                </a:solidFill>
              </a:rPr>
              <a:t>1980-1990:</a:t>
            </a:r>
            <a:r>
              <a:rPr lang="el-GR" dirty="0"/>
              <a:t> Μελέτη και δημιουργία εμπείρων συστημάτων για διάγνωση, εκπαίδευση κλπ. </a:t>
            </a:r>
          </a:p>
          <a:p>
            <a:pPr>
              <a:spcBef>
                <a:spcPts val="1800"/>
              </a:spcBef>
            </a:pPr>
            <a:r>
              <a:rPr lang="el-GR" b="1" dirty="0">
                <a:solidFill>
                  <a:srgbClr val="004A82"/>
                </a:solidFill>
              </a:rPr>
              <a:t>1990- </a:t>
            </a:r>
            <a:r>
              <a:rPr lang="el-GR" b="1" dirty="0" smtClean="0">
                <a:solidFill>
                  <a:srgbClr val="004A82"/>
                </a:solidFill>
              </a:rPr>
              <a:t> : </a:t>
            </a:r>
            <a:r>
              <a:rPr lang="el-GR" dirty="0"/>
              <a:t>Δημιουργία υπολογιστικών συστημάτων και μηχανημάτων που βασίζονται σε αρχές της ΤΝ και τα οποία παρουσιάζουν τάσεις προσαρμογής σε ανάγκες και σε κίνηση στο χώρο (ρομπότ, </a:t>
            </a:r>
            <a:r>
              <a:rPr lang="el-GR" dirty="0" smtClean="0"/>
              <a:t>περιρρέουσα </a:t>
            </a:r>
            <a:r>
              <a:rPr lang="el-GR" dirty="0"/>
              <a:t>νοημοσύνη).</a:t>
            </a:r>
          </a:p>
          <a:p>
            <a:pPr>
              <a:spcBef>
                <a:spcPts val="18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9467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Σχέση της ΤΝ με άλλες </a:t>
            </a:r>
            <a:r>
              <a:rPr lang="el-GR" dirty="0" smtClean="0"/>
              <a:t>επιστήμες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grpSp>
        <p:nvGrpSpPr>
          <p:cNvPr id="5" name="Group 15"/>
          <p:cNvGrpSpPr>
            <a:grpSpLocks/>
          </p:cNvGrpSpPr>
          <p:nvPr/>
        </p:nvGrpSpPr>
        <p:grpSpPr bwMode="auto">
          <a:xfrm>
            <a:off x="539552" y="1124744"/>
            <a:ext cx="7777163" cy="3429000"/>
            <a:chOff x="672" y="1296"/>
            <a:chExt cx="4899" cy="2160"/>
          </a:xfrm>
        </p:grpSpPr>
        <p:sp>
          <p:nvSpPr>
            <p:cNvPr id="6" name="Oval 3"/>
            <p:cNvSpPr>
              <a:spLocks noChangeArrowheads="1"/>
            </p:cNvSpPr>
            <p:nvPr/>
          </p:nvSpPr>
          <p:spPr bwMode="auto">
            <a:xfrm>
              <a:off x="3696" y="1872"/>
              <a:ext cx="1632" cy="620"/>
            </a:xfrm>
            <a:prstGeom prst="ellipse">
              <a:avLst/>
            </a:prstGeom>
            <a:solidFill>
              <a:schemeClr val="accent1">
                <a:lumMod val="20000"/>
                <a:lumOff val="80000"/>
              </a:schemeClr>
            </a:solidFill>
            <a:ln w="9525">
              <a:solidFill>
                <a:srgbClr val="004A82"/>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auto" latinLnBrk="0" hangingPunct="0">
                <a:lnSpc>
                  <a:spcPct val="170000"/>
                </a:lnSpc>
                <a:spcBef>
                  <a:spcPct val="55000"/>
                </a:spcBef>
                <a:spcAft>
                  <a:spcPts val="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ΠΛΗΡΟΦΟΡΙΚΗ</a:t>
              </a:r>
            </a:p>
          </p:txBody>
        </p:sp>
        <p:sp>
          <p:nvSpPr>
            <p:cNvPr id="7" name="Oval 4"/>
            <p:cNvSpPr>
              <a:spLocks noChangeArrowheads="1"/>
            </p:cNvSpPr>
            <p:nvPr/>
          </p:nvSpPr>
          <p:spPr bwMode="auto">
            <a:xfrm>
              <a:off x="720" y="1886"/>
              <a:ext cx="1584" cy="621"/>
            </a:xfrm>
            <a:prstGeom prst="ellipse">
              <a:avLst/>
            </a:prstGeom>
            <a:solidFill>
              <a:srgbClr val="FFFFFF"/>
            </a:solidFill>
            <a:ln w="9525">
              <a:solidFill>
                <a:srgbClr val="000000"/>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auto" latinLnBrk="0" hangingPunct="0">
                <a:lnSpc>
                  <a:spcPct val="190000"/>
                </a:lnSpc>
                <a:spcBef>
                  <a:spcPct val="125000"/>
                </a:spcBef>
                <a:spcAft>
                  <a:spcPts val="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ΨΥΧΟΛΟΓΙΑ</a:t>
              </a:r>
            </a:p>
          </p:txBody>
        </p:sp>
        <p:sp>
          <p:nvSpPr>
            <p:cNvPr id="8" name="Oval 5"/>
            <p:cNvSpPr>
              <a:spLocks noChangeArrowheads="1"/>
            </p:cNvSpPr>
            <p:nvPr/>
          </p:nvSpPr>
          <p:spPr bwMode="auto">
            <a:xfrm>
              <a:off x="2536" y="2732"/>
              <a:ext cx="1248" cy="724"/>
            </a:xfrm>
            <a:prstGeom prst="ellipse">
              <a:avLst/>
            </a:prstGeom>
            <a:solidFill>
              <a:schemeClr val="accent4">
                <a:lumMod val="20000"/>
                <a:lumOff val="80000"/>
              </a:schemeClr>
            </a:solidFill>
            <a:ln w="9525">
              <a:solidFill>
                <a:srgbClr val="614074"/>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auto" latinLnBrk="0" hangingPunct="0">
                <a:lnSpc>
                  <a:spcPct val="100000"/>
                </a:lnSpc>
                <a:spcBef>
                  <a:spcPct val="55000"/>
                </a:spcBef>
                <a:spcAft>
                  <a:spcPts val="60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ΓΝΩΣΤΙΚΗ ΕΠΙΣΤΗΜΗ</a:t>
              </a:r>
            </a:p>
          </p:txBody>
        </p:sp>
        <p:sp>
          <p:nvSpPr>
            <p:cNvPr id="9" name="Oval 6"/>
            <p:cNvSpPr>
              <a:spLocks noChangeArrowheads="1"/>
            </p:cNvSpPr>
            <p:nvPr/>
          </p:nvSpPr>
          <p:spPr bwMode="auto">
            <a:xfrm>
              <a:off x="4128" y="2612"/>
              <a:ext cx="1443" cy="793"/>
            </a:xfrm>
            <a:prstGeom prst="ellipse">
              <a:avLst/>
            </a:prstGeom>
            <a:solidFill>
              <a:schemeClr val="accent6">
                <a:lumMod val="20000"/>
                <a:lumOff val="80000"/>
              </a:schemeClr>
            </a:solidFill>
            <a:ln w="9525">
              <a:solidFill>
                <a:srgbClr val="885F28"/>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auto" latinLnBrk="0" hangingPunct="0">
                <a:lnSpc>
                  <a:spcPct val="120000"/>
                </a:lnSpc>
                <a:spcBef>
                  <a:spcPct val="55000"/>
                </a:spcBef>
                <a:spcAft>
                  <a:spcPts val="60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ΤΕΧΝΗΤΗ ΝΟΗΜΟΣΥΝΗ</a:t>
              </a:r>
            </a:p>
          </p:txBody>
        </p:sp>
        <p:sp>
          <p:nvSpPr>
            <p:cNvPr id="10" name="Oval 7"/>
            <p:cNvSpPr>
              <a:spLocks noChangeArrowheads="1"/>
            </p:cNvSpPr>
            <p:nvPr/>
          </p:nvSpPr>
          <p:spPr bwMode="auto">
            <a:xfrm>
              <a:off x="672" y="2784"/>
              <a:ext cx="1536" cy="620"/>
            </a:xfrm>
            <a:prstGeom prst="ellipse">
              <a:avLst/>
            </a:prstGeom>
            <a:solidFill>
              <a:srgbClr val="FFFFFF"/>
            </a:solidFill>
            <a:ln w="9525">
              <a:solidFill>
                <a:srgbClr val="000000"/>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0" fontAlgn="auto" latinLnBrk="0" hangingPunct="0">
                <a:lnSpc>
                  <a:spcPct val="150000"/>
                </a:lnSpc>
                <a:spcBef>
                  <a:spcPct val="55000"/>
                </a:spcBef>
                <a:spcAft>
                  <a:spcPts val="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ΓΛΩΣΣΟΛΟΓΙΑ</a:t>
              </a:r>
            </a:p>
          </p:txBody>
        </p:sp>
        <p:sp>
          <p:nvSpPr>
            <p:cNvPr id="11" name="Line 8"/>
            <p:cNvSpPr>
              <a:spLocks noChangeShapeType="1"/>
            </p:cNvSpPr>
            <p:nvPr/>
          </p:nvSpPr>
          <p:spPr bwMode="auto">
            <a:xfrm>
              <a:off x="3168" y="1929"/>
              <a:ext cx="1" cy="82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r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2" name="Line 9"/>
            <p:cNvSpPr>
              <a:spLocks noChangeShapeType="1"/>
            </p:cNvSpPr>
            <p:nvPr/>
          </p:nvSpPr>
          <p:spPr bwMode="auto">
            <a:xfrm flipH="1">
              <a:off x="3507" y="2422"/>
              <a:ext cx="466" cy="3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r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3" name="Line 10"/>
            <p:cNvSpPr>
              <a:spLocks noChangeShapeType="1"/>
            </p:cNvSpPr>
            <p:nvPr/>
          </p:nvSpPr>
          <p:spPr bwMode="auto">
            <a:xfrm flipH="1" flipV="1">
              <a:off x="3784" y="3103"/>
              <a:ext cx="376" cy="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r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4" name="Line 11"/>
            <p:cNvSpPr>
              <a:spLocks noChangeShapeType="1"/>
            </p:cNvSpPr>
            <p:nvPr/>
          </p:nvSpPr>
          <p:spPr bwMode="auto">
            <a:xfrm flipV="1">
              <a:off x="2208" y="3024"/>
              <a:ext cx="333" cy="1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r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5" name="Line 12"/>
            <p:cNvSpPr>
              <a:spLocks noChangeShapeType="1"/>
            </p:cNvSpPr>
            <p:nvPr/>
          </p:nvSpPr>
          <p:spPr bwMode="auto">
            <a:xfrm>
              <a:off x="2160" y="2400"/>
              <a:ext cx="582" cy="41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0" rIns="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6" name="Oval 13"/>
            <p:cNvSpPr>
              <a:spLocks noChangeArrowheads="1"/>
            </p:cNvSpPr>
            <p:nvPr/>
          </p:nvSpPr>
          <p:spPr bwMode="auto">
            <a:xfrm>
              <a:off x="2523" y="1296"/>
              <a:ext cx="1324" cy="620"/>
            </a:xfrm>
            <a:prstGeom prst="ellipse">
              <a:avLst/>
            </a:prstGeom>
            <a:solidFill>
              <a:srgbClr val="FFFFFF"/>
            </a:solidFill>
            <a:ln w="9525">
              <a:solidFill>
                <a:srgbClr val="000000"/>
              </a:solidFill>
              <a:round/>
              <a:headEnd/>
              <a:tailEnd/>
            </a:ln>
          </p:spPr>
          <p:txBody>
            <a:bodyPr lIns="0" r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0" fontAlgn="auto" latinLnBrk="0" hangingPunct="0">
                <a:lnSpc>
                  <a:spcPct val="150000"/>
                </a:lnSpc>
                <a:spcBef>
                  <a:spcPct val="55000"/>
                </a:spcBef>
                <a:spcAft>
                  <a:spcPts val="0"/>
                </a:spcAft>
                <a:buClrTx/>
                <a:buSzTx/>
                <a:buFontTx/>
                <a:buNone/>
                <a:tabLst/>
                <a:defRPr/>
              </a:pPr>
              <a:r>
                <a:rPr kumimoji="0" lang="el-GR" sz="2200" b="1" i="0" u="none" strike="noStrike" kern="0" cap="none" spc="0" normalizeH="0" baseline="0" noProof="0" dirty="0" smtClean="0">
                  <a:ln>
                    <a:noFill/>
                  </a:ln>
                  <a:solidFill>
                    <a:srgbClr val="000000"/>
                  </a:solidFill>
                  <a:effectLst/>
                  <a:uLnTx/>
                  <a:uFillTx/>
                  <a:latin typeface="+mn-lt"/>
                </a:rPr>
                <a:t>ΦΙΛΟΣΟΦΙΑ</a:t>
              </a:r>
            </a:p>
          </p:txBody>
        </p:sp>
      </p:grpSp>
      <p:sp>
        <p:nvSpPr>
          <p:cNvPr id="19" name="AutoShape 14"/>
          <p:cNvSpPr>
            <a:spLocks noChangeArrowheads="1"/>
          </p:cNvSpPr>
          <p:nvPr/>
        </p:nvSpPr>
        <p:spPr bwMode="auto">
          <a:xfrm>
            <a:off x="1619672" y="4899199"/>
            <a:ext cx="4537075" cy="1569660"/>
          </a:xfrm>
          <a:prstGeom prst="wedgeRectCallout">
            <a:avLst>
              <a:gd name="adj1" fmla="val 11931"/>
              <a:gd name="adj2" fmla="val -8526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l-GR" b="1" dirty="0">
                <a:solidFill>
                  <a:srgbClr val="820000"/>
                </a:solidFill>
                <a:latin typeface="+mn-lt"/>
              </a:rPr>
              <a:t>Επικεντρώνεται στο πώς το ανθρώπινο μυαλό δουλεύει και πώς ο άνθρωπος σκέφτεται και μαθαίνει</a:t>
            </a:r>
            <a:endParaRPr lang="en-GB" b="1" dirty="0">
              <a:solidFill>
                <a:srgbClr val="820000"/>
              </a:solidFill>
              <a:latin typeface="+mn-lt"/>
            </a:endParaRPr>
          </a:p>
        </p:txBody>
      </p:sp>
    </p:spTree>
    <p:extLst>
      <p:ext uri="{BB962C8B-B14F-4D97-AF65-F5344CB8AC3E}">
        <p14:creationId xmlns:p14="http://schemas.microsoft.com/office/powerpoint/2010/main" val="942873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Τρία </a:t>
            </a:r>
            <a:r>
              <a:rPr lang="el-GR" dirty="0" smtClean="0"/>
              <a:t>επίπεδα </a:t>
            </a:r>
            <a:r>
              <a:rPr lang="el-GR" dirty="0"/>
              <a:t>της ΤΝ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
        <p:nvSpPr>
          <p:cNvPr id="8" name="Ορθογώνιο 7"/>
          <p:cNvSpPr/>
          <p:nvPr/>
        </p:nvSpPr>
        <p:spPr>
          <a:xfrm>
            <a:off x="251520" y="1196752"/>
            <a:ext cx="8712968" cy="453650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p:cNvSpPr txBox="1"/>
          <p:nvPr/>
        </p:nvSpPr>
        <p:spPr>
          <a:xfrm>
            <a:off x="395536" y="1340768"/>
            <a:ext cx="2520280" cy="400110"/>
          </a:xfrm>
          <a:prstGeom prst="rect">
            <a:avLst/>
          </a:prstGeom>
          <a:noFill/>
        </p:spPr>
        <p:txBody>
          <a:bodyPr wrap="square" rtlCol="0">
            <a:spAutoFit/>
          </a:bodyPr>
          <a:lstStyle/>
          <a:p>
            <a:r>
              <a:rPr lang="el-GR" sz="2000" b="1" dirty="0" smtClean="0">
                <a:latin typeface="+mn-lt"/>
              </a:rPr>
              <a:t>Έμπειρα Συστήματα</a:t>
            </a:r>
            <a:endParaRPr lang="el-GR" sz="2000" b="1" dirty="0">
              <a:latin typeface="+mn-lt"/>
            </a:endParaRPr>
          </a:p>
        </p:txBody>
      </p:sp>
      <p:sp>
        <p:nvSpPr>
          <p:cNvPr id="10" name="TextBox 9"/>
          <p:cNvSpPr txBox="1"/>
          <p:nvPr/>
        </p:nvSpPr>
        <p:spPr>
          <a:xfrm>
            <a:off x="3104823" y="1340768"/>
            <a:ext cx="1503181" cy="400110"/>
          </a:xfrm>
          <a:prstGeom prst="rect">
            <a:avLst/>
          </a:prstGeom>
          <a:noFill/>
        </p:spPr>
        <p:txBody>
          <a:bodyPr wrap="square" rtlCol="0">
            <a:spAutoFit/>
          </a:bodyPr>
          <a:lstStyle/>
          <a:p>
            <a:r>
              <a:rPr lang="el-GR" sz="2000" b="1" dirty="0">
                <a:latin typeface="+mn-lt"/>
              </a:rPr>
              <a:t>Ρομποτική</a:t>
            </a:r>
          </a:p>
        </p:txBody>
      </p:sp>
      <p:sp>
        <p:nvSpPr>
          <p:cNvPr id="11" name="TextBox 10"/>
          <p:cNvSpPr txBox="1"/>
          <p:nvPr/>
        </p:nvSpPr>
        <p:spPr>
          <a:xfrm>
            <a:off x="4711522" y="1340768"/>
            <a:ext cx="2520280" cy="400110"/>
          </a:xfrm>
          <a:prstGeom prst="rect">
            <a:avLst/>
          </a:prstGeom>
          <a:noFill/>
        </p:spPr>
        <p:txBody>
          <a:bodyPr wrap="square" rtlCol="0">
            <a:spAutoFit/>
          </a:bodyPr>
          <a:lstStyle/>
          <a:p>
            <a:r>
              <a:rPr lang="el-GR" sz="2000" b="1" dirty="0" smtClean="0">
                <a:latin typeface="+mn-lt"/>
              </a:rPr>
              <a:t>Αντίληψη Μηχανής</a:t>
            </a:r>
            <a:endParaRPr lang="el-GR" sz="2000" b="1" dirty="0">
              <a:latin typeface="+mn-lt"/>
            </a:endParaRPr>
          </a:p>
        </p:txBody>
      </p:sp>
      <p:sp>
        <p:nvSpPr>
          <p:cNvPr id="12" name="TextBox 11"/>
          <p:cNvSpPr txBox="1"/>
          <p:nvPr/>
        </p:nvSpPr>
        <p:spPr>
          <a:xfrm>
            <a:off x="7231802" y="1340768"/>
            <a:ext cx="1296144" cy="400110"/>
          </a:xfrm>
          <a:prstGeom prst="rect">
            <a:avLst/>
          </a:prstGeom>
          <a:noFill/>
        </p:spPr>
        <p:txBody>
          <a:bodyPr wrap="square" rtlCol="0">
            <a:spAutoFit/>
          </a:bodyPr>
          <a:lstStyle/>
          <a:p>
            <a:r>
              <a:rPr lang="el-GR" sz="2000" b="1" dirty="0" smtClean="0">
                <a:latin typeface="+mn-lt"/>
              </a:rPr>
              <a:t>Παιχνίδια</a:t>
            </a:r>
            <a:endParaRPr lang="el-GR" sz="2000" b="1" dirty="0">
              <a:latin typeface="+mn-lt"/>
            </a:endParaRPr>
          </a:p>
        </p:txBody>
      </p:sp>
      <p:sp>
        <p:nvSpPr>
          <p:cNvPr id="13" name="TextBox 12"/>
          <p:cNvSpPr txBox="1"/>
          <p:nvPr/>
        </p:nvSpPr>
        <p:spPr>
          <a:xfrm>
            <a:off x="392444" y="1657235"/>
            <a:ext cx="1872208" cy="400110"/>
          </a:xfrm>
          <a:prstGeom prst="rect">
            <a:avLst/>
          </a:prstGeom>
          <a:noFill/>
        </p:spPr>
        <p:txBody>
          <a:bodyPr wrap="square" rtlCol="0">
            <a:spAutoFit/>
          </a:bodyPr>
          <a:lstStyle/>
          <a:p>
            <a:r>
              <a:rPr lang="el-GR" sz="2000" b="1" dirty="0">
                <a:latin typeface="+mn-lt"/>
              </a:rPr>
              <a:t>Ασαφής Λογική</a:t>
            </a:r>
          </a:p>
        </p:txBody>
      </p:sp>
      <p:sp>
        <p:nvSpPr>
          <p:cNvPr id="14" name="TextBox 13"/>
          <p:cNvSpPr txBox="1"/>
          <p:nvPr/>
        </p:nvSpPr>
        <p:spPr>
          <a:xfrm>
            <a:off x="392575" y="2261665"/>
            <a:ext cx="1480658" cy="707886"/>
          </a:xfrm>
          <a:prstGeom prst="rect">
            <a:avLst/>
          </a:prstGeom>
          <a:noFill/>
        </p:spPr>
        <p:txBody>
          <a:bodyPr wrap="square" rtlCol="0">
            <a:spAutoFit/>
          </a:bodyPr>
          <a:lstStyle/>
          <a:p>
            <a:r>
              <a:rPr lang="el-GR" sz="2000" b="1" dirty="0">
                <a:latin typeface="+mn-lt"/>
              </a:rPr>
              <a:t>Νευρωνικά </a:t>
            </a:r>
          </a:p>
          <a:p>
            <a:r>
              <a:rPr lang="el-GR" sz="2000" b="1" dirty="0">
                <a:latin typeface="+mn-lt"/>
              </a:rPr>
              <a:t>Δίκτυα</a:t>
            </a:r>
          </a:p>
        </p:txBody>
      </p:sp>
      <p:sp>
        <p:nvSpPr>
          <p:cNvPr id="15" name="TextBox 14"/>
          <p:cNvSpPr txBox="1"/>
          <p:nvPr/>
        </p:nvSpPr>
        <p:spPr>
          <a:xfrm>
            <a:off x="392575" y="3094791"/>
            <a:ext cx="1480658" cy="707886"/>
          </a:xfrm>
          <a:prstGeom prst="rect">
            <a:avLst/>
          </a:prstGeom>
          <a:noFill/>
        </p:spPr>
        <p:txBody>
          <a:bodyPr wrap="square" rtlCol="0">
            <a:spAutoFit/>
          </a:bodyPr>
          <a:lstStyle/>
          <a:p>
            <a:r>
              <a:rPr lang="el-GR" sz="2000" b="1" dirty="0">
                <a:latin typeface="+mn-lt"/>
              </a:rPr>
              <a:t>Γενετικοί </a:t>
            </a:r>
          </a:p>
          <a:p>
            <a:r>
              <a:rPr lang="el-GR" sz="2000" b="1" dirty="0">
                <a:latin typeface="+mn-lt"/>
              </a:rPr>
              <a:t>Αλγόριθμοι</a:t>
            </a:r>
          </a:p>
        </p:txBody>
      </p:sp>
      <p:sp>
        <p:nvSpPr>
          <p:cNvPr id="16" name="TextBox 15"/>
          <p:cNvSpPr txBox="1"/>
          <p:nvPr/>
        </p:nvSpPr>
        <p:spPr>
          <a:xfrm>
            <a:off x="392444" y="4011107"/>
            <a:ext cx="1863860" cy="707886"/>
          </a:xfrm>
          <a:prstGeom prst="rect">
            <a:avLst/>
          </a:prstGeom>
          <a:noFill/>
        </p:spPr>
        <p:txBody>
          <a:bodyPr wrap="square" rtlCol="0">
            <a:spAutoFit/>
          </a:bodyPr>
          <a:lstStyle/>
          <a:p>
            <a:r>
              <a:rPr lang="el-GR" sz="2000" b="1" dirty="0">
                <a:latin typeface="+mn-lt"/>
              </a:rPr>
              <a:t>Απόδειξη </a:t>
            </a:r>
          </a:p>
          <a:p>
            <a:r>
              <a:rPr lang="el-GR" sz="2000" b="1" dirty="0">
                <a:latin typeface="+mn-lt"/>
              </a:rPr>
              <a:t>Θεωρημάτων</a:t>
            </a:r>
          </a:p>
        </p:txBody>
      </p:sp>
      <p:sp>
        <p:nvSpPr>
          <p:cNvPr id="17" name="TextBox 16"/>
          <p:cNvSpPr txBox="1"/>
          <p:nvPr/>
        </p:nvSpPr>
        <p:spPr>
          <a:xfrm>
            <a:off x="395536" y="4951816"/>
            <a:ext cx="2264398" cy="707886"/>
          </a:xfrm>
          <a:prstGeom prst="rect">
            <a:avLst/>
          </a:prstGeom>
          <a:noFill/>
        </p:spPr>
        <p:txBody>
          <a:bodyPr wrap="square" rtlCol="0">
            <a:spAutoFit/>
          </a:bodyPr>
          <a:lstStyle/>
          <a:p>
            <a:r>
              <a:rPr lang="el-GR" sz="2000" b="1" dirty="0">
                <a:latin typeface="+mn-lt"/>
              </a:rPr>
              <a:t>Επεξεργασία Φυσικής </a:t>
            </a:r>
            <a:r>
              <a:rPr lang="el-GR" sz="2000" b="1" dirty="0" smtClean="0">
                <a:latin typeface="+mn-lt"/>
              </a:rPr>
              <a:t>Γλώσσας</a:t>
            </a:r>
            <a:endParaRPr lang="el-GR" sz="2000" b="1" dirty="0">
              <a:latin typeface="+mn-lt"/>
            </a:endParaRPr>
          </a:p>
        </p:txBody>
      </p:sp>
      <p:sp>
        <p:nvSpPr>
          <p:cNvPr id="18" name="TextBox 17"/>
          <p:cNvSpPr txBox="1"/>
          <p:nvPr/>
        </p:nvSpPr>
        <p:spPr>
          <a:xfrm>
            <a:off x="2883398" y="4935611"/>
            <a:ext cx="2128090" cy="707886"/>
          </a:xfrm>
          <a:prstGeom prst="rect">
            <a:avLst/>
          </a:prstGeom>
          <a:noFill/>
        </p:spPr>
        <p:txBody>
          <a:bodyPr wrap="square" rtlCol="0">
            <a:spAutoFit/>
          </a:bodyPr>
          <a:lstStyle/>
          <a:p>
            <a:r>
              <a:rPr lang="el-GR" sz="2000" b="1" dirty="0" smtClean="0">
                <a:latin typeface="+mn-lt"/>
              </a:rPr>
              <a:t>Κατανόηση Φυσικής Γλώσσας</a:t>
            </a:r>
            <a:endParaRPr lang="el-GR" sz="2000" b="1" dirty="0">
              <a:latin typeface="+mn-lt"/>
            </a:endParaRPr>
          </a:p>
        </p:txBody>
      </p:sp>
      <p:sp>
        <p:nvSpPr>
          <p:cNvPr id="19" name="TextBox 18"/>
          <p:cNvSpPr txBox="1"/>
          <p:nvPr/>
        </p:nvSpPr>
        <p:spPr>
          <a:xfrm>
            <a:off x="5431602" y="5105704"/>
            <a:ext cx="1080120" cy="400110"/>
          </a:xfrm>
          <a:prstGeom prst="rect">
            <a:avLst/>
          </a:prstGeom>
          <a:noFill/>
        </p:spPr>
        <p:txBody>
          <a:bodyPr wrap="square" rtlCol="0">
            <a:spAutoFit/>
          </a:bodyPr>
          <a:lstStyle/>
          <a:p>
            <a:r>
              <a:rPr lang="el-GR" sz="2000" b="1" dirty="0" smtClean="0">
                <a:latin typeface="+mn-lt"/>
              </a:rPr>
              <a:t>Ομιλία </a:t>
            </a:r>
            <a:endParaRPr lang="el-GR" sz="2000" b="1" dirty="0">
              <a:latin typeface="+mn-lt"/>
            </a:endParaRPr>
          </a:p>
        </p:txBody>
      </p:sp>
      <p:sp>
        <p:nvSpPr>
          <p:cNvPr id="20" name="TextBox 19"/>
          <p:cNvSpPr txBox="1"/>
          <p:nvPr/>
        </p:nvSpPr>
        <p:spPr>
          <a:xfrm>
            <a:off x="7484470" y="4935611"/>
            <a:ext cx="1344488" cy="707886"/>
          </a:xfrm>
          <a:prstGeom prst="rect">
            <a:avLst/>
          </a:prstGeom>
          <a:noFill/>
        </p:spPr>
        <p:txBody>
          <a:bodyPr wrap="square" rtlCol="0">
            <a:spAutoFit/>
          </a:bodyPr>
          <a:lstStyle/>
          <a:p>
            <a:r>
              <a:rPr lang="el-GR" sz="2000" b="1" dirty="0">
                <a:latin typeface="+mn-lt"/>
              </a:rPr>
              <a:t>Ευφυείς </a:t>
            </a:r>
            <a:r>
              <a:rPr lang="el-GR" sz="2000" b="1" dirty="0" smtClean="0">
                <a:latin typeface="+mn-lt"/>
              </a:rPr>
              <a:t>Πράκτορες</a:t>
            </a:r>
            <a:endParaRPr lang="el-GR" sz="2000" b="1" dirty="0">
              <a:latin typeface="+mn-lt"/>
            </a:endParaRPr>
          </a:p>
        </p:txBody>
      </p:sp>
      <p:sp>
        <p:nvSpPr>
          <p:cNvPr id="21" name="Ορθογώνιο 20"/>
          <p:cNvSpPr/>
          <p:nvPr/>
        </p:nvSpPr>
        <p:spPr>
          <a:xfrm>
            <a:off x="2077510" y="2066398"/>
            <a:ext cx="6708184" cy="2764671"/>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2" name="TextBox 21"/>
          <p:cNvSpPr txBox="1"/>
          <p:nvPr/>
        </p:nvSpPr>
        <p:spPr>
          <a:xfrm>
            <a:off x="2077823" y="3108920"/>
            <a:ext cx="1774097" cy="707886"/>
          </a:xfrm>
          <a:prstGeom prst="rect">
            <a:avLst/>
          </a:prstGeom>
          <a:noFill/>
        </p:spPr>
        <p:txBody>
          <a:bodyPr wrap="square" rtlCol="0">
            <a:spAutoFit/>
          </a:bodyPr>
          <a:lstStyle/>
          <a:p>
            <a:r>
              <a:rPr lang="el-GR" sz="2000" b="1" dirty="0" smtClean="0">
                <a:latin typeface="+mn-lt"/>
              </a:rPr>
              <a:t>Επίλυση Προβλημάτων</a:t>
            </a:r>
            <a:endParaRPr lang="el-GR" sz="2000" b="1" dirty="0">
              <a:latin typeface="+mn-lt"/>
            </a:endParaRPr>
          </a:p>
        </p:txBody>
      </p:sp>
      <p:sp>
        <p:nvSpPr>
          <p:cNvPr id="23" name="TextBox 22"/>
          <p:cNvSpPr txBox="1"/>
          <p:nvPr/>
        </p:nvSpPr>
        <p:spPr>
          <a:xfrm>
            <a:off x="4369579" y="2066398"/>
            <a:ext cx="2369770" cy="400110"/>
          </a:xfrm>
          <a:prstGeom prst="rect">
            <a:avLst/>
          </a:prstGeom>
          <a:noFill/>
        </p:spPr>
        <p:txBody>
          <a:bodyPr wrap="square" rtlCol="0">
            <a:spAutoFit/>
          </a:bodyPr>
          <a:lstStyle/>
          <a:p>
            <a:r>
              <a:rPr lang="el-GR" sz="2000" b="1" dirty="0">
                <a:latin typeface="+mn-lt"/>
              </a:rPr>
              <a:t>Μηχανική Μάθηση</a:t>
            </a:r>
          </a:p>
        </p:txBody>
      </p:sp>
      <p:sp>
        <p:nvSpPr>
          <p:cNvPr id="24" name="TextBox 23"/>
          <p:cNvSpPr txBox="1"/>
          <p:nvPr/>
        </p:nvSpPr>
        <p:spPr>
          <a:xfrm>
            <a:off x="7322901" y="3094790"/>
            <a:ext cx="1535121" cy="707886"/>
          </a:xfrm>
          <a:prstGeom prst="rect">
            <a:avLst/>
          </a:prstGeom>
          <a:noFill/>
        </p:spPr>
        <p:txBody>
          <a:bodyPr wrap="square" rtlCol="0">
            <a:spAutoFit/>
          </a:bodyPr>
          <a:lstStyle/>
          <a:p>
            <a:r>
              <a:rPr lang="el-GR" sz="2000" b="1" dirty="0" smtClean="0">
                <a:latin typeface="+mn-lt"/>
              </a:rPr>
              <a:t>Σχεδιασμός Ενεργειών</a:t>
            </a:r>
            <a:endParaRPr lang="el-GR" sz="2000" b="1" dirty="0">
              <a:latin typeface="+mn-lt"/>
            </a:endParaRPr>
          </a:p>
        </p:txBody>
      </p:sp>
      <p:sp>
        <p:nvSpPr>
          <p:cNvPr id="25" name="TextBox 24"/>
          <p:cNvSpPr txBox="1"/>
          <p:nvPr/>
        </p:nvSpPr>
        <p:spPr>
          <a:xfrm>
            <a:off x="4336885" y="4312517"/>
            <a:ext cx="2894917" cy="400110"/>
          </a:xfrm>
          <a:prstGeom prst="rect">
            <a:avLst/>
          </a:prstGeom>
          <a:noFill/>
        </p:spPr>
        <p:txBody>
          <a:bodyPr wrap="square" rtlCol="0">
            <a:spAutoFit/>
          </a:bodyPr>
          <a:lstStyle/>
          <a:p>
            <a:r>
              <a:rPr lang="el-GR" sz="2000" b="1" dirty="0">
                <a:latin typeface="+mn-lt"/>
              </a:rPr>
              <a:t>Αναπαράσταση γνώσης</a:t>
            </a:r>
          </a:p>
        </p:txBody>
      </p:sp>
      <p:sp>
        <p:nvSpPr>
          <p:cNvPr id="26" name="Ορθογώνιο 25"/>
          <p:cNvSpPr/>
          <p:nvPr/>
        </p:nvSpPr>
        <p:spPr>
          <a:xfrm>
            <a:off x="3782917" y="2568505"/>
            <a:ext cx="3379882" cy="1598007"/>
          </a:xfrm>
          <a:prstGeom prst="rect">
            <a:avLst/>
          </a:prstGeom>
          <a:solidFill>
            <a:srgbClr val="F8A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7" name="TextBox 26"/>
          <p:cNvSpPr txBox="1"/>
          <p:nvPr/>
        </p:nvSpPr>
        <p:spPr>
          <a:xfrm>
            <a:off x="3959187" y="2761191"/>
            <a:ext cx="3096344" cy="1323439"/>
          </a:xfrm>
          <a:prstGeom prst="rect">
            <a:avLst/>
          </a:prstGeom>
          <a:noFill/>
        </p:spPr>
        <p:txBody>
          <a:bodyPr wrap="square" rtlCol="0">
            <a:spAutoFit/>
          </a:bodyPr>
          <a:lstStyle/>
          <a:p>
            <a:pPr>
              <a:spcBef>
                <a:spcPts val="1200"/>
              </a:spcBef>
            </a:pPr>
            <a:r>
              <a:rPr lang="el-GR" sz="2000" dirty="0">
                <a:latin typeface="+mn-lt"/>
              </a:rPr>
              <a:t>Γλώσσες Προγρ/σμού</a:t>
            </a:r>
          </a:p>
          <a:p>
            <a:pPr>
              <a:spcBef>
                <a:spcPts val="1200"/>
              </a:spcBef>
            </a:pPr>
            <a:r>
              <a:rPr lang="el-GR" sz="2000" dirty="0">
                <a:latin typeface="+mn-lt"/>
              </a:rPr>
              <a:t>Μέθοδοι Προγρ/σμού</a:t>
            </a:r>
          </a:p>
          <a:p>
            <a:pPr>
              <a:spcBef>
                <a:spcPts val="1200"/>
              </a:spcBef>
            </a:pPr>
            <a:r>
              <a:rPr lang="el-GR" sz="2000" dirty="0">
                <a:latin typeface="+mn-lt"/>
              </a:rPr>
              <a:t>Περιβάλλοντα Προγρ/σμού</a:t>
            </a:r>
          </a:p>
        </p:txBody>
      </p:sp>
    </p:spTree>
    <p:extLst>
      <p:ext uri="{BB962C8B-B14F-4D97-AF65-F5344CB8AC3E}">
        <p14:creationId xmlns:p14="http://schemas.microsoft.com/office/powerpoint/2010/main" val="2601817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Περιοχές έρευνας της ΤΝ</a:t>
            </a:r>
          </a:p>
        </p:txBody>
      </p:sp>
      <p:sp>
        <p:nvSpPr>
          <p:cNvPr id="3" name="Θέση περιεχομένου 2"/>
          <p:cNvSpPr>
            <a:spLocks noGrp="1"/>
          </p:cNvSpPr>
          <p:nvPr>
            <p:ph idx="1"/>
          </p:nvPr>
        </p:nvSpPr>
        <p:spPr>
          <a:xfrm>
            <a:off x="314716" y="1020801"/>
            <a:ext cx="4248472" cy="5696123"/>
          </a:xfrm>
          <a:ln w="15875">
            <a:solidFill>
              <a:schemeClr val="accent1">
                <a:shade val="50000"/>
              </a:schemeClr>
            </a:solidFill>
          </a:ln>
        </p:spPr>
        <p:txBody>
          <a:bodyPr>
            <a:normAutofit fontScale="92500" lnSpcReduction="10000"/>
          </a:bodyPr>
          <a:lstStyle/>
          <a:p>
            <a:pPr>
              <a:spcBef>
                <a:spcPts val="600"/>
              </a:spcBef>
              <a:buFont typeface="Arial" panose="020B0604020202020204" pitchFamily="34" charset="0"/>
              <a:buChar char="•"/>
            </a:pPr>
            <a:r>
              <a:rPr lang="en-US" dirty="0" smtClean="0"/>
              <a:t>Knowledge </a:t>
            </a:r>
            <a:r>
              <a:rPr lang="en-US" dirty="0"/>
              <a:t>Representation </a:t>
            </a:r>
            <a:r>
              <a:rPr lang="en-US" dirty="0" smtClean="0"/>
              <a:t>and Reasoning</a:t>
            </a:r>
            <a:endParaRPr lang="el-GR" dirty="0" smtClean="0"/>
          </a:p>
          <a:p>
            <a:pPr>
              <a:spcBef>
                <a:spcPts val="600"/>
              </a:spcBef>
              <a:buFont typeface="Arial" panose="020B0604020202020204" pitchFamily="34" charset="0"/>
              <a:buChar char="•"/>
            </a:pPr>
            <a:r>
              <a:rPr lang="en-US" dirty="0" smtClean="0"/>
              <a:t>Uncertainty </a:t>
            </a:r>
            <a:r>
              <a:rPr lang="en-US" dirty="0"/>
              <a:t>in </a:t>
            </a:r>
            <a:r>
              <a:rPr lang="en-US" dirty="0" smtClean="0"/>
              <a:t>AI</a:t>
            </a:r>
            <a:endParaRPr lang="el-GR" dirty="0" smtClean="0"/>
          </a:p>
          <a:p>
            <a:pPr>
              <a:spcBef>
                <a:spcPts val="600"/>
              </a:spcBef>
              <a:buFont typeface="Arial" panose="020B0604020202020204" pitchFamily="34" charset="0"/>
              <a:buChar char="•"/>
            </a:pPr>
            <a:r>
              <a:rPr lang="en-US" dirty="0" smtClean="0"/>
              <a:t>Model-Based Reasoning</a:t>
            </a:r>
            <a:endParaRPr lang="el-GR" dirty="0" smtClean="0"/>
          </a:p>
          <a:p>
            <a:pPr>
              <a:spcBef>
                <a:spcPts val="600"/>
              </a:spcBef>
              <a:buFont typeface="Arial" panose="020B0604020202020204" pitchFamily="34" charset="0"/>
              <a:buChar char="•"/>
            </a:pPr>
            <a:r>
              <a:rPr lang="en-US" dirty="0" smtClean="0"/>
              <a:t>Machine Learning</a:t>
            </a:r>
            <a:endParaRPr lang="el-GR" dirty="0" smtClean="0"/>
          </a:p>
          <a:p>
            <a:pPr>
              <a:spcBef>
                <a:spcPts val="600"/>
              </a:spcBef>
              <a:buFont typeface="Arial" panose="020B0604020202020204" pitchFamily="34" charset="0"/>
              <a:buChar char="•"/>
            </a:pPr>
            <a:r>
              <a:rPr lang="en-US" dirty="0" smtClean="0"/>
              <a:t>Logic Programming</a:t>
            </a:r>
            <a:endParaRPr lang="el-GR" dirty="0" smtClean="0"/>
          </a:p>
          <a:p>
            <a:pPr>
              <a:spcBef>
                <a:spcPts val="600"/>
              </a:spcBef>
              <a:buFont typeface="Arial" panose="020B0604020202020204" pitchFamily="34" charset="0"/>
              <a:buChar char="•"/>
            </a:pPr>
            <a:r>
              <a:rPr lang="en-US" dirty="0" smtClean="0"/>
              <a:t>Ontologies</a:t>
            </a:r>
            <a:endParaRPr lang="el-GR" dirty="0" smtClean="0"/>
          </a:p>
          <a:p>
            <a:pPr>
              <a:spcBef>
                <a:spcPts val="600"/>
              </a:spcBef>
              <a:buFont typeface="Arial" panose="020B0604020202020204" pitchFamily="34" charset="0"/>
              <a:buChar char="•"/>
            </a:pPr>
            <a:r>
              <a:rPr lang="en-US" dirty="0" smtClean="0"/>
              <a:t>Data Mining</a:t>
            </a:r>
            <a:endParaRPr lang="el-GR" dirty="0" smtClean="0"/>
          </a:p>
          <a:p>
            <a:pPr>
              <a:spcBef>
                <a:spcPts val="600"/>
              </a:spcBef>
              <a:buFont typeface="Arial" panose="020B0604020202020204" pitchFamily="34" charset="0"/>
              <a:buChar char="•"/>
            </a:pPr>
            <a:r>
              <a:rPr lang="en-US" dirty="0" smtClean="0"/>
              <a:t>Constraint Satisfaction</a:t>
            </a:r>
            <a:endParaRPr lang="el-GR" dirty="0" smtClean="0"/>
          </a:p>
          <a:p>
            <a:pPr>
              <a:spcBef>
                <a:spcPts val="600"/>
              </a:spcBef>
              <a:buFont typeface="Arial" panose="020B0604020202020204" pitchFamily="34" charset="0"/>
              <a:buChar char="•"/>
            </a:pPr>
            <a:r>
              <a:rPr lang="en-US" dirty="0" smtClean="0"/>
              <a:t>State </a:t>
            </a:r>
            <a:r>
              <a:rPr lang="en-US" dirty="0"/>
              <a:t>Space </a:t>
            </a:r>
            <a:r>
              <a:rPr lang="en-US" dirty="0" smtClean="0"/>
              <a:t>Search</a:t>
            </a:r>
            <a:endParaRPr lang="el-GR" dirty="0" smtClean="0"/>
          </a:p>
          <a:p>
            <a:pPr>
              <a:spcBef>
                <a:spcPts val="600"/>
              </a:spcBef>
              <a:buFont typeface="Arial" panose="020B0604020202020204" pitchFamily="34" charset="0"/>
              <a:buChar char="•"/>
            </a:pPr>
            <a:r>
              <a:rPr lang="en-US" dirty="0" smtClean="0"/>
              <a:t>Case-Based Reasoning</a:t>
            </a:r>
            <a:endParaRPr lang="el-GR" dirty="0" smtClean="0"/>
          </a:p>
          <a:p>
            <a:pPr>
              <a:spcBef>
                <a:spcPts val="600"/>
              </a:spcBef>
              <a:buFont typeface="Arial" panose="020B0604020202020204" pitchFamily="34" charset="0"/>
              <a:buChar char="•"/>
            </a:pPr>
            <a:r>
              <a:rPr lang="en-US" dirty="0" smtClean="0"/>
              <a:t>Cognitive Systems</a:t>
            </a:r>
            <a:endParaRPr lang="el-GR" dirty="0" smtClean="0"/>
          </a:p>
          <a:p>
            <a:pPr>
              <a:spcBef>
                <a:spcPts val="600"/>
              </a:spcBef>
              <a:buFont typeface="Arial" panose="020B0604020202020204" pitchFamily="34" charset="0"/>
              <a:buChar char="•"/>
            </a:pPr>
            <a:r>
              <a:rPr lang="en-US" dirty="0" smtClean="0"/>
              <a:t>Natural </a:t>
            </a:r>
            <a:r>
              <a:rPr lang="en-US" dirty="0"/>
              <a:t>Language </a:t>
            </a:r>
            <a:r>
              <a:rPr lang="en-US" dirty="0" smtClean="0"/>
              <a:t>Processing</a:t>
            </a:r>
            <a:endParaRPr lang="el-GR" dirty="0" smtClean="0"/>
          </a:p>
          <a:p>
            <a:pPr>
              <a:spcBef>
                <a:spcPts val="600"/>
              </a:spcBef>
              <a:buFont typeface="Arial" panose="020B0604020202020204" pitchFamily="34" charset="0"/>
              <a:buChar char="•"/>
            </a:pPr>
            <a:r>
              <a:rPr lang="en-US" dirty="0" smtClean="0"/>
              <a:t>Intelligent </a:t>
            </a:r>
            <a:r>
              <a:rPr lang="en-US" dirty="0"/>
              <a:t>User Interfaces</a:t>
            </a:r>
          </a:p>
          <a:p>
            <a:endParaRPr lang="el-GR" dirty="0"/>
          </a:p>
        </p:txBody>
      </p:sp>
      <p:sp>
        <p:nvSpPr>
          <p:cNvPr id="4" name="Θέση αριθμού διαφάνειας 3"/>
          <p:cNvSpPr>
            <a:spLocks noGrp="1"/>
          </p:cNvSpPr>
          <p:nvPr>
            <p:ph type="sldNum" sz="quarter" idx="12"/>
          </p:nvPr>
        </p:nvSpPr>
        <p:spPr>
          <a:xfrm>
            <a:off x="6976356" y="6492875"/>
            <a:ext cx="2133600" cy="365125"/>
          </a:xfrm>
        </p:spPr>
        <p:txBody>
          <a:bodyPr/>
          <a:lstStyle/>
          <a:p>
            <a:pPr>
              <a:defRPr/>
            </a:pPr>
            <a:fld id="{7E55E3B3-0445-4CFC-BED8-763D4409E61F}" type="slidenum">
              <a:rPr lang="el-GR" smtClean="0"/>
              <a:pPr>
                <a:defRPr/>
              </a:pPr>
              <a:t>25</a:t>
            </a:fld>
            <a:endParaRPr lang="el-GR" dirty="0"/>
          </a:p>
        </p:txBody>
      </p:sp>
      <p:sp>
        <p:nvSpPr>
          <p:cNvPr id="5" name="Θέση περιεχομένου 2"/>
          <p:cNvSpPr txBox="1">
            <a:spLocks/>
          </p:cNvSpPr>
          <p:nvPr/>
        </p:nvSpPr>
        <p:spPr>
          <a:xfrm>
            <a:off x="4625752" y="1025352"/>
            <a:ext cx="4248472" cy="5696123"/>
          </a:xfrm>
          <a:prstGeom prst="rect">
            <a:avLst/>
          </a:prstGeom>
          <a:ln w="15875">
            <a:solidFill>
              <a:schemeClr val="accent1">
                <a:shade val="50000"/>
              </a:schemeClr>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ts val="600"/>
              </a:spcBef>
              <a:spcAft>
                <a:spcPts val="0"/>
              </a:spcAft>
              <a:buFont typeface="Arial" panose="020B0604020202020204" pitchFamily="34" charset="0"/>
              <a:buChar char="•"/>
            </a:pPr>
            <a:r>
              <a:rPr lang="en-US" dirty="0"/>
              <a:t>Reactive </a:t>
            </a:r>
            <a:r>
              <a:rPr lang="en-US" dirty="0" smtClean="0"/>
              <a:t>AI</a:t>
            </a:r>
            <a:endParaRPr lang="el-GR" dirty="0" smtClean="0"/>
          </a:p>
          <a:p>
            <a:pPr fontAlgn="auto">
              <a:spcBef>
                <a:spcPts val="600"/>
              </a:spcBef>
              <a:spcAft>
                <a:spcPts val="0"/>
              </a:spcAft>
              <a:buFont typeface="Arial" panose="020B0604020202020204" pitchFamily="34" charset="0"/>
              <a:buChar char="•"/>
            </a:pPr>
            <a:r>
              <a:rPr lang="en-US" dirty="0" smtClean="0"/>
              <a:t>Vision </a:t>
            </a:r>
            <a:r>
              <a:rPr lang="en-US" dirty="0"/>
              <a:t>and </a:t>
            </a:r>
            <a:r>
              <a:rPr lang="en-US" dirty="0" smtClean="0"/>
              <a:t>Perception</a:t>
            </a:r>
            <a:endParaRPr lang="el-GR" dirty="0" smtClean="0"/>
          </a:p>
          <a:p>
            <a:pPr fontAlgn="auto">
              <a:spcBef>
                <a:spcPts val="600"/>
              </a:spcBef>
              <a:spcAft>
                <a:spcPts val="0"/>
              </a:spcAft>
              <a:buFont typeface="Arial" panose="020B0604020202020204" pitchFamily="34" charset="0"/>
              <a:buChar char="•"/>
            </a:pPr>
            <a:r>
              <a:rPr lang="en-US" dirty="0" smtClean="0"/>
              <a:t>Pattern Recognition</a:t>
            </a:r>
            <a:endParaRPr lang="el-GR" dirty="0" smtClean="0"/>
          </a:p>
          <a:p>
            <a:pPr fontAlgn="auto">
              <a:spcBef>
                <a:spcPts val="600"/>
              </a:spcBef>
              <a:spcAft>
                <a:spcPts val="0"/>
              </a:spcAft>
              <a:buFont typeface="Arial" panose="020B0604020202020204" pitchFamily="34" charset="0"/>
              <a:buChar char="•"/>
            </a:pPr>
            <a:r>
              <a:rPr lang="en-US" dirty="0" smtClean="0"/>
              <a:t>Ambient Intelligence</a:t>
            </a:r>
            <a:endParaRPr lang="el-GR" dirty="0" smtClean="0"/>
          </a:p>
          <a:p>
            <a:pPr fontAlgn="auto">
              <a:spcBef>
                <a:spcPts val="600"/>
              </a:spcBef>
              <a:spcAft>
                <a:spcPts val="0"/>
              </a:spcAft>
              <a:buFont typeface="Arial" panose="020B0604020202020204" pitchFamily="34" charset="0"/>
              <a:buChar char="•"/>
            </a:pPr>
            <a:r>
              <a:rPr lang="en-US" dirty="0" smtClean="0"/>
              <a:t>AI </a:t>
            </a:r>
            <a:r>
              <a:rPr lang="en-US" dirty="0"/>
              <a:t>and </a:t>
            </a:r>
            <a:r>
              <a:rPr lang="en-US" dirty="0" smtClean="0"/>
              <a:t>Creativity</a:t>
            </a:r>
            <a:endParaRPr lang="el-GR" dirty="0" smtClean="0"/>
          </a:p>
          <a:p>
            <a:pPr fontAlgn="auto">
              <a:spcBef>
                <a:spcPts val="600"/>
              </a:spcBef>
              <a:spcAft>
                <a:spcPts val="0"/>
              </a:spcAft>
              <a:buFont typeface="Arial" panose="020B0604020202020204" pitchFamily="34" charset="0"/>
              <a:buChar char="•"/>
            </a:pPr>
            <a:r>
              <a:rPr lang="en-US" dirty="0" smtClean="0"/>
              <a:t>Artificial Life</a:t>
            </a:r>
            <a:endParaRPr lang="el-GR" dirty="0" smtClean="0"/>
          </a:p>
          <a:p>
            <a:pPr fontAlgn="auto">
              <a:spcBef>
                <a:spcPts val="600"/>
              </a:spcBef>
              <a:spcAft>
                <a:spcPts val="0"/>
              </a:spcAft>
              <a:buFont typeface="Arial" panose="020B0604020202020204" pitchFamily="34" charset="0"/>
              <a:buChar char="•"/>
            </a:pPr>
            <a:r>
              <a:rPr lang="en-US" dirty="0" smtClean="0"/>
              <a:t>Soft Computing</a:t>
            </a:r>
            <a:endParaRPr lang="el-GR" dirty="0" smtClean="0"/>
          </a:p>
          <a:p>
            <a:pPr fontAlgn="auto">
              <a:spcBef>
                <a:spcPts val="600"/>
              </a:spcBef>
              <a:spcAft>
                <a:spcPts val="0"/>
              </a:spcAft>
              <a:buFont typeface="Arial" panose="020B0604020202020204" pitchFamily="34" charset="0"/>
              <a:buChar char="•"/>
            </a:pPr>
            <a:r>
              <a:rPr lang="en-US" dirty="0" smtClean="0"/>
              <a:t>Evolutionary Computing</a:t>
            </a:r>
            <a:endParaRPr lang="el-GR" dirty="0" smtClean="0"/>
          </a:p>
          <a:p>
            <a:pPr fontAlgn="auto">
              <a:spcBef>
                <a:spcPts val="600"/>
              </a:spcBef>
              <a:spcAft>
                <a:spcPts val="0"/>
              </a:spcAft>
              <a:buFont typeface="Arial" panose="020B0604020202020204" pitchFamily="34" charset="0"/>
              <a:buChar char="•"/>
            </a:pPr>
            <a:r>
              <a:rPr lang="en-US" dirty="0" smtClean="0"/>
              <a:t>Neural Networks</a:t>
            </a:r>
            <a:endParaRPr lang="el-GR" dirty="0" smtClean="0"/>
          </a:p>
          <a:p>
            <a:pPr fontAlgn="auto">
              <a:spcBef>
                <a:spcPts val="600"/>
              </a:spcBef>
              <a:spcAft>
                <a:spcPts val="0"/>
              </a:spcAft>
              <a:buFont typeface="Arial" panose="020B0604020202020204" pitchFamily="34" charset="0"/>
              <a:buChar char="•"/>
            </a:pPr>
            <a:r>
              <a:rPr lang="en-US" dirty="0" smtClean="0"/>
              <a:t>Fuzzy Systems</a:t>
            </a:r>
            <a:endParaRPr lang="el-GR" dirty="0" smtClean="0"/>
          </a:p>
          <a:p>
            <a:pPr fontAlgn="auto">
              <a:spcBef>
                <a:spcPts val="600"/>
              </a:spcBef>
              <a:spcAft>
                <a:spcPts val="0"/>
              </a:spcAft>
              <a:buFont typeface="Arial" panose="020B0604020202020204" pitchFamily="34" charset="0"/>
              <a:buChar char="•"/>
            </a:pPr>
            <a:r>
              <a:rPr lang="en-US" dirty="0" smtClean="0"/>
              <a:t>Planning </a:t>
            </a:r>
            <a:r>
              <a:rPr lang="en-US" dirty="0"/>
              <a:t>and </a:t>
            </a:r>
            <a:r>
              <a:rPr lang="en-US" dirty="0" smtClean="0"/>
              <a:t>Scheduling</a:t>
            </a:r>
            <a:endParaRPr lang="el-GR" dirty="0" smtClean="0"/>
          </a:p>
          <a:p>
            <a:pPr fontAlgn="auto">
              <a:spcBef>
                <a:spcPts val="600"/>
              </a:spcBef>
              <a:spcAft>
                <a:spcPts val="0"/>
              </a:spcAft>
              <a:buFont typeface="Arial" panose="020B0604020202020204" pitchFamily="34" charset="0"/>
              <a:buChar char="•"/>
            </a:pPr>
            <a:r>
              <a:rPr lang="en-US" dirty="0" smtClean="0"/>
              <a:t>Game playing</a:t>
            </a:r>
            <a:endParaRPr lang="el-GR" dirty="0" smtClean="0"/>
          </a:p>
          <a:p>
            <a:pPr fontAlgn="auto">
              <a:spcBef>
                <a:spcPts val="600"/>
              </a:spcBef>
              <a:spcAft>
                <a:spcPts val="0"/>
              </a:spcAft>
              <a:buFont typeface="Arial" panose="020B0604020202020204" pitchFamily="34" charset="0"/>
              <a:buChar char="•"/>
            </a:pPr>
            <a:r>
              <a:rPr lang="en-US" dirty="0" smtClean="0"/>
              <a:t>Expert Systems</a:t>
            </a:r>
            <a:endParaRPr lang="el-GR" dirty="0" smtClean="0"/>
          </a:p>
          <a:p>
            <a:pPr fontAlgn="auto">
              <a:spcBef>
                <a:spcPts val="600"/>
              </a:spcBef>
              <a:spcAft>
                <a:spcPts val="0"/>
              </a:spcAft>
              <a:buFont typeface="Arial" panose="020B0604020202020204" pitchFamily="34" charset="0"/>
              <a:buChar char="•"/>
            </a:pPr>
            <a:r>
              <a:rPr lang="en-US" dirty="0" smtClean="0"/>
              <a:t>Industrial </a:t>
            </a:r>
            <a:r>
              <a:rPr lang="en-US" dirty="0"/>
              <a:t>applications of AI</a:t>
            </a:r>
          </a:p>
          <a:p>
            <a:pPr fontAlgn="auto">
              <a:spcAft>
                <a:spcPts val="0"/>
              </a:spcAft>
            </a:pPr>
            <a:endParaRPr lang="el-GR" dirty="0"/>
          </a:p>
        </p:txBody>
      </p:sp>
    </p:spTree>
    <p:extLst>
      <p:ext uri="{BB962C8B-B14F-4D97-AF65-F5344CB8AC3E}">
        <p14:creationId xmlns:p14="http://schemas.microsoft.com/office/powerpoint/2010/main" val="284727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Εφαρμογές </a:t>
            </a:r>
            <a:r>
              <a:rPr lang="el-GR" dirty="0" smtClean="0"/>
              <a:t>τεχνητής </a:t>
            </a:r>
            <a:r>
              <a:rPr lang="el-GR" dirty="0"/>
              <a:t>ν</a:t>
            </a:r>
            <a:r>
              <a:rPr lang="el-GR" dirty="0" smtClean="0"/>
              <a:t>οημοσύνης</a:t>
            </a:r>
            <a:endParaRPr lang="el-GR" dirty="0"/>
          </a:p>
        </p:txBody>
      </p:sp>
      <p:sp>
        <p:nvSpPr>
          <p:cNvPr id="3" name="Θέση περιεχομένου 2"/>
          <p:cNvSpPr>
            <a:spLocks noGrp="1"/>
          </p:cNvSpPr>
          <p:nvPr>
            <p:ph idx="1"/>
          </p:nvPr>
        </p:nvSpPr>
        <p:spPr>
          <a:xfrm>
            <a:off x="2771800" y="1268760"/>
            <a:ext cx="3034680" cy="432048"/>
          </a:xfrm>
          <a:solidFill>
            <a:srgbClr val="F8A968"/>
          </a:solidFill>
          <a:ln>
            <a:solidFill>
              <a:srgbClr val="820000"/>
            </a:solidFill>
          </a:ln>
        </p:spPr>
        <p:txBody>
          <a:bodyPr>
            <a:normAutofit lnSpcReduction="10000"/>
          </a:bodyPr>
          <a:lstStyle/>
          <a:p>
            <a:pPr marL="0" indent="0" algn="ctr">
              <a:buNone/>
            </a:pPr>
            <a:r>
              <a:rPr lang="en-US" b="1" dirty="0" smtClean="0"/>
              <a:t>Artificial Intelligence</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8" name="Θέση περιεχομένου 2"/>
          <p:cNvSpPr txBox="1">
            <a:spLocks/>
          </p:cNvSpPr>
          <p:nvPr/>
        </p:nvSpPr>
        <p:spPr>
          <a:xfrm>
            <a:off x="336273" y="2810703"/>
            <a:ext cx="2416655" cy="880148"/>
          </a:xfrm>
          <a:prstGeom prst="rect">
            <a:avLst/>
          </a:prstGeom>
          <a:solidFill>
            <a:srgbClr val="FFFFCC"/>
          </a:solidFill>
          <a:ln>
            <a:solidFill>
              <a:srgbClr val="CE5308"/>
            </a:solid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pPr>
            <a:r>
              <a:rPr lang="en-US" dirty="0" smtClean="0"/>
              <a:t>Cognitive Science Applications</a:t>
            </a:r>
            <a:endParaRPr lang="el-GR" dirty="0"/>
          </a:p>
        </p:txBody>
      </p:sp>
      <p:sp>
        <p:nvSpPr>
          <p:cNvPr id="11" name="Θέση περιεχομένου 2"/>
          <p:cNvSpPr txBox="1">
            <a:spLocks/>
          </p:cNvSpPr>
          <p:nvPr/>
        </p:nvSpPr>
        <p:spPr>
          <a:xfrm>
            <a:off x="160641" y="3861049"/>
            <a:ext cx="2592288" cy="2495301"/>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fontAlgn="auto">
              <a:spcAft>
                <a:spcPts val="0"/>
              </a:spcAft>
              <a:buFont typeface="Arial" panose="020B0604020202020204" pitchFamily="34" charset="0"/>
              <a:buChar char="•"/>
            </a:pPr>
            <a:r>
              <a:rPr lang="en-US" sz="2200" dirty="0" smtClean="0"/>
              <a:t>Expert Systems</a:t>
            </a:r>
          </a:p>
          <a:p>
            <a:pPr marL="182563" indent="-182563" fontAlgn="auto">
              <a:spcAft>
                <a:spcPts val="0"/>
              </a:spcAft>
              <a:buFont typeface="Arial" panose="020B0604020202020204" pitchFamily="34" charset="0"/>
              <a:buChar char="•"/>
            </a:pPr>
            <a:r>
              <a:rPr lang="en-US" sz="2200" dirty="0" smtClean="0"/>
              <a:t>Learning Systems</a:t>
            </a:r>
          </a:p>
          <a:p>
            <a:pPr marL="182563" indent="-182563" fontAlgn="auto">
              <a:spcAft>
                <a:spcPts val="0"/>
              </a:spcAft>
              <a:buFont typeface="Arial" panose="020B0604020202020204" pitchFamily="34" charset="0"/>
              <a:buChar char="•"/>
            </a:pPr>
            <a:r>
              <a:rPr lang="en-US" sz="2200" dirty="0" smtClean="0"/>
              <a:t>Fuzzy Logic</a:t>
            </a:r>
          </a:p>
          <a:p>
            <a:pPr marL="182563" indent="-182563" fontAlgn="auto">
              <a:spcAft>
                <a:spcPts val="0"/>
              </a:spcAft>
              <a:buFont typeface="Arial" panose="020B0604020202020204" pitchFamily="34" charset="0"/>
              <a:buChar char="•"/>
            </a:pPr>
            <a:r>
              <a:rPr lang="en-US" sz="2200" dirty="0" smtClean="0"/>
              <a:t>Genetic Algorithms</a:t>
            </a:r>
          </a:p>
          <a:p>
            <a:pPr marL="182563" indent="-182563" fontAlgn="auto">
              <a:spcAft>
                <a:spcPts val="0"/>
              </a:spcAft>
              <a:buFont typeface="Arial" panose="020B0604020202020204" pitchFamily="34" charset="0"/>
              <a:buChar char="•"/>
            </a:pPr>
            <a:r>
              <a:rPr lang="en-US" sz="2200" dirty="0" smtClean="0"/>
              <a:t>Neural Networks</a:t>
            </a:r>
          </a:p>
          <a:p>
            <a:pPr marL="182563" indent="-182563" fontAlgn="auto">
              <a:spcAft>
                <a:spcPts val="0"/>
              </a:spcAft>
              <a:buFont typeface="Arial" panose="020B0604020202020204" pitchFamily="34" charset="0"/>
              <a:buChar char="•"/>
            </a:pPr>
            <a:r>
              <a:rPr lang="en-US" sz="2200" dirty="0" smtClean="0"/>
              <a:t>Intelligent Agents</a:t>
            </a:r>
          </a:p>
        </p:txBody>
      </p:sp>
      <p:sp>
        <p:nvSpPr>
          <p:cNvPr id="15" name="Θέση περιεχομένου 2"/>
          <p:cNvSpPr txBox="1">
            <a:spLocks/>
          </p:cNvSpPr>
          <p:nvPr/>
        </p:nvSpPr>
        <p:spPr>
          <a:xfrm>
            <a:off x="3281028" y="2810703"/>
            <a:ext cx="2016224" cy="880148"/>
          </a:xfrm>
          <a:prstGeom prst="rect">
            <a:avLst/>
          </a:prstGeom>
          <a:solidFill>
            <a:srgbClr val="FFFFCC"/>
          </a:solidFill>
          <a:ln>
            <a:solidFill>
              <a:srgbClr val="CE5308"/>
            </a:solidFill>
          </a:ln>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pPr>
            <a:r>
              <a:rPr lang="en-US" dirty="0" smtClean="0"/>
              <a:t>Robotics Application</a:t>
            </a:r>
            <a:endParaRPr lang="el-GR" dirty="0"/>
          </a:p>
        </p:txBody>
      </p:sp>
      <p:sp>
        <p:nvSpPr>
          <p:cNvPr id="24" name="Θέση περιεχομένου 2"/>
          <p:cNvSpPr txBox="1">
            <a:spLocks/>
          </p:cNvSpPr>
          <p:nvPr/>
        </p:nvSpPr>
        <p:spPr>
          <a:xfrm>
            <a:off x="3203848" y="3861049"/>
            <a:ext cx="2376264" cy="216024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fontAlgn="auto">
              <a:spcAft>
                <a:spcPts val="0"/>
              </a:spcAft>
              <a:buFont typeface="Arial" panose="020B0604020202020204" pitchFamily="34" charset="0"/>
              <a:buChar char="•"/>
            </a:pPr>
            <a:r>
              <a:rPr lang="en-US" sz="2200" dirty="0" smtClean="0"/>
              <a:t>Visual Perception</a:t>
            </a:r>
          </a:p>
          <a:p>
            <a:pPr marL="182563" indent="-182563" fontAlgn="auto">
              <a:spcAft>
                <a:spcPts val="0"/>
              </a:spcAft>
              <a:buFont typeface="Arial" panose="020B0604020202020204" pitchFamily="34" charset="0"/>
              <a:buChar char="•"/>
            </a:pPr>
            <a:r>
              <a:rPr lang="en-US" sz="2200" dirty="0" smtClean="0"/>
              <a:t>Tactility</a:t>
            </a:r>
          </a:p>
          <a:p>
            <a:pPr marL="182563" indent="-182563" fontAlgn="auto">
              <a:spcAft>
                <a:spcPts val="0"/>
              </a:spcAft>
              <a:buFont typeface="Arial" panose="020B0604020202020204" pitchFamily="34" charset="0"/>
              <a:buChar char="•"/>
            </a:pPr>
            <a:r>
              <a:rPr lang="en-US" sz="2200" dirty="0" smtClean="0"/>
              <a:t>Dexterity</a:t>
            </a:r>
          </a:p>
          <a:p>
            <a:pPr marL="182563" indent="-182563" fontAlgn="auto">
              <a:spcAft>
                <a:spcPts val="0"/>
              </a:spcAft>
              <a:buFont typeface="Arial" panose="020B0604020202020204" pitchFamily="34" charset="0"/>
              <a:buChar char="•"/>
            </a:pPr>
            <a:r>
              <a:rPr lang="en-US" sz="2200" dirty="0" smtClean="0"/>
              <a:t>Locomotion</a:t>
            </a:r>
          </a:p>
          <a:p>
            <a:pPr marL="182563" indent="-182563" fontAlgn="auto">
              <a:spcAft>
                <a:spcPts val="0"/>
              </a:spcAft>
              <a:buFont typeface="Arial" panose="020B0604020202020204" pitchFamily="34" charset="0"/>
              <a:buChar char="•"/>
            </a:pPr>
            <a:r>
              <a:rPr lang="en-US" sz="2200" dirty="0" smtClean="0"/>
              <a:t>Navigation</a:t>
            </a:r>
          </a:p>
        </p:txBody>
      </p:sp>
      <p:sp>
        <p:nvSpPr>
          <p:cNvPr id="34" name="Θέση περιεχομένου 2"/>
          <p:cNvSpPr txBox="1">
            <a:spLocks/>
          </p:cNvSpPr>
          <p:nvPr/>
        </p:nvSpPr>
        <p:spPr>
          <a:xfrm>
            <a:off x="6125344" y="2810703"/>
            <a:ext cx="2551112" cy="880148"/>
          </a:xfrm>
          <a:prstGeom prst="rect">
            <a:avLst/>
          </a:prstGeom>
          <a:solidFill>
            <a:srgbClr val="FFFFCC"/>
          </a:solidFill>
          <a:ln>
            <a:solidFill>
              <a:srgbClr val="CE5308"/>
            </a:solidFill>
          </a:ln>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panose="05000000000000000000" pitchFamily="2" charset="2"/>
              <a:buNone/>
            </a:pPr>
            <a:r>
              <a:rPr lang="en-US" dirty="0" smtClean="0"/>
              <a:t>Natural Interface</a:t>
            </a:r>
          </a:p>
          <a:p>
            <a:pPr marL="0" indent="0" algn="ctr" fontAlgn="auto">
              <a:spcAft>
                <a:spcPts val="0"/>
              </a:spcAft>
              <a:buFont typeface="Wingdings" panose="05000000000000000000" pitchFamily="2" charset="2"/>
              <a:buNone/>
            </a:pPr>
            <a:r>
              <a:rPr lang="en-US" dirty="0" smtClean="0"/>
              <a:t>Applications</a:t>
            </a:r>
            <a:endParaRPr lang="el-GR" dirty="0"/>
          </a:p>
        </p:txBody>
      </p:sp>
      <p:sp>
        <p:nvSpPr>
          <p:cNvPr id="36" name="Θέση περιεχομένου 2"/>
          <p:cNvSpPr txBox="1">
            <a:spLocks/>
          </p:cNvSpPr>
          <p:nvPr/>
        </p:nvSpPr>
        <p:spPr>
          <a:xfrm>
            <a:off x="5940152" y="3862367"/>
            <a:ext cx="3108176" cy="216024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Ø"/>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563" indent="-182563" fontAlgn="auto">
              <a:spcAft>
                <a:spcPts val="0"/>
              </a:spcAft>
              <a:buFont typeface="Arial" panose="020B0604020202020204" pitchFamily="34" charset="0"/>
              <a:buChar char="•"/>
            </a:pPr>
            <a:r>
              <a:rPr lang="en-US" sz="2200" dirty="0" smtClean="0"/>
              <a:t>Natural Languages</a:t>
            </a:r>
          </a:p>
          <a:p>
            <a:pPr marL="182563" indent="-182563" fontAlgn="auto">
              <a:spcAft>
                <a:spcPts val="0"/>
              </a:spcAft>
              <a:buFont typeface="Arial" panose="020B0604020202020204" pitchFamily="34" charset="0"/>
              <a:buChar char="•"/>
            </a:pPr>
            <a:r>
              <a:rPr lang="en-US" sz="2200" dirty="0" smtClean="0"/>
              <a:t>Speech Recognition</a:t>
            </a:r>
          </a:p>
          <a:p>
            <a:pPr marL="182563" indent="-182563" fontAlgn="auto">
              <a:spcAft>
                <a:spcPts val="0"/>
              </a:spcAft>
              <a:buFont typeface="Arial" panose="020B0604020202020204" pitchFamily="34" charset="0"/>
              <a:buChar char="•"/>
            </a:pPr>
            <a:r>
              <a:rPr lang="en-US" sz="2200" dirty="0" smtClean="0"/>
              <a:t>Multisensory Interfaces</a:t>
            </a:r>
          </a:p>
          <a:p>
            <a:pPr marL="182563" indent="-182563" fontAlgn="auto">
              <a:spcAft>
                <a:spcPts val="0"/>
              </a:spcAft>
              <a:buFont typeface="Arial" panose="020B0604020202020204" pitchFamily="34" charset="0"/>
              <a:buChar char="•"/>
            </a:pPr>
            <a:r>
              <a:rPr lang="en-US" sz="2200" dirty="0" smtClean="0"/>
              <a:t>Virtual Reality</a:t>
            </a:r>
          </a:p>
        </p:txBody>
      </p:sp>
      <p:cxnSp>
        <p:nvCxnSpPr>
          <p:cNvPr id="7" name="Elbow Connector 6"/>
          <p:cNvCxnSpPr>
            <a:stCxn id="3" idx="2"/>
            <a:endCxn id="8" idx="0"/>
          </p:cNvCxnSpPr>
          <p:nvPr/>
        </p:nvCxnSpPr>
        <p:spPr>
          <a:xfrm rot="5400000">
            <a:off x="2361924" y="883486"/>
            <a:ext cx="1109895" cy="2744539"/>
          </a:xfrm>
          <a:prstGeom prst="bentConnector3">
            <a:avLst/>
          </a:prstGeom>
          <a:ln>
            <a:solidFill>
              <a:srgbClr val="CE5308"/>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3" idx="2"/>
            <a:endCxn id="34" idx="0"/>
          </p:cNvCxnSpPr>
          <p:nvPr/>
        </p:nvCxnSpPr>
        <p:spPr>
          <a:xfrm rot="16200000" flipH="1">
            <a:off x="5290073" y="699875"/>
            <a:ext cx="1109895" cy="3111760"/>
          </a:xfrm>
          <a:prstGeom prst="bentConnector3">
            <a:avLst/>
          </a:prstGeom>
          <a:ln>
            <a:solidFill>
              <a:srgbClr val="CE5308"/>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a:endCxn id="15" idx="0"/>
          </p:cNvCxnSpPr>
          <p:nvPr/>
        </p:nvCxnSpPr>
        <p:spPr>
          <a:xfrm>
            <a:off x="4289140" y="1700808"/>
            <a:ext cx="0" cy="1109895"/>
          </a:xfrm>
          <a:prstGeom prst="straightConnector1">
            <a:avLst/>
          </a:prstGeom>
          <a:ln>
            <a:solidFill>
              <a:srgbClr val="CE530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765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a:t>
            </a:r>
            <a:r>
              <a:rPr lang="el-GR" dirty="0" smtClean="0"/>
              <a:t>εξέλιξη </a:t>
            </a:r>
            <a:r>
              <a:rPr lang="el-GR" dirty="0"/>
              <a:t>της ΤΝ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grpSp>
        <p:nvGrpSpPr>
          <p:cNvPr id="5" name="Group 26"/>
          <p:cNvGrpSpPr>
            <a:grpSpLocks/>
          </p:cNvGrpSpPr>
          <p:nvPr/>
        </p:nvGrpSpPr>
        <p:grpSpPr bwMode="auto">
          <a:xfrm>
            <a:off x="395536" y="1772816"/>
            <a:ext cx="8569325" cy="3622675"/>
            <a:chOff x="203" y="1298"/>
            <a:chExt cx="5398" cy="2282"/>
          </a:xfrm>
        </p:grpSpPr>
        <p:sp>
          <p:nvSpPr>
            <p:cNvPr id="6" name="Rectangle 5"/>
            <p:cNvSpPr>
              <a:spLocks noChangeArrowheads="1"/>
            </p:cNvSpPr>
            <p:nvPr/>
          </p:nvSpPr>
          <p:spPr bwMode="auto">
            <a:xfrm>
              <a:off x="203" y="2024"/>
              <a:ext cx="725" cy="545"/>
            </a:xfrm>
            <a:prstGeom prst="rect">
              <a:avLst/>
            </a:prstGeom>
            <a:solidFill>
              <a:srgbClr val="FFFF99"/>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Υλικό</a:t>
              </a:r>
              <a:endParaRPr kumimoji="0" lang="en-GB" sz="2400" b="1" i="0" u="none" strike="noStrike" kern="0" cap="none" spc="0" normalizeH="0" baseline="0" noProof="0" dirty="0" smtClean="0">
                <a:ln>
                  <a:noFill/>
                </a:ln>
                <a:solidFill>
                  <a:srgbClr val="000000"/>
                </a:solidFill>
                <a:effectLst/>
                <a:uLnTx/>
                <a:uFillTx/>
                <a:latin typeface="+mn-lt"/>
              </a:endParaRPr>
            </a:p>
          </p:txBody>
        </p:sp>
        <p:sp>
          <p:nvSpPr>
            <p:cNvPr id="7" name="Rectangle 6"/>
            <p:cNvSpPr>
              <a:spLocks noChangeArrowheads="1"/>
            </p:cNvSpPr>
            <p:nvPr/>
          </p:nvSpPr>
          <p:spPr bwMode="auto">
            <a:xfrm>
              <a:off x="1201" y="2024"/>
              <a:ext cx="726" cy="545"/>
            </a:xfrm>
            <a:prstGeom prst="rect">
              <a:avLst/>
            </a:prstGeom>
            <a:solidFill>
              <a:srgbClr val="FFFF99"/>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Η/Υ</a:t>
              </a:r>
              <a:endParaRPr kumimoji="0" lang="en-GB" sz="2400" b="1" i="0" u="none" strike="noStrike" kern="0" cap="none" spc="0" normalizeH="0" baseline="0" noProof="0" dirty="0" smtClean="0">
                <a:ln>
                  <a:noFill/>
                </a:ln>
                <a:solidFill>
                  <a:srgbClr val="000000"/>
                </a:solidFill>
                <a:effectLst/>
                <a:uLnTx/>
                <a:uFillTx/>
                <a:latin typeface="+mn-lt"/>
              </a:endParaRPr>
            </a:p>
          </p:txBody>
        </p:sp>
        <p:sp>
          <p:nvSpPr>
            <p:cNvPr id="8" name="Rectangle 7"/>
            <p:cNvSpPr>
              <a:spLocks noChangeArrowheads="1"/>
            </p:cNvSpPr>
            <p:nvPr/>
          </p:nvSpPr>
          <p:spPr bwMode="auto">
            <a:xfrm>
              <a:off x="3198" y="2024"/>
              <a:ext cx="1042" cy="544"/>
            </a:xfrm>
            <a:prstGeom prst="rect">
              <a:avLst/>
            </a:prstGeom>
            <a:solidFill>
              <a:srgbClr val="FFFF99"/>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Παγκόσμιος</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Ιστός</a:t>
              </a:r>
              <a:endParaRPr kumimoji="0" lang="en-GB" sz="2400" b="1" i="0" u="none" strike="noStrike" kern="0" cap="none" spc="0" normalizeH="0" baseline="0" noProof="0" dirty="0" smtClean="0">
                <a:ln>
                  <a:noFill/>
                </a:ln>
                <a:solidFill>
                  <a:srgbClr val="000000"/>
                </a:solidFill>
                <a:effectLst/>
                <a:uLnTx/>
                <a:uFillTx/>
                <a:latin typeface="+mn-lt"/>
              </a:endParaRPr>
            </a:p>
          </p:txBody>
        </p:sp>
        <p:sp>
          <p:nvSpPr>
            <p:cNvPr id="9" name="Rectangle 8"/>
            <p:cNvSpPr>
              <a:spLocks noChangeArrowheads="1"/>
            </p:cNvSpPr>
            <p:nvPr/>
          </p:nvSpPr>
          <p:spPr bwMode="auto">
            <a:xfrm>
              <a:off x="4513" y="2024"/>
              <a:ext cx="1088" cy="544"/>
            </a:xfrm>
            <a:prstGeom prst="rect">
              <a:avLst/>
            </a:prstGeom>
            <a:solidFill>
              <a:srgbClr val="FFFF99"/>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Περιβάλλον</a:t>
              </a:r>
              <a:endParaRPr kumimoji="0" lang="en-GB" sz="2400" b="1" i="0" u="none" strike="noStrike" kern="0" cap="none" spc="0" normalizeH="0" baseline="0" noProof="0" dirty="0" smtClean="0">
                <a:ln>
                  <a:noFill/>
                </a:ln>
                <a:solidFill>
                  <a:srgbClr val="000000"/>
                </a:solidFill>
                <a:effectLst/>
                <a:uLnTx/>
                <a:uFillTx/>
                <a:latin typeface="+mn-lt"/>
              </a:endParaRPr>
            </a:p>
          </p:txBody>
        </p:sp>
        <p:sp>
          <p:nvSpPr>
            <p:cNvPr id="10" name="Rectangle 9"/>
            <p:cNvSpPr>
              <a:spLocks noChangeArrowheads="1"/>
            </p:cNvSpPr>
            <p:nvPr/>
          </p:nvSpPr>
          <p:spPr bwMode="auto">
            <a:xfrm>
              <a:off x="2199" y="2024"/>
              <a:ext cx="725" cy="545"/>
            </a:xfrm>
            <a:prstGeom prst="rect">
              <a:avLst/>
            </a:prstGeom>
            <a:solidFill>
              <a:srgbClr val="FFFF99"/>
            </a:solidFill>
            <a:ln w="9525">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srgbClr val="000000"/>
                  </a:solidFill>
                  <a:effectLst/>
                  <a:uLnTx/>
                  <a:uFillTx/>
                  <a:latin typeface="+mn-lt"/>
                </a:rPr>
                <a:t>Δίκτυο</a:t>
              </a:r>
              <a:endParaRPr kumimoji="0" lang="en-GB" sz="2400" b="1" i="0" u="none" strike="noStrike" kern="0" cap="none" spc="0" normalizeH="0" baseline="0" noProof="0" dirty="0" smtClean="0">
                <a:ln>
                  <a:noFill/>
                </a:ln>
                <a:solidFill>
                  <a:srgbClr val="000000"/>
                </a:solidFill>
                <a:effectLst/>
                <a:uLnTx/>
                <a:uFillTx/>
                <a:latin typeface="+mn-lt"/>
              </a:endParaRPr>
            </a:p>
          </p:txBody>
        </p:sp>
        <p:sp>
          <p:nvSpPr>
            <p:cNvPr id="11" name="Line 10"/>
            <p:cNvSpPr>
              <a:spLocks noChangeShapeType="1"/>
            </p:cNvSpPr>
            <p:nvPr/>
          </p:nvSpPr>
          <p:spPr bwMode="auto">
            <a:xfrm>
              <a:off x="929" y="2296"/>
              <a:ext cx="2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2" name="Line 12"/>
            <p:cNvSpPr>
              <a:spLocks noChangeShapeType="1"/>
            </p:cNvSpPr>
            <p:nvPr/>
          </p:nvSpPr>
          <p:spPr bwMode="auto">
            <a:xfrm>
              <a:off x="4240" y="2251"/>
              <a:ext cx="2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3" name="Line 13"/>
            <p:cNvSpPr>
              <a:spLocks noChangeShapeType="1"/>
            </p:cNvSpPr>
            <p:nvPr/>
          </p:nvSpPr>
          <p:spPr bwMode="auto">
            <a:xfrm>
              <a:off x="2925" y="2296"/>
              <a:ext cx="2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4" name="Line 14"/>
            <p:cNvSpPr>
              <a:spLocks noChangeShapeType="1"/>
            </p:cNvSpPr>
            <p:nvPr/>
          </p:nvSpPr>
          <p:spPr bwMode="auto">
            <a:xfrm>
              <a:off x="1927" y="2296"/>
              <a:ext cx="27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0" i="0" u="none" strike="noStrike" kern="0" cap="none" spc="0" normalizeH="0" baseline="0" noProof="0" dirty="0" smtClean="0">
                <a:ln>
                  <a:noFill/>
                </a:ln>
                <a:solidFill>
                  <a:srgbClr val="000000"/>
                </a:solidFill>
                <a:effectLst/>
                <a:uLnTx/>
                <a:uFillTx/>
                <a:latin typeface="Times New Roman" panose="02020603050405020304" pitchFamily="18" charset="0"/>
              </a:endParaRPr>
            </a:p>
          </p:txBody>
        </p:sp>
        <p:sp>
          <p:nvSpPr>
            <p:cNvPr id="15" name="Text Box 15"/>
            <p:cNvSpPr txBox="1">
              <a:spLocks noChangeArrowheads="1"/>
            </p:cNvSpPr>
            <p:nvPr/>
          </p:nvSpPr>
          <p:spPr bwMode="auto">
            <a:xfrm>
              <a:off x="203" y="1525"/>
              <a:ext cx="8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Νευρωνικά Δίκτυα</a:t>
              </a:r>
              <a:endParaRPr kumimoji="0" lang="en-GB" sz="2000" b="0" i="0" u="none" strike="noStrike" kern="0" cap="none" spc="0" normalizeH="0" baseline="0" noProof="0" dirty="0" smtClean="0">
                <a:ln>
                  <a:noFill/>
                </a:ln>
                <a:solidFill>
                  <a:srgbClr val="000000"/>
                </a:solidFill>
                <a:effectLst/>
                <a:uLnTx/>
                <a:uFillTx/>
                <a:latin typeface="+mn-lt"/>
              </a:endParaRPr>
            </a:p>
          </p:txBody>
        </p:sp>
        <p:sp>
          <p:nvSpPr>
            <p:cNvPr id="16" name="Text Box 16"/>
            <p:cNvSpPr txBox="1">
              <a:spLocks noChangeArrowheads="1"/>
            </p:cNvSpPr>
            <p:nvPr/>
          </p:nvSpPr>
          <p:spPr bwMode="auto">
            <a:xfrm>
              <a:off x="1156" y="1298"/>
              <a:ext cx="86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Συστήματα Βασισμένα στη Γνώση</a:t>
              </a:r>
              <a:endParaRPr kumimoji="0" lang="en-GB" sz="2000" b="0" i="0" u="none" strike="noStrike" kern="0" cap="none" spc="0" normalizeH="0" baseline="0" noProof="0" dirty="0" smtClean="0">
                <a:ln>
                  <a:noFill/>
                </a:ln>
                <a:solidFill>
                  <a:srgbClr val="000000"/>
                </a:solidFill>
                <a:effectLst/>
                <a:uLnTx/>
                <a:uFillTx/>
                <a:latin typeface="+mn-lt"/>
              </a:endParaRPr>
            </a:p>
          </p:txBody>
        </p:sp>
        <p:sp>
          <p:nvSpPr>
            <p:cNvPr id="17" name="Text Box 17"/>
            <p:cNvSpPr txBox="1">
              <a:spLocks noChangeArrowheads="1"/>
            </p:cNvSpPr>
            <p:nvPr/>
          </p:nvSpPr>
          <p:spPr bwMode="auto">
            <a:xfrm>
              <a:off x="2154" y="1480"/>
              <a:ext cx="86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Νοήμονες Πράκτορες</a:t>
              </a:r>
              <a:endParaRPr kumimoji="0" lang="en-GB" sz="2000" b="0" i="0" u="none" strike="noStrike" kern="0" cap="none" spc="0" normalizeH="0" baseline="0" noProof="0" dirty="0" smtClean="0">
                <a:ln>
                  <a:noFill/>
                </a:ln>
                <a:solidFill>
                  <a:srgbClr val="000000"/>
                </a:solidFill>
                <a:effectLst/>
                <a:uLnTx/>
                <a:uFillTx/>
                <a:latin typeface="+mn-lt"/>
              </a:endParaRPr>
            </a:p>
          </p:txBody>
        </p:sp>
        <p:sp>
          <p:nvSpPr>
            <p:cNvPr id="18" name="Text Box 18"/>
            <p:cNvSpPr txBox="1">
              <a:spLocks noChangeArrowheads="1"/>
            </p:cNvSpPr>
            <p:nvPr/>
          </p:nvSpPr>
          <p:spPr bwMode="auto">
            <a:xfrm>
              <a:off x="3288" y="1570"/>
              <a:ext cx="8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Οντολογίες</a:t>
              </a:r>
              <a:endParaRPr kumimoji="0" lang="en-GB" sz="2000" b="0" i="0" u="none" strike="noStrike" kern="0" cap="none" spc="0" normalizeH="0" baseline="0" noProof="0" dirty="0" smtClean="0">
                <a:ln>
                  <a:noFill/>
                </a:ln>
                <a:solidFill>
                  <a:srgbClr val="000000"/>
                </a:solidFill>
                <a:effectLst/>
                <a:uLnTx/>
                <a:uFillTx/>
                <a:latin typeface="+mn-lt"/>
              </a:endParaRPr>
            </a:p>
          </p:txBody>
        </p:sp>
        <p:sp>
          <p:nvSpPr>
            <p:cNvPr id="19" name="Text Box 19"/>
            <p:cNvSpPr txBox="1">
              <a:spLocks noChangeArrowheads="1"/>
            </p:cNvSpPr>
            <p:nvPr/>
          </p:nvSpPr>
          <p:spPr bwMode="auto">
            <a:xfrm>
              <a:off x="4513" y="1434"/>
              <a:ext cx="104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Περιρρέουσα Νοημοσύνη</a:t>
              </a:r>
              <a:endParaRPr kumimoji="0" lang="en-GB" sz="2000" b="0" i="0" u="none" strike="noStrike" kern="0" cap="none" spc="0" normalizeH="0" baseline="0" noProof="0" dirty="0" smtClean="0">
                <a:ln>
                  <a:noFill/>
                </a:ln>
                <a:solidFill>
                  <a:srgbClr val="000000"/>
                </a:solidFill>
                <a:effectLst/>
                <a:uLnTx/>
                <a:uFillTx/>
                <a:latin typeface="+mn-lt"/>
              </a:endParaRPr>
            </a:p>
          </p:txBody>
        </p:sp>
        <p:sp>
          <p:nvSpPr>
            <p:cNvPr id="20" name="Text Box 20"/>
            <p:cNvSpPr txBox="1">
              <a:spLocks noChangeArrowheads="1"/>
            </p:cNvSpPr>
            <p:nvPr/>
          </p:nvSpPr>
          <p:spPr bwMode="auto">
            <a:xfrm>
              <a:off x="3243" y="2568"/>
              <a:ext cx="1088"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Μηχανές Αναζήτησης</a:t>
              </a:r>
            </a:p>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0" i="0" u="none" strike="noStrike" kern="0" cap="none" spc="0" normalizeH="0" baseline="0" noProof="0" dirty="0" smtClean="0">
                  <a:ln>
                    <a:noFill/>
                  </a:ln>
                  <a:solidFill>
                    <a:srgbClr val="000000"/>
                  </a:solidFill>
                  <a:effectLst/>
                  <a:uLnTx/>
                  <a:uFillTx/>
                  <a:latin typeface="+mn-lt"/>
                </a:rPr>
                <a:t>Recommender Systems</a:t>
              </a:r>
            </a:p>
          </p:txBody>
        </p:sp>
        <p:sp>
          <p:nvSpPr>
            <p:cNvPr id="21" name="Text Box 21"/>
            <p:cNvSpPr txBox="1">
              <a:spLocks noChangeArrowheads="1"/>
            </p:cNvSpPr>
            <p:nvPr/>
          </p:nvSpPr>
          <p:spPr bwMode="auto">
            <a:xfrm>
              <a:off x="1247" y="2613"/>
              <a:ext cx="953"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Εφαρμογές Εμπείρων Συστημάτων</a:t>
              </a:r>
              <a:endParaRPr kumimoji="0" lang="en-GB" sz="2000" b="0" i="0" u="none" strike="noStrike" kern="0" cap="none" spc="0" normalizeH="0" baseline="0" noProof="0" dirty="0" smtClean="0">
                <a:ln>
                  <a:noFill/>
                </a:ln>
                <a:solidFill>
                  <a:srgbClr val="000000"/>
                </a:solidFill>
                <a:effectLst/>
                <a:uLnTx/>
                <a:uFillTx/>
                <a:latin typeface="+mn-lt"/>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1" i="0" u="none" strike="noStrike" kern="0" cap="none" spc="0" normalizeH="0" baseline="0" noProof="0" dirty="0" smtClean="0">
                  <a:ln>
                    <a:noFill/>
                  </a:ln>
                  <a:solidFill>
                    <a:srgbClr val="004A82"/>
                  </a:solidFill>
                  <a:effectLst/>
                  <a:uLnTx/>
                  <a:uFillTx/>
                  <a:latin typeface="+mn-lt"/>
                </a:rPr>
                <a:t>MYCIN</a:t>
              </a:r>
            </a:p>
          </p:txBody>
        </p:sp>
        <p:sp>
          <p:nvSpPr>
            <p:cNvPr id="22" name="Text Box 22"/>
            <p:cNvSpPr txBox="1">
              <a:spLocks noChangeArrowheads="1"/>
            </p:cNvSpPr>
            <p:nvPr/>
          </p:nvSpPr>
          <p:spPr bwMode="auto">
            <a:xfrm>
              <a:off x="2200" y="2658"/>
              <a:ext cx="952" cy="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l-GR" sz="2000" b="0" i="0" u="none" strike="noStrike" kern="0" cap="none" spc="0" normalizeH="0" baseline="0" noProof="0" dirty="0" smtClean="0">
                  <a:ln>
                    <a:noFill/>
                  </a:ln>
                  <a:solidFill>
                    <a:srgbClr val="000000"/>
                  </a:solidFill>
                  <a:effectLst/>
                  <a:uLnTx/>
                  <a:uFillTx/>
                  <a:latin typeface="+mn-lt"/>
                </a:rPr>
                <a:t>Υποστήριξη Χρηστών  </a:t>
              </a:r>
            </a:p>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1" i="0" u="none" strike="noStrike" kern="0" cap="none" spc="0" normalizeH="0" baseline="0" noProof="0" dirty="0" smtClean="0">
                  <a:ln>
                    <a:noFill/>
                  </a:ln>
                  <a:solidFill>
                    <a:srgbClr val="004A82"/>
                  </a:solidFill>
                  <a:effectLst/>
                  <a:uLnTx/>
                  <a:uFillTx/>
                  <a:latin typeface="+mn-lt"/>
                </a:rPr>
                <a:t>Authorizer’s Assistant</a:t>
              </a:r>
            </a:p>
          </p:txBody>
        </p:sp>
        <p:sp>
          <p:nvSpPr>
            <p:cNvPr id="23" name="Text Box 23"/>
            <p:cNvSpPr txBox="1">
              <a:spLocks noChangeArrowheads="1"/>
            </p:cNvSpPr>
            <p:nvPr/>
          </p:nvSpPr>
          <p:spPr bwMode="auto">
            <a:xfrm>
              <a:off x="249" y="2614"/>
              <a:ext cx="59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2000" b="1" i="0" u="none" strike="noStrike" kern="0" cap="none" spc="0" normalizeH="0" baseline="0" noProof="0" dirty="0" smtClean="0">
                  <a:ln>
                    <a:noFill/>
                  </a:ln>
                  <a:solidFill>
                    <a:srgbClr val="004A82"/>
                  </a:solidFill>
                  <a:effectLst/>
                  <a:uLnTx/>
                  <a:uFillTx/>
                  <a:latin typeface="+mn-lt"/>
                </a:rPr>
                <a:t>SNARC</a:t>
              </a:r>
            </a:p>
          </p:txBody>
        </p:sp>
      </p:grpSp>
    </p:spTree>
    <p:extLst>
      <p:ext uri="{BB962C8B-B14F-4D97-AF65-F5344CB8AC3E}">
        <p14:creationId xmlns:p14="http://schemas.microsoft.com/office/powerpoint/2010/main" val="4262419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Περιρρέουσα </a:t>
            </a:r>
            <a:r>
              <a:rPr lang="el-GR" dirty="0" smtClean="0"/>
              <a:t>Νοημοσύνη</a:t>
            </a:r>
            <a:r>
              <a:rPr lang="en-US" dirty="0" smtClean="0"/>
              <a:t> </a:t>
            </a:r>
            <a:r>
              <a:rPr lang="en-US" sz="3200" b="0" dirty="0" smtClean="0"/>
              <a:t>(1 </a:t>
            </a:r>
            <a:r>
              <a:rPr lang="el-GR" sz="3200" b="0" dirty="0" smtClean="0"/>
              <a:t>από </a:t>
            </a:r>
            <a:r>
              <a:rPr lang="en-US" sz="3200" b="0" dirty="0" smtClean="0"/>
              <a:t>4</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dirty="0"/>
              <a:t>Η έννοια της Περιρρέουσας Νοημοσύνης (</a:t>
            </a:r>
            <a:r>
              <a:rPr lang="el-GR" b="1" dirty="0">
                <a:solidFill>
                  <a:srgbClr val="820000"/>
                </a:solidFill>
              </a:rPr>
              <a:t>Ambient Intelligence - AmI</a:t>
            </a:r>
            <a:r>
              <a:rPr lang="el-GR" dirty="0"/>
              <a:t>) παρέχει το όραμα της Κοινωνίας της Πληροφορίας όπου η έμφαση είναι σε μεγαλύτερη φιλικότητα προς το χρήστη, υποστήριξη πιο αποτελεσματικών υπηρεσιών ενδυνάμωση του χρήστη, και υποστήριξη αλληλεπιδράσεων με ανθρώπους. </a:t>
            </a:r>
          </a:p>
          <a:p>
            <a:pPr>
              <a:spcBef>
                <a:spcPts val="3000"/>
              </a:spcBef>
            </a:pPr>
            <a:r>
              <a:rPr lang="el-GR" dirty="0"/>
              <a:t>Οι άνθρωποι περιτριγυρίζονται από </a:t>
            </a:r>
            <a:r>
              <a:rPr lang="el-GR" b="1" dirty="0">
                <a:solidFill>
                  <a:srgbClr val="820000"/>
                </a:solidFill>
              </a:rPr>
              <a:t>ευφυείς ενορατικές διεπαφές</a:t>
            </a:r>
            <a:r>
              <a:rPr lang="el-GR" dirty="0"/>
              <a:t> που είναι ενσωματωμένες σε κάθε είδους αντικείμενα και σε ένα περιβάλλον που είναι ικανό να αναγνωρίζει και να ανταποκρίνεται στην παρουσία διαφορετικών ατόμων με έναν αφανή, ανεμπόδιστο και συχνά αόρατο τρόπο.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061210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Πλαίσιο Παρουσίασης</a:t>
            </a:r>
          </a:p>
        </p:txBody>
      </p:sp>
      <p:sp>
        <p:nvSpPr>
          <p:cNvPr id="3" name="Θέση περιεχομένου 2"/>
          <p:cNvSpPr>
            <a:spLocks noGrp="1"/>
          </p:cNvSpPr>
          <p:nvPr>
            <p:ph idx="1"/>
          </p:nvPr>
        </p:nvSpPr>
        <p:spPr/>
        <p:txBody>
          <a:bodyPr/>
          <a:lstStyle/>
          <a:p>
            <a:pPr marL="0" indent="0">
              <a:buNone/>
            </a:pPr>
            <a:r>
              <a:rPr lang="el-GR" dirty="0"/>
              <a:t>Στην παρουσίαση αυτή επιχειρείται να γίνει:</a:t>
            </a:r>
          </a:p>
          <a:p>
            <a:pPr>
              <a:spcBef>
                <a:spcPts val="2400"/>
              </a:spcBef>
            </a:pPr>
            <a:r>
              <a:rPr lang="el-GR" dirty="0" smtClean="0"/>
              <a:t>Ιστορική </a:t>
            </a:r>
            <a:r>
              <a:rPr lang="el-GR" dirty="0"/>
              <a:t>αναδρομή της Τεχνητής Νοημοσύνης, </a:t>
            </a:r>
          </a:p>
          <a:p>
            <a:pPr>
              <a:spcBef>
                <a:spcPts val="2400"/>
              </a:spcBef>
            </a:pPr>
            <a:r>
              <a:rPr lang="el-GR" dirty="0" smtClean="0"/>
              <a:t>Διασαφήνιση </a:t>
            </a:r>
            <a:r>
              <a:rPr lang="el-GR" dirty="0"/>
              <a:t>του ρόλου της στην ανάπτυξη σύγχρονων συστημάτων βασισμένων στη γνώση και τη μηχανική </a:t>
            </a:r>
            <a:r>
              <a:rPr lang="el-GR" dirty="0" smtClean="0"/>
              <a:t>μάθηση, </a:t>
            </a:r>
            <a:endParaRPr lang="el-GR" dirty="0"/>
          </a:p>
          <a:p>
            <a:pPr>
              <a:spcBef>
                <a:spcPts val="2400"/>
              </a:spcBef>
            </a:pPr>
            <a:r>
              <a:rPr lang="el-GR" dirty="0" smtClean="0"/>
              <a:t>Παρουσίαση </a:t>
            </a:r>
            <a:r>
              <a:rPr lang="el-GR" dirty="0"/>
              <a:t>των κεφαλαίων που ακολουθούν.</a:t>
            </a:r>
          </a:p>
          <a:p>
            <a:pPr>
              <a:spcBef>
                <a:spcPts val="2400"/>
              </a:spcBef>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551611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Περιρρέουσα Νοημοσύνη</a:t>
            </a:r>
            <a:r>
              <a:rPr lang="en-US" dirty="0"/>
              <a:t> </a:t>
            </a:r>
            <a:r>
              <a:rPr lang="en-US" sz="3200" b="0" dirty="0" smtClean="0"/>
              <a:t>(</a:t>
            </a:r>
            <a:r>
              <a:rPr lang="el-GR" sz="3200" b="0" dirty="0" smtClean="0"/>
              <a:t>2</a:t>
            </a:r>
            <a:r>
              <a:rPr lang="en-US"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457200" y="1196752"/>
            <a:ext cx="8229600" cy="504056"/>
          </a:xfrm>
        </p:spPr>
        <p:txBody>
          <a:bodyPr/>
          <a:lstStyle/>
          <a:p>
            <a:pPr marL="0" indent="0" algn="ctr">
              <a:buNone/>
            </a:pPr>
            <a:r>
              <a:rPr lang="el-GR" b="1" dirty="0">
                <a:solidFill>
                  <a:srgbClr val="004A82"/>
                </a:solidFill>
              </a:rPr>
              <a:t>Στο σπίτι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
        <p:nvSpPr>
          <p:cNvPr id="48" name="Ορθογώνιο 47"/>
          <p:cNvSpPr/>
          <p:nvPr/>
        </p:nvSpPr>
        <p:spPr>
          <a:xfrm>
            <a:off x="1174449" y="1577085"/>
            <a:ext cx="1783180" cy="430887"/>
          </a:xfrm>
          <a:prstGeom prst="rect">
            <a:avLst/>
          </a:prstGeom>
        </p:spPr>
        <p:txBody>
          <a:bodyPr wrap="none">
            <a:spAutoFit/>
          </a:bodyPr>
          <a:lstStyle/>
          <a:p>
            <a:r>
              <a:rPr lang="el-GR" sz="2200" dirty="0">
                <a:latin typeface="+mn-lt"/>
              </a:rPr>
              <a:t>Immersive TV</a:t>
            </a:r>
          </a:p>
        </p:txBody>
      </p:sp>
      <p:sp>
        <p:nvSpPr>
          <p:cNvPr id="50" name="Ορθογώνιο 49"/>
          <p:cNvSpPr/>
          <p:nvPr/>
        </p:nvSpPr>
        <p:spPr>
          <a:xfrm>
            <a:off x="5981213" y="1541175"/>
            <a:ext cx="1950855" cy="430887"/>
          </a:xfrm>
          <a:prstGeom prst="rect">
            <a:avLst/>
          </a:prstGeom>
        </p:spPr>
        <p:txBody>
          <a:bodyPr wrap="none">
            <a:spAutoFit/>
          </a:bodyPr>
          <a:lstStyle/>
          <a:p>
            <a:pPr>
              <a:spcBef>
                <a:spcPct val="50000"/>
              </a:spcBef>
            </a:pPr>
            <a:r>
              <a:rPr lang="el-GR" sz="2200" dirty="0">
                <a:latin typeface="+mn-lt"/>
              </a:rPr>
              <a:t>Medical Mirror</a:t>
            </a:r>
          </a:p>
        </p:txBody>
      </p:sp>
      <p:pic>
        <p:nvPicPr>
          <p:cNvPr id="51" name="Picture 37" descr="Equill 2"/>
          <p:cNvPicPr>
            <a:picLocks noChangeAspect="1" noChangeArrowheads="1"/>
          </p:cNvPicPr>
          <p:nvPr/>
        </p:nvPicPr>
        <p:blipFill>
          <a:blip r:embed="rId4" cstate="print"/>
          <a:srcRect/>
          <a:stretch>
            <a:fillRect/>
          </a:stretch>
        </p:blipFill>
        <p:spPr bwMode="auto">
          <a:xfrm>
            <a:off x="1347695" y="4878945"/>
            <a:ext cx="1436688" cy="1500187"/>
          </a:xfrm>
          <a:prstGeom prst="rect">
            <a:avLst/>
          </a:prstGeom>
          <a:noFill/>
          <a:ln w="9525">
            <a:solidFill>
              <a:srgbClr val="B2B2B2"/>
            </a:solidFill>
            <a:miter lim="800000"/>
            <a:headEnd/>
            <a:tailEnd/>
          </a:ln>
          <a:effectLst>
            <a:outerShdw dist="107763" dir="2700000" algn="ctr" rotWithShape="0">
              <a:srgbClr val="808080"/>
            </a:outerShdw>
          </a:effectLst>
        </p:spPr>
      </p:pic>
      <p:graphicFrame>
        <p:nvGraphicFramePr>
          <p:cNvPr id="52" name="Object 38"/>
          <p:cNvGraphicFramePr>
            <a:graphicFrameLocks noChangeAspect="1"/>
          </p:cNvGraphicFramePr>
          <p:nvPr>
            <p:extLst>
              <p:ext uri="{D42A27DB-BD31-4B8C-83A1-F6EECF244321}">
                <p14:modId xmlns:p14="http://schemas.microsoft.com/office/powerpoint/2010/main" val="3193155743"/>
              </p:ext>
            </p:extLst>
          </p:nvPr>
        </p:nvGraphicFramePr>
        <p:xfrm>
          <a:off x="2174991" y="4878945"/>
          <a:ext cx="782638" cy="817562"/>
        </p:xfrm>
        <a:graphic>
          <a:graphicData uri="http://schemas.openxmlformats.org/presentationml/2006/ole">
            <mc:AlternateContent xmlns:mc="http://schemas.openxmlformats.org/markup-compatibility/2006">
              <mc:Choice xmlns:v="urn:schemas-microsoft-com:vml" Requires="v">
                <p:oleObj spid="_x0000_s1057" name="Document" r:id="rId5" imgW="1981200" imgH="1993392" progId="Word.Document.8">
                  <p:embed/>
                </p:oleObj>
              </mc:Choice>
              <mc:Fallback>
                <p:oleObj name="Document" r:id="rId5" imgW="1981200" imgH="1993392" progId="Word.Document.8">
                  <p:embed/>
                  <p:pic>
                    <p:nvPicPr>
                      <p:cNvPr id="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991" y="4878945"/>
                        <a:ext cx="782638" cy="817562"/>
                      </a:xfrm>
                      <a:prstGeom prst="rect">
                        <a:avLst/>
                      </a:prstGeom>
                      <a:noFill/>
                      <a:ln w="12700">
                        <a:solidFill>
                          <a:srgbClr val="B2B2B2"/>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Ορθογώνιο 52"/>
          <p:cNvSpPr/>
          <p:nvPr/>
        </p:nvSpPr>
        <p:spPr>
          <a:xfrm>
            <a:off x="1055459" y="4376858"/>
            <a:ext cx="2039341" cy="430887"/>
          </a:xfrm>
          <a:prstGeom prst="rect">
            <a:avLst/>
          </a:prstGeom>
        </p:spPr>
        <p:txBody>
          <a:bodyPr wrap="none">
            <a:spAutoFit/>
          </a:bodyPr>
          <a:lstStyle/>
          <a:p>
            <a:r>
              <a:rPr lang="en-US" sz="2200" dirty="0">
                <a:latin typeface="+mn-lt"/>
              </a:rPr>
              <a:t>“Call My-Agent”</a:t>
            </a:r>
          </a:p>
        </p:txBody>
      </p:sp>
      <p:sp>
        <p:nvSpPr>
          <p:cNvPr id="55" name="Ορθογώνιο 54"/>
          <p:cNvSpPr/>
          <p:nvPr/>
        </p:nvSpPr>
        <p:spPr>
          <a:xfrm>
            <a:off x="5981213" y="4164491"/>
            <a:ext cx="1972528" cy="430887"/>
          </a:xfrm>
          <a:prstGeom prst="rect">
            <a:avLst/>
          </a:prstGeom>
        </p:spPr>
        <p:txBody>
          <a:bodyPr wrap="none">
            <a:spAutoFit/>
          </a:bodyPr>
          <a:lstStyle/>
          <a:p>
            <a:r>
              <a:rPr lang="en-US" sz="2200" dirty="0">
                <a:latin typeface="+mn-lt"/>
              </a:rPr>
              <a:t>Creative Spaces</a:t>
            </a:r>
          </a:p>
        </p:txBody>
      </p:sp>
      <p:pic>
        <p:nvPicPr>
          <p:cNvPr id="1038" name="Picture 14" descr="http://farm3.staticflickr.com/2881/11861815646_842b4cb07d_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815"/>
          <a:stretch/>
        </p:blipFill>
        <p:spPr bwMode="auto">
          <a:xfrm>
            <a:off x="543361" y="2007972"/>
            <a:ext cx="3113269" cy="18722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9143" y="3867804"/>
            <a:ext cx="3641703" cy="646331"/>
          </a:xfrm>
          <a:prstGeom prst="rect">
            <a:avLst/>
          </a:prstGeom>
        </p:spPr>
        <p:txBody>
          <a:bodyPr wrap="non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8"/>
              </a:rPr>
              <a:t>The </a:t>
            </a:r>
            <a:r>
              <a:rPr lang="en-US" sz="1200" dirty="0">
                <a:solidFill>
                  <a:schemeClr val="tx1">
                    <a:lumMod val="75000"/>
                    <a:lumOff val="25000"/>
                  </a:schemeClr>
                </a:solidFill>
                <a:latin typeface="+mn-lt"/>
                <a:hlinkClick r:id="rId8"/>
              </a:rPr>
              <a:t>ultimate immersive </a:t>
            </a:r>
            <a:r>
              <a:rPr lang="en-US" sz="1200" dirty="0" smtClean="0">
                <a:solidFill>
                  <a:schemeClr val="tx1">
                    <a:lumMod val="75000"/>
                    <a:lumOff val="25000"/>
                  </a:schemeClr>
                </a:solidFill>
                <a:latin typeface="+mn-lt"/>
                <a:hlinkClick r:id="rId8"/>
              </a:rPr>
              <a:t>experience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r>
            <a:br>
              <a:rPr lang="en-US" sz="1200" dirty="0">
                <a:solidFill>
                  <a:schemeClr val="tx1">
                    <a:lumMod val="75000"/>
                    <a:lumOff val="25000"/>
                  </a:schemeClr>
                </a:solidFill>
                <a:latin typeface="+mn-lt"/>
              </a:rPr>
            </a:br>
            <a:r>
              <a:rPr lang="en-US" sz="1200" dirty="0">
                <a:solidFill>
                  <a:schemeClr val="tx1">
                    <a:lumMod val="75000"/>
                    <a:lumOff val="25000"/>
                  </a:schemeClr>
                </a:solidFill>
                <a:latin typeface="+mn-lt"/>
              </a:rPr>
              <a:t>Michael </a:t>
            </a:r>
            <a:r>
              <a:rPr lang="en-US" sz="1200" dirty="0" smtClean="0">
                <a:solidFill>
                  <a:schemeClr val="tx1">
                    <a:lumMod val="75000"/>
                    <a:lumOff val="25000"/>
                  </a:schemeClr>
                </a:solidFill>
                <a:latin typeface="+mn-lt"/>
              </a:rPr>
              <a:t>Newman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9"/>
              </a:rPr>
              <a:t>CC </a:t>
            </a:r>
            <a:r>
              <a:rPr lang="en-US" sz="1200" dirty="0" smtClean="0">
                <a:solidFill>
                  <a:schemeClr val="tx1">
                    <a:lumMod val="75000"/>
                    <a:lumOff val="25000"/>
                  </a:schemeClr>
                </a:solidFill>
                <a:latin typeface="+mn-lt"/>
                <a:hlinkClick r:id="rId9"/>
              </a:rPr>
              <a:t>BY-NC-ND </a:t>
            </a:r>
            <a:r>
              <a:rPr lang="en-US" sz="1200" dirty="0">
                <a:solidFill>
                  <a:schemeClr val="tx1">
                    <a:lumMod val="75000"/>
                    <a:lumOff val="25000"/>
                  </a:schemeClr>
                </a:solidFill>
                <a:latin typeface="+mn-lt"/>
                <a:hlinkClick r:id="rId9"/>
              </a:rPr>
              <a:t>2.0</a:t>
            </a:r>
            <a:endParaRPr lang="en-US" sz="1200" dirty="0">
              <a:solidFill>
                <a:schemeClr val="tx1">
                  <a:lumMod val="75000"/>
                  <a:lumOff val="25000"/>
                </a:schemeClr>
              </a:solidFill>
              <a:latin typeface="+mn-lt"/>
            </a:endParaRPr>
          </a:p>
          <a:p>
            <a:pPr algn="ctr"/>
            <a:endParaRPr lang="el-GR" sz="1200" dirty="0">
              <a:solidFill>
                <a:schemeClr val="tx1">
                  <a:lumMod val="75000"/>
                  <a:lumOff val="25000"/>
                </a:schemeClr>
              </a:solidFill>
              <a:latin typeface="+mn-lt"/>
            </a:endParaRPr>
          </a:p>
        </p:txBody>
      </p:sp>
      <p:pic>
        <p:nvPicPr>
          <p:cNvPr id="1042" name="Picture 18" descr="http://download.nboard2.naver.net/download/1000001533/2008010900001A295A33E305/worldmarkets/dra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0845" y="4599531"/>
            <a:ext cx="1873264" cy="1779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89167" y="6379132"/>
            <a:ext cx="1780233" cy="276999"/>
          </a:xfrm>
          <a:prstGeom prst="rect">
            <a:avLst/>
          </a:prstGeom>
        </p:spPr>
        <p:txBody>
          <a:bodyPr wrap="square">
            <a:spAutoFit/>
          </a:bodyPr>
          <a:lstStyle/>
          <a:p>
            <a:r>
              <a:rPr lang="en-US" sz="1200" dirty="0" smtClean="0">
                <a:latin typeface="+mn-lt"/>
                <a:hlinkClick r:id="rId11"/>
              </a:rPr>
              <a:t>asiancorrespondent.com</a:t>
            </a:r>
            <a:endParaRPr lang="el-GR" sz="1200" dirty="0">
              <a:latin typeface="+mn-lt"/>
            </a:endParaRPr>
          </a:p>
        </p:txBody>
      </p:sp>
      <p:pic>
        <p:nvPicPr>
          <p:cNvPr id="1045" name="Picture 21" descr="http://si.wsj.net/public/resources/images/MK-BX456_MIRROR_DV_2012092416114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3589" y="2003823"/>
            <a:ext cx="1247775" cy="18764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30845" y="3850052"/>
            <a:ext cx="1800200" cy="276999"/>
          </a:xfrm>
          <a:prstGeom prst="rect">
            <a:avLst/>
          </a:prstGeom>
        </p:spPr>
        <p:txBody>
          <a:bodyPr wrap="square">
            <a:spAutoFit/>
          </a:bodyPr>
          <a:lstStyle/>
          <a:p>
            <a:pPr algn="ctr"/>
            <a:r>
              <a:rPr lang="en-US" sz="1200" dirty="0" smtClean="0">
                <a:latin typeface="+mn-lt"/>
                <a:hlinkClick r:id="rId13"/>
              </a:rPr>
              <a:t>online.wsj.com</a:t>
            </a:r>
            <a:endParaRPr lang="el-GR" sz="1200" dirty="0">
              <a:latin typeface="+mn-lt"/>
            </a:endParaRPr>
          </a:p>
        </p:txBody>
      </p:sp>
    </p:spTree>
    <p:extLst>
      <p:ext uri="{BB962C8B-B14F-4D97-AF65-F5344CB8AC3E}">
        <p14:creationId xmlns:p14="http://schemas.microsoft.com/office/powerpoint/2010/main" val="29284521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Περιρρέουσα Νοημοσύνη</a:t>
            </a:r>
            <a:r>
              <a:rPr lang="en-US" dirty="0"/>
              <a:t> </a:t>
            </a:r>
            <a:r>
              <a:rPr lang="en-US" sz="3200" b="0" dirty="0" smtClean="0"/>
              <a:t>(</a:t>
            </a:r>
            <a:r>
              <a:rPr lang="el-GR" sz="3200" b="0" dirty="0" smtClean="0"/>
              <a:t>3</a:t>
            </a:r>
            <a:r>
              <a:rPr lang="en-US"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smtClean="0">
                <a:solidFill>
                  <a:srgbClr val="004A82"/>
                </a:solidFill>
              </a:rPr>
              <a:t>Στο γραφείο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Ορθογώνιο 5"/>
          <p:cNvSpPr/>
          <p:nvPr/>
        </p:nvSpPr>
        <p:spPr>
          <a:xfrm>
            <a:off x="912111" y="3658083"/>
            <a:ext cx="2667568" cy="707886"/>
          </a:xfrm>
          <a:prstGeom prst="rect">
            <a:avLst/>
          </a:prstGeom>
        </p:spPr>
        <p:txBody>
          <a:bodyPr wrap="square">
            <a:spAutoFit/>
          </a:bodyPr>
          <a:lstStyle/>
          <a:p>
            <a:pPr>
              <a:spcBef>
                <a:spcPct val="50000"/>
              </a:spcBef>
            </a:pPr>
            <a:r>
              <a:rPr lang="el-GR" sz="2000" dirty="0">
                <a:latin typeface="+mn-lt"/>
              </a:rPr>
              <a:t>Video Walls &amp; Virtual-Real Meetings</a:t>
            </a:r>
          </a:p>
        </p:txBody>
      </p:sp>
      <p:sp>
        <p:nvSpPr>
          <p:cNvPr id="9" name="Ορθογώνιο 8"/>
          <p:cNvSpPr/>
          <p:nvPr/>
        </p:nvSpPr>
        <p:spPr>
          <a:xfrm>
            <a:off x="4427984" y="3611916"/>
            <a:ext cx="1944216" cy="707886"/>
          </a:xfrm>
          <a:prstGeom prst="rect">
            <a:avLst/>
          </a:prstGeom>
        </p:spPr>
        <p:txBody>
          <a:bodyPr wrap="square">
            <a:spAutoFit/>
          </a:bodyPr>
          <a:lstStyle/>
          <a:p>
            <a:pPr algn="r"/>
            <a:r>
              <a:rPr lang="en-US" sz="2000" dirty="0">
                <a:latin typeface="+mn-lt"/>
              </a:rPr>
              <a:t>Foldable Workstations</a:t>
            </a:r>
          </a:p>
        </p:txBody>
      </p:sp>
      <p:sp>
        <p:nvSpPr>
          <p:cNvPr id="11" name="Ορθογώνιο 10"/>
          <p:cNvSpPr/>
          <p:nvPr/>
        </p:nvSpPr>
        <p:spPr>
          <a:xfrm>
            <a:off x="4036880" y="6439488"/>
            <a:ext cx="1229824" cy="400110"/>
          </a:xfrm>
          <a:prstGeom prst="rect">
            <a:avLst/>
          </a:prstGeom>
        </p:spPr>
        <p:txBody>
          <a:bodyPr wrap="none">
            <a:spAutoFit/>
          </a:bodyPr>
          <a:lstStyle/>
          <a:p>
            <a:r>
              <a:rPr lang="en-US" sz="2000" dirty="0">
                <a:latin typeface="+mn-lt"/>
              </a:rPr>
              <a:t>3D Design</a:t>
            </a:r>
          </a:p>
        </p:txBody>
      </p:sp>
      <p:pic>
        <p:nvPicPr>
          <p:cNvPr id="4100" name="Picture 4" descr="ROLLTOP LAPT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934880"/>
            <a:ext cx="2488348" cy="162258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OLLTOP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39" y="1690239"/>
            <a:ext cx="2393277" cy="18406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93574" y="4579873"/>
            <a:ext cx="2845040" cy="276999"/>
          </a:xfrm>
          <a:prstGeom prst="rect">
            <a:avLst/>
          </a:prstGeom>
        </p:spPr>
        <p:txBody>
          <a:bodyPr wrap="square">
            <a:spAutoFit/>
          </a:bodyPr>
          <a:lstStyle/>
          <a:p>
            <a:pPr algn="r"/>
            <a:r>
              <a:rPr lang="en-US" sz="1200" dirty="0" smtClean="0">
                <a:latin typeface="+mn-lt"/>
                <a:hlinkClick r:id="rId5"/>
              </a:rPr>
              <a:t>muddlex.blogspot.gr</a:t>
            </a:r>
            <a:endParaRPr lang="el-GR" sz="1200" dirty="0">
              <a:latin typeface="+mn-lt"/>
            </a:endParaRPr>
          </a:p>
        </p:txBody>
      </p:sp>
      <p:pic>
        <p:nvPicPr>
          <p:cNvPr id="4102" name="Picture 6" descr="ETOS digital 3D drawing boar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0709" y="4856872"/>
            <a:ext cx="2852368" cy="160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TOS digital 3D drawing boar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8819" y="4856872"/>
            <a:ext cx="2085539" cy="1600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040265" y="6439488"/>
            <a:ext cx="2014093" cy="276999"/>
          </a:xfrm>
          <a:prstGeom prst="rect">
            <a:avLst/>
          </a:prstGeom>
        </p:spPr>
        <p:txBody>
          <a:bodyPr wrap="square">
            <a:spAutoFit/>
          </a:bodyPr>
          <a:lstStyle/>
          <a:p>
            <a:pPr algn="r"/>
            <a:r>
              <a:rPr lang="en-US" sz="1200" dirty="0" smtClean="0">
                <a:latin typeface="+mn-lt"/>
                <a:hlinkClick r:id="rId8"/>
              </a:rPr>
              <a:t>wordlesstech.com</a:t>
            </a:r>
            <a:endParaRPr lang="el-GR" sz="1200" dirty="0">
              <a:latin typeface="+mn-lt"/>
            </a:endParaRPr>
          </a:p>
        </p:txBody>
      </p:sp>
      <p:pic>
        <p:nvPicPr>
          <p:cNvPr id="4106" name="Picture 10" descr="http://cdn.physorg.com/newman/gfx/news/hires/2009/prnphotos082934-IBM-VIRTUAL__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7145" y="1690239"/>
            <a:ext cx="2477500" cy="197890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rot="16200000">
            <a:off x="3266316" y="2541190"/>
            <a:ext cx="713657" cy="276999"/>
          </a:xfrm>
          <a:prstGeom prst="rect">
            <a:avLst/>
          </a:prstGeom>
        </p:spPr>
        <p:txBody>
          <a:bodyPr wrap="none">
            <a:spAutoFit/>
          </a:bodyPr>
          <a:lstStyle/>
          <a:p>
            <a:r>
              <a:rPr lang="en-US" sz="1200" dirty="0" smtClean="0">
                <a:latin typeface="+mn-lt"/>
                <a:hlinkClick r:id="rId10"/>
              </a:rPr>
              <a:t>phys.org</a:t>
            </a:r>
            <a:endParaRPr lang="el-GR" sz="1200" dirty="0">
              <a:latin typeface="+mn-lt"/>
            </a:endParaRPr>
          </a:p>
        </p:txBody>
      </p:sp>
    </p:spTree>
    <p:extLst>
      <p:ext uri="{BB962C8B-B14F-4D97-AF65-F5344CB8AC3E}">
        <p14:creationId xmlns:p14="http://schemas.microsoft.com/office/powerpoint/2010/main" val="1712257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Περιρρέουσα Νοημοσύνη</a:t>
            </a:r>
            <a:r>
              <a:rPr lang="en-US" dirty="0"/>
              <a:t> </a:t>
            </a:r>
            <a:r>
              <a:rPr lang="en-US" sz="3200" b="0" dirty="0" smtClean="0"/>
              <a:t>(</a:t>
            </a:r>
            <a:r>
              <a:rPr lang="el-GR" sz="3200" b="0" dirty="0" smtClean="0"/>
              <a:t>4</a:t>
            </a:r>
            <a:r>
              <a:rPr lang="en-US" sz="3200" b="0" dirty="0" smtClean="0"/>
              <a:t> </a:t>
            </a:r>
            <a:r>
              <a:rPr lang="el-GR" sz="3200" b="0" dirty="0"/>
              <a:t>από </a:t>
            </a:r>
            <a:r>
              <a:rPr lang="en-US" sz="3200" b="0" dirty="0" smtClean="0"/>
              <a:t>4</a:t>
            </a:r>
            <a:r>
              <a:rPr lang="el-GR" sz="3200" b="0" dirty="0" smtClean="0"/>
              <a:t>)</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Στο δρόμο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8" name="Ορθογώνιο 7"/>
          <p:cNvSpPr/>
          <p:nvPr/>
        </p:nvSpPr>
        <p:spPr>
          <a:xfrm>
            <a:off x="6296877" y="1708961"/>
            <a:ext cx="2430227" cy="430887"/>
          </a:xfrm>
          <a:prstGeom prst="rect">
            <a:avLst/>
          </a:prstGeom>
        </p:spPr>
        <p:txBody>
          <a:bodyPr wrap="square">
            <a:spAutoFit/>
          </a:bodyPr>
          <a:lstStyle/>
          <a:p>
            <a:r>
              <a:rPr lang="en-US" sz="2200" dirty="0" smtClean="0">
                <a:latin typeface="+mn-lt"/>
              </a:rPr>
              <a:t>Navigation</a:t>
            </a:r>
            <a:r>
              <a:rPr lang="el-GR" sz="2200" dirty="0" smtClean="0">
                <a:latin typeface="+mn-lt"/>
              </a:rPr>
              <a:t> </a:t>
            </a:r>
            <a:r>
              <a:rPr lang="en-US" sz="2200" dirty="0" smtClean="0">
                <a:latin typeface="+mn-lt"/>
              </a:rPr>
              <a:t>Systems</a:t>
            </a:r>
            <a:endParaRPr lang="en-US" sz="2200" dirty="0">
              <a:latin typeface="+mn-lt"/>
            </a:endParaRPr>
          </a:p>
        </p:txBody>
      </p:sp>
      <p:sp>
        <p:nvSpPr>
          <p:cNvPr id="10" name="Ορθογώνιο 9"/>
          <p:cNvSpPr/>
          <p:nvPr/>
        </p:nvSpPr>
        <p:spPr>
          <a:xfrm>
            <a:off x="395536" y="3680792"/>
            <a:ext cx="2009140" cy="400110"/>
          </a:xfrm>
          <a:prstGeom prst="rect">
            <a:avLst/>
          </a:prstGeom>
        </p:spPr>
        <p:txBody>
          <a:bodyPr wrap="none">
            <a:spAutoFit/>
          </a:bodyPr>
          <a:lstStyle/>
          <a:p>
            <a:r>
              <a:rPr lang="el-GR" sz="2000" dirty="0">
                <a:latin typeface="+mn-lt"/>
              </a:rPr>
              <a:t>Driver Assistance</a:t>
            </a:r>
          </a:p>
        </p:txBody>
      </p:sp>
      <p:pic>
        <p:nvPicPr>
          <p:cNvPr id="5122" name="Picture 2" descr="File:Honda EV-STER twin-lever steering 2012 Tokyo Auto Sal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274" y="4135219"/>
            <a:ext cx="3359663" cy="2238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088274" y="6373594"/>
            <a:ext cx="3312368" cy="615553"/>
          </a:xfrm>
          <a:prstGeom prst="rect">
            <a:avLst/>
          </a:prstGeom>
        </p:spPr>
        <p:txBody>
          <a:bodyPr wrap="square">
            <a:spAutoFit/>
          </a:bodyPr>
          <a:lstStyle/>
          <a:p>
            <a:r>
              <a:rPr lang="en-US" sz="1100" dirty="0" smtClean="0">
                <a:solidFill>
                  <a:schemeClr val="tx1">
                    <a:lumMod val="75000"/>
                    <a:lumOff val="25000"/>
                  </a:schemeClr>
                </a:solidFill>
                <a:latin typeface="+mn-lt"/>
              </a:rPr>
              <a:t>“</a:t>
            </a:r>
            <a:r>
              <a:rPr lang="en-US" sz="1100" dirty="0" smtClean="0">
                <a:solidFill>
                  <a:schemeClr val="tx1">
                    <a:lumMod val="75000"/>
                    <a:lumOff val="25000"/>
                  </a:schemeClr>
                </a:solidFill>
                <a:latin typeface="+mn-lt"/>
                <a:hlinkClick r:id="rId4"/>
              </a:rPr>
              <a:t>Honda </a:t>
            </a:r>
            <a:r>
              <a:rPr lang="en-US" sz="1100" dirty="0">
                <a:solidFill>
                  <a:schemeClr val="tx1">
                    <a:lumMod val="75000"/>
                    <a:lumOff val="25000"/>
                  </a:schemeClr>
                </a:solidFill>
                <a:latin typeface="+mn-lt"/>
                <a:hlinkClick r:id="rId4"/>
              </a:rPr>
              <a:t>EV-STER twin-lever steering 2012 Tokyo Auto </a:t>
            </a:r>
            <a:r>
              <a:rPr lang="en-US" sz="1100" dirty="0" smtClean="0">
                <a:solidFill>
                  <a:schemeClr val="tx1">
                    <a:lumMod val="75000"/>
                    <a:lumOff val="25000"/>
                  </a:schemeClr>
                </a:solidFill>
                <a:latin typeface="+mn-lt"/>
                <a:hlinkClick r:id="rId4"/>
              </a:rPr>
              <a:t>Salon</a:t>
            </a:r>
            <a:r>
              <a:rPr lang="en-US" sz="1100" dirty="0" smtClean="0">
                <a:solidFill>
                  <a:schemeClr val="tx1">
                    <a:lumMod val="75000"/>
                    <a:lumOff val="25000"/>
                  </a:schemeClr>
                </a:solidFill>
                <a:latin typeface="+mn-lt"/>
              </a:rPr>
              <a:t>” </a:t>
            </a:r>
            <a:r>
              <a:rPr lang="el-GR" sz="1100" dirty="0">
                <a:solidFill>
                  <a:schemeClr val="tx1">
                    <a:lumMod val="75000"/>
                    <a:lumOff val="25000"/>
                  </a:schemeClr>
                </a:solidFill>
                <a:latin typeface="+mn-lt"/>
              </a:rPr>
              <a:t>από</a:t>
            </a:r>
            <a:r>
              <a:rPr lang="en-US" sz="1100" dirty="0" smtClean="0">
                <a:solidFill>
                  <a:schemeClr val="tx1">
                    <a:lumMod val="75000"/>
                    <a:lumOff val="25000"/>
                  </a:schemeClr>
                </a:solidFill>
                <a:latin typeface="+mn-lt"/>
              </a:rPr>
              <a:t> </a:t>
            </a:r>
            <a:r>
              <a:rPr lang="en-US" sz="1100" dirty="0" smtClean="0">
                <a:solidFill>
                  <a:schemeClr val="tx1">
                    <a:lumMod val="75000"/>
                    <a:lumOff val="25000"/>
                  </a:schemeClr>
                </a:solidFill>
                <a:latin typeface="+mn-lt"/>
                <a:hlinkClick r:id="rId5" tooltip="User:Morio"/>
              </a:rPr>
              <a:t>Morio</a:t>
            </a:r>
            <a:r>
              <a:rPr lang="en-US" sz="1100" dirty="0" smtClean="0">
                <a:solidFill>
                  <a:schemeClr val="tx1">
                    <a:lumMod val="75000"/>
                    <a:lumOff val="25000"/>
                  </a:schemeClr>
                </a:solidFill>
                <a:latin typeface="+mn-lt"/>
              </a:rPr>
              <a:t> </a:t>
            </a:r>
            <a:r>
              <a:rPr lang="el-GR" sz="1100" dirty="0" smtClean="0">
                <a:solidFill>
                  <a:schemeClr val="tx1">
                    <a:lumMod val="75000"/>
                    <a:lumOff val="25000"/>
                  </a:schemeClr>
                </a:solidFill>
                <a:latin typeface="+mn-lt"/>
              </a:rPr>
              <a:t>διαθέσιμο με άδεια</a:t>
            </a:r>
            <a:r>
              <a:rPr lang="en-US" sz="1100" dirty="0" smtClean="0">
                <a:solidFill>
                  <a:schemeClr val="tx1">
                    <a:lumMod val="75000"/>
                    <a:lumOff val="25000"/>
                  </a:schemeClr>
                </a:solidFill>
                <a:latin typeface="+mn-lt"/>
              </a:rPr>
              <a:t> </a:t>
            </a:r>
            <a:r>
              <a:rPr lang="en-US" sz="1100" dirty="0">
                <a:solidFill>
                  <a:schemeClr val="tx1">
                    <a:lumMod val="75000"/>
                    <a:lumOff val="25000"/>
                  </a:schemeClr>
                </a:solidFill>
                <a:latin typeface="+mn-lt"/>
                <a:hlinkClick r:id="rId6"/>
              </a:rPr>
              <a:t>CC </a:t>
            </a:r>
            <a:r>
              <a:rPr lang="en-US" sz="1100" dirty="0" smtClean="0">
                <a:solidFill>
                  <a:schemeClr val="tx1">
                    <a:lumMod val="75000"/>
                    <a:lumOff val="25000"/>
                  </a:schemeClr>
                </a:solidFill>
                <a:latin typeface="+mn-lt"/>
                <a:hlinkClick r:id="rId6"/>
              </a:rPr>
              <a:t>BY-SA </a:t>
            </a:r>
            <a:r>
              <a:rPr lang="en-US" sz="1100" dirty="0">
                <a:solidFill>
                  <a:schemeClr val="tx1">
                    <a:lumMod val="75000"/>
                    <a:lumOff val="25000"/>
                  </a:schemeClr>
                </a:solidFill>
                <a:latin typeface="+mn-lt"/>
                <a:hlinkClick r:id="rId6"/>
              </a:rPr>
              <a:t>3.0</a:t>
            </a:r>
            <a:endParaRPr lang="en-US" sz="1100" dirty="0">
              <a:solidFill>
                <a:schemeClr val="tx1">
                  <a:lumMod val="75000"/>
                  <a:lumOff val="25000"/>
                </a:schemeClr>
              </a:solidFill>
              <a:latin typeface="+mn-lt"/>
            </a:endParaRPr>
          </a:p>
          <a:p>
            <a:endParaRPr lang="en-US" sz="1200" dirty="0">
              <a:solidFill>
                <a:schemeClr val="tx1">
                  <a:lumMod val="75000"/>
                  <a:lumOff val="25000"/>
                </a:schemeClr>
              </a:solidFill>
              <a:latin typeface="+mn-lt"/>
            </a:endParaRPr>
          </a:p>
        </p:txBody>
      </p:sp>
      <p:sp>
        <p:nvSpPr>
          <p:cNvPr id="12" name="Rectangle 11"/>
          <p:cNvSpPr/>
          <p:nvPr/>
        </p:nvSpPr>
        <p:spPr>
          <a:xfrm>
            <a:off x="470116" y="6373595"/>
            <a:ext cx="3333750" cy="646331"/>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7"/>
              </a:rPr>
              <a:t>Lexus </a:t>
            </a:r>
            <a:r>
              <a:rPr lang="en-US" sz="1200" dirty="0">
                <a:solidFill>
                  <a:schemeClr val="tx1">
                    <a:lumMod val="75000"/>
                    <a:lumOff val="25000"/>
                  </a:schemeClr>
                </a:solidFill>
                <a:latin typeface="+mn-lt"/>
                <a:hlinkClick r:id="rId7"/>
              </a:rPr>
              <a:t>Navigation advanced parking </a:t>
            </a:r>
            <a:r>
              <a:rPr lang="en-US" sz="1200" dirty="0" smtClean="0">
                <a:solidFill>
                  <a:schemeClr val="tx1">
                    <a:lumMod val="75000"/>
                    <a:lumOff val="25000"/>
                  </a:schemeClr>
                </a:solidFill>
                <a:latin typeface="+mn-lt"/>
                <a:hlinkClick r:id="rId7"/>
              </a:rPr>
              <a:t>system</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Altair78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6"/>
              </a:rPr>
              <a:t>CC </a:t>
            </a:r>
            <a:r>
              <a:rPr lang="en-US" sz="1200" dirty="0" smtClean="0">
                <a:solidFill>
                  <a:schemeClr val="tx1">
                    <a:lumMod val="75000"/>
                    <a:lumOff val="25000"/>
                  </a:schemeClr>
                </a:solidFill>
                <a:latin typeface="+mn-lt"/>
                <a:hlinkClick r:id="rId6"/>
              </a:rPr>
              <a:t>BY-SA </a:t>
            </a:r>
            <a:r>
              <a:rPr lang="en-US" sz="1200" dirty="0">
                <a:solidFill>
                  <a:schemeClr val="tx1">
                    <a:lumMod val="75000"/>
                    <a:lumOff val="25000"/>
                  </a:schemeClr>
                </a:solidFill>
                <a:latin typeface="+mn-lt"/>
                <a:hlinkClick r:id="rId6"/>
              </a:rPr>
              <a:t>3.0</a:t>
            </a:r>
            <a:endParaRPr lang="en-US" sz="1200" dirty="0">
              <a:solidFill>
                <a:schemeClr val="tx1">
                  <a:lumMod val="75000"/>
                  <a:lumOff val="25000"/>
                </a:schemeClr>
              </a:solidFill>
              <a:latin typeface="+mn-lt"/>
            </a:endParaRPr>
          </a:p>
          <a:p>
            <a:endParaRPr lang="en-US" sz="1200" dirty="0">
              <a:solidFill>
                <a:schemeClr val="tx1">
                  <a:lumMod val="75000"/>
                  <a:lumOff val="25000"/>
                </a:schemeClr>
              </a:solidFill>
              <a:latin typeface="+mn-lt"/>
            </a:endParaRPr>
          </a:p>
        </p:txBody>
      </p:sp>
      <p:pic>
        <p:nvPicPr>
          <p:cNvPr id="5124" name="Picture 4" descr="File:Lexus Navigation advanced parking syste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116" y="4135219"/>
            <a:ext cx="333375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ile:Porsche Cayenne 3.2 V6 - Flickr - The Car Spy (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7864" y="1708961"/>
            <a:ext cx="2949013" cy="221176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257642" y="3294561"/>
            <a:ext cx="2286000" cy="646331"/>
          </a:xfrm>
          <a:prstGeom prst="rect">
            <a:avLst/>
          </a:prstGeom>
        </p:spPr>
        <p:txBody>
          <a:bodyPr wrap="square">
            <a:spAutoFit/>
          </a:bodyPr>
          <a:lstStyle/>
          <a:p>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10"/>
              </a:rPr>
              <a:t>Porsche </a:t>
            </a:r>
            <a:r>
              <a:rPr lang="en-US" sz="1200" dirty="0">
                <a:solidFill>
                  <a:schemeClr val="tx1">
                    <a:lumMod val="75000"/>
                    <a:lumOff val="25000"/>
                  </a:schemeClr>
                </a:solidFill>
                <a:latin typeface="+mn-lt"/>
                <a:hlinkClick r:id="rId10"/>
              </a:rPr>
              <a:t>Cayenne 3.2 V6 - Flickr - The Car Spy (4</a:t>
            </a:r>
            <a:r>
              <a:rPr lang="en-US" sz="1200" dirty="0" smtClean="0">
                <a:solidFill>
                  <a:schemeClr val="tx1">
                    <a:lumMod val="75000"/>
                    <a:lumOff val="25000"/>
                  </a:schemeClr>
                </a:solidFill>
                <a:latin typeface="+mn-lt"/>
                <a:hlinkClick r:id="rId10"/>
              </a:rPr>
              <a:t>)</a:t>
            </a:r>
            <a:r>
              <a:rPr lang="en-US" sz="1200" dirty="0" smtClean="0">
                <a:solidFill>
                  <a:schemeClr val="tx1">
                    <a:lumMod val="75000"/>
                    <a:lumOff val="25000"/>
                  </a:schemeClr>
                </a:solidFill>
                <a:latin typeface="+mn-lt"/>
              </a:rPr>
              <a:t>” </a:t>
            </a:r>
            <a:r>
              <a:rPr lang="el-GR" sz="1200" dirty="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11"/>
              </a:rPr>
              <a:t>The Car </a:t>
            </a:r>
            <a:r>
              <a:rPr lang="en-US" sz="1200" dirty="0" smtClean="0">
                <a:solidFill>
                  <a:schemeClr val="tx1">
                    <a:lumMod val="75000"/>
                    <a:lumOff val="25000"/>
                  </a:schemeClr>
                </a:solidFill>
                <a:latin typeface="+mn-lt"/>
                <a:hlinkClick r:id="rId11"/>
              </a:rPr>
              <a:t>Spy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12"/>
              </a:rPr>
              <a:t>CC </a:t>
            </a:r>
            <a:r>
              <a:rPr lang="en-US" sz="1200" dirty="0" smtClean="0">
                <a:solidFill>
                  <a:schemeClr val="tx1">
                    <a:lumMod val="75000"/>
                    <a:lumOff val="25000"/>
                  </a:schemeClr>
                </a:solidFill>
                <a:latin typeface="+mn-lt"/>
                <a:hlinkClick r:id="rId12"/>
              </a:rPr>
              <a:t>BY </a:t>
            </a:r>
            <a:r>
              <a:rPr lang="en-US" sz="1200" dirty="0" smtClean="0">
                <a:solidFill>
                  <a:schemeClr val="tx1">
                    <a:lumMod val="75000"/>
                    <a:lumOff val="25000"/>
                  </a:schemeClr>
                </a:solidFill>
                <a:latin typeface="+mn-lt"/>
                <a:hlinkClick r:id="rId12"/>
              </a:rPr>
              <a:t>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278732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normAutofit fontScale="90000"/>
          </a:bodyPr>
          <a:lstStyle/>
          <a:p>
            <a:pPr eaLnBrk="1" hangingPunct="1"/>
            <a:r>
              <a:rPr lang="el-GR" sz="4400" dirty="0" smtClean="0"/>
              <a:t>Περιρρέουσα Νοημοσύνη</a:t>
            </a:r>
            <a:r>
              <a:rPr lang="en-US" sz="4400" dirty="0" smtClean="0"/>
              <a:t/>
            </a:r>
            <a:br>
              <a:rPr lang="en-US" sz="4400" dirty="0" smtClean="0"/>
            </a:br>
            <a:r>
              <a:rPr lang="el-GR" b="0" dirty="0" smtClean="0"/>
              <a:t>Εξαφάνιση της διεπαφής στο σπίτι</a:t>
            </a:r>
            <a:endParaRPr lang="en-US" b="0" dirty="0" smtClean="0"/>
          </a:p>
        </p:txBody>
      </p:sp>
      <p:sp>
        <p:nvSpPr>
          <p:cNvPr id="26626" name="5 - Θέση αριθμού διαφάνειας"/>
          <p:cNvSpPr>
            <a:spLocks noGrp="1"/>
          </p:cNvSpPr>
          <p:nvPr>
            <p:ph type="sldNum" sz="quarter" idx="12"/>
          </p:nvPr>
        </p:nvSpPr>
        <p:spPr>
          <a:xfrm>
            <a:off x="6951888" y="64928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60AA250-3400-4BD6-9DB9-D6DB75D1A845}" type="slidenum">
              <a:rPr lang="el-GR" sz="1200">
                <a:latin typeface="Arial" panose="020B0604020202020204" pitchFamily="34" charset="0"/>
                <a:cs typeface="Arial" panose="020B0604020202020204" pitchFamily="34" charset="0"/>
              </a:rPr>
              <a:pPr eaLnBrk="1" hangingPunct="1"/>
              <a:t>32</a:t>
            </a:fld>
            <a:endParaRPr lang="el-GR" sz="1200" dirty="0">
              <a:latin typeface="Arial" panose="020B0604020202020204" pitchFamily="34" charset="0"/>
              <a:cs typeface="Arial" panose="020B0604020202020204" pitchFamily="34" charset="0"/>
            </a:endParaRPr>
          </a:p>
        </p:txBody>
      </p:sp>
      <p:pic>
        <p:nvPicPr>
          <p:cNvPr id="26628" name="Picture 3" descr="Wohnzimmer-Fu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1628775"/>
            <a:ext cx="6056313"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AutoShape 10"/>
          <p:cNvSpPr>
            <a:spLocks noChangeArrowheads="1"/>
          </p:cNvSpPr>
          <p:nvPr/>
        </p:nvSpPr>
        <p:spPr bwMode="auto">
          <a:xfrm>
            <a:off x="179388" y="1125538"/>
            <a:ext cx="2016125" cy="2232025"/>
          </a:xfrm>
          <a:prstGeom prst="wedgeRoundRectCallout">
            <a:avLst>
              <a:gd name="adj1" fmla="val 86144"/>
              <a:gd name="adj2" fmla="val 66074"/>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000" dirty="0">
                <a:latin typeface="+mn-lt"/>
              </a:rPr>
              <a:t>Πανταχού παρόν αλληλεπιδρα-στικός</a:t>
            </a:r>
          </a:p>
          <a:p>
            <a:pPr eaLnBrk="1" hangingPunct="1"/>
            <a:r>
              <a:rPr lang="el-GR" sz="2000" dirty="0">
                <a:latin typeface="+mn-lt"/>
              </a:rPr>
              <a:t>έλεγχος αυτοματισμού για το σπίτι</a:t>
            </a:r>
            <a:endParaRPr lang="en-GB" sz="2000" dirty="0">
              <a:latin typeface="+mn-lt"/>
            </a:endParaRPr>
          </a:p>
        </p:txBody>
      </p:sp>
      <p:sp>
        <p:nvSpPr>
          <p:cNvPr id="63499" name="AutoShape 11"/>
          <p:cNvSpPr>
            <a:spLocks noChangeArrowheads="1"/>
          </p:cNvSpPr>
          <p:nvPr/>
        </p:nvSpPr>
        <p:spPr bwMode="auto">
          <a:xfrm flipH="1">
            <a:off x="250825" y="4221163"/>
            <a:ext cx="2089150" cy="1439862"/>
          </a:xfrm>
          <a:prstGeom prst="wedgeRoundRectCallout">
            <a:avLst>
              <a:gd name="adj1" fmla="val -40731"/>
              <a:gd name="adj2" fmla="val 58708"/>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l-GR" sz="2000" dirty="0">
                <a:latin typeface="+mn-lt"/>
              </a:rPr>
              <a:t>Βιομετρική καρέκλα που αναγνωρίζει τον ιδιοκτήτη</a:t>
            </a:r>
            <a:endParaRPr lang="en-GB" sz="2000" dirty="0">
              <a:latin typeface="+mn-lt"/>
            </a:endParaRPr>
          </a:p>
        </p:txBody>
      </p:sp>
      <p:sp>
        <p:nvSpPr>
          <p:cNvPr id="63500" name="AutoShape 12"/>
          <p:cNvSpPr>
            <a:spLocks noChangeArrowheads="1"/>
          </p:cNvSpPr>
          <p:nvPr/>
        </p:nvSpPr>
        <p:spPr bwMode="auto">
          <a:xfrm rot="10800000" flipV="1">
            <a:off x="3346450" y="5083175"/>
            <a:ext cx="1944688" cy="1517650"/>
          </a:xfrm>
          <a:prstGeom prst="wedgeRoundRectCallout">
            <a:avLst>
              <a:gd name="adj1" fmla="val 5315"/>
              <a:gd name="adj2" fmla="val -73333"/>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000" dirty="0">
                <a:latin typeface="+mn-lt"/>
              </a:rPr>
              <a:t>Αλληλεπιδρα-στικό τραπέζι βασισμένο σε </a:t>
            </a:r>
            <a:r>
              <a:rPr lang="en-US" sz="2000" dirty="0">
                <a:latin typeface="+mn-lt"/>
              </a:rPr>
              <a:t>Video</a:t>
            </a:r>
          </a:p>
        </p:txBody>
      </p:sp>
      <p:sp>
        <p:nvSpPr>
          <p:cNvPr id="63501" name="AutoShape 13"/>
          <p:cNvSpPr>
            <a:spLocks noChangeArrowheads="1"/>
          </p:cNvSpPr>
          <p:nvPr/>
        </p:nvSpPr>
        <p:spPr bwMode="auto">
          <a:xfrm>
            <a:off x="6732588" y="4941888"/>
            <a:ext cx="2232025" cy="1655762"/>
          </a:xfrm>
          <a:prstGeom prst="wedgeRoundRectCallout">
            <a:avLst>
              <a:gd name="adj1" fmla="val -62662"/>
              <a:gd name="adj2" fmla="val -57764"/>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000" dirty="0">
                <a:latin typeface="+mn-lt"/>
              </a:rPr>
              <a:t>Αλληπεπίδραση με συσκευές βασισμένη σε εικόνα και ομιλία</a:t>
            </a:r>
            <a:endParaRPr lang="en-GB" sz="2000" dirty="0">
              <a:latin typeface="+mn-lt"/>
            </a:endParaRPr>
          </a:p>
        </p:txBody>
      </p:sp>
      <p:sp>
        <p:nvSpPr>
          <p:cNvPr id="63502" name="AutoShape 14"/>
          <p:cNvSpPr>
            <a:spLocks noChangeArrowheads="1"/>
          </p:cNvSpPr>
          <p:nvPr/>
        </p:nvSpPr>
        <p:spPr bwMode="auto">
          <a:xfrm>
            <a:off x="6948488" y="2708275"/>
            <a:ext cx="2016124" cy="649288"/>
          </a:xfrm>
          <a:prstGeom prst="wedgeRoundRectCallout">
            <a:avLst>
              <a:gd name="adj1" fmla="val -36532"/>
              <a:gd name="adj2" fmla="val 108125"/>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000" dirty="0">
                <a:latin typeface="+mn-lt"/>
              </a:rPr>
              <a:t>Ρομπότ-μπάτλερ</a:t>
            </a:r>
            <a:endParaRPr lang="en-GB" sz="2000" dirty="0">
              <a:latin typeface="+mn-lt"/>
            </a:endParaRPr>
          </a:p>
        </p:txBody>
      </p:sp>
      <p:sp>
        <p:nvSpPr>
          <p:cNvPr id="63503" name="AutoShape 15"/>
          <p:cNvSpPr>
            <a:spLocks noChangeArrowheads="1"/>
          </p:cNvSpPr>
          <p:nvPr/>
        </p:nvSpPr>
        <p:spPr bwMode="auto">
          <a:xfrm>
            <a:off x="4572000" y="1628775"/>
            <a:ext cx="2087563" cy="1152525"/>
          </a:xfrm>
          <a:prstGeom prst="wedgeRoundRectCallout">
            <a:avLst>
              <a:gd name="adj1" fmla="val 61028"/>
              <a:gd name="adj2" fmla="val 123139"/>
              <a:gd name="adj3" fmla="val 16667"/>
            </a:avLst>
          </a:prstGeom>
          <a:solidFill>
            <a:srgbClr val="FFFF99"/>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000" dirty="0" smtClean="0">
                <a:latin typeface="+mn-lt"/>
              </a:rPr>
              <a:t>Πόρτα που ελέγχει τους επισκέπτες βιομετρικά</a:t>
            </a:r>
            <a:endParaRPr lang="en-GB" sz="2000" dirty="0">
              <a:latin typeface="+mn-lt"/>
            </a:endParaRPr>
          </a:p>
        </p:txBody>
      </p:sp>
    </p:spTree>
    <p:extLst>
      <p:ext uri="{BB962C8B-B14F-4D97-AF65-F5344CB8AC3E}">
        <p14:creationId xmlns:p14="http://schemas.microsoft.com/office/powerpoint/2010/main" val="30001100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box(in)">
                                      <p:cBhvr>
                                        <p:cTn id="7" dur="500"/>
                                        <p:tgtEl>
                                          <p:spTgt spid="63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9"/>
                                        </p:tgtEl>
                                        <p:attrNameLst>
                                          <p:attrName>style.visibility</p:attrName>
                                        </p:attrNameLst>
                                      </p:cBhvr>
                                      <p:to>
                                        <p:strVal val="visible"/>
                                      </p:to>
                                    </p:set>
                                    <p:animEffect transition="in" filter="box(in)">
                                      <p:cBhvr>
                                        <p:cTn id="12" dur="500"/>
                                        <p:tgtEl>
                                          <p:spTgt spid="63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3500"/>
                                        </p:tgtEl>
                                        <p:attrNameLst>
                                          <p:attrName>style.visibility</p:attrName>
                                        </p:attrNameLst>
                                      </p:cBhvr>
                                      <p:to>
                                        <p:strVal val="visible"/>
                                      </p:to>
                                    </p:set>
                                    <p:animEffect transition="in" filter="box(in)">
                                      <p:cBhvr>
                                        <p:cTn id="17" dur="500"/>
                                        <p:tgtEl>
                                          <p:spTgt spid="63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3501"/>
                                        </p:tgtEl>
                                        <p:attrNameLst>
                                          <p:attrName>style.visibility</p:attrName>
                                        </p:attrNameLst>
                                      </p:cBhvr>
                                      <p:to>
                                        <p:strVal val="visible"/>
                                      </p:to>
                                    </p:set>
                                    <p:animEffect transition="in" filter="box(in)">
                                      <p:cBhvr>
                                        <p:cTn id="22" dur="500"/>
                                        <p:tgtEl>
                                          <p:spTgt spid="635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3502"/>
                                        </p:tgtEl>
                                        <p:attrNameLst>
                                          <p:attrName>style.visibility</p:attrName>
                                        </p:attrNameLst>
                                      </p:cBhvr>
                                      <p:to>
                                        <p:strVal val="visible"/>
                                      </p:to>
                                    </p:set>
                                    <p:animEffect transition="in" filter="box(in)">
                                      <p:cBhvr>
                                        <p:cTn id="27" dur="500"/>
                                        <p:tgtEl>
                                          <p:spTgt spid="635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3503"/>
                                        </p:tgtEl>
                                        <p:attrNameLst>
                                          <p:attrName>style.visibility</p:attrName>
                                        </p:attrNameLst>
                                      </p:cBhvr>
                                      <p:to>
                                        <p:strVal val="visible"/>
                                      </p:to>
                                    </p:set>
                                    <p:animEffect transition="in" filter="box(in)">
                                      <p:cBhvr>
                                        <p:cTn id="32" dur="500"/>
                                        <p:tgtEl>
                                          <p:spTgt spid="63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animBg="1"/>
      <p:bldP spid="63499" grpId="0" animBg="1"/>
      <p:bldP spid="63500" grpId="0" animBg="1"/>
      <p:bldP spid="63501" grpId="0" animBg="1"/>
      <p:bldP spid="63502" grpId="0" animBg="1"/>
      <p:bldP spid="635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Περιρρέουσα Νοημοσύνη</a:t>
            </a:r>
            <a:r>
              <a:rPr lang="en-US" dirty="0" smtClean="0"/>
              <a:t> </a:t>
            </a:r>
            <a:r>
              <a:rPr lang="en-US" sz="3200" b="0" dirty="0" smtClean="0"/>
              <a:t>(</a:t>
            </a:r>
            <a:r>
              <a:rPr lang="el-GR" sz="3200" b="0" dirty="0" smtClean="0"/>
              <a:t>Επίπεδα)</a:t>
            </a:r>
            <a:endParaRPr lang="el-GR" dirty="0"/>
          </a:p>
        </p:txBody>
      </p:sp>
      <p:sp>
        <p:nvSpPr>
          <p:cNvPr id="3" name="Θέση περιεχομένου 2"/>
          <p:cNvSpPr>
            <a:spLocks noGrp="1"/>
          </p:cNvSpPr>
          <p:nvPr>
            <p:ph idx="1"/>
          </p:nvPr>
        </p:nvSpPr>
        <p:spPr>
          <a:xfrm>
            <a:off x="2465141" y="1176485"/>
            <a:ext cx="6336704" cy="5040560"/>
          </a:xfrm>
        </p:spPr>
        <p:txBody>
          <a:bodyPr/>
          <a:lstStyle/>
          <a:p>
            <a:pPr marL="0" indent="0" algn="ctr">
              <a:buNone/>
            </a:pPr>
            <a:r>
              <a:rPr lang="el-GR" b="1" dirty="0"/>
              <a:t>Λειτουργικό Επίπεδο</a:t>
            </a:r>
          </a:p>
          <a:p>
            <a:pPr marL="0" indent="0" algn="ctr">
              <a:spcBef>
                <a:spcPts val="1200"/>
              </a:spcBef>
              <a:buNone/>
            </a:pPr>
            <a:r>
              <a:rPr lang="el-GR" dirty="0"/>
              <a:t>Υλικό, λειτουργικά συστήματα, επικοινωνίες, βάσεις δεδομένων, γραφικά Η/Υ, ubiquitous </a:t>
            </a:r>
            <a:r>
              <a:rPr lang="el-GR" dirty="0" smtClean="0"/>
              <a:t>computing.</a:t>
            </a:r>
            <a:endParaRPr lang="el-GR" dirty="0"/>
          </a:p>
          <a:p>
            <a:pPr marL="0" indent="0" algn="ctr">
              <a:spcBef>
                <a:spcPts val="1800"/>
              </a:spcBef>
              <a:buNone/>
            </a:pPr>
            <a:r>
              <a:rPr lang="el-GR" b="1" dirty="0"/>
              <a:t>Νοήμον Επίπεδο</a:t>
            </a:r>
          </a:p>
          <a:p>
            <a:pPr marL="0" indent="0" algn="ctr">
              <a:buNone/>
            </a:pPr>
            <a:r>
              <a:rPr lang="el-GR" dirty="0"/>
              <a:t>Αναπαράσταση γνώσης, λογική, οντολογίες, αναγνώριση ομιλίας, επεξεργασία φυσικής γλώσσας, έμπειρα συστήματα, μάθηση μηχανής, υπολογιστική νοημοσύνη,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5" name="Αριστερό άγκιστρο 4"/>
          <p:cNvSpPr/>
          <p:nvPr/>
        </p:nvSpPr>
        <p:spPr>
          <a:xfrm>
            <a:off x="2225692" y="1176485"/>
            <a:ext cx="478897" cy="48245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6" name="Ορθογώνιο 5"/>
          <p:cNvSpPr/>
          <p:nvPr/>
        </p:nvSpPr>
        <p:spPr>
          <a:xfrm>
            <a:off x="-445136" y="2924944"/>
            <a:ext cx="3149725" cy="1200329"/>
          </a:xfrm>
          <a:prstGeom prst="rect">
            <a:avLst/>
          </a:prstGeom>
        </p:spPr>
        <p:txBody>
          <a:bodyPr wrap="square">
            <a:spAutoFit/>
          </a:bodyPr>
          <a:lstStyle/>
          <a:p>
            <a:pPr algn="ctr"/>
            <a:r>
              <a:rPr lang="el-GR" sz="2400" dirty="0">
                <a:latin typeface="+mn-lt"/>
              </a:rPr>
              <a:t>Συστήματα περιρρέουσας νοημοσύνης</a:t>
            </a:r>
          </a:p>
        </p:txBody>
      </p:sp>
    </p:spTree>
    <p:extLst>
      <p:ext uri="{BB962C8B-B14F-4D97-AF65-F5344CB8AC3E}">
        <p14:creationId xmlns:p14="http://schemas.microsoft.com/office/powerpoint/2010/main" val="3681159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Περιρρέουσα Νοημοσύνη</a:t>
            </a:r>
            <a:r>
              <a:rPr lang="en-US" dirty="0" smtClean="0"/>
              <a:t> </a:t>
            </a:r>
            <a:r>
              <a:rPr lang="en-US" sz="3200" b="0" dirty="0" smtClean="0"/>
              <a:t>(</a:t>
            </a:r>
            <a:r>
              <a:rPr lang="el-GR" sz="3200" b="0" dirty="0" smtClean="0"/>
              <a:t>Περιβάλλον)</a:t>
            </a:r>
            <a:endParaRPr lang="el-GR" dirty="0"/>
          </a:p>
        </p:txBody>
      </p:sp>
      <p:sp>
        <p:nvSpPr>
          <p:cNvPr id="3" name="Θέση περιεχομένου 2"/>
          <p:cNvSpPr>
            <a:spLocks noGrp="1"/>
          </p:cNvSpPr>
          <p:nvPr>
            <p:ph idx="1"/>
          </p:nvPr>
        </p:nvSpPr>
        <p:spPr>
          <a:xfrm>
            <a:off x="63489" y="2543324"/>
            <a:ext cx="2639688" cy="2402445"/>
          </a:xfrm>
        </p:spPr>
        <p:txBody>
          <a:bodyPr/>
          <a:lstStyle/>
          <a:p>
            <a:pPr marL="0" indent="0" algn="ctr">
              <a:buNone/>
            </a:pPr>
            <a:r>
              <a:rPr lang="el-GR" dirty="0" smtClean="0"/>
              <a:t>Αυτόματη αίσθηση</a:t>
            </a:r>
          </a:p>
          <a:p>
            <a:pPr marL="0" indent="0" algn="ctr">
              <a:buNone/>
            </a:pPr>
            <a:r>
              <a:rPr lang="en-US" dirty="0" smtClean="0"/>
              <a:t>GPS</a:t>
            </a:r>
            <a:endParaRPr lang="en-US" dirty="0"/>
          </a:p>
          <a:p>
            <a:pPr marL="0" indent="0" algn="ctr">
              <a:buNone/>
            </a:pPr>
            <a:r>
              <a:rPr lang="en-US" dirty="0"/>
              <a:t>Raw sensors</a:t>
            </a:r>
          </a:p>
          <a:p>
            <a:pPr marL="0" indent="0" algn="ctr">
              <a:buNone/>
            </a:pPr>
            <a:r>
              <a:rPr lang="en-US" dirty="0"/>
              <a:t>Audio and Speech</a:t>
            </a:r>
          </a:p>
          <a:p>
            <a:pPr marL="0" indent="0" algn="ctr">
              <a:buNone/>
            </a:pPr>
            <a:r>
              <a:rPr lang="en-US" dirty="0"/>
              <a:t>Image</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6" name="Oval 1182"/>
          <p:cNvSpPr>
            <a:spLocks noChangeArrowheads="1"/>
          </p:cNvSpPr>
          <p:nvPr/>
        </p:nvSpPr>
        <p:spPr bwMode="auto">
          <a:xfrm>
            <a:off x="2958546" y="3277643"/>
            <a:ext cx="3023592" cy="1341909"/>
          </a:xfrm>
          <a:prstGeom prst="ellipse">
            <a:avLst/>
          </a:prstGeom>
          <a:noFill/>
          <a:ln w="9525" algn="ctr">
            <a:noFill/>
            <a:round/>
            <a:headEnd/>
            <a:tailEnd/>
          </a:ln>
          <a:effectLst/>
        </p:spPr>
        <p:txBody>
          <a:bodyPr anchor="ctr"/>
          <a:lstStyle/>
          <a:p>
            <a:pPr algn="ctr">
              <a:defRPr/>
            </a:pPr>
            <a:r>
              <a:rPr lang="el-GR" sz="2400" dirty="0">
                <a:latin typeface="+mn-lt"/>
              </a:rPr>
              <a:t>Περιβάλλον περιρρέουσας νοημοσύνης</a:t>
            </a:r>
            <a:endParaRPr lang="en-GB" sz="2400" dirty="0">
              <a:latin typeface="+mn-lt"/>
            </a:endParaRPr>
          </a:p>
        </p:txBody>
      </p:sp>
      <p:sp>
        <p:nvSpPr>
          <p:cNvPr id="7" name="AutoShape 1185"/>
          <p:cNvSpPr>
            <a:spLocks noChangeArrowheads="1"/>
          </p:cNvSpPr>
          <p:nvPr/>
        </p:nvSpPr>
        <p:spPr bwMode="auto">
          <a:xfrm rot="10047296" flipH="1">
            <a:off x="2705458" y="3280530"/>
            <a:ext cx="845793" cy="1503298"/>
          </a:xfrm>
          <a:prstGeom prst="curvedRightArrow">
            <a:avLst>
              <a:gd name="adj1" fmla="val 31224"/>
              <a:gd name="adj2" fmla="val 62449"/>
              <a:gd name="adj3" fmla="val 33333"/>
            </a:avLst>
          </a:prstGeom>
          <a:solidFill>
            <a:srgbClr val="004A82"/>
          </a:solidFill>
          <a:ln w="9525">
            <a:solidFill>
              <a:srgbClr val="004A8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l-GR" dirty="0"/>
          </a:p>
        </p:txBody>
      </p:sp>
      <p:sp>
        <p:nvSpPr>
          <p:cNvPr id="8" name="AutoShape 1184"/>
          <p:cNvSpPr>
            <a:spLocks noChangeArrowheads="1"/>
          </p:cNvSpPr>
          <p:nvPr/>
        </p:nvSpPr>
        <p:spPr bwMode="auto">
          <a:xfrm rot="10417748" flipV="1">
            <a:off x="5517317" y="3361482"/>
            <a:ext cx="627449" cy="1465971"/>
          </a:xfrm>
          <a:prstGeom prst="curvedRightArrow">
            <a:avLst>
              <a:gd name="adj1" fmla="val 38102"/>
              <a:gd name="adj2" fmla="val 76203"/>
              <a:gd name="adj3" fmla="val 33333"/>
            </a:avLst>
          </a:prstGeom>
          <a:solidFill>
            <a:srgbClr val="004A82"/>
          </a:solidFill>
          <a:ln w="9525">
            <a:solidFill>
              <a:srgbClr val="004A82"/>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l-GR" dirty="0"/>
          </a:p>
        </p:txBody>
      </p:sp>
      <p:pic>
        <p:nvPicPr>
          <p:cNvPr id="9" name="Picture 1186" descr="j03029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4650" y="1844824"/>
            <a:ext cx="99695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Ορθογώνιο 9"/>
          <p:cNvSpPr/>
          <p:nvPr/>
        </p:nvSpPr>
        <p:spPr>
          <a:xfrm>
            <a:off x="6018214" y="2636912"/>
            <a:ext cx="3034680" cy="1800493"/>
          </a:xfrm>
          <a:prstGeom prst="rect">
            <a:avLst/>
          </a:prstGeom>
        </p:spPr>
        <p:txBody>
          <a:bodyPr wrap="square">
            <a:spAutoFit/>
          </a:bodyPr>
          <a:lstStyle/>
          <a:p>
            <a:pPr algn="ctr">
              <a:spcBef>
                <a:spcPts val="576"/>
              </a:spcBef>
            </a:pPr>
            <a:r>
              <a:rPr lang="el-GR" sz="2400" dirty="0">
                <a:latin typeface="+mn-lt"/>
              </a:rPr>
              <a:t>Αυτόματη ενέργεια</a:t>
            </a:r>
          </a:p>
          <a:p>
            <a:pPr algn="ctr">
              <a:spcBef>
                <a:spcPts val="576"/>
              </a:spcBef>
            </a:pPr>
            <a:r>
              <a:rPr lang="el-GR" sz="2400" dirty="0">
                <a:latin typeface="+mn-lt"/>
              </a:rPr>
              <a:t>Αυτοματισμός</a:t>
            </a:r>
          </a:p>
          <a:p>
            <a:pPr algn="ctr">
              <a:spcBef>
                <a:spcPts val="576"/>
              </a:spcBef>
            </a:pPr>
            <a:r>
              <a:rPr lang="el-GR" sz="2400" dirty="0">
                <a:latin typeface="+mn-lt"/>
              </a:rPr>
              <a:t>Νοήμονα Robots </a:t>
            </a:r>
            <a:endParaRPr lang="el-GR" sz="2400" dirty="0" smtClean="0">
              <a:latin typeface="+mn-lt"/>
            </a:endParaRPr>
          </a:p>
          <a:p>
            <a:pPr algn="ctr">
              <a:spcBef>
                <a:spcPts val="576"/>
              </a:spcBef>
            </a:pPr>
            <a:r>
              <a:rPr lang="el-GR" sz="2400" dirty="0" smtClean="0">
                <a:latin typeface="+mn-lt"/>
              </a:rPr>
              <a:t>Νοήμονες </a:t>
            </a:r>
            <a:r>
              <a:rPr lang="el-GR" sz="2400" dirty="0">
                <a:latin typeface="+mn-lt"/>
              </a:rPr>
              <a:t>πράκτορες</a:t>
            </a:r>
          </a:p>
        </p:txBody>
      </p:sp>
    </p:spTree>
    <p:extLst>
      <p:ext uri="{BB962C8B-B14F-4D97-AF65-F5344CB8AC3E}">
        <p14:creationId xmlns:p14="http://schemas.microsoft.com/office/powerpoint/2010/main" val="173480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010601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822572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Κατερίνα Γεωργούλη 2014</a:t>
            </a:r>
            <a:r>
              <a:rPr lang="el-GR" sz="2000" dirty="0"/>
              <a:t>. Κατερίνα </a:t>
            </a:r>
            <a:r>
              <a:rPr lang="el-GR" sz="2000" dirty="0" smtClean="0"/>
              <a:t>Γεωργούλη. «Τεχνητή </a:t>
            </a:r>
            <a:r>
              <a:rPr lang="el-GR" sz="2000" dirty="0"/>
              <a:t>Νοημοσύνη (Θ). Ενότητα </a:t>
            </a:r>
            <a:r>
              <a:rPr lang="el-GR" sz="2000" dirty="0" smtClean="0"/>
              <a:t>1: Εισαγωγή».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93086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a:t>
            </a:r>
            <a:r>
              <a:rPr lang="el-GR">
                <a:latin typeface="+mn-lt"/>
              </a:rPr>
              <a:t>://</a:t>
            </a:r>
            <a:r>
              <a:rPr lang="el-GR" smtClean="0">
                <a:latin typeface="+mn-lt"/>
              </a:rPr>
              <a:t>creativecommons.org/licenses/by-nc-sa/4.0</a:t>
            </a:r>
            <a:r>
              <a:rPr lang="el-GR" dirty="0">
                <a:latin typeface="+mn-lt"/>
              </a:rPr>
              <a:t>/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233978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Θεωρητικοί Στόχοι Μαθήματος </a:t>
            </a:r>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Να δώσει απαντήσεις στα ερωτήματα: </a:t>
            </a:r>
          </a:p>
          <a:p>
            <a:pPr>
              <a:spcBef>
                <a:spcPts val="2400"/>
              </a:spcBef>
            </a:pPr>
            <a:r>
              <a:rPr lang="el-GR" dirty="0"/>
              <a:t>Ποιες είναι οι </a:t>
            </a:r>
            <a:r>
              <a:rPr lang="el-GR" b="1" dirty="0">
                <a:solidFill>
                  <a:srgbClr val="004A82"/>
                </a:solidFill>
              </a:rPr>
              <a:t>αρχές</a:t>
            </a:r>
            <a:r>
              <a:rPr lang="el-GR" dirty="0"/>
              <a:t> πίσω από τα συστήματα ΤΝ;</a:t>
            </a:r>
          </a:p>
          <a:p>
            <a:pPr>
              <a:spcBef>
                <a:spcPts val="2400"/>
              </a:spcBef>
            </a:pPr>
            <a:r>
              <a:rPr lang="el-GR" dirty="0"/>
              <a:t>Πώς κατασκευάζονται;</a:t>
            </a:r>
          </a:p>
          <a:p>
            <a:pPr>
              <a:spcBef>
                <a:spcPts val="2400"/>
              </a:spcBef>
            </a:pPr>
            <a:r>
              <a:rPr lang="el-GR" dirty="0"/>
              <a:t>Σε τι χρησιμεύουν;</a:t>
            </a:r>
          </a:p>
          <a:p>
            <a:pPr>
              <a:spcBef>
                <a:spcPts val="2400"/>
              </a:spcBef>
            </a:pPr>
            <a:r>
              <a:rPr lang="el-GR" dirty="0"/>
              <a:t>Πώς επιλέγουμε το καταλληλότερο σύστημα για την επίλυση ενός </a:t>
            </a:r>
            <a:r>
              <a:rPr lang="el-GR" dirty="0" smtClean="0"/>
              <a:t>προβλήματος;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322862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a:t>
            </a:r>
            <a:r>
              <a:rPr lang="el-GR" sz="1400" smtClean="0">
                <a:solidFill>
                  <a:schemeClr val="tx1">
                    <a:lumMod val="75000"/>
                    <a:lumOff val="25000"/>
                  </a:schemeClr>
                </a:solidFill>
                <a:latin typeface="+mn-lt"/>
              </a:rPr>
              <a:t>άδεια </a:t>
            </a:r>
            <a:r>
              <a:rPr lang="en-US" smtClean="0">
                <a:solidFill>
                  <a:schemeClr val="tx1">
                    <a:lumMod val="75000"/>
                    <a:lumOff val="25000"/>
                  </a:schemeClr>
                </a:solidFill>
                <a:latin typeface="+mn-lt"/>
              </a:rPr>
              <a:t>CC-BY</a:t>
            </a:r>
            <a:r>
              <a:rPr lang="el-GR"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46766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874495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91504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Μαθησιακοί Στόχοι</a:t>
            </a:r>
          </a:p>
        </p:txBody>
      </p:sp>
      <p:sp>
        <p:nvSpPr>
          <p:cNvPr id="3" name="Θέση περιεχομένου 2"/>
          <p:cNvSpPr>
            <a:spLocks noGrp="1"/>
          </p:cNvSpPr>
          <p:nvPr>
            <p:ph idx="1"/>
          </p:nvPr>
        </p:nvSpPr>
        <p:spPr/>
        <p:txBody>
          <a:bodyPr/>
          <a:lstStyle/>
          <a:p>
            <a:r>
              <a:rPr lang="el-GR" dirty="0"/>
              <a:t>Οι φοιτητές στο τέλος των μαθημάτων να μπορούν να:</a:t>
            </a:r>
          </a:p>
          <a:p>
            <a:pPr lvl="1">
              <a:spcBef>
                <a:spcPts val="2400"/>
              </a:spcBef>
            </a:pPr>
            <a:r>
              <a:rPr lang="el-GR" dirty="0"/>
              <a:t>περιγράφουν και να επιλύουν προβλήματα με κατάλληλους </a:t>
            </a:r>
            <a:r>
              <a:rPr lang="el-GR" b="1" dirty="0">
                <a:solidFill>
                  <a:srgbClr val="004A82"/>
                </a:solidFill>
              </a:rPr>
              <a:t>αλγόριθμους </a:t>
            </a:r>
            <a:r>
              <a:rPr lang="el-GR" b="1" dirty="0" smtClean="0">
                <a:solidFill>
                  <a:srgbClr val="004A82"/>
                </a:solidFill>
              </a:rPr>
              <a:t>αναζήτησης, </a:t>
            </a:r>
            <a:endParaRPr lang="el-GR" b="1" dirty="0">
              <a:solidFill>
                <a:srgbClr val="004A82"/>
              </a:solidFill>
            </a:endParaRPr>
          </a:p>
          <a:p>
            <a:pPr lvl="1">
              <a:spcBef>
                <a:spcPts val="2400"/>
              </a:spcBef>
            </a:pPr>
            <a:r>
              <a:rPr lang="el-GR" dirty="0"/>
              <a:t>γνωρίζουν τις διάφορες μορφές </a:t>
            </a:r>
            <a:r>
              <a:rPr lang="el-GR" b="1" dirty="0">
                <a:solidFill>
                  <a:srgbClr val="004A82"/>
                </a:solidFill>
              </a:rPr>
              <a:t>αναπαράστασης </a:t>
            </a:r>
            <a:r>
              <a:rPr lang="el-GR" b="1" dirty="0" smtClean="0">
                <a:solidFill>
                  <a:srgbClr val="004A82"/>
                </a:solidFill>
              </a:rPr>
              <a:t>γνώσης,</a:t>
            </a:r>
            <a:endParaRPr lang="el-GR" b="1" dirty="0">
              <a:solidFill>
                <a:srgbClr val="004A82"/>
              </a:solidFill>
            </a:endParaRPr>
          </a:p>
          <a:p>
            <a:pPr lvl="1">
              <a:spcBef>
                <a:spcPts val="2400"/>
              </a:spcBef>
            </a:pPr>
            <a:r>
              <a:rPr lang="el-GR" dirty="0"/>
              <a:t>σχεδιάζουν </a:t>
            </a:r>
            <a:r>
              <a:rPr lang="el-GR" b="1" dirty="0">
                <a:solidFill>
                  <a:srgbClr val="004A82"/>
                </a:solidFill>
              </a:rPr>
              <a:t>έμπειρα </a:t>
            </a:r>
            <a:r>
              <a:rPr lang="el-GR" b="1" dirty="0" smtClean="0">
                <a:solidFill>
                  <a:srgbClr val="004A82"/>
                </a:solidFill>
              </a:rPr>
              <a:t>συστήματα,</a:t>
            </a:r>
            <a:endParaRPr lang="el-GR" b="1" dirty="0">
              <a:solidFill>
                <a:srgbClr val="004A82"/>
              </a:solidFill>
            </a:endParaRPr>
          </a:p>
          <a:p>
            <a:pPr lvl="1">
              <a:spcBef>
                <a:spcPts val="2400"/>
              </a:spcBef>
            </a:pPr>
            <a:r>
              <a:rPr lang="el-GR" dirty="0"/>
              <a:t>κατανοούν τις τεχνικές της  «</a:t>
            </a:r>
            <a:r>
              <a:rPr lang="el-GR" b="1" dirty="0">
                <a:solidFill>
                  <a:srgbClr val="004A82"/>
                </a:solidFill>
              </a:rPr>
              <a:t>μηχανικής μάθησης</a:t>
            </a:r>
            <a:r>
              <a:rPr lang="el-GR" dirty="0" smtClean="0"/>
              <a:t>»,</a:t>
            </a:r>
            <a:endParaRPr lang="el-GR" dirty="0"/>
          </a:p>
          <a:p>
            <a:pPr lvl="1">
              <a:spcBef>
                <a:spcPts val="2400"/>
              </a:spcBef>
            </a:pPr>
            <a:r>
              <a:rPr lang="el-GR" dirty="0"/>
              <a:t>συνθέτουν όλα τα παραπάνω για να σχεδιάσουν εφαρμογές ΤΝ όπως π.χ. </a:t>
            </a:r>
            <a:r>
              <a:rPr lang="el-GR" b="1" dirty="0">
                <a:solidFill>
                  <a:srgbClr val="004A82"/>
                </a:solidFill>
              </a:rPr>
              <a:t>Νοήμονες </a:t>
            </a:r>
            <a:r>
              <a:rPr lang="el-GR" b="1" dirty="0" smtClean="0">
                <a:solidFill>
                  <a:srgbClr val="004A82"/>
                </a:solidFill>
              </a:rPr>
              <a:t>πράκτορες.</a:t>
            </a:r>
            <a:endParaRPr lang="el-GR"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25854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Γιατί να ασχοληθούμε με την ΤΝ;</a:t>
            </a:r>
            <a:endParaRPr lang="el-GR" dirty="0"/>
          </a:p>
        </p:txBody>
      </p:sp>
      <p:sp>
        <p:nvSpPr>
          <p:cNvPr id="3" name="Content Placeholder 2"/>
          <p:cNvSpPr>
            <a:spLocks noGrp="1"/>
          </p:cNvSpPr>
          <p:nvPr>
            <p:ph idx="1"/>
          </p:nvPr>
        </p:nvSpPr>
        <p:spPr/>
        <p:txBody>
          <a:bodyPr/>
          <a:lstStyle/>
          <a:p>
            <a:pPr indent="12700">
              <a:buNone/>
            </a:pPr>
            <a:r>
              <a:rPr lang="el-GR" dirty="0" smtClean="0"/>
              <a:t>Γιατί μας ενδιαφέρει να ασχοληθούμε με το σχεδιασμό συστημάτων Τεχνητής Νοημοσύνης;</a:t>
            </a:r>
          </a:p>
          <a:p>
            <a:pPr>
              <a:spcBef>
                <a:spcPts val="1800"/>
              </a:spcBef>
            </a:pPr>
            <a:r>
              <a:rPr lang="el-GR" dirty="0" smtClean="0"/>
              <a:t>Για να κατανοήσουμε πώς δουλεύει ο ανθρώπινος εγκέφαλος;</a:t>
            </a:r>
          </a:p>
          <a:p>
            <a:pPr>
              <a:spcBef>
                <a:spcPts val="1800"/>
              </a:spcBef>
            </a:pPr>
            <a:r>
              <a:rPr lang="el-GR" dirty="0" smtClean="0"/>
              <a:t>Για να κάνουμε τη ζωή μας πιο εύκολη;</a:t>
            </a:r>
          </a:p>
          <a:p>
            <a:pPr>
              <a:spcBef>
                <a:spcPts val="1800"/>
              </a:spcBef>
            </a:pPr>
            <a:r>
              <a:rPr lang="el-GR" dirty="0" smtClean="0"/>
              <a:t>Για να ορίσουμε τι είναι ακριβώς η νοημοσύνη;</a:t>
            </a:r>
          </a:p>
          <a:p>
            <a:pPr lvl="1">
              <a:spcBef>
                <a:spcPts val="1800"/>
              </a:spcBef>
            </a:pPr>
            <a:r>
              <a:rPr lang="el-GR" dirty="0" smtClean="0"/>
              <a:t>Το υπολογιστικό μέρος της ικανότητας του ανθρώπου να επιτυγχάνει τους στόχους του</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80528" y="476672"/>
            <a:ext cx="9144000" cy="908720"/>
          </a:xfrm>
        </p:spPr>
        <p:txBody>
          <a:bodyPr>
            <a:normAutofit fontScale="90000"/>
          </a:bodyPr>
          <a:lstStyle/>
          <a:p>
            <a:r>
              <a:rPr lang="el-GR" sz="4400" dirty="0" smtClean="0"/>
              <a:t>Τι είναι</a:t>
            </a:r>
            <a:r>
              <a:rPr lang="el-GR" sz="4400" dirty="0"/>
              <a:t> </a:t>
            </a:r>
            <a:r>
              <a:rPr lang="el-GR" sz="4400" dirty="0" smtClean="0"/>
              <a:t>η Τεχνητή Νοημοσύνη;</a:t>
            </a:r>
            <a:br>
              <a:rPr lang="el-GR" sz="4400" dirty="0" smtClean="0"/>
            </a:br>
            <a:r>
              <a:rPr lang="el-GR" b="0" dirty="0"/>
              <a:t>Συμβολική </a:t>
            </a:r>
            <a:r>
              <a:rPr lang="el-GR" b="0" dirty="0" smtClean="0"/>
              <a:t>ΤΝ</a:t>
            </a:r>
            <a:endParaRPr lang="el-GR" b="0" dirty="0"/>
          </a:p>
        </p:txBody>
      </p:sp>
      <p:sp>
        <p:nvSpPr>
          <p:cNvPr id="3" name="Θέση περιεχομένου 2"/>
          <p:cNvSpPr>
            <a:spLocks noGrp="1"/>
          </p:cNvSpPr>
          <p:nvPr>
            <p:ph idx="1"/>
          </p:nvPr>
        </p:nvSpPr>
        <p:spPr>
          <a:xfrm>
            <a:off x="457200" y="2132856"/>
            <a:ext cx="8229600" cy="1584176"/>
          </a:xfrm>
        </p:spPr>
        <p:txBody>
          <a:bodyPr/>
          <a:lstStyle/>
          <a:p>
            <a:pPr marL="0" indent="0" algn="ctr">
              <a:spcBef>
                <a:spcPts val="3000"/>
              </a:spcBef>
              <a:buNone/>
            </a:pPr>
            <a:r>
              <a:rPr lang="el-GR" dirty="0" smtClean="0"/>
              <a:t>ΤΝ </a:t>
            </a:r>
            <a:r>
              <a:rPr lang="el-GR" dirty="0"/>
              <a:t>είναι η επιστήμη που μελετά τη φύση της ανθρώπινης νοημοσύνης και στη συνέχεια τον τρόπο αναπαραγωγής της σε μηχανές, χρησιμοποιώντας </a:t>
            </a:r>
            <a:r>
              <a:rPr lang="el-GR" dirty="0" smtClean="0"/>
              <a:t>σύμβολα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4298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a:spcBef>
                <a:spcPts val="1800"/>
              </a:spcBef>
            </a:pPr>
            <a:r>
              <a:rPr lang="el-GR" dirty="0"/>
              <a:t>Η ικανότητα του ανθρώπου να </a:t>
            </a:r>
            <a:r>
              <a:rPr lang="el-GR" b="1" dirty="0">
                <a:solidFill>
                  <a:srgbClr val="004A82"/>
                </a:solidFill>
              </a:rPr>
              <a:t>κατανοεί</a:t>
            </a:r>
            <a:r>
              <a:rPr lang="el-GR" dirty="0"/>
              <a:t> και να </a:t>
            </a:r>
            <a:r>
              <a:rPr lang="el-GR" b="1" dirty="0">
                <a:solidFill>
                  <a:srgbClr val="004A82"/>
                </a:solidFill>
              </a:rPr>
              <a:t>μαθαίνει </a:t>
            </a:r>
          </a:p>
          <a:p>
            <a:pPr>
              <a:spcBef>
                <a:spcPts val="1800"/>
              </a:spcBef>
            </a:pPr>
            <a:r>
              <a:rPr lang="el-GR" dirty="0"/>
              <a:t>Η ικανότητα προς </a:t>
            </a:r>
            <a:r>
              <a:rPr lang="el-GR" b="1" dirty="0">
                <a:solidFill>
                  <a:srgbClr val="004A82"/>
                </a:solidFill>
              </a:rPr>
              <a:t>σκέψη</a:t>
            </a:r>
            <a:r>
              <a:rPr lang="el-GR" dirty="0"/>
              <a:t> </a:t>
            </a:r>
            <a:r>
              <a:rPr lang="el-GR" dirty="0" smtClean="0"/>
              <a:t>αντί </a:t>
            </a:r>
            <a:r>
              <a:rPr lang="el-GR" dirty="0"/>
              <a:t>της ενέργειας με ενστικτώδη ή αυτόματο τρόπο</a:t>
            </a:r>
          </a:p>
          <a:p>
            <a:pPr>
              <a:spcBef>
                <a:spcPts val="1800"/>
              </a:spcBef>
            </a:pPr>
            <a:endParaRPr lang="el-GR" dirty="0"/>
          </a:p>
        </p:txBody>
      </p:sp>
      <p:sp>
        <p:nvSpPr>
          <p:cNvPr id="5" name="AutoShape 4"/>
          <p:cNvSpPr>
            <a:spLocks noChangeArrowheads="1"/>
          </p:cNvSpPr>
          <p:nvPr/>
        </p:nvSpPr>
        <p:spPr bwMode="auto">
          <a:xfrm>
            <a:off x="899592" y="3693562"/>
            <a:ext cx="5388842" cy="1344459"/>
          </a:xfrm>
          <a:prstGeom prst="wedgeRoundRectCallout">
            <a:avLst>
              <a:gd name="adj1" fmla="val -7997"/>
              <a:gd name="adj2" fmla="val -167245"/>
              <a:gd name="adj3" fmla="val 16667"/>
            </a:avLst>
          </a:prstGeom>
          <a:solidFill>
            <a:srgbClr val="FFFF99">
              <a:alpha val="32941"/>
            </a:srgbClr>
          </a:solidFill>
          <a:ln w="9525" algn="ctr">
            <a:solidFill>
              <a:schemeClr val="tx1"/>
            </a:solidFill>
            <a:miter lim="800000"/>
            <a:headEnd/>
            <a:tailEnd/>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sz="2200" dirty="0">
                <a:latin typeface="+mn-lt"/>
              </a:rPr>
              <a:t>Χαρακτηριστικό του εγκεφάλου που μας επιτρέπει να μαθαίνουμε και κατανοούμε </a:t>
            </a:r>
            <a:r>
              <a:rPr lang="el-GR" sz="2200" dirty="0" smtClean="0">
                <a:latin typeface="+mn-lt"/>
              </a:rPr>
              <a:t>πράγματα, να </a:t>
            </a:r>
            <a:r>
              <a:rPr lang="el-GR" sz="2200" dirty="0">
                <a:latin typeface="+mn-lt"/>
              </a:rPr>
              <a:t>λύνουμε προβλήματα και να παίρνουμε αποφάσεις</a:t>
            </a:r>
            <a:endParaRPr lang="en-GB" sz="2200" dirty="0">
              <a:latin typeface="+mn-lt"/>
            </a:endParaRPr>
          </a:p>
        </p:txBody>
      </p:sp>
      <p:sp>
        <p:nvSpPr>
          <p:cNvPr id="2" name="Τίτλος 1"/>
          <p:cNvSpPr>
            <a:spLocks noGrp="1"/>
          </p:cNvSpPr>
          <p:nvPr>
            <p:ph type="title"/>
          </p:nvPr>
        </p:nvSpPr>
        <p:spPr/>
        <p:txBody>
          <a:bodyPr/>
          <a:lstStyle/>
          <a:p>
            <a:r>
              <a:rPr lang="el-GR" dirty="0"/>
              <a:t>Νοημοσύνη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6" name="Ορθογώνιο 5"/>
          <p:cNvSpPr/>
          <p:nvPr/>
        </p:nvSpPr>
        <p:spPr>
          <a:xfrm>
            <a:off x="3054293" y="5806425"/>
            <a:ext cx="6102424" cy="430887"/>
          </a:xfrm>
          <a:prstGeom prst="rect">
            <a:avLst/>
          </a:prstGeom>
        </p:spPr>
        <p:txBody>
          <a:bodyPr wrap="square">
            <a:spAutoFit/>
          </a:bodyPr>
          <a:lstStyle/>
          <a:p>
            <a:pPr eaLnBrk="1" hangingPunct="1">
              <a:buFontTx/>
              <a:buNone/>
              <a:defRPr/>
            </a:pPr>
            <a:r>
              <a:rPr lang="el-GR" sz="2200" dirty="0">
                <a:latin typeface="+mn-lt"/>
              </a:rPr>
              <a:t>(</a:t>
            </a:r>
            <a:r>
              <a:rPr lang="en-GB" sz="2200" dirty="0">
                <a:latin typeface="+mn-lt"/>
              </a:rPr>
              <a:t>Essential English Dictionary, Collins, London, 1990)</a:t>
            </a:r>
          </a:p>
        </p:txBody>
      </p:sp>
    </p:spTree>
    <p:extLst>
      <p:ext uri="{BB962C8B-B14F-4D97-AF65-F5344CB8AC3E}">
        <p14:creationId xmlns:p14="http://schemas.microsoft.com/office/powerpoint/2010/main" val="36068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476672"/>
            <a:ext cx="9144000" cy="908720"/>
          </a:xfrm>
        </p:spPr>
        <p:txBody>
          <a:bodyPr>
            <a:normAutofit fontScale="90000"/>
          </a:bodyPr>
          <a:lstStyle/>
          <a:p>
            <a:r>
              <a:rPr lang="el-GR" sz="4400" dirty="0"/>
              <a:t>Τι είναι η Τεχνητή </a:t>
            </a:r>
            <a:r>
              <a:rPr lang="el-GR" sz="4400" dirty="0" smtClean="0"/>
              <a:t>Νοημοσύνη;</a:t>
            </a:r>
            <a:br>
              <a:rPr lang="el-GR" sz="4400" dirty="0" smtClean="0"/>
            </a:br>
            <a:r>
              <a:rPr lang="el-GR" b="0" dirty="0" smtClean="0"/>
              <a:t>Υπολογιστική ΤΝ</a:t>
            </a:r>
            <a:endParaRPr lang="el-GR" b="0" dirty="0"/>
          </a:p>
        </p:txBody>
      </p:sp>
      <p:sp>
        <p:nvSpPr>
          <p:cNvPr id="3" name="Θέση περιεχομένου 2"/>
          <p:cNvSpPr>
            <a:spLocks noGrp="1"/>
          </p:cNvSpPr>
          <p:nvPr>
            <p:ph idx="1"/>
          </p:nvPr>
        </p:nvSpPr>
        <p:spPr>
          <a:xfrm>
            <a:off x="467551" y="2420888"/>
            <a:ext cx="8229600" cy="1800200"/>
          </a:xfrm>
        </p:spPr>
        <p:txBody>
          <a:bodyPr/>
          <a:lstStyle/>
          <a:p>
            <a:r>
              <a:rPr lang="el-GR" dirty="0"/>
              <a:t>Ο επιστημονικός χώρος που </a:t>
            </a:r>
            <a:r>
              <a:rPr lang="el-GR" b="1" dirty="0">
                <a:solidFill>
                  <a:srgbClr val="004A82"/>
                </a:solidFill>
              </a:rPr>
              <a:t>προσφέρει τις τεχνικές </a:t>
            </a:r>
            <a:r>
              <a:rPr lang="el-GR" dirty="0"/>
              <a:t>για την επίλυση δύσκολων υπολογιστικών προβλημάτων </a:t>
            </a:r>
            <a:r>
              <a:rPr lang="el-GR" u="sng" dirty="0" smtClean="0"/>
              <a:t>χωρίς </a:t>
            </a:r>
            <a:r>
              <a:rPr lang="el-GR" u="sng" dirty="0"/>
              <a:t>να είναι απαραίτητο</a:t>
            </a:r>
            <a:r>
              <a:rPr lang="el-GR" dirty="0"/>
              <a:t> η μηχανή να επιδεικνύει γενική νοημοσύνη αλλά απλώς </a:t>
            </a:r>
            <a:r>
              <a:rPr lang="el-GR" b="1" dirty="0">
                <a:solidFill>
                  <a:srgbClr val="004A82"/>
                </a:solidFill>
              </a:rPr>
              <a:t>μιμούμενη</a:t>
            </a:r>
            <a:r>
              <a:rPr lang="el-GR" dirty="0"/>
              <a:t> βιολογικές διεργασίες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596209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3fbcd2d31a2aedde4dc17c1299d5d2c189b6"/>
  <p:tag name="ISPRING_RESOURCE_PATHS_HASH_PRESENTER" val="40624837f75212c130c1a36022102e54b0b68a"/>
</p:tagLst>
</file>

<file path=ppt/theme/theme1.xml><?xml version="1.0" encoding="utf-8"?>
<a:theme xmlns:a="http://schemas.openxmlformats.org/drawingml/2006/main" name="OC_template_updated">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558</TotalTime>
  <Words>2262</Words>
  <Application>Microsoft Office PowerPoint</Application>
  <PresentationFormat>Προβολή στην οθόνη (4:3)</PresentationFormat>
  <Paragraphs>363</Paragraphs>
  <Slides>42</Slides>
  <Notes>12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42</vt:i4>
      </vt:variant>
    </vt:vector>
  </HeadingPairs>
  <TitlesOfParts>
    <vt:vector size="44" baseType="lpstr">
      <vt:lpstr>OC_template_updated</vt:lpstr>
      <vt:lpstr>Document</vt:lpstr>
      <vt:lpstr>Τεχνητή Νοημοσύνη (Θ)</vt:lpstr>
      <vt:lpstr>Επισκόπηση</vt:lpstr>
      <vt:lpstr>Πλαίσιο Παρουσίασης</vt:lpstr>
      <vt:lpstr>Θεωρητικοί Στόχοι Μαθήματος </vt:lpstr>
      <vt:lpstr>Μαθησιακοί Στόχοι</vt:lpstr>
      <vt:lpstr>Γιατί να ασχοληθούμε με την ΤΝ;</vt:lpstr>
      <vt:lpstr>Τι είναι η Τεχνητή Νοημοσύνη; Συμβολική ΤΝ</vt:lpstr>
      <vt:lpstr>Νοημοσύνη</vt:lpstr>
      <vt:lpstr>Τι είναι η Τεχνητή Νοημοσύνη; Υπολογιστική ΤΝ</vt:lpstr>
      <vt:lpstr>Γενικός Ορισμός</vt:lpstr>
      <vt:lpstr>Αδύναμη ΤΝ –Soft AI Θέσεις</vt:lpstr>
      <vt:lpstr>Ισχυρή ΤΝ –Strong AI Θέσεις</vt:lpstr>
      <vt:lpstr>Δοκιμασία Turing</vt:lpstr>
      <vt:lpstr>Turing Test </vt:lpstr>
      <vt:lpstr>Προγραμματισμός του Turing Test</vt:lpstr>
      <vt:lpstr>Loebner prize - A.L.I.C.E.</vt:lpstr>
      <vt:lpstr>Άλλα βραβεία Loebner</vt:lpstr>
      <vt:lpstr>Φιλοσοφική προσέγγιση του  Κινέζικου Δωματίου</vt:lpstr>
      <vt:lpstr>ELIZA Joseph Weizenbaum, MIT</vt:lpstr>
      <vt:lpstr>www.20q.net</vt:lpstr>
      <vt:lpstr>Πρώτα βήματα της ΤΝ</vt:lpstr>
      <vt:lpstr>Η ιστορική εξέλιξη της ΤΝ (1 από 2)</vt:lpstr>
      <vt:lpstr>Η ιστορική εξέλιξη της ΤΝ (2 από 2)</vt:lpstr>
      <vt:lpstr>Σχέση της ΤΝ με άλλες επιστήμες</vt:lpstr>
      <vt:lpstr>Τρία επίπεδα της ΤΝ</vt:lpstr>
      <vt:lpstr>Περιοχές έρευνας της ΤΝ</vt:lpstr>
      <vt:lpstr>Εφαρμογές τεχνητής νοημοσύνης</vt:lpstr>
      <vt:lpstr>Η εξέλιξη της ΤΝ</vt:lpstr>
      <vt:lpstr>Περιρρέουσα Νοημοσύνη (1 από 4)</vt:lpstr>
      <vt:lpstr>Περιρρέουσα Νοημοσύνη (2 από 4)</vt:lpstr>
      <vt:lpstr>Περιρρέουσα Νοημοσύνη (3 από 4)</vt:lpstr>
      <vt:lpstr>Περιρρέουσα Νοημοσύνη (4 από 4)</vt:lpstr>
      <vt:lpstr>Περιρρέουσα Νοημοσύνη Εξαφάνιση της διεπαφής στο σπίτι</vt:lpstr>
      <vt:lpstr>Περιρρέουσα Νοημοσύνη (Επίπεδα)</vt:lpstr>
      <vt:lpstr>Περιρρέουσα Νοημοσύνη (Περιβάλλον)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63</cp:revision>
  <dcterms:created xsi:type="dcterms:W3CDTF">2014-02-24T12:35:17Z</dcterms:created>
  <dcterms:modified xsi:type="dcterms:W3CDTF">2015-02-25T07:10:15Z</dcterms:modified>
</cp:coreProperties>
</file>