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0"/>
  </p:notesMasterIdLst>
  <p:handoutMasterIdLst>
    <p:handoutMasterId r:id="rId31"/>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57" r:id="rId23"/>
    <p:sldId id="262" r:id="rId24"/>
    <p:sldId id="264" r:id="rId25"/>
    <p:sldId id="286" r:id="rId26"/>
    <p:sldId id="287"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3137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1111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75822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31978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3842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77897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18346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534745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20498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7017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271843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Προγραμματισμός και Εφαρμογές Η/Υ (Ε)</a:t>
            </a:r>
            <a:endParaRPr lang="el-GR" sz="3600" b="1" dirty="0">
              <a:solidFill>
                <a:schemeClr val="tx1"/>
              </a:solidFill>
              <a:latin typeface="+mn-lt"/>
            </a:endParaRPr>
          </a:p>
        </p:txBody>
      </p:sp>
      <p:sp>
        <p:nvSpPr>
          <p:cNvPr id="3" name="Υπότιτλος 2"/>
          <p:cNvSpPr>
            <a:spLocks noGrp="1"/>
          </p:cNvSpPr>
          <p:nvPr>
            <p:ph type="subTitle" idx="1"/>
          </p:nvPr>
        </p:nvSpPr>
        <p:spPr>
          <a:xfrm>
            <a:off x="683568" y="3096543"/>
            <a:ext cx="7992888" cy="1752600"/>
          </a:xfrm>
        </p:spPr>
        <p:txBody>
          <a:bodyPr>
            <a:normAutofit lnSpcReduction="10000"/>
          </a:bodyPr>
          <a:lstStyle/>
          <a:p>
            <a:pPr>
              <a:spcBef>
                <a:spcPts val="0"/>
              </a:spcBef>
              <a:spcAft>
                <a:spcPts val="1200"/>
              </a:spcAft>
            </a:pPr>
            <a:r>
              <a:rPr lang="el-GR" sz="2800" b="1" dirty="0" smtClean="0"/>
              <a:t>Ενότητα </a:t>
            </a:r>
            <a:r>
              <a:rPr lang="el-GR" sz="2800" b="1" dirty="0"/>
              <a:t>6</a:t>
            </a:r>
            <a:r>
              <a:rPr lang="el-GR" sz="2800" dirty="0" smtClean="0"/>
              <a:t>:</a:t>
            </a:r>
            <a:r>
              <a:rPr lang="en-US" sz="2800" dirty="0" smtClean="0"/>
              <a:t> </a:t>
            </a:r>
            <a:r>
              <a:rPr lang="en-US" sz="2800" dirty="0" err="1" smtClean="0"/>
              <a:t>Matlab</a:t>
            </a:r>
            <a:r>
              <a:rPr lang="en-US" sz="2800" dirty="0" smtClean="0"/>
              <a:t> </a:t>
            </a:r>
            <a:r>
              <a:rPr lang="el-GR" sz="2800" dirty="0" smtClean="0"/>
              <a:t>Άσκηση 6</a:t>
            </a:r>
            <a:endParaRPr lang="en-US" sz="2800" dirty="0" smtClean="0"/>
          </a:p>
          <a:p>
            <a:pPr>
              <a:spcBef>
                <a:spcPts val="0"/>
              </a:spcBef>
            </a:pPr>
            <a:r>
              <a:rPr lang="el-GR" sz="2400" dirty="0"/>
              <a:t>Δρ. Β.Χ. Μούσας, Αναπληρωτής Καθηγητής</a:t>
            </a:r>
          </a:p>
          <a:p>
            <a:pPr>
              <a:spcBef>
                <a:spcPts val="0"/>
              </a:spcBef>
            </a:pPr>
            <a:r>
              <a:rPr lang="el-GR" sz="2400" dirty="0"/>
              <a:t>Τμήμα Πολιτικών Μηχανικών Τ.Ε. και Μηχανικών Τοπογραφίας </a:t>
            </a:r>
          </a:p>
          <a:p>
            <a:pPr>
              <a:spcBef>
                <a:spcPts val="0"/>
              </a:spcBef>
            </a:pPr>
            <a:r>
              <a:rPr lang="el-GR" sz="2400" dirty="0"/>
              <a:t>&amp;</a:t>
            </a:r>
            <a:r>
              <a:rPr lang="el-GR" sz="2400" dirty="0" smtClean="0"/>
              <a:t> </a:t>
            </a:r>
            <a:r>
              <a:rPr lang="el-GR" sz="2400" dirty="0" err="1"/>
              <a:t>Γεωπληροφορικής</a:t>
            </a:r>
            <a:r>
              <a:rPr lang="el-GR" sz="2400" dirty="0"/>
              <a:t> Τ.Ε.</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9/</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008112"/>
          </a:xfrm>
        </p:spPr>
        <p:txBody>
          <a:bodyPr/>
          <a:lstStyle/>
          <a:p>
            <a:r>
              <a:rPr lang="el-GR" dirty="0"/>
              <a:t>Διορθώστε/προσθέστε τις εντολές και εκτελέστε το πρόγραμμα και ελέγξτε αν συμφωνεί </a:t>
            </a:r>
            <a:r>
              <a:rPr lang="el-GR" dirty="0" smtClean="0"/>
              <a:t>με τα </a:t>
            </a:r>
            <a:r>
              <a:rPr lang="el-GR" dirty="0"/>
              <a:t>αποτελέσματα.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Ορθογώνιο 4"/>
          <p:cNvSpPr/>
          <p:nvPr/>
        </p:nvSpPr>
        <p:spPr>
          <a:xfrm>
            <a:off x="2917495" y="2501531"/>
            <a:ext cx="1563248" cy="646331"/>
          </a:xfrm>
          <a:prstGeom prst="rect">
            <a:avLst/>
          </a:prstGeom>
        </p:spPr>
        <p:txBody>
          <a:bodyPr wrap="none">
            <a:spAutoFit/>
          </a:bodyPr>
          <a:lstStyle/>
          <a:p>
            <a:r>
              <a:rPr lang="en-US" dirty="0">
                <a:latin typeface="Courier New" panose="02070309020205020404" pitchFamily="49" charset="0"/>
              </a:rPr>
              <a:t>&gt;&gt; </a:t>
            </a:r>
            <a:r>
              <a:rPr lang="en-US" dirty="0" err="1" smtClean="0">
                <a:latin typeface="Courier New" panose="02070309020205020404" pitchFamily="49" charset="0"/>
              </a:rPr>
              <a:t>trigemb</a:t>
            </a:r>
            <a:endParaRPr lang="el-GR" dirty="0" smtClean="0">
              <a:latin typeface="Courier New" panose="02070309020205020404" pitchFamily="49" charset="0"/>
            </a:endParaRPr>
          </a:p>
          <a:p>
            <a:endParaRPr lang="el-GR" dirty="0"/>
          </a:p>
        </p:txBody>
      </p:sp>
      <p:sp>
        <p:nvSpPr>
          <p:cNvPr id="6" name="Ορθογώνιο 5"/>
          <p:cNvSpPr/>
          <p:nvPr/>
        </p:nvSpPr>
        <p:spPr>
          <a:xfrm>
            <a:off x="2843808" y="2906195"/>
            <a:ext cx="4572000" cy="2031325"/>
          </a:xfrm>
          <a:prstGeom prst="rect">
            <a:avLst/>
          </a:prstGeom>
        </p:spPr>
        <p:txBody>
          <a:bodyPr>
            <a:spAutoFit/>
          </a:bodyPr>
          <a:lstStyle/>
          <a:p>
            <a:r>
              <a:rPr lang="el-GR" dirty="0" smtClean="0">
                <a:latin typeface="Courier New" panose="02070309020205020404" pitchFamily="49" charset="0"/>
              </a:rPr>
              <a:t>1  </a:t>
            </a:r>
            <a:r>
              <a:rPr lang="el-GR" dirty="0">
                <a:latin typeface="Courier New" panose="02070309020205020404" pitchFamily="49" charset="0"/>
              </a:rPr>
              <a:t>4 5 6 </a:t>
            </a:r>
            <a:r>
              <a:rPr lang="el-GR" dirty="0" smtClean="0">
                <a:latin typeface="Courier New" panose="02070309020205020404" pitchFamily="49" charset="0"/>
              </a:rPr>
              <a:t> 9.92157</a:t>
            </a:r>
            <a:endParaRPr lang="el-GR" dirty="0">
              <a:latin typeface="Courier New" panose="02070309020205020404" pitchFamily="49" charset="0"/>
            </a:endParaRPr>
          </a:p>
          <a:p>
            <a:r>
              <a:rPr lang="el-GR" dirty="0">
                <a:latin typeface="Courier New" panose="02070309020205020404" pitchFamily="49" charset="0"/>
              </a:rPr>
              <a:t>2 </a:t>
            </a:r>
            <a:r>
              <a:rPr lang="el-GR" dirty="0" smtClean="0">
                <a:latin typeface="Courier New" panose="02070309020205020404" pitchFamily="49" charset="0"/>
              </a:rPr>
              <a:t> 6 </a:t>
            </a:r>
            <a:r>
              <a:rPr lang="el-GR" dirty="0">
                <a:latin typeface="Courier New" panose="02070309020205020404" pitchFamily="49" charset="0"/>
              </a:rPr>
              <a:t>3 7 </a:t>
            </a:r>
            <a:r>
              <a:rPr lang="el-GR" dirty="0" smtClean="0">
                <a:latin typeface="Courier New" panose="02070309020205020404" pitchFamily="49" charset="0"/>
              </a:rPr>
              <a:t> 8.94427</a:t>
            </a:r>
            <a:endParaRPr lang="el-GR" dirty="0">
              <a:latin typeface="Courier New" panose="02070309020205020404" pitchFamily="49" charset="0"/>
            </a:endParaRPr>
          </a:p>
          <a:p>
            <a:r>
              <a:rPr lang="el-GR" dirty="0">
                <a:latin typeface="Courier New" panose="02070309020205020404" pitchFamily="49" charset="0"/>
              </a:rPr>
              <a:t>3 </a:t>
            </a:r>
            <a:r>
              <a:rPr lang="el-GR" dirty="0" smtClean="0">
                <a:latin typeface="Courier New" panose="02070309020205020404" pitchFamily="49" charset="0"/>
              </a:rPr>
              <a:t> 7 </a:t>
            </a:r>
            <a:r>
              <a:rPr lang="el-GR" dirty="0">
                <a:latin typeface="Courier New" panose="02070309020205020404" pitchFamily="49" charset="0"/>
              </a:rPr>
              <a:t>4 5 </a:t>
            </a:r>
            <a:r>
              <a:rPr lang="el-GR" dirty="0" smtClean="0">
                <a:latin typeface="Courier New" panose="02070309020205020404" pitchFamily="49" charset="0"/>
              </a:rPr>
              <a:t> 9.79796</a:t>
            </a:r>
            <a:endParaRPr lang="el-GR" dirty="0">
              <a:latin typeface="Courier New" panose="02070309020205020404" pitchFamily="49" charset="0"/>
            </a:endParaRPr>
          </a:p>
          <a:p>
            <a:r>
              <a:rPr lang="el-GR" dirty="0">
                <a:latin typeface="Courier New" panose="02070309020205020404" pitchFamily="49" charset="0"/>
              </a:rPr>
              <a:t>4 </a:t>
            </a:r>
            <a:r>
              <a:rPr lang="el-GR" dirty="0" smtClean="0">
                <a:latin typeface="Courier New" panose="02070309020205020404" pitchFamily="49" charset="0"/>
              </a:rPr>
              <a:t> 4 </a:t>
            </a:r>
            <a:r>
              <a:rPr lang="el-GR" dirty="0">
                <a:latin typeface="Courier New" panose="02070309020205020404" pitchFamily="49" charset="0"/>
              </a:rPr>
              <a:t>7 4 </a:t>
            </a:r>
            <a:r>
              <a:rPr lang="el-GR" dirty="0" smtClean="0">
                <a:latin typeface="Courier New" panose="02070309020205020404" pitchFamily="49" charset="0"/>
              </a:rPr>
              <a:t> 6.77772</a:t>
            </a:r>
            <a:endParaRPr lang="el-GR" dirty="0">
              <a:latin typeface="Courier New" panose="02070309020205020404" pitchFamily="49" charset="0"/>
            </a:endParaRPr>
          </a:p>
          <a:p>
            <a:r>
              <a:rPr lang="el-GR" dirty="0">
                <a:latin typeface="Courier New" panose="02070309020205020404" pitchFamily="49" charset="0"/>
              </a:rPr>
              <a:t>5 </a:t>
            </a:r>
            <a:r>
              <a:rPr lang="el-GR" dirty="0" smtClean="0">
                <a:latin typeface="Courier New" panose="02070309020205020404" pitchFamily="49" charset="0"/>
              </a:rPr>
              <a:t> 4 </a:t>
            </a:r>
            <a:r>
              <a:rPr lang="el-GR" dirty="0">
                <a:latin typeface="Courier New" panose="02070309020205020404" pitchFamily="49" charset="0"/>
              </a:rPr>
              <a:t>6 3 </a:t>
            </a:r>
            <a:r>
              <a:rPr lang="el-GR" dirty="0" smtClean="0">
                <a:latin typeface="Courier New" panose="02070309020205020404" pitchFamily="49" charset="0"/>
              </a:rPr>
              <a:t> 5.33268</a:t>
            </a:r>
            <a:endParaRPr lang="el-GR" dirty="0">
              <a:latin typeface="Courier New" panose="02070309020205020404" pitchFamily="49" charset="0"/>
            </a:endParaRPr>
          </a:p>
          <a:p>
            <a:r>
              <a:rPr lang="el-GR" dirty="0">
                <a:latin typeface="Courier New" panose="02070309020205020404" pitchFamily="49" charset="0"/>
              </a:rPr>
              <a:t>6 </a:t>
            </a:r>
            <a:r>
              <a:rPr lang="el-GR" dirty="0" smtClean="0">
                <a:latin typeface="Courier New" panose="02070309020205020404" pitchFamily="49" charset="0"/>
              </a:rPr>
              <a:t> 3 </a:t>
            </a:r>
            <a:r>
              <a:rPr lang="el-GR" dirty="0">
                <a:latin typeface="Courier New" panose="02070309020205020404" pitchFamily="49" charset="0"/>
              </a:rPr>
              <a:t>3 5 </a:t>
            </a:r>
            <a:r>
              <a:rPr lang="el-GR" dirty="0" smtClean="0">
                <a:latin typeface="Courier New" panose="02070309020205020404" pitchFamily="49" charset="0"/>
              </a:rPr>
              <a:t> 4.14578</a:t>
            </a:r>
            <a:endParaRPr lang="el-GR" dirty="0">
              <a:latin typeface="Courier New" panose="02070309020205020404" pitchFamily="49" charset="0"/>
            </a:endParaRPr>
          </a:p>
          <a:p>
            <a:pPr lvl="2"/>
            <a:r>
              <a:rPr lang="el-GR" dirty="0">
                <a:latin typeface="Courier New" panose="02070309020205020404" pitchFamily="49" charset="0"/>
              </a:rPr>
              <a:t>44.92</a:t>
            </a:r>
            <a:endParaRPr lang="el-GR" dirty="0"/>
          </a:p>
        </p:txBody>
      </p:sp>
    </p:spTree>
    <p:extLst>
      <p:ext uri="{BB962C8B-B14F-4D97-AF65-F5344CB8AC3E}">
        <p14:creationId xmlns:p14="http://schemas.microsoft.com/office/powerpoint/2010/main" val="194607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10/</a:t>
            </a:r>
            <a:r>
              <a:rPr lang="en-US" sz="3200" b="0" dirty="0" smtClean="0"/>
              <a:t>19</a:t>
            </a:r>
            <a:endParaRPr lang="el-GR" dirty="0"/>
          </a:p>
        </p:txBody>
      </p:sp>
      <p:sp>
        <p:nvSpPr>
          <p:cNvPr id="3" name="Θέση περιεχομένου 2"/>
          <p:cNvSpPr>
            <a:spLocks noGrp="1"/>
          </p:cNvSpPr>
          <p:nvPr>
            <p:ph idx="1"/>
          </p:nvPr>
        </p:nvSpPr>
        <p:spPr/>
        <p:txBody>
          <a:bodyPr/>
          <a:lstStyle/>
          <a:p>
            <a:pPr marL="0" indent="0">
              <a:buNone/>
            </a:pPr>
            <a:r>
              <a:rPr lang="el-GR" b="1" dirty="0"/>
              <a:t>3.</a:t>
            </a:r>
          </a:p>
          <a:p>
            <a:pPr marL="0" indent="0">
              <a:buNone/>
            </a:pPr>
            <a:r>
              <a:rPr lang="el-GR" dirty="0"/>
              <a:t>Οι τελικές βελτιώσεις στο πρόγραμμα αφορούν την εμφάνιση και την αποθήκευση </a:t>
            </a:r>
            <a:r>
              <a:rPr lang="el-GR" dirty="0" smtClean="0"/>
              <a:t>των αποτελεσμάτων</a:t>
            </a:r>
            <a:r>
              <a:rPr lang="el-GR" dirty="0"/>
              <a:t>:</a:t>
            </a:r>
          </a:p>
          <a:p>
            <a:r>
              <a:rPr lang="el-GR" dirty="0" smtClean="0"/>
              <a:t>Προσθέστε </a:t>
            </a:r>
            <a:r>
              <a:rPr lang="el-GR" dirty="0"/>
              <a:t>ετικέτες πάνω από τα αποτελέσματα που να εξηγούν τη κάθε στήλη, π.χ</a:t>
            </a:r>
            <a:r>
              <a:rPr lang="el-GR" dirty="0" smtClean="0"/>
              <a:t>.:</a:t>
            </a:r>
          </a:p>
          <a:p>
            <a:pPr marL="0" indent="0" algn="ctr">
              <a:buNone/>
            </a:pPr>
            <a:r>
              <a:rPr lang="pt-BR" dirty="0">
                <a:latin typeface="Courier New" panose="02070309020205020404" pitchFamily="49" charset="0"/>
              </a:rPr>
              <a:t>disp( ' a/a A B C EMBADON ' </a:t>
            </a:r>
            <a:r>
              <a:rPr lang="pt-BR" dirty="0" smtClean="0">
                <a:latin typeface="Courier New" panose="02070309020205020404" pitchFamily="49" charset="0"/>
              </a:rPr>
              <a:t>)</a:t>
            </a:r>
            <a:endParaRPr lang="el-GR" dirty="0" smtClean="0">
              <a:latin typeface="Courier New" panose="02070309020205020404" pitchFamily="49" charset="0"/>
            </a:endParaRPr>
          </a:p>
          <a:p>
            <a:r>
              <a:rPr lang="el-GR" dirty="0"/>
              <a:t>Προσθέστε ετικέτα στο συνολικό εμβαδόν, π.χ</a:t>
            </a:r>
            <a:r>
              <a:rPr lang="el-GR" dirty="0" smtClean="0"/>
              <a:t>.:</a:t>
            </a:r>
          </a:p>
          <a:p>
            <a:pPr marL="0" indent="0" algn="ctr">
              <a:buNone/>
            </a:pPr>
            <a:r>
              <a:rPr lang="en-US" dirty="0" err="1">
                <a:latin typeface="Courier New" panose="02070309020205020404" pitchFamily="49" charset="0"/>
              </a:rPr>
              <a:t>disp</a:t>
            </a:r>
            <a:r>
              <a:rPr lang="en-US" dirty="0">
                <a:latin typeface="Courier New" panose="02070309020205020404" pitchFamily="49" charset="0"/>
              </a:rPr>
              <a:t>(</a:t>
            </a:r>
            <a:r>
              <a:rPr lang="en-US" dirty="0" err="1">
                <a:latin typeface="Courier New" panose="02070309020205020404" pitchFamily="49" charset="0"/>
              </a:rPr>
              <a:t>sprintf</a:t>
            </a:r>
            <a:r>
              <a:rPr lang="en-US" dirty="0">
                <a:latin typeface="Courier New" panose="02070309020205020404" pitchFamily="49" charset="0"/>
              </a:rPr>
              <a:t>(' SYNOLIKO EMBADON = %g', 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28083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11/</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buNone/>
            </a:pPr>
            <a:r>
              <a:rPr lang="el-GR" dirty="0"/>
              <a:t>Τα αποτελέσματα θα πρέπει να μοιάζουν με τα παρακάτω: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5" name="Ορθογώνιο 4"/>
          <p:cNvSpPr/>
          <p:nvPr/>
        </p:nvSpPr>
        <p:spPr>
          <a:xfrm>
            <a:off x="2267744" y="2276872"/>
            <a:ext cx="3960440" cy="2585323"/>
          </a:xfrm>
          <a:prstGeom prst="rect">
            <a:avLst/>
          </a:prstGeom>
        </p:spPr>
        <p:txBody>
          <a:bodyPr wrap="square">
            <a:spAutoFit/>
          </a:bodyPr>
          <a:lstStyle/>
          <a:p>
            <a:r>
              <a:rPr lang="en-US" dirty="0">
                <a:latin typeface="Courier New" panose="02070309020205020404" pitchFamily="49" charset="0"/>
              </a:rPr>
              <a:t>&gt;&gt; </a:t>
            </a:r>
            <a:r>
              <a:rPr lang="en-US" dirty="0" err="1">
                <a:latin typeface="Courier New" panose="02070309020205020404" pitchFamily="49" charset="0"/>
              </a:rPr>
              <a:t>trigemb</a:t>
            </a:r>
            <a:endParaRPr lang="en-US" dirty="0">
              <a:latin typeface="Courier New" panose="02070309020205020404" pitchFamily="49" charset="0"/>
            </a:endParaRPr>
          </a:p>
          <a:p>
            <a:r>
              <a:rPr lang="pt-BR" dirty="0">
                <a:latin typeface="Courier New" panose="02070309020205020404" pitchFamily="49" charset="0"/>
              </a:rPr>
              <a:t>a/a A B C EMBADON</a:t>
            </a:r>
          </a:p>
          <a:p>
            <a:r>
              <a:rPr lang="el-GR" dirty="0">
                <a:latin typeface="Courier New" panose="02070309020205020404" pitchFamily="49" charset="0"/>
              </a:rPr>
              <a:t>1 4 5 6 9.92157</a:t>
            </a:r>
          </a:p>
          <a:p>
            <a:r>
              <a:rPr lang="el-GR" dirty="0">
                <a:latin typeface="Courier New" panose="02070309020205020404" pitchFamily="49" charset="0"/>
              </a:rPr>
              <a:t>2 6 3 7 8.94427</a:t>
            </a:r>
          </a:p>
          <a:p>
            <a:r>
              <a:rPr lang="el-GR" dirty="0">
                <a:latin typeface="Courier New" panose="02070309020205020404" pitchFamily="49" charset="0"/>
              </a:rPr>
              <a:t>3 7 4 5 9.79796</a:t>
            </a:r>
          </a:p>
          <a:p>
            <a:r>
              <a:rPr lang="el-GR" dirty="0">
                <a:latin typeface="Courier New" panose="02070309020205020404" pitchFamily="49" charset="0"/>
              </a:rPr>
              <a:t>4 4 7 4 6.77772</a:t>
            </a:r>
          </a:p>
          <a:p>
            <a:r>
              <a:rPr lang="el-GR" dirty="0">
                <a:latin typeface="Courier New" panose="02070309020205020404" pitchFamily="49" charset="0"/>
              </a:rPr>
              <a:t>5 4 6 3 5.33268</a:t>
            </a:r>
          </a:p>
          <a:p>
            <a:r>
              <a:rPr lang="el-GR" dirty="0">
                <a:latin typeface="Courier New" panose="02070309020205020404" pitchFamily="49" charset="0"/>
              </a:rPr>
              <a:t>6 3 3 5 4.14578</a:t>
            </a:r>
          </a:p>
          <a:p>
            <a:r>
              <a:rPr lang="en-US" dirty="0">
                <a:latin typeface="Courier New" panose="02070309020205020404" pitchFamily="49" charset="0"/>
              </a:rPr>
              <a:t>SYNOLIKO EMBADON = 44.92</a:t>
            </a:r>
            <a:endParaRPr lang="el-GR" dirty="0"/>
          </a:p>
        </p:txBody>
      </p:sp>
    </p:spTree>
    <p:extLst>
      <p:ext uri="{BB962C8B-B14F-4D97-AF65-F5344CB8AC3E}">
        <p14:creationId xmlns:p14="http://schemas.microsoft.com/office/powerpoint/2010/main" val="261346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12/</a:t>
            </a:r>
            <a:r>
              <a:rPr lang="en-US" sz="3200" b="0" dirty="0" smtClean="0"/>
              <a:t>19</a:t>
            </a:r>
            <a:endParaRPr lang="el-GR" dirty="0"/>
          </a:p>
        </p:txBody>
      </p:sp>
      <p:sp>
        <p:nvSpPr>
          <p:cNvPr id="3" name="Θέση περιεχομένου 2"/>
          <p:cNvSpPr>
            <a:spLocks noGrp="1"/>
          </p:cNvSpPr>
          <p:nvPr>
            <p:ph idx="1"/>
          </p:nvPr>
        </p:nvSpPr>
        <p:spPr>
          <a:xfrm>
            <a:off x="467544" y="1006047"/>
            <a:ext cx="8229600" cy="3168352"/>
          </a:xfrm>
        </p:spPr>
        <p:txBody>
          <a:bodyPr>
            <a:normAutofit lnSpcReduction="10000"/>
          </a:bodyPr>
          <a:lstStyle/>
          <a:p>
            <a:pPr marL="0" indent="0">
              <a:buNone/>
            </a:pPr>
            <a:r>
              <a:rPr lang="el-GR" b="1" dirty="0"/>
              <a:t>4.</a:t>
            </a:r>
          </a:p>
          <a:p>
            <a:pPr marL="0" indent="0">
              <a:buNone/>
            </a:pPr>
            <a:r>
              <a:rPr lang="el-GR" dirty="0"/>
              <a:t>Έχοντας πλέον ένα ολοκληρωμένο πρόγραμμα στα χέρια σας, χρησιμοποιήστε το για </a:t>
            </a:r>
            <a:r>
              <a:rPr lang="el-GR" dirty="0" smtClean="0"/>
              <a:t>να υπολογίσετε </a:t>
            </a:r>
            <a:r>
              <a:rPr lang="el-GR" dirty="0"/>
              <a:t>το συνολικό εμβαδόν του παρακάτω σχήματος (ο συνεργάτης σας έκανε </a:t>
            </a:r>
            <a:r>
              <a:rPr lang="el-GR" dirty="0" smtClean="0"/>
              <a:t>τις απαραίτητες </a:t>
            </a:r>
            <a:r>
              <a:rPr lang="el-GR" dirty="0"/>
              <a:t>5 μετρήσεις, να υπολογίστε τις υπόλοιπες αποστάσεις από τα </a:t>
            </a:r>
            <a:r>
              <a:rPr lang="el-GR" dirty="0" smtClean="0"/>
              <a:t>ορθογώνια τρίγωνα </a:t>
            </a:r>
            <a:r>
              <a:rPr lang="el-GR" dirty="0"/>
              <a:t>και μετά να τις βάλετε στο νέο data.txt). Πόσο θα είναι περίπου το </a:t>
            </a:r>
            <a:r>
              <a:rPr lang="el-GR" dirty="0" smtClean="0"/>
              <a:t>αποτέλεσμα που </a:t>
            </a:r>
            <a:r>
              <a:rPr lang="el-GR" dirty="0"/>
              <a:t>περιμένετε: 56, 84, 76, ή, 98;</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5" name="Εικόνα 4"/>
          <p:cNvPicPr>
            <a:picLocks noChangeAspect="1"/>
          </p:cNvPicPr>
          <p:nvPr/>
        </p:nvPicPr>
        <p:blipFill>
          <a:blip r:embed="rId2"/>
          <a:stretch>
            <a:fillRect/>
          </a:stretch>
        </p:blipFill>
        <p:spPr>
          <a:xfrm>
            <a:off x="2792196" y="3861048"/>
            <a:ext cx="3580296" cy="2125874"/>
          </a:xfrm>
          <a:prstGeom prst="rect">
            <a:avLst/>
          </a:prstGeom>
        </p:spPr>
      </p:pic>
      <p:sp>
        <p:nvSpPr>
          <p:cNvPr id="6" name="Ορθογώνιο 5"/>
          <p:cNvSpPr/>
          <p:nvPr/>
        </p:nvSpPr>
        <p:spPr>
          <a:xfrm>
            <a:off x="467544" y="6125517"/>
            <a:ext cx="7056784" cy="461665"/>
          </a:xfrm>
          <a:prstGeom prst="rect">
            <a:avLst/>
          </a:prstGeom>
        </p:spPr>
        <p:txBody>
          <a:bodyPr wrap="square">
            <a:spAutoFit/>
          </a:bodyPr>
          <a:lstStyle/>
          <a:p>
            <a:r>
              <a:rPr lang="el-GR" sz="2400" dirty="0">
                <a:latin typeface="+mn-lt"/>
              </a:rPr>
              <a:t>Τι αποτέλεσμα πήρατε τελικά από το πρόγραμμα; ___</a:t>
            </a:r>
          </a:p>
        </p:txBody>
      </p:sp>
    </p:spTree>
    <p:extLst>
      <p:ext uri="{BB962C8B-B14F-4D97-AF65-F5344CB8AC3E}">
        <p14:creationId xmlns:p14="http://schemas.microsoft.com/office/powerpoint/2010/main" val="227571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13/</a:t>
            </a:r>
            <a:r>
              <a:rPr lang="en-US" sz="3200" b="0" dirty="0" smtClean="0"/>
              <a:t>19</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a:bodyPr>
              <a:lstStyle/>
              <a:p>
                <a:pPr marL="0" indent="0" algn="ctr">
                  <a:buNone/>
                </a:pPr>
                <a:r>
                  <a:rPr lang="el-GR" b="1" dirty="0" smtClean="0">
                    <a:solidFill>
                      <a:srgbClr val="820000"/>
                    </a:solidFill>
                  </a:rPr>
                  <a:t>Μέρος Β, </a:t>
                </a:r>
                <a:r>
                  <a:rPr lang="el-GR" b="1" dirty="0">
                    <a:solidFill>
                      <a:srgbClr val="820000"/>
                    </a:solidFill>
                  </a:rPr>
                  <a:t>Εμβαδά Πολυγωνικών Εκτάσεων από τις Συντεταγμένες των </a:t>
                </a:r>
                <a:r>
                  <a:rPr lang="el-GR" b="1" dirty="0" smtClean="0">
                    <a:solidFill>
                      <a:srgbClr val="820000"/>
                    </a:solidFill>
                  </a:rPr>
                  <a:t>Κορυφών</a:t>
                </a:r>
              </a:p>
              <a:p>
                <a:r>
                  <a:rPr lang="el-GR" dirty="0"/>
                  <a:t>Να γραφεί ένα πρόγραμμα το οποίο να υπολογίζει το εμβαδόν ενός πολυγωνικού </a:t>
                </a:r>
                <a:r>
                  <a:rPr lang="el-GR" dirty="0" smtClean="0"/>
                  <a:t>οικοπέδου από </a:t>
                </a:r>
                <a:r>
                  <a:rPr lang="el-GR" dirty="0"/>
                  <a:t>τις καρτεσιανές συντεταγμένες των κορυφών του. Το εμβαδόν ενός </a:t>
                </a:r>
                <a:r>
                  <a:rPr lang="el-GR" dirty="0" smtClean="0"/>
                  <a:t>πολυγώνου δίνεται </a:t>
                </a:r>
                <a:r>
                  <a:rPr lang="el-GR" dirty="0"/>
                  <a:t>από τον τύπο</a:t>
                </a:r>
                <a:r>
                  <a:rPr lang="el-GR" dirty="0" smtClean="0"/>
                  <a:t>: </a:t>
                </a:r>
                <a14:m>
                  <m:oMath xmlns:m="http://schemas.openxmlformats.org/officeDocument/2006/math">
                    <m:r>
                      <m:rPr>
                        <m:sty m:val="p"/>
                      </m:rPr>
                      <a:rPr lang="el-GR" b="0" i="0" smtClean="0">
                        <a:latin typeface="Cambria Math" panose="02040503050406030204" pitchFamily="18" charset="0"/>
                      </a:rPr>
                      <m:t>Ε</m:t>
                    </m:r>
                    <m:r>
                      <a:rPr lang="el-GR" b="0" i="0" smtClean="0">
                        <a:latin typeface="Cambria Math" panose="02040503050406030204" pitchFamily="18" charset="0"/>
                      </a:rPr>
                      <m:t>=</m:t>
                    </m:r>
                    <m:nary>
                      <m:naryPr>
                        <m:chr m:val="∑"/>
                        <m:ctrlPr>
                          <a:rPr lang="el-GR"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m:rPr>
                            <m:sty m:val="p"/>
                          </m:rPr>
                          <a:rPr lang="el-GR" b="0" i="0" smtClean="0">
                            <a:latin typeface="Cambria Math" panose="02040503050406030204" pitchFamily="18" charset="0"/>
                          </a:rPr>
                          <m:t>Ν</m:t>
                        </m:r>
                      </m:sup>
                      <m:e>
                        <m:d>
                          <m:dPr>
                            <m:ctrlPr>
                              <a:rPr lang="el-GR" b="0" i="1" smtClean="0">
                                <a:latin typeface="Cambria Math"/>
                              </a:rPr>
                            </m:ctrlPr>
                          </m:dPr>
                          <m:e>
                            <m:sSub>
                              <m:sSubPr>
                                <m:ctrlPr>
                                  <a:rPr lang="el-GR"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b="0"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l-GR" b="0" i="1" smtClean="0">
                            <a:latin typeface="Cambria Math" panose="02040503050406030204" pitchFamily="18" charset="0"/>
                            <a:ea typeface="Cambria Math" panose="02040503050406030204" pitchFamily="18" charset="0"/>
                          </a:rPr>
                          <m:t>∙</m:t>
                        </m:r>
                        <m:d>
                          <m:dPr>
                            <m:ctrlPr>
                              <a:rPr lang="el-GR" b="0" i="1" smtClean="0">
                                <a:latin typeface="Cambria Math"/>
                                <a:ea typeface="Cambria Math" panose="02040503050406030204" pitchFamily="18" charset="0"/>
                              </a:rPr>
                            </m:ctrlPr>
                          </m:dPr>
                          <m:e>
                            <m:sSub>
                              <m:sSubPr>
                                <m:ctrlPr>
                                  <a:rPr lang="el-GR"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l-GR"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d>
                      </m:e>
                    </m:nary>
                  </m:oMath>
                </a14:m>
                <a:r>
                  <a:rPr lang="en-US" dirty="0" smtClean="0"/>
                  <a:t>/2, </a:t>
                </a:r>
                <a:r>
                  <a:rPr lang="el-GR" dirty="0"/>
                  <a:t>όπου, τα </a:t>
                </a:r>
                <a14:m>
                  <m:oMath xmlns:m="http://schemas.openxmlformats.org/officeDocument/2006/math">
                    <m:sSub>
                      <m:sSubPr>
                        <m:ctrlPr>
                          <a:rPr lang="el-GR"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oMath>
                </a14:m>
                <a:r>
                  <a:rPr lang="el-GR" dirty="0" smtClean="0"/>
                  <a:t>και</a:t>
                </a:r>
                <a:r>
                  <a:rPr lang="el-GR" dirty="0" smtClean="0"/>
                  <a:t> </a:t>
                </a:r>
                <a14:m>
                  <m:oMath xmlns:m="http://schemas.openxmlformats.org/officeDocument/2006/math">
                    <m:sSub>
                      <m:sSubPr>
                        <m:ctrlPr>
                          <a:rPr lang="el-GR"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oMath>
                </a14:m>
                <a:r>
                  <a:rPr lang="el-GR" dirty="0"/>
                  <a:t> είναι οι </a:t>
                </a:r>
                <a:r>
                  <a:rPr lang="el-GR" dirty="0" smtClean="0"/>
                  <a:t>καρτεσιανές</a:t>
                </a:r>
                <a:r>
                  <a:rPr lang="en-US" dirty="0" smtClean="0"/>
                  <a:t> </a:t>
                </a:r>
                <a:r>
                  <a:rPr lang="el-GR" dirty="0" smtClean="0"/>
                  <a:t>συντεταγμένες </a:t>
                </a:r>
                <a:r>
                  <a:rPr lang="el-GR" dirty="0"/>
                  <a:t>της κορυφής </a:t>
                </a:r>
                <a:r>
                  <a:rPr lang="en-US" dirty="0" err="1"/>
                  <a:t>i</a:t>
                </a:r>
                <a:r>
                  <a:rPr lang="en-US" dirty="0" smtClean="0"/>
                  <a:t>.</a:t>
                </a:r>
              </a:p>
              <a:p>
                <a:pPr marL="914400" lvl="2" indent="0">
                  <a:buNone/>
                </a:pPr>
                <a:r>
                  <a:rPr lang="el-GR" dirty="0"/>
                  <a:t>ΣΗΜ.1: Τα δεδομένα </a:t>
                </a:r>
                <a14:m>
                  <m:oMath xmlns:m="http://schemas.openxmlformats.org/officeDocument/2006/math">
                    <m:sSub>
                      <m:sSubPr>
                        <m:ctrlPr>
                          <a:rPr lang="el-GR"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oMath>
                </a14:m>
                <a:r>
                  <a:rPr lang="el-GR" dirty="0"/>
                  <a:t> </a:t>
                </a:r>
                <a:r>
                  <a:rPr lang="el-GR" dirty="0" smtClean="0"/>
                  <a:t>και </a:t>
                </a:r>
                <a14:m>
                  <m:oMath xmlns:m="http://schemas.openxmlformats.org/officeDocument/2006/math">
                    <m:sSub>
                      <m:sSubPr>
                        <m:ctrlPr>
                          <a:rPr lang="el-GR"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oMath>
                </a14:m>
                <a:r>
                  <a:rPr lang="el-GR" dirty="0"/>
                  <a:t> για κάθε κορυφή αποθηκεύονται σε δύο διανύσματα X </a:t>
                </a:r>
                <a:r>
                  <a:rPr lang="el-GR" dirty="0" smtClean="0"/>
                  <a:t>και </a:t>
                </a:r>
                <a:r>
                  <a:rPr lang="el-GR" dirty="0" smtClean="0"/>
                  <a:t>Y</a:t>
                </a:r>
                <a:r>
                  <a:rPr lang="en-US" dirty="0" smtClean="0"/>
                  <a:t> </a:t>
                </a:r>
                <a:r>
                  <a:rPr lang="el-GR" dirty="0" smtClean="0"/>
                  <a:t>αντίστοιχα</a:t>
                </a:r>
                <a:r>
                  <a:rPr lang="el-GR" dirty="0"/>
                  <a:t>, τα οποία θα έχουν τόσες γραμμές όσες και οι κορυφές του </a:t>
                </a:r>
                <a:r>
                  <a:rPr lang="el-GR" dirty="0" smtClean="0"/>
                  <a:t>πολυγωνικού</a:t>
                </a:r>
                <a:r>
                  <a:rPr lang="en-US" dirty="0" smtClean="0"/>
                  <a:t> </a:t>
                </a:r>
                <a:r>
                  <a:rPr lang="el-GR" dirty="0" smtClean="0"/>
                  <a:t>οικοπέδου </a:t>
                </a:r>
                <a:r>
                  <a:rPr lang="el-GR" dirty="0"/>
                  <a:t>συν μία (Ν+1). Η επιπλέον κορυφή Ν+1 θα είναι η ίδια με την 1η κορυφή </a:t>
                </a:r>
                <a:r>
                  <a:rPr lang="el-GR" dirty="0" smtClean="0"/>
                  <a:t>ώστε</a:t>
                </a:r>
                <a:r>
                  <a:rPr lang="en-US" dirty="0" smtClean="0"/>
                  <a:t> </a:t>
                </a:r>
                <a:r>
                  <a:rPr lang="el-GR" dirty="0" smtClean="0"/>
                  <a:t>το </a:t>
                </a:r>
                <a:r>
                  <a:rPr lang="el-GR" dirty="0"/>
                  <a:t>πολύγωνο να κλείνει:</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52381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4</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24579" y="3898890"/>
            <a:ext cx="8229600" cy="1512168"/>
          </a:xfrm>
        </p:spPr>
        <p:txBody>
          <a:bodyPr/>
          <a:lstStyle/>
          <a:p>
            <a:pPr marL="914400" lvl="2" indent="0">
              <a:buNone/>
            </a:pPr>
            <a:r>
              <a:rPr lang="el-GR" dirty="0"/>
              <a:t>ΣΗΜ.2: Όταν είναι μεγάλος ο αριθμός των δεδομένων, δεν τα δίνουμε με το χέρι αλλά </a:t>
            </a:r>
            <a:r>
              <a:rPr lang="el-GR" dirty="0" smtClean="0"/>
              <a:t>τα</a:t>
            </a:r>
            <a:r>
              <a:rPr lang="en-US" dirty="0" smtClean="0"/>
              <a:t> </a:t>
            </a:r>
            <a:r>
              <a:rPr lang="el-GR" dirty="0" smtClean="0"/>
              <a:t>τοποθετούμε </a:t>
            </a:r>
            <a:r>
              <a:rPr lang="el-GR" dirty="0"/>
              <a:t>σε ένα αρχείο (data2.txt) και το πρόγραμμα τα διαβάζει από εκεί με </a:t>
            </a:r>
            <a:r>
              <a:rPr lang="el-GR" dirty="0" smtClean="0"/>
              <a:t>την</a:t>
            </a:r>
            <a:r>
              <a:rPr lang="en-US" dirty="0" smtClean="0"/>
              <a:t> </a:t>
            </a:r>
            <a:r>
              <a:rPr lang="el-GR" dirty="0" smtClean="0"/>
              <a:t>εντολή</a:t>
            </a:r>
            <a:r>
              <a:rPr lang="el-GR" dirty="0"/>
              <a:t>: d = </a:t>
            </a:r>
            <a:r>
              <a:rPr lang="el-GR" dirty="0" err="1"/>
              <a:t>importdata</a:t>
            </a:r>
            <a:r>
              <a:rPr lang="el-GR" dirty="0"/>
              <a:t>('data2.txt').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5" name="Εικόνα 4"/>
          <p:cNvPicPr>
            <a:picLocks noChangeAspect="1"/>
          </p:cNvPicPr>
          <p:nvPr/>
        </p:nvPicPr>
        <p:blipFill>
          <a:blip r:embed="rId2"/>
          <a:stretch>
            <a:fillRect/>
          </a:stretch>
        </p:blipFill>
        <p:spPr>
          <a:xfrm>
            <a:off x="1619672" y="1563136"/>
            <a:ext cx="5948057" cy="1765459"/>
          </a:xfrm>
          <a:prstGeom prst="rect">
            <a:avLst/>
          </a:prstGeom>
        </p:spPr>
      </p:pic>
    </p:spTree>
    <p:extLst>
      <p:ext uri="{BB962C8B-B14F-4D97-AF65-F5344CB8AC3E}">
        <p14:creationId xmlns:p14="http://schemas.microsoft.com/office/powerpoint/2010/main" val="400448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5</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872208"/>
          </a:xfrm>
        </p:spPr>
        <p:txBody>
          <a:bodyPr/>
          <a:lstStyle/>
          <a:p>
            <a:pPr marL="0" indent="0">
              <a:buNone/>
            </a:pPr>
            <a:r>
              <a:rPr lang="el-GR" b="1" dirty="0"/>
              <a:t>1.</a:t>
            </a:r>
          </a:p>
          <a:p>
            <a:pPr marL="0" indent="0">
              <a:buNone/>
            </a:pPr>
            <a:r>
              <a:rPr lang="el-GR" dirty="0"/>
              <a:t>Αρχίστε με τη πληκτρολόγηση του παρακάτω προγράμματος το οποίο υπολογίζει </a:t>
            </a:r>
            <a:r>
              <a:rPr lang="el-GR" dirty="0" smtClean="0"/>
              <a:t>το</a:t>
            </a:r>
            <a:r>
              <a:rPr lang="en-US" dirty="0" smtClean="0"/>
              <a:t> </a:t>
            </a:r>
            <a:r>
              <a:rPr lang="el-GR" dirty="0" smtClean="0"/>
              <a:t>εμβαδόν </a:t>
            </a:r>
            <a:r>
              <a:rPr lang="el-GR" dirty="0"/>
              <a:t>ενός τριγωνικού οικοπέδου (αριθμός κορυφών Ν = 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Ορθογώνιο 4"/>
          <p:cNvSpPr/>
          <p:nvPr/>
        </p:nvSpPr>
        <p:spPr>
          <a:xfrm>
            <a:off x="1143000" y="3068960"/>
            <a:ext cx="6858000" cy="2585323"/>
          </a:xfrm>
          <a:prstGeom prst="rect">
            <a:avLst/>
          </a:prstGeom>
        </p:spPr>
        <p:txBody>
          <a:bodyPr wrap="square">
            <a:spAutoFit/>
          </a:bodyPr>
          <a:lstStyle/>
          <a:p>
            <a:r>
              <a:rPr lang="en-US" dirty="0">
                <a:latin typeface="Courier New" panose="02070309020205020404" pitchFamily="49" charset="0"/>
              </a:rPr>
              <a:t>d = </a:t>
            </a:r>
            <a:r>
              <a:rPr lang="en-US" dirty="0" err="1">
                <a:latin typeface="Courier New" panose="02070309020205020404" pitchFamily="49" charset="0"/>
              </a:rPr>
              <a:t>importdata</a:t>
            </a:r>
            <a:r>
              <a:rPr lang="en-US" dirty="0">
                <a:latin typeface="Courier New" panose="02070309020205020404" pitchFamily="49" charset="0"/>
              </a:rPr>
              <a:t>('data2.txt');</a:t>
            </a:r>
          </a:p>
          <a:p>
            <a:r>
              <a:rPr lang="pl-PL" dirty="0">
                <a:latin typeface="Courier New" panose="02070309020205020404" pitchFamily="49" charset="0"/>
              </a:rPr>
              <a:t>d(4,:) = d(1,:); (gia na kleisei to polygwno)</a:t>
            </a:r>
          </a:p>
          <a:p>
            <a:r>
              <a:rPr lang="es-ES" dirty="0">
                <a:latin typeface="Courier New" panose="02070309020205020404" pitchFamily="49" charset="0"/>
              </a:rPr>
              <a:t>X = d(:,1); Y = d(:,2);</a:t>
            </a:r>
          </a:p>
          <a:p>
            <a:r>
              <a:rPr lang="en-US" dirty="0">
                <a:latin typeface="Courier New" panose="02070309020205020404" pitchFamily="49" charset="0"/>
              </a:rPr>
              <a:t>S = 0;</a:t>
            </a:r>
          </a:p>
          <a:p>
            <a:r>
              <a:rPr lang="en-US" dirty="0">
                <a:latin typeface="Courier New" panose="02070309020205020404" pitchFamily="49" charset="0"/>
              </a:rPr>
              <a:t>for </a:t>
            </a:r>
            <a:r>
              <a:rPr lang="en-US" dirty="0" err="1">
                <a:latin typeface="Courier New" panose="02070309020205020404" pitchFamily="49" charset="0"/>
              </a:rPr>
              <a:t>i</a:t>
            </a:r>
            <a:r>
              <a:rPr lang="en-US" dirty="0">
                <a:latin typeface="Courier New" panose="02070309020205020404" pitchFamily="49" charset="0"/>
              </a:rPr>
              <a:t> = 1:3</a:t>
            </a:r>
          </a:p>
          <a:p>
            <a:r>
              <a:rPr lang="pl-PL" dirty="0">
                <a:latin typeface="Courier New" panose="02070309020205020404" pitchFamily="49" charset="0"/>
              </a:rPr>
              <a:t>S = S + (Y(i+1)+Y(i))*(X(i+1)-X(i))/2;</a:t>
            </a:r>
          </a:p>
          <a:p>
            <a:r>
              <a:rPr lang="en-US" dirty="0" err="1">
                <a:latin typeface="Courier New" panose="02070309020205020404" pitchFamily="49" charset="0"/>
              </a:rPr>
              <a:t>disp</a:t>
            </a:r>
            <a:r>
              <a:rPr lang="en-US" dirty="0">
                <a:latin typeface="Courier New" panose="02070309020205020404" pitchFamily="49" charset="0"/>
              </a:rPr>
              <a:t>(</a:t>
            </a:r>
            <a:r>
              <a:rPr lang="en-US" dirty="0" err="1">
                <a:latin typeface="Courier New" panose="02070309020205020404" pitchFamily="49" charset="0"/>
              </a:rPr>
              <a:t>sprintf</a:t>
            </a:r>
            <a:r>
              <a:rPr lang="en-US" dirty="0">
                <a:latin typeface="Courier New" panose="02070309020205020404" pitchFamily="49" charset="0"/>
              </a:rPr>
              <a:t>(' %g ', X(</a:t>
            </a:r>
            <a:r>
              <a:rPr lang="en-US" dirty="0" err="1">
                <a:latin typeface="Courier New" panose="02070309020205020404" pitchFamily="49" charset="0"/>
              </a:rPr>
              <a:t>i</a:t>
            </a:r>
            <a:r>
              <a:rPr lang="en-US" dirty="0">
                <a:latin typeface="Courier New" panose="02070309020205020404" pitchFamily="49" charset="0"/>
              </a:rPr>
              <a:t>),Y(</a:t>
            </a:r>
            <a:r>
              <a:rPr lang="en-US" dirty="0" err="1">
                <a:latin typeface="Courier New" panose="02070309020205020404" pitchFamily="49" charset="0"/>
              </a:rPr>
              <a:t>i</a:t>
            </a:r>
            <a:r>
              <a:rPr lang="en-US" dirty="0">
                <a:latin typeface="Courier New" panose="02070309020205020404" pitchFamily="49" charset="0"/>
              </a:rPr>
              <a:t>)))</a:t>
            </a:r>
          </a:p>
          <a:p>
            <a:r>
              <a:rPr lang="en-US" dirty="0">
                <a:latin typeface="Courier New" panose="02070309020205020404" pitchFamily="49" charset="0"/>
              </a:rPr>
              <a:t>end</a:t>
            </a:r>
          </a:p>
          <a:p>
            <a:r>
              <a:rPr lang="en-US" dirty="0" err="1">
                <a:latin typeface="Courier New" panose="02070309020205020404" pitchFamily="49" charset="0"/>
              </a:rPr>
              <a:t>disp</a:t>
            </a:r>
            <a:r>
              <a:rPr lang="en-US" dirty="0">
                <a:latin typeface="Courier New" panose="02070309020205020404" pitchFamily="49" charset="0"/>
              </a:rPr>
              <a:t>(</a:t>
            </a:r>
            <a:r>
              <a:rPr lang="en-US" dirty="0" err="1">
                <a:latin typeface="Courier New" panose="02070309020205020404" pitchFamily="49" charset="0"/>
              </a:rPr>
              <a:t>sprintf</a:t>
            </a:r>
            <a:r>
              <a:rPr lang="en-US" dirty="0">
                <a:latin typeface="Courier New" panose="02070309020205020404" pitchFamily="49" charset="0"/>
              </a:rPr>
              <a:t>('SYNOLIKO EMBADON = %g', S))</a:t>
            </a:r>
            <a:endParaRPr lang="el-GR" dirty="0"/>
          </a:p>
        </p:txBody>
      </p:sp>
    </p:spTree>
    <p:extLst>
      <p:ext uri="{BB962C8B-B14F-4D97-AF65-F5344CB8AC3E}">
        <p14:creationId xmlns:p14="http://schemas.microsoft.com/office/powerpoint/2010/main" val="218995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6</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368152"/>
          </a:xfrm>
        </p:spPr>
        <p:txBody>
          <a:bodyPr/>
          <a:lstStyle/>
          <a:p>
            <a:r>
              <a:rPr lang="el-GR" dirty="0"/>
              <a:t>Να δοκιμαστεί το πρόγραμμα για ένα τριγωνικό οικόπεδο με το παρακάτω </a:t>
            </a:r>
            <a:r>
              <a:rPr lang="el-GR" dirty="0" smtClean="0"/>
              <a:t>σετ</a:t>
            </a:r>
            <a:r>
              <a:rPr lang="en-US" dirty="0" smtClean="0"/>
              <a:t> </a:t>
            </a:r>
            <a:r>
              <a:rPr lang="el-GR" dirty="0" smtClean="0"/>
              <a:t>συντεταγμένων </a:t>
            </a:r>
            <a:r>
              <a:rPr lang="el-GR" dirty="0"/>
              <a:t>τριών (3) κορυφών που θα τοποθετήσετε στο αρχείο data2.txt: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Εικόνα 4"/>
          <p:cNvPicPr>
            <a:picLocks noChangeAspect="1"/>
          </p:cNvPicPr>
          <p:nvPr/>
        </p:nvPicPr>
        <p:blipFill>
          <a:blip r:embed="rId2"/>
          <a:stretch>
            <a:fillRect/>
          </a:stretch>
        </p:blipFill>
        <p:spPr>
          <a:xfrm>
            <a:off x="2498922" y="3148757"/>
            <a:ext cx="4146156" cy="1084188"/>
          </a:xfrm>
          <a:prstGeom prst="rect">
            <a:avLst/>
          </a:prstGeom>
        </p:spPr>
      </p:pic>
    </p:spTree>
    <p:extLst>
      <p:ext uri="{BB962C8B-B14F-4D97-AF65-F5344CB8AC3E}">
        <p14:creationId xmlns:p14="http://schemas.microsoft.com/office/powerpoint/2010/main" val="208120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7</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800200"/>
          </a:xfrm>
        </p:spPr>
        <p:txBody>
          <a:bodyPr/>
          <a:lstStyle/>
          <a:p>
            <a:pPr marL="0" indent="0">
              <a:buNone/>
            </a:pPr>
            <a:r>
              <a:rPr lang="el-GR" b="1" dirty="0"/>
              <a:t>2.</a:t>
            </a:r>
          </a:p>
          <a:p>
            <a:pPr marL="0" indent="0">
              <a:buNone/>
            </a:pPr>
            <a:r>
              <a:rPr lang="el-GR" dirty="0"/>
              <a:t>Να διορθωθεί/γενικευτεί το πρόγραμμα για να τρέχει για οποιοδήποτε αριθμό κορυφών </a:t>
            </a:r>
            <a:r>
              <a:rPr lang="el-GR" dirty="0" smtClean="0"/>
              <a:t>Ν,</a:t>
            </a:r>
            <a:r>
              <a:rPr lang="en-US" dirty="0" smtClean="0"/>
              <a:t> </a:t>
            </a:r>
            <a:r>
              <a:rPr lang="el-GR" dirty="0" smtClean="0"/>
              <a:t>και </a:t>
            </a:r>
            <a:r>
              <a:rPr lang="el-GR" dirty="0"/>
              <a:t>να εκτελεστεί για το παρακάτω σετ συντεταγμένων πέντε (5) κορυφών: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457488120"/>
              </p:ext>
            </p:extLst>
          </p:nvPr>
        </p:nvGraphicFramePr>
        <p:xfrm>
          <a:off x="683568" y="3196030"/>
          <a:ext cx="7776864" cy="2164080"/>
        </p:xfrm>
        <a:graphic>
          <a:graphicData uri="http://schemas.openxmlformats.org/drawingml/2006/table">
            <a:tbl>
              <a:tblPr firstRow="1" bandRow="1">
                <a:tableStyleId>{5940675A-B579-460E-94D1-54222C63F5DA}</a:tableStyleId>
              </a:tblPr>
              <a:tblGrid>
                <a:gridCol w="1224136"/>
                <a:gridCol w="2016224"/>
                <a:gridCol w="4536504"/>
              </a:tblGrid>
              <a:tr h="370840">
                <a:tc>
                  <a:txBody>
                    <a:bodyPr/>
                    <a:lstStyle/>
                    <a:p>
                      <a:r>
                        <a:rPr lang="en-US" sz="2200" b="0" i="0" u="none" strike="noStrike" kern="1200" baseline="0" dirty="0" smtClean="0">
                          <a:solidFill>
                            <a:schemeClr val="tx1"/>
                          </a:solidFill>
                          <a:latin typeface="+mn-lt"/>
                          <a:ea typeface="+mn-ea"/>
                          <a:cs typeface="+mn-cs"/>
                        </a:rPr>
                        <a:t>data2.txt</a:t>
                      </a:r>
                      <a:endParaRPr lang="el-GR" sz="2200" dirty="0"/>
                    </a:p>
                  </a:txBody>
                  <a:tcPr/>
                </a:tc>
                <a:tc>
                  <a:txBody>
                    <a:bodyPr/>
                    <a:lstStyle/>
                    <a:p>
                      <a:r>
                        <a:rPr lang="el-GR" sz="2200" b="0" i="0" u="none" strike="noStrike" kern="1200" baseline="0" dirty="0" smtClean="0">
                          <a:solidFill>
                            <a:schemeClr val="tx1"/>
                          </a:solidFill>
                          <a:latin typeface="+mn-lt"/>
                          <a:ea typeface="+mn-ea"/>
                          <a:cs typeface="+mn-cs"/>
                        </a:rPr>
                        <a:t>Αποτελέσματα: </a:t>
                      </a:r>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i="0" u="none" strike="noStrike" kern="1200" baseline="0" dirty="0" smtClean="0">
                          <a:solidFill>
                            <a:schemeClr val="tx1"/>
                          </a:solidFill>
                          <a:latin typeface="+mn-lt"/>
                          <a:ea typeface="+mn-ea"/>
                          <a:cs typeface="+mn-cs"/>
                        </a:rPr>
                        <a:t>Πολυγωνικό σχήμα</a:t>
                      </a:r>
                      <a:endParaRPr lang="el-GR" sz="2200" dirty="0" smtClean="0"/>
                    </a:p>
                  </a:txBody>
                  <a:tcPr/>
                </a:tc>
              </a:tr>
              <a:tr h="370840">
                <a:tc>
                  <a:txBody>
                    <a:bodyPr/>
                    <a:lstStyle/>
                    <a:p>
                      <a:r>
                        <a:rPr lang="el-GR" sz="1800" b="0" i="0" u="none" strike="noStrike" kern="1200" baseline="0" dirty="0" smtClean="0">
                          <a:solidFill>
                            <a:schemeClr val="tx1"/>
                          </a:solidFill>
                          <a:latin typeface="+mn-lt"/>
                          <a:ea typeface="+mn-ea"/>
                          <a:cs typeface="+mn-cs"/>
                        </a:rPr>
                        <a:t>0 0</a:t>
                      </a:r>
                    </a:p>
                    <a:p>
                      <a:r>
                        <a:rPr lang="el-GR" sz="1800" b="0" i="0" u="none" strike="noStrike" kern="1200" baseline="0" dirty="0" smtClean="0">
                          <a:solidFill>
                            <a:schemeClr val="tx1"/>
                          </a:solidFill>
                          <a:latin typeface="+mn-lt"/>
                          <a:ea typeface="+mn-ea"/>
                          <a:cs typeface="+mn-cs"/>
                        </a:rPr>
                        <a:t>0 4</a:t>
                      </a:r>
                    </a:p>
                    <a:p>
                      <a:r>
                        <a:rPr lang="el-GR" sz="1800" b="0" i="0" u="none" strike="noStrike" kern="1200" baseline="0" dirty="0" smtClean="0">
                          <a:solidFill>
                            <a:schemeClr val="tx1"/>
                          </a:solidFill>
                          <a:latin typeface="+mn-lt"/>
                          <a:ea typeface="+mn-ea"/>
                          <a:cs typeface="+mn-cs"/>
                        </a:rPr>
                        <a:t>2 5</a:t>
                      </a:r>
                    </a:p>
                    <a:p>
                      <a:r>
                        <a:rPr lang="el-GR" sz="1800" b="0" i="0" u="none" strike="noStrike" kern="1200" baseline="0" dirty="0" smtClean="0">
                          <a:solidFill>
                            <a:schemeClr val="tx1"/>
                          </a:solidFill>
                          <a:latin typeface="+mn-lt"/>
                          <a:ea typeface="+mn-ea"/>
                          <a:cs typeface="+mn-cs"/>
                        </a:rPr>
                        <a:t>5 3</a:t>
                      </a:r>
                    </a:p>
                    <a:p>
                      <a:r>
                        <a:rPr lang="el-GR" sz="1800" b="0" i="0" u="none" strike="noStrike" kern="1200" baseline="0" dirty="0" smtClean="0">
                          <a:solidFill>
                            <a:schemeClr val="tx1"/>
                          </a:solidFill>
                          <a:latin typeface="+mn-lt"/>
                          <a:ea typeface="+mn-ea"/>
                          <a:cs typeface="+mn-cs"/>
                        </a:rPr>
                        <a:t>3 0</a:t>
                      </a:r>
                      <a:endParaRPr lang="el-GR" sz="2200" dirty="0"/>
                    </a:p>
                  </a:txBody>
                  <a:tcPr/>
                </a:tc>
                <a:tc>
                  <a:txBody>
                    <a:bodyPr/>
                    <a:lstStyle/>
                    <a:p>
                      <a:r>
                        <a:rPr lang="el-GR" sz="1800" b="0" i="0" u="none" strike="noStrike" kern="1200" baseline="0" dirty="0" smtClean="0">
                          <a:solidFill>
                            <a:schemeClr val="tx1"/>
                          </a:solidFill>
                          <a:latin typeface="+mn-lt"/>
                          <a:ea typeface="+mn-ea"/>
                          <a:cs typeface="+mn-cs"/>
                        </a:rPr>
                        <a:t>1 0 0</a:t>
                      </a:r>
                    </a:p>
                    <a:p>
                      <a:r>
                        <a:rPr lang="el-GR" sz="1800" b="0" i="0" u="none" strike="noStrike" kern="1200" baseline="0" dirty="0" smtClean="0">
                          <a:solidFill>
                            <a:schemeClr val="tx1"/>
                          </a:solidFill>
                          <a:latin typeface="+mn-lt"/>
                          <a:ea typeface="+mn-ea"/>
                          <a:cs typeface="+mn-cs"/>
                        </a:rPr>
                        <a:t>2 0 4</a:t>
                      </a:r>
                    </a:p>
                    <a:p>
                      <a:r>
                        <a:rPr lang="el-GR" sz="1800" b="0" i="0" u="none" strike="noStrike" kern="1200" baseline="0" dirty="0" smtClean="0">
                          <a:solidFill>
                            <a:schemeClr val="tx1"/>
                          </a:solidFill>
                          <a:latin typeface="+mn-lt"/>
                          <a:ea typeface="+mn-ea"/>
                          <a:cs typeface="+mn-cs"/>
                        </a:rPr>
                        <a:t>3 2 5</a:t>
                      </a:r>
                    </a:p>
                    <a:p>
                      <a:r>
                        <a:rPr lang="el-GR" sz="1800" b="0" i="0" u="none" strike="noStrike" kern="1200" baseline="0" dirty="0" smtClean="0">
                          <a:solidFill>
                            <a:schemeClr val="tx1"/>
                          </a:solidFill>
                          <a:latin typeface="+mn-lt"/>
                          <a:ea typeface="+mn-ea"/>
                          <a:cs typeface="+mn-cs"/>
                        </a:rPr>
                        <a:t>4 5 3</a:t>
                      </a:r>
                    </a:p>
                    <a:p>
                      <a:r>
                        <a:rPr lang="el-GR" sz="1800" b="0" i="0" u="none" strike="noStrike" kern="1200" baseline="0" dirty="0" smtClean="0">
                          <a:solidFill>
                            <a:schemeClr val="tx1"/>
                          </a:solidFill>
                          <a:latin typeface="+mn-lt"/>
                          <a:ea typeface="+mn-ea"/>
                          <a:cs typeface="+mn-cs"/>
                        </a:rPr>
                        <a:t>5 3 0</a:t>
                      </a:r>
                    </a:p>
                    <a:p>
                      <a:r>
                        <a:rPr lang="en-US" sz="1800" b="0" i="0" u="none" strike="noStrike" kern="1200" baseline="0" dirty="0" smtClean="0">
                          <a:solidFill>
                            <a:schemeClr val="tx1"/>
                          </a:solidFill>
                          <a:latin typeface="+mn-lt"/>
                          <a:ea typeface="+mn-ea"/>
                          <a:cs typeface="+mn-cs"/>
                        </a:rPr>
                        <a:t>EMBADON = 18</a:t>
                      </a:r>
                      <a:endParaRPr lang="el-GR" sz="2200" dirty="0"/>
                    </a:p>
                  </a:txBody>
                  <a:tcPr/>
                </a:tc>
                <a:tc>
                  <a:txBody>
                    <a:bodyPr/>
                    <a:lstStyle/>
                    <a:p>
                      <a:endParaRPr lang="el-GR" sz="2200" dirty="0"/>
                    </a:p>
                  </a:txBody>
                  <a:tcPr/>
                </a:tc>
              </a:tr>
            </a:tbl>
          </a:graphicData>
        </a:graphic>
      </p:graphicFrame>
      <p:pic>
        <p:nvPicPr>
          <p:cNvPr id="6" name="Εικόνα 5"/>
          <p:cNvPicPr>
            <a:picLocks noChangeAspect="1"/>
          </p:cNvPicPr>
          <p:nvPr/>
        </p:nvPicPr>
        <p:blipFill>
          <a:blip r:embed="rId2"/>
          <a:stretch>
            <a:fillRect/>
          </a:stretch>
        </p:blipFill>
        <p:spPr>
          <a:xfrm>
            <a:off x="5004048" y="3645024"/>
            <a:ext cx="2253593" cy="1621532"/>
          </a:xfrm>
          <a:prstGeom prst="rect">
            <a:avLst/>
          </a:prstGeom>
        </p:spPr>
      </p:pic>
    </p:spTree>
    <p:extLst>
      <p:ext uri="{BB962C8B-B14F-4D97-AF65-F5344CB8AC3E}">
        <p14:creationId xmlns:p14="http://schemas.microsoft.com/office/powerpoint/2010/main" val="160988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8</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800200"/>
          </a:xfrm>
        </p:spPr>
        <p:txBody>
          <a:bodyPr/>
          <a:lstStyle/>
          <a:p>
            <a:pPr marL="0" indent="0">
              <a:buNone/>
            </a:pPr>
            <a:r>
              <a:rPr lang="el-GR" b="1" dirty="0"/>
              <a:t>3.</a:t>
            </a:r>
          </a:p>
          <a:p>
            <a:pPr marL="0" indent="0">
              <a:buNone/>
            </a:pPr>
            <a:r>
              <a:rPr lang="el-GR" dirty="0"/>
              <a:t>Χρησιμοποιήστε ξανά το πρόγραμμά σας για να υπολογίσετε το εμβαδόν για το </a:t>
            </a:r>
            <a:r>
              <a:rPr lang="el-GR" dirty="0" smtClean="0"/>
              <a:t>πολυγωνικό</a:t>
            </a:r>
            <a:r>
              <a:rPr lang="en-US" dirty="0" smtClean="0"/>
              <a:t> </a:t>
            </a:r>
            <a:r>
              <a:rPr lang="el-GR" dirty="0" smtClean="0"/>
              <a:t>οικόπεδο </a:t>
            </a:r>
            <a:r>
              <a:rPr lang="el-GR" dirty="0"/>
              <a:t>που δίνεται στο παρακάτω σχήμα: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Εικόνα 4"/>
          <p:cNvPicPr>
            <a:picLocks noChangeAspect="1"/>
          </p:cNvPicPr>
          <p:nvPr/>
        </p:nvPicPr>
        <p:blipFill>
          <a:blip r:embed="rId2"/>
          <a:stretch>
            <a:fillRect/>
          </a:stretch>
        </p:blipFill>
        <p:spPr>
          <a:xfrm>
            <a:off x="2429846" y="2848757"/>
            <a:ext cx="4304996" cy="3071986"/>
          </a:xfrm>
          <a:prstGeom prst="rect">
            <a:avLst/>
          </a:prstGeom>
        </p:spPr>
      </p:pic>
      <p:sp>
        <p:nvSpPr>
          <p:cNvPr id="6" name="Ορθογώνιο 5"/>
          <p:cNvSpPr/>
          <p:nvPr/>
        </p:nvSpPr>
        <p:spPr>
          <a:xfrm>
            <a:off x="457200" y="5987018"/>
            <a:ext cx="3921651" cy="461665"/>
          </a:xfrm>
          <a:prstGeom prst="rect">
            <a:avLst/>
          </a:prstGeom>
        </p:spPr>
        <p:txBody>
          <a:bodyPr wrap="none">
            <a:spAutoFit/>
          </a:bodyPr>
          <a:lstStyle/>
          <a:p>
            <a:r>
              <a:rPr lang="el-GR" sz="2400" dirty="0">
                <a:latin typeface="+mn-lt"/>
              </a:rPr>
              <a:t>Τι αποτέλεσμα βρήκατε; ____</a:t>
            </a:r>
          </a:p>
        </p:txBody>
      </p:sp>
    </p:spTree>
    <p:extLst>
      <p:ext uri="{BB962C8B-B14F-4D97-AF65-F5344CB8AC3E}">
        <p14:creationId xmlns:p14="http://schemas.microsoft.com/office/powerpoint/2010/main" val="405273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a:t>
            </a:r>
            <a:r>
              <a:rPr lang="el-GR" dirty="0" smtClean="0"/>
              <a:t>Αρχεία </a:t>
            </a:r>
            <a:r>
              <a:rPr lang="el-GR" sz="3200" b="0" dirty="0" smtClean="0"/>
              <a:t>1/</a:t>
            </a:r>
            <a:r>
              <a:rPr lang="en-US" sz="3200" b="0" dirty="0" smtClean="0"/>
              <a:t>19</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Μέρος </a:t>
            </a:r>
            <a:r>
              <a:rPr lang="el-GR" b="1" dirty="0" smtClean="0">
                <a:solidFill>
                  <a:srgbClr val="820000"/>
                </a:solidFill>
              </a:rPr>
              <a:t>Α, </a:t>
            </a:r>
            <a:r>
              <a:rPr lang="el-GR" b="1" dirty="0">
                <a:solidFill>
                  <a:srgbClr val="820000"/>
                </a:solidFill>
              </a:rPr>
              <a:t>Εμβαδά Τριγωνικών Εκτάσεων από το μήκος των Πλευρών </a:t>
            </a:r>
            <a:r>
              <a:rPr lang="el-GR" b="1" dirty="0" smtClean="0">
                <a:solidFill>
                  <a:srgbClr val="820000"/>
                </a:solidFill>
              </a:rPr>
              <a:t>τους</a:t>
            </a:r>
          </a:p>
          <a:p>
            <a:pPr marL="0" indent="0">
              <a:buNone/>
            </a:pPr>
            <a:r>
              <a:rPr lang="el-GR" dirty="0"/>
              <a:t>Ένας μηχανικός πραγματοποίησε τη καταμέτρηση μιας μεγάλης έκτασης (όπως </a:t>
            </a:r>
            <a:r>
              <a:rPr lang="el-GR" dirty="0" smtClean="0"/>
              <a:t>στο παρακάτω </a:t>
            </a:r>
            <a:r>
              <a:rPr lang="el-GR" dirty="0"/>
              <a:t>σχήμα), η οποία ήταν χωρισμένη σε πολλά τριγωνικά τμήματα (1,2,3,…). </a:t>
            </a:r>
            <a:r>
              <a:rPr lang="el-GR" dirty="0" smtClean="0"/>
              <a:t>Αφού μέτρησε </a:t>
            </a:r>
            <a:r>
              <a:rPr lang="el-GR" dirty="0"/>
              <a:t>τις αποστάσεις των κορυφών μεταξύ τους (δηλ. τις πλευρές των </a:t>
            </a:r>
            <a:r>
              <a:rPr lang="el-GR" dirty="0" smtClean="0"/>
              <a:t>τριγωνικών τμημάτων</a:t>
            </a:r>
            <a:r>
              <a:rPr lang="el-GR" dirty="0"/>
              <a:t>), τις κατέγραψε σε μια λίστα στην οποία κάθε σειρά (1,2,3,…) αντιστοιχεί και </a:t>
            </a:r>
            <a:r>
              <a:rPr lang="el-GR" dirty="0" smtClean="0"/>
              <a:t>σε ένα </a:t>
            </a:r>
            <a:r>
              <a:rPr lang="el-GR" dirty="0"/>
              <a:t>τριγωνικό τμήμα.</a:t>
            </a:r>
            <a:endParaRPr lang="el-GR"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Εικόνα 4"/>
          <p:cNvPicPr>
            <a:picLocks noChangeAspect="1"/>
          </p:cNvPicPr>
          <p:nvPr/>
        </p:nvPicPr>
        <p:blipFill>
          <a:blip r:embed="rId2"/>
          <a:stretch>
            <a:fillRect/>
          </a:stretch>
        </p:blipFill>
        <p:spPr>
          <a:xfrm>
            <a:off x="1223992" y="4795960"/>
            <a:ext cx="2437200" cy="1498600"/>
          </a:xfrm>
          <a:prstGeom prst="rect">
            <a:avLst/>
          </a:prstGeom>
        </p:spPr>
      </p:pic>
      <p:pic>
        <p:nvPicPr>
          <p:cNvPr id="6" name="Εικόνα 5"/>
          <p:cNvPicPr>
            <a:picLocks noChangeAspect="1"/>
          </p:cNvPicPr>
          <p:nvPr/>
        </p:nvPicPr>
        <p:blipFill>
          <a:blip r:embed="rId3"/>
          <a:stretch>
            <a:fillRect/>
          </a:stretch>
        </p:blipFill>
        <p:spPr>
          <a:xfrm>
            <a:off x="4427984" y="4497933"/>
            <a:ext cx="3038575" cy="1853875"/>
          </a:xfrm>
          <a:prstGeom prst="rect">
            <a:avLst/>
          </a:prstGeom>
        </p:spPr>
      </p:pic>
    </p:spTree>
    <p:extLst>
      <p:ext uri="{BB962C8B-B14F-4D97-AF65-F5344CB8AC3E}">
        <p14:creationId xmlns:p14="http://schemas.microsoft.com/office/powerpoint/2010/main" val="461267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1</a:t>
            </a:r>
            <a:r>
              <a:rPr lang="en-US" sz="3200" b="0" dirty="0" smtClean="0"/>
              <a:t>9</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p:txBody>
          <a:bodyPr/>
          <a:lstStyle/>
          <a:p>
            <a:pPr marL="0" indent="0">
              <a:buNone/>
            </a:pPr>
            <a:r>
              <a:rPr lang="el-GR" b="1" dirty="0"/>
              <a:t>4.</a:t>
            </a:r>
          </a:p>
          <a:p>
            <a:pPr marL="0" indent="0">
              <a:buNone/>
            </a:pPr>
            <a:r>
              <a:rPr lang="el-GR" dirty="0"/>
              <a:t>Να ολοκληρώσετε το πρόγραμμα ώστε να σχεδιάζει το πολυγωνικό οικόπεδο από </a:t>
            </a:r>
            <a:r>
              <a:rPr lang="el-GR" dirty="0" smtClean="0"/>
              <a:t>τα</a:t>
            </a:r>
            <a:r>
              <a:rPr lang="en-US" dirty="0" smtClean="0"/>
              <a:t> </a:t>
            </a:r>
            <a:r>
              <a:rPr lang="el-GR" dirty="0" smtClean="0"/>
              <a:t>διανύσματα </a:t>
            </a:r>
            <a:r>
              <a:rPr lang="el-GR" dirty="0"/>
              <a:t>Χ </a:t>
            </a:r>
            <a:r>
              <a:rPr lang="el-GR" dirty="0" smtClean="0"/>
              <a:t>και </a:t>
            </a:r>
            <a:r>
              <a:rPr lang="el-GR" dirty="0"/>
              <a:t>Υ, χρησιμοποιώντας την εντολή </a:t>
            </a:r>
            <a:r>
              <a:rPr lang="el-GR" b="1" dirty="0" err="1"/>
              <a:t>plot</a:t>
            </a:r>
            <a:r>
              <a:rPr lang="el-GR" b="1" dirty="0"/>
              <a:t>()</a:t>
            </a:r>
            <a:r>
              <a:rPr lang="el-GR" dirty="0"/>
              <a:t>. Προσθέστε τους σχετικούς </a:t>
            </a:r>
            <a:r>
              <a:rPr lang="el-GR" dirty="0" smtClean="0"/>
              <a:t>τίτλους</a:t>
            </a:r>
            <a:r>
              <a:rPr lang="en-US" dirty="0" smtClean="0"/>
              <a:t> </a:t>
            </a:r>
            <a:r>
              <a:rPr lang="el-GR" dirty="0" smtClean="0"/>
              <a:t>και </a:t>
            </a:r>
            <a:r>
              <a:rPr lang="el-GR" dirty="0"/>
              <a:t>ετικέτες (</a:t>
            </a:r>
            <a:r>
              <a:rPr lang="el-GR" dirty="0" err="1"/>
              <a:t>title</a:t>
            </a:r>
            <a:r>
              <a:rPr lang="el-GR" dirty="0"/>
              <a:t>(), </a:t>
            </a:r>
            <a:r>
              <a:rPr lang="el-GR" dirty="0" err="1"/>
              <a:t>xlabel</a:t>
            </a:r>
            <a:r>
              <a:rPr lang="el-GR" dirty="0"/>
              <a:t>(), </a:t>
            </a:r>
            <a:r>
              <a:rPr lang="el-GR" dirty="0" err="1"/>
              <a:t>ylabel</a:t>
            </a:r>
            <a:r>
              <a:rPr lang="el-GR" dirty="0"/>
              <a:t>()) στο διάγραμμα και να αναγράψετε και το εμβαδό </a:t>
            </a:r>
            <a:r>
              <a:rPr lang="el-GR" dirty="0" smtClean="0"/>
              <a:t>με</a:t>
            </a:r>
            <a:r>
              <a:rPr lang="en-US" dirty="0" smtClean="0"/>
              <a:t> </a:t>
            </a:r>
            <a:r>
              <a:rPr lang="el-GR" dirty="0" smtClean="0"/>
              <a:t>την </a:t>
            </a:r>
            <a:r>
              <a:rPr lang="el-GR" dirty="0"/>
              <a:t>εντολή </a:t>
            </a:r>
            <a:r>
              <a:rPr lang="en-US" b="1" dirty="0"/>
              <a:t>text()</a:t>
            </a:r>
            <a:r>
              <a:rPr lang="en-US"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872777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Μούσας 2014. </a:t>
            </a:r>
            <a:r>
              <a:rPr lang="el-GR" sz="2000" dirty="0"/>
              <a:t>Βασίλειος </a:t>
            </a:r>
            <a:r>
              <a:rPr lang="el-GR" sz="2000" dirty="0" smtClean="0"/>
              <a:t>Μούσας. «Προγραμματισμός και Εφαρμογές Η/Υ. Ενότητα 6</a:t>
            </a:r>
            <a:r>
              <a:rPr lang="en-US" sz="2000" dirty="0" smtClean="0"/>
              <a:t>:</a:t>
            </a:r>
            <a:r>
              <a:rPr lang="el-GR" sz="2000" dirty="0" smtClean="0"/>
              <a:t> </a:t>
            </a:r>
            <a:r>
              <a:rPr lang="en-US" sz="2000" dirty="0" err="1" smtClean="0"/>
              <a:t>Matlab</a:t>
            </a:r>
            <a:r>
              <a:rPr lang="en-US" sz="2000" dirty="0" smtClean="0"/>
              <a:t> </a:t>
            </a:r>
            <a:r>
              <a:rPr lang="el-GR" sz="2000" dirty="0" smtClean="0"/>
              <a:t>Άσκηση 6».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0194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29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2/</a:t>
            </a:r>
            <a:r>
              <a:rPr lang="en-US" sz="3200" b="0" dirty="0" smtClean="0"/>
              <a:t>19</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Σκοπός μας είναι να δημιουργήσουμε ένα πρόγραμμα που να παίρνει σαν δεδομένα τις μετρήσεις </a:t>
                </a:r>
                <a:r>
                  <a:rPr lang="el-GR" dirty="0"/>
                  <a:t>του μηχανικού και να μας δίνει σαν αποτέλεσμα τα εμβαδά όλων των </a:t>
                </a:r>
                <a:r>
                  <a:rPr lang="el-GR" dirty="0" smtClean="0"/>
                  <a:t>τριγωνικών τμημάτων </a:t>
                </a:r>
                <a:r>
                  <a:rPr lang="el-GR" dirty="0"/>
                  <a:t>και το συνολικό εμβαδόν της έκτασης</a:t>
                </a:r>
                <a:r>
                  <a:rPr lang="el-GR" dirty="0" smtClean="0"/>
                  <a:t>.</a:t>
                </a:r>
              </a:p>
              <a:p>
                <a:pPr marL="914400" lvl="2" indent="0">
                  <a:buNone/>
                </a:pPr>
                <a:r>
                  <a:rPr lang="el-GR" dirty="0"/>
                  <a:t>ΣΗΜ.1: Το εμβαδόν (E) ενός τριγώνου από τις πλευρές του (a, b, c), δίνεται με τον τύπο</a:t>
                </a:r>
                <a:r>
                  <a:rPr lang="el-GR" dirty="0" smtClean="0"/>
                  <a:t>:</a:t>
                </a:r>
              </a:p>
              <a:p>
                <a:pPr marL="914400" lvl="2" indent="0">
                  <a:buNone/>
                </a:pPr>
                <a14:m>
                  <m:oMath xmlns:m="http://schemas.openxmlformats.org/officeDocument/2006/math">
                    <m:r>
                      <m:rPr>
                        <m:sty m:val="p"/>
                      </m:rPr>
                      <a:rPr lang="el-GR" b="0" i="0" smtClean="0">
                        <a:latin typeface="Cambria Math" panose="02040503050406030204" pitchFamily="18" charset="0"/>
                      </a:rPr>
                      <m:t>Ε</m:t>
                    </m:r>
                    <m:r>
                      <a:rPr lang="el-GR" b="0" i="0" smtClean="0">
                        <a:latin typeface="Cambria Math" panose="02040503050406030204" pitchFamily="18" charset="0"/>
                      </a:rPr>
                      <m:t>=</m:t>
                    </m:r>
                    <m:rad>
                      <m:radPr>
                        <m:degHide m:val="on"/>
                        <m:ctrlPr>
                          <a:rPr lang="el-GR" b="0" i="1" smtClean="0">
                            <a:latin typeface="Cambria Math"/>
                          </a:rPr>
                        </m:ctrlPr>
                      </m:radPr>
                      <m:deg/>
                      <m:e>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e>
                    </m:rad>
                  </m:oMath>
                </a14:m>
                <a:r>
                  <a:rPr lang="en-US" dirty="0" smtClean="0"/>
                  <a:t>, </a:t>
                </a:r>
                <a:r>
                  <a:rPr lang="el-GR" dirty="0" smtClean="0"/>
                  <a:t>όπου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num>
                      <m:den>
                        <m:r>
                          <a:rPr lang="en-US" b="0" i="1" smtClean="0">
                            <a:latin typeface="Cambria Math" panose="02040503050406030204" pitchFamily="18" charset="0"/>
                          </a:rPr>
                          <m:t>2</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7978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n-US" sz="3200" b="0" dirty="0" smtClean="0"/>
              <a:t>3</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4896544"/>
          </a:xfrm>
        </p:spPr>
        <p:txBody>
          <a:bodyPr>
            <a:normAutofit lnSpcReduction="10000"/>
          </a:bodyPr>
          <a:lstStyle/>
          <a:p>
            <a:pPr marL="457200" lvl="1" indent="0">
              <a:buNone/>
            </a:pPr>
            <a:r>
              <a:rPr lang="el-GR" sz="2000" dirty="0"/>
              <a:t>ΣΗΜ.2: Ο υπολογισμός του εμβαδού θα πρέπει να επαναληφθεί τόσες φορές όσα και </a:t>
            </a:r>
            <a:r>
              <a:rPr lang="el-GR" sz="2000" dirty="0" smtClean="0"/>
              <a:t>τα</a:t>
            </a:r>
            <a:r>
              <a:rPr lang="en-US" sz="2000" dirty="0" smtClean="0"/>
              <a:t> </a:t>
            </a:r>
            <a:r>
              <a:rPr lang="el-GR" sz="2000" dirty="0" smtClean="0"/>
              <a:t>τριγωνικά </a:t>
            </a:r>
            <a:r>
              <a:rPr lang="el-GR" sz="2000" dirty="0"/>
              <a:t>τμήματα (για τα a, b, c του κάθε τριγώνου). Αυτό το </a:t>
            </a:r>
            <a:r>
              <a:rPr lang="el-GR" sz="2000" dirty="0" smtClean="0"/>
              <a:t>πετυχαίνουμε</a:t>
            </a:r>
            <a:r>
              <a:rPr lang="en-US" sz="2000" dirty="0" smtClean="0"/>
              <a:t> </a:t>
            </a:r>
            <a:r>
              <a:rPr lang="el-GR" sz="2000" dirty="0" smtClean="0"/>
              <a:t>χρησιμοποιώντας </a:t>
            </a:r>
            <a:r>
              <a:rPr lang="el-GR" sz="2000" dirty="0"/>
              <a:t>την εντολή for. Στη for ορίζουμε πόσες επαναλήψεις θα κάνει (π.χ.: for </a:t>
            </a:r>
            <a:r>
              <a:rPr lang="en-US" sz="2000" dirty="0" err="1"/>
              <a:t>i</a:t>
            </a:r>
            <a:r>
              <a:rPr lang="el-GR" sz="2000" dirty="0" smtClean="0"/>
              <a:t>= </a:t>
            </a:r>
            <a:r>
              <a:rPr lang="el-GR" sz="2000" dirty="0"/>
              <a:t>1:2) και ποιες εντολές θα επαναλάβει (ορισμός των a, b, c </a:t>
            </a:r>
            <a:r>
              <a:rPr lang="el-GR" sz="2000" dirty="0" smtClean="0"/>
              <a:t>και </a:t>
            </a:r>
            <a:r>
              <a:rPr lang="el-GR" sz="2000" dirty="0"/>
              <a:t>υπολογισμός των t, E).</a:t>
            </a:r>
          </a:p>
          <a:p>
            <a:pPr marL="457200" lvl="1" indent="0">
              <a:buNone/>
            </a:pPr>
            <a:r>
              <a:rPr lang="el-GR" sz="2000" dirty="0"/>
              <a:t>ΣΗΜ.3: Όταν ο αριθμός των δεδομένων είναι μεγάλος, δεν μπορούμε να τα δίνουμε με </a:t>
            </a:r>
            <a:r>
              <a:rPr lang="el-GR" sz="2000" dirty="0" smtClean="0"/>
              <a:t>το</a:t>
            </a:r>
            <a:r>
              <a:rPr lang="en-US" sz="2000" dirty="0"/>
              <a:t> </a:t>
            </a:r>
            <a:r>
              <a:rPr lang="el-GR" sz="2000" dirty="0" smtClean="0"/>
              <a:t>χέρι</a:t>
            </a:r>
            <a:r>
              <a:rPr lang="el-GR" sz="2000" dirty="0"/>
              <a:t>, γι’ αυτό τα τοποθετούμε από την αρχή σε ένα αρχείο (data1.txt) και λέμε </a:t>
            </a:r>
            <a:r>
              <a:rPr lang="el-GR" sz="2000" dirty="0" smtClean="0"/>
              <a:t>στο</a:t>
            </a:r>
            <a:r>
              <a:rPr lang="en-US" sz="2000" dirty="0" smtClean="0"/>
              <a:t> </a:t>
            </a:r>
            <a:r>
              <a:rPr lang="el-GR" sz="2000" dirty="0" smtClean="0"/>
              <a:t>πρόγραμμα </a:t>
            </a:r>
            <a:r>
              <a:rPr lang="el-GR" sz="2000" dirty="0"/>
              <a:t>να τα διαβάζει από εκεί. Με την εντολή: </a:t>
            </a:r>
            <a:r>
              <a:rPr lang="el-GR" sz="2000" b="1" dirty="0"/>
              <a:t>x = </a:t>
            </a:r>
            <a:r>
              <a:rPr lang="el-GR" sz="2000" b="1" dirty="0" err="1"/>
              <a:t>importdata</a:t>
            </a:r>
            <a:r>
              <a:rPr lang="el-GR" sz="2000" b="1" dirty="0"/>
              <a:t>('data1.txt'), </a:t>
            </a:r>
            <a:r>
              <a:rPr lang="el-GR" sz="2000" dirty="0" smtClean="0"/>
              <a:t>το</a:t>
            </a:r>
            <a:r>
              <a:rPr lang="en-US" sz="2000" dirty="0" smtClean="0"/>
              <a:t> </a:t>
            </a:r>
            <a:r>
              <a:rPr lang="el-GR" sz="2000" dirty="0" smtClean="0"/>
              <a:t>πρόγραμμα </a:t>
            </a:r>
            <a:r>
              <a:rPr lang="el-GR" sz="2000" dirty="0"/>
              <a:t>θα διαβάσει ότι έχει το αρχείο data1.txt και θα τα τοποθετήσει στον πίνακα </a:t>
            </a:r>
            <a:r>
              <a:rPr lang="el-GR" sz="2000" dirty="0" smtClean="0"/>
              <a:t>x</a:t>
            </a:r>
            <a:r>
              <a:rPr lang="en-US" sz="2000" dirty="0" smtClean="0"/>
              <a:t> </a:t>
            </a:r>
            <a:r>
              <a:rPr lang="el-GR" sz="2000" dirty="0" smtClean="0"/>
              <a:t>(μπορείτε </a:t>
            </a:r>
            <a:r>
              <a:rPr lang="el-GR" sz="2000" dirty="0"/>
              <a:t>να δώσετε την εντολή &gt;&gt;</a:t>
            </a:r>
            <a:r>
              <a:rPr lang="el-GR" sz="2000" dirty="0" err="1"/>
              <a:t>disp</a:t>
            </a:r>
            <a:r>
              <a:rPr lang="el-GR" sz="2000" dirty="0"/>
              <a:t>(x) για να δείτε τι περιέχει το x</a:t>
            </a:r>
            <a:r>
              <a:rPr lang="el-GR" sz="2000" dirty="0" smtClean="0"/>
              <a:t>).</a:t>
            </a:r>
            <a:endParaRPr lang="en-US" sz="2000" dirty="0" smtClean="0"/>
          </a:p>
          <a:p>
            <a:pPr marL="0" indent="0">
              <a:buNone/>
            </a:pPr>
            <a:r>
              <a:rPr lang="el-GR" dirty="0"/>
              <a:t>Δημιουργήστε πρώτα το αρχείο data.txt με τα δυο πρώτα σετ δεδομένων:</a:t>
            </a:r>
          </a:p>
          <a:p>
            <a:pPr marL="0" indent="0">
              <a:buNone/>
            </a:pPr>
            <a:r>
              <a:rPr lang="en-US" dirty="0"/>
              <a:t>data1.txt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1697237" y="5770130"/>
            <a:ext cx="5904656" cy="646331"/>
          </a:xfrm>
          <a:prstGeom prst="rect">
            <a:avLst/>
          </a:prstGeom>
          <a:ln>
            <a:solidFill>
              <a:schemeClr val="tx1"/>
            </a:solidFill>
          </a:ln>
        </p:spPr>
        <p:txBody>
          <a:bodyPr wrap="square">
            <a:spAutoFit/>
          </a:bodyPr>
          <a:lstStyle/>
          <a:p>
            <a:r>
              <a:rPr lang="el-GR" dirty="0">
                <a:latin typeface="Courier New" panose="02070309020205020404" pitchFamily="49" charset="0"/>
              </a:rPr>
              <a:t>4 5 6</a:t>
            </a:r>
          </a:p>
          <a:p>
            <a:r>
              <a:rPr lang="el-GR" dirty="0">
                <a:latin typeface="Courier New" panose="02070309020205020404" pitchFamily="49" charset="0"/>
              </a:rPr>
              <a:t>6 3 7</a:t>
            </a:r>
            <a:endParaRPr lang="el-GR" dirty="0"/>
          </a:p>
        </p:txBody>
      </p:sp>
    </p:spTree>
    <p:extLst>
      <p:ext uri="{BB962C8B-B14F-4D97-AF65-F5344CB8AC3E}">
        <p14:creationId xmlns:p14="http://schemas.microsoft.com/office/powerpoint/2010/main" val="185441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n-US" sz="3200" b="0" dirty="0" smtClean="0"/>
              <a:t>4</a:t>
            </a:r>
            <a:r>
              <a:rPr lang="el-GR" sz="3200" b="0" dirty="0" smtClean="0"/>
              <a:t>/</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872208"/>
          </a:xfrm>
        </p:spPr>
        <p:txBody>
          <a:bodyPr/>
          <a:lstStyle/>
          <a:p>
            <a:pPr marL="0" indent="0">
              <a:buNone/>
            </a:pPr>
            <a:r>
              <a:rPr lang="el-GR" b="1" dirty="0"/>
              <a:t>1.</a:t>
            </a:r>
          </a:p>
          <a:p>
            <a:pPr marL="0" indent="0">
              <a:buNone/>
            </a:pPr>
            <a:r>
              <a:rPr lang="el-GR" dirty="0"/>
              <a:t>Αρχίστε με το παρακάτω πρόγραμμα το οποίο θα υπολογίσει και θα εμφανίσει το </a:t>
            </a:r>
            <a:r>
              <a:rPr lang="el-GR" dirty="0" smtClean="0"/>
              <a:t>εμβαδό</a:t>
            </a:r>
            <a:r>
              <a:rPr lang="en-US" dirty="0" smtClean="0"/>
              <a:t> </a:t>
            </a:r>
            <a:r>
              <a:rPr lang="el-GR" dirty="0" smtClean="0"/>
              <a:t>των </a:t>
            </a:r>
            <a:r>
              <a:rPr lang="el-GR" dirty="0"/>
              <a:t>δυο πρώτων τριγωνικών τμημάτων (</a:t>
            </a:r>
            <a:r>
              <a:rPr lang="el-GR" dirty="0" err="1"/>
              <a:t>trigemb.m</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Ορθογώνιο 4"/>
          <p:cNvSpPr/>
          <p:nvPr/>
        </p:nvSpPr>
        <p:spPr>
          <a:xfrm>
            <a:off x="3385627" y="2853516"/>
            <a:ext cx="2372746" cy="430887"/>
          </a:xfrm>
          <a:prstGeom prst="rect">
            <a:avLst/>
          </a:prstGeom>
        </p:spPr>
        <p:txBody>
          <a:bodyPr wrap="square">
            <a:spAutoFit/>
          </a:bodyPr>
          <a:lstStyle/>
          <a:p>
            <a:r>
              <a:rPr lang="el-GR" sz="2200" b="1" smtClean="0">
                <a:latin typeface="+mn-lt"/>
              </a:rPr>
              <a:t>Εντολές - Εξήγηση</a:t>
            </a:r>
            <a:endParaRPr lang="el-GR" sz="2200" b="1" dirty="0">
              <a:latin typeface="+mn-lt"/>
            </a:endParaRPr>
          </a:p>
        </p:txBody>
      </p:sp>
      <p:sp>
        <p:nvSpPr>
          <p:cNvPr id="10" name="Ορθογώνιο 9"/>
          <p:cNvSpPr/>
          <p:nvPr/>
        </p:nvSpPr>
        <p:spPr>
          <a:xfrm>
            <a:off x="494163" y="3429000"/>
            <a:ext cx="7830616" cy="2862322"/>
          </a:xfrm>
          <a:prstGeom prst="rect">
            <a:avLst/>
          </a:prstGeom>
        </p:spPr>
        <p:txBody>
          <a:bodyPr wrap="square">
            <a:spAutoFit/>
          </a:bodyPr>
          <a:lstStyle/>
          <a:p>
            <a:r>
              <a:rPr lang="el-GR" dirty="0">
                <a:latin typeface="Courier New" panose="02070309020205020404" pitchFamily="49" charset="0"/>
              </a:rPr>
              <a:t>x = </a:t>
            </a:r>
            <a:r>
              <a:rPr lang="el-GR" dirty="0" err="1">
                <a:latin typeface="Courier New" panose="02070309020205020404" pitchFamily="49" charset="0"/>
              </a:rPr>
              <a:t>importdata</a:t>
            </a:r>
            <a:r>
              <a:rPr lang="el-GR" dirty="0">
                <a:latin typeface="Courier New" panose="02070309020205020404" pitchFamily="49" charset="0"/>
              </a:rPr>
              <a:t>('data1.txt'); (Διάβασμα των δεδομένων του αρχείου)</a:t>
            </a:r>
          </a:p>
          <a:p>
            <a:r>
              <a:rPr lang="el-GR" dirty="0">
                <a:latin typeface="Courier New" panose="02070309020205020404" pitchFamily="49" charset="0"/>
              </a:rPr>
              <a:t>for i = 1:2, (Επανάληψη για κάθε γραμμή-τρίγωνο)</a:t>
            </a:r>
          </a:p>
          <a:p>
            <a:r>
              <a:rPr lang="el-GR" dirty="0">
                <a:latin typeface="Courier New" panose="02070309020205020404" pitchFamily="49" charset="0"/>
              </a:rPr>
              <a:t>a = x(i,1); b = x(i,2); c = x(i,3); (Αντιστοίχιση τους στις 3 πλευρές)</a:t>
            </a:r>
          </a:p>
          <a:p>
            <a:r>
              <a:rPr lang="en-US" dirty="0">
                <a:latin typeface="Courier New" panose="02070309020205020404" pitchFamily="49" charset="0"/>
              </a:rPr>
              <a:t>t = (</a:t>
            </a:r>
            <a:r>
              <a:rPr lang="en-US" dirty="0" err="1">
                <a:latin typeface="Courier New" panose="02070309020205020404" pitchFamily="49" charset="0"/>
              </a:rPr>
              <a:t>a+b+c</a:t>
            </a:r>
            <a:r>
              <a:rPr lang="en-US" dirty="0">
                <a:latin typeface="Courier New" panose="02070309020205020404" pitchFamily="49" charset="0"/>
              </a:rPr>
              <a:t>)/2; (</a:t>
            </a:r>
            <a:r>
              <a:rPr lang="el-GR" dirty="0" err="1">
                <a:latin typeface="Courier New" panose="02070309020205020404" pitchFamily="49" charset="0"/>
              </a:rPr>
              <a:t>ημιπερίμετρος</a:t>
            </a:r>
            <a:r>
              <a:rPr lang="el-GR" dirty="0">
                <a:latin typeface="Courier New" panose="02070309020205020404" pitchFamily="49" charset="0"/>
              </a:rPr>
              <a:t>)</a:t>
            </a:r>
          </a:p>
          <a:p>
            <a:r>
              <a:rPr lang="en-US" dirty="0">
                <a:latin typeface="Courier New" panose="02070309020205020404" pitchFamily="49" charset="0"/>
              </a:rPr>
              <a:t>E = </a:t>
            </a:r>
            <a:r>
              <a:rPr lang="en-US" dirty="0" err="1">
                <a:latin typeface="Courier New" panose="02070309020205020404" pitchFamily="49" charset="0"/>
              </a:rPr>
              <a:t>sqrt</a:t>
            </a:r>
            <a:r>
              <a:rPr lang="en-US" dirty="0">
                <a:latin typeface="Courier New" panose="02070309020205020404" pitchFamily="49" charset="0"/>
              </a:rPr>
              <a:t>(t*(t-a)*(t-b)*(t-c)); (</a:t>
            </a:r>
            <a:r>
              <a:rPr lang="el-GR" dirty="0">
                <a:latin typeface="Courier New" panose="02070309020205020404" pitchFamily="49" charset="0"/>
              </a:rPr>
              <a:t>εμβαδό)</a:t>
            </a:r>
          </a:p>
          <a:p>
            <a:r>
              <a:rPr lang="it-IT" dirty="0">
                <a:latin typeface="Courier New" panose="02070309020205020404" pitchFamily="49" charset="0"/>
              </a:rPr>
              <a:t>disp(sprintf('%g %g %g %g %g',i,a,b,c,E)) (εμφάνιση/εκτύπωση)</a:t>
            </a:r>
          </a:p>
          <a:p>
            <a:r>
              <a:rPr lang="en-US" dirty="0">
                <a:latin typeface="Courier New" panose="02070309020205020404" pitchFamily="49" charset="0"/>
              </a:rPr>
              <a:t>end (</a:t>
            </a:r>
            <a:r>
              <a:rPr lang="el-GR" dirty="0">
                <a:latin typeface="Courier New" panose="02070309020205020404" pitchFamily="49" charset="0"/>
              </a:rPr>
              <a:t>επόμενη γραμμή/τρίγωνο)</a:t>
            </a:r>
            <a:endParaRPr lang="el-GR" dirty="0"/>
          </a:p>
        </p:txBody>
      </p:sp>
    </p:spTree>
    <p:extLst>
      <p:ext uri="{BB962C8B-B14F-4D97-AF65-F5344CB8AC3E}">
        <p14:creationId xmlns:p14="http://schemas.microsoft.com/office/powerpoint/2010/main" val="3088594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5/</a:t>
            </a:r>
            <a:r>
              <a:rPr lang="en-US" sz="3200" b="0" dirty="0" smtClean="0"/>
              <a:t>19</a:t>
            </a:r>
            <a:endParaRPr lang="el-GR" dirty="0"/>
          </a:p>
        </p:txBody>
      </p:sp>
      <p:sp>
        <p:nvSpPr>
          <p:cNvPr id="3" name="Θέση περιεχομένου 2"/>
          <p:cNvSpPr>
            <a:spLocks noGrp="1"/>
          </p:cNvSpPr>
          <p:nvPr>
            <p:ph idx="1"/>
          </p:nvPr>
        </p:nvSpPr>
        <p:spPr/>
        <p:txBody>
          <a:bodyPr/>
          <a:lstStyle/>
          <a:p>
            <a:r>
              <a:rPr lang="el-GR" dirty="0"/>
              <a:t>Συγκρίνετε τα αποτελέσματα σας με τα παρακάτω, για να βεβαιωθείτε ότι δεν έχετε </a:t>
            </a:r>
            <a:r>
              <a:rPr lang="el-GR" dirty="0" smtClean="0"/>
              <a:t>κάνει λάθη </a:t>
            </a:r>
            <a:r>
              <a:rPr lang="el-GR" dirty="0"/>
              <a:t>στους τύπους υπολογισμού του εμβαδού:</a:t>
            </a:r>
          </a:p>
          <a:p>
            <a:pPr marL="0" indent="0">
              <a:buNone/>
            </a:pPr>
            <a:r>
              <a:rPr lang="en-US" dirty="0"/>
              <a:t>&gt;&gt; </a:t>
            </a:r>
            <a:r>
              <a:rPr lang="en-US" dirty="0" err="1"/>
              <a:t>trigemb</a:t>
            </a:r>
            <a:endParaRPr lang="en-US" dirty="0"/>
          </a:p>
          <a:p>
            <a:pPr marL="0" indent="0">
              <a:buNone/>
            </a:pPr>
            <a:r>
              <a:rPr lang="el-GR" dirty="0"/>
              <a:t>1 4 5 6 9.92157</a:t>
            </a:r>
          </a:p>
          <a:p>
            <a:pPr marL="0" indent="0">
              <a:buNone/>
            </a:pPr>
            <a:r>
              <a:rPr lang="el-GR" dirty="0"/>
              <a:t>2 6 3 7 8.94427</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54496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6/</a:t>
            </a:r>
            <a:r>
              <a:rPr lang="en-US" sz="3200" b="0" dirty="0" smtClean="0"/>
              <a:t>19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2.</a:t>
            </a:r>
          </a:p>
          <a:p>
            <a:pPr marL="0" indent="0">
              <a:buNone/>
            </a:pPr>
            <a:r>
              <a:rPr lang="el-GR" dirty="0"/>
              <a:t>Το πιο πάνω πρόγραμμα υπολογίζει μόνο τρία τριγωνικά τμήματα και επίσης δεν </a:t>
            </a:r>
            <a:r>
              <a:rPr lang="el-GR" dirty="0" smtClean="0"/>
              <a:t>υπολογίζει το </a:t>
            </a:r>
            <a:r>
              <a:rPr lang="el-GR" dirty="0"/>
              <a:t>συνολικό εμβαδόν. Επιπλέον, τα αποτελέσματά του εμφανίζονται στην οθόνη </a:t>
            </a:r>
            <a:r>
              <a:rPr lang="el-GR" dirty="0" smtClean="0"/>
              <a:t>χωρίς καμία </a:t>
            </a:r>
            <a:r>
              <a:rPr lang="el-GR" dirty="0"/>
              <a:t>περιγραφή ή εξήγηση. Για να ολοκληρωθεί το πρόγραμμά πρέπει να προσθέσουμε </a:t>
            </a:r>
            <a:r>
              <a:rPr lang="el-GR" dirty="0" smtClean="0"/>
              <a:t>ή να </a:t>
            </a:r>
            <a:r>
              <a:rPr lang="el-GR" dirty="0"/>
              <a:t>τροποποιήσουμε μερικές εντολές.</a:t>
            </a:r>
          </a:p>
          <a:p>
            <a:r>
              <a:rPr lang="el-GR" dirty="0" smtClean="0"/>
              <a:t>Για </a:t>
            </a:r>
            <a:r>
              <a:rPr lang="el-GR" dirty="0"/>
              <a:t>να κάνουμε το πρόγραμμα πιο ευέλικτο θα πρέπει η επανάληψη (for) να </a:t>
            </a:r>
            <a:r>
              <a:rPr lang="el-GR" dirty="0" smtClean="0"/>
              <a:t>εκτελείται τόσες </a:t>
            </a:r>
            <a:r>
              <a:rPr lang="el-GR" dirty="0"/>
              <a:t>φορές όσα είναι και τα δεδομένα. Καθώς δεν ξέρουμε από την αρχή αν θα είναι </a:t>
            </a:r>
            <a:r>
              <a:rPr lang="el-GR" dirty="0" smtClean="0"/>
              <a:t>3, 6</a:t>
            </a:r>
            <a:r>
              <a:rPr lang="el-GR" dirty="0"/>
              <a:t>, ή, 60 τα δεδομένα μας, θα βάλουμε μία μεταβλητή Ν στη εντολή for (</a:t>
            </a:r>
            <a:r>
              <a:rPr lang="el-GR" b="1" dirty="0"/>
              <a:t>for i = </a:t>
            </a:r>
            <a:r>
              <a:rPr lang="el-GR" b="1" dirty="0" smtClean="0"/>
              <a:t>1:N</a:t>
            </a:r>
            <a:r>
              <a:rPr lang="el-GR" dirty="0" smtClean="0"/>
              <a:t>) της </a:t>
            </a:r>
            <a:r>
              <a:rPr lang="el-GR" dirty="0"/>
              <a:t>οποίας τη τιμή θα τη βρίσκει το πρόγραμμα από το μέγεθος του αρχείου </a:t>
            </a:r>
            <a:r>
              <a:rPr lang="el-GR" dirty="0" smtClean="0"/>
              <a:t>data.txt μόλις </a:t>
            </a:r>
            <a:r>
              <a:rPr lang="el-GR" dirty="0"/>
              <a:t>το διαβάσει (</a:t>
            </a:r>
            <a:r>
              <a:rPr lang="el-GR" b="1" dirty="0"/>
              <a:t>[N, M] = </a:t>
            </a:r>
            <a:r>
              <a:rPr lang="el-GR" b="1" dirty="0" err="1"/>
              <a:t>size</a:t>
            </a:r>
            <a:r>
              <a:rPr lang="el-GR" b="1" dirty="0"/>
              <a:t>(x</a:t>
            </a:r>
            <a:r>
              <a:rPr lang="el-GR" b="1"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770160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7/</a:t>
            </a:r>
            <a:r>
              <a:rPr lang="en-US" sz="3200" b="0" dirty="0" smtClean="0"/>
              <a:t>19</a:t>
            </a:r>
            <a:endParaRPr lang="el-GR" dirty="0"/>
          </a:p>
        </p:txBody>
      </p:sp>
      <p:sp>
        <p:nvSpPr>
          <p:cNvPr id="3" name="Θέση περιεχομένου 2"/>
          <p:cNvSpPr>
            <a:spLocks noGrp="1"/>
          </p:cNvSpPr>
          <p:nvPr>
            <p:ph idx="1"/>
          </p:nvPr>
        </p:nvSpPr>
        <p:spPr/>
        <p:txBody>
          <a:bodyPr/>
          <a:lstStyle/>
          <a:p>
            <a:r>
              <a:rPr lang="el-GR" dirty="0"/>
              <a:t>Εκτός από τα εμβαδά των επιμέρους τριγώνων, μας ενδιαφέρει και το συνολικό εμβαδόν της έκτασης που προκύπτει αν προσθέσουμε όλα τα επιμέρους εμβαδά (Ε). Σε κάθε επανάληψη του for υπολογίζεται το Ε ενός μόνο τριγώνου. Θα χρησιμοποιήσουμε λοιπόν μια μεταβλητή S που θα παίζει το ρόλο αθροιστή και εκεί θα προσθέτουμε το νέο Ε που υπολογίζεται σε κάθε επανάληψη (</a:t>
            </a:r>
            <a:r>
              <a:rPr lang="el-GR" b="1" dirty="0"/>
              <a:t>S = S + E</a:t>
            </a:r>
            <a:r>
              <a:rPr lang="el-GR" dirty="0"/>
              <a:t>). Όταν τελειώσουν όλες οι επαναλήψεις, η S θα περιέχει το άθροισμα όλων των εμβαδών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9319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Δεδομένα σε Πίνακες </a:t>
            </a:r>
            <a:r>
              <a:rPr lang="el-GR" dirty="0" smtClean="0"/>
              <a:t>και </a:t>
            </a:r>
            <a:r>
              <a:rPr lang="el-GR" dirty="0"/>
              <a:t>σε Αρχεία </a:t>
            </a:r>
            <a:r>
              <a:rPr lang="el-GR" sz="3200" b="0" dirty="0" smtClean="0"/>
              <a:t>8/</a:t>
            </a:r>
            <a:r>
              <a:rPr lang="en-US" sz="3200" b="0" dirty="0" smtClean="0"/>
              <a:t>19</a:t>
            </a:r>
            <a:endParaRPr lang="el-GR" dirty="0"/>
          </a:p>
        </p:txBody>
      </p:sp>
      <p:sp>
        <p:nvSpPr>
          <p:cNvPr id="3" name="Θέση περιεχομένου 2"/>
          <p:cNvSpPr>
            <a:spLocks noGrp="1"/>
          </p:cNvSpPr>
          <p:nvPr>
            <p:ph idx="1"/>
          </p:nvPr>
        </p:nvSpPr>
        <p:spPr>
          <a:xfrm>
            <a:off x="457200" y="1196752"/>
            <a:ext cx="8229600" cy="1512168"/>
          </a:xfrm>
        </p:spPr>
        <p:txBody>
          <a:bodyPr/>
          <a:lstStyle/>
          <a:p>
            <a:pPr marL="0" indent="0">
              <a:buNone/>
            </a:pPr>
            <a:r>
              <a:rPr lang="el-GR" dirty="0"/>
              <a:t>Συμπληρώστε το αρχείο data.txt με τα υπόλοιπα σετ δεδομένων:</a:t>
            </a:r>
          </a:p>
          <a:p>
            <a:pPr marL="0" indent="0">
              <a:buNone/>
            </a:pPr>
            <a:r>
              <a:rPr lang="el-GR" dirty="0"/>
              <a:t>data1.txt </a:t>
            </a:r>
            <a:r>
              <a:rPr lang="el-GR" dirty="0" smtClean="0"/>
              <a:t>:</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6" name="Ορθογώνιο 5"/>
          <p:cNvSpPr/>
          <p:nvPr/>
        </p:nvSpPr>
        <p:spPr>
          <a:xfrm>
            <a:off x="1237366" y="2708920"/>
            <a:ext cx="6400800" cy="1754326"/>
          </a:xfrm>
          <a:prstGeom prst="rect">
            <a:avLst/>
          </a:prstGeom>
          <a:ln>
            <a:solidFill>
              <a:schemeClr val="tx1"/>
            </a:solidFill>
          </a:ln>
        </p:spPr>
        <p:txBody>
          <a:bodyPr wrap="square">
            <a:spAutoFit/>
          </a:bodyPr>
          <a:lstStyle/>
          <a:p>
            <a:r>
              <a:rPr lang="el-GR" dirty="0">
                <a:latin typeface="Courier New" panose="02070309020205020404" pitchFamily="49" charset="0"/>
              </a:rPr>
              <a:t>4 5 6</a:t>
            </a:r>
          </a:p>
          <a:p>
            <a:r>
              <a:rPr lang="el-GR" dirty="0">
                <a:latin typeface="Courier New" panose="02070309020205020404" pitchFamily="49" charset="0"/>
              </a:rPr>
              <a:t>6 3 7</a:t>
            </a:r>
          </a:p>
          <a:p>
            <a:r>
              <a:rPr lang="el-GR" dirty="0">
                <a:latin typeface="Courier New" panose="02070309020205020404" pitchFamily="49" charset="0"/>
              </a:rPr>
              <a:t>7 4 5</a:t>
            </a:r>
          </a:p>
          <a:p>
            <a:r>
              <a:rPr lang="el-GR" dirty="0">
                <a:latin typeface="Courier New" panose="02070309020205020404" pitchFamily="49" charset="0"/>
              </a:rPr>
              <a:t>4 7 4</a:t>
            </a:r>
          </a:p>
          <a:p>
            <a:r>
              <a:rPr lang="el-GR" dirty="0">
                <a:latin typeface="Courier New" panose="02070309020205020404" pitchFamily="49" charset="0"/>
              </a:rPr>
              <a:t>4 6 3</a:t>
            </a:r>
          </a:p>
          <a:p>
            <a:r>
              <a:rPr lang="el-GR" dirty="0">
                <a:latin typeface="Courier New" panose="02070309020205020404" pitchFamily="49" charset="0"/>
              </a:rPr>
              <a:t>3 3 5</a:t>
            </a:r>
            <a:endParaRPr lang="el-GR" dirty="0"/>
          </a:p>
        </p:txBody>
      </p:sp>
    </p:spTree>
    <p:extLst>
      <p:ext uri="{BB962C8B-B14F-4D97-AF65-F5344CB8AC3E}">
        <p14:creationId xmlns:p14="http://schemas.microsoft.com/office/powerpoint/2010/main" val="23275118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460d513db16a4386f30aab976e13a8fe3aaf02e"/>
</p:tagLst>
</file>

<file path=ppt/theme/theme1.xml><?xml version="1.0" encoding="utf-8"?>
<a:theme xmlns:a="http://schemas.openxmlformats.org/drawingml/2006/main" name="OC_template_updated">
  <a:themeElements>
    <a:clrScheme name="Προσαρμοσμένο 1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2231</Words>
  <Application>Microsoft Office PowerPoint</Application>
  <PresentationFormat>Προβολή στην οθόνη (4:3)</PresentationFormat>
  <Paragraphs>206</Paragraphs>
  <Slides>27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27</vt:i4>
      </vt:variant>
    </vt:vector>
  </HeadingPairs>
  <TitlesOfParts>
    <vt:vector size="29" baseType="lpstr">
      <vt:lpstr>OC_template_updated</vt:lpstr>
      <vt:lpstr>1_OC_template_updated</vt:lpstr>
      <vt:lpstr>Προγραμματισμός και Εφαρμογές Η/Υ (Ε)</vt:lpstr>
      <vt:lpstr>Δεδομένα σε Πίνακες και σε Αρχεία 1/19</vt:lpstr>
      <vt:lpstr>Δεδομένα σε Πίνακες και σε Αρχεία 2/19</vt:lpstr>
      <vt:lpstr>Δεδομένα σε Πίνακες και σε Αρχεία 3/19</vt:lpstr>
      <vt:lpstr>Δεδομένα σε Πίνακες και σε Αρχεία 4/19</vt:lpstr>
      <vt:lpstr>Δεδομένα σε Πίνακες και σε Αρχεία 5/19</vt:lpstr>
      <vt:lpstr>Δεδομένα σε Πίνακες και σε Αρχεία 6/19</vt:lpstr>
      <vt:lpstr>Δεδομένα σε Πίνακες και σε Αρχεία 7/19</vt:lpstr>
      <vt:lpstr>Δεδομένα σε Πίνακες και σε Αρχεία 8/19</vt:lpstr>
      <vt:lpstr>Δεδομένα σε Πίνακες και σε Αρχεία 9/19</vt:lpstr>
      <vt:lpstr>Δεδομένα σε Πίνακες και σε Αρχεία 10/19</vt:lpstr>
      <vt:lpstr>Δεδομένα σε Πίνακες και σε Αρχεία 11/19</vt:lpstr>
      <vt:lpstr>Δεδομένα σε Πίνακες και σε Αρχεία 12/19</vt:lpstr>
      <vt:lpstr>Δεδομένα σε Πίνακες και σε Αρχεία 13/19</vt:lpstr>
      <vt:lpstr>Δεδομένα σε Πίνακες και σε Αρχεία 14/19</vt:lpstr>
      <vt:lpstr>Δεδομένα σε Πίνακες και σε Αρχεία 15/19</vt:lpstr>
      <vt:lpstr>Δεδομένα σε Πίνακες και σε Αρχεία 16/19</vt:lpstr>
      <vt:lpstr>Δεδομένα σε Πίνακες και σε Αρχεία 17/19</vt:lpstr>
      <vt:lpstr>Δεδομένα σε Πίνακες και σε Αρχεία 18/19</vt:lpstr>
      <vt:lpstr>Δεδομένα σε Πίνακες και σε Αρχεία 19/19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49</cp:revision>
  <dcterms:created xsi:type="dcterms:W3CDTF">2013-03-04T13:35:19Z</dcterms:created>
  <dcterms:modified xsi:type="dcterms:W3CDTF">2015-05-15T12:49:12Z</dcterms:modified>
</cp:coreProperties>
</file>