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notesMasterIdLst>
    <p:notesMasterId r:id="rId16"/>
  </p:notesMasterIdLst>
  <p:sldIdLst>
    <p:sldId id="256" r:id="rId2"/>
    <p:sldId id="257" r:id="rId3"/>
    <p:sldId id="272" r:id="rId4"/>
    <p:sldId id="260" r:id="rId5"/>
    <p:sldId id="273" r:id="rId6"/>
    <p:sldId id="265" r:id="rId7"/>
    <p:sldId id="271" r:id="rId8"/>
    <p:sldId id="267" r:id="rId9"/>
    <p:sldId id="270" r:id="rId10"/>
    <p:sldId id="263" r:id="rId11"/>
    <p:sldId id="266" r:id="rId12"/>
    <p:sldId id="261" r:id="rId13"/>
    <p:sldId id="258" r:id="rId14"/>
    <p:sldId id="26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FA9C86-E2E5-4A7D-88F1-771E0E4251AC}" type="doc">
      <dgm:prSet loTypeId="urn:microsoft.com/office/officeart/2005/8/layout/default" loCatId="list" qsTypeId="urn:microsoft.com/office/officeart/2005/8/quickstyle/3d1" qsCatId="3D" csTypeId="urn:microsoft.com/office/officeart/2005/8/colors/colorful4" csCatId="colorful" phldr="1"/>
      <dgm:spPr/>
      <dgm:t>
        <a:bodyPr/>
        <a:lstStyle/>
        <a:p>
          <a:endParaRPr lang="el-GR"/>
        </a:p>
      </dgm:t>
    </dgm:pt>
    <dgm:pt modelId="{B19AB300-8738-441A-B3CC-63EC19A276B6}">
      <dgm:prSet phldrT="[Κείμενο]"/>
      <dgm:spPr/>
      <dgm:t>
        <a:bodyPr/>
        <a:lstStyle/>
        <a:p>
          <a:r>
            <a:rPr lang="el-GR" sz="4000"/>
            <a:t>Γαστρεντερικές επιπτώσεις(κυρίως σε δοσολογίες </a:t>
          </a:r>
          <a:r>
            <a:rPr lang="arn-CL" sz="4000"/>
            <a:t>60mg</a:t>
          </a:r>
          <a:r>
            <a:rPr lang="el-GR" sz="4000"/>
            <a:t>)</a:t>
          </a:r>
        </a:p>
      </dgm:t>
    </dgm:pt>
    <dgm:pt modelId="{76E071DE-6750-4BC8-B069-45474B109C15}" type="parTrans" cxnId="{4DD665FF-7C7D-4F5E-83BC-4877F544AE70}">
      <dgm:prSet/>
      <dgm:spPr/>
      <dgm:t>
        <a:bodyPr/>
        <a:lstStyle/>
        <a:p>
          <a:endParaRPr lang="el-GR"/>
        </a:p>
      </dgm:t>
    </dgm:pt>
    <dgm:pt modelId="{CF1E1A00-CE3E-4BD7-ABCD-A70EA0CD0CF0}" type="sibTrans" cxnId="{4DD665FF-7C7D-4F5E-83BC-4877F544AE70}">
      <dgm:prSet/>
      <dgm:spPr/>
      <dgm:t>
        <a:bodyPr/>
        <a:lstStyle/>
        <a:p>
          <a:endParaRPr lang="el-GR"/>
        </a:p>
      </dgm:t>
    </dgm:pt>
    <dgm:pt modelId="{0FF15CEB-D62D-40EC-813A-19B27DD90A18}">
      <dgm:prSet phldrT="[Κείμενο]"/>
      <dgm:spPr/>
      <dgm:t>
        <a:bodyPr/>
        <a:lstStyle/>
        <a:p>
          <a:r>
            <a:rPr lang="el-GR" sz="4000">
              <a:latin typeface="Trebuchet MS"/>
            </a:rPr>
            <a:t>έμετος </a:t>
          </a:r>
        </a:p>
      </dgm:t>
    </dgm:pt>
    <dgm:pt modelId="{66E85FFD-FD37-44DF-8109-4368E1602956}" type="parTrans" cxnId="{4B03F3C1-C5EB-4034-A6FE-4F2CA6B1233A}">
      <dgm:prSet/>
      <dgm:spPr/>
      <dgm:t>
        <a:bodyPr/>
        <a:lstStyle/>
        <a:p>
          <a:endParaRPr lang="el-GR"/>
        </a:p>
      </dgm:t>
    </dgm:pt>
    <dgm:pt modelId="{897FE2F2-AB1F-4BF2-9A18-8C1251B465C4}" type="sibTrans" cxnId="{4B03F3C1-C5EB-4034-A6FE-4F2CA6B1233A}">
      <dgm:prSet/>
      <dgm:spPr/>
      <dgm:t>
        <a:bodyPr/>
        <a:lstStyle/>
        <a:p>
          <a:endParaRPr lang="el-GR"/>
        </a:p>
      </dgm:t>
    </dgm:pt>
    <dgm:pt modelId="{3F514D28-B495-45CA-BD5C-1611EF10C381}">
      <dgm:prSet phldrT="[Κείμενο]"/>
      <dgm:spPr/>
      <dgm:t>
        <a:bodyPr/>
        <a:lstStyle/>
        <a:p>
          <a:r>
            <a:rPr lang="el-GR" sz="4000">
              <a:latin typeface="Trebuchet MS"/>
            </a:rPr>
            <a:t>ναυτία </a:t>
          </a:r>
        </a:p>
      </dgm:t>
    </dgm:pt>
    <dgm:pt modelId="{F6A0FD0F-197C-4C91-8C10-43EB618956A3}" type="parTrans" cxnId="{5F28ACFC-6CB6-45E2-9273-E7EA71B9A642}">
      <dgm:prSet/>
      <dgm:spPr/>
    </dgm:pt>
    <dgm:pt modelId="{E7225839-BC1A-4D32-BD0F-171C83308D18}" type="sibTrans" cxnId="{5F28ACFC-6CB6-45E2-9273-E7EA71B9A642}">
      <dgm:prSet/>
      <dgm:spPr/>
    </dgm:pt>
    <dgm:pt modelId="{BD122948-7C27-4337-B30D-7440E0733C24}">
      <dgm:prSet phldrT="[Κείμενο]"/>
      <dgm:spPr/>
      <dgm:t>
        <a:bodyPr/>
        <a:lstStyle/>
        <a:p>
          <a:r>
            <a:rPr lang="el-GR" sz="4000">
              <a:latin typeface=""/>
            </a:rPr>
            <a:t>διάρροια </a:t>
          </a:r>
          <a:endParaRPr lang="el-GR" sz="4000">
            <a:latin typeface="Trebuchet MS"/>
          </a:endParaRPr>
        </a:p>
      </dgm:t>
    </dgm:pt>
    <dgm:pt modelId="{361AA75A-A4EC-4CF0-96B6-3350E95F57A7}" type="parTrans" cxnId="{A84821CF-9AAF-4D08-B76B-1E21052ABB96}">
      <dgm:prSet/>
      <dgm:spPr/>
    </dgm:pt>
    <dgm:pt modelId="{77B915E7-3F41-4AE5-BE9E-3FB4FBBB7CE4}" type="sibTrans" cxnId="{A84821CF-9AAF-4D08-B76B-1E21052ABB96}">
      <dgm:prSet/>
      <dgm:spPr/>
    </dgm:pt>
    <dgm:pt modelId="{C7955154-0F51-4FAC-B571-3C88F402BA37}">
      <dgm:prSet phldrT="[Κείμενο]"/>
      <dgm:spPr/>
      <dgm:t>
        <a:bodyPr/>
        <a:lstStyle/>
        <a:p>
          <a:r>
            <a:rPr lang="el-GR" sz="4000">
              <a:latin typeface=""/>
            </a:rPr>
            <a:t>δυσκοιλιότητα</a:t>
          </a:r>
          <a:endParaRPr lang="el-GR" sz="4000">
            <a:latin typeface="Trebuchet MS"/>
          </a:endParaRPr>
        </a:p>
      </dgm:t>
    </dgm:pt>
    <dgm:pt modelId="{241D3C10-B4A7-4827-BFC9-FEF7A0C1D73B}" type="parTrans" cxnId="{27D93891-4E16-43D2-8849-787CF2AB9661}">
      <dgm:prSet/>
      <dgm:spPr/>
    </dgm:pt>
    <dgm:pt modelId="{5943DC46-D25A-4600-B8FA-11FF6F5F7DCF}" type="sibTrans" cxnId="{27D93891-4E16-43D2-8849-787CF2AB9661}">
      <dgm:prSet/>
      <dgm:spPr/>
    </dgm:pt>
    <dgm:pt modelId="{B70AA85F-02E3-4B86-9E67-050635A635FF}">
      <dgm:prSet phldrT="[Κείμενο]"/>
      <dgm:spPr/>
      <dgm:t>
        <a:bodyPr/>
        <a:lstStyle/>
        <a:p>
          <a:r>
            <a:rPr lang="el-GR" sz="4000">
              <a:latin typeface="Trebuchet MS"/>
            </a:rPr>
            <a:t>κίνδυνος αυξημένης συγκέντρωσης </a:t>
          </a:r>
          <a:r>
            <a:rPr lang="arn-CL" sz="4000">
              <a:latin typeface=""/>
            </a:rPr>
            <a:t>Hb</a:t>
          </a:r>
          <a:r>
            <a:rPr lang="el-GR" sz="4000">
              <a:latin typeface=""/>
            </a:rPr>
            <a:t>(σε υπερθεραπεία)</a:t>
          </a:r>
        </a:p>
      </dgm:t>
    </dgm:pt>
    <dgm:pt modelId="{4F1148B9-A907-4E98-A21F-B7158839051C}" type="parTrans" cxnId="{A0121EFC-A51D-49F2-A51D-6215A4E7C7F5}">
      <dgm:prSet/>
      <dgm:spPr/>
    </dgm:pt>
    <dgm:pt modelId="{DEBDF4F5-21B6-4F64-B5AF-8CFFA45390CB}" type="sibTrans" cxnId="{A0121EFC-A51D-49F2-A51D-6215A4E7C7F5}">
      <dgm:prSet/>
      <dgm:spPr/>
    </dgm:pt>
    <dgm:pt modelId="{E01276BE-30DA-48FE-8E9A-F56374CD7FE8}" type="pres">
      <dgm:prSet presAssocID="{89FA9C86-E2E5-4A7D-88F1-771E0E4251AC}" presName="diagram" presStyleCnt="0">
        <dgm:presLayoutVars>
          <dgm:dir/>
          <dgm:resizeHandles val="exact"/>
        </dgm:presLayoutVars>
      </dgm:prSet>
      <dgm:spPr/>
      <dgm:t>
        <a:bodyPr/>
        <a:lstStyle/>
        <a:p>
          <a:endParaRPr lang="el-GR"/>
        </a:p>
      </dgm:t>
    </dgm:pt>
    <dgm:pt modelId="{951A4172-5FDB-4749-9F86-8D1293C712D8}" type="pres">
      <dgm:prSet presAssocID="{B19AB300-8738-441A-B3CC-63EC19A276B6}" presName="node" presStyleLbl="node1" presStyleIdx="0" presStyleCnt="6">
        <dgm:presLayoutVars>
          <dgm:bulletEnabled val="1"/>
        </dgm:presLayoutVars>
      </dgm:prSet>
      <dgm:spPr/>
      <dgm:t>
        <a:bodyPr/>
        <a:lstStyle/>
        <a:p>
          <a:endParaRPr lang="el-GR"/>
        </a:p>
      </dgm:t>
    </dgm:pt>
    <dgm:pt modelId="{61824040-C9AC-4788-AE97-E2C97E5512B4}" type="pres">
      <dgm:prSet presAssocID="{CF1E1A00-CE3E-4BD7-ABCD-A70EA0CD0CF0}" presName="sibTrans" presStyleCnt="0"/>
      <dgm:spPr/>
    </dgm:pt>
    <dgm:pt modelId="{EBA8854A-FDB6-4F26-AFBB-1B9F988219CF}" type="pres">
      <dgm:prSet presAssocID="{C7955154-0F51-4FAC-B571-3C88F402BA37}" presName="node" presStyleLbl="node1" presStyleIdx="1" presStyleCnt="6">
        <dgm:presLayoutVars>
          <dgm:bulletEnabled val="1"/>
        </dgm:presLayoutVars>
      </dgm:prSet>
      <dgm:spPr/>
      <dgm:t>
        <a:bodyPr/>
        <a:lstStyle/>
        <a:p>
          <a:endParaRPr lang="el-GR"/>
        </a:p>
      </dgm:t>
    </dgm:pt>
    <dgm:pt modelId="{3E278BAC-4427-441A-9B2B-900433B30E80}" type="pres">
      <dgm:prSet presAssocID="{5943DC46-D25A-4600-B8FA-11FF6F5F7DCF}" presName="sibTrans" presStyleCnt="0"/>
      <dgm:spPr/>
    </dgm:pt>
    <dgm:pt modelId="{156A14C5-02AF-4DD8-A55E-5E3319C5CA96}" type="pres">
      <dgm:prSet presAssocID="{BD122948-7C27-4337-B30D-7440E0733C24}" presName="node" presStyleLbl="node1" presStyleIdx="2" presStyleCnt="6">
        <dgm:presLayoutVars>
          <dgm:bulletEnabled val="1"/>
        </dgm:presLayoutVars>
      </dgm:prSet>
      <dgm:spPr/>
      <dgm:t>
        <a:bodyPr/>
        <a:lstStyle/>
        <a:p>
          <a:endParaRPr lang="el-GR"/>
        </a:p>
      </dgm:t>
    </dgm:pt>
    <dgm:pt modelId="{2297DFEA-D954-4CF5-8203-3D11A537198C}" type="pres">
      <dgm:prSet presAssocID="{77B915E7-3F41-4AE5-BE9E-3FB4FBBB7CE4}" presName="sibTrans" presStyleCnt="0"/>
      <dgm:spPr/>
    </dgm:pt>
    <dgm:pt modelId="{58442777-5C99-4315-8DF9-6AF773885C2F}" type="pres">
      <dgm:prSet presAssocID="{3F514D28-B495-45CA-BD5C-1611EF10C381}" presName="node" presStyleLbl="node1" presStyleIdx="3" presStyleCnt="6">
        <dgm:presLayoutVars>
          <dgm:bulletEnabled val="1"/>
        </dgm:presLayoutVars>
      </dgm:prSet>
      <dgm:spPr/>
      <dgm:t>
        <a:bodyPr/>
        <a:lstStyle/>
        <a:p>
          <a:endParaRPr lang="el-GR"/>
        </a:p>
      </dgm:t>
    </dgm:pt>
    <dgm:pt modelId="{5ED2C672-5F2F-4732-B357-3797822AB278}" type="pres">
      <dgm:prSet presAssocID="{E7225839-BC1A-4D32-BD0F-171C83308D18}" presName="sibTrans" presStyleCnt="0"/>
      <dgm:spPr/>
    </dgm:pt>
    <dgm:pt modelId="{D344CEAE-07AD-4CF4-8164-C488A9E0E4C6}" type="pres">
      <dgm:prSet presAssocID="{0FF15CEB-D62D-40EC-813A-19B27DD90A18}" presName="node" presStyleLbl="node1" presStyleIdx="4" presStyleCnt="6">
        <dgm:presLayoutVars>
          <dgm:bulletEnabled val="1"/>
        </dgm:presLayoutVars>
      </dgm:prSet>
      <dgm:spPr/>
      <dgm:t>
        <a:bodyPr/>
        <a:lstStyle/>
        <a:p>
          <a:endParaRPr lang="el-GR"/>
        </a:p>
      </dgm:t>
    </dgm:pt>
    <dgm:pt modelId="{07A3E740-3B2F-45FC-A0F0-49538E80EDCC}" type="pres">
      <dgm:prSet presAssocID="{897FE2F2-AB1F-4BF2-9A18-8C1251B465C4}" presName="sibTrans" presStyleCnt="0"/>
      <dgm:spPr/>
    </dgm:pt>
    <dgm:pt modelId="{A95744E1-4E3B-4D3D-AD9D-2339CB7DFD45}" type="pres">
      <dgm:prSet presAssocID="{B70AA85F-02E3-4B86-9E67-050635A635FF}" presName="node" presStyleLbl="node1" presStyleIdx="5" presStyleCnt="6">
        <dgm:presLayoutVars>
          <dgm:bulletEnabled val="1"/>
        </dgm:presLayoutVars>
      </dgm:prSet>
      <dgm:spPr/>
      <dgm:t>
        <a:bodyPr/>
        <a:lstStyle/>
        <a:p>
          <a:endParaRPr lang="el-GR"/>
        </a:p>
      </dgm:t>
    </dgm:pt>
  </dgm:ptLst>
  <dgm:cxnLst>
    <dgm:cxn modelId="{C2A22958-D89C-4741-B9D5-9099399F8FD6}" type="presOf" srcId="{BD122948-7C27-4337-B30D-7440E0733C24}" destId="{156A14C5-02AF-4DD8-A55E-5E3319C5CA96}" srcOrd="0" destOrd="0" presId="urn:microsoft.com/office/officeart/2005/8/layout/default"/>
    <dgm:cxn modelId="{653599DB-F15E-4CB4-A035-530023AD0E7D}" type="presOf" srcId="{B19AB300-8738-441A-B3CC-63EC19A276B6}" destId="{951A4172-5FDB-4749-9F86-8D1293C712D8}" srcOrd="0" destOrd="0" presId="urn:microsoft.com/office/officeart/2005/8/layout/default"/>
    <dgm:cxn modelId="{3C2F6DD9-24BD-4E34-AD7F-005840294EA4}" type="presOf" srcId="{C7955154-0F51-4FAC-B571-3C88F402BA37}" destId="{EBA8854A-FDB6-4F26-AFBB-1B9F988219CF}" srcOrd="0" destOrd="0" presId="urn:microsoft.com/office/officeart/2005/8/layout/default"/>
    <dgm:cxn modelId="{521AAA2F-2A1F-4C68-979C-C55F605BBBA3}" type="presOf" srcId="{89FA9C86-E2E5-4A7D-88F1-771E0E4251AC}" destId="{E01276BE-30DA-48FE-8E9A-F56374CD7FE8}" srcOrd="0" destOrd="0" presId="urn:microsoft.com/office/officeart/2005/8/layout/default"/>
    <dgm:cxn modelId="{A0121EFC-A51D-49F2-A51D-6215A4E7C7F5}" srcId="{89FA9C86-E2E5-4A7D-88F1-771E0E4251AC}" destId="{B70AA85F-02E3-4B86-9E67-050635A635FF}" srcOrd="5" destOrd="0" parTransId="{4F1148B9-A907-4E98-A21F-B7158839051C}" sibTransId="{DEBDF4F5-21B6-4F64-B5AF-8CFFA45390CB}"/>
    <dgm:cxn modelId="{4B03F3C1-C5EB-4034-A6FE-4F2CA6B1233A}" srcId="{89FA9C86-E2E5-4A7D-88F1-771E0E4251AC}" destId="{0FF15CEB-D62D-40EC-813A-19B27DD90A18}" srcOrd="4" destOrd="0" parTransId="{66E85FFD-FD37-44DF-8109-4368E1602956}" sibTransId="{897FE2F2-AB1F-4BF2-9A18-8C1251B465C4}"/>
    <dgm:cxn modelId="{BEFEB61F-7686-49B2-81AE-815A811C9153}" type="presOf" srcId="{3F514D28-B495-45CA-BD5C-1611EF10C381}" destId="{58442777-5C99-4315-8DF9-6AF773885C2F}" srcOrd="0" destOrd="0" presId="urn:microsoft.com/office/officeart/2005/8/layout/default"/>
    <dgm:cxn modelId="{62E60E02-A7B8-4094-B7BB-A2CEA73DB9C9}" type="presOf" srcId="{0FF15CEB-D62D-40EC-813A-19B27DD90A18}" destId="{D344CEAE-07AD-4CF4-8164-C488A9E0E4C6}" srcOrd="0" destOrd="0" presId="urn:microsoft.com/office/officeart/2005/8/layout/default"/>
    <dgm:cxn modelId="{27D93891-4E16-43D2-8849-787CF2AB9661}" srcId="{89FA9C86-E2E5-4A7D-88F1-771E0E4251AC}" destId="{C7955154-0F51-4FAC-B571-3C88F402BA37}" srcOrd="1" destOrd="0" parTransId="{241D3C10-B4A7-4827-BFC9-FEF7A0C1D73B}" sibTransId="{5943DC46-D25A-4600-B8FA-11FF6F5F7DCF}"/>
    <dgm:cxn modelId="{A84821CF-9AAF-4D08-B76B-1E21052ABB96}" srcId="{89FA9C86-E2E5-4A7D-88F1-771E0E4251AC}" destId="{BD122948-7C27-4337-B30D-7440E0733C24}" srcOrd="2" destOrd="0" parTransId="{361AA75A-A4EC-4CF0-96B6-3350E95F57A7}" sibTransId="{77B915E7-3F41-4AE5-BE9E-3FB4FBBB7CE4}"/>
    <dgm:cxn modelId="{F3558C99-B566-43B3-BAFD-156427869D82}" type="presOf" srcId="{B70AA85F-02E3-4B86-9E67-050635A635FF}" destId="{A95744E1-4E3B-4D3D-AD9D-2339CB7DFD45}" srcOrd="0" destOrd="0" presId="urn:microsoft.com/office/officeart/2005/8/layout/default"/>
    <dgm:cxn modelId="{4DD665FF-7C7D-4F5E-83BC-4877F544AE70}" srcId="{89FA9C86-E2E5-4A7D-88F1-771E0E4251AC}" destId="{B19AB300-8738-441A-B3CC-63EC19A276B6}" srcOrd="0" destOrd="0" parTransId="{76E071DE-6750-4BC8-B069-45474B109C15}" sibTransId="{CF1E1A00-CE3E-4BD7-ABCD-A70EA0CD0CF0}"/>
    <dgm:cxn modelId="{5F28ACFC-6CB6-45E2-9273-E7EA71B9A642}" srcId="{89FA9C86-E2E5-4A7D-88F1-771E0E4251AC}" destId="{3F514D28-B495-45CA-BD5C-1611EF10C381}" srcOrd="3" destOrd="0" parTransId="{F6A0FD0F-197C-4C91-8C10-43EB618956A3}" sibTransId="{E7225839-BC1A-4D32-BD0F-171C83308D18}"/>
    <dgm:cxn modelId="{5CAC2B8D-EF40-4516-B483-8FE040E89F58}" type="presParOf" srcId="{E01276BE-30DA-48FE-8E9A-F56374CD7FE8}" destId="{951A4172-5FDB-4749-9F86-8D1293C712D8}" srcOrd="0" destOrd="0" presId="urn:microsoft.com/office/officeart/2005/8/layout/default"/>
    <dgm:cxn modelId="{A74A801A-D34C-4825-930D-63E1F0B06CD6}" type="presParOf" srcId="{E01276BE-30DA-48FE-8E9A-F56374CD7FE8}" destId="{61824040-C9AC-4788-AE97-E2C97E5512B4}" srcOrd="1" destOrd="0" presId="urn:microsoft.com/office/officeart/2005/8/layout/default"/>
    <dgm:cxn modelId="{7CD087E8-74F9-4D43-B427-5982539C62BC}" type="presParOf" srcId="{E01276BE-30DA-48FE-8E9A-F56374CD7FE8}" destId="{EBA8854A-FDB6-4F26-AFBB-1B9F988219CF}" srcOrd="2" destOrd="0" presId="urn:microsoft.com/office/officeart/2005/8/layout/default"/>
    <dgm:cxn modelId="{9B9B8277-6A8B-4FB8-9203-DB5C9A82DCBB}" type="presParOf" srcId="{E01276BE-30DA-48FE-8E9A-F56374CD7FE8}" destId="{3E278BAC-4427-441A-9B2B-900433B30E80}" srcOrd="3" destOrd="0" presId="urn:microsoft.com/office/officeart/2005/8/layout/default"/>
    <dgm:cxn modelId="{A9A1E91B-46AD-40B5-A7AE-34E36161634E}" type="presParOf" srcId="{E01276BE-30DA-48FE-8E9A-F56374CD7FE8}" destId="{156A14C5-02AF-4DD8-A55E-5E3319C5CA96}" srcOrd="4" destOrd="0" presId="urn:microsoft.com/office/officeart/2005/8/layout/default"/>
    <dgm:cxn modelId="{FB560E09-0C0B-4279-98B2-A5A142E45909}" type="presParOf" srcId="{E01276BE-30DA-48FE-8E9A-F56374CD7FE8}" destId="{2297DFEA-D954-4CF5-8203-3D11A537198C}" srcOrd="5" destOrd="0" presId="urn:microsoft.com/office/officeart/2005/8/layout/default"/>
    <dgm:cxn modelId="{5E0CEAF0-B29D-41AC-BCC5-978DA1B36D3D}" type="presParOf" srcId="{E01276BE-30DA-48FE-8E9A-F56374CD7FE8}" destId="{58442777-5C99-4315-8DF9-6AF773885C2F}" srcOrd="6" destOrd="0" presId="urn:microsoft.com/office/officeart/2005/8/layout/default"/>
    <dgm:cxn modelId="{CC7BFB8F-C66D-4DA4-9317-B9BEBD1FA3F7}" type="presParOf" srcId="{E01276BE-30DA-48FE-8E9A-F56374CD7FE8}" destId="{5ED2C672-5F2F-4732-B357-3797822AB278}" srcOrd="7" destOrd="0" presId="urn:microsoft.com/office/officeart/2005/8/layout/default"/>
    <dgm:cxn modelId="{772E6E8C-7750-47F1-B233-857EF47505BF}" type="presParOf" srcId="{E01276BE-30DA-48FE-8E9A-F56374CD7FE8}" destId="{D344CEAE-07AD-4CF4-8164-C488A9E0E4C6}" srcOrd="8" destOrd="0" presId="urn:microsoft.com/office/officeart/2005/8/layout/default"/>
    <dgm:cxn modelId="{B451F5D6-0A12-41AA-B935-9202A19FF32E}" type="presParOf" srcId="{E01276BE-30DA-48FE-8E9A-F56374CD7FE8}" destId="{07A3E740-3B2F-45FC-A0F0-49538E80EDCC}" srcOrd="9" destOrd="0" presId="urn:microsoft.com/office/officeart/2005/8/layout/default"/>
    <dgm:cxn modelId="{575A5A4A-9D8A-47DB-992C-A6EC23B5A580}" type="presParOf" srcId="{E01276BE-30DA-48FE-8E9A-F56374CD7FE8}" destId="{A95744E1-4E3B-4D3D-AD9D-2339CB7DFD45}"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A04C4D0-3D35-4E55-831A-0CA498926C12}" type="doc">
      <dgm:prSet loTypeId="urn:microsoft.com/office/officeart/2005/8/layout/chevron1" loCatId="process" qsTypeId="urn:microsoft.com/office/officeart/2005/8/quickstyle/simple5" qsCatId="simple" csTypeId="urn:microsoft.com/office/officeart/2005/8/colors/colorful5" csCatId="colorful" phldr="1"/>
      <dgm:spPr/>
    </dgm:pt>
    <dgm:pt modelId="{E6425675-E03E-45A9-9D55-380632FCB175}">
      <dgm:prSet phldrT="[Κείμενο]"/>
      <dgm:spPr/>
      <dgm:t>
        <a:bodyPr/>
        <a:lstStyle/>
        <a:p>
          <a:r>
            <a:rPr lang="el-GR">
              <a:solidFill>
                <a:srgbClr val="002060"/>
              </a:solidFill>
              <a:latin typeface=""/>
            </a:rPr>
            <a:t>Αλλαγή σκευάσματος</a:t>
          </a:r>
          <a:endParaRPr lang="el-GR">
            <a:solidFill>
              <a:srgbClr val="002060"/>
            </a:solidFill>
          </a:endParaRPr>
        </a:p>
      </dgm:t>
    </dgm:pt>
    <dgm:pt modelId="{54DC2C29-B9ED-4065-BE60-5290CBBA8778}" type="parTrans" cxnId="{488D4537-530D-4269-B1F3-11909E836F38}">
      <dgm:prSet/>
      <dgm:spPr/>
    </dgm:pt>
    <dgm:pt modelId="{97448C3A-227C-465F-94EC-F29EB3C42D53}" type="sibTrans" cxnId="{488D4537-530D-4269-B1F3-11909E836F38}">
      <dgm:prSet/>
      <dgm:spPr/>
      <dgm:t>
        <a:bodyPr/>
        <a:lstStyle/>
        <a:p>
          <a:endParaRPr lang="el-GR"/>
        </a:p>
      </dgm:t>
    </dgm:pt>
    <dgm:pt modelId="{D22AC9E9-EFDF-4E02-8934-F9A6FF05FDA0}">
      <dgm:prSet phldrT="[Κείμενο]"/>
      <dgm:spPr/>
      <dgm:t>
        <a:bodyPr/>
        <a:lstStyle/>
        <a:p>
          <a:r>
            <a:rPr lang="el-GR">
              <a:solidFill>
                <a:srgbClr val="002060"/>
              </a:solidFill>
              <a:latin typeface=""/>
            </a:rPr>
            <a:t>Μείωση δοσολογίας </a:t>
          </a:r>
        </a:p>
      </dgm:t>
    </dgm:pt>
    <dgm:pt modelId="{4CBAB031-62E7-48B3-91FA-D3C2E0C1FF84}" type="parTrans" cxnId="{CA259737-041F-4673-AB42-F8276C30837C}">
      <dgm:prSet/>
      <dgm:spPr/>
    </dgm:pt>
    <dgm:pt modelId="{1CA3768C-6714-4023-9563-19940F5825E5}" type="sibTrans" cxnId="{CA259737-041F-4673-AB42-F8276C30837C}">
      <dgm:prSet/>
      <dgm:spPr/>
      <dgm:t>
        <a:bodyPr/>
        <a:lstStyle/>
        <a:p>
          <a:endParaRPr lang="el-GR"/>
        </a:p>
      </dgm:t>
    </dgm:pt>
    <dgm:pt modelId="{EC116BAA-F326-4FC9-82AD-FB0520582A13}">
      <dgm:prSet phldrT="[Κείμενο]"/>
      <dgm:spPr/>
      <dgm:t>
        <a:bodyPr/>
        <a:lstStyle/>
        <a:p>
          <a:r>
            <a:rPr lang="el-GR">
              <a:solidFill>
                <a:srgbClr val="002060"/>
              </a:solidFill>
              <a:latin typeface=""/>
            </a:rPr>
            <a:t>Λήψη με το φαγητό (απορροφάται ΜΟΝΟ το 50%) </a:t>
          </a:r>
          <a:endParaRPr lang="el-GR">
            <a:solidFill>
              <a:srgbClr val="002060"/>
            </a:solidFill>
          </a:endParaRPr>
        </a:p>
      </dgm:t>
    </dgm:pt>
    <dgm:pt modelId="{ED5D0259-C3AC-42CD-89CA-A303EF07593F}" type="parTrans" cxnId="{A19ADD72-9C41-4530-B697-F65D9BFC8F29}">
      <dgm:prSet/>
      <dgm:spPr/>
    </dgm:pt>
    <dgm:pt modelId="{6EBEE3B6-FED5-4447-80AF-B2AD8909A180}" type="sibTrans" cxnId="{A19ADD72-9C41-4530-B697-F65D9BFC8F29}">
      <dgm:prSet/>
      <dgm:spPr/>
    </dgm:pt>
    <dgm:pt modelId="{CF68B5BC-0A92-4E09-8880-02C1F81B9035}" type="pres">
      <dgm:prSet presAssocID="{7A04C4D0-3D35-4E55-831A-0CA498926C12}" presName="Name0" presStyleCnt="0">
        <dgm:presLayoutVars>
          <dgm:dir/>
          <dgm:animLvl val="lvl"/>
          <dgm:resizeHandles val="exact"/>
        </dgm:presLayoutVars>
      </dgm:prSet>
      <dgm:spPr/>
    </dgm:pt>
    <dgm:pt modelId="{F90D2823-D26C-4F48-B12F-E6C2562D6648}" type="pres">
      <dgm:prSet presAssocID="{D22AC9E9-EFDF-4E02-8934-F9A6FF05FDA0}" presName="parTxOnly" presStyleLbl="node1" presStyleIdx="0" presStyleCnt="3">
        <dgm:presLayoutVars>
          <dgm:chMax val="0"/>
          <dgm:chPref val="0"/>
          <dgm:bulletEnabled val="1"/>
        </dgm:presLayoutVars>
      </dgm:prSet>
      <dgm:spPr/>
      <dgm:t>
        <a:bodyPr/>
        <a:lstStyle/>
        <a:p>
          <a:endParaRPr lang="el-GR"/>
        </a:p>
      </dgm:t>
    </dgm:pt>
    <dgm:pt modelId="{DE6B46F2-F48A-45B3-BFB9-18BC417FF3E1}" type="pres">
      <dgm:prSet presAssocID="{1CA3768C-6714-4023-9563-19940F5825E5}" presName="parTxOnlySpace" presStyleCnt="0"/>
      <dgm:spPr/>
    </dgm:pt>
    <dgm:pt modelId="{F0AB0F5D-3D56-4C25-8FA3-E14CA2DA8D0F}" type="pres">
      <dgm:prSet presAssocID="{E6425675-E03E-45A9-9D55-380632FCB175}" presName="parTxOnly" presStyleLbl="node1" presStyleIdx="1" presStyleCnt="3">
        <dgm:presLayoutVars>
          <dgm:chMax val="0"/>
          <dgm:chPref val="0"/>
          <dgm:bulletEnabled val="1"/>
        </dgm:presLayoutVars>
      </dgm:prSet>
      <dgm:spPr/>
      <dgm:t>
        <a:bodyPr/>
        <a:lstStyle/>
        <a:p>
          <a:endParaRPr lang="el-GR"/>
        </a:p>
      </dgm:t>
    </dgm:pt>
    <dgm:pt modelId="{8F427FB5-C0A4-46DE-9961-6D90A496C090}" type="pres">
      <dgm:prSet presAssocID="{97448C3A-227C-465F-94EC-F29EB3C42D53}" presName="parTxOnlySpace" presStyleCnt="0"/>
      <dgm:spPr/>
    </dgm:pt>
    <dgm:pt modelId="{3BFB9F7C-4B28-47B8-AB61-65D19208CED5}" type="pres">
      <dgm:prSet presAssocID="{EC116BAA-F326-4FC9-82AD-FB0520582A13}" presName="parTxOnly" presStyleLbl="node1" presStyleIdx="2" presStyleCnt="3">
        <dgm:presLayoutVars>
          <dgm:chMax val="0"/>
          <dgm:chPref val="0"/>
          <dgm:bulletEnabled val="1"/>
        </dgm:presLayoutVars>
      </dgm:prSet>
      <dgm:spPr/>
      <dgm:t>
        <a:bodyPr/>
        <a:lstStyle/>
        <a:p>
          <a:endParaRPr lang="el-GR"/>
        </a:p>
      </dgm:t>
    </dgm:pt>
  </dgm:ptLst>
  <dgm:cxnLst>
    <dgm:cxn modelId="{4C8C147F-0544-4214-8A46-46F6861A6F0A}" type="presOf" srcId="{7A04C4D0-3D35-4E55-831A-0CA498926C12}" destId="{CF68B5BC-0A92-4E09-8880-02C1F81B9035}" srcOrd="0" destOrd="0" presId="urn:microsoft.com/office/officeart/2005/8/layout/chevron1"/>
    <dgm:cxn modelId="{CA259737-041F-4673-AB42-F8276C30837C}" srcId="{7A04C4D0-3D35-4E55-831A-0CA498926C12}" destId="{D22AC9E9-EFDF-4E02-8934-F9A6FF05FDA0}" srcOrd="0" destOrd="0" parTransId="{4CBAB031-62E7-48B3-91FA-D3C2E0C1FF84}" sibTransId="{1CA3768C-6714-4023-9563-19940F5825E5}"/>
    <dgm:cxn modelId="{488D4537-530D-4269-B1F3-11909E836F38}" srcId="{7A04C4D0-3D35-4E55-831A-0CA498926C12}" destId="{E6425675-E03E-45A9-9D55-380632FCB175}" srcOrd="1" destOrd="0" parTransId="{54DC2C29-B9ED-4065-BE60-5290CBBA8778}" sibTransId="{97448C3A-227C-465F-94EC-F29EB3C42D53}"/>
    <dgm:cxn modelId="{A19ADD72-9C41-4530-B697-F65D9BFC8F29}" srcId="{7A04C4D0-3D35-4E55-831A-0CA498926C12}" destId="{EC116BAA-F326-4FC9-82AD-FB0520582A13}" srcOrd="2" destOrd="0" parTransId="{ED5D0259-C3AC-42CD-89CA-A303EF07593F}" sibTransId="{6EBEE3B6-FED5-4447-80AF-B2AD8909A180}"/>
    <dgm:cxn modelId="{CD460E43-7A1E-4CFB-98F4-851E32884482}" type="presOf" srcId="{E6425675-E03E-45A9-9D55-380632FCB175}" destId="{F0AB0F5D-3D56-4C25-8FA3-E14CA2DA8D0F}" srcOrd="0" destOrd="0" presId="urn:microsoft.com/office/officeart/2005/8/layout/chevron1"/>
    <dgm:cxn modelId="{99614801-4272-410B-8611-1412F99B62A5}" type="presOf" srcId="{EC116BAA-F326-4FC9-82AD-FB0520582A13}" destId="{3BFB9F7C-4B28-47B8-AB61-65D19208CED5}" srcOrd="0" destOrd="0" presId="urn:microsoft.com/office/officeart/2005/8/layout/chevron1"/>
    <dgm:cxn modelId="{F3ACC17F-95D0-4C9D-8A5D-31F76435CAA4}" type="presOf" srcId="{D22AC9E9-EFDF-4E02-8934-F9A6FF05FDA0}" destId="{F90D2823-D26C-4F48-B12F-E6C2562D6648}" srcOrd="0" destOrd="0" presId="urn:microsoft.com/office/officeart/2005/8/layout/chevron1"/>
    <dgm:cxn modelId="{316BDA0C-F9F3-4CB0-9A3C-EEE2FBDBBAE2}" type="presParOf" srcId="{CF68B5BC-0A92-4E09-8880-02C1F81B9035}" destId="{F90D2823-D26C-4F48-B12F-E6C2562D6648}" srcOrd="0" destOrd="0" presId="urn:microsoft.com/office/officeart/2005/8/layout/chevron1"/>
    <dgm:cxn modelId="{DC15569D-CCF8-4028-8C5B-5A8ADA736ED4}" type="presParOf" srcId="{CF68B5BC-0A92-4E09-8880-02C1F81B9035}" destId="{DE6B46F2-F48A-45B3-BFB9-18BC417FF3E1}" srcOrd="1" destOrd="0" presId="urn:microsoft.com/office/officeart/2005/8/layout/chevron1"/>
    <dgm:cxn modelId="{9749FE5A-9F36-45CC-A1BF-FFC74D95C0FB}" type="presParOf" srcId="{CF68B5BC-0A92-4E09-8880-02C1F81B9035}" destId="{F0AB0F5D-3D56-4C25-8FA3-E14CA2DA8D0F}" srcOrd="2" destOrd="0" presId="urn:microsoft.com/office/officeart/2005/8/layout/chevron1"/>
    <dgm:cxn modelId="{BA85C429-8556-4327-89D5-9AD029A090BA}" type="presParOf" srcId="{CF68B5BC-0A92-4E09-8880-02C1F81B9035}" destId="{8F427FB5-C0A4-46DE-9961-6D90A496C090}" srcOrd="3" destOrd="0" presId="urn:microsoft.com/office/officeart/2005/8/layout/chevron1"/>
    <dgm:cxn modelId="{A64AE29E-5857-4928-88F7-2B3692D59F61}" type="presParOf" srcId="{CF68B5BC-0A92-4E09-8880-02C1F81B9035}" destId="{3BFB9F7C-4B28-47B8-AB61-65D19208CED5}" srcOrd="4"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1A4172-5FDB-4749-9F86-8D1293C712D8}">
      <dsp:nvSpPr>
        <dsp:cNvPr id="0" name=""/>
        <dsp:cNvSpPr/>
      </dsp:nvSpPr>
      <dsp:spPr>
        <a:xfrm>
          <a:off x="0" y="263449"/>
          <a:ext cx="2408230" cy="1444938"/>
        </a:xfrm>
        <a:prstGeom prst="rect">
          <a:avLst/>
        </a:prstGeom>
        <a:gradFill rotWithShape="0">
          <a:gsLst>
            <a:gs pos="0">
              <a:schemeClr val="accent4">
                <a:hueOff val="0"/>
                <a:satOff val="0"/>
                <a:lumOff val="0"/>
                <a:alphaOff val="0"/>
                <a:tint val="94000"/>
                <a:satMod val="103000"/>
                <a:lumMod val="102000"/>
              </a:schemeClr>
            </a:gs>
            <a:gs pos="50000">
              <a:schemeClr val="accent4">
                <a:hueOff val="0"/>
                <a:satOff val="0"/>
                <a:lumOff val="0"/>
                <a:alphaOff val="0"/>
                <a:shade val="100000"/>
                <a:satMod val="110000"/>
                <a:lumMod val="100000"/>
              </a:schemeClr>
            </a:gs>
            <a:gs pos="100000">
              <a:schemeClr val="accent4">
                <a:hueOff val="0"/>
                <a:satOff val="0"/>
                <a:lumOff val="0"/>
                <a:alphaOff val="0"/>
                <a:shade val="78000"/>
                <a:satMod val="120000"/>
                <a:lumMod val="99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l-GR" sz="1900" kern="1200"/>
            <a:t>Γαστρεντερικές επιπτώσεις(κυρίως σε δοσολογίες </a:t>
          </a:r>
          <a:r>
            <a:rPr lang="arn-CL" sz="1900" kern="1200"/>
            <a:t>60mg</a:t>
          </a:r>
          <a:r>
            <a:rPr lang="el-GR" sz="1900" kern="1200"/>
            <a:t>)</a:t>
          </a:r>
        </a:p>
      </dsp:txBody>
      <dsp:txXfrm>
        <a:off x="0" y="263449"/>
        <a:ext cx="2408230" cy="1444938"/>
      </dsp:txXfrm>
    </dsp:sp>
    <dsp:sp modelId="{EBA8854A-FDB6-4F26-AFBB-1B9F988219CF}">
      <dsp:nvSpPr>
        <dsp:cNvPr id="0" name=""/>
        <dsp:cNvSpPr/>
      </dsp:nvSpPr>
      <dsp:spPr>
        <a:xfrm>
          <a:off x="2649054" y="263449"/>
          <a:ext cx="2408230" cy="1444938"/>
        </a:xfrm>
        <a:prstGeom prst="rect">
          <a:avLst/>
        </a:prstGeom>
        <a:gradFill rotWithShape="0">
          <a:gsLst>
            <a:gs pos="0">
              <a:schemeClr val="accent4">
                <a:hueOff val="1024216"/>
                <a:satOff val="9288"/>
                <a:lumOff val="3608"/>
                <a:alphaOff val="0"/>
                <a:tint val="94000"/>
                <a:satMod val="103000"/>
                <a:lumMod val="102000"/>
              </a:schemeClr>
            </a:gs>
            <a:gs pos="50000">
              <a:schemeClr val="accent4">
                <a:hueOff val="1024216"/>
                <a:satOff val="9288"/>
                <a:lumOff val="3608"/>
                <a:alphaOff val="0"/>
                <a:shade val="100000"/>
                <a:satMod val="110000"/>
                <a:lumMod val="100000"/>
              </a:schemeClr>
            </a:gs>
            <a:gs pos="100000">
              <a:schemeClr val="accent4">
                <a:hueOff val="1024216"/>
                <a:satOff val="9288"/>
                <a:lumOff val="3608"/>
                <a:alphaOff val="0"/>
                <a:shade val="78000"/>
                <a:satMod val="120000"/>
                <a:lumMod val="99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l-GR" sz="1900" kern="1200">
              <a:latin typeface=""/>
            </a:rPr>
            <a:t>δυσκοιλιότητα</a:t>
          </a:r>
          <a:endParaRPr lang="el-GR" sz="1900" kern="1200">
            <a:latin typeface="Trebuchet MS"/>
          </a:endParaRPr>
        </a:p>
      </dsp:txBody>
      <dsp:txXfrm>
        <a:off x="2649054" y="263449"/>
        <a:ext cx="2408230" cy="1444938"/>
      </dsp:txXfrm>
    </dsp:sp>
    <dsp:sp modelId="{156A14C5-02AF-4DD8-A55E-5E3319C5CA96}">
      <dsp:nvSpPr>
        <dsp:cNvPr id="0" name=""/>
        <dsp:cNvSpPr/>
      </dsp:nvSpPr>
      <dsp:spPr>
        <a:xfrm>
          <a:off x="5298108" y="263449"/>
          <a:ext cx="2408230" cy="1444938"/>
        </a:xfrm>
        <a:prstGeom prst="rect">
          <a:avLst/>
        </a:prstGeom>
        <a:gradFill rotWithShape="0">
          <a:gsLst>
            <a:gs pos="0">
              <a:schemeClr val="accent4">
                <a:hueOff val="2048432"/>
                <a:satOff val="18576"/>
                <a:lumOff val="7216"/>
                <a:alphaOff val="0"/>
                <a:tint val="94000"/>
                <a:satMod val="103000"/>
                <a:lumMod val="102000"/>
              </a:schemeClr>
            </a:gs>
            <a:gs pos="50000">
              <a:schemeClr val="accent4">
                <a:hueOff val="2048432"/>
                <a:satOff val="18576"/>
                <a:lumOff val="7216"/>
                <a:alphaOff val="0"/>
                <a:shade val="100000"/>
                <a:satMod val="110000"/>
                <a:lumMod val="100000"/>
              </a:schemeClr>
            </a:gs>
            <a:gs pos="100000">
              <a:schemeClr val="accent4">
                <a:hueOff val="2048432"/>
                <a:satOff val="18576"/>
                <a:lumOff val="7216"/>
                <a:alphaOff val="0"/>
                <a:shade val="78000"/>
                <a:satMod val="120000"/>
                <a:lumMod val="99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l-GR" sz="1900" kern="1200">
              <a:latin typeface=""/>
            </a:rPr>
            <a:t>διάρροια </a:t>
          </a:r>
          <a:endParaRPr lang="el-GR" sz="1900" kern="1200">
            <a:latin typeface="Trebuchet MS"/>
          </a:endParaRPr>
        </a:p>
      </dsp:txBody>
      <dsp:txXfrm>
        <a:off x="5298108" y="263449"/>
        <a:ext cx="2408230" cy="1444938"/>
      </dsp:txXfrm>
    </dsp:sp>
    <dsp:sp modelId="{58442777-5C99-4315-8DF9-6AF773885C2F}">
      <dsp:nvSpPr>
        <dsp:cNvPr id="0" name=""/>
        <dsp:cNvSpPr/>
      </dsp:nvSpPr>
      <dsp:spPr>
        <a:xfrm>
          <a:off x="0" y="1949211"/>
          <a:ext cx="2408230" cy="1444938"/>
        </a:xfrm>
        <a:prstGeom prst="rect">
          <a:avLst/>
        </a:prstGeom>
        <a:gradFill rotWithShape="0">
          <a:gsLst>
            <a:gs pos="0">
              <a:schemeClr val="accent4">
                <a:hueOff val="3072648"/>
                <a:satOff val="27863"/>
                <a:lumOff val="10823"/>
                <a:alphaOff val="0"/>
                <a:tint val="94000"/>
                <a:satMod val="103000"/>
                <a:lumMod val="102000"/>
              </a:schemeClr>
            </a:gs>
            <a:gs pos="50000">
              <a:schemeClr val="accent4">
                <a:hueOff val="3072648"/>
                <a:satOff val="27863"/>
                <a:lumOff val="10823"/>
                <a:alphaOff val="0"/>
                <a:shade val="100000"/>
                <a:satMod val="110000"/>
                <a:lumMod val="100000"/>
              </a:schemeClr>
            </a:gs>
            <a:gs pos="100000">
              <a:schemeClr val="accent4">
                <a:hueOff val="3072648"/>
                <a:satOff val="27863"/>
                <a:lumOff val="10823"/>
                <a:alphaOff val="0"/>
                <a:shade val="78000"/>
                <a:satMod val="120000"/>
                <a:lumMod val="99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l-GR" sz="1900" kern="1200">
              <a:latin typeface="Trebuchet MS"/>
            </a:rPr>
            <a:t>ναυτία </a:t>
          </a:r>
        </a:p>
      </dsp:txBody>
      <dsp:txXfrm>
        <a:off x="0" y="1949211"/>
        <a:ext cx="2408230" cy="1444938"/>
      </dsp:txXfrm>
    </dsp:sp>
    <dsp:sp modelId="{D344CEAE-07AD-4CF4-8164-C488A9E0E4C6}">
      <dsp:nvSpPr>
        <dsp:cNvPr id="0" name=""/>
        <dsp:cNvSpPr/>
      </dsp:nvSpPr>
      <dsp:spPr>
        <a:xfrm>
          <a:off x="2649054" y="1949211"/>
          <a:ext cx="2408230" cy="1444938"/>
        </a:xfrm>
        <a:prstGeom prst="rect">
          <a:avLst/>
        </a:prstGeom>
        <a:gradFill rotWithShape="0">
          <a:gsLst>
            <a:gs pos="0">
              <a:schemeClr val="accent4">
                <a:hueOff val="4096864"/>
                <a:satOff val="37151"/>
                <a:lumOff val="14431"/>
                <a:alphaOff val="0"/>
                <a:tint val="94000"/>
                <a:satMod val="103000"/>
                <a:lumMod val="102000"/>
              </a:schemeClr>
            </a:gs>
            <a:gs pos="50000">
              <a:schemeClr val="accent4">
                <a:hueOff val="4096864"/>
                <a:satOff val="37151"/>
                <a:lumOff val="14431"/>
                <a:alphaOff val="0"/>
                <a:shade val="100000"/>
                <a:satMod val="110000"/>
                <a:lumMod val="100000"/>
              </a:schemeClr>
            </a:gs>
            <a:gs pos="100000">
              <a:schemeClr val="accent4">
                <a:hueOff val="4096864"/>
                <a:satOff val="37151"/>
                <a:lumOff val="14431"/>
                <a:alphaOff val="0"/>
                <a:shade val="78000"/>
                <a:satMod val="120000"/>
                <a:lumMod val="99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l-GR" sz="1900" kern="1200">
              <a:latin typeface="Trebuchet MS"/>
            </a:rPr>
            <a:t>έμετος </a:t>
          </a:r>
        </a:p>
      </dsp:txBody>
      <dsp:txXfrm>
        <a:off x="2649054" y="1949211"/>
        <a:ext cx="2408230" cy="1444938"/>
      </dsp:txXfrm>
    </dsp:sp>
    <dsp:sp modelId="{A95744E1-4E3B-4D3D-AD9D-2339CB7DFD45}">
      <dsp:nvSpPr>
        <dsp:cNvPr id="0" name=""/>
        <dsp:cNvSpPr/>
      </dsp:nvSpPr>
      <dsp:spPr>
        <a:xfrm>
          <a:off x="5298108" y="1949211"/>
          <a:ext cx="2408230" cy="1444938"/>
        </a:xfrm>
        <a:prstGeom prst="rect">
          <a:avLst/>
        </a:prstGeom>
        <a:gradFill rotWithShape="0">
          <a:gsLst>
            <a:gs pos="0">
              <a:schemeClr val="accent4">
                <a:hueOff val="5121079"/>
                <a:satOff val="46439"/>
                <a:lumOff val="18039"/>
                <a:alphaOff val="0"/>
                <a:tint val="94000"/>
                <a:satMod val="103000"/>
                <a:lumMod val="102000"/>
              </a:schemeClr>
            </a:gs>
            <a:gs pos="50000">
              <a:schemeClr val="accent4">
                <a:hueOff val="5121079"/>
                <a:satOff val="46439"/>
                <a:lumOff val="18039"/>
                <a:alphaOff val="0"/>
                <a:shade val="100000"/>
                <a:satMod val="110000"/>
                <a:lumMod val="100000"/>
              </a:schemeClr>
            </a:gs>
            <a:gs pos="100000">
              <a:schemeClr val="accent4">
                <a:hueOff val="5121079"/>
                <a:satOff val="46439"/>
                <a:lumOff val="18039"/>
                <a:alphaOff val="0"/>
                <a:shade val="78000"/>
                <a:satMod val="120000"/>
                <a:lumMod val="99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l-GR" sz="1900" kern="1200">
              <a:latin typeface="Trebuchet MS"/>
            </a:rPr>
            <a:t>κίνδυνος αυξημένης συγκέντρωσης </a:t>
          </a:r>
          <a:r>
            <a:rPr lang="arn-CL" sz="1900" kern="1200">
              <a:latin typeface=""/>
            </a:rPr>
            <a:t>Hb</a:t>
          </a:r>
          <a:r>
            <a:rPr lang="el-GR" sz="1900" kern="1200">
              <a:latin typeface=""/>
            </a:rPr>
            <a:t>(σε υπερθεραπεία)</a:t>
          </a:r>
        </a:p>
      </dsp:txBody>
      <dsp:txXfrm>
        <a:off x="5298108" y="1949211"/>
        <a:ext cx="2408230" cy="144493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0D2823-D26C-4F48-B12F-E6C2562D6648}">
      <dsp:nvSpPr>
        <dsp:cNvPr id="0" name=""/>
        <dsp:cNvSpPr/>
      </dsp:nvSpPr>
      <dsp:spPr>
        <a:xfrm>
          <a:off x="3557" y="1489220"/>
          <a:ext cx="4334735" cy="1733894"/>
        </a:xfrm>
        <a:prstGeom prst="chevron">
          <a:avLst/>
        </a:prstGeom>
        <a:gradFill rotWithShape="0">
          <a:gsLst>
            <a:gs pos="0">
              <a:schemeClr val="accent5">
                <a:hueOff val="0"/>
                <a:satOff val="0"/>
                <a:lumOff val="0"/>
                <a:alphaOff val="0"/>
                <a:tint val="94000"/>
                <a:satMod val="103000"/>
                <a:lumMod val="102000"/>
              </a:schemeClr>
            </a:gs>
            <a:gs pos="50000">
              <a:schemeClr val="accent5">
                <a:hueOff val="0"/>
                <a:satOff val="0"/>
                <a:lumOff val="0"/>
                <a:alphaOff val="0"/>
                <a:shade val="100000"/>
                <a:satMod val="110000"/>
                <a:lumMod val="100000"/>
              </a:schemeClr>
            </a:gs>
            <a:gs pos="100000">
              <a:schemeClr val="accent5">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8014" tIns="36005" rIns="36005" bIns="36005" numCol="1" spcCol="1270" anchor="ctr" anchorCtr="0">
          <a:noAutofit/>
        </a:bodyPr>
        <a:lstStyle/>
        <a:p>
          <a:pPr lvl="0" algn="ctr" defTabSz="1200150">
            <a:lnSpc>
              <a:spcPct val="90000"/>
            </a:lnSpc>
            <a:spcBef>
              <a:spcPct val="0"/>
            </a:spcBef>
            <a:spcAft>
              <a:spcPct val="35000"/>
            </a:spcAft>
          </a:pPr>
          <a:r>
            <a:rPr lang="el-GR" sz="2700" kern="1200">
              <a:solidFill>
                <a:srgbClr val="002060"/>
              </a:solidFill>
              <a:latin typeface=""/>
            </a:rPr>
            <a:t>Μείωση δοσολογίας </a:t>
          </a:r>
        </a:p>
      </dsp:txBody>
      <dsp:txXfrm>
        <a:off x="870504" y="1489220"/>
        <a:ext cx="2600841" cy="1733894"/>
      </dsp:txXfrm>
    </dsp:sp>
    <dsp:sp modelId="{F0AB0F5D-3D56-4C25-8FA3-E14CA2DA8D0F}">
      <dsp:nvSpPr>
        <dsp:cNvPr id="0" name=""/>
        <dsp:cNvSpPr/>
      </dsp:nvSpPr>
      <dsp:spPr>
        <a:xfrm>
          <a:off x="3904820" y="1489220"/>
          <a:ext cx="4334735" cy="1733894"/>
        </a:xfrm>
        <a:prstGeom prst="chevron">
          <a:avLst/>
        </a:prstGeom>
        <a:gradFill rotWithShape="0">
          <a:gsLst>
            <a:gs pos="0">
              <a:schemeClr val="accent5">
                <a:hueOff val="-8031992"/>
                <a:satOff val="1435"/>
                <a:lumOff val="-3137"/>
                <a:alphaOff val="0"/>
                <a:tint val="94000"/>
                <a:satMod val="103000"/>
                <a:lumMod val="102000"/>
              </a:schemeClr>
            </a:gs>
            <a:gs pos="50000">
              <a:schemeClr val="accent5">
                <a:hueOff val="-8031992"/>
                <a:satOff val="1435"/>
                <a:lumOff val="-3137"/>
                <a:alphaOff val="0"/>
                <a:shade val="100000"/>
                <a:satMod val="110000"/>
                <a:lumMod val="100000"/>
              </a:schemeClr>
            </a:gs>
            <a:gs pos="100000">
              <a:schemeClr val="accent5">
                <a:hueOff val="-8031992"/>
                <a:satOff val="1435"/>
                <a:lumOff val="-3137"/>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8014" tIns="36005" rIns="36005" bIns="36005" numCol="1" spcCol="1270" anchor="ctr" anchorCtr="0">
          <a:noAutofit/>
        </a:bodyPr>
        <a:lstStyle/>
        <a:p>
          <a:pPr lvl="0" algn="ctr" defTabSz="1200150">
            <a:lnSpc>
              <a:spcPct val="90000"/>
            </a:lnSpc>
            <a:spcBef>
              <a:spcPct val="0"/>
            </a:spcBef>
            <a:spcAft>
              <a:spcPct val="35000"/>
            </a:spcAft>
          </a:pPr>
          <a:r>
            <a:rPr lang="el-GR" sz="2700" kern="1200">
              <a:solidFill>
                <a:srgbClr val="002060"/>
              </a:solidFill>
              <a:latin typeface=""/>
            </a:rPr>
            <a:t>Αλλαγή σκευάσματος</a:t>
          </a:r>
          <a:endParaRPr lang="el-GR" sz="2700" kern="1200">
            <a:solidFill>
              <a:srgbClr val="002060"/>
            </a:solidFill>
          </a:endParaRPr>
        </a:p>
      </dsp:txBody>
      <dsp:txXfrm>
        <a:off x="4771767" y="1489220"/>
        <a:ext cx="2600841" cy="1733894"/>
      </dsp:txXfrm>
    </dsp:sp>
    <dsp:sp modelId="{3BFB9F7C-4B28-47B8-AB61-65D19208CED5}">
      <dsp:nvSpPr>
        <dsp:cNvPr id="0" name=""/>
        <dsp:cNvSpPr/>
      </dsp:nvSpPr>
      <dsp:spPr>
        <a:xfrm>
          <a:off x="7806082" y="1489220"/>
          <a:ext cx="4334735" cy="1733894"/>
        </a:xfrm>
        <a:prstGeom prst="chevron">
          <a:avLst/>
        </a:prstGeom>
        <a:gradFill rotWithShape="0">
          <a:gsLst>
            <a:gs pos="0">
              <a:schemeClr val="accent5">
                <a:hueOff val="-16063984"/>
                <a:satOff val="2870"/>
                <a:lumOff val="-6275"/>
                <a:alphaOff val="0"/>
                <a:tint val="94000"/>
                <a:satMod val="103000"/>
                <a:lumMod val="102000"/>
              </a:schemeClr>
            </a:gs>
            <a:gs pos="50000">
              <a:schemeClr val="accent5">
                <a:hueOff val="-16063984"/>
                <a:satOff val="2870"/>
                <a:lumOff val="-6275"/>
                <a:alphaOff val="0"/>
                <a:shade val="100000"/>
                <a:satMod val="110000"/>
                <a:lumMod val="100000"/>
              </a:schemeClr>
            </a:gs>
            <a:gs pos="100000">
              <a:schemeClr val="accent5">
                <a:hueOff val="-16063984"/>
                <a:satOff val="2870"/>
                <a:lumOff val="-6275"/>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8014" tIns="36005" rIns="36005" bIns="36005" numCol="1" spcCol="1270" anchor="ctr" anchorCtr="0">
          <a:noAutofit/>
        </a:bodyPr>
        <a:lstStyle/>
        <a:p>
          <a:pPr lvl="0" algn="ctr" defTabSz="1200150">
            <a:lnSpc>
              <a:spcPct val="90000"/>
            </a:lnSpc>
            <a:spcBef>
              <a:spcPct val="0"/>
            </a:spcBef>
            <a:spcAft>
              <a:spcPct val="35000"/>
            </a:spcAft>
          </a:pPr>
          <a:r>
            <a:rPr lang="el-GR" sz="2700" kern="1200">
              <a:solidFill>
                <a:srgbClr val="002060"/>
              </a:solidFill>
              <a:latin typeface=""/>
            </a:rPr>
            <a:t>Λήψη με το φαγητό (απορροφάται ΜΟΝΟ το 50%) </a:t>
          </a:r>
          <a:endParaRPr lang="el-GR" sz="2700" kern="1200">
            <a:solidFill>
              <a:srgbClr val="002060"/>
            </a:solidFill>
          </a:endParaRPr>
        </a:p>
      </dsp:txBody>
      <dsp:txXfrm>
        <a:off x="8673029" y="1489220"/>
        <a:ext cx="2600841" cy="1733894"/>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F093B3-5AF6-4463-A4DF-A1F550DB42CB}" type="datetimeFigureOut">
              <a:rPr lang="el-GR"/>
              <a:t>30/11/2014</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C889D4-CEEF-4D09-A6FC-A1368AE8B73D}" type="slidenum">
              <a:rPr lang="el-GR"/>
              <a:t>‹#›</a:t>
            </a:fld>
            <a:endParaRPr lang="el-GR"/>
          </a:p>
        </p:txBody>
      </p:sp>
    </p:spTree>
    <p:extLst>
      <p:ext uri="{BB962C8B-B14F-4D97-AF65-F5344CB8AC3E}">
        <p14:creationId xmlns:p14="http://schemas.microsoft.com/office/powerpoint/2010/main" val="33964911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D0C889D4-CEEF-4D09-A6FC-A1368AE8B73D}" type="slidenum">
              <a:rPr lang="el-GR"/>
              <a:t>1</a:t>
            </a:fld>
            <a:endParaRPr lang="el-GR"/>
          </a:p>
        </p:txBody>
      </p:sp>
    </p:spTree>
    <p:extLst>
      <p:ext uri="{BB962C8B-B14F-4D97-AF65-F5344CB8AC3E}">
        <p14:creationId xmlns:p14="http://schemas.microsoft.com/office/powerpoint/2010/main" val="7282185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D0C889D4-CEEF-4D09-A6FC-A1368AE8B73D}" type="slidenum">
              <a:rPr lang="el-GR"/>
              <a:t>10</a:t>
            </a:fld>
            <a:endParaRPr lang="el-GR"/>
          </a:p>
        </p:txBody>
      </p:sp>
    </p:spTree>
    <p:extLst>
      <p:ext uri="{BB962C8B-B14F-4D97-AF65-F5344CB8AC3E}">
        <p14:creationId xmlns:p14="http://schemas.microsoft.com/office/powerpoint/2010/main" val="15148539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D0C889D4-CEEF-4D09-A6FC-A1368AE8B73D}" type="slidenum">
              <a:rPr lang="el-GR"/>
              <a:t>11</a:t>
            </a:fld>
            <a:endParaRPr lang="el-GR"/>
          </a:p>
        </p:txBody>
      </p:sp>
    </p:spTree>
    <p:extLst>
      <p:ext uri="{BB962C8B-B14F-4D97-AF65-F5344CB8AC3E}">
        <p14:creationId xmlns:p14="http://schemas.microsoft.com/office/powerpoint/2010/main" val="39537033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D0C889D4-CEEF-4D09-A6FC-A1368AE8B73D}" type="slidenum">
              <a:rPr lang="el-GR"/>
              <a:t>12</a:t>
            </a:fld>
            <a:endParaRPr lang="el-GR"/>
          </a:p>
        </p:txBody>
      </p:sp>
    </p:spTree>
    <p:extLst>
      <p:ext uri="{BB962C8B-B14F-4D97-AF65-F5344CB8AC3E}">
        <p14:creationId xmlns:p14="http://schemas.microsoft.com/office/powerpoint/2010/main" val="7185277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D0C889D4-CEEF-4D09-A6FC-A1368AE8B73D}" type="slidenum">
              <a:rPr lang="el-GR"/>
              <a:t>13</a:t>
            </a:fld>
            <a:endParaRPr lang="el-GR"/>
          </a:p>
        </p:txBody>
      </p:sp>
    </p:spTree>
    <p:extLst>
      <p:ext uri="{BB962C8B-B14F-4D97-AF65-F5344CB8AC3E}">
        <p14:creationId xmlns:p14="http://schemas.microsoft.com/office/powerpoint/2010/main" val="5414016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D0C889D4-CEEF-4D09-A6FC-A1368AE8B73D}" type="slidenum">
              <a:rPr lang="el-GR"/>
              <a:t>14</a:t>
            </a:fld>
            <a:endParaRPr lang="el-GR"/>
          </a:p>
        </p:txBody>
      </p:sp>
    </p:spTree>
    <p:extLst>
      <p:ext uri="{BB962C8B-B14F-4D97-AF65-F5344CB8AC3E}">
        <p14:creationId xmlns:p14="http://schemas.microsoft.com/office/powerpoint/2010/main" val="20165141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D0C889D4-CEEF-4D09-A6FC-A1368AE8B73D}" type="slidenum">
              <a:rPr lang="el-GR"/>
              <a:t>2</a:t>
            </a:fld>
            <a:endParaRPr lang="el-GR"/>
          </a:p>
        </p:txBody>
      </p:sp>
    </p:spTree>
    <p:extLst>
      <p:ext uri="{BB962C8B-B14F-4D97-AF65-F5344CB8AC3E}">
        <p14:creationId xmlns:p14="http://schemas.microsoft.com/office/powerpoint/2010/main" val="16267717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D0C889D4-CEEF-4D09-A6FC-A1368AE8B73D}" type="slidenum">
              <a:rPr lang="el-GR"/>
              <a:t>3</a:t>
            </a:fld>
            <a:endParaRPr lang="el-GR"/>
          </a:p>
        </p:txBody>
      </p:sp>
    </p:spTree>
    <p:extLst>
      <p:ext uri="{BB962C8B-B14F-4D97-AF65-F5344CB8AC3E}">
        <p14:creationId xmlns:p14="http://schemas.microsoft.com/office/powerpoint/2010/main" val="39698357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D0C889D4-CEEF-4D09-A6FC-A1368AE8B73D}" type="slidenum">
              <a:rPr lang="el-GR"/>
              <a:t>4</a:t>
            </a:fld>
            <a:endParaRPr lang="el-GR"/>
          </a:p>
        </p:txBody>
      </p:sp>
    </p:spTree>
    <p:extLst>
      <p:ext uri="{BB962C8B-B14F-4D97-AF65-F5344CB8AC3E}">
        <p14:creationId xmlns:p14="http://schemas.microsoft.com/office/powerpoint/2010/main" val="407763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D0C889D4-CEEF-4D09-A6FC-A1368AE8B73D}" type="slidenum">
              <a:rPr lang="el-GR"/>
              <a:t>5</a:t>
            </a:fld>
            <a:endParaRPr lang="el-GR"/>
          </a:p>
        </p:txBody>
      </p:sp>
    </p:spTree>
    <p:extLst>
      <p:ext uri="{BB962C8B-B14F-4D97-AF65-F5344CB8AC3E}">
        <p14:creationId xmlns:p14="http://schemas.microsoft.com/office/powerpoint/2010/main" val="33934221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D0C889D4-CEEF-4D09-A6FC-A1368AE8B73D}" type="slidenum">
              <a:rPr lang="el-GR"/>
              <a:t>6</a:t>
            </a:fld>
            <a:endParaRPr lang="el-GR"/>
          </a:p>
        </p:txBody>
      </p:sp>
    </p:spTree>
    <p:extLst>
      <p:ext uri="{BB962C8B-B14F-4D97-AF65-F5344CB8AC3E}">
        <p14:creationId xmlns:p14="http://schemas.microsoft.com/office/powerpoint/2010/main" val="9551010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D0C889D4-CEEF-4D09-A6FC-A1368AE8B73D}" type="slidenum">
              <a:rPr lang="el-GR"/>
              <a:t>7</a:t>
            </a:fld>
            <a:endParaRPr lang="el-GR"/>
          </a:p>
        </p:txBody>
      </p:sp>
    </p:spTree>
    <p:extLst>
      <p:ext uri="{BB962C8B-B14F-4D97-AF65-F5344CB8AC3E}">
        <p14:creationId xmlns:p14="http://schemas.microsoft.com/office/powerpoint/2010/main" val="16238937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D0C889D4-CEEF-4D09-A6FC-A1368AE8B73D}" type="slidenum">
              <a:rPr lang="el-GR"/>
              <a:t>8</a:t>
            </a:fld>
            <a:endParaRPr lang="el-GR"/>
          </a:p>
        </p:txBody>
      </p:sp>
    </p:spTree>
    <p:extLst>
      <p:ext uri="{BB962C8B-B14F-4D97-AF65-F5344CB8AC3E}">
        <p14:creationId xmlns:p14="http://schemas.microsoft.com/office/powerpoint/2010/main" val="34454273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D0C889D4-CEEF-4D09-A6FC-A1368AE8B73D}" type="slidenum">
              <a:rPr lang="el-GR"/>
              <a:t>9</a:t>
            </a:fld>
            <a:endParaRPr lang="el-GR"/>
          </a:p>
        </p:txBody>
      </p:sp>
    </p:spTree>
    <p:extLst>
      <p:ext uri="{BB962C8B-B14F-4D97-AF65-F5344CB8AC3E}">
        <p14:creationId xmlns:p14="http://schemas.microsoft.com/office/powerpoint/2010/main" val="225794326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l-GR" smtClean="0"/>
              <a:t>Στυλ κύριου τίτλου</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smtClean="0"/>
              <a:t>11/30/2014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723171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446C117F-5CCF-4837-BE5F-2B92066CAFAF}" type="datetimeFigureOut">
              <a:rPr lang="en-US" smtClean="0"/>
              <a:t>11/30/2014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89488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l-GR" smtClean="0"/>
              <a:t>Στυλ κύριου τίτλου</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84EB90BD-B6CE-46B7-997F-7313B992CCDC}" type="datetimeFigureOut">
              <a:rPr lang="en-US" smtClean="0"/>
              <a:t>11/30/2014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400018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l-GR" smtClean="0"/>
              <a:t>Στυλ κύριου τίτλου</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CDB9D11F-B188-461D-B23F-39381795C052}" type="datetimeFigureOut">
              <a:rPr lang="en-US" smtClean="0"/>
              <a:t>11/30/2014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599541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l-GR" smtClean="0"/>
              <a:t>Στυλ κύριου τίτλου</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52E6D8D9-55A2-4063-B0F3-121F44549695}" type="datetimeFigureOut">
              <a:rPr lang="en-US" smtClean="0"/>
              <a:t>11/30/2014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5260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l-GR" smtClean="0"/>
              <a:t>Στυλ κύριου τίτλου</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3" name="Date Placeholder 2"/>
          <p:cNvSpPr>
            <a:spLocks noGrp="1"/>
          </p:cNvSpPr>
          <p:nvPr>
            <p:ph type="dt" sz="half" idx="10"/>
          </p:nvPr>
        </p:nvSpPr>
        <p:spPr/>
        <p:txBody>
          <a:bodyPr/>
          <a:lstStyle/>
          <a:p>
            <a:fld id="{D4B24536-994D-4021-A283-9F449C0DB509}" type="datetimeFigureOut">
              <a:rPr lang="en-US" smtClean="0"/>
              <a:t>11/30/2014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98438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l-GR" smtClean="0"/>
              <a:t>Στυλ κύριου τίτλου</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3" name="Date Placeholder 2"/>
          <p:cNvSpPr>
            <a:spLocks noGrp="1"/>
          </p:cNvSpPr>
          <p:nvPr>
            <p:ph type="dt" sz="half" idx="10"/>
          </p:nvPr>
        </p:nvSpPr>
        <p:spPr/>
        <p:txBody>
          <a:bodyPr/>
          <a:lstStyle/>
          <a:p>
            <a:fld id="{3CBBBB78-C96F-47B7-AB17-D852CA960AC9}" type="datetimeFigureOut">
              <a:rPr lang="en-US" smtClean="0"/>
              <a:t>11/30/2014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095964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smtClean="0"/>
              <a:t>11/30/2014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2985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smtClean="0"/>
              <a:t>11/30/2014</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600606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t>11/30/2014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43925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l-GR" smtClean="0"/>
              <a:t>Στυλ κύριου τίτλου</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30578ACC-22D6-47C1-A373-4FD133E34F3C}" type="datetimeFigureOut">
              <a:rPr lang="en-US" smtClean="0"/>
              <a:t>11/30/2014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54737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t>11/30/2014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300665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680322" y="3030008"/>
            <a:ext cx="4698355" cy="2906179"/>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5594123" y="3030008"/>
            <a:ext cx="4700059" cy="2906179"/>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t>11/30/2014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86422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t>11/30/2014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454103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smtClean="0"/>
              <a:t>11/30/2014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26197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l-GR" smtClean="0"/>
              <a:t>Στυλ κύριου τίτλου</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E331444B-B92B-4E27-8C94-BB93EAF5CB18}" type="datetimeFigureOut">
              <a:rPr lang="en-US" smtClean="0"/>
              <a:t>11/30/2014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11101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363EFA5E-FA76-400D-B3DC-F0BA90E6D107}" type="datetimeFigureOut">
              <a:rPr lang="en-US" smtClean="0"/>
              <a:t>11/30/2014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67842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smtClean="0"/>
              <a:t>11/30/2014</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49395938"/>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8" Type="http://schemas.openxmlformats.org/officeDocument/2006/relationships/hyperlink" Target="http://www.ncbi.nlm.nih.gov/pubmed?term=Viteri%20FE%5bAuthor%5d&amp;cauthor=true&amp;cauthor_uid=23235616" TargetMode="External"/><Relationship Id="rId13" Type="http://schemas.openxmlformats.org/officeDocument/2006/relationships/hyperlink" Target="http://www.ncbi.nlm.nih.gov/pubmed?term=Jackson%20F%5bAuthor%5d&amp;cauthor=true&amp;cauthor_uid=3487123" TargetMode="External"/><Relationship Id="rId3" Type="http://schemas.openxmlformats.org/officeDocument/2006/relationships/hyperlink" Target="http://apps.who.int/iris/bitstream/10665/77770/1/9789241501996_eng.pdf?ua=1" TargetMode="External"/><Relationship Id="rId7" Type="http://schemas.openxmlformats.org/officeDocument/2006/relationships/hyperlink" Target="http://www.ncbi.nlm.nih.gov/pubmed?term=Dowswell%20T%5bAuthor%5d&amp;cauthor=true&amp;cauthor_uid=23235616" TargetMode="External"/><Relationship Id="rId12" Type="http://schemas.openxmlformats.org/officeDocument/2006/relationships/hyperlink" Target="http://www.ncbi.nlm.nih.gov/pubmed?term=Alger%20LS%5bAuthor%5d&amp;cauthor=true&amp;cauthor_uid=3487123"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www.ncbi.nlm.nih.gov/pubmed?term=De-Regil%20LM%5bAuthor%5d&amp;cauthor=true&amp;cauthor_uid=23235616" TargetMode="External"/><Relationship Id="rId11" Type="http://schemas.openxmlformats.org/officeDocument/2006/relationships/hyperlink" Target="http://www.ncbi.nlm.nih.gov/pubmed?term=Muncie%20HL%20Jr%5bAuthor%5d&amp;cauthor=true&amp;cauthor_uid=3487123" TargetMode="External"/><Relationship Id="rId5" Type="http://schemas.openxmlformats.org/officeDocument/2006/relationships/hyperlink" Target="http://www.ncbi.nlm.nih.gov/pubmed?term=Pe%C3%B1a-Rosas%20JP%5bAuthor%5d&amp;cauthor=true&amp;cauthor_uid=23235616" TargetMode="External"/><Relationship Id="rId10" Type="http://schemas.openxmlformats.org/officeDocument/2006/relationships/hyperlink" Target="http://www.ncbi.nlm.nih.gov/pubmed?term=Sobal%20J%5bAuthor%5d&amp;cauthor=true&amp;cauthor_uid=3487123" TargetMode="External"/><Relationship Id="rId4" Type="http://schemas.openxmlformats.org/officeDocument/2006/relationships/hyperlink" Target="http://apps.who.int/iris/bitstream/10665/97603/1/9789241506649_eng.pdf?ua=1" TargetMode="External"/><Relationship Id="rId9" Type="http://schemas.openxmlformats.org/officeDocument/2006/relationships/hyperlink" Target="http://www.ncbi.nlm.nih.gov/pubmed?term=King%20DE%5bAuthor%5d&amp;cauthor=true&amp;cauthor_uid=3487123" TargetMode="External"/><Relationship Id="rId14" Type="http://schemas.openxmlformats.org/officeDocument/2006/relationships/hyperlink" Target="http://www.nice.org.uk/guidance/cg62/chapter/1-guidance#screening-for-haematological-conditions"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atin typeface=""/>
              </a:rPr>
              <a:t>ΧΟΡΗΓΗΣΗ </a:t>
            </a:r>
            <a:r>
              <a:rPr lang="el-GR"/>
              <a:t>ΣΙΔΗΡΟΥ ΣΤΗ ΚΥΗΣΗ ΚΑΙ ΣΤΗ ΛΟΧΕΙΑ</a:t>
            </a:r>
          </a:p>
        </p:txBody>
      </p:sp>
      <p:pic>
        <p:nvPicPr>
          <p:cNvPr id="5" name="Θέση εικόνας 4" descr="pills-spilled-out-of-container_19-137988.jpg"/>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564188" y="1992313"/>
            <a:ext cx="6632575" cy="4854582"/>
          </a:xfrm>
        </p:spPr>
      </p:pic>
      <p:sp>
        <p:nvSpPr>
          <p:cNvPr id="3" name="Υπότιτλος 2"/>
          <p:cNvSpPr>
            <a:spLocks noGrp="1"/>
          </p:cNvSpPr>
          <p:nvPr>
            <p:ph type="body" sz="half" idx="4294967295"/>
          </p:nvPr>
        </p:nvSpPr>
        <p:spPr>
          <a:xfrm>
            <a:off x="28575" y="2170113"/>
            <a:ext cx="5353050" cy="3476625"/>
          </a:xfrm>
        </p:spPr>
        <p:txBody>
          <a:bodyPr>
            <a:normAutofit/>
          </a:bodyPr>
          <a:lstStyle/>
          <a:p>
            <a:pPr marL="0" indent="0">
              <a:buNone/>
            </a:pPr>
            <a:r>
              <a:rPr lang="el-GR">
                <a:latin typeface="Trebuchet MS"/>
              </a:rPr>
              <a:t>ΣΩΤΑ ΗΛΕΚΤΡΑ ΦΟΙΤΗ</a:t>
            </a:r>
            <a:r>
              <a:rPr lang="arn-CL">
                <a:latin typeface="Trebuchet MS"/>
              </a:rPr>
              <a:t>T</a:t>
            </a:r>
            <a:r>
              <a:rPr lang="el-GR">
                <a:latin typeface="Trebuchet MS"/>
              </a:rPr>
              <a:t>ΡΙΑ ΜΑΙΕΥΤΙΚΗΣ,ΤΕΙ ΑΘΗΝΑΣ</a:t>
            </a:r>
          </a:p>
          <a:p>
            <a:pPr marL="0" indent="0">
              <a:buNone/>
            </a:pPr>
            <a:endParaRPr lang="el-GR">
              <a:latin typeface="Trebuchet MS"/>
            </a:endParaRPr>
          </a:p>
          <a:p>
            <a:pPr marL="0" indent="0">
              <a:buNone/>
            </a:pPr>
            <a:r>
              <a:rPr lang="el-GR">
                <a:latin typeface=""/>
              </a:rPr>
              <a:t> ΜΑΘΗΜΑ:ΚΟΙΝΟΤΙΚΗ ΜΑΙΕΥΤΙΚΗ-ΓΥΝ/ΚΗ ΦΡΟΝΤΙΔΑ-ΑΓΩΓΗ ΥΓΕΙΑΣ</a:t>
            </a:r>
          </a:p>
          <a:p>
            <a:pPr marL="0" indent="0">
              <a:buNone/>
            </a:pPr>
            <a:endParaRPr lang="el-GR">
              <a:latin typeface=""/>
            </a:endParaRPr>
          </a:p>
          <a:p>
            <a:pPr marL="0" indent="0">
              <a:buNone/>
            </a:pPr>
            <a:r>
              <a:rPr lang="el-GR">
                <a:latin typeface=""/>
              </a:rPr>
              <a:t>ΥΠΕΥΘΥΝΗ ΚΑΘΗΓΗΤΡΙΑ:ΒΙΚΤΩΡΙΑ ΒΙΒΙΛΑΚΗ</a:t>
            </a:r>
          </a:p>
        </p:txBody>
      </p:sp>
    </p:spTree>
    <p:extLst>
      <p:ext uri="{BB962C8B-B14F-4D97-AF65-F5344CB8AC3E}">
        <p14:creationId xmlns:p14="http://schemas.microsoft.com/office/powerpoint/2010/main" val="53724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ΚΥΗΣΗ/ΘΕΡΑΠΕΙΑ [1]</a:t>
            </a:r>
          </a:p>
        </p:txBody>
      </p:sp>
      <p:sp>
        <p:nvSpPr>
          <p:cNvPr id="3" name="Θέση περιεχομένου 2"/>
          <p:cNvSpPr>
            <a:spLocks noGrp="1"/>
          </p:cNvSpPr>
          <p:nvPr>
            <p:ph sz="half" idx="1"/>
          </p:nvPr>
        </p:nvSpPr>
        <p:spPr>
          <a:xfrm>
            <a:off x="681038" y="1992313"/>
            <a:ext cx="10998200" cy="908111"/>
          </a:xfrm>
        </p:spPr>
        <p:txBody>
          <a:bodyPr/>
          <a:lstStyle/>
          <a:p>
            <a:r>
              <a:rPr lang="el-GR">
                <a:latin typeface="Trebuchet MS"/>
              </a:rPr>
              <a:t>Σε περίπτωση αναιμίας σε οποιοδήποτε στάδιο της κύησης η χορηγούμενη ημερήσια δόση αυξάνεται με στόχο την διόρθωση της έλλειψης σιδήρου </a:t>
            </a:r>
          </a:p>
        </p:txBody>
      </p:sp>
      <p:sp>
        <p:nvSpPr>
          <p:cNvPr id="9" name="Θέση κειμένου 8"/>
          <p:cNvSpPr>
            <a:spLocks noGrp="1"/>
          </p:cNvSpPr>
          <p:nvPr>
            <p:ph sz="half" idx="2"/>
          </p:nvPr>
        </p:nvSpPr>
        <p:spPr>
          <a:xfrm>
            <a:off x="392113" y="2952750"/>
            <a:ext cx="4685297" cy="3598863"/>
          </a:xfrm>
        </p:spPr>
        <p:txBody>
          <a:bodyPr>
            <a:normAutofit fontScale="92500" lnSpcReduction="10000"/>
          </a:bodyPr>
          <a:lstStyle/>
          <a:p>
            <a:pPr marL="0" indent="0">
              <a:buNone/>
            </a:pPr>
            <a:r>
              <a:rPr lang="arn-CL" sz="2800" i="1"/>
              <a:t>PER OS</a:t>
            </a:r>
          </a:p>
          <a:p>
            <a:pPr marL="457200" indent="-457200">
              <a:buFont typeface="Arial" panose="020B0604020202020204" pitchFamily="34" charset="0"/>
              <a:buChar char="•"/>
            </a:pPr>
            <a:r>
              <a:rPr lang="el-GR" sz="2800"/>
              <a:t>Σε μέτρια μορφή αναιμίας</a:t>
            </a:r>
            <a:endParaRPr lang="arn-CL" sz="2800"/>
          </a:p>
          <a:p>
            <a:pPr marL="285750" indent="-285750">
              <a:buFont typeface="Arial" panose="020B0604020202020204" pitchFamily="34" charset="0"/>
              <a:buChar char="•"/>
            </a:pPr>
            <a:r>
              <a:rPr lang="arn-CL" sz="2800" u="sng"/>
              <a:t>325 mg x2 /</a:t>
            </a:r>
            <a:r>
              <a:rPr lang="el-GR" sz="2800" u="sng">
                <a:latin typeface="Trebuchet MS"/>
              </a:rPr>
              <a:t>ημέρα</a:t>
            </a:r>
            <a:r>
              <a:rPr lang="arn-CL" sz="2800"/>
              <a:t> </a:t>
            </a:r>
            <a:r>
              <a:rPr lang="el-GR" sz="2800">
                <a:latin typeface="Trebuchet MS"/>
              </a:rPr>
              <a:t>μετά το φαγητό</a:t>
            </a:r>
          </a:p>
          <a:p>
            <a:pPr marL="285750" indent="-285750">
              <a:buFont typeface="Arial" panose="020B0604020202020204" pitchFamily="34" charset="0"/>
              <a:buChar char="•"/>
            </a:pPr>
            <a:r>
              <a:rPr lang="el-GR" sz="2800">
                <a:latin typeface="Trebuchet MS"/>
              </a:rPr>
              <a:t>Σε έντονα γαστρεντερικά ενοχλήματα μπορούμε να μειώσουμε τη δοσολογία κ.α (βλέπε μείωση επιπτώσεων)</a:t>
            </a:r>
            <a:endParaRPr lang="arn-CL" sz="2800">
              <a:latin typeface="Trebuchet MS"/>
            </a:endParaRPr>
          </a:p>
          <a:p>
            <a:endParaRPr lang="el-GR"/>
          </a:p>
        </p:txBody>
      </p:sp>
      <p:sp>
        <p:nvSpPr>
          <p:cNvPr id="10" name="Θέση κειμένου 9"/>
          <p:cNvSpPr>
            <a:spLocks noGrp="1"/>
          </p:cNvSpPr>
          <p:nvPr>
            <p:ph type="body" sz="half" idx="4294967295"/>
          </p:nvPr>
        </p:nvSpPr>
        <p:spPr>
          <a:xfrm>
            <a:off x="6388100" y="2940050"/>
            <a:ext cx="5262274" cy="3617913"/>
          </a:xfrm>
        </p:spPr>
        <p:txBody>
          <a:bodyPr>
            <a:normAutofit fontScale="85000" lnSpcReduction="20000"/>
          </a:bodyPr>
          <a:lstStyle/>
          <a:p>
            <a:pPr marL="0" indent="0">
              <a:buNone/>
            </a:pPr>
            <a:r>
              <a:rPr lang="arn-CL" sz="2800" i="1"/>
              <a:t>IV/</a:t>
            </a:r>
            <a:r>
              <a:rPr lang="el-GR" sz="2800" i="1">
                <a:latin typeface="Trebuchet MS"/>
              </a:rPr>
              <a:t>ΙΜ</a:t>
            </a:r>
            <a:endParaRPr lang="arn-CL" sz="2800" i="1">
              <a:latin typeface="Trebuchet MS"/>
            </a:endParaRPr>
          </a:p>
          <a:p>
            <a:pPr marL="285750" indent="-285750">
              <a:buFont typeface="Arial" panose="020B0604020202020204" pitchFamily="34" charset="0"/>
              <a:buChar char="•"/>
            </a:pPr>
            <a:r>
              <a:rPr lang="el-GR" sz="2800">
                <a:latin typeface=""/>
              </a:rPr>
              <a:t>Σε σοβαρή μορφή αναιμίας</a:t>
            </a:r>
            <a:endParaRPr lang="arn-CL" sz="2800">
              <a:latin typeface=""/>
            </a:endParaRPr>
          </a:p>
          <a:p>
            <a:pPr marL="285750" indent="-285750">
              <a:buFont typeface="Arial" panose="020B0604020202020204" pitchFamily="34" charset="0"/>
              <a:buChar char="•"/>
            </a:pPr>
            <a:r>
              <a:rPr lang="el-GR" sz="2800">
                <a:latin typeface=""/>
              </a:rPr>
              <a:t>Σε </a:t>
            </a:r>
            <a:r>
              <a:rPr lang="el-GR" sz="2800">
                <a:latin typeface="Trebuchet MS"/>
              </a:rPr>
              <a:t>μη ανοχή της χορήγησης απο το στόμα </a:t>
            </a:r>
          </a:p>
          <a:p>
            <a:pPr marL="285750" indent="-285750">
              <a:buFont typeface="Arial" panose="020B0604020202020204" pitchFamily="34" charset="0"/>
              <a:buChar char="•"/>
            </a:pPr>
            <a:r>
              <a:rPr lang="arn-CL" sz="2800">
                <a:latin typeface=""/>
              </a:rPr>
              <a:t> </a:t>
            </a:r>
            <a:r>
              <a:rPr lang="el-GR" sz="2800" u="sng">
                <a:latin typeface=""/>
              </a:rPr>
              <a:t>250 mg για κάθε gr αιμοσφαιρίνης κάτω του φυσιολογικού</a:t>
            </a:r>
          </a:p>
          <a:p>
            <a:pPr marL="285750" indent="-285750">
              <a:buFont typeface="Arial" panose="020B0604020202020204" pitchFamily="34" charset="0"/>
              <a:buChar char="•"/>
            </a:pPr>
            <a:r>
              <a:rPr lang="el-GR" sz="2800" b="1" i="1" u="sng">
                <a:solidFill>
                  <a:srgbClr val="000000"/>
                </a:solidFill>
                <a:latin typeface=""/>
              </a:rPr>
              <a:t>Δεν προτιμάται λόγω των σοβαρών παρενεργειών (έντονη αναφυλακτική αντίδραση, μυαλγία, κυκλοφορική καταπληξία 1/50 περιπτώσεις</a:t>
            </a:r>
            <a:r>
              <a:rPr lang="arn-CL" sz="2800" b="1" i="1" u="sng">
                <a:solidFill>
                  <a:srgbClr val="000000"/>
                </a:solidFill>
                <a:latin typeface=""/>
              </a:rPr>
              <a:t>)</a:t>
            </a:r>
            <a:endParaRPr lang="el-GR" sz="2800">
              <a:solidFill>
                <a:srgbClr val="000000"/>
              </a:solidFill>
              <a:latin typeface=""/>
            </a:endParaRPr>
          </a:p>
        </p:txBody>
      </p:sp>
      <p:sp>
        <p:nvSpPr>
          <p:cNvPr id="5" name="Βέλος προς τα κάτω 4"/>
          <p:cNvSpPr/>
          <p:nvPr/>
        </p:nvSpPr>
        <p:spPr>
          <a:xfrm>
            <a:off x="2381250" y="2781300"/>
            <a:ext cx="239675" cy="4714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 name="Βέλος προς τα κάτω 3"/>
          <p:cNvSpPr/>
          <p:nvPr/>
        </p:nvSpPr>
        <p:spPr>
          <a:xfrm>
            <a:off x="8667360" y="2731541"/>
            <a:ext cx="254495" cy="4873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2590942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ΘΕΡΑΠΕΙΑ(ΣΥΝΕΧΕΙΑ)</a:t>
            </a:r>
          </a:p>
        </p:txBody>
      </p:sp>
      <p:sp>
        <p:nvSpPr>
          <p:cNvPr id="4" name="Θέση κειμένου 3"/>
          <p:cNvSpPr>
            <a:spLocks noGrp="1"/>
          </p:cNvSpPr>
          <p:nvPr>
            <p:ph sz="half" idx="1"/>
          </p:nvPr>
        </p:nvSpPr>
        <p:spPr>
          <a:xfrm>
            <a:off x="1079696" y="4229718"/>
            <a:ext cx="11099101" cy="3598863"/>
          </a:xfrm>
        </p:spPr>
        <p:txBody>
          <a:bodyPr>
            <a:normAutofit/>
          </a:bodyPr>
          <a:lstStyle/>
          <a:p>
            <a:pPr marL="0" indent="0">
              <a:buNone/>
            </a:pPr>
            <a:r>
              <a:rPr lang="el-GR" sz="3600">
                <a:solidFill>
                  <a:srgbClr val="FFFFFF"/>
                </a:solidFill>
                <a:latin typeface="Trebuchet MS"/>
              </a:rPr>
              <a:t>Κάποιες σπάνιες φορές όταν η αναιμία διαπιστωθεί χρονικά κοντά στο τοκετό ίσως κριθεί αναγκαία η μετάγγιση αίματος για άμεση αποκατάσταση της αιματολογικής εικόνας της γυναίκας [4]</a:t>
            </a:r>
          </a:p>
        </p:txBody>
      </p:sp>
      <p:sp>
        <p:nvSpPr>
          <p:cNvPr id="5" name="Θέση περιεχομένου 4"/>
          <p:cNvSpPr>
            <a:spLocks noGrp="1"/>
          </p:cNvSpPr>
          <p:nvPr>
            <p:ph sz="half" idx="2"/>
          </p:nvPr>
        </p:nvSpPr>
        <p:spPr>
          <a:xfrm>
            <a:off x="79375" y="2032000"/>
            <a:ext cx="12142788" cy="2190052"/>
          </a:xfrm>
        </p:spPr>
        <p:txBody>
          <a:bodyPr>
            <a:normAutofit fontScale="77500" lnSpcReduction="20000"/>
          </a:bodyPr>
          <a:lstStyle/>
          <a:p>
            <a:r>
              <a:rPr lang="en-US" sz="4000" b="1" i="1">
                <a:solidFill>
                  <a:srgbClr val="000000"/>
                </a:solidFill>
                <a:latin typeface="Trebuchet MS" charset="0"/>
              </a:rPr>
              <a:t>If a woman is diagnosed with anaemia in a clinical setting, she should be treated with daily iron (120 mg of elemental iron) and folic acid (400 µg or 0.4 mg) supplementation until her haemoglobin concentration rises to normal.  She can then switch to the standard antenatal dose to prevent recurrence of anaemia. [3]</a:t>
            </a:r>
            <a:endParaRPr lang="el-GR" sz="4000" b="1" i="1">
              <a:solidFill>
                <a:srgbClr val="000000"/>
              </a:solidFill>
              <a:latin typeface="Trebuchet MS" charset="0"/>
            </a:endParaRPr>
          </a:p>
          <a:p>
            <a:endParaRPr lang="el-GR"/>
          </a:p>
        </p:txBody>
      </p:sp>
      <p:sp>
        <p:nvSpPr>
          <p:cNvPr id="3" name="Δεξιό βέλος 2"/>
          <p:cNvSpPr/>
          <p:nvPr/>
        </p:nvSpPr>
        <p:spPr>
          <a:xfrm>
            <a:off x="100656" y="4221897"/>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674091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atin typeface=""/>
              </a:rPr>
              <a:t>ΛΟΧΕΙΑ</a:t>
            </a:r>
            <a:endParaRPr lang="el-GR">
              <a:latin typeface="Trebuchet MS"/>
            </a:endParaRPr>
          </a:p>
        </p:txBody>
      </p:sp>
      <p:pic>
        <p:nvPicPr>
          <p:cNvPr id="6" name="Θέση εικόνας 5" descr="pregnant-393364_640.jpg"/>
          <p:cNvPicPr>
            <a:picLocks noGrp="1" noChangeAspect="1"/>
          </p:cNvPicPr>
          <p:nvPr>
            <p:ph type="pic" idx="1"/>
          </p:nvPr>
        </p:nvPicPr>
        <p:blipFill>
          <a:blip r:embed="rId3"/>
          <a:srcRect l="2908" r="2908"/>
          <a:stretch>
            <a:fillRect/>
          </a:stretch>
        </p:blipFill>
        <p:spPr>
          <a:xfrm>
            <a:off x="8285163" y="3082925"/>
            <a:ext cx="3795712" cy="2988944"/>
          </a:xfrm>
        </p:spPr>
      </p:pic>
      <p:sp>
        <p:nvSpPr>
          <p:cNvPr id="3" name="Θέση περιεχομένου 2"/>
          <p:cNvSpPr>
            <a:spLocks noGrp="1"/>
          </p:cNvSpPr>
          <p:nvPr>
            <p:ph type="body" sz="half" idx="2"/>
          </p:nvPr>
        </p:nvSpPr>
        <p:spPr>
          <a:xfrm>
            <a:off x="-848" y="2208377"/>
            <a:ext cx="9209088" cy="4771707"/>
          </a:xfrm>
        </p:spPr>
        <p:txBody>
          <a:bodyPr>
            <a:normAutofit fontScale="62500" lnSpcReduction="20000"/>
          </a:bodyPr>
          <a:lstStyle/>
          <a:p>
            <a:pPr marL="0" indent="0">
              <a:buNone/>
            </a:pPr>
            <a:r>
              <a:rPr lang="el-GR" sz="4000">
                <a:solidFill>
                  <a:srgbClr val="FFFFFF"/>
                </a:solidFill>
                <a:latin typeface="Helvetica" charset="0"/>
                <a:cs typeface="Helvetica" charset="0"/>
              </a:rPr>
              <a:t>Σίδηρος και συμπληρώματα φυλλικού οξέος θα πρέπει να παρέχονται στις γυναίκες για τουλάχιστον τρεις μήνες μετά τον τοκετό καθώς τα οφέλη του σιδήρου υπερτερούν των παρενεργειών.[3]</a:t>
            </a:r>
          </a:p>
          <a:p>
            <a:pPr marL="0" indent="0">
              <a:buNone/>
            </a:pPr>
            <a:r>
              <a:rPr lang="el-GR" sz="4000">
                <a:solidFill>
                  <a:srgbClr val="FFFFFF"/>
                </a:solidFill>
                <a:latin typeface="Helvetica" charset="0"/>
                <a:cs typeface="Helvetica" charset="0"/>
              </a:rPr>
              <a:t>#</a:t>
            </a:r>
          </a:p>
          <a:p>
            <a:r>
              <a:rPr lang="el-GR" sz="4000">
                <a:solidFill>
                  <a:srgbClr val="FFFFFF"/>
                </a:solidFill>
                <a:latin typeface="Helvetica" charset="0"/>
                <a:cs typeface="Helvetica" charset="0"/>
              </a:rPr>
              <a:t>Σε έρευνα που συμμετείχαν 201 γιατροί [7]</a:t>
            </a:r>
          </a:p>
          <a:p>
            <a:r>
              <a:rPr lang="el-GR" sz="4000">
                <a:solidFill>
                  <a:srgbClr val="FFFFFF"/>
                </a:solidFill>
                <a:latin typeface="Helvetica" charset="0"/>
                <a:cs typeface="Helvetica" charset="0"/>
              </a:rPr>
              <a:t> 25% θα συνταγογραφούσε σίδηρο σε όλες τις λεχωίδες</a:t>
            </a:r>
          </a:p>
          <a:p>
            <a:r>
              <a:rPr lang="el-GR" sz="4000">
                <a:solidFill>
                  <a:srgbClr val="FFFFFF"/>
                </a:solidFill>
                <a:latin typeface="Helvetica" charset="0"/>
                <a:cs typeface="Helvetica" charset="0"/>
              </a:rPr>
              <a:t>12% σε καμοία</a:t>
            </a:r>
          </a:p>
          <a:p>
            <a:r>
              <a:rPr lang="el-GR" sz="4000">
                <a:solidFill>
                  <a:srgbClr val="FFFFFF"/>
                </a:solidFill>
                <a:latin typeface="Helvetica" charset="0"/>
                <a:cs typeface="Helvetica" charset="0"/>
              </a:rPr>
              <a:t>63% ανάλογα τον ασθενή με βάση: </a:t>
            </a:r>
          </a:p>
          <a:p>
            <a:pPr marL="742950" indent="-742950">
              <a:buFont typeface="+mj-lt"/>
              <a:buAutoNum type="arabicPeriod"/>
            </a:pPr>
            <a:r>
              <a:rPr lang="el-GR" sz="4000">
                <a:solidFill>
                  <a:srgbClr val="FFFFFF"/>
                </a:solidFill>
                <a:latin typeface="Helvetica" charset="0"/>
                <a:cs typeface="Helvetica" charset="0"/>
              </a:rPr>
              <a:t>τον αιματοκρίτη( κατά τη λοχεία) </a:t>
            </a:r>
          </a:p>
          <a:p>
            <a:pPr marL="742950" indent="-742950">
              <a:buFont typeface="+mj-lt"/>
              <a:buAutoNum type="arabicPeriod"/>
            </a:pPr>
            <a:r>
              <a:rPr lang="el-GR" sz="4000">
                <a:solidFill>
                  <a:srgbClr val="FFFFFF"/>
                </a:solidFill>
                <a:latin typeface="Helvetica" charset="0"/>
                <a:cs typeface="Helvetica" charset="0"/>
              </a:rPr>
              <a:t>τη ποσότητα αίματος που χάνεται στο τοκετό</a:t>
            </a:r>
          </a:p>
          <a:p>
            <a:pPr marL="742950" indent="-742950">
              <a:buFont typeface="+mj-lt"/>
              <a:buAutoNum type="arabicPeriod"/>
            </a:pPr>
            <a:endParaRPr lang="el-GR" sz="4000">
              <a:solidFill>
                <a:srgbClr val="FFFFFF"/>
              </a:solidFill>
              <a:latin typeface="Helvetica" charset="0"/>
              <a:cs typeface="Helvetica" charset="0"/>
            </a:endParaRPr>
          </a:p>
          <a:p>
            <a:pPr marL="0" indent="0">
              <a:buNone/>
            </a:pPr>
            <a:r>
              <a:rPr lang="el-GR" sz="4000">
                <a:solidFill>
                  <a:srgbClr val="002060"/>
                </a:solidFill>
                <a:latin typeface="Helvetica" charset="0"/>
                <a:cs typeface="Helvetica" charset="0"/>
              </a:rPr>
              <a:t>Η συνήθης δοσολογία</a:t>
            </a:r>
            <a:r>
              <a:rPr lang="arn-CL" sz="4000">
                <a:solidFill>
                  <a:srgbClr val="002060"/>
                </a:solidFill>
                <a:latin typeface="Helvetica" charset="0"/>
                <a:cs typeface="Helvetica" charset="0"/>
              </a:rPr>
              <a:t>: 325mg/</a:t>
            </a:r>
            <a:r>
              <a:rPr lang="el-GR" sz="4000">
                <a:solidFill>
                  <a:srgbClr val="002060"/>
                </a:solidFill>
                <a:latin typeface="Helvetica" charset="0"/>
                <a:cs typeface="Helvetica" charset="0"/>
              </a:rPr>
              <a:t>ημέρα ή </a:t>
            </a:r>
            <a:r>
              <a:rPr lang="arn-CL" sz="4000">
                <a:solidFill>
                  <a:srgbClr val="002060"/>
                </a:solidFill>
                <a:latin typeface="Helvetica" charset="0"/>
                <a:cs typeface="Helvetica" charset="0"/>
              </a:rPr>
              <a:t>325mg x2/</a:t>
            </a:r>
            <a:r>
              <a:rPr lang="el-GR" sz="4000">
                <a:solidFill>
                  <a:srgbClr val="002060"/>
                </a:solidFill>
                <a:latin typeface="Helvetica" charset="0"/>
                <a:cs typeface="Helvetica" charset="0"/>
              </a:rPr>
              <a:t>ημέρα </a:t>
            </a:r>
          </a:p>
          <a:p>
            <a:pPr marL="0" indent="0">
              <a:buNone/>
            </a:pPr>
            <a:endParaRPr lang="el-GR"/>
          </a:p>
          <a:p>
            <a:pPr marL="0" indent="0">
              <a:buNone/>
            </a:pPr>
            <a:endParaRPr lang="el-GR">
              <a:latin typeface="+mn-ea"/>
              <a:cs typeface="+mn-ea"/>
            </a:endParaRPr>
          </a:p>
        </p:txBody>
      </p:sp>
      <p:sp>
        <p:nvSpPr>
          <p:cNvPr id="4" name="Βέλος προς τα κάτω 3"/>
          <p:cNvSpPr/>
          <p:nvPr/>
        </p:nvSpPr>
        <p:spPr>
          <a:xfrm>
            <a:off x="421559" y="5870577"/>
            <a:ext cx="239675" cy="388937"/>
          </a:xfrm>
          <a:prstGeom prst="downArrow">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965940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ΒΙΒΛΙΟΓΡΑΦΙΑ</a:t>
            </a:r>
          </a:p>
        </p:txBody>
      </p:sp>
      <p:sp>
        <p:nvSpPr>
          <p:cNvPr id="3" name="Θέση περιεχομένου 2"/>
          <p:cNvSpPr>
            <a:spLocks noGrp="1"/>
          </p:cNvSpPr>
          <p:nvPr>
            <p:ph idx="1"/>
          </p:nvPr>
        </p:nvSpPr>
        <p:spPr>
          <a:xfrm>
            <a:off x="33338" y="2057909"/>
            <a:ext cx="12182475" cy="4582604"/>
          </a:xfrm>
        </p:spPr>
        <p:txBody>
          <a:bodyPr>
            <a:normAutofit fontScale="47500" lnSpcReduction="20000"/>
          </a:bodyPr>
          <a:lstStyle/>
          <a:p>
            <a:r>
              <a:rPr lang="el-GR" sz="4400">
                <a:solidFill>
                  <a:srgbClr val="002060"/>
                </a:solidFill>
                <a:latin typeface=""/>
              </a:rPr>
              <a:t>Κύηση Υψηλού Κινδύνου ΓΕΩΡΓΙΟΣ Μ. ΙΑΤΡΑΚΗΣ   [1]</a:t>
            </a:r>
            <a:endParaRPr lang="arn-CL" sz="4400">
              <a:solidFill>
                <a:srgbClr val="002060"/>
              </a:solidFill>
              <a:latin typeface="" charset="0"/>
            </a:endParaRPr>
          </a:p>
          <a:p>
            <a:r>
              <a:rPr lang="arn-CL" sz="4400">
                <a:solidFill>
                  <a:srgbClr val="002060"/>
                </a:solidFill>
                <a:latin typeface=""/>
              </a:rPr>
              <a:t>World Health Organization, Daily iron </a:t>
            </a:r>
            <a:r>
              <a:rPr lang="en-US" sz="4400">
                <a:solidFill>
                  <a:srgbClr val="002060"/>
                </a:solidFill>
                <a:latin typeface="" charset="0"/>
              </a:rPr>
              <a:t>and folic acid supplementation in pregnant</a:t>
            </a:r>
            <a:r>
              <a:rPr lang="el-GR" sz="4400">
                <a:solidFill>
                  <a:srgbClr val="002060"/>
                </a:solidFill>
                <a:latin typeface="" charset="0"/>
              </a:rPr>
              <a:t> </a:t>
            </a:r>
            <a:r>
              <a:rPr lang="en-US" sz="4400">
                <a:solidFill>
                  <a:srgbClr val="002060"/>
                </a:solidFill>
                <a:latin typeface="" charset="0"/>
              </a:rPr>
              <a:t>women</a:t>
            </a:r>
            <a:r>
              <a:rPr lang="el-GR" sz="4400">
                <a:solidFill>
                  <a:srgbClr val="002060"/>
                </a:solidFill>
                <a:latin typeface=""/>
              </a:rPr>
              <a:t> </a:t>
            </a:r>
            <a:r>
              <a:rPr lang="arn-CL" sz="4400">
                <a:solidFill>
                  <a:srgbClr val="002060"/>
                </a:solidFill>
                <a:latin typeface=""/>
              </a:rPr>
              <a:t>(Guidlines) </a:t>
            </a:r>
            <a:r>
              <a:rPr lang="arn-CL" sz="4400">
                <a:solidFill>
                  <a:srgbClr val="002060"/>
                </a:solidFill>
                <a:latin typeface="" charset="0"/>
                <a:hlinkClick r:id="rId3"/>
              </a:rPr>
              <a:t>http://apps.who.int/iris/bitstream/10665/77770/1/9789241501996_eng.pdf?ua=1</a:t>
            </a:r>
            <a:r>
              <a:rPr lang="arn-CL" sz="4400">
                <a:solidFill>
                  <a:srgbClr val="002060"/>
                </a:solidFill>
                <a:latin typeface="" charset="0"/>
              </a:rPr>
              <a:t>  </a:t>
            </a:r>
            <a:r>
              <a:rPr lang="el-GR" sz="4400">
                <a:solidFill>
                  <a:srgbClr val="002060"/>
                </a:solidFill>
                <a:latin typeface=""/>
              </a:rPr>
              <a:t>  </a:t>
            </a:r>
            <a:r>
              <a:rPr lang="arn-CL" sz="4400">
                <a:solidFill>
                  <a:srgbClr val="002060"/>
                </a:solidFill>
                <a:latin typeface=""/>
              </a:rPr>
              <a:t>[2]</a:t>
            </a:r>
          </a:p>
          <a:p>
            <a:r>
              <a:rPr lang="arn-CL" sz="4400">
                <a:solidFill>
                  <a:srgbClr val="002060"/>
                </a:solidFill>
                <a:latin typeface=""/>
              </a:rPr>
              <a:t>World Health Organization, </a:t>
            </a:r>
            <a:r>
              <a:rPr lang="en-US" sz="4400">
                <a:solidFill>
                  <a:srgbClr val="002060"/>
                </a:solidFill>
                <a:latin typeface=""/>
              </a:rPr>
              <a:t>Postnatal care of the mother and the newborn </a:t>
            </a:r>
            <a:r>
              <a:rPr lang="arn-CL" sz="4400">
                <a:solidFill>
                  <a:srgbClr val="002060"/>
                </a:solidFill>
                <a:latin typeface=""/>
              </a:rPr>
              <a:t>(Guidlines</a:t>
            </a:r>
            <a:r>
              <a:rPr lang="el-GR" sz="4400">
                <a:solidFill>
                  <a:srgbClr val="002060"/>
                </a:solidFill>
                <a:latin typeface=""/>
              </a:rPr>
              <a:t>)                                            </a:t>
            </a:r>
            <a:r>
              <a:rPr lang="arn-CL" sz="4400">
                <a:solidFill>
                  <a:srgbClr val="002060"/>
                </a:solidFill>
                <a:latin typeface="" charset="0"/>
                <a:hlinkClick r:id="rId4"/>
              </a:rPr>
              <a:t>http://apps.who.int/iris/bitstream/10665/97603/1/9789241506649_eng.pdf?ua=1</a:t>
            </a:r>
            <a:r>
              <a:rPr lang="el-GR" sz="4400">
                <a:solidFill>
                  <a:srgbClr val="002060"/>
                </a:solidFill>
                <a:latin typeface=""/>
              </a:rPr>
              <a:t>  [</a:t>
            </a:r>
            <a:r>
              <a:rPr lang="en-US" sz="4400">
                <a:solidFill>
                  <a:srgbClr val="002060"/>
                </a:solidFill>
                <a:latin typeface=""/>
              </a:rPr>
              <a:t>3]</a:t>
            </a:r>
            <a:endParaRPr lang="el-GR" sz="4400">
              <a:solidFill>
                <a:srgbClr val="002060"/>
              </a:solidFill>
              <a:latin typeface=""/>
            </a:endParaRPr>
          </a:p>
          <a:p>
            <a:r>
              <a:rPr lang="el-GR" sz="4400">
                <a:solidFill>
                  <a:srgbClr val="002060"/>
                </a:solidFill>
                <a:latin typeface="Trebuchet MS" charset="0"/>
              </a:rPr>
              <a:t>Η ΔΙΑΤΡΟΦΗ ΣΤΑ ΣΤΑΔΙΑ ΤΗΣ ΖΩΗΣ ΑΝΤΩΝΗΣ ΖΑΜΠΕΛΑΣ   [4]</a:t>
            </a:r>
          </a:p>
          <a:p>
            <a:r>
              <a:rPr lang="el-GR" sz="4400">
                <a:solidFill>
                  <a:srgbClr val="002060"/>
                </a:solidFill>
                <a:latin typeface="Trebuchet MS" charset="0"/>
              </a:rPr>
              <a:t>ΚΛΙΝΙΚΗ ΦΑΡΜΑΚΟΛΟΓΙΑ Δρ ΚΩΝΣΤΑΝΤΙΝΟΣ ΑΘ. ΤΣΟΧΑΣ   Δρ ΕΛΕΝΗ Θ. ΧΑΤΖΗΧΡΗΣΤΟΥ  [5]</a:t>
            </a:r>
          </a:p>
          <a:p>
            <a:r>
              <a:rPr lang="arn-CL" sz="4400">
                <a:solidFill>
                  <a:srgbClr val="002060"/>
                </a:solidFill>
                <a:latin typeface=""/>
              </a:rPr>
              <a:t>PupMed- Daily oral iron supplementation during pregnancy </a:t>
            </a:r>
            <a:r>
              <a:rPr lang="el-GR" sz="4400">
                <a:solidFill>
                  <a:srgbClr val="002060"/>
                </a:solidFill>
                <a:latin typeface=""/>
              </a:rPr>
              <a:t> </a:t>
            </a:r>
            <a:r>
              <a:rPr lang="arn-CL" sz="4400">
                <a:solidFill>
                  <a:srgbClr val="002060"/>
                </a:solidFill>
                <a:latin typeface="Trebuchet MS" charset="0"/>
                <a:cs typeface="Arial" charset="0"/>
                <a:hlinkClick r:id="rId5"/>
              </a:rPr>
              <a:t>Peña-Rosas JP</a:t>
            </a:r>
            <a:r>
              <a:rPr lang="arn-CL" sz="4400">
                <a:solidFill>
                  <a:srgbClr val="002060"/>
                </a:solidFill>
                <a:latin typeface="Trebuchet MS" charset="0"/>
                <a:cs typeface="Arial" charset="0"/>
              </a:rPr>
              <a:t>1, </a:t>
            </a:r>
            <a:r>
              <a:rPr lang="arn-CL" sz="4400">
                <a:solidFill>
                  <a:srgbClr val="002060"/>
                </a:solidFill>
                <a:latin typeface="Trebuchet MS" charset="0"/>
                <a:cs typeface="Arial" charset="0"/>
                <a:hlinkClick r:id="rId6"/>
              </a:rPr>
              <a:t>De-Regil LM</a:t>
            </a:r>
            <a:r>
              <a:rPr lang="arn-CL" sz="4400">
                <a:solidFill>
                  <a:srgbClr val="002060"/>
                </a:solidFill>
                <a:latin typeface="Trebuchet MS" charset="0"/>
                <a:cs typeface="Arial" charset="0"/>
              </a:rPr>
              <a:t>, </a:t>
            </a:r>
            <a:r>
              <a:rPr lang="arn-CL" sz="4400">
                <a:solidFill>
                  <a:srgbClr val="002060"/>
                </a:solidFill>
                <a:latin typeface="Trebuchet MS" charset="0"/>
                <a:cs typeface="Arial" charset="0"/>
                <a:hlinkClick r:id="rId7"/>
              </a:rPr>
              <a:t>Dowswell T</a:t>
            </a:r>
            <a:r>
              <a:rPr lang="arn-CL" sz="4400">
                <a:solidFill>
                  <a:srgbClr val="002060"/>
                </a:solidFill>
                <a:latin typeface="Trebuchet MS" charset="0"/>
                <a:cs typeface="Arial" charset="0"/>
              </a:rPr>
              <a:t>, </a:t>
            </a:r>
            <a:r>
              <a:rPr lang="arn-CL" sz="4400">
                <a:solidFill>
                  <a:srgbClr val="002060"/>
                </a:solidFill>
                <a:latin typeface="Trebuchet MS" charset="0"/>
                <a:cs typeface="Arial" charset="0"/>
                <a:hlinkClick r:id="rId8"/>
              </a:rPr>
              <a:t>Viteri FE</a:t>
            </a:r>
            <a:r>
              <a:rPr lang="arn-CL" sz="4400">
                <a:solidFill>
                  <a:srgbClr val="002060"/>
                </a:solidFill>
                <a:latin typeface="Trebuchet MS" charset="0"/>
                <a:cs typeface="Arial" charset="0"/>
              </a:rPr>
              <a:t>.</a:t>
            </a:r>
            <a:r>
              <a:rPr lang="arn-CL" sz="4400">
                <a:solidFill>
                  <a:srgbClr val="002060"/>
                </a:solidFill>
                <a:latin typeface="Trebuchet MS"/>
              </a:rPr>
              <a:t> </a:t>
            </a:r>
            <a:r>
              <a:rPr lang="el-GR" sz="4400">
                <a:solidFill>
                  <a:srgbClr val="002060"/>
                </a:solidFill>
                <a:latin typeface=""/>
              </a:rPr>
              <a:t> </a:t>
            </a:r>
            <a:r>
              <a:rPr lang="arn-CL" sz="4400">
                <a:solidFill>
                  <a:srgbClr val="002060"/>
                </a:solidFill>
                <a:latin typeface=""/>
              </a:rPr>
              <a:t>[</a:t>
            </a:r>
            <a:r>
              <a:rPr lang="el-GR" sz="4400">
                <a:solidFill>
                  <a:srgbClr val="002060"/>
                </a:solidFill>
                <a:latin typeface=""/>
              </a:rPr>
              <a:t>6</a:t>
            </a:r>
            <a:r>
              <a:rPr lang="arn-CL" sz="4400">
                <a:solidFill>
                  <a:srgbClr val="002060"/>
                </a:solidFill>
                <a:latin typeface=""/>
              </a:rPr>
              <a:t>]</a:t>
            </a:r>
            <a:endParaRPr lang="el-GR" sz="4400">
              <a:solidFill>
                <a:srgbClr val="002060"/>
              </a:solidFill>
              <a:latin typeface=""/>
            </a:endParaRPr>
          </a:p>
          <a:p>
            <a:r>
              <a:rPr lang="arn-CL" sz="4400">
                <a:solidFill>
                  <a:srgbClr val="002060"/>
                </a:solidFill>
              </a:rPr>
              <a:t>PupMed- Prescribing </a:t>
            </a:r>
            <a:r>
              <a:rPr lang="fr-FR" sz="4400">
                <a:solidFill>
                  <a:srgbClr val="002060"/>
                </a:solidFill>
              </a:rPr>
              <a:t>postpartum iron supplementation: a </a:t>
            </a:r>
            <a:r>
              <a:rPr lang="en-US" sz="4400">
                <a:solidFill>
                  <a:srgbClr val="002060"/>
                </a:solidFill>
              </a:rPr>
              <a:t>survey of practising obstetricians </a:t>
            </a:r>
            <a:r>
              <a:rPr lang="arn-CL" sz="4400">
                <a:solidFill>
                  <a:srgbClr val="002060"/>
                </a:solidFill>
                <a:latin typeface="Arial" charset="0"/>
                <a:cs typeface="Arial" charset="0"/>
                <a:hlinkClick r:id="rId9"/>
              </a:rPr>
              <a:t>King DE</a:t>
            </a:r>
            <a:r>
              <a:rPr lang="arn-CL" sz="4400">
                <a:solidFill>
                  <a:srgbClr val="002060"/>
                </a:solidFill>
                <a:latin typeface="Arial" charset="0"/>
                <a:cs typeface="Arial" charset="0"/>
              </a:rPr>
              <a:t>, </a:t>
            </a:r>
            <a:r>
              <a:rPr lang="arn-CL" sz="4400">
                <a:solidFill>
                  <a:srgbClr val="002060"/>
                </a:solidFill>
                <a:latin typeface="Arial" charset="0"/>
                <a:cs typeface="Arial" charset="0"/>
                <a:hlinkClick r:id="rId10"/>
              </a:rPr>
              <a:t>Sobal J</a:t>
            </a:r>
            <a:r>
              <a:rPr lang="arn-CL" sz="4400">
                <a:solidFill>
                  <a:srgbClr val="002060"/>
                </a:solidFill>
                <a:latin typeface="Arial" charset="0"/>
                <a:cs typeface="Arial" charset="0"/>
              </a:rPr>
              <a:t>, </a:t>
            </a:r>
            <a:r>
              <a:rPr lang="arn-CL" sz="4400">
                <a:solidFill>
                  <a:srgbClr val="002060"/>
                </a:solidFill>
                <a:latin typeface="Arial" charset="0"/>
                <a:cs typeface="Arial" charset="0"/>
                <a:hlinkClick r:id="rId11"/>
              </a:rPr>
              <a:t>Muncie HL Jr</a:t>
            </a:r>
            <a:r>
              <a:rPr lang="arn-CL" sz="4400">
                <a:solidFill>
                  <a:srgbClr val="002060"/>
                </a:solidFill>
                <a:latin typeface="Arial" charset="0"/>
                <a:cs typeface="Arial" charset="0"/>
              </a:rPr>
              <a:t>, </a:t>
            </a:r>
            <a:r>
              <a:rPr lang="arn-CL" sz="4400">
                <a:solidFill>
                  <a:srgbClr val="002060"/>
                </a:solidFill>
                <a:latin typeface="Arial" charset="0"/>
                <a:cs typeface="Arial" charset="0"/>
                <a:hlinkClick r:id="rId12"/>
              </a:rPr>
              <a:t>Alger LS</a:t>
            </a:r>
            <a:r>
              <a:rPr lang="arn-CL" sz="4400">
                <a:solidFill>
                  <a:srgbClr val="002060"/>
                </a:solidFill>
                <a:latin typeface="Arial" charset="0"/>
                <a:cs typeface="Arial" charset="0"/>
              </a:rPr>
              <a:t>, </a:t>
            </a:r>
            <a:r>
              <a:rPr lang="arn-CL" sz="4400">
                <a:solidFill>
                  <a:srgbClr val="002060"/>
                </a:solidFill>
                <a:latin typeface="Arial" charset="0"/>
                <a:cs typeface="Arial" charset="0"/>
                <a:hlinkClick r:id="rId13"/>
              </a:rPr>
              <a:t>Jackson F</a:t>
            </a:r>
            <a:r>
              <a:rPr lang="arn-CL" sz="4400">
                <a:solidFill>
                  <a:srgbClr val="002060"/>
                </a:solidFill>
              </a:rPr>
              <a:t> </a:t>
            </a:r>
            <a:r>
              <a:rPr lang="en-US" sz="4400">
                <a:solidFill>
                  <a:srgbClr val="002060"/>
                </a:solidFill>
              </a:rPr>
              <a:t> </a:t>
            </a:r>
            <a:r>
              <a:rPr lang="el-GR" sz="4400">
                <a:solidFill>
                  <a:srgbClr val="002060"/>
                </a:solidFill>
              </a:rPr>
              <a:t> </a:t>
            </a:r>
            <a:r>
              <a:rPr lang="en-US" sz="4400">
                <a:solidFill>
                  <a:srgbClr val="002060"/>
                </a:solidFill>
              </a:rPr>
              <a:t>[</a:t>
            </a:r>
            <a:r>
              <a:rPr lang="el-GR" sz="4400">
                <a:solidFill>
                  <a:srgbClr val="002060"/>
                </a:solidFill>
              </a:rPr>
              <a:t>7</a:t>
            </a:r>
            <a:r>
              <a:rPr lang="en-US" sz="4400">
                <a:solidFill>
                  <a:srgbClr val="002060"/>
                </a:solidFill>
              </a:rPr>
              <a:t>]</a:t>
            </a:r>
          </a:p>
          <a:p>
            <a:r>
              <a:rPr lang="arn-CL" sz="4400">
                <a:solidFill>
                  <a:srgbClr val="002060"/>
                </a:solidFill>
              </a:rPr>
              <a:t>National Institute </a:t>
            </a:r>
            <a:r>
              <a:rPr lang="en-US" sz="4400">
                <a:solidFill>
                  <a:srgbClr val="002060"/>
                </a:solidFill>
              </a:rPr>
              <a:t>for Health and Care </a:t>
            </a:r>
            <a:r>
              <a:rPr lang="arn-CL" sz="4400">
                <a:solidFill>
                  <a:srgbClr val="002060"/>
                </a:solidFill>
              </a:rPr>
              <a:t>Excellence,Antenatal Care (Guidlines</a:t>
            </a:r>
            <a:r>
              <a:rPr lang="el-GR" sz="4400">
                <a:solidFill>
                  <a:srgbClr val="002060"/>
                </a:solidFill>
              </a:rPr>
              <a:t>) </a:t>
            </a:r>
            <a:r>
              <a:rPr lang="arn-CL" sz="4400">
                <a:solidFill>
                  <a:srgbClr val="002060"/>
                </a:solidFill>
                <a:latin typeface="Trebuchet MS" charset="0"/>
                <a:hlinkClick r:id="rId14"/>
              </a:rPr>
              <a:t>http://www.nice.org.uk/guidance/cg62/chapter/1-guidance#screening-for-haematological-conditions</a:t>
            </a:r>
            <a:r>
              <a:rPr lang="arn-CL" sz="4400">
                <a:solidFill>
                  <a:srgbClr val="002060"/>
                </a:solidFill>
                <a:latin typeface="Trebuchet MS" charset="0"/>
              </a:rPr>
              <a:t> </a:t>
            </a:r>
            <a:r>
              <a:rPr lang="el-GR" sz="4400">
                <a:solidFill>
                  <a:srgbClr val="002060"/>
                </a:solidFill>
              </a:rPr>
              <a:t>   [8</a:t>
            </a:r>
            <a:r>
              <a:rPr lang="arn-CL" sz="4400">
                <a:solidFill>
                  <a:srgbClr val="002060"/>
                </a:solidFill>
              </a:rPr>
              <a:t>]</a:t>
            </a:r>
            <a:endParaRPr lang="el-GR" sz="4400">
              <a:solidFill>
                <a:srgbClr val="002060"/>
              </a:solidFill>
            </a:endParaRPr>
          </a:p>
        </p:txBody>
      </p:sp>
    </p:spTree>
    <p:extLst>
      <p:ext uri="{BB962C8B-B14F-4D97-AF65-F5344CB8AC3E}">
        <p14:creationId xmlns:p14="http://schemas.microsoft.com/office/powerpoint/2010/main" val="19820266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ΣΑΣ ΕΥΧΑΡΙΣΤΩ</a:t>
            </a:r>
          </a:p>
        </p:txBody>
      </p:sp>
      <p:pic>
        <p:nvPicPr>
          <p:cNvPr id="4" name="Θέση εικόνας 3" descr="218574269_c5adeb36f5_o (1).jpg"/>
          <p:cNvPicPr>
            <a:picLocks noGrp="1" noChangeAspect="1"/>
          </p:cNvPicPr>
          <p:nvPr>
            <p:ph type="pic" idx="1"/>
          </p:nvPr>
        </p:nvPicPr>
        <p:blipFill>
          <a:blip r:embed="rId3"/>
          <a:srcRect t="2184" b="2184"/>
          <a:stretch>
            <a:fillRect/>
          </a:stretch>
        </p:blipFill>
        <p:spPr>
          <a:xfrm>
            <a:off x="2608930" y="1998467"/>
            <a:ext cx="6126163" cy="3873181"/>
          </a:xfrm>
        </p:spPr>
      </p:pic>
      <p:sp>
        <p:nvSpPr>
          <p:cNvPr id="5" name="Θέση κειμένου 4"/>
          <p:cNvSpPr>
            <a:spLocks noGrp="1"/>
          </p:cNvSpPr>
          <p:nvPr>
            <p:ph type="body" sz="half" idx="2"/>
          </p:nvPr>
        </p:nvSpPr>
        <p:spPr>
          <a:xfrm>
            <a:off x="1124338" y="5535297"/>
            <a:ext cx="9586570" cy="1711325"/>
          </a:xfrm>
        </p:spPr>
        <p:txBody>
          <a:bodyPr/>
          <a:lstStyle/>
          <a:p>
            <a:r>
              <a:rPr lang="en-US" sz="4000"/>
              <a:t>~Keep calm and focus on pregnancy~</a:t>
            </a:r>
            <a:endParaRPr lang="el-GR" sz="4000"/>
          </a:p>
        </p:txBody>
      </p:sp>
    </p:spTree>
    <p:extLst>
      <p:ext uri="{BB962C8B-B14F-4D97-AF65-F5344CB8AC3E}">
        <p14:creationId xmlns:p14="http://schemas.microsoft.com/office/powerpoint/2010/main" val="1187818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4400"/>
              <a:t>ΕΙΣΑΓΩΓΗ</a:t>
            </a:r>
          </a:p>
        </p:txBody>
      </p:sp>
      <p:sp>
        <p:nvSpPr>
          <p:cNvPr id="3" name="Θέση περιεχομένου 2"/>
          <p:cNvSpPr>
            <a:spLocks noGrp="1"/>
          </p:cNvSpPr>
          <p:nvPr>
            <p:ph idx="1"/>
          </p:nvPr>
        </p:nvSpPr>
        <p:spPr>
          <a:xfrm>
            <a:off x="106804" y="2090738"/>
            <a:ext cx="11778809" cy="4616450"/>
          </a:xfrm>
        </p:spPr>
        <p:txBody>
          <a:bodyPr>
            <a:normAutofit fontScale="70000" lnSpcReduction="20000"/>
          </a:bodyPr>
          <a:lstStyle/>
          <a:p>
            <a:r>
              <a:rPr lang="el-GR" sz="4400" b="1" i="1">
                <a:latin typeface="Trebuchet MS" charset="0"/>
              </a:rPr>
              <a:t>Ο σίδηρος είναι ένα μέταλλο απαραίτητο για τον ανθρώπινο οργανισμό. Αποθηκεύται ως φερριτίνη και αποτελεί βασικό συστατικό της αιμοσφαιρίνη</a:t>
            </a:r>
            <a:r>
              <a:rPr lang="el-GR" sz="4400">
                <a:latin typeface="Trebuchet MS" charset="0"/>
              </a:rPr>
              <a:t>ς.[1]</a:t>
            </a:r>
          </a:p>
          <a:p>
            <a:r>
              <a:rPr lang="el-GR" sz="4400">
                <a:latin typeface="Trebuchet MS" charset="0"/>
              </a:rPr>
              <a:t>Η έλλειψη του σιδήρου μπορεί να οδηγήσει σε σιδηροπενική αναιμία ( συχνότερη αναιμία στη διάρκεια της κύησης ) και οφείλεται σε</a:t>
            </a:r>
            <a:r>
              <a:rPr lang="el-GR" sz="4400">
                <a:solidFill>
                  <a:srgbClr val="002060"/>
                </a:solidFill>
                <a:latin typeface="Trebuchet MS" charset="0"/>
              </a:rPr>
              <a:t> χρόνια κακή διατροφή</a:t>
            </a:r>
            <a:r>
              <a:rPr lang="el-GR" sz="4400">
                <a:latin typeface="Trebuchet MS" charset="0"/>
              </a:rPr>
              <a:t> </a:t>
            </a:r>
            <a:r>
              <a:rPr lang="el-GR" sz="4400">
                <a:latin typeface=""/>
              </a:rPr>
              <a:t>ή </a:t>
            </a:r>
            <a:r>
              <a:rPr lang="el-GR" sz="4400">
                <a:solidFill>
                  <a:srgbClr val="002060"/>
                </a:solidFill>
                <a:latin typeface=""/>
              </a:rPr>
              <a:t>μεγάλη απώλεια αίματος κατά την εμμηνορρυσία</a:t>
            </a:r>
            <a:r>
              <a:rPr lang="el-GR" sz="4400">
                <a:latin typeface=""/>
              </a:rPr>
              <a:t>.[1]</a:t>
            </a:r>
          </a:p>
          <a:p>
            <a:r>
              <a:rPr lang="el-GR" sz="4400">
                <a:latin typeface="Trebuchet MS" charset="0"/>
              </a:rPr>
              <a:t>Τα αποθέματα που υπάρχουν προ κύησης εξαντλώνται στο 1ο τρίμηνο με αποτέλεσμα </a:t>
            </a:r>
            <a:r>
              <a:rPr lang="arn-CL" sz="4400">
                <a:latin typeface="Trebuchet MS" charset="0"/>
              </a:rPr>
              <a:t>o </a:t>
            </a:r>
            <a:r>
              <a:rPr lang="el-GR" sz="4400">
                <a:latin typeface="Trebuchet MS" charset="0"/>
              </a:rPr>
              <a:t>οργανισμός να μην μπορεί να καλύψει τις αυξημένες ανάγκες που υπάρχουν τη συγκεκριμένη περίοδο ( έμβρυο,πλακούντας,ομφάλιος λώρος). Η λύση ειναι η προληπτική χορήγηση σιδήρου.[1]</a:t>
            </a:r>
          </a:p>
          <a:p>
            <a:endParaRPr lang="el-GR"/>
          </a:p>
        </p:txBody>
      </p:sp>
    </p:spTree>
    <p:extLst>
      <p:ext uri="{BB962C8B-B14F-4D97-AF65-F5344CB8AC3E}">
        <p14:creationId xmlns:p14="http://schemas.microsoft.com/office/powerpoint/2010/main" val="1533016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pic>
        <p:nvPicPr>
          <p:cNvPr id="8" name="Θέση εικόνας 7" descr="2613196114_edd6ea6d38_o.jpg"/>
          <p:cNvPicPr>
            <a:picLocks noGrp="1" noChangeAspect="1"/>
          </p:cNvPicPr>
          <p:nvPr>
            <p:ph type="pic" idx="1"/>
          </p:nvPr>
        </p:nvPicPr>
        <p:blipFill>
          <a:blip r:embed="rId3"/>
          <a:srcRect t="5783" b="5783"/>
          <a:stretch>
            <a:fillRect/>
          </a:stretch>
        </p:blipFill>
        <p:spPr>
          <a:xfrm>
            <a:off x="125008" y="2100510"/>
            <a:ext cx="8428038" cy="4599998"/>
          </a:xfrm>
        </p:spPr>
      </p:pic>
      <p:sp>
        <p:nvSpPr>
          <p:cNvPr id="3" name="Θέση κειμένου 2"/>
          <p:cNvSpPr>
            <a:spLocks noGrp="1"/>
          </p:cNvSpPr>
          <p:nvPr>
            <p:ph type="body" sz="half" idx="2"/>
          </p:nvPr>
        </p:nvSpPr>
        <p:spPr>
          <a:xfrm>
            <a:off x="8548936" y="2117889"/>
            <a:ext cx="3876256" cy="3599315"/>
          </a:xfrm>
        </p:spPr>
        <p:txBody>
          <a:bodyPr/>
          <a:lstStyle/>
          <a:p>
            <a:r>
              <a:rPr lang="el-GR" sz="3200">
                <a:solidFill>
                  <a:srgbClr val="002060"/>
                </a:solidFill>
                <a:latin typeface="Trebuchet MS"/>
              </a:rPr>
              <a:t>Το 22% των μητρικών θανάτων οφείλεται σε εμφάνιση σιδηροπενικής αναιμίας[</a:t>
            </a:r>
            <a:r>
              <a:rPr lang="arn-CL" sz="3200">
                <a:solidFill>
                  <a:srgbClr val="002060"/>
                </a:solidFill>
                <a:latin typeface="Trebuchet MS"/>
              </a:rPr>
              <a:t>WHO</a:t>
            </a:r>
            <a:r>
              <a:rPr lang="el-GR" sz="3200">
                <a:solidFill>
                  <a:srgbClr val="002060"/>
                </a:solidFill>
                <a:latin typeface="Trebuchet MS"/>
              </a:rPr>
              <a:t>]</a:t>
            </a:r>
            <a:endParaRPr lang="el-GR"/>
          </a:p>
        </p:txBody>
      </p:sp>
    </p:spTree>
    <p:extLst>
      <p:ext uri="{BB962C8B-B14F-4D97-AF65-F5344CB8AC3E}">
        <p14:creationId xmlns:p14="http://schemas.microsoft.com/office/powerpoint/2010/main" val="18703858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ΚΥΗΣΗ/ΠΡΟΛΗΨΗ</a:t>
            </a:r>
          </a:p>
        </p:txBody>
      </p:sp>
      <p:sp>
        <p:nvSpPr>
          <p:cNvPr id="3" name="Θέση περιεχομένου 2"/>
          <p:cNvSpPr>
            <a:spLocks noGrp="1"/>
          </p:cNvSpPr>
          <p:nvPr>
            <p:ph type="body" sz="half" idx="2"/>
          </p:nvPr>
        </p:nvSpPr>
        <p:spPr>
          <a:xfrm>
            <a:off x="14288" y="2017249"/>
            <a:ext cx="12128500" cy="4861389"/>
          </a:xfrm>
        </p:spPr>
        <p:txBody>
          <a:bodyPr>
            <a:normAutofit fontScale="32500" lnSpcReduction="20000"/>
          </a:bodyPr>
          <a:lstStyle/>
          <a:p>
            <a:r>
              <a:rPr lang="el-GR" sz="8000" u="sng">
                <a:latin typeface="Trebuchet MS" charset="0"/>
              </a:rPr>
              <a:t>Απο την 12η εβδομάδα</a:t>
            </a:r>
            <a:r>
              <a:rPr lang="el-GR" sz="8000">
                <a:latin typeface="Trebuchet MS" charset="0"/>
              </a:rPr>
              <a:t> </a:t>
            </a:r>
            <a:r>
              <a:rPr lang="el-GR" sz="8000">
                <a:latin typeface=""/>
              </a:rPr>
              <a:t>της κύησης[1] συστίνεται καθημερινή χορήγηση </a:t>
            </a:r>
            <a:r>
              <a:rPr lang="el-GR" sz="8000" u="sng">
                <a:solidFill>
                  <a:srgbClr val="002060"/>
                </a:solidFill>
                <a:latin typeface=""/>
              </a:rPr>
              <a:t>30-60 mg</a:t>
            </a:r>
            <a:r>
              <a:rPr lang="el-GR" sz="8000" u="sng">
                <a:latin typeface=""/>
              </a:rPr>
              <a:t> σιδήρου per os</a:t>
            </a:r>
            <a:r>
              <a:rPr lang="el-GR" sz="8000">
                <a:latin typeface=""/>
              </a:rPr>
              <a:t> σε όλες τις εγκύους σε συνδυασμό με φυλλικό οξύ 400 μ</a:t>
            </a:r>
            <a:r>
              <a:rPr lang="arn-CL" sz="8000">
                <a:latin typeface=""/>
              </a:rPr>
              <a:t>g </a:t>
            </a:r>
            <a:r>
              <a:rPr lang="el-GR" sz="8000">
                <a:latin typeface=""/>
              </a:rPr>
              <a:t>[2] δεδομένης της ύφεσης των συμπτωμάτων της κύησης (ναυτία, έμετος)</a:t>
            </a:r>
          </a:p>
          <a:p>
            <a:endParaRPr lang="el-GR" sz="2800">
              <a:solidFill>
                <a:srgbClr val="000000"/>
              </a:solidFill>
              <a:latin typeface=""/>
            </a:endParaRPr>
          </a:p>
          <a:p>
            <a:endParaRPr lang="el-GR" sz="2800">
              <a:solidFill>
                <a:srgbClr val="000000"/>
              </a:solidFill>
              <a:latin typeface=""/>
            </a:endParaRPr>
          </a:p>
          <a:p>
            <a:r>
              <a:rPr lang="el-GR" sz="8000">
                <a:latin typeface="Trebuchet MS" charset="0"/>
              </a:rPr>
              <a:t>Η προληπτική χορήγηση συνδυάζεται με σωστή και ισορροπημένη διατροφή πλούσια σε σίδηρο.Οι καλύτερες πηγές είναι:</a:t>
            </a:r>
          </a:p>
          <a:p>
            <a:r>
              <a:rPr lang="el-GR" sz="2800">
                <a:latin typeface=""/>
              </a:rPr>
              <a:t> </a:t>
            </a:r>
            <a:r>
              <a:rPr lang="el-GR" sz="8000" u="sng">
                <a:latin typeface=""/>
              </a:rPr>
              <a:t>κόκκιν</a:t>
            </a:r>
            <a:r>
              <a:rPr lang="arn-CL" sz="8000" u="sng">
                <a:latin typeface=""/>
              </a:rPr>
              <a:t>o </a:t>
            </a:r>
            <a:r>
              <a:rPr lang="el-GR" sz="8000" u="sng">
                <a:latin typeface=""/>
              </a:rPr>
              <a:t>κρέας, συκώτι, πουλερικά, αυγά, ψάρια [4]</a:t>
            </a:r>
          </a:p>
          <a:p>
            <a:pPr marL="0" indent="0">
              <a:buNone/>
            </a:pPr>
            <a:endParaRPr lang="el-GR">
              <a:latin typeface="Trebuchet MS" charset="0"/>
            </a:endParaRPr>
          </a:p>
          <a:p>
            <a:r>
              <a:rPr lang="el-GR" sz="8000">
                <a:solidFill>
                  <a:srgbClr val="002060"/>
                </a:solidFill>
                <a:latin typeface="Trebuchet MS" charset="0"/>
              </a:rPr>
              <a:t>Για καλύτερη απορρόφηση η χορήγηση γίνεται πριν απο το φαγητό μαζί με νερό ή χυμό φρούτων.[1] Η βιταμίνη C βοηθά στην απορρόφηση,αντιθέτως το ασβέστιο, οι φυτικές ίνες,</a:t>
            </a:r>
            <a:r>
              <a:rPr lang="arn-CL" sz="8000">
                <a:solidFill>
                  <a:srgbClr val="002060"/>
                </a:solidFill>
                <a:latin typeface=""/>
              </a:rPr>
              <a:t>o </a:t>
            </a:r>
            <a:r>
              <a:rPr lang="el-GR" sz="8000">
                <a:solidFill>
                  <a:srgbClr val="002060"/>
                </a:solidFill>
                <a:latin typeface="Trebuchet MS" charset="0"/>
              </a:rPr>
              <a:t>καφές, το τσάι,τα φωσφορικά άλατα καθώς και τα αντιόξινα την αναστέλλουν[4,5]</a:t>
            </a:r>
          </a:p>
          <a:p>
            <a:endParaRPr lang="el-GR"/>
          </a:p>
          <a:p>
            <a:endParaRPr lang="el-GR" sz="8000">
              <a:latin typeface=""/>
            </a:endParaRPr>
          </a:p>
        </p:txBody>
      </p:sp>
    </p:spTree>
    <p:extLst>
      <p:ext uri="{BB962C8B-B14F-4D97-AF65-F5344CB8AC3E}">
        <p14:creationId xmlns:p14="http://schemas.microsoft.com/office/powerpoint/2010/main" val="62654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κειμένου 3"/>
          <p:cNvSpPr>
            <a:spLocks noGrp="1"/>
          </p:cNvSpPr>
          <p:nvPr>
            <p:ph type="body" sz="half" idx="2"/>
          </p:nvPr>
        </p:nvSpPr>
        <p:spPr>
          <a:xfrm>
            <a:off x="1740" y="1267235"/>
            <a:ext cx="12158663" cy="4458399"/>
          </a:xfrm>
        </p:spPr>
        <p:txBody>
          <a:bodyPr>
            <a:normAutofit fontScale="55000" lnSpcReduction="20000"/>
          </a:bodyPr>
          <a:lstStyle/>
          <a:p>
            <a:endParaRPr lang="el-GR" sz="6600" b="1">
              <a:solidFill>
                <a:srgbClr val="0C0C0C"/>
              </a:solidFill>
              <a:latin typeface=""/>
            </a:endParaRPr>
          </a:p>
          <a:p>
            <a:r>
              <a:rPr lang="el-GR" sz="6600" b="1">
                <a:solidFill>
                  <a:srgbClr val="0C0C0C"/>
                </a:solidFill>
                <a:latin typeface=""/>
              </a:rPr>
              <a:t>                                          #</a:t>
            </a:r>
          </a:p>
          <a:p>
            <a:endParaRPr lang="el-GR" sz="2000" b="1" i="1" u="sng">
              <a:solidFill>
                <a:srgbClr val="0C0C0C"/>
              </a:solidFill>
              <a:latin typeface="Trebuchet MS"/>
            </a:endParaRPr>
          </a:p>
          <a:p>
            <a:endParaRPr lang="el-GR" sz="2000" b="1" i="1" u="sng">
              <a:solidFill>
                <a:srgbClr val="0C0C0C"/>
              </a:solidFill>
              <a:latin typeface="Trebuchet MS"/>
            </a:endParaRPr>
          </a:p>
          <a:p>
            <a:r>
              <a:rPr lang="el-GR" sz="4800" b="1" i="1">
                <a:solidFill>
                  <a:srgbClr val="0C0C0C"/>
                </a:solidFill>
                <a:latin typeface="Trebuchet MS"/>
              </a:rPr>
              <a:t>Σύμφωνα ωστόσο με τις κατευθυντήριες οδηγίες του </a:t>
            </a:r>
            <a:r>
              <a:rPr lang="arn-CL" sz="4800" b="1" i="1">
                <a:solidFill>
                  <a:srgbClr val="0C0C0C"/>
                </a:solidFill>
                <a:latin typeface="Trebuchet MS"/>
              </a:rPr>
              <a:t>NICE </a:t>
            </a:r>
            <a:r>
              <a:rPr lang="el-GR" sz="4800" b="1" i="1">
                <a:solidFill>
                  <a:srgbClr val="0C0C0C"/>
                </a:solidFill>
                <a:latin typeface="Trebuchet MS"/>
              </a:rPr>
              <a:t>(Ν</a:t>
            </a:r>
            <a:r>
              <a:rPr lang="arn-CL" sz="4800" b="1" i="1">
                <a:solidFill>
                  <a:srgbClr val="0C0C0C"/>
                </a:solidFill>
                <a:latin typeface="Trebuchet MS"/>
              </a:rPr>
              <a:t>ational Institute </a:t>
            </a:r>
            <a:r>
              <a:rPr lang="en-US" sz="4800" b="1" i="1">
                <a:solidFill>
                  <a:srgbClr val="0C0C0C"/>
                </a:solidFill>
                <a:latin typeface="Trebuchet MS"/>
              </a:rPr>
              <a:t>for Health and Care </a:t>
            </a:r>
            <a:r>
              <a:rPr lang="el-GR" sz="4800" b="1" i="1">
                <a:solidFill>
                  <a:srgbClr val="0C0C0C"/>
                </a:solidFill>
                <a:latin typeface="Trebuchet MS"/>
              </a:rPr>
              <a:t>Ε</a:t>
            </a:r>
            <a:r>
              <a:rPr lang="arn-CL" sz="4800" b="1" i="1">
                <a:solidFill>
                  <a:srgbClr val="0C0C0C"/>
                </a:solidFill>
                <a:latin typeface="Trebuchet MS"/>
              </a:rPr>
              <a:t>xcellence</a:t>
            </a:r>
            <a:r>
              <a:rPr lang="en-US" sz="4800" b="1" i="1">
                <a:solidFill>
                  <a:srgbClr val="0C0C0C"/>
                </a:solidFill>
                <a:latin typeface="Trebuchet MS"/>
              </a:rPr>
              <a:t>)</a:t>
            </a:r>
            <a:r>
              <a:rPr lang="arn-CL" sz="4800" b="1" i="1">
                <a:solidFill>
                  <a:srgbClr val="0C0C0C"/>
                </a:solidFill>
                <a:latin typeface="Trebuchet MS"/>
              </a:rPr>
              <a:t> </a:t>
            </a:r>
            <a:r>
              <a:rPr lang="el-GR" sz="4800" b="1" i="1">
                <a:solidFill>
                  <a:srgbClr val="0C0C0C"/>
                </a:solidFill>
                <a:latin typeface="Trebuchet MS"/>
              </a:rPr>
              <a:t>δεν θα πρέπει να γίνεται προληπτική χορήγηση του σιδήρου σε όλες τις γυναίκες στη διάρκεια της κύησης δεδομένου ό,τι δεν έχει μεγάλα οφέλη στην υγεία μητέρας/νεογνού ενώ αυξάνει την εμφάνιση των παρενεργειών στη μητέρα.</a:t>
            </a:r>
            <a:r>
              <a:rPr lang="el-GR" sz="4800" b="1" i="1" u="sng">
                <a:solidFill>
                  <a:srgbClr val="0C0C0C"/>
                </a:solidFill>
                <a:latin typeface="Trebuchet MS"/>
              </a:rPr>
              <a:t> </a:t>
            </a:r>
          </a:p>
          <a:p>
            <a:r>
              <a:rPr lang="arn-CL" sz="4800" b="1" i="1">
                <a:solidFill>
                  <a:srgbClr val="0C0C0C"/>
                </a:solidFill>
                <a:latin typeface=""/>
              </a:rPr>
              <a:t>O </a:t>
            </a:r>
            <a:r>
              <a:rPr lang="el-GR" sz="4800" b="1" i="1">
                <a:solidFill>
                  <a:srgbClr val="0C0C0C"/>
                </a:solidFill>
                <a:latin typeface="Trebuchet MS"/>
              </a:rPr>
              <a:t>σίδηρος θα πρέπει να χορηγείται με προσοχή εφόσον έχει γίνει αιματολογικός έλεγχος στην αρχή της κύησης (</a:t>
            </a:r>
            <a:r>
              <a:rPr lang="arn-CL" sz="4800" b="1" i="1">
                <a:solidFill>
                  <a:srgbClr val="0C0C0C"/>
                </a:solidFill>
                <a:latin typeface=""/>
              </a:rPr>
              <a:t>Hb </a:t>
            </a:r>
            <a:r>
              <a:rPr lang="arn-CL" sz="4800" b="1" i="1" u="sng">
                <a:solidFill>
                  <a:srgbClr val="0C0C0C"/>
                </a:solidFill>
                <a:latin typeface=""/>
              </a:rPr>
              <a:t>11gr/dl</a:t>
            </a:r>
            <a:r>
              <a:rPr lang="arn-CL" sz="4800" b="1" i="1">
                <a:solidFill>
                  <a:srgbClr val="0C0C0C"/>
                </a:solidFill>
                <a:latin typeface=""/>
              </a:rPr>
              <a:t>)</a:t>
            </a:r>
            <a:r>
              <a:rPr lang="el-GR" sz="4800" b="1" i="1">
                <a:solidFill>
                  <a:srgbClr val="0C0C0C"/>
                </a:solidFill>
                <a:latin typeface=""/>
              </a:rPr>
              <a:t>καθώς και </a:t>
            </a:r>
            <a:r>
              <a:rPr lang="el-GR" sz="4800" b="1" i="1">
                <a:solidFill>
                  <a:srgbClr val="0C0C0C"/>
                </a:solidFill>
                <a:latin typeface="Trebuchet MS"/>
              </a:rPr>
              <a:t>στις 28 w </a:t>
            </a:r>
            <a:r>
              <a:rPr lang="arn-CL" sz="4800" b="1" i="1">
                <a:solidFill>
                  <a:srgbClr val="0C0C0C"/>
                </a:solidFill>
                <a:latin typeface=""/>
              </a:rPr>
              <a:t>(</a:t>
            </a:r>
            <a:r>
              <a:rPr lang="arn-CL" sz="4800" b="1" i="1" u="sng">
                <a:solidFill>
                  <a:srgbClr val="0C0C0C"/>
                </a:solidFill>
                <a:latin typeface=""/>
              </a:rPr>
              <a:t>10,5gr/dl</a:t>
            </a:r>
            <a:r>
              <a:rPr lang="arn-CL" sz="4800" b="1" i="1">
                <a:solidFill>
                  <a:srgbClr val="0C0C0C"/>
                </a:solidFill>
                <a:latin typeface=""/>
              </a:rPr>
              <a:t>)  </a:t>
            </a:r>
            <a:r>
              <a:rPr lang="el-GR" sz="4800" b="1" i="1">
                <a:solidFill>
                  <a:srgbClr val="0C0C0C"/>
                </a:solidFill>
                <a:latin typeface=""/>
              </a:rPr>
              <a:t>[8]</a:t>
            </a:r>
          </a:p>
        </p:txBody>
      </p:sp>
    </p:spTree>
    <p:extLst>
      <p:ext uri="{BB962C8B-B14F-4D97-AF65-F5344CB8AC3E}">
        <p14:creationId xmlns:p14="http://schemas.microsoft.com/office/powerpoint/2010/main" val="36643531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ΠΡΟΛΗΨΗ (ΣΥΝΕΧΕΙΑ)</a:t>
            </a:r>
          </a:p>
        </p:txBody>
      </p:sp>
      <p:pic>
        <p:nvPicPr>
          <p:cNvPr id="13" name="Θέση εικόνας 12" descr="medications-342449_640.jpg"/>
          <p:cNvPicPr>
            <a:picLocks noGrp="1" noChangeAspect="1"/>
          </p:cNvPicPr>
          <p:nvPr>
            <p:ph type="pic" idx="1"/>
          </p:nvPr>
        </p:nvPicPr>
        <p:blipFill>
          <a:blip r:embed="rId3">
            <a:extLst>
              <a:ext uri="{28A0092B-C50C-407E-A947-70E740481C1C}">
                <a14:useLocalDpi xmlns:a14="http://schemas.microsoft.com/office/drawing/2010/main" val="0"/>
              </a:ext>
            </a:extLst>
          </a:blip>
          <a:stretch>
            <a:fillRect/>
          </a:stretch>
        </p:blipFill>
        <p:spPr>
          <a:xfrm>
            <a:off x="6753225" y="1957388"/>
            <a:ext cx="5440363" cy="4107333"/>
          </a:xfrm>
        </p:spPr>
      </p:pic>
      <p:sp>
        <p:nvSpPr>
          <p:cNvPr id="3" name="Θέση περιεχομένου 2"/>
          <p:cNvSpPr>
            <a:spLocks noGrp="1"/>
          </p:cNvSpPr>
          <p:nvPr>
            <p:ph type="body" sz="half" idx="2"/>
          </p:nvPr>
        </p:nvSpPr>
        <p:spPr>
          <a:xfrm>
            <a:off x="577310" y="1198598"/>
            <a:ext cx="5886450" cy="4898772"/>
          </a:xfrm>
        </p:spPr>
        <p:txBody>
          <a:bodyPr/>
          <a:lstStyle/>
          <a:p>
            <a:endParaRPr lang="el-GR">
              <a:latin typeface="Trebuchet MS"/>
            </a:endParaRPr>
          </a:p>
          <a:p>
            <a:r>
              <a:rPr lang="el-GR" sz="3600">
                <a:latin typeface="Trebuchet MS"/>
              </a:rPr>
              <a:t>Ο σίδηρος μπορεί να χορηγηθεί σε πολλές μορφές όπως: δισκία, πόσιμη μορφή, κάψουλες.[1]</a:t>
            </a:r>
            <a:endParaRPr lang="el-GR">
              <a:solidFill>
                <a:srgbClr val="002060"/>
              </a:solidFill>
              <a:latin typeface=""/>
            </a:endParaRPr>
          </a:p>
        </p:txBody>
      </p:sp>
    </p:spTree>
    <p:extLst>
      <p:ext uri="{BB962C8B-B14F-4D97-AF65-F5344CB8AC3E}">
        <p14:creationId xmlns:p14="http://schemas.microsoft.com/office/powerpoint/2010/main" val="3766021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atin typeface="Trebuchet MS"/>
              </a:rPr>
              <a:t>ΠΛΕΟΝΕΚΤΗΜΑΤΑ ΧΟΡΗΓΗΣΗΣ ΣΙΔΗΡΟΥ [6]</a:t>
            </a:r>
            <a:endParaRPr lang="el-GR"/>
          </a:p>
        </p:txBody>
      </p:sp>
      <p:pic>
        <p:nvPicPr>
          <p:cNvPr id="4" name="Θέση εικόνας 3" descr="babies-141890_640.jpg"/>
          <p:cNvPicPr>
            <a:picLocks noGrp="1" noChangeAspect="1"/>
          </p:cNvPicPr>
          <p:nvPr>
            <p:ph type="pic" idx="1"/>
          </p:nvPr>
        </p:nvPicPr>
        <p:blipFill>
          <a:blip r:embed="rId3"/>
          <a:srcRect t="27391" b="27391"/>
          <a:stretch>
            <a:fillRect/>
          </a:stretch>
        </p:blipFill>
        <p:spPr>
          <a:xfrm>
            <a:off x="7391702" y="2584488"/>
            <a:ext cx="4818063" cy="2944183"/>
          </a:xfrm>
        </p:spPr>
      </p:pic>
      <p:sp>
        <p:nvSpPr>
          <p:cNvPr id="5" name="Θέση περιεχομένου 4"/>
          <p:cNvSpPr>
            <a:spLocks noGrp="1"/>
          </p:cNvSpPr>
          <p:nvPr>
            <p:ph type="body" sz="half" idx="2"/>
          </p:nvPr>
        </p:nvSpPr>
        <p:spPr>
          <a:xfrm>
            <a:off x="-37030" y="2354668"/>
            <a:ext cx="7550803" cy="3598863"/>
          </a:xfrm>
        </p:spPr>
        <p:txBody>
          <a:bodyPr>
            <a:normAutofit/>
          </a:bodyPr>
          <a:lstStyle/>
          <a:p>
            <a:pPr marL="457200" indent="-457200">
              <a:buFont typeface="Arial" panose="020B0604020202020204" pitchFamily="34" charset="0"/>
              <a:buChar char="•"/>
            </a:pPr>
            <a:r>
              <a:rPr lang="el-GR" sz="3200">
                <a:latin typeface="Trebuchet MS"/>
              </a:rPr>
              <a:t>Μείωση ποσοστού νεογνών με χαμηλό βάρος (2500gr)</a:t>
            </a:r>
          </a:p>
          <a:p>
            <a:pPr marL="457200" indent="-457200">
              <a:buFont typeface="Arial" panose="020B0604020202020204" pitchFamily="34" charset="0"/>
              <a:buChar char="•"/>
            </a:pPr>
            <a:r>
              <a:rPr lang="arn-CL" sz="3200">
                <a:latin typeface="Trebuchet MS"/>
              </a:rPr>
              <a:t>M</a:t>
            </a:r>
            <a:r>
              <a:rPr lang="el-GR" sz="3200">
                <a:latin typeface="Trebuchet MS"/>
              </a:rPr>
              <a:t>είωση εμφάνισης αναιμίας στις εγκύους κατά 70%</a:t>
            </a:r>
          </a:p>
          <a:p>
            <a:pPr marL="457200" indent="-457200">
              <a:buFont typeface="Arial" panose="020B0604020202020204" pitchFamily="34" charset="0"/>
              <a:buChar char="•"/>
            </a:pPr>
            <a:r>
              <a:rPr lang="el-GR" sz="3200">
                <a:latin typeface="Trebuchet MS"/>
              </a:rPr>
              <a:t>Μείωση έλλειψης σιδήρου κατά 57% </a:t>
            </a:r>
          </a:p>
        </p:txBody>
      </p:sp>
    </p:spTree>
    <p:extLst>
      <p:ext uri="{BB962C8B-B14F-4D97-AF65-F5344CB8AC3E}">
        <p14:creationId xmlns:p14="http://schemas.microsoft.com/office/powerpoint/2010/main" val="1592013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p:txBody>
          <a:bodyPr/>
          <a:lstStyle/>
          <a:p>
            <a:r>
              <a:rPr lang="el-GR">
                <a:latin typeface=""/>
              </a:rPr>
              <a:t>ΜΕΙΟΝΕΚΤΗΜΑΤΑ[1]</a:t>
            </a:r>
            <a:endParaRPr lang="el-GR"/>
          </a:p>
        </p:txBody>
      </p:sp>
      <p:graphicFrame>
        <p:nvGraphicFramePr>
          <p:cNvPr id="8" name="Διάγραμμα 7"/>
          <p:cNvGraphicFramePr/>
          <p:nvPr>
            <p:extLst>
              <p:ext uri="{D42A27DB-BD31-4B8C-83A1-F6EECF244321}">
                <p14:modId xmlns:p14="http://schemas.microsoft.com/office/powerpoint/2010/main" val="3441714696"/>
              </p:ext>
            </p:extLst>
          </p:nvPr>
        </p:nvGraphicFramePr>
        <p:xfrm>
          <a:off x="133641" y="2010471"/>
          <a:ext cx="7706339" cy="3657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Δεξιό βέλος 8"/>
          <p:cNvSpPr/>
          <p:nvPr/>
        </p:nvSpPr>
        <p:spPr>
          <a:xfrm>
            <a:off x="2472748" y="2809343"/>
            <a:ext cx="567224" cy="4841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 name="Δεξιό βέλος 15"/>
          <p:cNvSpPr/>
          <p:nvPr/>
        </p:nvSpPr>
        <p:spPr>
          <a:xfrm>
            <a:off x="7601062" y="4511960"/>
            <a:ext cx="698987" cy="4857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9" name="Έλλειψη 18"/>
          <p:cNvSpPr/>
          <p:nvPr/>
        </p:nvSpPr>
        <p:spPr>
          <a:xfrm>
            <a:off x="8474195" y="3979825"/>
            <a:ext cx="3375025" cy="1537307"/>
          </a:xfrm>
          <a:prstGeom prst="ellipse">
            <a:avLst/>
          </a:prstGeom>
          <a:ln/>
        </p:spPr>
        <p:style>
          <a:lnRef idx="1">
            <a:schemeClr val="accent5"/>
          </a:lnRef>
          <a:fillRef idx="3">
            <a:schemeClr val="accent5"/>
          </a:fillRef>
          <a:effectRef idx="2">
            <a:schemeClr val="accent5"/>
          </a:effectRef>
          <a:fontRef idx="minor">
            <a:schemeClr val="lt1"/>
          </a:fontRef>
        </p:style>
        <p:txBody>
          <a:bodyPr rtlCol="0" anchor="ctr"/>
          <a:lstStyle/>
          <a:p>
            <a:pPr marL="342900" indent="-342900" algn="ctr">
              <a:buFont typeface="+mj-lt"/>
              <a:buAutoNum type="arabicPeriod"/>
            </a:pPr>
            <a:r>
              <a:rPr lang="el-GR" i="1" u="sng">
                <a:solidFill>
                  <a:srgbClr val="002060"/>
                </a:solidFill>
                <a:latin typeface="Trebuchet MS" charset="0"/>
              </a:rPr>
              <a:t>χαμηλό βάρος γέννησης</a:t>
            </a:r>
            <a:r>
              <a:rPr lang="el-GR" i="1">
                <a:solidFill>
                  <a:srgbClr val="002060"/>
                </a:solidFill>
                <a:latin typeface=""/>
              </a:rPr>
              <a:t> </a:t>
            </a:r>
          </a:p>
          <a:p>
            <a:pPr marL="342900" indent="-342900" algn="ctr">
              <a:buFont typeface="+mj-lt"/>
              <a:buAutoNum type="arabicPeriod"/>
            </a:pPr>
            <a:r>
              <a:rPr lang="el-GR" i="1" u="sng">
                <a:solidFill>
                  <a:srgbClr val="002060"/>
                </a:solidFill>
                <a:latin typeface="Trebuchet MS" charset="0"/>
              </a:rPr>
              <a:t>πρόωρος τοκετός</a:t>
            </a:r>
          </a:p>
          <a:p>
            <a:pPr algn="ctr"/>
            <a:endParaRPr lang="el-GR"/>
          </a:p>
        </p:txBody>
      </p:sp>
    </p:spTree>
    <p:extLst>
      <p:ext uri="{BB962C8B-B14F-4D97-AF65-F5344CB8AC3E}">
        <p14:creationId xmlns:p14="http://schemas.microsoft.com/office/powerpoint/2010/main" val="25282833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ΜΕΙΩΣΗ ΕΠΙΠΤΩΣΕΩΝ [1]</a:t>
            </a:r>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4095574198"/>
              </p:ext>
            </p:extLst>
          </p:nvPr>
        </p:nvGraphicFramePr>
        <p:xfrm>
          <a:off x="-4763" y="1985963"/>
          <a:ext cx="12144376" cy="471233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00593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Βερολίνο">
  <a:themeElements>
    <a:clrScheme name="Βερολίνο">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Βερολίνο">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Βερολίνο">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Organic</Template>
  <TotalTime>0</TotalTime>
  <Words>0</Words>
  <Application>Microsoft Office PowerPoint</Application>
  <PresentationFormat>Ευρεία οθόνη</PresentationFormat>
  <Paragraphs>0</Paragraphs>
  <Slides>14</Slides>
  <Notes>14</Notes>
  <HiddenSlides>0</HiddenSlides>
  <MMClips>0</MMClips>
  <ScaleCrop>false</ScaleCrop>
  <HeadingPairs>
    <vt:vector size="4" baseType="variant">
      <vt:variant>
        <vt:lpstr>Θέμα</vt:lpstr>
      </vt:variant>
      <vt:variant>
        <vt:i4>1</vt:i4>
      </vt:variant>
      <vt:variant>
        <vt:lpstr>Τίτλοι διαφανειών</vt:lpstr>
      </vt:variant>
      <vt:variant>
        <vt:i4>14</vt:i4>
      </vt:variant>
    </vt:vector>
  </HeadingPairs>
  <TitlesOfParts>
    <vt:vector size="15" baseType="lpstr">
      <vt:lpstr>Βερολίνο</vt:lpstr>
      <vt:lpstr>ΧΟΡΗΓΗΣΗ ΣΙΔΗΡΟΥ ΣΤΗ ΚΥΗΣΗ ΚΑΙ ΣΤΗ ΛΟΧΕΙΑ</vt:lpstr>
      <vt:lpstr>ΕΙΣΑΓΩΓΗ</vt:lpstr>
      <vt:lpstr>Παρουσίαση του PowerPoint</vt:lpstr>
      <vt:lpstr>ΚΥΗΣΗ/ΠΡΟΛΗΨΗ</vt:lpstr>
      <vt:lpstr>Παρουσίαση του PowerPoint</vt:lpstr>
      <vt:lpstr>ΠΡΟΛΗΨΗ (ΣΥΝΕΧΕΙΑ)</vt:lpstr>
      <vt:lpstr>ΠΛΕΟΝΕΚΤΗΜΑΤΑ ΧΟΡΗΓΗΣΗΣ ΣΙΔΗΡΟΥ [6]</vt:lpstr>
      <vt:lpstr>ΜΕΙΟΝΕΚΤΗΜΑΤΑ[1]</vt:lpstr>
      <vt:lpstr>ΜΕΙΩΣΗ ΕΠΙΠΤΩΣΕΩΝ [1]</vt:lpstr>
      <vt:lpstr>ΚΥΗΣΗ/ΘΕΡΑΠΕΙΑ [1]</vt:lpstr>
      <vt:lpstr>ΘΕΡΑΠΕΙΑ(ΣΥΝΕΧΕΙΑ)</vt:lpstr>
      <vt:lpstr>ΛΟΧΕΙΑ</vt:lpstr>
      <vt:lpstr>ΒΙΒΛΙΟΓΡΑΦΙΑ</vt:lpstr>
      <vt:lpstr>ΣΑΣ ΕΥΧΑΡΙΣΤΩ</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Sarun Da-asa</dc:creator>
  <cp:lastModifiedBy>Sarun Da-asa</cp:lastModifiedBy>
  <cp:revision>23</cp:revision>
  <dcterms:created xsi:type="dcterms:W3CDTF">2013-07-31T04:14:01Z</dcterms:created>
  <dcterms:modified xsi:type="dcterms:W3CDTF">2014-11-30T13:11:09Z</dcterms:modified>
</cp:coreProperties>
</file>