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31" r:id="rId1"/>
    <p:sldMasterId id="2147485042" r:id="rId2"/>
    <p:sldMasterId id="2147485053" r:id="rId3"/>
  </p:sldMasterIdLst>
  <p:notesMasterIdLst>
    <p:notesMasterId r:id="rId18"/>
  </p:notesMasterIdLst>
  <p:handoutMasterIdLst>
    <p:handoutMasterId r:id="rId19"/>
  </p:handoutMasterIdLst>
  <p:sldIdLst>
    <p:sldId id="527" r:id="rId4"/>
    <p:sldId id="545" r:id="rId5"/>
    <p:sldId id="546" r:id="rId6"/>
    <p:sldId id="547" r:id="rId7"/>
    <p:sldId id="548" r:id="rId8"/>
    <p:sldId id="549" r:id="rId9"/>
    <p:sldId id="550" r:id="rId10"/>
    <p:sldId id="551" r:id="rId11"/>
    <p:sldId id="528" r:id="rId12"/>
    <p:sldId id="529" r:id="rId13"/>
    <p:sldId id="530" r:id="rId14"/>
    <p:sldId id="531" r:id="rId15"/>
    <p:sldId id="532" r:id="rId16"/>
    <p:sldId id="533" r:id="rId17"/>
  </p:sldIdLst>
  <p:sldSz cx="9144000" cy="6858000" type="screen4x3"/>
  <p:notesSz cx="6797675" cy="992663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16D"/>
    <a:srgbClr val="800000"/>
    <a:srgbClr val="3896B3"/>
    <a:srgbClr val="F96A1B"/>
    <a:srgbClr val="39B4E1"/>
    <a:srgbClr val="548123"/>
    <a:srgbClr val="009900"/>
    <a:srgbClr val="33CCFF"/>
    <a:srgbClr val="266488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60" autoAdjust="0"/>
  </p:normalViewPr>
  <p:slideViewPr>
    <p:cSldViewPr>
      <p:cViewPr>
        <p:scale>
          <a:sx n="80" d="100"/>
          <a:sy n="80" d="100"/>
        </p:scale>
        <p:origin x="-2430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9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20" y="-102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50187" y="0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F9F1A03-017D-4469-B4DD-AACBA1E57871}" type="datetimeFigureOut">
              <a:rPr lang="en-US"/>
              <a:pPr>
                <a:defRPr/>
              </a:pPr>
              <a:t>7/13/2015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7956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50187" y="9427956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85A974E-8913-4FEF-8CDF-215B94B704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875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187" y="0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A9CECA6-9824-466E-BDAC-AE9260BDF5F4}" type="datetimeFigureOut">
              <a:rPr lang="en-GB"/>
              <a:pPr>
                <a:defRPr/>
              </a:pPr>
              <a:t>13/07/2015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73" y="4714817"/>
            <a:ext cx="5437530" cy="4467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956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187" y="9427956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5CA0E17-D458-4748-8B36-4ACBDB4364F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422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71" indent="-179171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22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88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8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04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4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25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03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82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61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12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6200"/>
            <a:ext cx="7658100" cy="838200"/>
          </a:xfrm>
        </p:spPr>
        <p:txBody>
          <a:bodyPr/>
          <a:lstStyle>
            <a:lvl1pPr algn="ctr">
              <a:defRPr sz="3600" b="1" cap="none" baseline="0">
                <a:solidFill>
                  <a:srgbClr val="800000"/>
                </a:solidFill>
                <a:latin typeface="Calibri" panose="020F0502020204030204" pitchFamily="34" charset="0"/>
              </a:defRPr>
            </a:lvl1pPr>
          </a:lstStyle>
          <a:p>
            <a:r>
              <a:rPr kumimoji="0" lang="el-GR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Στυλ κύριου τίτλου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3200" b="0">
                <a:latin typeface="Calibri" panose="020F0502020204030204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Στυλ υποδείγματος κειμένου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Δεύτερου επιπέδου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Τρίτου επιπέδου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Τέταρτου επιπέδου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Πέμπτου επιπέδου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74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93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42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45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67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35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87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33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67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32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395C-60A2-494F-AA10-AEBFFB47AEC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25243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7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0" lang="el-GR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Στυλ κύριου τίτλου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Στυλ υποδείγματος κειμένου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Δεύτερου επιπέδου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Τρίτου επιπέδου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Τέταρτου επιπέδου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Πέμπτου επιπέδου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0E6395C-60A2-494F-AA10-AEBFFB47AEC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32" r:id="rId1"/>
    <p:sldLayoutId id="2147485033" r:id="rId2"/>
    <p:sldLayoutId id="2147485034" r:id="rId3"/>
    <p:sldLayoutId id="2147485035" r:id="rId4"/>
    <p:sldLayoutId id="2147485036" r:id="rId5"/>
    <p:sldLayoutId id="2147485041" r:id="rId6"/>
    <p:sldLayoutId id="2147485067" r:id="rId7"/>
    <p:sldLayoutId id="2147485068" r:id="rId8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 cap="all" baseline="0">
          <a:solidFill>
            <a:srgbClr val="C00000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–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–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»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cs typeface="+mn-cs"/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1214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43" r:id="rId1"/>
    <p:sldLayoutId id="2147485044" r:id="rId2"/>
    <p:sldLayoutId id="2147485045" r:id="rId3"/>
    <p:sldLayoutId id="2147485046" r:id="rId4"/>
    <p:sldLayoutId id="2147485047" r:id="rId5"/>
    <p:sldLayoutId id="2147485048" r:id="rId6"/>
    <p:sldLayoutId id="2147485049" r:id="rId7"/>
    <p:sldLayoutId id="2147485050" r:id="rId8"/>
    <p:sldLayoutId id="2147485051" r:id="rId9"/>
    <p:sldLayoutId id="2147485052" r:id="rId10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cs typeface="+mn-cs"/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831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54" r:id="rId1"/>
    <p:sldLayoutId id="2147485055" r:id="rId2"/>
    <p:sldLayoutId id="2147485056" r:id="rId3"/>
    <p:sldLayoutId id="2147485057" r:id="rId4"/>
    <p:sldLayoutId id="2147485058" r:id="rId5"/>
    <p:sldLayoutId id="2147485059" r:id="rId6"/>
    <p:sldLayoutId id="2147485060" r:id="rId7"/>
    <p:sldLayoutId id="2147485061" r:id="rId8"/>
    <p:sldLayoutId id="2147485062" r:id="rId9"/>
    <p:sldLayoutId id="2147485063" r:id="rId10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Ανάλυση Συστημάτων Μακροχρόνιας Φροντίδας (Θ)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69368" y="3096543"/>
            <a:ext cx="6400800" cy="1752600"/>
          </a:xfrm>
        </p:spPr>
        <p:txBody>
          <a:bodyPr>
            <a:noAutofit/>
          </a:bodyPr>
          <a:lstStyle/>
          <a:p>
            <a:pPr>
              <a:buClr>
                <a:srgbClr val="800000"/>
              </a:buClr>
            </a:pPr>
            <a:r>
              <a:rPr lang="el-GR" sz="2000" b="1" dirty="0"/>
              <a:t>Ενότητα </a:t>
            </a:r>
            <a:r>
              <a:rPr lang="el-GR" sz="2000" b="1" dirty="0" smtClean="0"/>
              <a:t>5:</a:t>
            </a:r>
            <a:r>
              <a:rPr lang="en-US" sz="2000" b="1" dirty="0" smtClean="0"/>
              <a:t> </a:t>
            </a:r>
            <a:r>
              <a:rPr lang="el-GR" sz="2000" b="1" dirty="0"/>
              <a:t>Δικτύωση Μακροχρόνιας φροντίδας </a:t>
            </a:r>
            <a:endParaRPr lang="el-GR" sz="2000" b="1" dirty="0" smtClean="0"/>
          </a:p>
          <a:p>
            <a:pPr>
              <a:buClr>
                <a:srgbClr val="800000"/>
              </a:buClr>
            </a:pPr>
            <a:r>
              <a:rPr lang="el-GR" sz="2000" dirty="0" smtClean="0"/>
              <a:t>Γιώργος Πιερράκος</a:t>
            </a:r>
            <a:endParaRPr lang="el-GR" sz="2000" dirty="0"/>
          </a:p>
          <a:p>
            <a:pPr>
              <a:spcBef>
                <a:spcPts val="0"/>
              </a:spcBef>
            </a:pPr>
            <a:r>
              <a:rPr lang="el-GR" sz="2000" dirty="0"/>
              <a:t>Τμήμα </a:t>
            </a:r>
            <a:r>
              <a:rPr lang="el-GR" sz="2000" dirty="0" smtClean="0"/>
              <a:t>Διοίκησης Επιχειρήσεων</a:t>
            </a:r>
          </a:p>
          <a:p>
            <a:pPr>
              <a:spcBef>
                <a:spcPts val="0"/>
              </a:spcBef>
            </a:pPr>
            <a:endParaRPr lang="el-GR" sz="1200" dirty="0" smtClean="0"/>
          </a:p>
          <a:p>
            <a:pPr>
              <a:spcBef>
                <a:spcPts val="0"/>
              </a:spcBef>
            </a:pPr>
            <a:r>
              <a:rPr lang="el-GR" sz="2000" dirty="0"/>
              <a:t>Κατεύθυνση </a:t>
            </a:r>
            <a:r>
              <a:rPr lang="el-GR" sz="2000" dirty="0" smtClean="0"/>
              <a:t>Διοίκησης </a:t>
            </a:r>
            <a:r>
              <a:rPr lang="el-GR" sz="2000" dirty="0"/>
              <a:t>Μονάδων Υγείας και Πρόνοιας </a:t>
            </a:r>
          </a:p>
          <a:p>
            <a:pPr>
              <a:spcBef>
                <a:spcPts val="0"/>
              </a:spcBef>
            </a:pP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  <a:cs typeface="+mn-cs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  <a:cs typeface="+mn-cs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580133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4044034" y="5367126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66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3783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Γεώργιος Πιερράκος 2015. Γεώργιος Πιερράκος. «Ανάλυση Συστημάτων Μακροχρόνιας Φροντίδας (Θ). Ενότητα 5</a:t>
            </a:r>
            <a:r>
              <a:rPr lang="el-GR" sz="2000" dirty="0"/>
              <a:t>: Δικτύωση Μακροχρόνιας φροντίδας ». </a:t>
            </a:r>
            <a:r>
              <a:rPr lang="el-GR" sz="2000" dirty="0" smtClean="0"/>
              <a:t>Έκδοση: 1.0. Αθήνα 2015.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69375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  <a:cs typeface="+mn-cs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.</a:t>
            </a:r>
            <a:endParaRPr lang="el-GR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332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83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346923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Στόχοι της δικτύωσης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Παροχή συντονισμένης διατομεακής φροντίδας,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Κάλυψη των αναγκών των </a:t>
            </a:r>
            <a:r>
              <a:rPr lang="el-GR" b="1" dirty="0" smtClean="0">
                <a:solidFill>
                  <a:srgbClr val="04516D"/>
                </a:solidFill>
              </a:rPr>
              <a:t>ασθενών</a:t>
            </a:r>
            <a:r>
              <a:rPr lang="en-US" b="1" dirty="0" smtClean="0">
                <a:solidFill>
                  <a:srgbClr val="04516D"/>
                </a:solidFill>
              </a:rPr>
              <a:t>,</a:t>
            </a:r>
            <a:endParaRPr lang="el-GR" b="1" dirty="0" smtClean="0">
              <a:solidFill>
                <a:srgbClr val="04516D"/>
              </a:solidFill>
            </a:endParaRP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Χρήση δεδομένων της ασθένειάς τους σε πραγματικό </a:t>
            </a:r>
            <a:r>
              <a:rPr lang="el-GR" b="1" dirty="0" smtClean="0">
                <a:solidFill>
                  <a:srgbClr val="04516D"/>
                </a:solidFill>
              </a:rPr>
              <a:t>χρόνο</a:t>
            </a:r>
            <a:r>
              <a:rPr lang="en-US" b="1" dirty="0">
                <a:solidFill>
                  <a:srgbClr val="04516D"/>
                </a:solidFill>
              </a:rPr>
              <a:t>,</a:t>
            </a:r>
            <a:endParaRPr lang="el-GR" b="1" dirty="0" smtClean="0">
              <a:solidFill>
                <a:srgbClr val="04516D"/>
              </a:solidFill>
            </a:endParaRP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Άμεση ενημέρωση,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Καταγραφή δεικτών,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Εφαρμογή αποτελεσματικών θεραπευτικών στρατηγικών.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84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Διαχείριση χρόνιων ασθενειών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Διασφάλιση της υποστήριξης την κατάλληλη </a:t>
            </a:r>
            <a:r>
              <a:rPr lang="el-GR" b="1" dirty="0" smtClean="0">
                <a:solidFill>
                  <a:srgbClr val="04516D"/>
                </a:solidFill>
              </a:rPr>
              <a:t>στιγμή</a:t>
            </a:r>
            <a:endParaRPr lang="el-GR" b="1" dirty="0" smtClean="0">
              <a:solidFill>
                <a:srgbClr val="04516D"/>
              </a:solidFill>
            </a:endParaRP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Συνδυασμός με Πρόληψη και Αγωγή Υγείας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Διαστρωμάτωση Κινδύνων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Υποστήριξη των επαγγελματιών υγείας στη λήψη αποφάσεων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rgbClr val="04516D"/>
                </a:solidFill>
              </a:rPr>
              <a:t>Υποστήριξη της Αυτό φροντίδας των ασθενών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25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Ποιοι συμμετέχουν στο δίκτυο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57200" y="1100628"/>
            <a:ext cx="7886700" cy="3579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b="1" dirty="0">
                <a:solidFill>
                  <a:srgbClr val="04516D"/>
                </a:solidFill>
              </a:rPr>
              <a:t>Συνεργασία των τομέων: Δημόσιου, Ιδιωτικού και Εθελοντικού και Άτυπων δικτύων:</a:t>
            </a:r>
          </a:p>
          <a:p>
            <a:r>
              <a:rPr lang="el-GR" sz="2400" b="1" dirty="0">
                <a:solidFill>
                  <a:srgbClr val="800000"/>
                </a:solidFill>
              </a:rPr>
              <a:t>1ος Τομέας</a:t>
            </a:r>
            <a:r>
              <a:rPr lang="el-GR" sz="2400" b="1" dirty="0">
                <a:solidFill>
                  <a:srgbClr val="04516D"/>
                </a:solidFill>
              </a:rPr>
              <a:t>: Δημόσιος Τομέας: Κρατικές Υπηρεσίες, Ο.Τ.Α., Ν.Π.Δ.Δ.</a:t>
            </a:r>
          </a:p>
          <a:p>
            <a:r>
              <a:rPr lang="el-GR" sz="2400" b="1" dirty="0">
                <a:solidFill>
                  <a:srgbClr val="800000"/>
                </a:solidFill>
              </a:rPr>
              <a:t>2ος Τομέας</a:t>
            </a:r>
            <a:r>
              <a:rPr lang="el-GR" sz="2400" b="1" dirty="0">
                <a:solidFill>
                  <a:srgbClr val="04516D"/>
                </a:solidFill>
              </a:rPr>
              <a:t>: Αγορά, Κερδοσκοπικός Τομέας– εταιρική κοινωνική ευθύνη</a:t>
            </a:r>
          </a:p>
          <a:p>
            <a:r>
              <a:rPr lang="el-GR" sz="2400" b="1" dirty="0">
                <a:solidFill>
                  <a:srgbClr val="800000"/>
                </a:solidFill>
              </a:rPr>
              <a:t>3ος Τομέας</a:t>
            </a:r>
            <a:r>
              <a:rPr lang="el-GR" sz="2400" b="1" dirty="0">
                <a:solidFill>
                  <a:srgbClr val="04516D"/>
                </a:solidFill>
              </a:rPr>
              <a:t>: Κοινωνική Οικονομία- Κοινωνική επιχειρηματικότητα, Εκκλησία, Εθελοντικές Οργανώσεις</a:t>
            </a:r>
          </a:p>
          <a:p>
            <a:r>
              <a:rPr lang="el-GR" sz="2400" b="1" dirty="0">
                <a:solidFill>
                  <a:srgbClr val="800000"/>
                </a:solidFill>
              </a:rPr>
              <a:t>4ος Τομέας</a:t>
            </a:r>
            <a:r>
              <a:rPr lang="el-GR" sz="2400" b="1" dirty="0">
                <a:solidFill>
                  <a:srgbClr val="04516D"/>
                </a:solidFill>
              </a:rPr>
              <a:t>: Άτυπα Δίκτυα , Άτυπες ομάδες αυτοβοήθειας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72200"/>
            <a:ext cx="502920" cy="502920"/>
          </a:xfr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70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Δίκτυο σε </a:t>
            </a:r>
            <a:r>
              <a:rPr lang="el-GR" dirty="0" smtClean="0"/>
              <a:t>τοπικό επίπεδο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b="1" dirty="0">
                <a:solidFill>
                  <a:srgbClr val="04516D"/>
                </a:solidFill>
              </a:rPr>
              <a:t>Άτομα ή φορείς συνεργάζονται στο πλαίσιο μιας συμφωνίας, ως ίσοι εταίροι για την επίτευξη κοινών στόχων σε ένα συγκεκριμένο θεματικό πεδίο. Τα οφέλη</a:t>
            </a:r>
            <a:r>
              <a:rPr lang="en-US" b="1" dirty="0">
                <a:solidFill>
                  <a:srgbClr val="04516D"/>
                </a:solidFill>
              </a:rPr>
              <a:t>:</a:t>
            </a:r>
            <a:r>
              <a:rPr lang="el-GR" b="1" dirty="0">
                <a:solidFill>
                  <a:srgbClr val="04516D"/>
                </a:solidFill>
              </a:rPr>
              <a:t> </a:t>
            </a:r>
          </a:p>
          <a:p>
            <a:endParaRPr lang="el-GR" b="1" dirty="0">
              <a:solidFill>
                <a:srgbClr val="04516D"/>
              </a:solidFill>
            </a:endParaRPr>
          </a:p>
          <a:p>
            <a:r>
              <a:rPr lang="el-GR" b="1" dirty="0" smtClean="0">
                <a:solidFill>
                  <a:srgbClr val="04516D"/>
                </a:solidFill>
              </a:rPr>
              <a:t>Λαμβάνονται </a:t>
            </a:r>
            <a:r>
              <a:rPr lang="el-GR" b="1" dirty="0">
                <a:solidFill>
                  <a:srgbClr val="04516D"/>
                </a:solidFill>
              </a:rPr>
              <a:t>υπόψη όλες οι απόψεις και οι </a:t>
            </a:r>
            <a:r>
              <a:rPr lang="en-US" b="1" dirty="0">
                <a:solidFill>
                  <a:srgbClr val="04516D"/>
                </a:solidFill>
              </a:rPr>
              <a:t> </a:t>
            </a:r>
            <a:r>
              <a:rPr lang="el-GR" b="1" dirty="0">
                <a:solidFill>
                  <a:srgbClr val="04516D"/>
                </a:solidFill>
              </a:rPr>
              <a:t>προτεινόμενες λύσεις για τα τοπικά </a:t>
            </a:r>
            <a:r>
              <a:rPr lang="el-GR" b="1" dirty="0" smtClean="0">
                <a:solidFill>
                  <a:srgbClr val="04516D"/>
                </a:solidFill>
              </a:rPr>
              <a:t>προβλήματα</a:t>
            </a:r>
            <a:r>
              <a:rPr lang="en-US" b="1" dirty="0" smtClean="0">
                <a:solidFill>
                  <a:srgbClr val="04516D"/>
                </a:solidFill>
              </a:rPr>
              <a:t>.</a:t>
            </a:r>
            <a:endParaRPr lang="el-GR" b="1" dirty="0" smtClean="0">
              <a:solidFill>
                <a:srgbClr val="04516D"/>
              </a:solidFill>
            </a:endParaRPr>
          </a:p>
          <a:p>
            <a:r>
              <a:rPr lang="el-GR" b="1" dirty="0" smtClean="0">
                <a:solidFill>
                  <a:srgbClr val="04516D"/>
                </a:solidFill>
              </a:rPr>
              <a:t>Αποφεύγεται </a:t>
            </a:r>
            <a:r>
              <a:rPr lang="el-GR" b="1" dirty="0">
                <a:solidFill>
                  <a:srgbClr val="04516D"/>
                </a:solidFill>
              </a:rPr>
              <a:t>ο κατακερματισμός </a:t>
            </a:r>
            <a:r>
              <a:rPr lang="el-GR" b="1" dirty="0" smtClean="0">
                <a:solidFill>
                  <a:srgbClr val="04516D"/>
                </a:solidFill>
              </a:rPr>
              <a:t>πόρων</a:t>
            </a:r>
            <a:r>
              <a:rPr lang="en-US" b="1" dirty="0" smtClean="0">
                <a:solidFill>
                  <a:srgbClr val="04516D"/>
                </a:solidFill>
              </a:rPr>
              <a:t>.</a:t>
            </a:r>
            <a:endParaRPr lang="el-GR" b="1" dirty="0" smtClean="0">
              <a:solidFill>
                <a:srgbClr val="04516D"/>
              </a:solidFill>
            </a:endParaRPr>
          </a:p>
          <a:p>
            <a:r>
              <a:rPr lang="el-GR" b="1" dirty="0" smtClean="0">
                <a:solidFill>
                  <a:srgbClr val="04516D"/>
                </a:solidFill>
              </a:rPr>
              <a:t>Εξασφαλίζεται </a:t>
            </a:r>
            <a:r>
              <a:rPr lang="el-GR" b="1" dirty="0">
                <a:solidFill>
                  <a:srgbClr val="04516D"/>
                </a:solidFill>
              </a:rPr>
              <a:t>η πολιτική </a:t>
            </a:r>
            <a:r>
              <a:rPr lang="el-GR" b="1" dirty="0" smtClean="0">
                <a:solidFill>
                  <a:srgbClr val="04516D"/>
                </a:solidFill>
              </a:rPr>
              <a:t>υποστήριξη</a:t>
            </a:r>
            <a:r>
              <a:rPr lang="en-US" b="1" dirty="0" smtClean="0">
                <a:solidFill>
                  <a:srgbClr val="04516D"/>
                </a:solidFill>
              </a:rPr>
              <a:t>.</a:t>
            </a:r>
            <a:endParaRPr lang="el-GR" b="1" dirty="0" smtClean="0">
              <a:solidFill>
                <a:srgbClr val="04516D"/>
              </a:solidFill>
            </a:endParaRPr>
          </a:p>
          <a:p>
            <a:r>
              <a:rPr lang="el-GR" b="1" dirty="0" smtClean="0">
                <a:solidFill>
                  <a:srgbClr val="04516D"/>
                </a:solidFill>
              </a:rPr>
              <a:t>Δίνεται </a:t>
            </a:r>
            <a:r>
              <a:rPr lang="el-GR" b="1" dirty="0">
                <a:solidFill>
                  <a:srgbClr val="04516D"/>
                </a:solidFill>
              </a:rPr>
              <a:t>δυνατότητα πρόσβασης και εμπλοκής των δικαιούχων στη λήψη αποφάσεων που τους </a:t>
            </a:r>
            <a:r>
              <a:rPr lang="el-GR" b="1" dirty="0" smtClean="0">
                <a:solidFill>
                  <a:srgbClr val="04516D"/>
                </a:solidFill>
              </a:rPr>
              <a:t>αφορούν</a:t>
            </a:r>
            <a:r>
              <a:rPr lang="en-US" b="1" dirty="0" smtClean="0">
                <a:solidFill>
                  <a:srgbClr val="04516D"/>
                </a:solidFill>
              </a:rPr>
              <a:t>.</a:t>
            </a:r>
            <a:endParaRPr lang="el-GR" b="1" dirty="0" smtClean="0">
              <a:solidFill>
                <a:srgbClr val="04516D"/>
              </a:solidFill>
            </a:endParaRPr>
          </a:p>
          <a:p>
            <a:r>
              <a:rPr lang="el-GR" b="1" dirty="0" smtClean="0">
                <a:solidFill>
                  <a:srgbClr val="04516D"/>
                </a:solidFill>
              </a:rPr>
              <a:t>Σύνδεση </a:t>
            </a:r>
            <a:r>
              <a:rPr lang="el-GR" b="1" dirty="0">
                <a:solidFill>
                  <a:srgbClr val="04516D"/>
                </a:solidFill>
              </a:rPr>
              <a:t>της Τοπικής Κοινωνίας με την Ευρύτερη </a:t>
            </a:r>
            <a:r>
              <a:rPr lang="el-GR" b="1" dirty="0" smtClean="0">
                <a:solidFill>
                  <a:srgbClr val="04516D"/>
                </a:solidFill>
              </a:rPr>
              <a:t>κοινωνία</a:t>
            </a:r>
            <a:r>
              <a:rPr lang="en-US" b="1" dirty="0" smtClean="0">
                <a:solidFill>
                  <a:srgbClr val="04516D"/>
                </a:solidFill>
              </a:rPr>
              <a:t>.</a:t>
            </a:r>
            <a:endParaRPr lang="el-GR" b="1" dirty="0">
              <a:solidFill>
                <a:srgbClr val="04516D"/>
              </a:solidFill>
            </a:endParaRPr>
          </a:p>
          <a:p>
            <a:endParaRPr lang="el-GR" b="1" dirty="0">
              <a:solidFill>
                <a:srgbClr val="04516D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07910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βιωσιμότητα των δικτύων εξαρτάται: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822960" y="1100628"/>
            <a:ext cx="7711440" cy="3579849"/>
          </a:xfrm>
        </p:spPr>
        <p:txBody>
          <a:bodyPr>
            <a:normAutofit/>
          </a:bodyPr>
          <a:lstStyle/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Στελέχη ικανά και έμπειρα στη </a:t>
            </a:r>
            <a:r>
              <a:rPr lang="el-GR" b="1" dirty="0" smtClean="0">
                <a:solidFill>
                  <a:srgbClr val="04516D"/>
                </a:solidFill>
              </a:rPr>
              <a:t>δικτύωση</a:t>
            </a:r>
            <a:r>
              <a:rPr lang="en-US" b="1" dirty="0" smtClean="0">
                <a:solidFill>
                  <a:srgbClr val="04516D"/>
                </a:solidFill>
              </a:rPr>
              <a:t>,</a:t>
            </a:r>
            <a:r>
              <a:rPr lang="el-GR" b="1" dirty="0" smtClean="0">
                <a:solidFill>
                  <a:srgbClr val="04516D"/>
                </a:solidFill>
              </a:rPr>
              <a:t> </a:t>
            </a:r>
            <a:endParaRPr lang="el-GR" b="1" dirty="0">
              <a:solidFill>
                <a:srgbClr val="04516D"/>
              </a:solidFill>
            </a:endParaRP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καλές διαπροσωπικές σχέσεις,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Κοινός </a:t>
            </a:r>
            <a:r>
              <a:rPr lang="el-GR" b="1" dirty="0" smtClean="0">
                <a:solidFill>
                  <a:srgbClr val="04516D"/>
                </a:solidFill>
              </a:rPr>
              <a:t>στόχος</a:t>
            </a:r>
            <a:r>
              <a:rPr lang="en-US" b="1" dirty="0" smtClean="0">
                <a:solidFill>
                  <a:srgbClr val="04516D"/>
                </a:solidFill>
              </a:rPr>
              <a:t>,</a:t>
            </a:r>
            <a:endParaRPr lang="el-GR" b="1" dirty="0">
              <a:solidFill>
                <a:srgbClr val="04516D"/>
              </a:solidFill>
            </a:endParaRP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Επικοινωνιακή </a:t>
            </a:r>
            <a:r>
              <a:rPr lang="el-GR" b="1" dirty="0" smtClean="0">
                <a:solidFill>
                  <a:srgbClr val="04516D"/>
                </a:solidFill>
              </a:rPr>
              <a:t>πολιτική</a:t>
            </a:r>
            <a:r>
              <a:rPr lang="en-US" b="1" dirty="0" smtClean="0">
                <a:solidFill>
                  <a:srgbClr val="04516D"/>
                </a:solidFill>
              </a:rPr>
              <a:t>,</a:t>
            </a:r>
            <a:endParaRPr lang="el-GR" b="1" dirty="0">
              <a:solidFill>
                <a:srgbClr val="04516D"/>
              </a:solidFill>
            </a:endParaRP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Διαδικασίες και τεκμηριωμένο πλαίσιο </a:t>
            </a:r>
            <a:r>
              <a:rPr lang="el-GR" b="1" dirty="0" smtClean="0">
                <a:solidFill>
                  <a:srgbClr val="04516D"/>
                </a:solidFill>
              </a:rPr>
              <a:t>λειτουργίας</a:t>
            </a:r>
            <a:r>
              <a:rPr lang="en-US" b="1" dirty="0" smtClean="0">
                <a:solidFill>
                  <a:srgbClr val="04516D"/>
                </a:solidFill>
              </a:rPr>
              <a:t>.</a:t>
            </a:r>
            <a:endParaRPr lang="el-GR" b="1" dirty="0">
              <a:solidFill>
                <a:srgbClr val="04516D"/>
              </a:solidFill>
            </a:endParaRP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97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Παράμετροι προσδιορισμού και λειτουργίας </a:t>
            </a:r>
            <a:r>
              <a:rPr lang="el-GR" dirty="0" smtClean="0"/>
              <a:t>τοπικού δικτύου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Αριθμός και είδος συμμετεχόντων φορέων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Διαδικασίες προετοιμασίας της δικτύωσης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Μορφή και οργάνωση του δικτύου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Ο ρόλος του συντονιστή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4516D"/>
                </a:solidFill>
              </a:rPr>
              <a:t>Οργάνωση και λειτουργία δικτύων</a:t>
            </a:r>
          </a:p>
          <a:p>
            <a:endParaRPr lang="el-GR" b="1" dirty="0">
              <a:solidFill>
                <a:srgbClr val="04516D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34559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>
          <a:xfrm>
            <a:off x="76200" y="76200"/>
            <a:ext cx="8915400" cy="838200"/>
          </a:xfrm>
        </p:spPr>
        <p:txBody>
          <a:bodyPr/>
          <a:lstStyle/>
          <a:p>
            <a:r>
              <a:rPr lang="el-GR" sz="3200" dirty="0"/>
              <a:t>Ενδεικτικές προϋποθέσεις για την </a:t>
            </a:r>
            <a:r>
              <a:rPr lang="el-GR" sz="3200" dirty="0" smtClean="0"/>
              <a:t>αποτελεσματική </a:t>
            </a:r>
            <a:r>
              <a:rPr lang="el-GR" sz="3200" dirty="0"/>
              <a:t>παροχή υπηρεσιών </a:t>
            </a:r>
            <a:r>
              <a:rPr lang="el-GR" sz="3200" dirty="0" smtClean="0"/>
              <a:t>μακροχρόνιας φροντίδας </a:t>
            </a:r>
            <a:endParaRPr lang="el-GR" sz="3200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l-GR" sz="2300" b="1" dirty="0">
                <a:solidFill>
                  <a:srgbClr val="04516D"/>
                </a:solidFill>
              </a:rPr>
              <a:t>Σταθερή πολιτική και στρατηγική, </a:t>
            </a:r>
          </a:p>
          <a:p>
            <a:pPr>
              <a:spcBef>
                <a:spcPts val="0"/>
              </a:spcBef>
            </a:pPr>
            <a:r>
              <a:rPr lang="el-GR" sz="2300" b="1" dirty="0">
                <a:solidFill>
                  <a:srgbClr val="04516D"/>
                </a:solidFill>
              </a:rPr>
              <a:t>Εξασφάλιση της συλλογής πληροφοριών, </a:t>
            </a:r>
          </a:p>
          <a:p>
            <a:pPr>
              <a:spcBef>
                <a:spcPts val="0"/>
              </a:spcBef>
            </a:pPr>
            <a:r>
              <a:rPr lang="el-GR" sz="2300" b="1" dirty="0">
                <a:solidFill>
                  <a:srgbClr val="04516D"/>
                </a:solidFill>
              </a:rPr>
              <a:t>Ανταλλαγή δεδομένων μεταξύ όλων των ενδιαφερομένων, </a:t>
            </a:r>
          </a:p>
          <a:p>
            <a:pPr>
              <a:spcBef>
                <a:spcPts val="0"/>
              </a:spcBef>
            </a:pPr>
            <a:r>
              <a:rPr lang="el-GR" sz="2300" b="1" dirty="0">
                <a:solidFill>
                  <a:srgbClr val="04516D"/>
                </a:solidFill>
              </a:rPr>
              <a:t>Καταγραφή αναγκών υγείας των πολιτών, </a:t>
            </a:r>
          </a:p>
          <a:p>
            <a:pPr>
              <a:spcBef>
                <a:spcPts val="0"/>
              </a:spcBef>
            </a:pPr>
            <a:r>
              <a:rPr lang="el-GR" sz="2300" b="1" dirty="0">
                <a:solidFill>
                  <a:srgbClr val="04516D"/>
                </a:solidFill>
              </a:rPr>
              <a:t>Σύνδεση της παροχής υπηρεσιών με τις κοινωνικές ανάγκες και </a:t>
            </a:r>
            <a:r>
              <a:rPr lang="el-GR" sz="2300" b="1" dirty="0" smtClean="0">
                <a:solidFill>
                  <a:srgbClr val="04516D"/>
                </a:solidFill>
              </a:rPr>
              <a:t>προτεραιότητες</a:t>
            </a:r>
            <a:r>
              <a:rPr lang="en-US" sz="2300" b="1" dirty="0" smtClean="0">
                <a:solidFill>
                  <a:srgbClr val="04516D"/>
                </a:solidFill>
              </a:rPr>
              <a:t>,</a:t>
            </a:r>
            <a:endParaRPr lang="el-GR" sz="2300" b="1" dirty="0">
              <a:solidFill>
                <a:srgbClr val="04516D"/>
              </a:solidFill>
            </a:endParaRPr>
          </a:p>
          <a:p>
            <a:pPr>
              <a:spcBef>
                <a:spcPts val="0"/>
              </a:spcBef>
            </a:pPr>
            <a:r>
              <a:rPr lang="el-GR" sz="2300" b="1" dirty="0">
                <a:solidFill>
                  <a:srgbClr val="04516D"/>
                </a:solidFill>
              </a:rPr>
              <a:t>Προσδιορισμός βασικών παραγόντων  </a:t>
            </a:r>
            <a:r>
              <a:rPr lang="el-GR" sz="2300" b="1" dirty="0" smtClean="0">
                <a:solidFill>
                  <a:srgbClr val="04516D"/>
                </a:solidFill>
              </a:rPr>
              <a:t>κινδύνου</a:t>
            </a:r>
            <a:r>
              <a:rPr lang="en-US" sz="2300" b="1" dirty="0" smtClean="0">
                <a:solidFill>
                  <a:srgbClr val="04516D"/>
                </a:solidFill>
              </a:rPr>
              <a:t>,</a:t>
            </a:r>
            <a:endParaRPr lang="el-GR" sz="2300" b="1" dirty="0">
              <a:solidFill>
                <a:srgbClr val="04516D"/>
              </a:solidFill>
            </a:endParaRPr>
          </a:p>
          <a:p>
            <a:pPr>
              <a:spcBef>
                <a:spcPts val="0"/>
              </a:spcBef>
            </a:pPr>
            <a:r>
              <a:rPr lang="el-GR" sz="2300" b="1" dirty="0">
                <a:solidFill>
                  <a:srgbClr val="04516D"/>
                </a:solidFill>
              </a:rPr>
              <a:t>Ενίσχυση των δράσεων δημιουργίας δικτύων μεταξύ δημόσιων ιδιωτικών και εθελοντικών τοπικών Φορέων και οργανώσεων.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618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41" y="5931169"/>
            <a:ext cx="1971675" cy="702000"/>
          </a:xfrm>
          <a:prstGeom prst="rect">
            <a:avLst/>
          </a:prstGeom>
          <a:noFill/>
        </p:spPr>
      </p:pic>
      <p:pic>
        <p:nvPicPr>
          <p:cNvPr id="10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3995936" y="5931169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2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7854</TotalTime>
  <Words>862</Words>
  <Application>Microsoft Office PowerPoint</Application>
  <PresentationFormat>Προβολή στην οθόνη (4:3)</PresentationFormat>
  <Paragraphs>116</Paragraphs>
  <Slides>14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14</vt:i4>
      </vt:variant>
    </vt:vector>
  </HeadingPairs>
  <TitlesOfParts>
    <vt:vector size="17" baseType="lpstr">
      <vt:lpstr>Angles</vt:lpstr>
      <vt:lpstr>OC_template_updated</vt:lpstr>
      <vt:lpstr>1_OC_template_updated</vt:lpstr>
      <vt:lpstr>Ανάλυση Συστημάτων Μακροχρόνιας Φροντίδας (Θ)</vt:lpstr>
      <vt:lpstr>Στόχοι της δικτύωσης </vt:lpstr>
      <vt:lpstr>Διαχείριση χρόνιων ασθενειών </vt:lpstr>
      <vt:lpstr>Ποιοι συμμετέχουν στο δίκτυο</vt:lpstr>
      <vt:lpstr>Δίκτυο σε τοπικό επίπεδο</vt:lpstr>
      <vt:lpstr>Η βιωσιμότητα των δικτύων εξαρτάται: </vt:lpstr>
      <vt:lpstr>Παράμετροι προσδιορισμού και λειτουργίας τοπικού δικτύου</vt:lpstr>
      <vt:lpstr>Ενδεικτικές προϋποθέσεις για την αποτελεσματική παροχή υπηρεσιών μακροχρόνιας φροντίδας 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opencourses@teiath.gr</dc:creator>
  <cp:lastModifiedBy>fkaram2</cp:lastModifiedBy>
  <cp:revision>580</cp:revision>
  <cp:lastPrinted>2014-11-24T11:26:11Z</cp:lastPrinted>
  <dcterms:created xsi:type="dcterms:W3CDTF">2006-11-13T14:31:32Z</dcterms:created>
  <dcterms:modified xsi:type="dcterms:W3CDTF">2015-07-13T10:51:06Z</dcterms:modified>
</cp:coreProperties>
</file>