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7" r:id="rId3"/>
  </p:sldMasterIdLst>
  <p:notesMasterIdLst>
    <p:notesMasterId r:id="rId124"/>
  </p:notesMasterIdLst>
  <p:handoutMasterIdLst>
    <p:handoutMasterId r:id="rId125"/>
  </p:handoutMasterIdLst>
  <p:sldIdLst>
    <p:sldId id="271" r:id="rId4"/>
    <p:sldId id="272" r:id="rId5"/>
    <p:sldId id="273" r:id="rId6"/>
    <p:sldId id="274" r:id="rId7"/>
    <p:sldId id="275" r:id="rId8"/>
    <p:sldId id="276" r:id="rId9"/>
    <p:sldId id="277" r:id="rId10"/>
    <p:sldId id="278" r:id="rId11"/>
    <p:sldId id="279" r:id="rId12"/>
    <p:sldId id="280" r:id="rId13"/>
    <p:sldId id="281" r:id="rId14"/>
    <p:sldId id="283" r:id="rId15"/>
    <p:sldId id="381" r:id="rId16"/>
    <p:sldId id="382" r:id="rId17"/>
    <p:sldId id="383" r:id="rId18"/>
    <p:sldId id="384" r:id="rId19"/>
    <p:sldId id="284" r:id="rId20"/>
    <p:sldId id="285" r:id="rId21"/>
    <p:sldId id="287" r:id="rId22"/>
    <p:sldId id="288" r:id="rId23"/>
    <p:sldId id="289" r:id="rId24"/>
    <p:sldId id="290" r:id="rId25"/>
    <p:sldId id="292" r:id="rId26"/>
    <p:sldId id="385" r:id="rId27"/>
    <p:sldId id="293" r:id="rId28"/>
    <p:sldId id="294" r:id="rId29"/>
    <p:sldId id="295" r:id="rId30"/>
    <p:sldId id="387" r:id="rId31"/>
    <p:sldId id="386" r:id="rId32"/>
    <p:sldId id="296" r:id="rId33"/>
    <p:sldId id="297" r:id="rId34"/>
    <p:sldId id="388" r:id="rId35"/>
    <p:sldId id="299" r:id="rId36"/>
    <p:sldId id="389" r:id="rId37"/>
    <p:sldId id="301" r:id="rId38"/>
    <p:sldId id="300" r:id="rId39"/>
    <p:sldId id="303" r:id="rId40"/>
    <p:sldId id="302" r:id="rId41"/>
    <p:sldId id="304" r:id="rId42"/>
    <p:sldId id="305" r:id="rId43"/>
    <p:sldId id="306" r:id="rId44"/>
    <p:sldId id="307" r:id="rId45"/>
    <p:sldId id="308" r:id="rId46"/>
    <p:sldId id="390" r:id="rId47"/>
    <p:sldId id="309" r:id="rId48"/>
    <p:sldId id="310" r:id="rId49"/>
    <p:sldId id="311" r:id="rId50"/>
    <p:sldId id="312" r:id="rId51"/>
    <p:sldId id="313" r:id="rId52"/>
    <p:sldId id="391" r:id="rId53"/>
    <p:sldId id="392" r:id="rId54"/>
    <p:sldId id="393" r:id="rId55"/>
    <p:sldId id="317" r:id="rId56"/>
    <p:sldId id="318" r:id="rId57"/>
    <p:sldId id="319" r:id="rId58"/>
    <p:sldId id="320" r:id="rId59"/>
    <p:sldId id="321" r:id="rId60"/>
    <p:sldId id="322" r:id="rId61"/>
    <p:sldId id="323" r:id="rId62"/>
    <p:sldId id="324" r:id="rId63"/>
    <p:sldId id="325" r:id="rId64"/>
    <p:sldId id="326"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9" r:id="rId94"/>
    <p:sldId id="394" r:id="rId95"/>
    <p:sldId id="395" r:id="rId96"/>
    <p:sldId id="396" r:id="rId97"/>
    <p:sldId id="362" r:id="rId98"/>
    <p:sldId id="397" r:id="rId99"/>
    <p:sldId id="364" r:id="rId100"/>
    <p:sldId id="365" r:id="rId101"/>
    <p:sldId id="366" r:id="rId102"/>
    <p:sldId id="369" r:id="rId103"/>
    <p:sldId id="370" r:id="rId104"/>
    <p:sldId id="398" r:id="rId105"/>
    <p:sldId id="371" r:id="rId106"/>
    <p:sldId id="372" r:id="rId107"/>
    <p:sldId id="373" r:id="rId108"/>
    <p:sldId id="374" r:id="rId109"/>
    <p:sldId id="375" r:id="rId110"/>
    <p:sldId id="376" r:id="rId111"/>
    <p:sldId id="399" r:id="rId112"/>
    <p:sldId id="377" r:id="rId113"/>
    <p:sldId id="378" r:id="rId114"/>
    <p:sldId id="379" r:id="rId115"/>
    <p:sldId id="380" r:id="rId116"/>
    <p:sldId id="257" r:id="rId117"/>
    <p:sldId id="262" r:id="rId118"/>
    <p:sldId id="264" r:id="rId119"/>
    <p:sldId id="269" r:id="rId120"/>
    <p:sldId id="270" r:id="rId121"/>
    <p:sldId id="266" r:id="rId122"/>
    <p:sldId id="261" r:id="rId123"/>
  </p:sldIdLst>
  <p:sldSz cx="9144000" cy="6858000" type="screen4x3"/>
  <p:notesSz cx="7104063" cy="10234613"/>
  <p:custDataLst>
    <p:tags r:id="rId126"/>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varScale="1">
        <p:scale>
          <a:sx n="111" d="100"/>
          <a:sy n="111" d="100"/>
        </p:scale>
        <p:origin x="-1788"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notesMaster" Target="notesMasters/notesMaster1.xml"/><Relationship Id="rId129"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28/7/2015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28/7/2015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0</a:t>
            </a:fld>
            <a:endParaRPr lang="el-GR" dirty="0">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25</a:t>
            </a:fld>
            <a:endParaRPr lang="el-GR" dirty="0"/>
          </a:p>
        </p:txBody>
      </p:sp>
    </p:spTree>
    <p:extLst>
      <p:ext uri="{BB962C8B-B14F-4D97-AF65-F5344CB8AC3E}">
        <p14:creationId xmlns:p14="http://schemas.microsoft.com/office/powerpoint/2010/main" val="785977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47</a:t>
            </a:fld>
            <a:endParaRPr lang="el-GR" dirty="0"/>
          </a:p>
        </p:txBody>
      </p:sp>
    </p:spTree>
    <p:extLst>
      <p:ext uri="{BB962C8B-B14F-4D97-AF65-F5344CB8AC3E}">
        <p14:creationId xmlns:p14="http://schemas.microsoft.com/office/powerpoint/2010/main" val="3798960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113</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114</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115</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116</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118</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119</a:t>
            </a:fld>
            <a:endParaRPr lang="el-GR" dirty="0"/>
          </a:p>
        </p:txBody>
      </p:sp>
    </p:spTree>
    <p:extLst>
      <p:ext uri="{BB962C8B-B14F-4D97-AF65-F5344CB8AC3E}">
        <p14:creationId xmlns:p14="http://schemas.microsoft.com/office/powerpoint/2010/main" val="244598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405877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7087519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5419397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439242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33789712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6021857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23635562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7371660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157441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normAutofit/>
          </a:bodyPr>
          <a:lstStyle>
            <a:lvl1pPr>
              <a:lnSpc>
                <a:spcPct val="110000"/>
              </a:lnSpc>
              <a:spcBef>
                <a:spcPts val="1200"/>
              </a:spcBef>
              <a:defRPr sz="2400"/>
            </a:lvl1pPr>
            <a:lvl2pPr marL="742950" indent="-382588">
              <a:lnSpc>
                <a:spcPct val="110000"/>
              </a:lnSpc>
              <a:spcBef>
                <a:spcPts val="1200"/>
              </a:spcBef>
              <a:buFont typeface="Courier New" panose="02070309020205020404" pitchFamily="49" charset="0"/>
              <a:buChar char="o"/>
              <a:defRPr sz="2400"/>
            </a:lvl2pPr>
            <a:lvl3pPr marL="1143000" indent="-422275">
              <a:lnSpc>
                <a:spcPct val="110000"/>
              </a:lnSpc>
              <a:spcBef>
                <a:spcPts val="1200"/>
              </a:spcBef>
              <a:buFont typeface="Wingdings" panose="05000000000000000000" pitchFamily="2" charset="2"/>
              <a:buChar char="ü"/>
              <a:defRPr sz="2400"/>
            </a:lvl3pPr>
            <a:lvl4pPr>
              <a:lnSpc>
                <a:spcPct val="110000"/>
              </a:lnSpc>
              <a:spcBef>
                <a:spcPts val="1200"/>
              </a:spcBef>
              <a:defRPr sz="2400"/>
            </a:lvl4pPr>
            <a:lvl5pPr>
              <a:lnSpc>
                <a:spcPct val="110000"/>
              </a:lnSpc>
              <a:spcBef>
                <a:spcPts val="1200"/>
              </a:spcBef>
              <a:defRPr sz="24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0209546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75588566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1996167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1379487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47182569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54566584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18835640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1376383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098020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9598669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4100239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ltLang="el-GR"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l-GR" altLang="el-GR" dirty="0"/>
          </a:p>
        </p:txBody>
      </p:sp>
      <p:sp>
        <p:nvSpPr>
          <p:cNvPr id="4" name="Rectangle 6"/>
          <p:cNvSpPr>
            <a:spLocks noGrp="1" noChangeArrowheads="1"/>
          </p:cNvSpPr>
          <p:nvPr>
            <p:ph type="sldNum" sz="quarter" idx="12"/>
          </p:nvPr>
        </p:nvSpPr>
        <p:spPr>
          <a:ln/>
        </p:spPr>
        <p:txBody>
          <a:bodyPr/>
          <a:lstStyle>
            <a:lvl1pPr>
              <a:defRPr/>
            </a:lvl1pPr>
          </a:lstStyle>
          <a:p>
            <a:pPr>
              <a:defRPr/>
            </a:pPr>
            <a:fld id="{0BF95557-EBC3-4741-AB4F-50464AD28541}" type="slidenum">
              <a:rPr lang="el-GR" altLang="el-GR"/>
              <a:pPr>
                <a:defRPr/>
              </a:pPr>
              <a:t>‹#›</a:t>
            </a:fld>
            <a:endParaRPr lang="el-GR" altLang="el-GR" dirty="0"/>
          </a:p>
        </p:txBody>
      </p:sp>
    </p:spTree>
    <p:extLst>
      <p:ext uri="{BB962C8B-B14F-4D97-AF65-F5344CB8AC3E}">
        <p14:creationId xmlns:p14="http://schemas.microsoft.com/office/powerpoint/2010/main" val="3465171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Θέση πίνακα 2"/>
          <p:cNvSpPr>
            <a:spLocks noGrp="1"/>
          </p:cNvSpPr>
          <p:nvPr>
            <p:ph type="tbl" idx="1"/>
          </p:nvPr>
        </p:nvSpPr>
        <p:spPr>
          <a:xfrm>
            <a:off x="685800" y="1981200"/>
            <a:ext cx="7772400" cy="4114800"/>
          </a:xfrm>
        </p:spPr>
        <p:txBody>
          <a:bodyPr/>
          <a:lstStyle/>
          <a:p>
            <a:pPr lvl="0"/>
            <a:endParaRPr lang="el-GR"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dirty="0"/>
          </a:p>
        </p:txBody>
      </p:sp>
      <p:sp>
        <p:nvSpPr>
          <p:cNvPr id="6" name="Rectangle 6"/>
          <p:cNvSpPr>
            <a:spLocks noGrp="1" noChangeArrowheads="1"/>
          </p:cNvSpPr>
          <p:nvPr>
            <p:ph type="sldNum" sz="quarter" idx="12"/>
          </p:nvPr>
        </p:nvSpPr>
        <p:spPr>
          <a:ln/>
        </p:spPr>
        <p:txBody>
          <a:bodyPr/>
          <a:lstStyle>
            <a:lvl1pPr>
              <a:defRPr/>
            </a:lvl1pPr>
          </a:lstStyle>
          <a:p>
            <a:pPr>
              <a:defRPr/>
            </a:pPr>
            <a:fld id="{41F718BA-D70F-40B2-B3E2-B9D6259E0B85}" type="slidenum">
              <a:rPr lang="el-GR" altLang="el-GR"/>
              <a:pPr>
                <a:defRPr/>
              </a:pPr>
              <a:t>‹#›</a:t>
            </a:fld>
            <a:endParaRPr lang="el-GR" altLang="el-GR" dirty="0"/>
          </a:p>
        </p:txBody>
      </p:sp>
    </p:spTree>
    <p:extLst>
      <p:ext uri="{BB962C8B-B14F-4D97-AF65-F5344CB8AC3E}">
        <p14:creationId xmlns:p14="http://schemas.microsoft.com/office/powerpoint/2010/main" val="18083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821719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99254879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cnx.org/contents/d70fa6d3-5301-4364-9060-72d7073c2e97@4/The_Skull"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hyperlink" Target="http://myweb.tiscali.co.uk/ataxia.pages/"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cnx.org/contents/d70fa6d3-5301-4364-9060-72d7073c2e97@4/The_Skull"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what-when-how.com/nursing/nervous-system-disorders-adult-care-nursing-part-6/"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cnx.org/contents/b30d4eb7-6be4-4db2-b8c9-20256add53f5@3/Types_of_Skeletal_Systems"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cnx.org/contents/e0231e7f-70fd-426d-87e5-574ce51411cb@4/The_Vertebral_Column"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hyperlink" Target="http://cnx.org/contents/e0231e7f-70fd-426d-87e5-574ce51411cb@4/The_Vertebral_Column" TargetMode="Externa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hyperlink" Target="http://cnx.org/contents/e0231e7f-70fd-426d-87e5-574ce51411cb@4/The_Vertebral_Column"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hyperlink" Target="http://cnx.org/contents/e0231e7f-70fd-426d-87e5-574ce51411cb@4/The_Vertebral_Column"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hyperlink" Target="http://cnx.org/contents/e0231e7f-70fd-426d-87e5-574ce51411cb@4/The_Vertebral_Column"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cnx.org/contents/e0231e7f-70fd-426d-87e5-574ce51411cb@4/The_Vertebral_Column"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commons.wikimedia.org/wiki/File:Neuron_Hand-tuned.svg" TargetMode="Externa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Faigl.ladislav"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commons.wikimedia.org/wiki/File:Chemical_synapse_schema_cropped.jpg"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commons.wikimedia.org/wiki/User:Looie496"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commons.wikimedia.org/wiki/User:CrazyPhunk" TargetMode="External"/><Relationship Id="rId3" Type="http://schemas.openxmlformats.org/officeDocument/2006/relationships/hyperlink" Target="http://commons.wikimedia.org/wiki/File:Four_lobes_animation_small2.gif" TargetMode="External"/><Relationship Id="rId7" Type="http://schemas.openxmlformats.org/officeDocument/2006/relationships/hyperlink" Target="http://commons.wikimedia.org/wiki/File:Brainlobes.svg" TargetMode="External"/><Relationship Id="rId2"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creativecommons.org/licenses/by-sa/2.1/jp/deed.en" TargetMode="External"/><Relationship Id="rId4" Type="http://schemas.openxmlformats.org/officeDocument/2006/relationships/hyperlink" Target="http://commons.wikimedia.org/wiki/User:Was_a_be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commons.wikimedia.org/wiki/File:Brain_2.jpg" TargetMode="Externa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commons.wikimedia.org/w/index.php?title=User:Webber&amp;action=edit&amp;redlink=1"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commons.wikimedia.org/wiki/File:Posterior_Parietal_Lobe.jpg" TargetMode="Externa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ndex.php?title=User:Paskari&amp;action=edit&amp;redlink=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creativecommons.org/licenses/by/2.5/deed.en" TargetMode="External"/><Relationship Id="rId5" Type="http://schemas.openxmlformats.org/officeDocument/2006/relationships/hyperlink" Target="http://commons.wikimedia.org/wiki/User:Patho" TargetMode="External"/><Relationship Id="rId4" Type="http://schemas.openxmlformats.org/officeDocument/2006/relationships/hyperlink" Target="http://commons.wikimedia.org/wiki/File:Human_brain_right_dissected_lateral_view_description.JP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Lateralization_of_brain_function"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Wygli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commons.wikimedia.org/wiki/File:LobesCapts.png"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ndex.php?title=User:Sebastian023&amp;action=edit&amp;redlink=1"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creativecommons.org/licenses/by-sa/2.1/jp/deed.en" TargetMode="External"/><Relationship Id="rId3" Type="http://schemas.openxmlformats.org/officeDocument/2006/relationships/image" Target="../media/image26.jpeg"/><Relationship Id="rId7" Type="http://schemas.openxmlformats.org/officeDocument/2006/relationships/hyperlink" Target="http://commons.wikimedia.org/wiki/User:Was_a_bee" TargetMode="External"/><Relationship Id="rId2" Type="http://schemas.openxmlformats.org/officeDocument/2006/relationships/image" Target="../media/image25.gif"/><Relationship Id="rId1" Type="http://schemas.openxmlformats.org/officeDocument/2006/relationships/slideLayout" Target="../slideLayouts/slideLayout2.xml"/><Relationship Id="rId6" Type="http://schemas.openxmlformats.org/officeDocument/2006/relationships/hyperlink" Target="http://commons.wikimedia.org/wiki/File:Diencephalon.gif" TargetMode="External"/><Relationship Id="rId5" Type="http://schemas.openxmlformats.org/officeDocument/2006/relationships/hyperlink" Target="http://creativecommons.org/licenses/by/3.0/" TargetMode="External"/><Relationship Id="rId4" Type="http://schemas.openxmlformats.org/officeDocument/2006/relationships/hyperlink" Target="http://cnx.org/contents/f7896ff3-01c7-48a4-b085-61928696b2db@4/The_Central_Nervous_Syste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hyperlink" Target="http://cnx.org/contents/f7896ff3-01c7-48a4-b085-61928696b2db@4/The_Central_Nervous_System"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commons.wikimedia.org/wiki/File:Blausen_0114_BrainstemAnatomy.png" TargetMode="External"/><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BruceBlau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commons.wikimedia.org/wiki/File:Cerebellum.gif" TargetMode="External"/><Relationship Id="rId2" Type="http://schemas.openxmlformats.org/officeDocument/2006/relationships/image" Target="../media/image29.gif"/><Relationship Id="rId1" Type="http://schemas.openxmlformats.org/officeDocument/2006/relationships/slideLayout" Target="../slideLayouts/slideLayout2.xml"/><Relationship Id="rId5" Type="http://schemas.openxmlformats.org/officeDocument/2006/relationships/hyperlink" Target="http://creativecommons.org/licenses/by-sa/2.1/jp/deed.en" TargetMode="External"/><Relationship Id="rId4" Type="http://schemas.openxmlformats.org/officeDocument/2006/relationships/hyperlink" Target="http://commons.wikimedia.org/wiki/User:Was_a_be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cnx.org/contents/f7896ff3-01c7-48a4-b085-61928696b2db@4/The_Central_Nervous_System"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commons.wikimedia.org/wiki/File:1316_Meningeal_LayersN.jpg" TargetMode="External"/><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CFC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commons.wikimedia.org/wiki/File:1317_CFS_Circulation.jpg" TargetMode="External"/><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CFC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commons.wikimedia.org/wiki/File:MBq_Hydrocephalus.jpg"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commons.wikimedia.org/wiki/User:Lipothymi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commons.wikimedia.org/wiki/File:Arteries_beneath_brain_Gray_closer.jpg"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commons.wikimedia.org/wiki/User:Wikid77"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cnx.org/contents/1aa6075b-8678-43f0-891d-cff6252fb2eb@3/Circulatory_Pathways"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cnx.org/contents/0dc079ae-335c-42e8-90ef-a3744fc5d4a9@3/Circulation_and_the_Central_Ne"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commons.wikimedia.org/wiki/File:1317_CFS_Circulation.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CFCF"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commons.wikimedia.org/wiki/File:Illu_vertebral_column.jpg" TargetMode="Externa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hyperlink" Target="http://commons.wikimedia.org/wiki/User:Arcadian"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cnx.org/contents/a4ca89c4-ab19-492f-a910-8f0f7867999f@6/Nervous_System" TargetMode="Externa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hyperlink" Target="http://creativecommons.org/licenses/by/4.0/"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commons.wikimedia.org/wiki/File:Gray675.png"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commons.wikimedia.org/wiki/User:Pngbot"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commons.wikimedia.org/wiki/File:Imgnotra%C3%A7at_arc_reflex_eng.svg" TargetMode="External"/><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ndex.php?title=User:MartaAguayo&amp;action=edit&amp;redlink=1"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commons.wikimedia.org/wiki/File:Blausen_0284_CranialNerves.png" TargetMode="Externa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BruceBlaus"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commons.wikimedia.org/wiki/File:Training.seer.cancer.gov_-_illu_cranial_nerves1.jpg" TargetMode="Externa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hyperlink" Target="http://commons.wikimedia.org/w/index.php?title=User:William_Vroman&amp;action=edit&amp;redlink=1"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commons.wikimedia.org/wiki/User:BruceBlaus" TargetMode="External"/><Relationship Id="rId2" Type="http://schemas.openxmlformats.org/officeDocument/2006/relationships/hyperlink" Target="http://commons.wikimedia.org/wiki/File:Blausen_0822_SpinalCord.png"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creativecommons.org/licenses/by/3.0/deed.en"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commons.wikimedia.org/wiki/File:Grant_1962_663.png"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hyperlink" Target="http://commons.wikimedia.org/wiki/User:CFCF"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cnx.org/contents/e5012e2b-8f3f-4600-a061-b44e3d930f49@5/The_Peripheral_Nervous_System" TargetMode="Externa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hyperlink" Target="http://creativecommons.org/licenses/by/4.0/"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cnx.org/contents/fc8a38cc-fd1c-44cc-b91d-726fcfa62165@7/The_Brain_and_Spinal_Cord" TargetMode="Externa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hyperlink" Target="http://creativecommons.org/licenses/by/4.0/"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cnx.org/contents/fc8a38cc-fd1c-44cc-b91d-726fcfa62165@7/The_Brain_and_Spinal_Cord" TargetMode="Externa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hyperlink" Target="http://creativecommons.org/licenses/by/4.0/"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cnx.org/contents/d70fa6d3-5301-4364-9060-72d7073c2e97@4/The_Skull"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commons.wikimedia.org/wiki/File:Training.seer.cancer.gov_-_illu_cranial_nerves1.jpg" TargetMode="Externa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hyperlink" Target="http://commons.wikimedia.org/w/index.php?title=User:William_Vroman&amp;action=edit&amp;redlink=1"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hyperlink" Target="http://creativecommons.org/licenses/by-sa/2.5/deed.en" TargetMode="External"/><Relationship Id="rId5" Type="http://schemas.openxmlformats.org/officeDocument/2006/relationships/hyperlink" Target="http://commons.wikimedia.org/wiki/User:Roxbury-de" TargetMode="External"/><Relationship Id="rId4" Type="http://schemas.openxmlformats.org/officeDocument/2006/relationships/hyperlink" Target="http://commons.wikimedia.org/wiki/File:Babinski's_sign_(de).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4000" b="1" dirty="0" smtClean="0">
                <a:solidFill>
                  <a:schemeClr val="tx1"/>
                </a:solidFill>
                <a:latin typeface="+mn-lt"/>
              </a:rPr>
              <a:t>Διαγνωστική νοσηλευτική σημειολογία</a:t>
            </a:r>
            <a:endParaRPr lang="el-GR" sz="4000" b="1" dirty="0">
              <a:solidFill>
                <a:schemeClr val="tx1"/>
              </a:solidFill>
              <a:latin typeface="+mn-lt"/>
            </a:endParaRPr>
          </a:p>
        </p:txBody>
      </p:sp>
      <p:sp>
        <p:nvSpPr>
          <p:cNvPr id="3" name="Υπότιτλος 2"/>
          <p:cNvSpPr>
            <a:spLocks noGrp="1"/>
          </p:cNvSpPr>
          <p:nvPr>
            <p:ph type="subTitle" idx="1"/>
          </p:nvPr>
        </p:nvSpPr>
        <p:spPr>
          <a:xfrm>
            <a:off x="0" y="3096543"/>
            <a:ext cx="9144000" cy="1752600"/>
          </a:xfrm>
        </p:spPr>
        <p:txBody>
          <a:bodyPr>
            <a:normAutofit/>
          </a:bodyPr>
          <a:lstStyle/>
          <a:p>
            <a:pPr>
              <a:spcBef>
                <a:spcPts val="0"/>
              </a:spcBef>
              <a:spcAft>
                <a:spcPts val="1800"/>
              </a:spcAft>
            </a:pPr>
            <a:r>
              <a:rPr lang="el-GR" sz="2600" b="1" dirty="0" smtClean="0"/>
              <a:t>Ενότητα 8</a:t>
            </a:r>
            <a:r>
              <a:rPr lang="el-GR" sz="2600" dirty="0" smtClean="0"/>
              <a:t>:</a:t>
            </a:r>
            <a:r>
              <a:rPr lang="en-US" sz="2600" dirty="0" smtClean="0"/>
              <a:t> </a:t>
            </a:r>
            <a:r>
              <a:rPr lang="el-GR" sz="2600" dirty="0" smtClean="0"/>
              <a:t>Νευρικό σύστημα</a:t>
            </a:r>
          </a:p>
          <a:p>
            <a:pPr>
              <a:spcBef>
                <a:spcPts val="0"/>
              </a:spcBef>
              <a:spcAft>
                <a:spcPts val="1800"/>
              </a:spcAft>
            </a:pPr>
            <a:r>
              <a:rPr lang="el-GR" sz="2200" dirty="0" smtClean="0"/>
              <a:t>Αντωνία </a:t>
            </a:r>
            <a:r>
              <a:rPr lang="el-GR" sz="2200" dirty="0"/>
              <a:t>Καλογιάννη, Καθηγήτρια </a:t>
            </a:r>
            <a:r>
              <a:rPr lang="el-GR" sz="2200" dirty="0" smtClean="0"/>
              <a:t>Εφαρμογών</a:t>
            </a:r>
          </a:p>
          <a:p>
            <a:pPr>
              <a:spcBef>
                <a:spcPts val="0"/>
              </a:spcBef>
            </a:pPr>
            <a:r>
              <a:rPr lang="el-GR" sz="2200" dirty="0" smtClean="0"/>
              <a:t>Τμήμα Νοσηλευτικής</a:t>
            </a:r>
            <a:endParaRPr lang="el-GR" sz="22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solidFill>
                  <a:prstClr val="black"/>
                </a:solidFill>
                <a:latin typeface="Calibri"/>
              </a:rPr>
              <a:t>Ανοικτά Ακαδημαϊκά </a:t>
            </a:r>
            <a:r>
              <a:rPr lang="el-GR" sz="1600" dirty="0" smtClean="0">
                <a:solidFill>
                  <a:prstClr val="black"/>
                </a:solidFill>
                <a:latin typeface="Calibri"/>
              </a:rPr>
              <a:t>Μαθήματα στο ΤΕΙ Αθήνας</a:t>
            </a:r>
            <a:endParaRPr lang="el-GR" sz="1600" dirty="0">
              <a:solidFill>
                <a:prstClr val="black"/>
              </a:solidFill>
              <a:latin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1682373051"/>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804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a:t>
            </a:fld>
            <a:endParaRPr lang="el-GR" dirty="0"/>
          </a:p>
        </p:txBody>
      </p:sp>
      <p:pic>
        <p:nvPicPr>
          <p:cNvPr id="2054" name="Picture 6" descr="This image shows the lateral view of the human skull and identifies the major part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5556" y="908719"/>
            <a:ext cx="7992888" cy="5484100"/>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2064938" y="6351711"/>
            <a:ext cx="4968552" cy="461665"/>
          </a:xfrm>
          <a:prstGeom prst="rect">
            <a:avLst/>
          </a:prstGeom>
        </p:spPr>
        <p:txBody>
          <a:bodyPr wrap="square">
            <a:spAutoFit/>
          </a:bodyPr>
          <a:lstStyle/>
          <a:p>
            <a:r>
              <a:rPr lang="en-US" sz="1200" dirty="0">
                <a:latin typeface="+mn-lt"/>
              </a:rPr>
              <a:t>© 27 Ιουν 2013 OpenStax College. </a:t>
            </a:r>
            <a:r>
              <a:rPr lang="en-US" sz="1200" dirty="0">
                <a:latin typeface="+mn-lt"/>
                <a:hlinkClick r:id="rId3"/>
              </a:rPr>
              <a:t>Textbook content</a:t>
            </a:r>
            <a:r>
              <a:rPr lang="en-US" sz="1200" dirty="0">
                <a:latin typeface="+mn-lt"/>
              </a:rPr>
              <a:t> produced by OpenStax College is licensed under a </a:t>
            </a:r>
            <a:r>
              <a:rPr lang="en-US" sz="1200" dirty="0">
                <a:latin typeface="+mn-lt"/>
                <a:hlinkClick r:id="rId4"/>
              </a:rPr>
              <a:t>Creative Commons Attribution License 3.0</a:t>
            </a:r>
            <a:r>
              <a:rPr lang="en-US" sz="1200" dirty="0">
                <a:latin typeface="+mn-lt"/>
              </a:rPr>
              <a:t> license.</a:t>
            </a:r>
            <a:endParaRPr lang="el-GR" sz="1200" dirty="0">
              <a:latin typeface="+mn-lt"/>
            </a:endParaRPr>
          </a:p>
        </p:txBody>
      </p:sp>
      <p:sp>
        <p:nvSpPr>
          <p:cNvPr id="4" name="Τίτλος 3"/>
          <p:cNvSpPr>
            <a:spLocks noGrp="1"/>
          </p:cNvSpPr>
          <p:nvPr>
            <p:ph type="title"/>
          </p:nvPr>
        </p:nvSpPr>
        <p:spPr/>
        <p:txBody>
          <a:bodyPr/>
          <a:lstStyle/>
          <a:p>
            <a:r>
              <a:rPr lang="el-GR" dirty="0" smtClean="0"/>
              <a:t>Κρανίο πλάγια άποψη</a:t>
            </a:r>
            <a:endParaRPr lang="el-GR" dirty="0"/>
          </a:p>
        </p:txBody>
      </p:sp>
    </p:spTree>
    <p:extLst>
      <p:ext uri="{BB962C8B-B14F-4D97-AF65-F5344CB8AC3E}">
        <p14:creationId xmlns:p14="http://schemas.microsoft.com/office/powerpoint/2010/main" val="81131189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99</a:t>
            </a:fld>
            <a:endParaRPr lang="el-GR" dirty="0"/>
          </a:p>
        </p:txBody>
      </p:sp>
      <p:sp>
        <p:nvSpPr>
          <p:cNvPr id="3" name="Τίτλος 2"/>
          <p:cNvSpPr>
            <a:spLocks noGrp="1"/>
          </p:cNvSpPr>
          <p:nvPr>
            <p:ph type="title"/>
          </p:nvPr>
        </p:nvSpPr>
        <p:spPr/>
        <p:txBody>
          <a:bodyPr/>
          <a:lstStyle/>
          <a:p>
            <a:r>
              <a:rPr lang="el-GR" dirty="0" smtClean="0"/>
              <a:t>Εξέταση αισθητικότητας</a:t>
            </a:r>
            <a:endParaRPr lang="el-GR" dirty="0"/>
          </a:p>
        </p:txBody>
      </p:sp>
      <p:sp>
        <p:nvSpPr>
          <p:cNvPr id="4" name="Θέση περιεχομένου 3"/>
          <p:cNvSpPr>
            <a:spLocks noGrp="1"/>
          </p:cNvSpPr>
          <p:nvPr>
            <p:ph idx="1"/>
          </p:nvPr>
        </p:nvSpPr>
        <p:spPr/>
        <p:txBody>
          <a:bodyPr/>
          <a:lstStyle/>
          <a:p>
            <a:r>
              <a:rPr lang="el-GR" b="1" dirty="0" smtClean="0"/>
              <a:t>Επί πολλής</a:t>
            </a:r>
          </a:p>
          <a:p>
            <a:pPr lvl="1"/>
            <a:r>
              <a:rPr lang="el-GR" dirty="0" smtClean="0"/>
              <a:t>επιπολής </a:t>
            </a:r>
            <a:r>
              <a:rPr lang="el-GR" dirty="0"/>
              <a:t>άλγος (παραμάνα</a:t>
            </a:r>
            <a:r>
              <a:rPr lang="el-GR" dirty="0" smtClean="0"/>
              <a:t>).</a:t>
            </a:r>
            <a:endParaRPr lang="el-GR" dirty="0"/>
          </a:p>
          <a:p>
            <a:pPr lvl="1"/>
            <a:r>
              <a:rPr lang="el-GR" dirty="0"/>
              <a:t>θερμότητα (θερμό, ψυχρό</a:t>
            </a:r>
            <a:r>
              <a:rPr lang="el-GR" dirty="0" smtClean="0"/>
              <a:t>).</a:t>
            </a:r>
            <a:endParaRPr lang="el-GR" dirty="0"/>
          </a:p>
          <a:p>
            <a:pPr lvl="1"/>
            <a:r>
              <a:rPr lang="el-GR" dirty="0"/>
              <a:t>αφή (βαμβάκι</a:t>
            </a:r>
            <a:r>
              <a:rPr lang="el-GR" dirty="0" smtClean="0"/>
              <a:t>).</a:t>
            </a:r>
            <a:endParaRPr lang="el-GR" dirty="0"/>
          </a:p>
          <a:p>
            <a:r>
              <a:rPr lang="el-GR" b="1" dirty="0" smtClean="0"/>
              <a:t>Εν τω βάθει </a:t>
            </a:r>
          </a:p>
          <a:p>
            <a:pPr lvl="1"/>
            <a:r>
              <a:rPr lang="el-GR" dirty="0" smtClean="0"/>
              <a:t>αίσθηση </a:t>
            </a:r>
            <a:r>
              <a:rPr lang="el-GR" dirty="0"/>
              <a:t>μελών στο χώρο (παθητική κίνηση με κλειστά μάτια</a:t>
            </a:r>
            <a:r>
              <a:rPr lang="el-GR" dirty="0" smtClean="0"/>
              <a:t>).</a:t>
            </a:r>
            <a:endParaRPr lang="el-GR" dirty="0"/>
          </a:p>
          <a:p>
            <a:pPr lvl="1"/>
            <a:r>
              <a:rPr lang="el-GR" dirty="0"/>
              <a:t>παλαισθησία (παλλόμενο διαπασών</a:t>
            </a:r>
            <a:r>
              <a:rPr lang="el-GR" dirty="0" smtClean="0"/>
              <a:t>).</a:t>
            </a:r>
            <a:endParaRPr lang="el-GR" dirty="0"/>
          </a:p>
          <a:p>
            <a:endParaRPr lang="el-GR" dirty="0"/>
          </a:p>
        </p:txBody>
      </p:sp>
    </p:spTree>
    <p:extLst>
      <p:ext uri="{BB962C8B-B14F-4D97-AF65-F5344CB8AC3E}">
        <p14:creationId xmlns:p14="http://schemas.microsoft.com/office/powerpoint/2010/main" val="1690953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100</a:t>
            </a:fld>
            <a:endParaRPr lang="el-GR" dirty="0"/>
          </a:p>
        </p:txBody>
      </p:sp>
      <p:sp>
        <p:nvSpPr>
          <p:cNvPr id="3" name="Τίτλος 2"/>
          <p:cNvSpPr>
            <a:spLocks noGrp="1"/>
          </p:cNvSpPr>
          <p:nvPr>
            <p:ph type="title"/>
          </p:nvPr>
        </p:nvSpPr>
        <p:spPr/>
        <p:txBody>
          <a:bodyPr/>
          <a:lstStyle/>
          <a:p>
            <a:r>
              <a:rPr lang="el-GR" dirty="0" smtClean="0"/>
              <a:t>Υπαισθησία </a:t>
            </a:r>
            <a:r>
              <a:rPr lang="el-GR" sz="3000" b="0" dirty="0" smtClean="0"/>
              <a:t>1/2</a:t>
            </a:r>
            <a:endParaRPr lang="el-GR" sz="3000" b="0" dirty="0"/>
          </a:p>
        </p:txBody>
      </p:sp>
      <p:sp>
        <p:nvSpPr>
          <p:cNvPr id="4" name="Θέση περιεχομένου 3"/>
          <p:cNvSpPr>
            <a:spLocks noGrp="1"/>
          </p:cNvSpPr>
          <p:nvPr>
            <p:ph idx="1"/>
          </p:nvPr>
        </p:nvSpPr>
        <p:spPr/>
        <p:txBody>
          <a:bodyPr>
            <a:normAutofit/>
          </a:bodyPr>
          <a:lstStyle/>
          <a:p>
            <a:pPr marL="0" indent="0">
              <a:buNone/>
            </a:pPr>
            <a:r>
              <a:rPr lang="el-GR" b="1" dirty="0" smtClean="0"/>
              <a:t>Επί πολλής</a:t>
            </a:r>
          </a:p>
          <a:p>
            <a:r>
              <a:rPr lang="el-GR" dirty="0" smtClean="0"/>
              <a:t>Τύπου:</a:t>
            </a:r>
            <a:endParaRPr lang="el-GR" dirty="0"/>
          </a:p>
          <a:p>
            <a:pPr lvl="1"/>
            <a:r>
              <a:rPr lang="el-GR" dirty="0"/>
              <a:t>περιφερικού </a:t>
            </a:r>
            <a:r>
              <a:rPr lang="el-GR" dirty="0" smtClean="0"/>
              <a:t>νεύρου,</a:t>
            </a:r>
            <a:endParaRPr lang="el-GR" dirty="0"/>
          </a:p>
          <a:p>
            <a:pPr lvl="1"/>
            <a:r>
              <a:rPr lang="el-GR" dirty="0"/>
              <a:t>δερμοτομίου – οπίσθιας </a:t>
            </a:r>
            <a:r>
              <a:rPr lang="el-GR" dirty="0" smtClean="0"/>
              <a:t>ρίζας,</a:t>
            </a:r>
            <a:endParaRPr lang="el-GR" dirty="0"/>
          </a:p>
          <a:p>
            <a:pPr lvl="1"/>
            <a:r>
              <a:rPr lang="el-GR" dirty="0"/>
              <a:t>ΝΜ (εύρεση επιπέδου υπαισθησίας</a:t>
            </a:r>
            <a:r>
              <a:rPr lang="el-GR" dirty="0" smtClean="0"/>
              <a:t>),</a:t>
            </a:r>
            <a:endParaRPr lang="el-GR" dirty="0"/>
          </a:p>
          <a:p>
            <a:pPr lvl="1"/>
            <a:r>
              <a:rPr lang="el-GR" dirty="0"/>
              <a:t>«γαντιών – καλτσών» (περιφερική πολυνευροπάθεια</a:t>
            </a:r>
            <a:r>
              <a:rPr lang="el-GR" dirty="0" smtClean="0"/>
              <a:t>),</a:t>
            </a:r>
            <a:endParaRPr lang="el-GR" dirty="0"/>
          </a:p>
          <a:p>
            <a:pPr lvl="1"/>
            <a:r>
              <a:rPr lang="el-GR" dirty="0"/>
              <a:t>προμήκους (τριδύμου): πχ αριστερά προσώπου – δεξιά ημιμορίου </a:t>
            </a:r>
            <a:r>
              <a:rPr lang="el-GR" dirty="0" smtClean="0"/>
              <a:t>σώματος,</a:t>
            </a:r>
            <a:endParaRPr lang="el-GR" dirty="0"/>
          </a:p>
        </p:txBody>
      </p:sp>
    </p:spTree>
    <p:extLst>
      <p:ext uri="{BB962C8B-B14F-4D97-AF65-F5344CB8AC3E}">
        <p14:creationId xmlns:p14="http://schemas.microsoft.com/office/powerpoint/2010/main" val="372869601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101</a:t>
            </a:fld>
            <a:endParaRPr lang="el-GR" dirty="0"/>
          </a:p>
        </p:txBody>
      </p:sp>
      <p:sp>
        <p:nvSpPr>
          <p:cNvPr id="3" name="Τίτλος 2"/>
          <p:cNvSpPr>
            <a:spLocks noGrp="1"/>
          </p:cNvSpPr>
          <p:nvPr>
            <p:ph type="title"/>
          </p:nvPr>
        </p:nvSpPr>
        <p:spPr/>
        <p:txBody>
          <a:bodyPr/>
          <a:lstStyle/>
          <a:p>
            <a:r>
              <a:rPr lang="el-GR" dirty="0" smtClean="0"/>
              <a:t>Υπαισθησία </a:t>
            </a:r>
            <a:r>
              <a:rPr lang="el-GR" sz="3000" b="0" dirty="0"/>
              <a:t>2</a:t>
            </a:r>
            <a:r>
              <a:rPr lang="el-GR" sz="3000" b="0" dirty="0" smtClean="0"/>
              <a:t>/2</a:t>
            </a:r>
            <a:endParaRPr lang="el-GR" sz="3000" b="0" dirty="0"/>
          </a:p>
        </p:txBody>
      </p:sp>
      <p:sp>
        <p:nvSpPr>
          <p:cNvPr id="4" name="Θέση περιεχομένου 3"/>
          <p:cNvSpPr>
            <a:spLocks noGrp="1"/>
          </p:cNvSpPr>
          <p:nvPr>
            <p:ph idx="1"/>
          </p:nvPr>
        </p:nvSpPr>
        <p:spPr/>
        <p:txBody>
          <a:bodyPr>
            <a:normAutofit/>
          </a:bodyPr>
          <a:lstStyle/>
          <a:p>
            <a:pPr marL="0" indent="0">
              <a:buNone/>
            </a:pPr>
            <a:r>
              <a:rPr lang="el-GR" b="1" dirty="0" smtClean="0"/>
              <a:t>Εν τω βάθει</a:t>
            </a:r>
          </a:p>
          <a:p>
            <a:r>
              <a:rPr lang="el-GR" dirty="0" smtClean="0"/>
              <a:t>Άνω </a:t>
            </a:r>
            <a:r>
              <a:rPr lang="el-GR" dirty="0"/>
              <a:t>και κάτω άκρα: </a:t>
            </a:r>
          </a:p>
          <a:p>
            <a:pPr lvl="1"/>
            <a:r>
              <a:rPr lang="el-GR" dirty="0" smtClean="0"/>
              <a:t>παρεγκεφαλίδα,</a:t>
            </a:r>
            <a:endParaRPr lang="el-GR" dirty="0"/>
          </a:p>
          <a:p>
            <a:pPr lvl="1"/>
            <a:r>
              <a:rPr lang="el-GR" dirty="0"/>
              <a:t>αισθητικού </a:t>
            </a:r>
            <a:r>
              <a:rPr lang="el-GR" dirty="0" smtClean="0"/>
              <a:t>μηχανισμού,</a:t>
            </a:r>
            <a:endParaRPr lang="el-GR" dirty="0"/>
          </a:p>
          <a:p>
            <a:pPr lvl="1"/>
            <a:r>
              <a:rPr lang="el-GR" dirty="0"/>
              <a:t>μυϊκής </a:t>
            </a:r>
            <a:r>
              <a:rPr lang="el-GR" dirty="0" smtClean="0"/>
              <a:t>ισχύος.</a:t>
            </a:r>
            <a:endParaRPr lang="el-GR" dirty="0"/>
          </a:p>
          <a:p>
            <a:pPr lvl="1"/>
            <a:endParaRPr lang="el-GR" dirty="0"/>
          </a:p>
        </p:txBody>
      </p:sp>
    </p:spTree>
    <p:extLst>
      <p:ext uri="{BB962C8B-B14F-4D97-AF65-F5344CB8AC3E}">
        <p14:creationId xmlns:p14="http://schemas.microsoft.com/office/powerpoint/2010/main" val="38948188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102</a:t>
            </a:fld>
            <a:endParaRPr lang="el-GR" dirty="0"/>
          </a:p>
        </p:txBody>
      </p:sp>
      <p:sp>
        <p:nvSpPr>
          <p:cNvPr id="3" name="Τίτλος 2"/>
          <p:cNvSpPr>
            <a:spLocks noGrp="1"/>
          </p:cNvSpPr>
          <p:nvPr>
            <p:ph type="title"/>
          </p:nvPr>
        </p:nvSpPr>
        <p:spPr>
          <a:xfrm>
            <a:off x="467544" y="116632"/>
            <a:ext cx="8229600" cy="1080120"/>
          </a:xfrm>
        </p:spPr>
        <p:txBody>
          <a:bodyPr>
            <a:noAutofit/>
          </a:bodyPr>
          <a:lstStyle/>
          <a:p>
            <a:r>
              <a:rPr lang="el-GR" dirty="0" smtClean="0"/>
              <a:t>Εξέταση στάσης, βάδισης και παρεγκεφαλίδας </a:t>
            </a:r>
            <a:r>
              <a:rPr lang="el-GR" sz="3000" b="0" dirty="0" smtClean="0"/>
              <a:t>1/2</a:t>
            </a:r>
            <a:endParaRPr lang="el-GR" sz="3000" b="0" dirty="0"/>
          </a:p>
        </p:txBody>
      </p:sp>
      <p:sp>
        <p:nvSpPr>
          <p:cNvPr id="4" name="Θέση περιεχομένου 3"/>
          <p:cNvSpPr>
            <a:spLocks noGrp="1"/>
          </p:cNvSpPr>
          <p:nvPr>
            <p:ph idx="1"/>
          </p:nvPr>
        </p:nvSpPr>
        <p:spPr>
          <a:xfrm>
            <a:off x="457200" y="1700808"/>
            <a:ext cx="8229600" cy="4536504"/>
          </a:xfrm>
        </p:spPr>
        <p:txBody>
          <a:bodyPr/>
          <a:lstStyle/>
          <a:p>
            <a:pPr>
              <a:spcBef>
                <a:spcPts val="2400"/>
              </a:spcBef>
            </a:pPr>
            <a:r>
              <a:rPr lang="el-GR" b="1" dirty="0" smtClean="0"/>
              <a:t>Αταξία.</a:t>
            </a:r>
            <a:endParaRPr lang="el-GR" b="1" dirty="0"/>
          </a:p>
          <a:p>
            <a:pPr>
              <a:spcBef>
                <a:spcPts val="2400"/>
              </a:spcBef>
            </a:pPr>
            <a:r>
              <a:rPr lang="el-GR" b="1" dirty="0"/>
              <a:t>Σημείο Romberg: </a:t>
            </a:r>
            <a:r>
              <a:rPr lang="el-GR" dirty="0"/>
              <a:t>κορμική ταλάντωση  ή απώλεια ισορροπίας όταν ο ασθενής είναι σε ορθία θέση με τις πτέρνες ενωμένες, με αρχικά μάτια ανοικτά και αργότερα </a:t>
            </a:r>
            <a:r>
              <a:rPr lang="el-GR" dirty="0" smtClean="0"/>
              <a:t>κλειστά.</a:t>
            </a:r>
            <a:endParaRPr lang="el-GR" dirty="0"/>
          </a:p>
        </p:txBody>
      </p:sp>
    </p:spTree>
    <p:extLst>
      <p:ext uri="{BB962C8B-B14F-4D97-AF65-F5344CB8AC3E}">
        <p14:creationId xmlns:p14="http://schemas.microsoft.com/office/powerpoint/2010/main" val="349150705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5575"/>
          <a:stretch/>
        </p:blipFill>
        <p:spPr bwMode="auto">
          <a:xfrm>
            <a:off x="4139951" y="2240868"/>
            <a:ext cx="471251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103</a:t>
            </a:fld>
            <a:endParaRPr lang="el-GR" dirty="0"/>
          </a:p>
        </p:txBody>
      </p:sp>
      <p:pic>
        <p:nvPicPr>
          <p:cNvPr id="31746" name="Picture 2" descr="http://myweb.tiscali.co.uk/ataxia.pages/index.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47565" y="2060848"/>
            <a:ext cx="2565648" cy="3816424"/>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827584" y="6021288"/>
            <a:ext cx="5992218" cy="461665"/>
          </a:xfrm>
          <a:prstGeom prst="rect">
            <a:avLst/>
          </a:prstGeom>
        </p:spPr>
        <p:txBody>
          <a:bodyPr wrap="none">
            <a:spAutoFit/>
          </a:bodyPr>
          <a:lstStyle/>
          <a:p>
            <a:pPr marL="342900" indent="-342900">
              <a:buFont typeface="Arial" panose="020B0604020202020204" pitchFamily="34" charset="0"/>
              <a:buChar char="•"/>
            </a:pPr>
            <a:r>
              <a:rPr lang="el-GR" sz="2400" b="1" dirty="0" smtClean="0">
                <a:latin typeface="+mn-lt"/>
              </a:rPr>
              <a:t>Αισθητική </a:t>
            </a:r>
            <a:r>
              <a:rPr lang="el-GR" sz="2400" b="1" dirty="0">
                <a:latin typeface="+mn-lt"/>
              </a:rPr>
              <a:t>αταξία (μόνο με κλειστά μάτια)</a:t>
            </a:r>
          </a:p>
        </p:txBody>
      </p:sp>
      <p:sp>
        <p:nvSpPr>
          <p:cNvPr id="5" name="Θέση περιεχομένου 4"/>
          <p:cNvSpPr>
            <a:spLocks noGrp="1"/>
          </p:cNvSpPr>
          <p:nvPr>
            <p:ph idx="1"/>
          </p:nvPr>
        </p:nvSpPr>
        <p:spPr>
          <a:xfrm>
            <a:off x="539552" y="1484784"/>
            <a:ext cx="8229600" cy="720080"/>
          </a:xfrm>
        </p:spPr>
        <p:txBody>
          <a:bodyPr/>
          <a:lstStyle/>
          <a:p>
            <a:r>
              <a:rPr lang="el-GR" b="1" dirty="0" smtClean="0"/>
              <a:t>Παρεγκεφαλιδική </a:t>
            </a:r>
            <a:r>
              <a:rPr lang="el-GR" b="1" dirty="0"/>
              <a:t>αταξία (κλειστά ή ανοικτά μάτια)</a:t>
            </a:r>
          </a:p>
          <a:p>
            <a:endParaRPr lang="el-GR" b="1" dirty="0"/>
          </a:p>
        </p:txBody>
      </p:sp>
      <p:sp>
        <p:nvSpPr>
          <p:cNvPr id="11" name="Τίτλος 2"/>
          <p:cNvSpPr>
            <a:spLocks noGrp="1"/>
          </p:cNvSpPr>
          <p:nvPr>
            <p:ph type="title"/>
          </p:nvPr>
        </p:nvSpPr>
        <p:spPr>
          <a:xfrm>
            <a:off x="467544" y="116632"/>
            <a:ext cx="8229600" cy="1080120"/>
          </a:xfrm>
        </p:spPr>
        <p:txBody>
          <a:bodyPr>
            <a:noAutofit/>
          </a:bodyPr>
          <a:lstStyle/>
          <a:p>
            <a:r>
              <a:rPr lang="el-GR" dirty="0" smtClean="0"/>
              <a:t>Εξέταση στάσης, βάδισης και παρεγκεφαλίδας </a:t>
            </a:r>
            <a:r>
              <a:rPr lang="el-GR" sz="3000" b="0" dirty="0"/>
              <a:t>2</a:t>
            </a:r>
            <a:r>
              <a:rPr lang="el-GR" sz="3000" b="0" dirty="0" smtClean="0"/>
              <a:t>/2</a:t>
            </a:r>
            <a:endParaRPr lang="el-GR" sz="3000" b="0" dirty="0"/>
          </a:p>
        </p:txBody>
      </p:sp>
      <p:sp>
        <p:nvSpPr>
          <p:cNvPr id="7" name="Ορθογώνιο 6"/>
          <p:cNvSpPr/>
          <p:nvPr/>
        </p:nvSpPr>
        <p:spPr>
          <a:xfrm rot="16200000">
            <a:off x="216860" y="4929714"/>
            <a:ext cx="1406219" cy="276999"/>
          </a:xfrm>
          <a:prstGeom prst="rect">
            <a:avLst/>
          </a:prstGeom>
        </p:spPr>
        <p:txBody>
          <a:bodyPr wrap="none">
            <a:spAutoFit/>
          </a:bodyPr>
          <a:lstStyle/>
          <a:p>
            <a:r>
              <a:rPr lang="en-US" sz="1200" dirty="0" smtClean="0">
                <a:latin typeface="+mn-lt"/>
                <a:hlinkClick r:id="rId4"/>
              </a:rPr>
              <a:t>myweb.tiscali.co.uk</a:t>
            </a:r>
            <a:endParaRPr lang="el-GR" sz="1200" dirty="0">
              <a:latin typeface="+mn-lt"/>
            </a:endParaRPr>
          </a:p>
        </p:txBody>
      </p:sp>
    </p:spTree>
    <p:extLst>
      <p:ext uri="{BB962C8B-B14F-4D97-AF65-F5344CB8AC3E}">
        <p14:creationId xmlns:p14="http://schemas.microsoft.com/office/powerpoint/2010/main" val="26203721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35896" y="1124744"/>
            <a:ext cx="5253360" cy="457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104</a:t>
            </a:fld>
            <a:endParaRPr lang="el-GR" dirty="0"/>
          </a:p>
        </p:txBody>
      </p:sp>
      <p:sp>
        <p:nvSpPr>
          <p:cNvPr id="3" name="Τίτλος 2"/>
          <p:cNvSpPr>
            <a:spLocks noGrp="1"/>
          </p:cNvSpPr>
          <p:nvPr>
            <p:ph type="title"/>
          </p:nvPr>
        </p:nvSpPr>
        <p:spPr/>
        <p:txBody>
          <a:bodyPr/>
          <a:lstStyle/>
          <a:p>
            <a:r>
              <a:rPr lang="el-GR" dirty="0" smtClean="0"/>
              <a:t>Κεφαλαλγία </a:t>
            </a:r>
            <a:r>
              <a:rPr lang="el-GR" sz="3000" b="0" dirty="0" smtClean="0"/>
              <a:t>1/2</a:t>
            </a:r>
            <a:endParaRPr lang="el-GR" sz="3000" b="0" dirty="0"/>
          </a:p>
        </p:txBody>
      </p:sp>
      <p:sp>
        <p:nvSpPr>
          <p:cNvPr id="4" name="Θέση περιεχομένου 3"/>
          <p:cNvSpPr>
            <a:spLocks noGrp="1"/>
          </p:cNvSpPr>
          <p:nvPr>
            <p:ph idx="1"/>
          </p:nvPr>
        </p:nvSpPr>
        <p:spPr/>
        <p:txBody>
          <a:bodyPr/>
          <a:lstStyle/>
          <a:p>
            <a:pPr marL="266700" indent="0">
              <a:buNone/>
            </a:pPr>
            <a:r>
              <a:rPr lang="el-GR" b="1" dirty="0"/>
              <a:t>90% </a:t>
            </a:r>
          </a:p>
          <a:p>
            <a:pPr marL="266700" indent="0">
              <a:buNone/>
            </a:pPr>
            <a:r>
              <a:rPr lang="el-GR" b="1" dirty="0"/>
              <a:t>κεφαλαλγία τάσεως </a:t>
            </a:r>
          </a:p>
          <a:p>
            <a:pPr marL="266700" indent="0">
              <a:buNone/>
            </a:pPr>
            <a:r>
              <a:rPr lang="el-GR" b="1" dirty="0"/>
              <a:t>(μυϊκός σπασμός)</a:t>
            </a:r>
          </a:p>
          <a:p>
            <a:pPr marL="266700" indent="0">
              <a:buNone/>
            </a:pPr>
            <a:endParaRPr lang="el-GR" b="1" dirty="0"/>
          </a:p>
        </p:txBody>
      </p:sp>
    </p:spTree>
    <p:extLst>
      <p:ext uri="{BB962C8B-B14F-4D97-AF65-F5344CB8AC3E}">
        <p14:creationId xmlns:p14="http://schemas.microsoft.com/office/powerpoint/2010/main" val="343318075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105</a:t>
            </a:fld>
            <a:endParaRPr lang="el-GR" dirty="0"/>
          </a:p>
        </p:txBody>
      </p:sp>
      <p:sp>
        <p:nvSpPr>
          <p:cNvPr id="3" name="Τίτλος 2"/>
          <p:cNvSpPr>
            <a:spLocks noGrp="1"/>
          </p:cNvSpPr>
          <p:nvPr>
            <p:ph type="title"/>
          </p:nvPr>
        </p:nvSpPr>
        <p:spPr/>
        <p:txBody>
          <a:bodyPr/>
          <a:lstStyle/>
          <a:p>
            <a:r>
              <a:rPr lang="el-GR" dirty="0" smtClean="0"/>
              <a:t>Χρήσιμα στοιχεία</a:t>
            </a:r>
            <a:endParaRPr lang="el-GR" dirty="0"/>
          </a:p>
        </p:txBody>
      </p:sp>
      <p:sp>
        <p:nvSpPr>
          <p:cNvPr id="4" name="Θέση περιεχομένου 3"/>
          <p:cNvSpPr>
            <a:spLocks noGrp="1"/>
          </p:cNvSpPr>
          <p:nvPr>
            <p:ph idx="1"/>
          </p:nvPr>
        </p:nvSpPr>
        <p:spPr/>
        <p:txBody>
          <a:bodyPr/>
          <a:lstStyle/>
          <a:p>
            <a:r>
              <a:rPr lang="el-GR" dirty="0"/>
              <a:t>Χαρακτήρας κεφαλαλγίας (διαξιφιστικός, σφυγμώδης κλπ</a:t>
            </a:r>
            <a:r>
              <a:rPr lang="el-GR" dirty="0" smtClean="0"/>
              <a:t>).</a:t>
            </a:r>
            <a:endParaRPr lang="el-GR" dirty="0"/>
          </a:p>
          <a:p>
            <a:r>
              <a:rPr lang="el-GR" dirty="0"/>
              <a:t>Εντόπιση (έτερο-αμφοτερόπλευρη κλπ</a:t>
            </a:r>
            <a:r>
              <a:rPr lang="el-GR" dirty="0" smtClean="0"/>
              <a:t>).</a:t>
            </a:r>
            <a:endParaRPr lang="el-GR" dirty="0"/>
          </a:p>
          <a:p>
            <a:r>
              <a:rPr lang="el-GR" dirty="0"/>
              <a:t>Τρόπος έναρξης (αιφνίδιος, βαθμιαίος</a:t>
            </a:r>
            <a:r>
              <a:rPr lang="el-GR" dirty="0" smtClean="0"/>
              <a:t>).</a:t>
            </a:r>
            <a:endParaRPr lang="el-GR" dirty="0"/>
          </a:p>
          <a:p>
            <a:r>
              <a:rPr lang="el-GR" dirty="0"/>
              <a:t>Συχνότητα, </a:t>
            </a:r>
            <a:r>
              <a:rPr lang="el-GR" dirty="0" smtClean="0"/>
              <a:t>διάρκεια.</a:t>
            </a:r>
            <a:endParaRPr lang="el-GR" dirty="0"/>
          </a:p>
          <a:p>
            <a:r>
              <a:rPr lang="el-GR" dirty="0"/>
              <a:t>Χρόνος εμφάνισης (πρωί, βράδυ</a:t>
            </a:r>
            <a:r>
              <a:rPr lang="el-GR" dirty="0" smtClean="0"/>
              <a:t>).</a:t>
            </a:r>
            <a:endParaRPr lang="el-GR" dirty="0"/>
          </a:p>
          <a:p>
            <a:r>
              <a:rPr lang="el-GR" dirty="0"/>
              <a:t>Συνοδά σημεία και συμπτώματα (εμετοί, διπλωπία, δακρύρροια, αυχενική δυσκαμψία</a:t>
            </a:r>
            <a:r>
              <a:rPr lang="el-GR" dirty="0" smtClean="0"/>
              <a:t>).</a:t>
            </a:r>
            <a:endParaRPr lang="el-GR" dirty="0"/>
          </a:p>
          <a:p>
            <a:r>
              <a:rPr lang="el-GR" dirty="0"/>
              <a:t>Εκλυτικοί παράγοντες (στάση, άσκηση, θόρυβος, άγχος, βήχας, εμμηνορρυσία κλπ</a:t>
            </a:r>
            <a:r>
              <a:rPr lang="el-GR" dirty="0" smtClean="0"/>
              <a:t>).</a:t>
            </a:r>
            <a:endParaRPr lang="el-GR" dirty="0"/>
          </a:p>
        </p:txBody>
      </p:sp>
    </p:spTree>
    <p:extLst>
      <p:ext uri="{BB962C8B-B14F-4D97-AF65-F5344CB8AC3E}">
        <p14:creationId xmlns:p14="http://schemas.microsoft.com/office/powerpoint/2010/main" val="96771458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106</a:t>
            </a:fld>
            <a:endParaRPr lang="el-GR" dirty="0"/>
          </a:p>
        </p:txBody>
      </p:sp>
      <p:sp>
        <p:nvSpPr>
          <p:cNvPr id="3" name="Τίτλος 2"/>
          <p:cNvSpPr>
            <a:spLocks noGrp="1"/>
          </p:cNvSpPr>
          <p:nvPr>
            <p:ph type="title"/>
          </p:nvPr>
        </p:nvSpPr>
        <p:spPr/>
        <p:txBody>
          <a:bodyPr/>
          <a:lstStyle/>
          <a:p>
            <a:r>
              <a:rPr lang="el-GR" dirty="0" smtClean="0"/>
              <a:t>Είδη κεφαλαλγίας</a:t>
            </a:r>
            <a:endParaRPr lang="el-GR" dirty="0"/>
          </a:p>
        </p:txBody>
      </p:sp>
      <p:sp>
        <p:nvSpPr>
          <p:cNvPr id="4" name="Θέση περιεχομένου 3"/>
          <p:cNvSpPr>
            <a:spLocks noGrp="1"/>
          </p:cNvSpPr>
          <p:nvPr>
            <p:ph idx="1"/>
          </p:nvPr>
        </p:nvSpPr>
        <p:spPr>
          <a:xfrm>
            <a:off x="179512" y="1196752"/>
            <a:ext cx="8964488" cy="5661248"/>
          </a:xfrm>
        </p:spPr>
        <p:txBody>
          <a:bodyPr numCol="2">
            <a:noAutofit/>
          </a:bodyPr>
          <a:lstStyle/>
          <a:p>
            <a:pPr>
              <a:spcBef>
                <a:spcPts val="900"/>
              </a:spcBef>
            </a:pPr>
            <a:r>
              <a:rPr lang="el-GR" sz="2200" b="1" dirty="0" smtClean="0"/>
              <a:t>Κεφαλαλγία από μυϊκό σπασμό.</a:t>
            </a:r>
          </a:p>
          <a:p>
            <a:pPr>
              <a:spcBef>
                <a:spcPts val="900"/>
              </a:spcBef>
            </a:pPr>
            <a:r>
              <a:rPr lang="el-GR" sz="2200" b="1" dirty="0" smtClean="0"/>
              <a:t>Ημικρανιακή κεφαλαλγία</a:t>
            </a:r>
          </a:p>
          <a:p>
            <a:pPr lvl="1">
              <a:spcBef>
                <a:spcPts val="900"/>
              </a:spcBef>
            </a:pPr>
            <a:r>
              <a:rPr lang="el-GR" sz="2200" dirty="0" smtClean="0"/>
              <a:t>Τυπική </a:t>
            </a:r>
            <a:r>
              <a:rPr lang="el-GR" sz="2200" dirty="0"/>
              <a:t>κλασσική </a:t>
            </a:r>
            <a:r>
              <a:rPr lang="el-GR" sz="2200" dirty="0" smtClean="0"/>
              <a:t>ημικρανία,</a:t>
            </a:r>
            <a:endParaRPr lang="el-GR" sz="2200" dirty="0"/>
          </a:p>
          <a:p>
            <a:pPr lvl="1">
              <a:spcBef>
                <a:spcPts val="900"/>
              </a:spcBef>
            </a:pPr>
            <a:r>
              <a:rPr lang="el-GR" sz="2200" dirty="0"/>
              <a:t>Κοινή </a:t>
            </a:r>
            <a:r>
              <a:rPr lang="el-GR" sz="2200" dirty="0" smtClean="0"/>
              <a:t>ημικρανία.</a:t>
            </a:r>
            <a:endParaRPr lang="el-GR" sz="2200" dirty="0"/>
          </a:p>
          <a:p>
            <a:pPr>
              <a:spcBef>
                <a:spcPts val="900"/>
              </a:spcBef>
            </a:pPr>
            <a:r>
              <a:rPr lang="el-GR" sz="2200" b="1" dirty="0" smtClean="0"/>
              <a:t>Αθροιστική κεφαλαλγία.</a:t>
            </a:r>
          </a:p>
          <a:p>
            <a:pPr>
              <a:spcBef>
                <a:spcPts val="900"/>
              </a:spcBef>
            </a:pPr>
            <a:r>
              <a:rPr lang="el-GR" sz="2200" b="1" dirty="0" smtClean="0"/>
              <a:t>Αγγειακές κεφαλαλγίες από:</a:t>
            </a:r>
          </a:p>
          <a:p>
            <a:pPr lvl="1">
              <a:spcBef>
                <a:spcPts val="900"/>
              </a:spcBef>
            </a:pPr>
            <a:r>
              <a:rPr lang="el-GR" sz="2200" dirty="0" smtClean="0"/>
              <a:t>Αυξημένη </a:t>
            </a:r>
            <a:r>
              <a:rPr lang="el-GR" sz="2200" dirty="0"/>
              <a:t>ή μειωμένη ενδοκράνια </a:t>
            </a:r>
            <a:r>
              <a:rPr lang="el-GR" sz="2200" dirty="0" smtClean="0"/>
              <a:t>πίεση,</a:t>
            </a:r>
            <a:endParaRPr lang="el-GR" sz="2200" dirty="0"/>
          </a:p>
          <a:p>
            <a:pPr lvl="1">
              <a:spcBef>
                <a:spcPts val="900"/>
              </a:spcBef>
            </a:pPr>
            <a:r>
              <a:rPr lang="el-GR" sz="2200" dirty="0"/>
              <a:t>Υπαραχνοειδή αιμορραγία ή </a:t>
            </a:r>
            <a:r>
              <a:rPr lang="el-GR" sz="2200" dirty="0" smtClean="0"/>
              <a:t>μηνιγγίτιδα,</a:t>
            </a:r>
            <a:endParaRPr lang="el-GR" sz="2200" dirty="0"/>
          </a:p>
          <a:p>
            <a:pPr lvl="1">
              <a:spcBef>
                <a:spcPts val="900"/>
              </a:spcBef>
            </a:pPr>
            <a:r>
              <a:rPr lang="el-GR" sz="2200" dirty="0" smtClean="0"/>
              <a:t>Υπέρταση,</a:t>
            </a:r>
            <a:endParaRPr lang="el-GR" sz="2200" dirty="0"/>
          </a:p>
          <a:p>
            <a:pPr lvl="1">
              <a:spcBef>
                <a:spcPts val="900"/>
              </a:spcBef>
            </a:pPr>
            <a:r>
              <a:rPr lang="el-GR" sz="2200" dirty="0"/>
              <a:t>Κροταφική </a:t>
            </a:r>
            <a:r>
              <a:rPr lang="el-GR" sz="2200" dirty="0" smtClean="0"/>
              <a:t>αρτηρίτιδα.</a:t>
            </a:r>
            <a:endParaRPr lang="el-GR" sz="2200" dirty="0"/>
          </a:p>
          <a:p>
            <a:pPr marL="1071563">
              <a:spcBef>
                <a:spcPts val="900"/>
              </a:spcBef>
            </a:pPr>
            <a:r>
              <a:rPr lang="el-GR" sz="2200" b="1" dirty="0" smtClean="0"/>
              <a:t>Κεφαλαλγία από κάκωση.</a:t>
            </a:r>
          </a:p>
          <a:p>
            <a:pPr marL="1071563">
              <a:spcBef>
                <a:spcPts val="900"/>
              </a:spcBef>
            </a:pPr>
            <a:r>
              <a:rPr lang="el-GR" sz="2200" b="1" dirty="0" smtClean="0"/>
              <a:t>Κεφαλαλγία από κατάθλιψη.</a:t>
            </a:r>
          </a:p>
          <a:p>
            <a:pPr marL="1071563">
              <a:spcBef>
                <a:spcPts val="900"/>
              </a:spcBef>
            </a:pPr>
            <a:r>
              <a:rPr lang="el-GR" sz="2200" b="1" dirty="0" smtClean="0"/>
              <a:t>Φλεγμονές.</a:t>
            </a:r>
            <a:endParaRPr lang="el-GR" sz="2200" b="1" dirty="0"/>
          </a:p>
        </p:txBody>
      </p:sp>
      <p:sp>
        <p:nvSpPr>
          <p:cNvPr id="5" name="Ορθογώνιο 4"/>
          <p:cNvSpPr/>
          <p:nvPr/>
        </p:nvSpPr>
        <p:spPr>
          <a:xfrm>
            <a:off x="7524328" y="3717032"/>
            <a:ext cx="1145826" cy="369332"/>
          </a:xfrm>
          <a:prstGeom prst="rect">
            <a:avLst/>
          </a:prstGeom>
        </p:spPr>
        <p:txBody>
          <a:bodyPr wrap="none">
            <a:spAutoFit/>
          </a:bodyPr>
          <a:lstStyle/>
          <a:p>
            <a:r>
              <a:rPr lang="el-GR" i="1" dirty="0" smtClean="0">
                <a:latin typeface="+mn-lt"/>
              </a:rPr>
              <a:t>Αραπάκης</a:t>
            </a:r>
            <a:endParaRPr lang="el-GR" i="1" dirty="0">
              <a:latin typeface="+mn-lt"/>
            </a:endParaRPr>
          </a:p>
        </p:txBody>
      </p:sp>
      <p:cxnSp>
        <p:nvCxnSpPr>
          <p:cNvPr id="7" name="Ευθεία γραμμή σύνδεσης 6"/>
          <p:cNvCxnSpPr/>
          <p:nvPr/>
        </p:nvCxnSpPr>
        <p:spPr>
          <a:xfrm>
            <a:off x="5004048" y="1340768"/>
            <a:ext cx="0" cy="5400600"/>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45012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107</a:t>
            </a:fld>
            <a:endParaRPr lang="el-GR" dirty="0"/>
          </a:p>
        </p:txBody>
      </p:sp>
      <p:sp>
        <p:nvSpPr>
          <p:cNvPr id="3" name="Τίτλος 2"/>
          <p:cNvSpPr>
            <a:spLocks noGrp="1"/>
          </p:cNvSpPr>
          <p:nvPr>
            <p:ph type="title"/>
          </p:nvPr>
        </p:nvSpPr>
        <p:spPr/>
        <p:txBody>
          <a:bodyPr/>
          <a:lstStyle/>
          <a:p>
            <a:r>
              <a:rPr lang="el-GR" dirty="0" smtClean="0"/>
              <a:t>Κλασσική ημικρανία </a:t>
            </a:r>
            <a:r>
              <a:rPr lang="el-GR" sz="3000" b="0" dirty="0" smtClean="0"/>
              <a:t>1/2</a:t>
            </a:r>
            <a:endParaRPr lang="el-GR" sz="3000" b="0" dirty="0"/>
          </a:p>
        </p:txBody>
      </p:sp>
      <p:sp>
        <p:nvSpPr>
          <p:cNvPr id="4" name="Θέση περιεχομένου 3"/>
          <p:cNvSpPr>
            <a:spLocks noGrp="1"/>
          </p:cNvSpPr>
          <p:nvPr>
            <p:ph idx="1"/>
          </p:nvPr>
        </p:nvSpPr>
        <p:spPr>
          <a:xfrm>
            <a:off x="457200" y="1196752"/>
            <a:ext cx="8686800" cy="5040560"/>
          </a:xfrm>
        </p:spPr>
        <p:txBody>
          <a:bodyPr>
            <a:noAutofit/>
          </a:bodyPr>
          <a:lstStyle/>
          <a:p>
            <a:pPr marL="457200" indent="-457200">
              <a:buFont typeface="+mj-lt"/>
              <a:buAutoNum type="arabicPeriod"/>
            </a:pPr>
            <a:r>
              <a:rPr lang="el-GR" b="1" dirty="0" smtClean="0"/>
              <a:t>Φάση πρόδρομων συμπτωμάτων</a:t>
            </a:r>
          </a:p>
          <a:p>
            <a:pPr lvl="1"/>
            <a:r>
              <a:rPr lang="el-GR" dirty="0" smtClean="0"/>
              <a:t>24ώρες πριν.</a:t>
            </a:r>
            <a:endParaRPr lang="el-GR" dirty="0"/>
          </a:p>
          <a:p>
            <a:pPr lvl="1"/>
            <a:r>
              <a:rPr lang="el-GR" dirty="0"/>
              <a:t>Εκλυτικά αίτια:</a:t>
            </a:r>
          </a:p>
          <a:p>
            <a:pPr marL="896938" lvl="2" indent="-334963"/>
            <a:r>
              <a:rPr lang="el-GR" dirty="0"/>
              <a:t>Τροφές (σοκολάτα, τυριά, καρυκεύματα,κόκκινο κρασί κλπ</a:t>
            </a:r>
            <a:r>
              <a:rPr lang="el-GR" dirty="0" smtClean="0"/>
              <a:t>).</a:t>
            </a:r>
            <a:endParaRPr lang="el-GR" dirty="0"/>
          </a:p>
          <a:p>
            <a:pPr marL="896938" lvl="2" indent="-334963"/>
            <a:r>
              <a:rPr lang="el-GR" dirty="0" smtClean="0"/>
              <a:t>Περιβαλλοντικοί.</a:t>
            </a:r>
            <a:endParaRPr lang="el-GR" dirty="0"/>
          </a:p>
          <a:p>
            <a:pPr marL="896938" lvl="2" indent="-334963"/>
            <a:r>
              <a:rPr lang="el-GR" dirty="0" smtClean="0"/>
              <a:t>Ψυχολογικοί.</a:t>
            </a:r>
            <a:endParaRPr lang="el-GR" dirty="0"/>
          </a:p>
          <a:p>
            <a:pPr marL="457200" indent="-457200">
              <a:buFont typeface="+mj-lt"/>
              <a:buAutoNum type="arabicPeriod"/>
            </a:pPr>
            <a:r>
              <a:rPr lang="el-GR" b="1" dirty="0" smtClean="0"/>
              <a:t>Φάση νευρολογικών συμπτωμάτων</a:t>
            </a:r>
            <a:endParaRPr lang="el-GR" b="1" dirty="0" smtClean="0"/>
          </a:p>
          <a:p>
            <a:pPr lvl="1"/>
            <a:r>
              <a:rPr lang="el-GR" dirty="0" smtClean="0"/>
              <a:t>Φωτοφοβία</a:t>
            </a:r>
            <a:r>
              <a:rPr lang="el-GR" dirty="0"/>
              <a:t>, θάμβος όρασης, ετερόπλευρες παραισθησίες </a:t>
            </a:r>
            <a:r>
              <a:rPr lang="el-GR" dirty="0" smtClean="0"/>
              <a:t>κλπ.</a:t>
            </a:r>
            <a:endParaRPr lang="el-GR" dirty="0"/>
          </a:p>
        </p:txBody>
      </p:sp>
    </p:spTree>
    <p:extLst>
      <p:ext uri="{BB962C8B-B14F-4D97-AF65-F5344CB8AC3E}">
        <p14:creationId xmlns:p14="http://schemas.microsoft.com/office/powerpoint/2010/main" val="365691364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108</a:t>
            </a:fld>
            <a:endParaRPr lang="el-GR" dirty="0"/>
          </a:p>
        </p:txBody>
      </p:sp>
      <p:sp>
        <p:nvSpPr>
          <p:cNvPr id="3" name="Τίτλος 2"/>
          <p:cNvSpPr>
            <a:spLocks noGrp="1"/>
          </p:cNvSpPr>
          <p:nvPr>
            <p:ph type="title"/>
          </p:nvPr>
        </p:nvSpPr>
        <p:spPr/>
        <p:txBody>
          <a:bodyPr/>
          <a:lstStyle/>
          <a:p>
            <a:r>
              <a:rPr lang="el-GR" dirty="0" smtClean="0"/>
              <a:t>Κλασσική ημικρανία </a:t>
            </a:r>
            <a:r>
              <a:rPr lang="el-GR" sz="3000" b="0" dirty="0"/>
              <a:t>2</a:t>
            </a:r>
            <a:r>
              <a:rPr lang="el-GR" sz="3000" b="0" dirty="0" smtClean="0"/>
              <a:t>/2</a:t>
            </a:r>
            <a:endParaRPr lang="el-GR" sz="3000" b="0" dirty="0"/>
          </a:p>
        </p:txBody>
      </p:sp>
      <p:sp>
        <p:nvSpPr>
          <p:cNvPr id="4" name="Θέση περιεχομένου 3"/>
          <p:cNvSpPr>
            <a:spLocks noGrp="1"/>
          </p:cNvSpPr>
          <p:nvPr>
            <p:ph idx="1"/>
          </p:nvPr>
        </p:nvSpPr>
        <p:spPr/>
        <p:txBody>
          <a:bodyPr>
            <a:noAutofit/>
          </a:bodyPr>
          <a:lstStyle/>
          <a:p>
            <a:pPr marL="457200" indent="-457200">
              <a:buFont typeface="+mj-lt"/>
              <a:buAutoNum type="arabicPeriod" startAt="3"/>
            </a:pPr>
            <a:r>
              <a:rPr lang="el-GR" b="1" dirty="0" smtClean="0"/>
              <a:t>Φάση κεφαλαλγίας</a:t>
            </a:r>
          </a:p>
          <a:p>
            <a:pPr lvl="1"/>
            <a:r>
              <a:rPr lang="el-GR" dirty="0" smtClean="0"/>
              <a:t>Μετωποκροταφική εντόπιση.</a:t>
            </a:r>
            <a:endParaRPr lang="el-GR" dirty="0"/>
          </a:p>
          <a:p>
            <a:pPr lvl="1"/>
            <a:r>
              <a:rPr lang="el-GR" dirty="0"/>
              <a:t>Σφύζοντα </a:t>
            </a:r>
            <a:r>
              <a:rPr lang="el-GR" dirty="0" smtClean="0"/>
              <a:t>χαρακτήρα.</a:t>
            </a:r>
            <a:endParaRPr lang="el-GR" dirty="0"/>
          </a:p>
          <a:p>
            <a:pPr lvl="1"/>
            <a:r>
              <a:rPr lang="el-GR" dirty="0"/>
              <a:t>Εμετός, διάρροια, </a:t>
            </a:r>
            <a:r>
              <a:rPr lang="el-GR" dirty="0" smtClean="0"/>
              <a:t>κακουχία.</a:t>
            </a:r>
            <a:endParaRPr lang="el-GR" dirty="0"/>
          </a:p>
          <a:p>
            <a:pPr lvl="1"/>
            <a:r>
              <a:rPr lang="el-GR" dirty="0"/>
              <a:t>Διαρκεί 4 </a:t>
            </a:r>
            <a:r>
              <a:rPr lang="el-GR" dirty="0" smtClean="0"/>
              <a:t>ώρες.</a:t>
            </a:r>
            <a:endParaRPr lang="el-GR" dirty="0"/>
          </a:p>
          <a:p>
            <a:pPr marL="457200" indent="-457200">
              <a:buFont typeface="+mj-lt"/>
              <a:buAutoNum type="arabicPeriod" startAt="3"/>
            </a:pPr>
            <a:r>
              <a:rPr lang="el-GR" b="1" dirty="0" smtClean="0"/>
              <a:t>Φάση της αποδρομής</a:t>
            </a:r>
          </a:p>
          <a:p>
            <a:pPr lvl="1"/>
            <a:r>
              <a:rPr lang="el-GR" dirty="0" smtClean="0"/>
              <a:t>Εξάντληση.</a:t>
            </a:r>
            <a:endParaRPr lang="el-GR" dirty="0"/>
          </a:p>
        </p:txBody>
      </p:sp>
    </p:spTree>
    <p:extLst>
      <p:ext uri="{BB962C8B-B14F-4D97-AF65-F5344CB8AC3E}">
        <p14:creationId xmlns:p14="http://schemas.microsoft.com/office/powerpoint/2010/main" val="1590619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a:t>
            </a:fld>
            <a:endParaRPr lang="el-GR" dirty="0"/>
          </a:p>
        </p:txBody>
      </p:sp>
      <p:pic>
        <p:nvPicPr>
          <p:cNvPr id="3079" name="Picture 7" descr="This diagram shows the sagittal section of the skull and identifies the major bones and caviti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3226" y="1268760"/>
            <a:ext cx="7397548" cy="5112568"/>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p:cNvSpPr/>
          <p:nvPr/>
        </p:nvSpPr>
        <p:spPr>
          <a:xfrm>
            <a:off x="2064938" y="6351711"/>
            <a:ext cx="4968552" cy="461665"/>
          </a:xfrm>
          <a:prstGeom prst="rect">
            <a:avLst/>
          </a:prstGeom>
        </p:spPr>
        <p:txBody>
          <a:bodyPr wrap="square">
            <a:spAutoFit/>
          </a:bodyPr>
          <a:lstStyle/>
          <a:p>
            <a:r>
              <a:rPr lang="en-US" sz="1200" dirty="0">
                <a:latin typeface="+mn-lt"/>
              </a:rPr>
              <a:t>© 27 Ιουν 2013 OpenStax College. </a:t>
            </a:r>
            <a:r>
              <a:rPr lang="en-US" sz="1200" dirty="0">
                <a:latin typeface="+mn-lt"/>
                <a:hlinkClick r:id="rId3"/>
              </a:rPr>
              <a:t>Textbook content</a:t>
            </a:r>
            <a:r>
              <a:rPr lang="en-US" sz="1200" dirty="0">
                <a:latin typeface="+mn-lt"/>
              </a:rPr>
              <a:t> produced by OpenStax College is licensed under a </a:t>
            </a:r>
            <a:r>
              <a:rPr lang="en-US" sz="1200" dirty="0">
                <a:latin typeface="+mn-lt"/>
                <a:hlinkClick r:id="rId4"/>
              </a:rPr>
              <a:t>Creative Commons Attribution License 3.0</a:t>
            </a:r>
            <a:r>
              <a:rPr lang="en-US" sz="1200" dirty="0">
                <a:latin typeface="+mn-lt"/>
              </a:rPr>
              <a:t> license.</a:t>
            </a:r>
            <a:endParaRPr lang="el-GR" sz="1200" dirty="0">
              <a:latin typeface="+mn-lt"/>
            </a:endParaRPr>
          </a:p>
        </p:txBody>
      </p:sp>
      <p:sp>
        <p:nvSpPr>
          <p:cNvPr id="5" name="Τίτλος 4"/>
          <p:cNvSpPr>
            <a:spLocks noGrp="1"/>
          </p:cNvSpPr>
          <p:nvPr>
            <p:ph type="title"/>
          </p:nvPr>
        </p:nvSpPr>
        <p:spPr/>
        <p:txBody>
          <a:bodyPr>
            <a:normAutofit/>
          </a:bodyPr>
          <a:lstStyle/>
          <a:p>
            <a:r>
              <a:rPr lang="el-GR" dirty="0" smtClean="0"/>
              <a:t>Κρανίο εσωτερική άποψη</a:t>
            </a:r>
            <a:endParaRPr lang="el-GR" dirty="0"/>
          </a:p>
        </p:txBody>
      </p:sp>
    </p:spTree>
    <p:extLst>
      <p:ext uri="{BB962C8B-B14F-4D97-AF65-F5344CB8AC3E}">
        <p14:creationId xmlns:p14="http://schemas.microsoft.com/office/powerpoint/2010/main" val="314323294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l-GR" dirty="0"/>
              <a:t>Κεφαλαλγία </a:t>
            </a:r>
            <a:r>
              <a:rPr lang="el-GR" sz="3000" b="0" dirty="0" smtClean="0"/>
              <a:t>2/2</a:t>
            </a:r>
            <a:endParaRPr lang="el-GR" altLang="el-GR" sz="3600" b="1" dirty="0" smtClean="0">
              <a:solidFill>
                <a:srgbClr val="66FF66"/>
              </a:solidFill>
              <a:latin typeface="Book Antiqua" pitchFamily="18" charset="0"/>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109</a:t>
            </a:fld>
            <a:endParaRPr lang="el-GR" dirty="0"/>
          </a:p>
        </p:txBody>
      </p:sp>
      <p:sp>
        <p:nvSpPr>
          <p:cNvPr id="3" name="Θέση περιεχομένου 2"/>
          <p:cNvSpPr>
            <a:spLocks noGrp="1"/>
          </p:cNvSpPr>
          <p:nvPr>
            <p:ph idx="1"/>
          </p:nvPr>
        </p:nvSpPr>
        <p:spPr>
          <a:xfrm>
            <a:off x="457200" y="1196752"/>
            <a:ext cx="8363272" cy="5472608"/>
          </a:xfrm>
        </p:spPr>
        <p:txBody>
          <a:bodyPr>
            <a:normAutofit/>
          </a:bodyPr>
          <a:lstStyle/>
          <a:p>
            <a:r>
              <a:rPr lang="el-GR" sz="2300" b="1" dirty="0" smtClean="0"/>
              <a:t>Κοινή κεφαλαλγία</a:t>
            </a:r>
          </a:p>
          <a:p>
            <a:pPr lvl="1"/>
            <a:r>
              <a:rPr lang="el-GR" sz="2300" dirty="0" smtClean="0"/>
              <a:t>Ίδια </a:t>
            </a:r>
            <a:r>
              <a:rPr lang="el-GR" sz="2300" dirty="0"/>
              <a:t>συμπτωματολογία με την </a:t>
            </a:r>
            <a:r>
              <a:rPr lang="el-GR" sz="2300" dirty="0" smtClean="0"/>
              <a:t>κλασσική.</a:t>
            </a:r>
            <a:endParaRPr lang="el-GR" sz="2300" dirty="0"/>
          </a:p>
          <a:p>
            <a:pPr lvl="1"/>
            <a:r>
              <a:rPr lang="el-GR" sz="2300" dirty="0"/>
              <a:t>Όχι νευρολογική </a:t>
            </a:r>
            <a:r>
              <a:rPr lang="el-GR" sz="2300" dirty="0" smtClean="0"/>
              <a:t>συμπτωματολογία.</a:t>
            </a:r>
            <a:endParaRPr lang="el-GR" sz="2300" dirty="0"/>
          </a:p>
          <a:p>
            <a:pPr lvl="1"/>
            <a:r>
              <a:rPr lang="el-GR" sz="2300" dirty="0"/>
              <a:t>Οικογενή </a:t>
            </a:r>
            <a:r>
              <a:rPr lang="el-GR" sz="2300" dirty="0" smtClean="0"/>
              <a:t>χαρακτήρα.</a:t>
            </a:r>
            <a:endParaRPr lang="el-GR" sz="2300" dirty="0"/>
          </a:p>
          <a:p>
            <a:pPr lvl="1"/>
            <a:r>
              <a:rPr lang="el-GR" sz="2300" dirty="0"/>
              <a:t>Αρχίζει από την παιδική </a:t>
            </a:r>
            <a:r>
              <a:rPr lang="el-GR" sz="2300" dirty="0" smtClean="0"/>
              <a:t>ηλικία.</a:t>
            </a:r>
            <a:endParaRPr lang="el-GR" sz="2300" dirty="0"/>
          </a:p>
          <a:p>
            <a:r>
              <a:rPr lang="el-GR" sz="2300" b="1" dirty="0" smtClean="0"/>
              <a:t>Αθροιστική κεφαλαλγία</a:t>
            </a:r>
          </a:p>
          <a:p>
            <a:pPr lvl="1"/>
            <a:r>
              <a:rPr lang="el-GR" sz="2300" dirty="0" smtClean="0"/>
              <a:t>Παροξυσμική </a:t>
            </a:r>
            <a:r>
              <a:rPr lang="el-GR" sz="2300" dirty="0"/>
              <a:t>(30΄-2ώρες</a:t>
            </a:r>
            <a:r>
              <a:rPr lang="el-GR" sz="2300" dirty="0" smtClean="0"/>
              <a:t>).</a:t>
            </a:r>
            <a:endParaRPr lang="el-GR" sz="2300" dirty="0"/>
          </a:p>
          <a:p>
            <a:pPr lvl="1"/>
            <a:r>
              <a:rPr lang="el-GR" sz="2300" dirty="0"/>
              <a:t>Περικογχική </a:t>
            </a:r>
            <a:r>
              <a:rPr lang="el-GR" sz="2300" dirty="0" smtClean="0"/>
              <a:t>εντόπιση.</a:t>
            </a:r>
            <a:endParaRPr lang="el-GR" sz="2300" dirty="0"/>
          </a:p>
          <a:p>
            <a:pPr lvl="1"/>
            <a:r>
              <a:rPr lang="el-GR" sz="2300" dirty="0"/>
              <a:t>Οφθαλμοσυμπαθητικές διαταραχές (δακρύρροια, υπεραιμία, επιπεφυκότων, σύνδρομο  Horner</a:t>
            </a:r>
            <a:r>
              <a:rPr lang="el-GR" sz="2300" dirty="0" smtClean="0"/>
              <a:t>).</a:t>
            </a:r>
            <a:endParaRPr lang="el-GR" sz="2300" dirty="0"/>
          </a:p>
        </p:txBody>
      </p:sp>
    </p:spTree>
    <p:extLst>
      <p:ext uri="{BB962C8B-B14F-4D97-AF65-F5344CB8AC3E}">
        <p14:creationId xmlns:p14="http://schemas.microsoft.com/office/powerpoint/2010/main" val="21249960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5" name="Group 3"/>
          <p:cNvGraphicFramePr>
            <a:graphicFrameLocks noGrp="1"/>
          </p:cNvGraphicFramePr>
          <p:nvPr>
            <p:extLst>
              <p:ext uri="{D42A27DB-BD31-4B8C-83A1-F6EECF244321}">
                <p14:modId xmlns:p14="http://schemas.microsoft.com/office/powerpoint/2010/main" val="1015581649"/>
              </p:ext>
            </p:extLst>
          </p:nvPr>
        </p:nvGraphicFramePr>
        <p:xfrm>
          <a:off x="395536" y="1196752"/>
          <a:ext cx="8442081" cy="5294949"/>
        </p:xfrm>
        <a:graphic>
          <a:graphicData uri="http://schemas.openxmlformats.org/drawingml/2006/table">
            <a:tbl>
              <a:tblPr firstRow="1"/>
              <a:tblGrid>
                <a:gridCol w="2302119"/>
                <a:gridCol w="6139962"/>
              </a:tblGrid>
              <a:tr h="79208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400" b="1" i="0" u="none" strike="noStrike" cap="none" normalizeH="0" baseline="0" dirty="0" smtClean="0">
                          <a:ln>
                            <a:noFill/>
                          </a:ln>
                          <a:solidFill>
                            <a:schemeClr val="tx1"/>
                          </a:solidFill>
                          <a:effectLst/>
                          <a:latin typeface="+mn-lt"/>
                        </a:rPr>
                        <a:t>ΑΙΤΙΑ</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400" b="1" i="0" u="none" strike="noStrike" cap="none" normalizeH="0" baseline="0" dirty="0" smtClean="0">
                          <a:ln>
                            <a:noFill/>
                          </a:ln>
                          <a:solidFill>
                            <a:schemeClr val="tx1"/>
                          </a:solidFill>
                          <a:effectLst/>
                          <a:latin typeface="+mn-lt"/>
                        </a:rPr>
                        <a:t>ΧΑΡΑΚΤΗΡΕΣ, ΣΥΝΟΔΑ ΣΗΜΕΙΑ ΚΑΙ ΣΥΜΠΤΩΜΑΤΑ</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114458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Γλαύκωμα</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Θόλωση οράσεως, φωτοστέφανο γύρω από αντικείμενα.</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1921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Αιμορραγία</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Αιφνίδια , έμετοι, δυσκαμψία, αυχένα, διαταραγμένο επίπεδο συνείδησης.</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488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Λοίμωξη</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Έμετοι, δυσκαμψία, αυχένα, διαταραγμένο επίπεδο συνείδησης και πυρετός.</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33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Υδροκεφαλία</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Μειωμένο επίπεδο συνείδησης, διαταραγμένο βλέμμα προς τα άνω.</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110</a:t>
            </a:fld>
            <a:endParaRPr lang="el-GR" dirty="0"/>
          </a:p>
        </p:txBody>
      </p:sp>
      <p:sp>
        <p:nvSpPr>
          <p:cNvPr id="2" name="Τίτλος 1"/>
          <p:cNvSpPr>
            <a:spLocks noGrp="1"/>
          </p:cNvSpPr>
          <p:nvPr>
            <p:ph type="title"/>
          </p:nvPr>
        </p:nvSpPr>
        <p:spPr/>
        <p:txBody>
          <a:bodyPr/>
          <a:lstStyle/>
          <a:p>
            <a:r>
              <a:rPr lang="el-GR" dirty="0" smtClean="0"/>
              <a:t>Οξεία κεφαλαλγία</a:t>
            </a:r>
            <a:endParaRPr lang="el-GR" dirty="0"/>
          </a:p>
        </p:txBody>
      </p:sp>
    </p:spTree>
    <p:extLst>
      <p:ext uri="{BB962C8B-B14F-4D97-AF65-F5344CB8AC3E}">
        <p14:creationId xmlns:p14="http://schemas.microsoft.com/office/powerpoint/2010/main" val="10723496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111</a:t>
            </a:fld>
            <a:endParaRPr lang="el-GR" dirty="0"/>
          </a:p>
        </p:txBody>
      </p:sp>
      <p:sp>
        <p:nvSpPr>
          <p:cNvPr id="3" name="Τίτλος 2"/>
          <p:cNvSpPr>
            <a:spLocks noGrp="1"/>
          </p:cNvSpPr>
          <p:nvPr>
            <p:ph type="title"/>
          </p:nvPr>
        </p:nvSpPr>
        <p:spPr/>
        <p:txBody>
          <a:bodyPr/>
          <a:lstStyle/>
          <a:p>
            <a:r>
              <a:rPr lang="el-GR" dirty="0" smtClean="0"/>
              <a:t>Μηνιγγιτιδικά σημεία </a:t>
            </a:r>
            <a:r>
              <a:rPr lang="el-GR" sz="3000" b="0" dirty="0" smtClean="0"/>
              <a:t>1/2</a:t>
            </a:r>
            <a:endParaRPr lang="el-GR" sz="3000" b="0" dirty="0"/>
          </a:p>
        </p:txBody>
      </p:sp>
      <p:sp>
        <p:nvSpPr>
          <p:cNvPr id="4" name="Θέση περιεχομένου 3"/>
          <p:cNvSpPr>
            <a:spLocks noGrp="1"/>
          </p:cNvSpPr>
          <p:nvPr>
            <p:ph idx="1"/>
          </p:nvPr>
        </p:nvSpPr>
        <p:spPr/>
        <p:txBody>
          <a:bodyPr/>
          <a:lstStyle/>
          <a:p>
            <a:r>
              <a:rPr lang="el-GR" b="1" dirty="0" smtClean="0"/>
              <a:t>Δυσκαμψία αυχένα.</a:t>
            </a:r>
            <a:endParaRPr lang="el-GR" b="1" dirty="0"/>
          </a:p>
          <a:p>
            <a:r>
              <a:rPr lang="el-GR" b="1" dirty="0" smtClean="0"/>
              <a:t>Σημείο </a:t>
            </a:r>
            <a:r>
              <a:rPr lang="el-GR" b="1" dirty="0"/>
              <a:t>Brudzinski</a:t>
            </a:r>
          </a:p>
          <a:p>
            <a:pPr lvl="1"/>
            <a:r>
              <a:rPr lang="el-GR" dirty="0" smtClean="0"/>
              <a:t>Σε </a:t>
            </a:r>
            <a:r>
              <a:rPr lang="el-GR" dirty="0"/>
              <a:t>κάμψη του αυχένα παρατηρείται κάμψη των ισχίων και </a:t>
            </a:r>
            <a:r>
              <a:rPr lang="el-GR" dirty="0" smtClean="0"/>
              <a:t>γονάτων.</a:t>
            </a:r>
            <a:endParaRPr lang="el-GR" dirty="0"/>
          </a:p>
          <a:p>
            <a:r>
              <a:rPr lang="el-GR" b="1" dirty="0" smtClean="0"/>
              <a:t>Σημείο </a:t>
            </a:r>
            <a:r>
              <a:rPr lang="el-GR" b="1" dirty="0"/>
              <a:t>Kernig</a:t>
            </a:r>
          </a:p>
          <a:p>
            <a:pPr lvl="1"/>
            <a:r>
              <a:rPr lang="el-GR" dirty="0" smtClean="0"/>
              <a:t>Πόνος </a:t>
            </a:r>
            <a:r>
              <a:rPr lang="el-GR" dirty="0"/>
              <a:t>και αυξημένη αντίσταση κατά την έκταση του γόνατος όταν το  ισχίο είναι σε </a:t>
            </a:r>
            <a:r>
              <a:rPr lang="el-GR" dirty="0" smtClean="0"/>
              <a:t>κάμψη.</a:t>
            </a:r>
            <a:endParaRPr lang="el-GR" dirty="0"/>
          </a:p>
          <a:p>
            <a:r>
              <a:rPr lang="el-GR" b="1" dirty="0"/>
              <a:t>Υποδηλώνουν ερεθισμό των </a:t>
            </a:r>
            <a:r>
              <a:rPr lang="el-GR" b="1" dirty="0" smtClean="0"/>
              <a:t>μηνίγγων.</a:t>
            </a:r>
            <a:endParaRPr lang="el-GR" b="1" dirty="0"/>
          </a:p>
          <a:p>
            <a:endParaRPr lang="el-GR" dirty="0"/>
          </a:p>
        </p:txBody>
      </p:sp>
    </p:spTree>
    <p:extLst>
      <p:ext uri="{BB962C8B-B14F-4D97-AF65-F5344CB8AC3E}">
        <p14:creationId xmlns:p14="http://schemas.microsoft.com/office/powerpoint/2010/main" val="89204582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112</a:t>
            </a:fld>
            <a:endParaRPr lang="el-GR" dirty="0"/>
          </a:p>
        </p:txBody>
      </p:sp>
      <p:pic>
        <p:nvPicPr>
          <p:cNvPr id="32770" name="Picture 2" descr="Signs of meningeal irritation. (A) Kernig's sign. (B) Brudzinski's sign.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3768" y="1052736"/>
            <a:ext cx="5696851" cy="5436359"/>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580863" y="3518448"/>
            <a:ext cx="1801840" cy="430887"/>
          </a:xfrm>
          <a:prstGeom prst="rect">
            <a:avLst/>
          </a:prstGeom>
        </p:spPr>
        <p:txBody>
          <a:bodyPr wrap="none">
            <a:spAutoFit/>
          </a:bodyPr>
          <a:lstStyle/>
          <a:p>
            <a:r>
              <a:rPr lang="el-GR" sz="2200" b="1" dirty="0" smtClean="0">
                <a:latin typeface="+mn-lt"/>
              </a:rPr>
              <a:t>Σημείο </a:t>
            </a:r>
            <a:r>
              <a:rPr lang="en-US" sz="2200" b="1" dirty="0">
                <a:latin typeface="+mn-lt"/>
              </a:rPr>
              <a:t>Kernig</a:t>
            </a:r>
            <a:endParaRPr lang="el-GR" sz="2200" b="1" dirty="0">
              <a:latin typeface="+mn-lt"/>
            </a:endParaRPr>
          </a:p>
        </p:txBody>
      </p:sp>
      <p:sp>
        <p:nvSpPr>
          <p:cNvPr id="4" name="Ορθογώνιο 3"/>
          <p:cNvSpPr/>
          <p:nvPr/>
        </p:nvSpPr>
        <p:spPr>
          <a:xfrm>
            <a:off x="349100" y="6170100"/>
            <a:ext cx="2350323" cy="430887"/>
          </a:xfrm>
          <a:prstGeom prst="rect">
            <a:avLst/>
          </a:prstGeom>
        </p:spPr>
        <p:txBody>
          <a:bodyPr wrap="none">
            <a:spAutoFit/>
          </a:bodyPr>
          <a:lstStyle/>
          <a:p>
            <a:r>
              <a:rPr lang="el-GR" sz="2200" b="1" dirty="0" smtClean="0">
                <a:latin typeface="+mn-lt"/>
              </a:rPr>
              <a:t>Σημείο </a:t>
            </a:r>
            <a:r>
              <a:rPr lang="en-US" sz="2200" b="1" dirty="0">
                <a:latin typeface="+mn-lt"/>
              </a:rPr>
              <a:t>Brudzinski</a:t>
            </a:r>
            <a:endParaRPr lang="el-GR" sz="2200" b="1" dirty="0">
              <a:latin typeface="+mn-lt"/>
            </a:endParaRPr>
          </a:p>
        </p:txBody>
      </p:sp>
      <p:sp>
        <p:nvSpPr>
          <p:cNvPr id="6" name="Ορθογώνιο 5"/>
          <p:cNvSpPr/>
          <p:nvPr/>
        </p:nvSpPr>
        <p:spPr>
          <a:xfrm>
            <a:off x="2843808" y="6489095"/>
            <a:ext cx="4572000" cy="276999"/>
          </a:xfrm>
          <a:prstGeom prst="rect">
            <a:avLst/>
          </a:prstGeom>
        </p:spPr>
        <p:txBody>
          <a:bodyPr>
            <a:spAutoFit/>
          </a:bodyPr>
          <a:lstStyle/>
          <a:p>
            <a:pPr algn="ctr"/>
            <a:r>
              <a:rPr lang="en-US" sz="1200" dirty="0" smtClean="0">
                <a:latin typeface="+mn-lt"/>
                <a:hlinkClick r:id="rId3"/>
              </a:rPr>
              <a:t>what-when-how.com</a:t>
            </a:r>
            <a:endParaRPr lang="el-GR" sz="1200" dirty="0">
              <a:latin typeface="+mn-lt"/>
            </a:endParaRPr>
          </a:p>
        </p:txBody>
      </p:sp>
      <p:sp>
        <p:nvSpPr>
          <p:cNvPr id="7" name="Τίτλος 6"/>
          <p:cNvSpPr>
            <a:spLocks noGrp="1"/>
          </p:cNvSpPr>
          <p:nvPr>
            <p:ph type="title"/>
          </p:nvPr>
        </p:nvSpPr>
        <p:spPr/>
        <p:txBody>
          <a:bodyPr/>
          <a:lstStyle/>
          <a:p>
            <a:r>
              <a:rPr lang="el-GR" dirty="0"/>
              <a:t>Μηνιγγιτιδικά σημεία </a:t>
            </a:r>
            <a:r>
              <a:rPr lang="el-GR" sz="3000" b="0" dirty="0" smtClean="0"/>
              <a:t>2/2</a:t>
            </a:r>
            <a:endParaRPr lang="el-GR" dirty="0"/>
          </a:p>
        </p:txBody>
      </p:sp>
    </p:spTree>
    <p:extLst>
      <p:ext uri="{BB962C8B-B14F-4D97-AF65-F5344CB8AC3E}">
        <p14:creationId xmlns:p14="http://schemas.microsoft.com/office/powerpoint/2010/main" val="17741706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Αντωνία Καλογιάννη 2014. </a:t>
            </a:r>
            <a:r>
              <a:rPr lang="el-GR" sz="2000" dirty="0"/>
              <a:t>Αντωνία Καλογιάννη. «Διαγνωστική νοσηλευτική σημειολογία. </a:t>
            </a:r>
            <a:r>
              <a:rPr lang="el-GR" sz="2000" dirty="0" smtClean="0"/>
              <a:t>Ενότητα 8</a:t>
            </a:r>
            <a:r>
              <a:rPr lang="en-US" sz="2000" dirty="0" smtClean="0"/>
              <a:t>:</a:t>
            </a:r>
            <a:r>
              <a:rPr lang="el-GR" sz="2000" dirty="0" smtClean="0"/>
              <a:t> Νευρικό σύστημα».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και δοθεί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118090983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a:solidFill>
                  <a:prstClr val="black">
                    <a:lumMod val="75000"/>
                    <a:lumOff val="25000"/>
                  </a:prstClr>
                </a:solidFill>
                <a:latin typeface="Calibri"/>
              </a:rPr>
              <a:t>και διάθεση του έργου ή του παράγωγου αυτού με την ίδια άδεια</a:t>
            </a: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62490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9512" y="1196752"/>
            <a:ext cx="8507288" cy="5040560"/>
          </a:xfrm>
        </p:spPr>
        <p:txBody>
          <a:bodyPr/>
          <a:lstStyle/>
          <a:p>
            <a:r>
              <a:rPr lang="el-GR" b="1" dirty="0" smtClean="0"/>
              <a:t>Αυχενική μοίρα</a:t>
            </a:r>
          </a:p>
          <a:p>
            <a:pPr marL="355600" indent="0">
              <a:spcBef>
                <a:spcPts val="200"/>
              </a:spcBef>
              <a:buNone/>
            </a:pPr>
            <a:r>
              <a:rPr lang="el-GR" dirty="0" smtClean="0"/>
              <a:t>7 σπόνδυλοι.</a:t>
            </a:r>
          </a:p>
          <a:p>
            <a:r>
              <a:rPr lang="el-GR" b="1" dirty="0" smtClean="0"/>
              <a:t>Θωρακική μοίρα </a:t>
            </a:r>
          </a:p>
          <a:p>
            <a:pPr marL="355600" indent="0">
              <a:spcBef>
                <a:spcPts val="200"/>
              </a:spcBef>
              <a:buNone/>
            </a:pPr>
            <a:r>
              <a:rPr lang="el-GR" dirty="0" smtClean="0"/>
              <a:t>12 σπόνδυλοι.</a:t>
            </a:r>
          </a:p>
          <a:p>
            <a:r>
              <a:rPr lang="el-GR" b="1" dirty="0" smtClean="0"/>
              <a:t>Οσφυϊκή μοίρα</a:t>
            </a:r>
          </a:p>
          <a:p>
            <a:pPr marL="355600" indent="0">
              <a:spcBef>
                <a:spcPts val="200"/>
              </a:spcBef>
              <a:buNone/>
            </a:pPr>
            <a:r>
              <a:rPr lang="el-GR" dirty="0" smtClean="0"/>
              <a:t> 5 σπόνδυλοι.</a:t>
            </a:r>
          </a:p>
          <a:p>
            <a:r>
              <a:rPr lang="el-GR" b="1" dirty="0" smtClean="0"/>
              <a:t>Ιερά μοίρα </a:t>
            </a:r>
          </a:p>
          <a:p>
            <a:pPr marL="355600" indent="0">
              <a:spcBef>
                <a:spcPts val="200"/>
              </a:spcBef>
              <a:buNone/>
            </a:pPr>
            <a:r>
              <a:rPr lang="el-GR" dirty="0" smtClean="0"/>
              <a:t>5 σπόνδυλοι.</a:t>
            </a:r>
          </a:p>
          <a:p>
            <a:r>
              <a:rPr lang="el-GR" b="1" dirty="0" smtClean="0"/>
              <a:t>Κόκκυγας.</a:t>
            </a:r>
            <a:endParaRPr lang="el-GR" b="1"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11</a:t>
            </a:fld>
            <a:endParaRPr lang="el-GR" dirty="0"/>
          </a:p>
        </p:txBody>
      </p:sp>
      <p:sp>
        <p:nvSpPr>
          <p:cNvPr id="5" name="Τίτλος 4"/>
          <p:cNvSpPr>
            <a:spLocks noGrp="1"/>
          </p:cNvSpPr>
          <p:nvPr>
            <p:ph type="title"/>
          </p:nvPr>
        </p:nvSpPr>
        <p:spPr/>
        <p:txBody>
          <a:bodyPr/>
          <a:lstStyle/>
          <a:p>
            <a:r>
              <a:rPr lang="el-GR" dirty="0" smtClean="0"/>
              <a:t>Σπονδυλική στήλη</a:t>
            </a:r>
            <a:endParaRPr lang="el-GR" dirty="0"/>
          </a:p>
        </p:txBody>
      </p:sp>
      <p:pic>
        <p:nvPicPr>
          <p:cNvPr id="4103" name="Picture 7" descr="Illustration A shows all the vertebrae in a vertebral column. Illustration B shows that different sections of vertebrae curve in different directions. The cervical vertebrae in the neck curve toward the front of the body. The thoracic vertebrae, which extend from the neck to the bottom of the rib cage, curve toward the back of the body. The lumbar vertebrae, which extend to the bottom of the back, curve toward the front again. The sacrum and the coccygeal vertebrae make up the sacral curve that curves toward the bac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3808" y="1268760"/>
            <a:ext cx="6228185" cy="50516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843808" y="6320448"/>
            <a:ext cx="5058308" cy="461665"/>
          </a:xfrm>
          <a:prstGeom prst="rect">
            <a:avLst/>
          </a:prstGeom>
        </p:spPr>
        <p:txBody>
          <a:bodyPr wrap="square">
            <a:spAutoFit/>
          </a:bodyPr>
          <a:lstStyle/>
          <a:p>
            <a:r>
              <a:rPr lang="en-US" sz="1200" dirty="0">
                <a:latin typeface="+mn-lt"/>
              </a:rPr>
              <a:t>© 10 Απρ 2013 OpenStax College. </a:t>
            </a:r>
            <a:r>
              <a:rPr lang="en-US" sz="1200" dirty="0" smtClean="0">
                <a:latin typeface="+mn-lt"/>
                <a:hlinkClick r:id="rId3"/>
              </a:rPr>
              <a:t>Textbook content</a:t>
            </a:r>
            <a:r>
              <a:rPr lang="en-US" sz="1200" dirty="0" smtClean="0">
                <a:latin typeface="+mn-lt"/>
              </a:rPr>
              <a:t> produced </a:t>
            </a:r>
            <a:r>
              <a:rPr lang="en-US" sz="1200" dirty="0">
                <a:latin typeface="+mn-lt"/>
              </a:rPr>
              <a:t>by OpenStax College is licensed under a </a:t>
            </a:r>
            <a:r>
              <a:rPr lang="en-US" sz="1200" dirty="0">
                <a:latin typeface="+mn-lt"/>
                <a:hlinkClick r:id="rId4"/>
              </a:rPr>
              <a:t>Creative Commons Attribution License 3.0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39576579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868144" y="116632"/>
            <a:ext cx="3275856" cy="1008112"/>
          </a:xfrm>
        </p:spPr>
        <p:txBody>
          <a:bodyPr>
            <a:normAutofit/>
          </a:bodyPr>
          <a:lstStyle/>
          <a:p>
            <a:r>
              <a:rPr lang="el-GR" dirty="0"/>
              <a:t>Αυχενική μοίρα</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12</a:t>
            </a:fld>
            <a:endParaRPr lang="el-GR" dirty="0"/>
          </a:p>
        </p:txBody>
      </p:sp>
      <p:pic>
        <p:nvPicPr>
          <p:cNvPr id="114690" name="Picture 2" descr="This figure shows the structure of the cervical vertebrae. The left panel shows the location of the cervical vertebrae in green along the vertebral column. The middle panel shows the structure of a typical cervical vertebra and the right panel shows the superior and anterior view of the axi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107" y="76119"/>
            <a:ext cx="5804037" cy="6645435"/>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5507088" y="5805263"/>
            <a:ext cx="3636912" cy="646331"/>
          </a:xfrm>
          <a:prstGeom prst="rect">
            <a:avLst/>
          </a:prstGeom>
        </p:spPr>
        <p:txBody>
          <a:bodyPr wrap="square">
            <a:spAutoFit/>
          </a:bodyPr>
          <a:lstStyle/>
          <a:p>
            <a:r>
              <a:rPr lang="en-US" sz="1200" dirty="0">
                <a:latin typeface="+mn-lt"/>
              </a:rPr>
              <a:t>© 28 Ιουν 2013 OpenStax College. </a:t>
            </a:r>
            <a:r>
              <a:rPr lang="en-US" sz="1200" dirty="0">
                <a:latin typeface="+mn-lt"/>
                <a:hlinkClick r:id="rId3"/>
              </a:rPr>
              <a:t>Textbook content</a:t>
            </a:r>
            <a:r>
              <a:rPr lang="en-US" sz="1200" dirty="0">
                <a:latin typeface="+mn-lt"/>
              </a:rPr>
              <a:t> produced by OpenStax College is licensed under a </a:t>
            </a:r>
            <a:r>
              <a:rPr lang="en-US" sz="1200" dirty="0">
                <a:latin typeface="+mn-lt"/>
                <a:hlinkClick r:id="rId4"/>
              </a:rPr>
              <a:t>Creative Commons Attribution License 3.0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1478602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868144" y="116632"/>
            <a:ext cx="3275856" cy="1008112"/>
          </a:xfrm>
        </p:spPr>
        <p:txBody>
          <a:bodyPr>
            <a:noAutofit/>
          </a:bodyPr>
          <a:lstStyle/>
          <a:p>
            <a:r>
              <a:rPr lang="el-GR" dirty="0"/>
              <a:t>Θωρακική μοίρα</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sp>
        <p:nvSpPr>
          <p:cNvPr id="5" name="Ορθογώνιο 4"/>
          <p:cNvSpPr/>
          <p:nvPr/>
        </p:nvSpPr>
        <p:spPr>
          <a:xfrm>
            <a:off x="1547664" y="5785035"/>
            <a:ext cx="3636912" cy="646331"/>
          </a:xfrm>
          <a:prstGeom prst="rect">
            <a:avLst/>
          </a:prstGeom>
        </p:spPr>
        <p:txBody>
          <a:bodyPr wrap="square">
            <a:spAutoFit/>
          </a:bodyPr>
          <a:lstStyle/>
          <a:p>
            <a:r>
              <a:rPr lang="en-US" sz="1200" dirty="0">
                <a:latin typeface="+mn-lt"/>
              </a:rPr>
              <a:t>© 28 Ιουν 2013 OpenStax College. </a:t>
            </a:r>
            <a:r>
              <a:rPr lang="en-US" sz="1200" dirty="0">
                <a:latin typeface="+mn-lt"/>
                <a:hlinkClick r:id="rId2"/>
              </a:rPr>
              <a:t>Textbook content</a:t>
            </a:r>
            <a:r>
              <a:rPr lang="en-US" sz="1200" dirty="0">
                <a:latin typeface="+mn-lt"/>
              </a:rPr>
              <a:t> produced by OpenStax College is licensed under a </a:t>
            </a:r>
            <a:r>
              <a:rPr lang="en-US" sz="1200" dirty="0">
                <a:latin typeface="+mn-lt"/>
                <a:hlinkClick r:id="rId3"/>
              </a:rPr>
              <a:t>Creative Commons Attribution License 3.0</a:t>
            </a:r>
            <a:r>
              <a:rPr lang="en-US" sz="1200" dirty="0">
                <a:latin typeface="+mn-lt"/>
              </a:rPr>
              <a:t> license.</a:t>
            </a:r>
            <a:endParaRPr lang="el-GR" sz="1200" dirty="0">
              <a:latin typeface="+mn-lt"/>
            </a:endParaRPr>
          </a:p>
        </p:txBody>
      </p:sp>
      <p:pic>
        <p:nvPicPr>
          <p:cNvPr id="117762" name="Picture 2" descr="This figure shows the structure of the thoracic vertebra. The left panel shows the vertebral column with the thoracic vertebrae highlighted in pink. The right panel shows the detailed structure of a single thoracic vertebr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4712" y="188640"/>
            <a:ext cx="5849711" cy="4392488"/>
          </a:xfrm>
          <a:prstGeom prst="rect">
            <a:avLst/>
          </a:prstGeom>
          <a:noFill/>
          <a:extLst>
            <a:ext uri="{909E8E84-426E-40DD-AFC4-6F175D3DCCD1}">
              <a14:hiddenFill xmlns:a14="http://schemas.microsoft.com/office/drawing/2010/main">
                <a:solidFill>
                  <a:srgbClr val="FFFFFF"/>
                </a:solidFill>
              </a14:hiddenFill>
            </a:ext>
          </a:extLst>
        </p:spPr>
      </p:pic>
      <p:pic>
        <p:nvPicPr>
          <p:cNvPr id="117764" name="Picture 4" descr="This diagram shows how the thoracic vertebra connects to the angle of the rib. The major parts of the vertebra and the processes connecting the vertebra to the rib are labele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4048" y="3448261"/>
            <a:ext cx="3995937" cy="30050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758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This image shows the location and structure of the lumbar vertebrae. The left panel shows the location of the lumbar vertebrae (highlighted in green) along the vertebral column. The right panel shows the inferior articular process and the major parts are label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3" y="204562"/>
            <a:ext cx="6623869" cy="6104758"/>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6228184" y="116632"/>
            <a:ext cx="2915816" cy="1368152"/>
          </a:xfrm>
        </p:spPr>
        <p:txBody>
          <a:bodyPr>
            <a:normAutofit/>
          </a:bodyPr>
          <a:lstStyle/>
          <a:p>
            <a:r>
              <a:rPr lang="el-GR" dirty="0"/>
              <a:t>Οσφυϊκή </a:t>
            </a:r>
            <a:r>
              <a:rPr lang="el-GR" dirty="0" smtClean="0"/>
              <a:t/>
            </a:r>
            <a:br>
              <a:rPr lang="el-GR" dirty="0" smtClean="0"/>
            </a:br>
            <a:r>
              <a:rPr lang="el-GR" dirty="0" smtClean="0"/>
              <a:t>μοίρα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14</a:t>
            </a:fld>
            <a:endParaRPr lang="el-GR" dirty="0"/>
          </a:p>
        </p:txBody>
      </p:sp>
      <p:sp>
        <p:nvSpPr>
          <p:cNvPr id="5" name="Ορθογώνιο 4"/>
          <p:cNvSpPr/>
          <p:nvPr/>
        </p:nvSpPr>
        <p:spPr>
          <a:xfrm>
            <a:off x="5507088" y="5805263"/>
            <a:ext cx="3636912" cy="646331"/>
          </a:xfrm>
          <a:prstGeom prst="rect">
            <a:avLst/>
          </a:prstGeom>
        </p:spPr>
        <p:txBody>
          <a:bodyPr wrap="square">
            <a:spAutoFit/>
          </a:bodyPr>
          <a:lstStyle/>
          <a:p>
            <a:r>
              <a:rPr lang="en-US" sz="1200" dirty="0">
                <a:latin typeface="+mn-lt"/>
              </a:rPr>
              <a:t>© 28 Ιουν 2013 OpenStax College. </a:t>
            </a:r>
            <a:r>
              <a:rPr lang="en-US" sz="1200" dirty="0">
                <a:latin typeface="+mn-lt"/>
                <a:hlinkClick r:id="rId3"/>
              </a:rPr>
              <a:t>Textbook content</a:t>
            </a:r>
            <a:r>
              <a:rPr lang="en-US" sz="1200" dirty="0">
                <a:latin typeface="+mn-lt"/>
              </a:rPr>
              <a:t> produced by OpenStax College is licensed under a </a:t>
            </a:r>
            <a:r>
              <a:rPr lang="en-US" sz="1200" dirty="0">
                <a:latin typeface="+mn-lt"/>
                <a:hlinkClick r:id="rId4"/>
              </a:rPr>
              <a:t>Creative Commons Attribution License 3.0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1117618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868144" y="116632"/>
            <a:ext cx="3275856" cy="1224136"/>
          </a:xfrm>
        </p:spPr>
        <p:txBody>
          <a:bodyPr>
            <a:normAutofit/>
          </a:bodyPr>
          <a:lstStyle/>
          <a:p>
            <a:r>
              <a:rPr lang="el-GR" dirty="0"/>
              <a:t>Ιερά </a:t>
            </a:r>
            <a:r>
              <a:rPr lang="el-GR" dirty="0" smtClean="0"/>
              <a:t>μοίρα -  </a:t>
            </a:r>
            <a:r>
              <a:rPr lang="el-GR" dirty="0"/>
              <a:t/>
            </a:r>
            <a:br>
              <a:rPr lang="el-GR" dirty="0"/>
            </a:br>
            <a:r>
              <a:rPr lang="el-GR" dirty="0" smtClean="0"/>
              <a:t>Κόκκυγας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15</a:t>
            </a:fld>
            <a:endParaRPr lang="el-GR" dirty="0"/>
          </a:p>
        </p:txBody>
      </p:sp>
      <p:sp>
        <p:nvSpPr>
          <p:cNvPr id="5" name="Ορθογώνιο 4"/>
          <p:cNvSpPr/>
          <p:nvPr/>
        </p:nvSpPr>
        <p:spPr>
          <a:xfrm>
            <a:off x="5507088" y="5482097"/>
            <a:ext cx="3636912" cy="646331"/>
          </a:xfrm>
          <a:prstGeom prst="rect">
            <a:avLst/>
          </a:prstGeom>
        </p:spPr>
        <p:txBody>
          <a:bodyPr wrap="square">
            <a:spAutoFit/>
          </a:bodyPr>
          <a:lstStyle/>
          <a:p>
            <a:r>
              <a:rPr lang="en-US" sz="1200" dirty="0">
                <a:latin typeface="+mn-lt"/>
              </a:rPr>
              <a:t>© 28 Ιουν 2013 OpenStax College. </a:t>
            </a:r>
            <a:r>
              <a:rPr lang="en-US" sz="1200" dirty="0">
                <a:latin typeface="+mn-lt"/>
                <a:hlinkClick r:id="rId2"/>
              </a:rPr>
              <a:t>Textbook content</a:t>
            </a:r>
            <a:r>
              <a:rPr lang="en-US" sz="1200" dirty="0">
                <a:latin typeface="+mn-lt"/>
              </a:rPr>
              <a:t> produced by OpenStax College is licensed under a </a:t>
            </a:r>
            <a:r>
              <a:rPr lang="en-US" sz="1200" dirty="0">
                <a:latin typeface="+mn-lt"/>
                <a:hlinkClick r:id="rId3"/>
              </a:rPr>
              <a:t>Creative Commons Attribution License 3.0</a:t>
            </a:r>
            <a:r>
              <a:rPr lang="en-US" sz="1200" dirty="0">
                <a:latin typeface="+mn-lt"/>
              </a:rPr>
              <a:t> license.</a:t>
            </a:r>
            <a:endParaRPr lang="el-GR" sz="1200" dirty="0">
              <a:latin typeface="+mn-lt"/>
            </a:endParaRPr>
          </a:p>
        </p:txBody>
      </p:sp>
      <p:pic>
        <p:nvPicPr>
          <p:cNvPr id="115714" name="Picture 2" descr="This figure shows the structure of the sacrum and coccyx. The left panel shows the vertebral column with the sacrum and coccyx highlighted in pink. The middle panel shows the anterior view and the right panel shows the posterior view of the sacrum and coccyx."/>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504" y="1306738"/>
            <a:ext cx="8938568" cy="3994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42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pPr eaLnBrk="1" hangingPunct="1"/>
            <a:r>
              <a:rPr lang="el-GR" altLang="el-GR" b="1" dirty="0" smtClean="0"/>
              <a:t>Ανατομικά στοιχεία σπονδύλων </a:t>
            </a:r>
            <a:r>
              <a:rPr lang="el-GR" altLang="el-GR" sz="3000" b="0" dirty="0" smtClean="0"/>
              <a:t>1/2</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16</a:t>
            </a:fld>
            <a:endParaRPr lang="el-GR" dirty="0"/>
          </a:p>
        </p:txBody>
      </p:sp>
      <p:pic>
        <p:nvPicPr>
          <p:cNvPr id="5127" name="Picture 7" descr="This image shows the detailed structure of each vertebra. The left panel shows the superior view of the vertebra and the right panel shows the left posterolateral vie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1764" y="1340768"/>
            <a:ext cx="8820472" cy="3836744"/>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61764" y="5600358"/>
            <a:ext cx="5436096" cy="461665"/>
          </a:xfrm>
          <a:prstGeom prst="rect">
            <a:avLst/>
          </a:prstGeom>
        </p:spPr>
        <p:txBody>
          <a:bodyPr wrap="square">
            <a:spAutoFit/>
          </a:bodyPr>
          <a:lstStyle/>
          <a:p>
            <a:r>
              <a:rPr lang="en-US" sz="1200" dirty="0">
                <a:latin typeface="+mn-lt"/>
              </a:rPr>
              <a:t>© 28 Ιουν 2013 OpenStax College. </a:t>
            </a:r>
            <a:r>
              <a:rPr lang="en-US" sz="1200" dirty="0">
                <a:latin typeface="+mn-lt"/>
                <a:hlinkClick r:id="rId3"/>
              </a:rPr>
              <a:t>Textbook content</a:t>
            </a:r>
            <a:r>
              <a:rPr lang="en-US" sz="1200" dirty="0">
                <a:latin typeface="+mn-lt"/>
              </a:rPr>
              <a:t> produced by OpenStax College is licensed under a </a:t>
            </a:r>
            <a:r>
              <a:rPr lang="en-US" sz="1200" dirty="0">
                <a:latin typeface="+mn-lt"/>
                <a:hlinkClick r:id="rId4"/>
              </a:rPr>
              <a:t>Creative Commons Attribution License 3.0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24854487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altLang="el-GR" dirty="0"/>
              <a:t>Ανατομικά στοιχεία σπονδύλων </a:t>
            </a:r>
            <a:r>
              <a:rPr lang="el-GR" altLang="el-GR" sz="3000" b="0" dirty="0" smtClean="0"/>
              <a:t>2/2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17</a:t>
            </a:fld>
            <a:endParaRPr lang="el-GR" dirty="0"/>
          </a:p>
        </p:txBody>
      </p:sp>
      <p:pic>
        <p:nvPicPr>
          <p:cNvPr id="6151" name="Picture 7" descr="This image shows the structure of the intervertebral disk. The left panel shows the lateral view and the right panel shows the superior vie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9776" y="1484784"/>
            <a:ext cx="8604448" cy="4052696"/>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p:cNvSpPr/>
          <p:nvPr/>
        </p:nvSpPr>
        <p:spPr>
          <a:xfrm>
            <a:off x="161764" y="6063679"/>
            <a:ext cx="5436096" cy="461665"/>
          </a:xfrm>
          <a:prstGeom prst="rect">
            <a:avLst/>
          </a:prstGeom>
        </p:spPr>
        <p:txBody>
          <a:bodyPr wrap="square">
            <a:spAutoFit/>
          </a:bodyPr>
          <a:lstStyle/>
          <a:p>
            <a:r>
              <a:rPr lang="en-US" sz="1200" dirty="0">
                <a:latin typeface="+mn-lt"/>
              </a:rPr>
              <a:t>© 28 Ιουν 2013 OpenStax College. </a:t>
            </a:r>
            <a:r>
              <a:rPr lang="en-US" sz="1200" dirty="0">
                <a:latin typeface="+mn-lt"/>
                <a:hlinkClick r:id="rId3"/>
              </a:rPr>
              <a:t>Textbook content</a:t>
            </a:r>
            <a:r>
              <a:rPr lang="en-US" sz="1200" dirty="0">
                <a:latin typeface="+mn-lt"/>
              </a:rPr>
              <a:t> produced by OpenStax College is licensed under a </a:t>
            </a:r>
            <a:r>
              <a:rPr lang="en-US" sz="1200" dirty="0">
                <a:latin typeface="+mn-lt"/>
                <a:hlinkClick r:id="rId4"/>
              </a:rPr>
              <a:t>Creative Commons Attribution License 3.0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252675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18</a:t>
            </a:fld>
            <a:endParaRPr lang="el-GR" dirty="0"/>
          </a:p>
        </p:txBody>
      </p:sp>
      <p:sp>
        <p:nvSpPr>
          <p:cNvPr id="3" name="Τίτλος 2"/>
          <p:cNvSpPr>
            <a:spLocks noGrp="1"/>
          </p:cNvSpPr>
          <p:nvPr>
            <p:ph type="title"/>
          </p:nvPr>
        </p:nvSpPr>
        <p:spPr>
          <a:xfrm>
            <a:off x="467544" y="116632"/>
            <a:ext cx="8229600" cy="1080120"/>
          </a:xfrm>
        </p:spPr>
        <p:txBody>
          <a:bodyPr>
            <a:noAutofit/>
          </a:bodyPr>
          <a:lstStyle/>
          <a:p>
            <a:r>
              <a:rPr lang="el-GR" dirty="0" smtClean="0"/>
              <a:t>Κύτταρα </a:t>
            </a:r>
            <a:r>
              <a:rPr lang="el-GR" dirty="0"/>
              <a:t>του </a:t>
            </a:r>
            <a:br>
              <a:rPr lang="el-GR" dirty="0"/>
            </a:br>
            <a:r>
              <a:rPr lang="el-GR" dirty="0" smtClean="0"/>
              <a:t>νευρικού συστήματος</a:t>
            </a:r>
            <a:endParaRPr lang="el-GR" dirty="0"/>
          </a:p>
        </p:txBody>
      </p:sp>
      <p:sp>
        <p:nvSpPr>
          <p:cNvPr id="4" name="Θέση περιεχομένου 3"/>
          <p:cNvSpPr>
            <a:spLocks noGrp="1"/>
          </p:cNvSpPr>
          <p:nvPr>
            <p:ph idx="1"/>
          </p:nvPr>
        </p:nvSpPr>
        <p:spPr>
          <a:xfrm>
            <a:off x="457200" y="1412776"/>
            <a:ext cx="8229600" cy="4824536"/>
          </a:xfrm>
        </p:spPr>
        <p:txBody>
          <a:bodyPr/>
          <a:lstStyle/>
          <a:p>
            <a:r>
              <a:rPr lang="el-GR" b="1" dirty="0" smtClean="0"/>
              <a:t>Νευρικό κύτταρο.</a:t>
            </a:r>
          </a:p>
          <a:p>
            <a:r>
              <a:rPr lang="el-GR" b="1" dirty="0" smtClean="0"/>
              <a:t>Νευρογλοιακά κύτταρα.</a:t>
            </a:r>
          </a:p>
          <a:p>
            <a:pPr lvl="1"/>
            <a:r>
              <a:rPr lang="el-GR" dirty="0" smtClean="0"/>
              <a:t>Αστροκύτταρα.</a:t>
            </a:r>
          </a:p>
          <a:p>
            <a:pPr lvl="1"/>
            <a:r>
              <a:rPr lang="el-GR" dirty="0" smtClean="0"/>
              <a:t>Ολιγοδενδροκύτταρα.</a:t>
            </a:r>
          </a:p>
          <a:p>
            <a:pPr lvl="1">
              <a:spcAft>
                <a:spcPts val="1800"/>
              </a:spcAft>
            </a:pPr>
            <a:r>
              <a:rPr lang="el-GR" dirty="0" smtClean="0"/>
              <a:t>Μικρογλοιακά κύτταρα.</a:t>
            </a:r>
          </a:p>
          <a:p>
            <a:pPr>
              <a:buFont typeface="Wingdings" panose="05000000000000000000" pitchFamily="2" charset="2"/>
              <a:buChar char="Ø"/>
            </a:pPr>
            <a:r>
              <a:rPr lang="el-GR" b="1" dirty="0" smtClean="0"/>
              <a:t>Ρόλος:</a:t>
            </a:r>
          </a:p>
          <a:p>
            <a:pPr marL="355600" indent="0">
              <a:spcBef>
                <a:spcPts val="200"/>
              </a:spcBef>
              <a:buNone/>
            </a:pPr>
            <a:r>
              <a:rPr lang="el-GR" dirty="0" smtClean="0"/>
              <a:t>Υποστήριξη </a:t>
            </a:r>
            <a:r>
              <a:rPr lang="el-GR" dirty="0"/>
              <a:t>του νευρικού κυττάρου όπως θρέψη, προστασία, στήριξη και μόνωση της ηλεκτρικής </a:t>
            </a:r>
            <a:r>
              <a:rPr lang="el-GR" dirty="0" smtClean="0"/>
              <a:t>αγωγιμότητας.</a:t>
            </a:r>
            <a:endParaRPr lang="el-GR" dirty="0"/>
          </a:p>
        </p:txBody>
      </p:sp>
    </p:spTree>
    <p:extLst>
      <p:ext uri="{BB962C8B-B14F-4D97-AF65-F5344CB8AC3E}">
        <p14:creationId xmlns:p14="http://schemas.microsoft.com/office/powerpoint/2010/main" val="9738536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Νευρικό σύστημα</a:t>
            </a:r>
          </a:p>
        </p:txBody>
      </p:sp>
      <p:sp>
        <p:nvSpPr>
          <p:cNvPr id="4" name="Θέση περιεχομένου 3"/>
          <p:cNvSpPr>
            <a:spLocks noGrp="1"/>
          </p:cNvSpPr>
          <p:nvPr>
            <p:ph idx="1"/>
          </p:nvPr>
        </p:nvSpPr>
        <p:spPr/>
        <p:txBody>
          <a:bodyPr>
            <a:normAutofit/>
          </a:bodyPr>
          <a:lstStyle/>
          <a:p>
            <a:pPr>
              <a:spcBef>
                <a:spcPts val="3000"/>
              </a:spcBef>
            </a:pPr>
            <a:r>
              <a:rPr lang="el-GR" sz="2600" dirty="0" smtClean="0"/>
              <a:t>Εγκεφαλονωτιαίο </a:t>
            </a:r>
            <a:r>
              <a:rPr lang="el-GR" sz="2600" dirty="0"/>
              <a:t>ή </a:t>
            </a:r>
            <a:r>
              <a:rPr lang="el-GR" sz="2600" dirty="0" smtClean="0"/>
              <a:t>ζωικό νευρικό σύστημα.</a:t>
            </a:r>
            <a:endParaRPr lang="el-GR" sz="2600" dirty="0"/>
          </a:p>
          <a:p>
            <a:pPr>
              <a:spcBef>
                <a:spcPts val="3000"/>
              </a:spcBef>
            </a:pPr>
            <a:r>
              <a:rPr lang="el-GR" sz="2600" dirty="0" smtClean="0"/>
              <a:t>Αυτόνομο </a:t>
            </a:r>
            <a:r>
              <a:rPr lang="el-GR" sz="2600" dirty="0"/>
              <a:t>ή </a:t>
            </a:r>
            <a:r>
              <a:rPr lang="el-GR" sz="2600" dirty="0" smtClean="0"/>
              <a:t>νευροφυτικό σύστημα.</a:t>
            </a:r>
            <a:endParaRPr lang="el-GR" sz="2600"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a:t>
            </a:fld>
            <a:endParaRPr lang="el-GR" dirty="0"/>
          </a:p>
        </p:txBody>
      </p:sp>
    </p:spTree>
    <p:extLst>
      <p:ext uri="{BB962C8B-B14F-4D97-AF65-F5344CB8AC3E}">
        <p14:creationId xmlns:p14="http://schemas.microsoft.com/office/powerpoint/2010/main" val="29692021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1062404" y="1084263"/>
            <a:ext cx="908391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endParaRPr lang="el-GR" altLang="el-GR" dirty="0"/>
          </a:p>
        </p:txBody>
      </p:sp>
      <p:sp>
        <p:nvSpPr>
          <p:cNvPr id="18436" name="AutoShape 5"/>
          <p:cNvSpPr>
            <a:spLocks noRot="1" noChangeAspect="1" noMove="1" noResize="1" noChangeArrowheads="1"/>
          </p:cNvSpPr>
          <p:nvPr/>
        </p:nvSpPr>
        <p:spPr bwMode="auto">
          <a:xfrm>
            <a:off x="1002323" y="1157289"/>
            <a:ext cx="70104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endParaRPr lang="el-GR" altLang="el-GR" dirty="0"/>
          </a:p>
        </p:txBody>
      </p:sp>
      <p:sp>
        <p:nvSpPr>
          <p:cNvPr id="18437" name="Text Box 6"/>
          <p:cNvSpPr txBox="1">
            <a:spLocks noChangeArrowheads="1"/>
          </p:cNvSpPr>
          <p:nvPr/>
        </p:nvSpPr>
        <p:spPr bwMode="auto">
          <a:xfrm>
            <a:off x="4526574" y="925513"/>
            <a:ext cx="2927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spcBef>
                <a:spcPct val="50000"/>
              </a:spcBef>
            </a:pPr>
            <a:endParaRPr lang="el-GR" altLang="el-GR" sz="2400" dirty="0"/>
          </a:p>
        </p:txBody>
      </p:sp>
      <p:sp>
        <p:nvSpPr>
          <p:cNvPr id="18438" name="Text Box 7"/>
          <p:cNvSpPr txBox="1">
            <a:spLocks noChangeArrowheads="1"/>
          </p:cNvSpPr>
          <p:nvPr/>
        </p:nvSpPr>
        <p:spPr bwMode="auto">
          <a:xfrm>
            <a:off x="901212" y="58738"/>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algn="ctr" eaLnBrk="1" hangingPunct="1">
              <a:spcBef>
                <a:spcPct val="50000"/>
              </a:spcBef>
            </a:pPr>
            <a:endParaRPr lang="el-GR" altLang="el-GR" sz="2400" b="1" dirty="0">
              <a:solidFill>
                <a:srgbClr val="000099"/>
              </a:solidFill>
              <a:latin typeface="Arial" charset="0"/>
            </a:endParaRPr>
          </a:p>
        </p:txBody>
      </p:sp>
      <p:sp>
        <p:nvSpPr>
          <p:cNvPr id="4" name="Τίτλος 3"/>
          <p:cNvSpPr>
            <a:spLocks noGrp="1"/>
          </p:cNvSpPr>
          <p:nvPr>
            <p:ph type="title"/>
          </p:nvPr>
        </p:nvSpPr>
        <p:spPr/>
        <p:txBody>
          <a:bodyPr>
            <a:normAutofit/>
          </a:bodyPr>
          <a:lstStyle/>
          <a:p>
            <a:r>
              <a:rPr lang="el-GR" dirty="0" smtClean="0"/>
              <a:t>Νευρικό κύτταρο ή νευρώνας</a:t>
            </a:r>
            <a:endParaRPr lang="el-GR" dirty="0"/>
          </a:p>
        </p:txBody>
      </p:sp>
      <p:sp>
        <p:nvSpPr>
          <p:cNvPr id="5" name="Θέση περιεχομένου 4"/>
          <p:cNvSpPr>
            <a:spLocks noGrp="1"/>
          </p:cNvSpPr>
          <p:nvPr>
            <p:ph idx="1"/>
          </p:nvPr>
        </p:nvSpPr>
        <p:spPr>
          <a:xfrm>
            <a:off x="457200" y="1196752"/>
            <a:ext cx="8216412" cy="5472608"/>
          </a:xfrm>
        </p:spPr>
        <p:txBody>
          <a:bodyPr>
            <a:normAutofit/>
          </a:bodyPr>
          <a:lstStyle/>
          <a:p>
            <a:r>
              <a:rPr lang="el-GR" sz="2300" dirty="0"/>
              <a:t>Κυτταρικό σώμα ή </a:t>
            </a:r>
            <a:r>
              <a:rPr lang="el-GR" sz="2300" dirty="0" smtClean="0"/>
              <a:t>Περικάρυο </a:t>
            </a:r>
            <a:r>
              <a:rPr lang="el-GR" sz="2300" dirty="0"/>
              <a:t>(φαιό χρώμα</a:t>
            </a:r>
            <a:r>
              <a:rPr lang="el-GR" sz="2300" dirty="0" smtClean="0"/>
              <a:t>).</a:t>
            </a:r>
            <a:endParaRPr lang="el-GR" sz="2300" dirty="0"/>
          </a:p>
          <a:p>
            <a:r>
              <a:rPr lang="el-GR" sz="2300" dirty="0"/>
              <a:t>Βραχείες αποφυάδες ή Δενδρίτες </a:t>
            </a:r>
            <a:r>
              <a:rPr lang="el-GR" sz="2300" dirty="0" smtClean="0"/>
              <a:t>.</a:t>
            </a:r>
            <a:endParaRPr lang="el-GR" sz="2300" dirty="0"/>
          </a:p>
          <a:p>
            <a:pPr marL="0" indent="0">
              <a:buNone/>
            </a:pPr>
            <a:r>
              <a:rPr lang="el-GR" sz="2300" b="1" dirty="0" smtClean="0"/>
              <a:t>Θέση σύναψης με άλλους νευρώνες</a:t>
            </a:r>
          </a:p>
          <a:p>
            <a:pPr marL="346075">
              <a:spcBef>
                <a:spcPct val="50000"/>
              </a:spcBef>
              <a:buFont typeface="Courier New" panose="02070309020205020404" pitchFamily="49" charset="0"/>
              <a:buChar char="o"/>
            </a:pPr>
            <a:r>
              <a:rPr lang="el-GR" altLang="el-GR" sz="2300" dirty="0" smtClean="0"/>
              <a:t>Επιμήκης </a:t>
            </a:r>
            <a:r>
              <a:rPr lang="el-GR" altLang="el-GR" sz="2300" dirty="0"/>
              <a:t>αποφυάδα ή </a:t>
            </a:r>
            <a:r>
              <a:rPr lang="el-GR" altLang="el-GR" sz="2300" dirty="0" smtClean="0"/>
              <a:t>Νευρίτης.</a:t>
            </a:r>
            <a:endParaRPr lang="el-GR" altLang="el-GR" sz="2300" dirty="0"/>
          </a:p>
          <a:p>
            <a:pPr>
              <a:spcBef>
                <a:spcPct val="50000"/>
              </a:spcBef>
              <a:buFont typeface="Courier New" panose="02070309020205020404" pitchFamily="49" charset="0"/>
              <a:buChar char="o"/>
            </a:pPr>
            <a:r>
              <a:rPr lang="el-GR" altLang="el-GR" sz="2300" dirty="0" smtClean="0"/>
              <a:t>Μυελώδες έλυτρο.</a:t>
            </a:r>
            <a:endParaRPr lang="el-GR" altLang="el-GR" sz="2300" dirty="0"/>
          </a:p>
          <a:p>
            <a:pPr>
              <a:spcBef>
                <a:spcPct val="50000"/>
              </a:spcBef>
              <a:buFont typeface="Courier New" panose="02070309020205020404" pitchFamily="49" charset="0"/>
              <a:buChar char="o"/>
            </a:pPr>
            <a:r>
              <a:rPr lang="el-GR" altLang="el-GR" sz="2300" dirty="0"/>
              <a:t>Παράπλευροι </a:t>
            </a:r>
            <a:r>
              <a:rPr lang="el-GR" altLang="el-GR" sz="2300" dirty="0" smtClean="0"/>
              <a:t>κλάδοι.</a:t>
            </a:r>
            <a:endParaRPr lang="el-GR" altLang="el-GR" sz="2300" dirty="0"/>
          </a:p>
          <a:p>
            <a:pPr>
              <a:spcBef>
                <a:spcPct val="50000"/>
              </a:spcBef>
              <a:buFont typeface="Courier New" panose="02070309020205020404" pitchFamily="49" charset="0"/>
              <a:buChar char="o"/>
            </a:pPr>
            <a:r>
              <a:rPr lang="el-GR" altLang="el-GR" sz="2300" dirty="0"/>
              <a:t>Τελικά </a:t>
            </a:r>
            <a:r>
              <a:rPr lang="el-GR" altLang="el-GR" sz="2300" dirty="0" smtClean="0"/>
              <a:t>δενδρύλια.</a:t>
            </a:r>
            <a:endParaRPr lang="el-GR" altLang="el-GR" sz="2300" dirty="0"/>
          </a:p>
          <a:p>
            <a:pPr>
              <a:spcBef>
                <a:spcPct val="50000"/>
              </a:spcBef>
              <a:buFont typeface="Courier New" panose="02070309020205020404" pitchFamily="49" charset="0"/>
              <a:buChar char="o"/>
            </a:pPr>
            <a:r>
              <a:rPr lang="el-GR" altLang="el-GR" sz="2300" dirty="0"/>
              <a:t>Τελικά </a:t>
            </a:r>
            <a:r>
              <a:rPr lang="el-GR" altLang="el-GR" sz="2300" dirty="0" smtClean="0"/>
              <a:t>κομβία.</a:t>
            </a:r>
            <a:endParaRPr lang="el-GR" altLang="el-GR" sz="2300" dirty="0"/>
          </a:p>
          <a:p>
            <a:pPr marL="303212">
              <a:spcBef>
                <a:spcPct val="50000"/>
              </a:spcBef>
              <a:buFont typeface="Wingdings" panose="05000000000000000000" pitchFamily="2" charset="2"/>
              <a:buChar char="Ø"/>
            </a:pPr>
            <a:r>
              <a:rPr lang="el-GR" altLang="el-GR" sz="2300" b="1" dirty="0" smtClean="0"/>
              <a:t>Νευρικές συνάψεις.</a:t>
            </a:r>
            <a:endParaRPr lang="el-GR" altLang="el-GR" sz="2300" b="1"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19</a:t>
            </a:fld>
            <a:endParaRPr lang="el-GR" dirty="0"/>
          </a:p>
        </p:txBody>
      </p:sp>
      <p:grpSp>
        <p:nvGrpSpPr>
          <p:cNvPr id="15" name="Ομάδα 14"/>
          <p:cNvGrpSpPr/>
          <p:nvPr/>
        </p:nvGrpSpPr>
        <p:grpSpPr>
          <a:xfrm>
            <a:off x="3419872" y="3277318"/>
            <a:ext cx="5538192" cy="2700561"/>
            <a:chOff x="755576" y="1412776"/>
            <a:chExt cx="7620000" cy="4123040"/>
          </a:xfrm>
        </p:grpSpPr>
        <p:pic>
          <p:nvPicPr>
            <p:cNvPr id="16" name="Picture 2" descr="File:Neuron Hand-tuned.sv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576" y="1412776"/>
              <a:ext cx="7620000" cy="40957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TextBox 2"/>
            <p:cNvSpPr txBox="1"/>
            <p:nvPr/>
          </p:nvSpPr>
          <p:spPr>
            <a:xfrm>
              <a:off x="1691680" y="1412776"/>
              <a:ext cx="1062214" cy="369332"/>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dirty="0" smtClean="0">
                  <a:solidFill>
                    <a:prstClr val="black"/>
                  </a:solidFill>
                  <a:latin typeface="Calibri"/>
                </a:rPr>
                <a:t>Dendrite </a:t>
              </a:r>
              <a:endParaRPr lang="el-GR" dirty="0">
                <a:solidFill>
                  <a:prstClr val="black"/>
                </a:solidFill>
                <a:latin typeface="Calibri"/>
              </a:endParaRPr>
            </a:p>
          </p:txBody>
        </p:sp>
        <p:sp>
          <p:nvSpPr>
            <p:cNvPr id="18" name="TextBox 4"/>
            <p:cNvSpPr txBox="1"/>
            <p:nvPr/>
          </p:nvSpPr>
          <p:spPr>
            <a:xfrm>
              <a:off x="1115616" y="5166484"/>
              <a:ext cx="986167" cy="369332"/>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dirty="0" smtClean="0">
                  <a:solidFill>
                    <a:prstClr val="black"/>
                  </a:solidFill>
                  <a:latin typeface="Calibri"/>
                </a:rPr>
                <a:t>Nucleus </a:t>
              </a:r>
              <a:endParaRPr lang="el-GR" dirty="0">
                <a:solidFill>
                  <a:prstClr val="black"/>
                </a:solidFill>
                <a:latin typeface="Calibri"/>
              </a:endParaRPr>
            </a:p>
          </p:txBody>
        </p:sp>
        <p:sp>
          <p:nvSpPr>
            <p:cNvPr id="19" name="TextBox 5"/>
            <p:cNvSpPr txBox="1"/>
            <p:nvPr/>
          </p:nvSpPr>
          <p:spPr>
            <a:xfrm>
              <a:off x="3163784" y="2636912"/>
              <a:ext cx="760144" cy="369332"/>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dirty="0" smtClean="0">
                  <a:solidFill>
                    <a:prstClr val="black"/>
                  </a:solidFill>
                  <a:latin typeface="Calibri"/>
                </a:rPr>
                <a:t>Soma </a:t>
              </a:r>
              <a:endParaRPr lang="el-GR" dirty="0">
                <a:solidFill>
                  <a:prstClr val="black"/>
                </a:solidFill>
                <a:latin typeface="Calibri"/>
              </a:endParaRPr>
            </a:p>
          </p:txBody>
        </p:sp>
        <p:sp>
          <p:nvSpPr>
            <p:cNvPr id="20" name="TextBox 6"/>
            <p:cNvSpPr txBox="1"/>
            <p:nvPr/>
          </p:nvSpPr>
          <p:spPr>
            <a:xfrm>
              <a:off x="4487411" y="3645024"/>
              <a:ext cx="707438" cy="369332"/>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dirty="0" smtClean="0">
                  <a:solidFill>
                    <a:prstClr val="black"/>
                  </a:solidFill>
                  <a:latin typeface="Calibri"/>
                </a:rPr>
                <a:t>Axon </a:t>
              </a:r>
              <a:endParaRPr lang="el-GR" dirty="0">
                <a:solidFill>
                  <a:prstClr val="black"/>
                </a:solidFill>
                <a:latin typeface="Calibri"/>
              </a:endParaRPr>
            </a:p>
          </p:txBody>
        </p:sp>
        <p:sp>
          <p:nvSpPr>
            <p:cNvPr id="21" name="TextBox 7"/>
            <p:cNvSpPr txBox="1"/>
            <p:nvPr/>
          </p:nvSpPr>
          <p:spPr>
            <a:xfrm>
              <a:off x="4358715" y="4869160"/>
              <a:ext cx="1513428" cy="369332"/>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dirty="0" smtClean="0">
                  <a:solidFill>
                    <a:prstClr val="black"/>
                  </a:solidFill>
                  <a:latin typeface="Calibri"/>
                </a:rPr>
                <a:t>Myelin sheath</a:t>
              </a:r>
              <a:endParaRPr lang="el-GR" dirty="0">
                <a:solidFill>
                  <a:prstClr val="black"/>
                </a:solidFill>
                <a:latin typeface="Calibri"/>
              </a:endParaRPr>
            </a:p>
          </p:txBody>
        </p:sp>
        <p:sp>
          <p:nvSpPr>
            <p:cNvPr id="22" name="TextBox 8"/>
            <p:cNvSpPr txBox="1"/>
            <p:nvPr/>
          </p:nvSpPr>
          <p:spPr>
            <a:xfrm>
              <a:off x="5115429" y="2188924"/>
              <a:ext cx="1224136" cy="646331"/>
            </a:xfrm>
            <a:prstGeom prst="rect">
              <a:avLst/>
            </a:prstGeom>
            <a:noFill/>
          </p:spPr>
          <p:txBody>
            <a:bodyPr wrap="squar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dirty="0" smtClean="0">
                  <a:solidFill>
                    <a:prstClr val="black"/>
                  </a:solidFill>
                  <a:latin typeface="Calibri"/>
                </a:rPr>
                <a:t>Nobe of Ranvier</a:t>
              </a:r>
              <a:endParaRPr lang="el-GR" dirty="0">
                <a:solidFill>
                  <a:prstClr val="black"/>
                </a:solidFill>
                <a:latin typeface="Calibri"/>
              </a:endParaRPr>
            </a:p>
          </p:txBody>
        </p:sp>
        <p:sp>
          <p:nvSpPr>
            <p:cNvPr id="23" name="TextBox 9"/>
            <p:cNvSpPr txBox="1"/>
            <p:nvPr/>
          </p:nvSpPr>
          <p:spPr>
            <a:xfrm>
              <a:off x="6686346" y="1700808"/>
              <a:ext cx="1500026" cy="369332"/>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dirty="0" smtClean="0">
                  <a:solidFill>
                    <a:prstClr val="black"/>
                  </a:solidFill>
                  <a:latin typeface="Calibri"/>
                </a:rPr>
                <a:t>Axon terminal</a:t>
              </a:r>
              <a:endParaRPr lang="el-GR" dirty="0">
                <a:solidFill>
                  <a:prstClr val="black"/>
                </a:solidFill>
                <a:latin typeface="Calibri"/>
              </a:endParaRPr>
            </a:p>
          </p:txBody>
        </p:sp>
        <p:sp>
          <p:nvSpPr>
            <p:cNvPr id="24" name="TextBox 10"/>
            <p:cNvSpPr txBox="1"/>
            <p:nvPr/>
          </p:nvSpPr>
          <p:spPr>
            <a:xfrm>
              <a:off x="6516216" y="4293096"/>
              <a:ext cx="1397177" cy="369332"/>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dirty="0" smtClean="0">
                  <a:solidFill>
                    <a:prstClr val="black"/>
                  </a:solidFill>
                  <a:latin typeface="Calibri"/>
                </a:rPr>
                <a:t>Schwann cell</a:t>
              </a:r>
              <a:endParaRPr lang="el-GR" dirty="0">
                <a:solidFill>
                  <a:prstClr val="black"/>
                </a:solidFill>
                <a:latin typeface="Calibri"/>
              </a:endParaRPr>
            </a:p>
          </p:txBody>
        </p:sp>
      </p:grpSp>
      <p:sp>
        <p:nvSpPr>
          <p:cNvPr id="25" name="Rectangle 6"/>
          <p:cNvSpPr/>
          <p:nvPr/>
        </p:nvSpPr>
        <p:spPr>
          <a:xfrm>
            <a:off x="3725221" y="6165304"/>
            <a:ext cx="5328037" cy="276999"/>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Neuron </a:t>
            </a:r>
            <a:r>
              <a:rPr lang="en-US" sz="1200" dirty="0" smtClean="0">
                <a:solidFill>
                  <a:prstClr val="black"/>
                </a:solidFill>
                <a:latin typeface="Calibri"/>
                <a:hlinkClick r:id="rId3"/>
              </a:rPr>
              <a:t>Hand-tuned</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smtClean="0">
                <a:solidFill>
                  <a:prstClr val="black"/>
                </a:solidFill>
                <a:latin typeface="Calibri"/>
              </a:rPr>
              <a:t> </a:t>
            </a:r>
            <a:r>
              <a:rPr lang="en-US" sz="1200" dirty="0">
                <a:solidFill>
                  <a:prstClr val="black"/>
                </a:solidFill>
                <a:latin typeface="Calibri"/>
                <a:hlinkClick r:id="rId4" tooltip="User:Faigl.ladislav"/>
              </a:rPr>
              <a:t>Faigl.ladislav</a:t>
            </a:r>
            <a:r>
              <a:rPr lang="el-GR" sz="1200" dirty="0" smtClean="0">
                <a:solidFill>
                  <a:prstClr val="black"/>
                </a:solidFill>
                <a:latin typeface="Calibri"/>
              </a:rPr>
              <a:t> </a:t>
            </a:r>
            <a:r>
              <a:rPr lang="el-GR" sz="1200" dirty="0" smtClean="0">
                <a:solidFill>
                  <a:prstClr val="black">
                    <a:lumMod val="65000"/>
                    <a:lumOff val="35000"/>
                  </a:prstClr>
                </a:solidFill>
                <a:latin typeface="Calibri"/>
              </a:rPr>
              <a:t>διαθέσιμο με άδεια </a:t>
            </a:r>
            <a:r>
              <a:rPr lang="en-US" sz="1200" dirty="0" smtClean="0">
                <a:solidFill>
                  <a:prstClr val="black"/>
                </a:solidFill>
                <a:latin typeface="Calibri"/>
                <a:hlinkClick r:id="rId5"/>
              </a:rPr>
              <a:t>CC BY-SA 3.0</a:t>
            </a:r>
            <a:endParaRPr lang="en-US" sz="1200" dirty="0" smtClean="0">
              <a:solidFill>
                <a:prstClr val="black"/>
              </a:solidFill>
              <a:latin typeface="Calibri"/>
            </a:endParaRPr>
          </a:p>
        </p:txBody>
      </p:sp>
    </p:spTree>
    <p:extLst>
      <p:ext uri="{BB962C8B-B14F-4D97-AF65-F5344CB8AC3E}">
        <p14:creationId xmlns:p14="http://schemas.microsoft.com/office/powerpoint/2010/main" val="20660404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20</a:t>
            </a:fld>
            <a:endParaRPr lang="el-GR" dirty="0"/>
          </a:p>
        </p:txBody>
      </p:sp>
      <p:pic>
        <p:nvPicPr>
          <p:cNvPr id="7" name="Picture 2" descr="File:Chemical synapse schema croppe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536" y="908720"/>
            <a:ext cx="4581525" cy="57054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5076056" y="6152531"/>
            <a:ext cx="2820396"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Chemical synapse schema </a:t>
            </a:r>
            <a:r>
              <a:rPr lang="en-US" sz="1200" dirty="0" smtClean="0">
                <a:solidFill>
                  <a:prstClr val="black"/>
                </a:solidFill>
                <a:latin typeface="Calibri"/>
                <a:hlinkClick r:id="rId3"/>
              </a:rPr>
              <a:t>cropped</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Looie496"/>
              </a:rPr>
              <a:t>Looie496</a:t>
            </a:r>
            <a:r>
              <a:rPr lang="el-GR" sz="1200" dirty="0" smtClean="0">
                <a:solidFill>
                  <a:prstClr val="black">
                    <a:lumMod val="75000"/>
                    <a:lumOff val="25000"/>
                  </a:prstClr>
                </a:solidFill>
                <a:latin typeface="Calibri"/>
              </a:rPr>
              <a:t> διαθέσιμο ως κοινό κτήμα</a:t>
            </a:r>
            <a:endParaRPr lang="en-US" sz="1200" dirty="0">
              <a:solidFill>
                <a:prstClr val="black">
                  <a:lumMod val="75000"/>
                  <a:lumOff val="25000"/>
                </a:prstClr>
              </a:solidFill>
              <a:latin typeface="Calibri"/>
            </a:endParaRPr>
          </a:p>
        </p:txBody>
      </p:sp>
      <p:sp>
        <p:nvSpPr>
          <p:cNvPr id="4" name="Τίτλος 3"/>
          <p:cNvSpPr>
            <a:spLocks noGrp="1"/>
          </p:cNvSpPr>
          <p:nvPr>
            <p:ph type="title"/>
          </p:nvPr>
        </p:nvSpPr>
        <p:spPr/>
        <p:txBody>
          <a:bodyPr/>
          <a:lstStyle/>
          <a:p>
            <a:r>
              <a:rPr lang="el-GR" dirty="0" smtClean="0"/>
              <a:t>Νευρονευρικές συνάψεις</a:t>
            </a:r>
            <a:endParaRPr lang="el-GR" dirty="0"/>
          </a:p>
        </p:txBody>
      </p:sp>
    </p:spTree>
    <p:extLst>
      <p:ext uri="{BB962C8B-B14F-4D97-AF65-F5344CB8AC3E}">
        <p14:creationId xmlns:p14="http://schemas.microsoft.com/office/powerpoint/2010/main" val="6091840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l-GR" altLang="el-GR" sz="3600" b="1" dirty="0" smtClean="0"/>
              <a:t>Εγκέφαλος </a:t>
            </a:r>
            <a:r>
              <a:rPr lang="el-GR" altLang="el-GR" sz="3000" b="0" dirty="0" smtClean="0"/>
              <a:t>1/3</a:t>
            </a:r>
          </a:p>
        </p:txBody>
      </p:sp>
      <p:sp>
        <p:nvSpPr>
          <p:cNvPr id="20483" name="Rectangle 3"/>
          <p:cNvSpPr>
            <a:spLocks noGrp="1" noChangeArrowheads="1"/>
          </p:cNvSpPr>
          <p:nvPr>
            <p:ph idx="1"/>
          </p:nvPr>
        </p:nvSpPr>
        <p:spPr/>
        <p:txBody>
          <a:bodyPr>
            <a:normAutofit fontScale="92500" lnSpcReduction="20000"/>
          </a:bodyPr>
          <a:lstStyle/>
          <a:p>
            <a:pPr eaLnBrk="1" hangingPunct="1">
              <a:lnSpc>
                <a:spcPct val="140000"/>
              </a:lnSpc>
            </a:pPr>
            <a:r>
              <a:rPr lang="el-GR" altLang="el-GR" sz="2800" b="1" dirty="0" smtClean="0"/>
              <a:t>Εγκεφαλικά ημισφαίρια.</a:t>
            </a:r>
          </a:p>
          <a:p>
            <a:pPr lvl="1" eaLnBrk="1" hangingPunct="1">
              <a:lnSpc>
                <a:spcPct val="140000"/>
              </a:lnSpc>
            </a:pPr>
            <a:r>
              <a:rPr lang="el-GR" altLang="el-GR" sz="2600" dirty="0" smtClean="0"/>
              <a:t>Μετωπιαίος λοβός.</a:t>
            </a:r>
          </a:p>
          <a:p>
            <a:pPr lvl="1" eaLnBrk="1" hangingPunct="1">
              <a:lnSpc>
                <a:spcPct val="140000"/>
              </a:lnSpc>
            </a:pPr>
            <a:r>
              <a:rPr lang="el-GR" altLang="el-GR" sz="2600" dirty="0" smtClean="0"/>
              <a:t>Βρεγματικός λοβός.</a:t>
            </a:r>
          </a:p>
          <a:p>
            <a:pPr lvl="1" eaLnBrk="1" hangingPunct="1">
              <a:lnSpc>
                <a:spcPct val="140000"/>
              </a:lnSpc>
            </a:pPr>
            <a:r>
              <a:rPr lang="el-GR" altLang="el-GR" sz="2600" dirty="0" smtClean="0"/>
              <a:t>Κροταφικός λοβός.</a:t>
            </a:r>
          </a:p>
          <a:p>
            <a:pPr lvl="1" eaLnBrk="1" hangingPunct="1">
              <a:lnSpc>
                <a:spcPct val="140000"/>
              </a:lnSpc>
            </a:pPr>
            <a:r>
              <a:rPr lang="el-GR" altLang="el-GR" sz="2600" dirty="0" smtClean="0"/>
              <a:t>Ινιακός λοβός.</a:t>
            </a:r>
          </a:p>
          <a:p>
            <a:pPr eaLnBrk="1" hangingPunct="1">
              <a:lnSpc>
                <a:spcPct val="140000"/>
              </a:lnSpc>
            </a:pPr>
            <a:r>
              <a:rPr lang="el-GR" altLang="el-GR" sz="2800" b="1" dirty="0" smtClean="0"/>
              <a:t>Διάμεσος εγκέφαλος (διεγκέφαλος).</a:t>
            </a:r>
          </a:p>
          <a:p>
            <a:pPr eaLnBrk="1" hangingPunct="1">
              <a:lnSpc>
                <a:spcPct val="140000"/>
              </a:lnSpc>
            </a:pPr>
            <a:r>
              <a:rPr lang="el-GR" altLang="el-GR" sz="2800" b="1" dirty="0" smtClean="0"/>
              <a:t>Εγκεφαλικό στέλεχος.</a:t>
            </a:r>
          </a:p>
          <a:p>
            <a:pPr eaLnBrk="1" hangingPunct="1">
              <a:lnSpc>
                <a:spcPct val="140000"/>
              </a:lnSpc>
            </a:pPr>
            <a:r>
              <a:rPr lang="el-GR" altLang="el-GR" sz="2800" b="1" dirty="0" smtClean="0"/>
              <a:t>Παρεγκεφαλίδα.</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21</a:t>
            </a:fld>
            <a:endParaRPr lang="el-GR" dirty="0"/>
          </a:p>
        </p:txBody>
      </p:sp>
      <p:pic>
        <p:nvPicPr>
          <p:cNvPr id="6" name="Picture 4" descr="File:Four lobes animation small2.gif"/>
          <p:cNvPicPr>
            <a:picLocks noChangeAspect="1" noChangeArrowheads="1" noCrop="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83562" y="1124744"/>
            <a:ext cx="2592288" cy="25922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rot="16200000">
            <a:off x="7357019" y="2190055"/>
            <a:ext cx="2952328"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3"/>
              </a:rPr>
              <a:t>Four </a:t>
            </a:r>
            <a:r>
              <a:rPr lang="en-US" sz="1200" dirty="0">
                <a:solidFill>
                  <a:prstClr val="black"/>
                </a:solidFill>
                <a:latin typeface="Calibri"/>
                <a:hlinkClick r:id="rId3"/>
              </a:rPr>
              <a:t>lobes animation </a:t>
            </a:r>
            <a:r>
              <a:rPr lang="en-US" sz="1200" dirty="0" smtClean="0">
                <a:solidFill>
                  <a:prstClr val="black"/>
                </a:solidFill>
                <a:latin typeface="Calibri"/>
                <a:hlinkClick r:id="rId3"/>
              </a:rPr>
              <a:t>small2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Was a bee"/>
              </a:rPr>
              <a:t>Was a bee</a:t>
            </a:r>
            <a:r>
              <a:rPr lang="el-GR" sz="1200" dirty="0" smtClean="0">
                <a:solidFill>
                  <a:prstClr val="black">
                    <a:lumMod val="75000"/>
                    <a:lumOff val="25000"/>
                  </a:prstClr>
                </a:solidFill>
                <a:latin typeface="Calibri"/>
              </a:rPr>
              <a:t> διαθέσιμο με άδεια </a:t>
            </a:r>
            <a:r>
              <a:rPr lang="en-US" sz="1200" dirty="0">
                <a:solidFill>
                  <a:prstClr val="black"/>
                </a:solidFill>
                <a:latin typeface="Calibri"/>
                <a:hlinkClick r:id="rId5"/>
              </a:rPr>
              <a:t>CC BY-SA 2.1 JP</a:t>
            </a:r>
            <a:endParaRPr lang="en-US" sz="1200" dirty="0">
              <a:solidFill>
                <a:prstClr val="black"/>
              </a:solidFill>
              <a:latin typeface="Calibri"/>
            </a:endParaRPr>
          </a:p>
        </p:txBody>
      </p:sp>
      <p:pic>
        <p:nvPicPr>
          <p:cNvPr id="8" name="Picture 2" descr="File:Brainlobes.sv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83562" y="3988441"/>
            <a:ext cx="2618788" cy="23928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p:nvSpPr>
        <p:spPr>
          <a:xfrm rot="16200000">
            <a:off x="7606346" y="4954051"/>
            <a:ext cx="2448272"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7"/>
              </a:rPr>
              <a:t>Brainlobes</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8" tooltip="User:CrazyPhunk"/>
              </a:rPr>
              <a:t>CrazyPhunk</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Tree>
    <p:extLst>
      <p:ext uri="{BB962C8B-B14F-4D97-AF65-F5344CB8AC3E}">
        <p14:creationId xmlns:p14="http://schemas.microsoft.com/office/powerpoint/2010/main" val="23292550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l-GR" altLang="el-GR" dirty="0"/>
              <a:t>Εγκέφαλος </a:t>
            </a:r>
            <a:r>
              <a:rPr lang="el-GR" altLang="el-GR" sz="3000" b="0" dirty="0" smtClean="0"/>
              <a:t>2/3</a:t>
            </a:r>
            <a:endParaRPr lang="el-GR" altLang="el-GR" sz="2800" b="1" dirty="0" smtClean="0">
              <a:solidFill>
                <a:srgbClr val="6600CC"/>
              </a:solidFill>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22</a:t>
            </a:fld>
            <a:endParaRPr lang="el-GR" dirty="0"/>
          </a:p>
        </p:txBody>
      </p:sp>
      <p:pic>
        <p:nvPicPr>
          <p:cNvPr id="13" name="Picture 2" descr="File:Brain 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38238" y="1189109"/>
            <a:ext cx="6867525" cy="51435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Rectangle 7"/>
          <p:cNvSpPr/>
          <p:nvPr/>
        </p:nvSpPr>
        <p:spPr>
          <a:xfrm>
            <a:off x="2381615" y="6453334"/>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Brain </a:t>
            </a:r>
            <a:r>
              <a:rPr lang="en-US" sz="1200" dirty="0" smtClean="0">
                <a:solidFill>
                  <a:prstClr val="black"/>
                </a:solidFill>
                <a:latin typeface="Calibri"/>
                <a:hlinkClick r:id="rId3"/>
              </a:rPr>
              <a:t>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4" tooltip="User:Webber (page does not exist)"/>
              </a:rPr>
              <a:t>Webber</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Tree>
    <p:extLst>
      <p:ext uri="{BB962C8B-B14F-4D97-AF65-F5344CB8AC3E}">
        <p14:creationId xmlns:p14="http://schemas.microsoft.com/office/powerpoint/2010/main" val="3222769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ltLang="el-GR" dirty="0"/>
              <a:t>Εγκέφαλος </a:t>
            </a:r>
            <a:r>
              <a:rPr lang="el-GR" altLang="el-GR" sz="3000" b="0" dirty="0" smtClean="0"/>
              <a:t>3/3</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23</a:t>
            </a:fld>
            <a:endParaRPr lang="el-GR" dirty="0"/>
          </a:p>
        </p:txBody>
      </p:sp>
      <p:pic>
        <p:nvPicPr>
          <p:cNvPr id="5" name="Picture 2" descr="File:Posterior Parietal Lob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07638" y="1124744"/>
            <a:ext cx="6528725" cy="4896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14982" y="6148109"/>
            <a:ext cx="5170965" cy="276999"/>
          </a:xfrm>
          <a:prstGeom prst="rect">
            <a:avLst/>
          </a:prstGeom>
        </p:spPr>
        <p:txBody>
          <a:bodyPr wrap="square">
            <a:spAutoFit/>
          </a:bodyPr>
          <a:lstStyle/>
          <a:p>
            <a:pPr algn="ctr"/>
            <a:r>
              <a:rPr lang="en-US" sz="1200" dirty="0" smtClean="0">
                <a:solidFill>
                  <a:prstClr val="black"/>
                </a:solidFill>
                <a:latin typeface="Calibri"/>
              </a:rPr>
              <a:t>“</a:t>
            </a:r>
            <a:r>
              <a:rPr lang="en-US" sz="1200" dirty="0">
                <a:solidFill>
                  <a:prstClr val="black"/>
                </a:solidFill>
                <a:latin typeface="Calibri"/>
                <a:hlinkClick r:id="rId3"/>
              </a:rPr>
              <a:t>Posterior Parietal </a:t>
            </a:r>
            <a:r>
              <a:rPr lang="en-US" sz="1200" dirty="0" smtClean="0">
                <a:solidFill>
                  <a:prstClr val="black"/>
                </a:solidFill>
                <a:latin typeface="Calibri"/>
                <a:hlinkClick r:id="rId3"/>
              </a:rPr>
              <a:t>Lobe</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4" tooltip="User:Paskari (page does not exist)"/>
              </a:rPr>
              <a:t>Paskari</a:t>
            </a:r>
            <a:r>
              <a:rPr lang="en-US" sz="1200" dirty="0" smtClean="0">
                <a:solidFill>
                  <a:prstClr val="black"/>
                </a:solidFill>
                <a:latin typeface="Calibri"/>
              </a:rPr>
              <a:t> </a:t>
            </a:r>
            <a:r>
              <a:rPr lang="el-GR" sz="1200" dirty="0" smtClean="0">
                <a:solidFill>
                  <a:prstClr val="black"/>
                </a:solidFill>
                <a:latin typeface="Calibri"/>
              </a:rPr>
              <a:t>διαθέσιμο με άδεια </a:t>
            </a:r>
            <a:r>
              <a:rPr lang="en-US" sz="1200" dirty="0">
                <a:solidFill>
                  <a:prstClr val="black"/>
                </a:solidFill>
                <a:latin typeface="Calibri"/>
                <a:hlinkClick r:id="rId5"/>
              </a:rPr>
              <a:t>CC BY-SA 3.0</a:t>
            </a:r>
            <a:endParaRPr lang="en-US" sz="1200" dirty="0">
              <a:solidFill>
                <a:srgbClr val="000000"/>
              </a:solidFill>
              <a:latin typeface="Calibri"/>
            </a:endParaRPr>
          </a:p>
        </p:txBody>
      </p:sp>
    </p:spTree>
    <p:extLst>
      <p:ext uri="{BB962C8B-B14F-4D97-AF65-F5344CB8AC3E}">
        <p14:creationId xmlns:p14="http://schemas.microsoft.com/office/powerpoint/2010/main" val="2813553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eaLnBrk="1" hangingPunct="1"/>
            <a:r>
              <a:rPr lang="el-GR" altLang="el-GR" b="1" dirty="0" smtClean="0"/>
              <a:t>Εγκεφαλικός ιστός </a:t>
            </a:r>
            <a:r>
              <a:rPr lang="el-GR" altLang="el-GR" sz="3000" b="0" dirty="0" smtClean="0"/>
              <a:t>1/2</a:t>
            </a:r>
          </a:p>
        </p:txBody>
      </p:sp>
      <p:sp>
        <p:nvSpPr>
          <p:cNvPr id="23555" name="Text Box 4"/>
          <p:cNvSpPr>
            <a:spLocks noGrp="1" noChangeArrowheads="1"/>
          </p:cNvSpPr>
          <p:nvPr>
            <p:ph idx="1"/>
          </p:nvPr>
        </p:nvSpPr>
        <p:spPr>
          <a:noFill/>
        </p:spPr>
        <p:txBody>
          <a:bodyPr>
            <a:normAutofit fontScale="85000" lnSpcReduction="10000"/>
          </a:bodyPr>
          <a:lstStyle/>
          <a:p>
            <a:pPr eaLnBrk="1" hangingPunct="1">
              <a:lnSpc>
                <a:spcPct val="160000"/>
              </a:lnSpc>
            </a:pPr>
            <a:r>
              <a:rPr lang="el-GR" altLang="el-GR" sz="2600" b="1" dirty="0" smtClean="0"/>
              <a:t>Φαιά ουσία</a:t>
            </a:r>
            <a:r>
              <a:rPr lang="el-GR" altLang="el-GR" sz="2600" dirty="0" smtClean="0"/>
              <a:t>: Συναθροίσεις από σώματα νευρικών κυττάρων.</a:t>
            </a:r>
          </a:p>
          <a:p>
            <a:pPr eaLnBrk="1" hangingPunct="1">
              <a:lnSpc>
                <a:spcPct val="160000"/>
              </a:lnSpc>
            </a:pPr>
            <a:r>
              <a:rPr lang="el-GR" altLang="el-GR" sz="2600" dirty="0" smtClean="0"/>
              <a:t>Περιβάλει τα ημισφαίρια - Αποτελεί τον </a:t>
            </a:r>
            <a:r>
              <a:rPr lang="el-GR" altLang="el-GR" sz="2600" b="1" dirty="0" smtClean="0"/>
              <a:t>Φλοιό.</a:t>
            </a:r>
          </a:p>
          <a:p>
            <a:pPr eaLnBrk="1" hangingPunct="1">
              <a:lnSpc>
                <a:spcPct val="160000"/>
              </a:lnSpc>
            </a:pPr>
            <a:r>
              <a:rPr lang="el-GR" altLang="el-GR" sz="2600" b="1" dirty="0" smtClean="0"/>
              <a:t>Λεύκη ουσία: </a:t>
            </a:r>
            <a:r>
              <a:rPr lang="el-GR" altLang="el-GR" sz="2600" dirty="0" smtClean="0"/>
              <a:t>Νευράξονες (οι οποίοι καλύπτονται από μυελίνη).</a:t>
            </a:r>
          </a:p>
          <a:p>
            <a:pPr eaLnBrk="1" hangingPunct="1">
              <a:lnSpc>
                <a:spcPct val="160000"/>
              </a:lnSpc>
            </a:pPr>
            <a:r>
              <a:rPr lang="el-GR" altLang="el-GR" sz="2600" b="1" dirty="0" smtClean="0"/>
              <a:t>Φαιά ουσία στο εσωτερικό.</a:t>
            </a:r>
          </a:p>
          <a:p>
            <a:pPr lvl="1" eaLnBrk="1" hangingPunct="1">
              <a:lnSpc>
                <a:spcPct val="160000"/>
              </a:lnSpc>
            </a:pPr>
            <a:r>
              <a:rPr lang="el-GR" altLang="el-GR" sz="2600" b="1" dirty="0" smtClean="0"/>
              <a:t>Βασικά γάγγλια.</a:t>
            </a:r>
          </a:p>
          <a:p>
            <a:pPr lvl="1" eaLnBrk="1" hangingPunct="1">
              <a:lnSpc>
                <a:spcPct val="160000"/>
              </a:lnSpc>
            </a:pPr>
            <a:r>
              <a:rPr lang="el-GR" altLang="el-GR" sz="2600" b="1" dirty="0" smtClean="0"/>
              <a:t>Οπτικός θάλαμος.</a:t>
            </a:r>
          </a:p>
          <a:p>
            <a:pPr lvl="1" eaLnBrk="1" hangingPunct="1">
              <a:lnSpc>
                <a:spcPct val="160000"/>
              </a:lnSpc>
            </a:pPr>
            <a:r>
              <a:rPr lang="el-GR" altLang="el-GR" sz="2600" b="1" dirty="0" smtClean="0"/>
              <a:t>Υποθάλαμος.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24</a:t>
            </a:fld>
            <a:endParaRPr lang="el-GR" dirty="0"/>
          </a:p>
        </p:txBody>
      </p:sp>
    </p:spTree>
    <p:extLst>
      <p:ext uri="{BB962C8B-B14F-4D97-AF65-F5344CB8AC3E}">
        <p14:creationId xmlns:p14="http://schemas.microsoft.com/office/powerpoint/2010/main" val="995167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118089" y="2281238"/>
            <a:ext cx="9144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endParaRPr lang="el-GR" altLang="el-GR" dirty="0"/>
          </a:p>
        </p:txBody>
      </p:sp>
      <p:sp>
        <p:nvSpPr>
          <p:cNvPr id="24580" name="Rectangle 4"/>
          <p:cNvSpPr>
            <a:spLocks noGrp="1" noChangeArrowheads="1"/>
          </p:cNvSpPr>
          <p:nvPr>
            <p:ph type="title"/>
          </p:nvPr>
        </p:nvSpPr>
        <p:spPr/>
        <p:txBody>
          <a:bodyPr>
            <a:normAutofit/>
          </a:bodyPr>
          <a:lstStyle/>
          <a:p>
            <a:r>
              <a:rPr lang="el-GR" altLang="el-GR" dirty="0"/>
              <a:t>Εγκεφαλικός ιστός </a:t>
            </a:r>
            <a:r>
              <a:rPr lang="el-GR" altLang="el-GR" sz="3000" b="0" dirty="0" smtClean="0"/>
              <a:t>2/2</a:t>
            </a:r>
            <a:endParaRPr lang="el-GR" altLang="el-GR" sz="2800" b="1" dirty="0" smtClean="0">
              <a:solidFill>
                <a:srgbClr val="FF3399"/>
              </a:solidFill>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25</a:t>
            </a:fld>
            <a:endParaRPr lang="el-GR" dirty="0"/>
          </a:p>
        </p:txBody>
      </p:sp>
      <p:pic>
        <p:nvPicPr>
          <p:cNvPr id="14338" name="Picture 2" descr="File:Human brain right dissected lateral view descriptio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2052638"/>
            <a:ext cx="6219825" cy="3933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4" y="1340768"/>
            <a:ext cx="1527982" cy="400110"/>
          </a:xfrm>
          <a:prstGeom prst="rect">
            <a:avLst/>
          </a:prstGeom>
          <a:noFill/>
        </p:spPr>
        <p:txBody>
          <a:bodyPr wrap="none" rtlCol="0">
            <a:spAutoFit/>
          </a:bodyPr>
          <a:lstStyle/>
          <a:p>
            <a:r>
              <a:rPr lang="el-GR" sz="2000" b="1" dirty="0" smtClean="0">
                <a:latin typeface="+mn-lt"/>
              </a:rPr>
              <a:t>Φαιά ουσία </a:t>
            </a:r>
            <a:endParaRPr lang="el-GR" sz="2000" b="1" dirty="0">
              <a:latin typeface="+mn-lt"/>
            </a:endParaRPr>
          </a:p>
        </p:txBody>
      </p:sp>
      <p:sp>
        <p:nvSpPr>
          <p:cNvPr id="3" name="TextBox 2"/>
          <p:cNvSpPr txBox="1"/>
          <p:nvPr/>
        </p:nvSpPr>
        <p:spPr>
          <a:xfrm>
            <a:off x="2627784" y="1340768"/>
            <a:ext cx="1560042" cy="400110"/>
          </a:xfrm>
          <a:prstGeom prst="rect">
            <a:avLst/>
          </a:prstGeom>
          <a:noFill/>
        </p:spPr>
        <p:txBody>
          <a:bodyPr wrap="none" rtlCol="0">
            <a:spAutoFit/>
          </a:bodyPr>
          <a:lstStyle/>
          <a:p>
            <a:r>
              <a:rPr lang="el-GR" sz="2000" b="1" dirty="0" smtClean="0">
                <a:latin typeface="+mn-lt"/>
              </a:rPr>
              <a:t>Λευκή ουσία</a:t>
            </a:r>
            <a:endParaRPr lang="el-GR" sz="2000" b="1" dirty="0">
              <a:latin typeface="+mn-lt"/>
            </a:endParaRPr>
          </a:p>
        </p:txBody>
      </p:sp>
      <p:cxnSp>
        <p:nvCxnSpPr>
          <p:cNvPr id="6" name="Ευθεία γραμμή σύνδεσης 5"/>
          <p:cNvCxnSpPr>
            <a:stCxn id="2" idx="2"/>
          </p:cNvCxnSpPr>
          <p:nvPr/>
        </p:nvCxnSpPr>
        <p:spPr>
          <a:xfrm>
            <a:off x="1231535" y="1740878"/>
            <a:ext cx="1324241" cy="971247"/>
          </a:xfrm>
          <a:prstGeom prst="line">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p:cNvCxnSpPr>
            <a:stCxn id="3" idx="2"/>
          </p:cNvCxnSpPr>
          <p:nvPr/>
        </p:nvCxnSpPr>
        <p:spPr>
          <a:xfrm flipH="1">
            <a:off x="3203848" y="1740878"/>
            <a:ext cx="203957" cy="161611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5"/>
          <p:cNvSpPr/>
          <p:nvPr/>
        </p:nvSpPr>
        <p:spPr>
          <a:xfrm>
            <a:off x="1331639" y="6176337"/>
            <a:ext cx="6219825" cy="276999"/>
          </a:xfrm>
          <a:prstGeom prst="rect">
            <a:avLst/>
          </a:prstGeom>
        </p:spPr>
        <p:txBody>
          <a:bodyPr wrap="square">
            <a:spAutoFit/>
          </a:bodyPr>
          <a:lstStyle/>
          <a:p>
            <a:pPr algn="ctr"/>
            <a:r>
              <a:rPr lang="en-US" sz="1200" dirty="0" smtClean="0">
                <a:solidFill>
                  <a:prstClr val="black"/>
                </a:solidFill>
                <a:latin typeface="+mn-lt"/>
              </a:rPr>
              <a:t>“</a:t>
            </a:r>
            <a:r>
              <a:rPr lang="en-US" sz="1200" dirty="0">
                <a:latin typeface="+mn-lt"/>
                <a:hlinkClick r:id="rId4"/>
              </a:rPr>
              <a:t>Human brain right dissected lateral view </a:t>
            </a:r>
            <a:r>
              <a:rPr lang="en-US" sz="1200" dirty="0" smtClean="0">
                <a:latin typeface="+mn-lt"/>
                <a:hlinkClick r:id="rId4"/>
              </a:rPr>
              <a:t>description</a:t>
            </a:r>
            <a:r>
              <a:rPr lang="en-US" sz="1200" dirty="0" smtClean="0">
                <a:solidFill>
                  <a:srgbClr val="000000"/>
                </a:solidFill>
                <a:latin typeface="+mn-lt"/>
              </a:rPr>
              <a:t>” </a:t>
            </a:r>
            <a:r>
              <a:rPr lang="el-GR" sz="1200" dirty="0" smtClean="0">
                <a:solidFill>
                  <a:srgbClr val="000000"/>
                </a:solidFill>
                <a:latin typeface="+mn-lt"/>
              </a:rPr>
              <a:t>από </a:t>
            </a:r>
            <a:r>
              <a:rPr lang="en-US" sz="1200" dirty="0">
                <a:latin typeface="+mn-lt"/>
                <a:hlinkClick r:id="rId5" tooltip="User:Patho"/>
              </a:rPr>
              <a:t>Patho</a:t>
            </a:r>
            <a:r>
              <a:rPr lang="en-US" sz="1200" dirty="0" smtClean="0">
                <a:solidFill>
                  <a:prstClr val="black"/>
                </a:solidFill>
                <a:latin typeface="+mn-lt"/>
              </a:rPr>
              <a:t> </a:t>
            </a:r>
            <a:r>
              <a:rPr lang="el-GR" sz="1200" dirty="0" smtClean="0">
                <a:solidFill>
                  <a:prstClr val="black"/>
                </a:solidFill>
                <a:latin typeface="+mn-lt"/>
              </a:rPr>
              <a:t>διαθέσιμο με άδεια </a:t>
            </a:r>
            <a:r>
              <a:rPr lang="en-US" sz="1200" dirty="0">
                <a:latin typeface="+mn-lt"/>
                <a:hlinkClick r:id="rId6"/>
              </a:rPr>
              <a:t>CC BY 2.5</a:t>
            </a:r>
            <a:endParaRPr lang="en-US" sz="1200" dirty="0">
              <a:latin typeface="+mn-lt"/>
            </a:endParaRPr>
          </a:p>
        </p:txBody>
      </p:sp>
    </p:spTree>
    <p:extLst>
      <p:ext uri="{BB962C8B-B14F-4D97-AF65-F5344CB8AC3E}">
        <p14:creationId xmlns:p14="http://schemas.microsoft.com/office/powerpoint/2010/main" val="13605295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p:txBody>
          <a:bodyPr>
            <a:normAutofit/>
          </a:bodyPr>
          <a:lstStyle/>
          <a:p>
            <a:r>
              <a:rPr lang="el-GR" altLang="el-GR" dirty="0"/>
              <a:t>Εγκεφαλικά </a:t>
            </a:r>
            <a:r>
              <a:rPr lang="el-GR" altLang="el-GR" dirty="0" smtClean="0"/>
              <a:t>ημισφαίρια</a:t>
            </a:r>
            <a:endParaRPr lang="el-GR" altLang="el-GR" sz="3000" b="0" dirty="0" smtClean="0"/>
          </a:p>
        </p:txBody>
      </p:sp>
      <p:sp>
        <p:nvSpPr>
          <p:cNvPr id="25603" name="Rectangle 1027"/>
          <p:cNvSpPr>
            <a:spLocks noGrp="1" noChangeArrowheads="1"/>
          </p:cNvSpPr>
          <p:nvPr>
            <p:ph idx="1"/>
          </p:nvPr>
        </p:nvSpPr>
        <p:spPr/>
        <p:txBody>
          <a:bodyPr>
            <a:noAutofit/>
          </a:bodyPr>
          <a:lstStyle/>
          <a:p>
            <a:r>
              <a:rPr lang="el-GR" altLang="el-GR" sz="2200" dirty="0" smtClean="0"/>
              <a:t>Κατά κανόνα το αριστερό είναι το επικρατούν </a:t>
            </a:r>
            <a:r>
              <a:rPr lang="el-GR" altLang="el-GR" sz="2200" dirty="0" smtClean="0">
                <a:sym typeface="Symbol" pitchFamily="18" charset="2"/>
              </a:rPr>
              <a:t> Δεξιά μεριά πιο επιδέξια (αντίστροφα).</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26</a:t>
            </a:fld>
            <a:endParaRPr lang="el-GR" dirty="0"/>
          </a:p>
        </p:txBody>
      </p:sp>
      <p:pic>
        <p:nvPicPr>
          <p:cNvPr id="5" name="Picture 2" descr="http://upload.wikimedia.org/wikipedia/commons/8/85/Cerebral_lobes.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79643" y="1948333"/>
            <a:ext cx="3067921" cy="35837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61475" y="5631631"/>
            <a:ext cx="2304256" cy="461665"/>
          </a:xfrm>
          <a:prstGeom prst="rect">
            <a:avLst/>
          </a:prstGeom>
        </p:spPr>
        <p:txBody>
          <a:bodyPr wrap="square">
            <a:spAutoFit/>
          </a:bodyPr>
          <a:lstStyle/>
          <a:p>
            <a:pPr algn="ctr"/>
            <a:r>
              <a:rPr lang="en-US" sz="1200" dirty="0" smtClean="0">
                <a:solidFill>
                  <a:prstClr val="black"/>
                </a:solidFill>
                <a:latin typeface="Calibri"/>
              </a:rPr>
              <a:t>“</a:t>
            </a:r>
            <a:r>
              <a:rPr lang="en-US" sz="1200" dirty="0" smtClean="0">
                <a:solidFill>
                  <a:prstClr val="black"/>
                </a:solidFill>
                <a:latin typeface="Calibri"/>
                <a:hlinkClick r:id="rId3"/>
              </a:rPr>
              <a:t>Cerebral </a:t>
            </a:r>
            <a:r>
              <a:rPr lang="en-US" sz="1200" dirty="0">
                <a:solidFill>
                  <a:prstClr val="black"/>
                </a:solidFill>
                <a:latin typeface="Calibri"/>
                <a:hlinkClick r:id="rId3"/>
              </a:rPr>
              <a:t>lobes</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4"/>
              </a:rPr>
              <a:t>Wyglif</a:t>
            </a:r>
            <a:r>
              <a:rPr lang="en-US" sz="1200" dirty="0" smtClean="0">
                <a:solidFill>
                  <a:prstClr val="black"/>
                </a:solidFill>
                <a:latin typeface="Calibri"/>
              </a:rPr>
              <a:t> </a:t>
            </a:r>
            <a:r>
              <a:rPr lang="el-GR" sz="1200" dirty="0" smtClean="0">
                <a:solidFill>
                  <a:prstClr val="black"/>
                </a:solidFill>
                <a:latin typeface="Calibri"/>
              </a:rPr>
              <a:t>διαθέσιμο με άδεια </a:t>
            </a:r>
            <a:r>
              <a:rPr lang="en-US" sz="1200" dirty="0">
                <a:solidFill>
                  <a:prstClr val="black"/>
                </a:solidFill>
                <a:latin typeface="Calibri"/>
                <a:hlinkClick r:id="rId5"/>
              </a:rPr>
              <a:t>CC BY-SA 3.0</a:t>
            </a:r>
            <a:endParaRPr lang="en-US" sz="1200" dirty="0">
              <a:solidFill>
                <a:srgbClr val="000000"/>
              </a:solidFill>
              <a:latin typeface="Calibri"/>
            </a:endParaRPr>
          </a:p>
        </p:txBody>
      </p:sp>
    </p:spTree>
    <p:extLst>
      <p:ext uri="{BB962C8B-B14F-4D97-AF65-F5344CB8AC3E}">
        <p14:creationId xmlns:p14="http://schemas.microsoft.com/office/powerpoint/2010/main" val="1520352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p:txBody>
          <a:bodyPr>
            <a:normAutofit/>
          </a:bodyPr>
          <a:lstStyle/>
          <a:p>
            <a:r>
              <a:rPr lang="el-GR" altLang="el-GR" dirty="0" smtClean="0"/>
              <a:t>Εγκεφαλικές περιοχές </a:t>
            </a:r>
            <a:r>
              <a:rPr lang="el-GR" altLang="el-GR" sz="3000" b="0" dirty="0"/>
              <a:t>1/3</a:t>
            </a:r>
            <a:endParaRPr lang="el-GR" altLang="el-GR" sz="3000" b="0" dirty="0" smtClean="0"/>
          </a:p>
        </p:txBody>
      </p:sp>
      <p:sp>
        <p:nvSpPr>
          <p:cNvPr id="25603" name="Rectangle 1027"/>
          <p:cNvSpPr>
            <a:spLocks noGrp="1" noChangeArrowheads="1"/>
          </p:cNvSpPr>
          <p:nvPr>
            <p:ph idx="1"/>
          </p:nvPr>
        </p:nvSpPr>
        <p:spPr/>
        <p:txBody>
          <a:bodyPr>
            <a:noAutofit/>
          </a:bodyPr>
          <a:lstStyle/>
          <a:p>
            <a:r>
              <a:rPr lang="el-GR" altLang="el-GR" sz="2200" b="1" dirty="0" smtClean="0">
                <a:sym typeface="Symbol" pitchFamily="18" charset="2"/>
              </a:rPr>
              <a:t>Μετωπιαίος λοβός</a:t>
            </a:r>
          </a:p>
          <a:p>
            <a:pPr lvl="1" eaLnBrk="1" hangingPunct="1">
              <a:lnSpc>
                <a:spcPct val="120000"/>
              </a:lnSpc>
            </a:pPr>
            <a:r>
              <a:rPr lang="el-GR" altLang="el-GR" sz="2200" dirty="0" smtClean="0"/>
              <a:t>Κινητικό κέντρο όλων των μυών του σώματος (κινητική ή πυραμιδική οδός).</a:t>
            </a:r>
          </a:p>
          <a:p>
            <a:pPr lvl="1" eaLnBrk="1" hangingPunct="1">
              <a:lnSpc>
                <a:spcPct val="120000"/>
              </a:lnSpc>
            </a:pPr>
            <a:r>
              <a:rPr lang="el-GR" altLang="el-GR" sz="2200" dirty="0" smtClean="0"/>
              <a:t>Κινητικό κέντρο του λόγου (</a:t>
            </a:r>
            <a:r>
              <a:rPr lang="en-US" altLang="el-GR" sz="2200" dirty="0" smtClean="0"/>
              <a:t>Broca)</a:t>
            </a:r>
            <a:r>
              <a:rPr lang="el-GR" altLang="el-GR" sz="2200" dirty="0" smtClean="0"/>
              <a:t>.</a:t>
            </a:r>
          </a:p>
          <a:p>
            <a:pPr eaLnBrk="1" hangingPunct="1">
              <a:lnSpc>
                <a:spcPct val="120000"/>
              </a:lnSpc>
            </a:pPr>
            <a:r>
              <a:rPr lang="el-GR" altLang="el-GR" sz="2200" b="1" dirty="0" smtClean="0"/>
              <a:t>Βρεγματικός λοβός</a:t>
            </a:r>
          </a:p>
          <a:p>
            <a:pPr lvl="1" eaLnBrk="1" hangingPunct="1">
              <a:lnSpc>
                <a:spcPct val="120000"/>
              </a:lnSpc>
            </a:pPr>
            <a:r>
              <a:rPr lang="el-GR" altLang="el-GR" sz="2200" dirty="0" smtClean="0"/>
              <a:t>Αισθητικό κέντρο όλου του σώματος.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27</a:t>
            </a:fld>
            <a:endParaRPr lang="el-GR" dirty="0"/>
          </a:p>
        </p:txBody>
      </p:sp>
    </p:spTree>
    <p:extLst>
      <p:ext uri="{BB962C8B-B14F-4D97-AF65-F5344CB8AC3E}">
        <p14:creationId xmlns:p14="http://schemas.microsoft.com/office/powerpoint/2010/main" val="1781649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p:txBody>
          <a:bodyPr>
            <a:normAutofit/>
          </a:bodyPr>
          <a:lstStyle/>
          <a:p>
            <a:r>
              <a:rPr lang="el-GR" altLang="el-GR" dirty="0"/>
              <a:t>Εγκεφαλικές περιοχές </a:t>
            </a:r>
            <a:r>
              <a:rPr lang="el-GR" altLang="el-GR" sz="3000" b="0" dirty="0" smtClean="0"/>
              <a:t>2/3</a:t>
            </a:r>
          </a:p>
        </p:txBody>
      </p:sp>
      <p:sp>
        <p:nvSpPr>
          <p:cNvPr id="25603" name="Rectangle 1027"/>
          <p:cNvSpPr>
            <a:spLocks noGrp="1" noChangeArrowheads="1"/>
          </p:cNvSpPr>
          <p:nvPr>
            <p:ph idx="1"/>
          </p:nvPr>
        </p:nvSpPr>
        <p:spPr/>
        <p:txBody>
          <a:bodyPr>
            <a:noAutofit/>
          </a:bodyPr>
          <a:lstStyle/>
          <a:p>
            <a:pPr eaLnBrk="1" hangingPunct="1">
              <a:lnSpc>
                <a:spcPct val="120000"/>
              </a:lnSpc>
            </a:pPr>
            <a:r>
              <a:rPr lang="el-GR" altLang="el-GR" sz="2200" b="1" dirty="0" smtClean="0"/>
              <a:t>Κροταφικός λοβός</a:t>
            </a:r>
          </a:p>
          <a:p>
            <a:pPr lvl="1" eaLnBrk="1" hangingPunct="1">
              <a:lnSpc>
                <a:spcPct val="120000"/>
              </a:lnSpc>
            </a:pPr>
            <a:r>
              <a:rPr lang="el-GR" altLang="el-GR" sz="2200" dirty="0" smtClean="0"/>
              <a:t>Αισθητικό κέντρο του λόγου </a:t>
            </a:r>
            <a:r>
              <a:rPr lang="en-US" altLang="el-GR" sz="2200" dirty="0" smtClean="0"/>
              <a:t>(Wernicke)</a:t>
            </a:r>
            <a:r>
              <a:rPr lang="el-GR" altLang="el-GR" sz="2200" dirty="0" smtClean="0"/>
              <a:t>.</a:t>
            </a:r>
          </a:p>
          <a:p>
            <a:pPr lvl="1" eaLnBrk="1" hangingPunct="1">
              <a:lnSpc>
                <a:spcPct val="120000"/>
              </a:lnSpc>
            </a:pPr>
            <a:r>
              <a:rPr lang="el-GR" altLang="el-GR" sz="2200" dirty="0" smtClean="0"/>
              <a:t>Οπτικό κέντρο του λόγου.</a:t>
            </a:r>
          </a:p>
          <a:p>
            <a:pPr lvl="1" eaLnBrk="1" hangingPunct="1">
              <a:lnSpc>
                <a:spcPct val="120000"/>
              </a:lnSpc>
            </a:pPr>
            <a:r>
              <a:rPr lang="el-GR" altLang="el-GR" sz="2200" dirty="0" smtClean="0"/>
              <a:t>Κέντρο της ακοής.</a:t>
            </a:r>
          </a:p>
          <a:p>
            <a:pPr eaLnBrk="1" hangingPunct="1">
              <a:lnSpc>
                <a:spcPct val="120000"/>
              </a:lnSpc>
            </a:pPr>
            <a:r>
              <a:rPr lang="el-GR" altLang="el-GR" sz="2200" b="1" dirty="0" smtClean="0"/>
              <a:t>Ινιακός λοβός</a:t>
            </a:r>
          </a:p>
          <a:p>
            <a:pPr lvl="1" eaLnBrk="1" hangingPunct="1">
              <a:lnSpc>
                <a:spcPct val="120000"/>
              </a:lnSpc>
            </a:pPr>
            <a:r>
              <a:rPr lang="el-GR" altLang="el-GR" sz="2200" dirty="0" smtClean="0"/>
              <a:t>Κέντρο της όρασης.</a:t>
            </a:r>
          </a:p>
          <a:p>
            <a:pPr eaLnBrk="1" hangingPunct="1">
              <a:lnSpc>
                <a:spcPct val="120000"/>
              </a:lnSpc>
            </a:pPr>
            <a:r>
              <a:rPr lang="el-GR" altLang="el-GR" sz="2200" b="1" dirty="0" smtClean="0"/>
              <a:t>Βασικά γάγγλια </a:t>
            </a:r>
          </a:p>
          <a:p>
            <a:pPr lvl="1" eaLnBrk="1" hangingPunct="1">
              <a:lnSpc>
                <a:spcPct val="120000"/>
              </a:lnSpc>
            </a:pPr>
            <a:r>
              <a:rPr lang="el-GR" altLang="el-GR" sz="2200" dirty="0" smtClean="0"/>
              <a:t>Συνδετικός κρίκος μεταξύ στελέχους και φλοιού εγκεφάλου.</a:t>
            </a:r>
          </a:p>
          <a:p>
            <a:pPr lvl="1" eaLnBrk="1" hangingPunct="1">
              <a:lnSpc>
                <a:spcPct val="120000"/>
              </a:lnSpc>
            </a:pPr>
            <a:r>
              <a:rPr lang="el-GR" altLang="el-GR" sz="2200" dirty="0" smtClean="0"/>
              <a:t>Αργές κινήσεις σώματος.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28</a:t>
            </a:fld>
            <a:endParaRPr lang="el-GR" dirty="0"/>
          </a:p>
        </p:txBody>
      </p:sp>
    </p:spTree>
    <p:extLst>
      <p:ext uri="{BB962C8B-B14F-4D97-AF65-F5344CB8AC3E}">
        <p14:creationId xmlns:p14="http://schemas.microsoft.com/office/powerpoint/2010/main" val="4267423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Εγκεφαλονωτιαίο νευρικό σύστημα</a:t>
            </a:r>
            <a:endParaRPr lang="el-GR" dirty="0"/>
          </a:p>
        </p:txBody>
      </p:sp>
      <p:sp>
        <p:nvSpPr>
          <p:cNvPr id="3" name="Θέση περιεχομένου 2"/>
          <p:cNvSpPr>
            <a:spLocks noGrp="1"/>
          </p:cNvSpPr>
          <p:nvPr>
            <p:ph idx="1"/>
          </p:nvPr>
        </p:nvSpPr>
        <p:spPr/>
        <p:txBody>
          <a:bodyPr>
            <a:normAutofit/>
          </a:bodyPr>
          <a:lstStyle/>
          <a:p>
            <a:pPr>
              <a:spcBef>
                <a:spcPts val="3600"/>
              </a:spcBef>
            </a:pPr>
            <a:r>
              <a:rPr lang="el-GR" sz="2600" dirty="0" smtClean="0"/>
              <a:t>Κεντρικό νευρικό σύστημα.</a:t>
            </a:r>
            <a:endParaRPr lang="el-GR" sz="2600" dirty="0"/>
          </a:p>
          <a:p>
            <a:pPr>
              <a:spcBef>
                <a:spcPts val="3600"/>
              </a:spcBef>
            </a:pPr>
            <a:r>
              <a:rPr lang="el-GR" sz="2600" dirty="0" smtClean="0"/>
              <a:t>Περιφερικό νευρικό σύστημα.</a:t>
            </a:r>
            <a:endParaRPr lang="el-GR" sz="26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a:t>
            </a:fld>
            <a:endParaRPr lang="el-GR" dirty="0"/>
          </a:p>
        </p:txBody>
      </p:sp>
    </p:spTree>
    <p:extLst>
      <p:ext uri="{BB962C8B-B14F-4D97-AF65-F5344CB8AC3E}">
        <p14:creationId xmlns:p14="http://schemas.microsoft.com/office/powerpoint/2010/main" val="9853642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441938" y="2189163"/>
            <a:ext cx="9144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endParaRPr lang="el-GR" altLang="el-GR" dirty="0"/>
          </a:p>
        </p:txBody>
      </p:sp>
      <p:sp>
        <p:nvSpPr>
          <p:cNvPr id="26628" name="Rectangle 4"/>
          <p:cNvSpPr>
            <a:spLocks noGrp="1" noChangeArrowheads="1"/>
          </p:cNvSpPr>
          <p:nvPr>
            <p:ph type="title"/>
          </p:nvPr>
        </p:nvSpPr>
        <p:spPr/>
        <p:txBody>
          <a:bodyPr/>
          <a:lstStyle/>
          <a:p>
            <a:r>
              <a:rPr lang="el-GR" altLang="el-GR" dirty="0"/>
              <a:t>Εγκεφαλικές περιοχές </a:t>
            </a:r>
            <a:r>
              <a:rPr lang="el-GR" altLang="el-GR" sz="3000" b="0" dirty="0" smtClean="0"/>
              <a:t>3/3</a:t>
            </a:r>
            <a:endParaRPr lang="el-GR" altLang="el-GR" sz="2800" b="1" dirty="0" smtClean="0">
              <a:solidFill>
                <a:schemeClr val="accent2"/>
              </a:solidFill>
            </a:endParaRPr>
          </a:p>
        </p:txBody>
      </p:sp>
      <p:sp>
        <p:nvSpPr>
          <p:cNvPr id="26629" name="Text Box 5"/>
          <p:cNvSpPr txBox="1">
            <a:spLocks noChangeArrowheads="1"/>
          </p:cNvSpPr>
          <p:nvPr/>
        </p:nvSpPr>
        <p:spPr bwMode="auto">
          <a:xfrm>
            <a:off x="6765682" y="2636839"/>
            <a:ext cx="1396511"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spcBef>
                <a:spcPct val="50000"/>
              </a:spcBef>
            </a:pPr>
            <a:endParaRPr lang="el-GR" alt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29</a:t>
            </a:fld>
            <a:endParaRPr lang="el-GR" dirty="0"/>
          </a:p>
        </p:txBody>
      </p:sp>
      <p:pic>
        <p:nvPicPr>
          <p:cNvPr id="98306" name="Picture 2" descr="File:LobesCapts.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3608" y="882352"/>
            <a:ext cx="6924675" cy="5715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5"/>
          <p:cNvSpPr/>
          <p:nvPr/>
        </p:nvSpPr>
        <p:spPr>
          <a:xfrm>
            <a:off x="2122875" y="6581001"/>
            <a:ext cx="4766139" cy="276999"/>
          </a:xfrm>
          <a:prstGeom prst="rect">
            <a:avLst/>
          </a:prstGeom>
        </p:spPr>
        <p:txBody>
          <a:bodyPr wrap="square">
            <a:spAutoFit/>
          </a:bodyPr>
          <a:lstStyle/>
          <a:p>
            <a:pPr algn="ctr"/>
            <a:r>
              <a:rPr lang="en-US" sz="1200" dirty="0" smtClean="0">
                <a:solidFill>
                  <a:prstClr val="black"/>
                </a:solidFill>
                <a:latin typeface="+mn-lt"/>
              </a:rPr>
              <a:t>“</a:t>
            </a:r>
            <a:r>
              <a:rPr lang="en-US" sz="1200" dirty="0" smtClean="0">
                <a:latin typeface="+mn-lt"/>
                <a:hlinkClick r:id="rId3"/>
              </a:rPr>
              <a:t>LobesCapts</a:t>
            </a:r>
            <a:r>
              <a:rPr lang="en-US" sz="1200" dirty="0" smtClean="0">
                <a:solidFill>
                  <a:srgbClr val="000000"/>
                </a:solidFill>
                <a:latin typeface="+mn-lt"/>
              </a:rPr>
              <a:t>” </a:t>
            </a:r>
            <a:r>
              <a:rPr lang="el-GR" sz="1200" dirty="0" smtClean="0">
                <a:solidFill>
                  <a:srgbClr val="000000"/>
                </a:solidFill>
                <a:latin typeface="+mn-lt"/>
              </a:rPr>
              <a:t>από </a:t>
            </a:r>
            <a:r>
              <a:rPr lang="en-US" sz="1200" dirty="0">
                <a:latin typeface="+mn-lt"/>
                <a:hlinkClick r:id="rId4" tooltip="User:Sebastian023 (page does not exist)"/>
              </a:rPr>
              <a:t>Sebastian023</a:t>
            </a:r>
            <a:r>
              <a:rPr lang="en-US" sz="1200" dirty="0" smtClean="0">
                <a:solidFill>
                  <a:prstClr val="black"/>
                </a:solidFill>
                <a:latin typeface="+mn-lt"/>
              </a:rPr>
              <a:t> </a:t>
            </a:r>
            <a:r>
              <a:rPr lang="el-GR" sz="1200" dirty="0" smtClean="0">
                <a:solidFill>
                  <a:prstClr val="black"/>
                </a:solidFill>
                <a:latin typeface="+mn-lt"/>
              </a:rPr>
              <a:t>διαθέσιμο με άδεια </a:t>
            </a:r>
            <a:r>
              <a:rPr lang="en-US" sz="1200" dirty="0">
                <a:solidFill>
                  <a:prstClr val="black"/>
                </a:solidFill>
                <a:latin typeface="+mn-lt"/>
                <a:hlinkClick r:id="rId5"/>
              </a:rPr>
              <a:t>CC BY-SA 3.0</a:t>
            </a:r>
            <a:endParaRPr lang="en-US" sz="1200" dirty="0">
              <a:solidFill>
                <a:srgbClr val="000000"/>
              </a:solidFill>
              <a:latin typeface="+mn-lt"/>
            </a:endParaRPr>
          </a:p>
        </p:txBody>
      </p:sp>
    </p:spTree>
    <p:extLst>
      <p:ext uri="{BB962C8B-B14F-4D97-AF65-F5344CB8AC3E}">
        <p14:creationId xmlns:p14="http://schemas.microsoft.com/office/powerpoint/2010/main" val="36311526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lnSpc>
                <a:spcPct val="110000"/>
              </a:lnSpc>
            </a:pPr>
            <a:r>
              <a:rPr lang="el-GR" altLang="el-GR" sz="3600" b="1" dirty="0" smtClean="0"/>
              <a:t>Διεγκέφαλος </a:t>
            </a:r>
            <a:r>
              <a:rPr lang="el-GR" altLang="el-GR" sz="3000" b="0" dirty="0" smtClean="0"/>
              <a:t>1/2</a:t>
            </a:r>
          </a:p>
        </p:txBody>
      </p:sp>
      <p:sp>
        <p:nvSpPr>
          <p:cNvPr id="27651" name="Rectangle 3"/>
          <p:cNvSpPr>
            <a:spLocks noGrp="1" noChangeArrowheads="1"/>
          </p:cNvSpPr>
          <p:nvPr>
            <p:ph idx="1"/>
          </p:nvPr>
        </p:nvSpPr>
        <p:spPr>
          <a:xfrm>
            <a:off x="457200" y="1196752"/>
            <a:ext cx="8435280" cy="5328592"/>
          </a:xfrm>
        </p:spPr>
        <p:txBody>
          <a:bodyPr>
            <a:noAutofit/>
          </a:bodyPr>
          <a:lstStyle/>
          <a:p>
            <a:pPr eaLnBrk="1" hangingPunct="1">
              <a:spcBef>
                <a:spcPts val="900"/>
              </a:spcBef>
              <a:buFontTx/>
              <a:buNone/>
            </a:pPr>
            <a:r>
              <a:rPr lang="el-GR" altLang="el-GR" dirty="0" smtClean="0"/>
              <a:t>Αποτελείται από τον:</a:t>
            </a:r>
          </a:p>
          <a:p>
            <a:pPr eaLnBrk="1" hangingPunct="1">
              <a:spcBef>
                <a:spcPts val="900"/>
              </a:spcBef>
            </a:pPr>
            <a:r>
              <a:rPr lang="el-GR" altLang="el-GR" b="1" dirty="0" smtClean="0"/>
              <a:t>Θάλαμο </a:t>
            </a:r>
          </a:p>
          <a:p>
            <a:pPr lvl="1" eaLnBrk="1" hangingPunct="1">
              <a:spcBef>
                <a:spcPts val="900"/>
              </a:spcBef>
            </a:pPr>
            <a:r>
              <a:rPr lang="el-GR" altLang="el-GR" dirty="0" smtClean="0"/>
              <a:t>Ενδιάμεσος σταθμός των νευρικών οδών προς και από τον φλοιό  του εγκεφάλου.</a:t>
            </a:r>
          </a:p>
          <a:p>
            <a:pPr eaLnBrk="1" hangingPunct="1">
              <a:spcBef>
                <a:spcPts val="900"/>
              </a:spcBef>
            </a:pPr>
            <a:r>
              <a:rPr lang="el-GR" altLang="el-GR" b="1" dirty="0" smtClean="0"/>
              <a:t>Υποθάλαμο</a:t>
            </a:r>
          </a:p>
          <a:p>
            <a:pPr lvl="1" eaLnBrk="1" hangingPunct="1">
              <a:spcBef>
                <a:spcPts val="900"/>
              </a:spcBef>
            </a:pPr>
            <a:r>
              <a:rPr lang="el-GR" altLang="el-GR" dirty="0" smtClean="0"/>
              <a:t>Ρυθμιστικό κέντρο του ΝΦΣ, της θερμοκρασίας , του μεταβολισμού και των ορμονών.</a:t>
            </a:r>
          </a:p>
          <a:p>
            <a:pPr eaLnBrk="1" hangingPunct="1">
              <a:spcBef>
                <a:spcPts val="900"/>
              </a:spcBef>
            </a:pPr>
            <a:r>
              <a:rPr lang="el-GR" altLang="el-GR" b="1" dirty="0" smtClean="0"/>
              <a:t>Μεταιχμιακό σύστημα</a:t>
            </a:r>
          </a:p>
          <a:p>
            <a:pPr lvl="1" eaLnBrk="1" hangingPunct="1">
              <a:spcBef>
                <a:spcPts val="200"/>
              </a:spcBef>
              <a:buFontTx/>
              <a:buNone/>
            </a:pPr>
            <a:r>
              <a:rPr lang="el-GR" altLang="el-GR" dirty="0" smtClean="0"/>
              <a:t>(μεταίχμιο διεγκεφάλου και εγκεφ. Ημισφαιρίων)</a:t>
            </a:r>
          </a:p>
          <a:p>
            <a:pPr lvl="1" eaLnBrk="1" hangingPunct="1">
              <a:spcBef>
                <a:spcPts val="900"/>
              </a:spcBef>
            </a:pPr>
            <a:r>
              <a:rPr lang="el-GR" altLang="el-GR" dirty="0" smtClean="0"/>
              <a:t>Σχετίζεται με τα συναισθήματα, μνήμη, σκόπιμη εγρήγορση, συμπεριφορά αλλά και με τις λειτουργίες του υποθαλάμου</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30</a:t>
            </a:fld>
            <a:endParaRPr lang="el-GR" dirty="0"/>
          </a:p>
        </p:txBody>
      </p:sp>
    </p:spTree>
    <p:extLst>
      <p:ext uri="{BB962C8B-B14F-4D97-AF65-F5344CB8AC3E}">
        <p14:creationId xmlns:p14="http://schemas.microsoft.com/office/powerpoint/2010/main" val="15175601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descr="File:Diencephalon.gif"/>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08104" y="1916832"/>
            <a:ext cx="3635896" cy="363589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altLang="el-GR" dirty="0"/>
              <a:t>Διεγκέφαλος </a:t>
            </a:r>
            <a:r>
              <a:rPr lang="el-GR" altLang="el-GR" sz="3000" b="0" dirty="0" smtClean="0"/>
              <a:t>2/2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31</a:t>
            </a:fld>
            <a:endParaRPr lang="el-GR" dirty="0"/>
          </a:p>
        </p:txBody>
      </p:sp>
      <p:pic>
        <p:nvPicPr>
          <p:cNvPr id="119810" name="Picture 2" descr="This figure shows the location of the thalamus, hypothalamus and pituitary gland in the brai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4" y="1476614"/>
            <a:ext cx="5994117" cy="47525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Ορθογώνιο 7"/>
          <p:cNvSpPr/>
          <p:nvPr/>
        </p:nvSpPr>
        <p:spPr>
          <a:xfrm>
            <a:off x="579771" y="6309320"/>
            <a:ext cx="5049582" cy="461665"/>
          </a:xfrm>
          <a:prstGeom prst="rect">
            <a:avLst/>
          </a:prstGeom>
        </p:spPr>
        <p:txBody>
          <a:bodyPr wrap="square">
            <a:spAutoFit/>
          </a:bodyPr>
          <a:lstStyle/>
          <a:p>
            <a:r>
              <a:rPr lang="en-US" sz="1200" dirty="0">
                <a:latin typeface="+mn-lt"/>
              </a:rPr>
              <a:t>© 28 Ιουν 2013 OpenStax College. </a:t>
            </a:r>
            <a:r>
              <a:rPr lang="en-US" sz="1200" dirty="0">
                <a:latin typeface="+mn-lt"/>
                <a:hlinkClick r:id="rId4"/>
              </a:rPr>
              <a:t>Textbook content</a:t>
            </a:r>
            <a:r>
              <a:rPr lang="en-US" sz="1200" dirty="0">
                <a:latin typeface="+mn-lt"/>
              </a:rPr>
              <a:t> produced by OpenStax College is licensed under a </a:t>
            </a:r>
            <a:r>
              <a:rPr lang="en-US" sz="1200" dirty="0">
                <a:latin typeface="+mn-lt"/>
                <a:hlinkClick r:id="rId5"/>
              </a:rPr>
              <a:t>Creative Commons Attribution License 3.0</a:t>
            </a:r>
            <a:r>
              <a:rPr lang="en-US" sz="1200" dirty="0">
                <a:latin typeface="+mn-lt"/>
              </a:rPr>
              <a:t> license.</a:t>
            </a:r>
            <a:endParaRPr lang="el-GR" sz="1200" dirty="0">
              <a:latin typeface="+mn-lt"/>
            </a:endParaRPr>
          </a:p>
        </p:txBody>
      </p:sp>
      <p:sp>
        <p:nvSpPr>
          <p:cNvPr id="12" name="Rectangle 7"/>
          <p:cNvSpPr/>
          <p:nvPr/>
        </p:nvSpPr>
        <p:spPr>
          <a:xfrm>
            <a:off x="6101621" y="5383079"/>
            <a:ext cx="2704103"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6"/>
              </a:rPr>
              <a:t>Diencephalon</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solidFill>
                  <a:prstClr val="black"/>
                </a:solidFill>
                <a:latin typeface="+mn-lt"/>
                <a:hlinkClick r:id="rId7" tooltip="User:Was a bee"/>
              </a:rPr>
              <a:t>Was a bee</a:t>
            </a:r>
            <a:r>
              <a:rPr lang="el-GR" sz="1200" dirty="0" smtClean="0">
                <a:solidFill>
                  <a:prstClr val="black">
                    <a:lumMod val="75000"/>
                    <a:lumOff val="25000"/>
                  </a:prstClr>
                </a:solidFill>
                <a:latin typeface="+mn-lt"/>
              </a:rPr>
              <a:t> διαθέσιμο με άδεια </a:t>
            </a:r>
            <a:r>
              <a:rPr lang="en-US" sz="1200" dirty="0">
                <a:solidFill>
                  <a:prstClr val="black"/>
                </a:solidFill>
                <a:latin typeface="+mn-lt"/>
                <a:hlinkClick r:id="rId8"/>
              </a:rPr>
              <a:t>CC BY-SA 2.1 JP</a:t>
            </a:r>
            <a:endParaRPr lang="en-US" sz="1200" dirty="0">
              <a:solidFill>
                <a:prstClr val="black"/>
              </a:solidFill>
              <a:latin typeface="+mn-lt"/>
            </a:endParaRPr>
          </a:p>
        </p:txBody>
      </p:sp>
    </p:spTree>
    <p:extLst>
      <p:ext uri="{BB962C8B-B14F-4D97-AF65-F5344CB8AC3E}">
        <p14:creationId xmlns:p14="http://schemas.microsoft.com/office/powerpoint/2010/main" val="7067129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pPr eaLnBrk="1" hangingPunct="1"/>
            <a:r>
              <a:rPr lang="el-GR" altLang="el-GR" b="1" dirty="0" smtClean="0"/>
              <a:t>Μεσεγκέφαλος </a:t>
            </a:r>
            <a:r>
              <a:rPr lang="el-GR" altLang="el-GR" sz="3000" b="0" dirty="0" smtClean="0"/>
              <a:t>1/2</a:t>
            </a:r>
          </a:p>
        </p:txBody>
      </p:sp>
      <p:sp>
        <p:nvSpPr>
          <p:cNvPr id="48131" name="Rectangle 3"/>
          <p:cNvSpPr>
            <a:spLocks noGrp="1" noChangeArrowheads="1"/>
          </p:cNvSpPr>
          <p:nvPr>
            <p:ph idx="1"/>
          </p:nvPr>
        </p:nvSpPr>
        <p:spPr/>
        <p:txBody>
          <a:bodyPr>
            <a:noAutofit/>
          </a:bodyPr>
          <a:lstStyle/>
          <a:p>
            <a:pPr>
              <a:defRPr/>
            </a:pPr>
            <a:r>
              <a:rPr lang="el-GR" altLang="el-GR" sz="2300" dirty="0" smtClean="0"/>
              <a:t>Συνδέει τη γέφυρα και την παρεγκεφαλίδα με τον διάμεσο εγκέφαλο.</a:t>
            </a:r>
          </a:p>
          <a:p>
            <a:pPr>
              <a:defRPr/>
            </a:pPr>
            <a:r>
              <a:rPr lang="el-GR" altLang="el-GR" sz="2300" dirty="0" smtClean="0"/>
              <a:t>Περιέχει τμήμα του εξωπυραμιδικού συστήματος.</a:t>
            </a:r>
          </a:p>
          <a:p>
            <a:pPr lvl="1" eaLnBrk="1" hangingPunct="1">
              <a:defRPr/>
            </a:pPr>
            <a:r>
              <a:rPr lang="el-GR" altLang="el-GR" sz="2300" b="1" dirty="0" smtClean="0"/>
              <a:t>Δικτυωτό σχηματισμό</a:t>
            </a:r>
          </a:p>
          <a:p>
            <a:pPr lvl="2" eaLnBrk="1" hangingPunct="1">
              <a:defRPr/>
            </a:pPr>
            <a:r>
              <a:rPr lang="el-GR" altLang="el-GR" sz="2300" dirty="0" smtClean="0"/>
              <a:t>Βασικό επίπεδο εγρήγορσης, αναπνοή, καρδιακή λειτουργία , αγγειορρύθμιση.</a:t>
            </a:r>
            <a:endParaRPr lang="en-US" altLang="el-GR" sz="2300" dirty="0" smtClean="0"/>
          </a:p>
          <a:p>
            <a:pPr lvl="2" eaLnBrk="1" hangingPunct="1">
              <a:defRPr/>
            </a:pPr>
            <a:r>
              <a:rPr lang="el-GR" altLang="el-GR" sz="2300" b="1" dirty="0" smtClean="0"/>
              <a:t>ΒΛΑΒΗ (ΚΕΚ): ΒΑΘΥ ΚΩΜΑ.</a:t>
            </a:r>
          </a:p>
          <a:p>
            <a:pPr lvl="1" eaLnBrk="1" hangingPunct="1">
              <a:defRPr/>
            </a:pPr>
            <a:r>
              <a:rPr lang="el-GR" altLang="el-GR" sz="2300" dirty="0" smtClean="0"/>
              <a:t>Μέλαινα ουσία</a:t>
            </a:r>
          </a:p>
          <a:p>
            <a:pPr lvl="1" eaLnBrk="1" hangingPunct="1">
              <a:defRPr/>
            </a:pPr>
            <a:r>
              <a:rPr lang="el-GR" altLang="el-GR" sz="2300" dirty="0" smtClean="0"/>
              <a:t>Ερυθρό πυρήνα</a:t>
            </a:r>
          </a:p>
          <a:p>
            <a:pPr eaLnBrk="1" hangingPunct="1">
              <a:buFontTx/>
              <a:buNone/>
              <a:defRPr/>
            </a:pPr>
            <a:r>
              <a:rPr lang="el-GR" altLang="el-GR" sz="2300" b="1" dirty="0" smtClean="0"/>
              <a:t>Αποτελεί συνδετικό κρίκο του ΝΜ με το φλοιό του εγκεφάλου.</a:t>
            </a:r>
          </a:p>
        </p:txBody>
      </p:sp>
      <p:sp>
        <p:nvSpPr>
          <p:cNvPr id="29700" name="AutoShape 4"/>
          <p:cNvSpPr>
            <a:spLocks/>
          </p:cNvSpPr>
          <p:nvPr/>
        </p:nvSpPr>
        <p:spPr bwMode="auto">
          <a:xfrm>
            <a:off x="3419872" y="4864481"/>
            <a:ext cx="140677" cy="762000"/>
          </a:xfrm>
          <a:prstGeom prst="rightBrace">
            <a:avLst>
              <a:gd name="adj1" fmla="val 41667"/>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endParaRPr lang="el-GR" altLang="el-GR" dirty="0"/>
          </a:p>
        </p:txBody>
      </p:sp>
      <p:sp>
        <p:nvSpPr>
          <p:cNvPr id="29701" name="Text Box 5"/>
          <p:cNvSpPr txBox="1">
            <a:spLocks noChangeArrowheads="1"/>
          </p:cNvSpPr>
          <p:nvPr/>
        </p:nvSpPr>
        <p:spPr bwMode="auto">
          <a:xfrm>
            <a:off x="3851920" y="4864481"/>
            <a:ext cx="432048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spcBef>
                <a:spcPct val="50000"/>
              </a:spcBef>
            </a:pPr>
            <a:r>
              <a:rPr lang="el-GR" altLang="el-GR" dirty="0">
                <a:latin typeface="+mn-lt"/>
              </a:rPr>
              <a:t>Εξωπυραμιδικό σύστημα: υποσυνείδητες αυτόματες κινήσεις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32</a:t>
            </a:fld>
            <a:endParaRPr lang="el-GR" dirty="0"/>
          </a:p>
        </p:txBody>
      </p:sp>
    </p:spTree>
    <p:extLst>
      <p:ext uri="{BB962C8B-B14F-4D97-AF65-F5344CB8AC3E}">
        <p14:creationId xmlns:p14="http://schemas.microsoft.com/office/powerpoint/2010/main" val="22228624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pPr eaLnBrk="1" hangingPunct="1"/>
            <a:r>
              <a:rPr lang="el-GR" altLang="el-GR" b="1" dirty="0" smtClean="0"/>
              <a:t>Μεσεγκέφαλος </a:t>
            </a:r>
            <a:r>
              <a:rPr lang="el-GR" altLang="el-GR" sz="3000" b="0" dirty="0"/>
              <a:t>2</a:t>
            </a:r>
            <a:r>
              <a:rPr lang="el-GR" altLang="el-GR" sz="3000" b="0" dirty="0" smtClean="0"/>
              <a:t>/2</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33</a:t>
            </a:fld>
            <a:endParaRPr lang="el-GR" dirty="0"/>
          </a:p>
        </p:txBody>
      </p:sp>
      <p:sp>
        <p:nvSpPr>
          <p:cNvPr id="9" name="Ορθογώνιο 8"/>
          <p:cNvSpPr/>
          <p:nvPr/>
        </p:nvSpPr>
        <p:spPr>
          <a:xfrm>
            <a:off x="579771" y="6309320"/>
            <a:ext cx="5049582" cy="461665"/>
          </a:xfrm>
          <a:prstGeom prst="rect">
            <a:avLst/>
          </a:prstGeom>
        </p:spPr>
        <p:txBody>
          <a:bodyPr wrap="square">
            <a:spAutoFit/>
          </a:bodyPr>
          <a:lstStyle/>
          <a:p>
            <a:r>
              <a:rPr lang="en-US" sz="1200" dirty="0">
                <a:latin typeface="+mn-lt"/>
              </a:rPr>
              <a:t>© 28 Ιουν 2013 OpenStax College. </a:t>
            </a:r>
            <a:r>
              <a:rPr lang="en-US" sz="1200" dirty="0">
                <a:latin typeface="+mn-lt"/>
                <a:hlinkClick r:id="rId2"/>
              </a:rPr>
              <a:t>Textbook content</a:t>
            </a:r>
            <a:r>
              <a:rPr lang="en-US" sz="1200" dirty="0">
                <a:latin typeface="+mn-lt"/>
              </a:rPr>
              <a:t> produced by OpenStax College is licensed under a </a:t>
            </a:r>
            <a:r>
              <a:rPr lang="en-US" sz="1200" dirty="0">
                <a:latin typeface="+mn-lt"/>
                <a:hlinkClick r:id="rId3"/>
              </a:rPr>
              <a:t>Creative Commons Attribution License 3.0</a:t>
            </a:r>
            <a:r>
              <a:rPr lang="en-US" sz="1200" dirty="0">
                <a:latin typeface="+mn-lt"/>
              </a:rPr>
              <a:t> license.</a:t>
            </a:r>
            <a:endParaRPr lang="el-GR" sz="1200" dirty="0">
              <a:latin typeface="+mn-lt"/>
            </a:endParaRPr>
          </a:p>
        </p:txBody>
      </p:sp>
      <p:grpSp>
        <p:nvGrpSpPr>
          <p:cNvPr id="5" name="Ομάδα 4"/>
          <p:cNvGrpSpPr/>
          <p:nvPr/>
        </p:nvGrpSpPr>
        <p:grpSpPr>
          <a:xfrm>
            <a:off x="1049263" y="1052736"/>
            <a:ext cx="7123137" cy="5326877"/>
            <a:chOff x="1049263" y="1052736"/>
            <a:chExt cx="7123137" cy="5326877"/>
          </a:xfrm>
        </p:grpSpPr>
        <p:pic>
          <p:nvPicPr>
            <p:cNvPr id="121858" name="Picture 2" descr="This figure shows the location of the midbrain, pons and the medulla in the brai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9263" y="1052736"/>
              <a:ext cx="7045474" cy="5326877"/>
            </a:xfrm>
            <a:prstGeom prst="rect">
              <a:avLst/>
            </a:prstGeom>
            <a:noFill/>
            <a:extLst>
              <a:ext uri="{909E8E84-426E-40DD-AFC4-6F175D3DCCD1}">
                <a14:hiddenFill xmlns:a14="http://schemas.microsoft.com/office/drawing/2010/main">
                  <a:solidFill>
                    <a:srgbClr val="FFFFFF"/>
                  </a:solidFill>
                </a14:hiddenFill>
              </a:ext>
            </a:extLst>
          </p:spPr>
        </p:pic>
        <p:sp>
          <p:nvSpPr>
            <p:cNvPr id="4" name="Έλλειψη 3"/>
            <p:cNvSpPr/>
            <p:nvPr/>
          </p:nvSpPr>
          <p:spPr>
            <a:xfrm>
              <a:off x="7380312" y="4161168"/>
              <a:ext cx="792088" cy="6480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Tree>
    <p:extLst>
      <p:ext uri="{BB962C8B-B14F-4D97-AF65-F5344CB8AC3E}">
        <p14:creationId xmlns:p14="http://schemas.microsoft.com/office/powerpoint/2010/main" val="11593597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eaLnBrk="1" hangingPunct="1">
              <a:lnSpc>
                <a:spcPct val="130000"/>
              </a:lnSpc>
            </a:pPr>
            <a:r>
              <a:rPr lang="el-GR" altLang="el-GR" b="1" dirty="0" smtClean="0"/>
              <a:t>Στέλεχος του εγκεφάλου </a:t>
            </a:r>
            <a:r>
              <a:rPr lang="el-GR" altLang="el-GR" sz="3000" b="0" dirty="0" smtClean="0"/>
              <a:t>1/2</a:t>
            </a:r>
          </a:p>
        </p:txBody>
      </p:sp>
      <p:sp>
        <p:nvSpPr>
          <p:cNvPr id="31747" name="Rectangle 3"/>
          <p:cNvSpPr>
            <a:spLocks noGrp="1" noChangeArrowheads="1"/>
          </p:cNvSpPr>
          <p:nvPr>
            <p:ph idx="1"/>
          </p:nvPr>
        </p:nvSpPr>
        <p:spPr/>
        <p:txBody>
          <a:bodyPr>
            <a:normAutofit fontScale="85000" lnSpcReduction="20000"/>
          </a:bodyPr>
          <a:lstStyle/>
          <a:p>
            <a:pPr eaLnBrk="1" hangingPunct="1">
              <a:lnSpc>
                <a:spcPct val="130000"/>
              </a:lnSpc>
            </a:pPr>
            <a:r>
              <a:rPr lang="el-GR" altLang="el-GR" sz="2400" dirty="0" smtClean="0"/>
              <a:t>ΜΕΣΕΓΚΕΦΑΛΟΣ</a:t>
            </a:r>
          </a:p>
          <a:p>
            <a:pPr eaLnBrk="1" hangingPunct="1">
              <a:lnSpc>
                <a:spcPct val="130000"/>
              </a:lnSpc>
            </a:pPr>
            <a:r>
              <a:rPr lang="el-GR" altLang="el-GR" sz="2400" dirty="0" smtClean="0"/>
              <a:t>ΓΕΦΥΡΑ</a:t>
            </a:r>
          </a:p>
          <a:p>
            <a:pPr lvl="1" eaLnBrk="1" hangingPunct="1">
              <a:lnSpc>
                <a:spcPct val="130000"/>
              </a:lnSpc>
            </a:pPr>
            <a:r>
              <a:rPr lang="el-GR" altLang="el-GR" sz="2400" dirty="0" smtClean="0"/>
              <a:t>Μυέλινο όγκωμα, μοιάζει με το ΝΜ</a:t>
            </a:r>
          </a:p>
          <a:p>
            <a:pPr lvl="1" eaLnBrk="1" hangingPunct="1">
              <a:lnSpc>
                <a:spcPct val="130000"/>
              </a:lnSpc>
            </a:pPr>
            <a:r>
              <a:rPr lang="el-GR" altLang="el-GR" sz="2400" dirty="0" smtClean="0"/>
              <a:t>Συνδέει την παρεγκεφαλίδα με το φλοιό του εγκεφάλου</a:t>
            </a:r>
          </a:p>
          <a:p>
            <a:pPr eaLnBrk="1" hangingPunct="1">
              <a:lnSpc>
                <a:spcPct val="130000"/>
              </a:lnSpc>
            </a:pPr>
            <a:r>
              <a:rPr lang="el-GR" altLang="el-GR" sz="2400" dirty="0" smtClean="0"/>
              <a:t>ΠΡΟΜΗΚΗΣ ΜΥΕΛΟΣ</a:t>
            </a:r>
          </a:p>
          <a:p>
            <a:pPr lvl="1" eaLnBrk="1" hangingPunct="1">
              <a:lnSpc>
                <a:spcPct val="130000"/>
              </a:lnSpc>
              <a:buFontTx/>
              <a:buNone/>
            </a:pPr>
            <a:r>
              <a:rPr lang="el-GR" altLang="el-GR" sz="2400" dirty="0" smtClean="0"/>
              <a:t>Ζωτικά κέντρα</a:t>
            </a:r>
            <a:r>
              <a:rPr lang="el-GR" altLang="el-GR" sz="2000" dirty="0" smtClean="0"/>
              <a:t> </a:t>
            </a:r>
          </a:p>
          <a:p>
            <a:pPr lvl="2" eaLnBrk="1" hangingPunct="1">
              <a:lnSpc>
                <a:spcPct val="130000"/>
              </a:lnSpc>
            </a:pPr>
            <a:r>
              <a:rPr lang="el-GR" altLang="el-GR" dirty="0" smtClean="0"/>
              <a:t>Αναπνοής,</a:t>
            </a:r>
          </a:p>
          <a:p>
            <a:pPr lvl="2" eaLnBrk="1" hangingPunct="1">
              <a:lnSpc>
                <a:spcPct val="130000"/>
              </a:lnSpc>
            </a:pPr>
            <a:r>
              <a:rPr lang="el-GR" altLang="el-GR" dirty="0" smtClean="0"/>
              <a:t>Καρδιοαγγειακής λειτουργίας</a:t>
            </a:r>
          </a:p>
          <a:p>
            <a:pPr lvl="2" eaLnBrk="1" hangingPunct="1">
              <a:lnSpc>
                <a:spcPct val="130000"/>
              </a:lnSpc>
            </a:pPr>
            <a:r>
              <a:rPr lang="el-GR" altLang="el-GR" dirty="0" smtClean="0"/>
              <a:t>Κατάποσης</a:t>
            </a:r>
          </a:p>
          <a:p>
            <a:pPr lvl="1" eaLnBrk="1" hangingPunct="1">
              <a:lnSpc>
                <a:spcPct val="130000"/>
              </a:lnSpc>
              <a:buFontTx/>
              <a:buNone/>
            </a:pPr>
            <a:r>
              <a:rPr lang="el-GR" altLang="el-GR" sz="2400" dirty="0" smtClean="0"/>
              <a:t>Διέλευση αισθητικής, κινητικής και εξωπυραμιδικής οδού </a:t>
            </a:r>
          </a:p>
        </p:txBody>
      </p:sp>
      <p:sp>
        <p:nvSpPr>
          <p:cNvPr id="31748" name="Text Box 5"/>
          <p:cNvSpPr txBox="1">
            <a:spLocks noChangeArrowheads="1"/>
          </p:cNvSpPr>
          <p:nvPr/>
        </p:nvSpPr>
        <p:spPr bwMode="auto">
          <a:xfrm>
            <a:off x="1049215" y="3716339"/>
            <a:ext cx="279155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spcBef>
                <a:spcPct val="50000"/>
              </a:spcBef>
            </a:pPr>
            <a:endParaRPr lang="el-GR" altLang="el-GR" dirty="0"/>
          </a:p>
        </p:txBody>
      </p:sp>
      <p:sp>
        <p:nvSpPr>
          <p:cNvPr id="31749" name="Text Box 6"/>
          <p:cNvSpPr txBox="1">
            <a:spLocks noChangeArrowheads="1"/>
          </p:cNvSpPr>
          <p:nvPr/>
        </p:nvSpPr>
        <p:spPr bwMode="auto">
          <a:xfrm>
            <a:off x="1248508" y="4221164"/>
            <a:ext cx="2592266"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spcBef>
                <a:spcPct val="50000"/>
              </a:spcBef>
            </a:pPr>
            <a:endParaRPr lang="el-GR" alt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34</a:t>
            </a:fld>
            <a:endParaRPr lang="el-GR" dirty="0"/>
          </a:p>
        </p:txBody>
      </p:sp>
    </p:spTree>
    <p:extLst>
      <p:ext uri="{BB962C8B-B14F-4D97-AF65-F5344CB8AC3E}">
        <p14:creationId xmlns:p14="http://schemas.microsoft.com/office/powerpoint/2010/main" val="7989944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altLang="el-GR" dirty="0"/>
              <a:t>Στέλεχος του εγκεφάλου </a:t>
            </a:r>
            <a:r>
              <a:rPr lang="el-GR" altLang="el-GR" sz="3000" b="0" dirty="0" smtClean="0"/>
              <a:t>2/2</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35</a:t>
            </a:fld>
            <a:endParaRPr lang="el-GR" dirty="0"/>
          </a:p>
        </p:txBody>
      </p:sp>
      <p:pic>
        <p:nvPicPr>
          <p:cNvPr id="94210" name="Picture 2" descr="File:Blausen 0114 BrainstemAnatomy.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5696" y="1067508"/>
            <a:ext cx="5472608" cy="54726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7"/>
          <p:cNvSpPr/>
          <p:nvPr/>
        </p:nvSpPr>
        <p:spPr>
          <a:xfrm>
            <a:off x="1907704" y="6536377"/>
            <a:ext cx="5328592"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Blausen 0114 </a:t>
            </a:r>
            <a:r>
              <a:rPr lang="en-US" sz="1200" dirty="0" smtClean="0">
                <a:latin typeface="+mn-lt"/>
                <a:hlinkClick r:id="rId3"/>
              </a:rPr>
              <a:t>BrainstemAnatomy</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BruceBlaus"/>
              </a:rPr>
              <a:t>BruceBlaus</a:t>
            </a:r>
            <a:r>
              <a:rPr lang="el-GR" sz="1200" dirty="0" smtClean="0">
                <a:solidFill>
                  <a:prstClr val="black">
                    <a:lumMod val="75000"/>
                    <a:lumOff val="25000"/>
                  </a:prstClr>
                </a:solidFill>
                <a:latin typeface="+mn-lt"/>
              </a:rPr>
              <a:t> διαθέσιμο με άδεια </a:t>
            </a:r>
            <a:r>
              <a:rPr lang="en-US" sz="1200" dirty="0">
                <a:solidFill>
                  <a:prstClr val="black">
                    <a:lumMod val="75000"/>
                    <a:lumOff val="25000"/>
                  </a:prstClr>
                </a:solidFill>
                <a:latin typeface="+mn-lt"/>
                <a:hlinkClick r:id="rId5"/>
              </a:rPr>
              <a:t>CC BY 3.0</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25091149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File:Cerebellum.gif"/>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27984" y="908720"/>
            <a:ext cx="4680520" cy="4680520"/>
          </a:xfrm>
          <a:prstGeom prst="rect">
            <a:avLst/>
          </a:prstGeom>
          <a:noFill/>
          <a:extLst>
            <a:ext uri="{909E8E84-426E-40DD-AFC4-6F175D3DCCD1}">
              <a14:hiddenFill xmlns:a14="http://schemas.microsoft.com/office/drawing/2010/main">
                <a:solidFill>
                  <a:srgbClr val="FFFFFF"/>
                </a:solidFill>
              </a14:hiddenFill>
            </a:ext>
          </a:extLst>
        </p:spPr>
      </p:pic>
      <p:sp>
        <p:nvSpPr>
          <p:cNvPr id="33795" name="Rectangle 1027"/>
          <p:cNvSpPr>
            <a:spLocks noGrp="1" noChangeArrowheads="1"/>
          </p:cNvSpPr>
          <p:nvPr>
            <p:ph idx="1"/>
          </p:nvPr>
        </p:nvSpPr>
        <p:spPr>
          <a:xfrm>
            <a:off x="457200" y="1196752"/>
            <a:ext cx="4114800" cy="5040560"/>
          </a:xfrm>
        </p:spPr>
        <p:txBody>
          <a:bodyPr/>
          <a:lstStyle/>
          <a:p>
            <a:pPr>
              <a:lnSpc>
                <a:spcPct val="112000"/>
              </a:lnSpc>
            </a:pPr>
            <a:r>
              <a:rPr lang="el-GR" altLang="el-GR" b="1" dirty="0" smtClean="0"/>
              <a:t>Ρυθμίζει:</a:t>
            </a:r>
          </a:p>
          <a:p>
            <a:pPr lvl="1">
              <a:lnSpc>
                <a:spcPct val="112000"/>
              </a:lnSpc>
            </a:pPr>
            <a:r>
              <a:rPr lang="el-GR" altLang="el-GR" dirty="0" smtClean="0"/>
              <a:t>Το </a:t>
            </a:r>
            <a:r>
              <a:rPr lang="el-GR" altLang="el-GR" dirty="0"/>
              <a:t>σ</a:t>
            </a:r>
            <a:r>
              <a:rPr lang="el-GR" altLang="el-GR" dirty="0" smtClean="0"/>
              <a:t>υγχρονισμό όλων των κινήσεων του σώματος και των άκρων.</a:t>
            </a:r>
          </a:p>
          <a:p>
            <a:pPr lvl="1">
              <a:lnSpc>
                <a:spcPct val="112000"/>
              </a:lnSpc>
            </a:pPr>
            <a:r>
              <a:rPr lang="el-GR" altLang="el-GR" dirty="0" smtClean="0"/>
              <a:t>Την </a:t>
            </a:r>
            <a:r>
              <a:rPr lang="el-GR" altLang="el-GR" dirty="0"/>
              <a:t>ι</a:t>
            </a:r>
            <a:r>
              <a:rPr lang="el-GR" altLang="el-GR" dirty="0" smtClean="0"/>
              <a:t>σορροπία και την όρθια θέση του σώματος.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36</a:t>
            </a:fld>
            <a:endParaRPr lang="el-GR" dirty="0"/>
          </a:p>
        </p:txBody>
      </p:sp>
      <p:sp>
        <p:nvSpPr>
          <p:cNvPr id="3" name="Τίτλος 2"/>
          <p:cNvSpPr>
            <a:spLocks noGrp="1"/>
          </p:cNvSpPr>
          <p:nvPr>
            <p:ph type="title"/>
          </p:nvPr>
        </p:nvSpPr>
        <p:spPr/>
        <p:txBody>
          <a:bodyPr/>
          <a:lstStyle/>
          <a:p>
            <a:r>
              <a:rPr lang="el-GR" dirty="0" smtClean="0"/>
              <a:t>Παρεγκεφαλίδα </a:t>
            </a:r>
            <a:r>
              <a:rPr lang="el-GR" sz="3000" b="0" dirty="0" smtClean="0"/>
              <a:t>1/2</a:t>
            </a:r>
            <a:endParaRPr lang="el-GR" sz="3000" b="0" dirty="0"/>
          </a:p>
        </p:txBody>
      </p:sp>
      <p:sp>
        <p:nvSpPr>
          <p:cNvPr id="9" name="Rectangle 7"/>
          <p:cNvSpPr/>
          <p:nvPr/>
        </p:nvSpPr>
        <p:spPr>
          <a:xfrm>
            <a:off x="5570160" y="5395193"/>
            <a:ext cx="2396168"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3"/>
              </a:rPr>
              <a:t>Cerebellum</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solidFill>
                  <a:prstClr val="black"/>
                </a:solidFill>
                <a:latin typeface="+mn-lt"/>
                <a:hlinkClick r:id="rId4" tooltip="User:Was a bee"/>
              </a:rPr>
              <a:t>Was a bee</a:t>
            </a:r>
            <a:r>
              <a:rPr lang="el-GR" sz="1200" dirty="0" smtClean="0">
                <a:solidFill>
                  <a:prstClr val="black">
                    <a:lumMod val="75000"/>
                    <a:lumOff val="25000"/>
                  </a:prstClr>
                </a:solidFill>
                <a:latin typeface="+mn-lt"/>
              </a:rPr>
              <a:t> διαθέσιμο με άδεια </a:t>
            </a:r>
            <a:r>
              <a:rPr lang="en-US" sz="1200" dirty="0">
                <a:solidFill>
                  <a:prstClr val="black"/>
                </a:solidFill>
                <a:latin typeface="+mn-lt"/>
                <a:hlinkClick r:id="rId5"/>
              </a:rPr>
              <a:t>CC BY-SA 2.1 JP</a:t>
            </a:r>
            <a:endParaRPr lang="en-US" sz="1200" dirty="0">
              <a:solidFill>
                <a:prstClr val="black"/>
              </a:solidFill>
              <a:latin typeface="+mn-lt"/>
            </a:endParaRPr>
          </a:p>
        </p:txBody>
      </p:sp>
    </p:spTree>
    <p:extLst>
      <p:ext uri="{BB962C8B-B14F-4D97-AF65-F5344CB8AC3E}">
        <p14:creationId xmlns:p14="http://schemas.microsoft.com/office/powerpoint/2010/main" val="2821105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000" b="0" dirty="0" smtClean="0"/>
              <a:t>2/2</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37</a:t>
            </a:fld>
            <a:endParaRPr lang="el-GR" dirty="0"/>
          </a:p>
        </p:txBody>
      </p:sp>
      <p:pic>
        <p:nvPicPr>
          <p:cNvPr id="91138" name="Picture 2" descr="This figure shows the location of the cerebellum in the brain. In the top panel, a lateral view labels the location of the cerebellum and the deep cerebellar white matter. In the bottom panel, a photograph of a brain, with the cerebellum in pink is shown."/>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1612" y="1555073"/>
            <a:ext cx="7000777" cy="4320480"/>
          </a:xfrm>
          <a:prstGeom prst="rect">
            <a:avLst/>
          </a:prstGeom>
          <a:noFill/>
          <a:extLst>
            <a:ext uri="{909E8E84-426E-40DD-AFC4-6F175D3DCCD1}">
              <a14:hiddenFill xmlns:a14="http://schemas.microsoft.com/office/drawing/2010/main">
                <a:solidFill>
                  <a:srgbClr val="FFFFFF"/>
                </a:solidFill>
              </a14:hiddenFill>
            </a:ext>
          </a:extLst>
        </p:spPr>
      </p:pic>
      <p:sp>
        <p:nvSpPr>
          <p:cNvPr id="10" name="Ορθογώνιο 9"/>
          <p:cNvSpPr/>
          <p:nvPr/>
        </p:nvSpPr>
        <p:spPr>
          <a:xfrm>
            <a:off x="971600" y="5875553"/>
            <a:ext cx="5049582" cy="461665"/>
          </a:xfrm>
          <a:prstGeom prst="rect">
            <a:avLst/>
          </a:prstGeom>
        </p:spPr>
        <p:txBody>
          <a:bodyPr wrap="square">
            <a:spAutoFit/>
          </a:bodyPr>
          <a:lstStyle/>
          <a:p>
            <a:r>
              <a:rPr lang="en-US" sz="1200" dirty="0">
                <a:latin typeface="+mn-lt"/>
              </a:rPr>
              <a:t>© 28 Ιουν 2013 OpenStax College. </a:t>
            </a:r>
            <a:r>
              <a:rPr lang="en-US" sz="1200" dirty="0">
                <a:latin typeface="+mn-lt"/>
                <a:hlinkClick r:id="rId3"/>
              </a:rPr>
              <a:t>Textbook content</a:t>
            </a:r>
            <a:r>
              <a:rPr lang="en-US" sz="1200" dirty="0">
                <a:latin typeface="+mn-lt"/>
              </a:rPr>
              <a:t> produced by OpenStax College is licensed under a </a:t>
            </a:r>
            <a:r>
              <a:rPr lang="en-US" sz="1200" dirty="0">
                <a:latin typeface="+mn-lt"/>
                <a:hlinkClick r:id="rId4"/>
              </a:rPr>
              <a:t>Creative Commons Attribution License 3.0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548194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p:txBody>
          <a:bodyPr/>
          <a:lstStyle/>
          <a:p>
            <a:r>
              <a:rPr lang="el-GR" altLang="el-GR" dirty="0" smtClean="0"/>
              <a:t>Από έξω προς τα μέσα:</a:t>
            </a:r>
          </a:p>
          <a:p>
            <a:pPr lvl="1">
              <a:lnSpc>
                <a:spcPct val="190000"/>
              </a:lnSpc>
            </a:pPr>
            <a:r>
              <a:rPr lang="el-GR" altLang="el-GR" b="1" dirty="0" smtClean="0"/>
              <a:t>Σκληρή</a:t>
            </a:r>
          </a:p>
          <a:p>
            <a:pPr lvl="1">
              <a:lnSpc>
                <a:spcPct val="190000"/>
              </a:lnSpc>
            </a:pPr>
            <a:r>
              <a:rPr lang="el-GR" altLang="el-GR" b="1" dirty="0" smtClean="0"/>
              <a:t>Αραχνοειδής</a:t>
            </a:r>
          </a:p>
          <a:p>
            <a:pPr lvl="1">
              <a:lnSpc>
                <a:spcPct val="190000"/>
              </a:lnSpc>
            </a:pPr>
            <a:r>
              <a:rPr lang="el-GR" altLang="el-GR" b="1" dirty="0" smtClean="0"/>
              <a:t>Χοριοειδής</a:t>
            </a:r>
          </a:p>
        </p:txBody>
      </p:sp>
      <p:sp>
        <p:nvSpPr>
          <p:cNvPr id="34820" name="AutoShape 4"/>
          <p:cNvSpPr>
            <a:spLocks/>
          </p:cNvSpPr>
          <p:nvPr/>
        </p:nvSpPr>
        <p:spPr bwMode="auto">
          <a:xfrm>
            <a:off x="3641480" y="1844824"/>
            <a:ext cx="140677" cy="1274763"/>
          </a:xfrm>
          <a:prstGeom prst="rightBrace">
            <a:avLst>
              <a:gd name="adj1" fmla="val 69705"/>
              <a:gd name="adj2" fmla="val 50000"/>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endParaRPr lang="el-GR" altLang="el-GR" dirty="0"/>
          </a:p>
        </p:txBody>
      </p:sp>
      <p:sp>
        <p:nvSpPr>
          <p:cNvPr id="34821" name="AutoShape 5"/>
          <p:cNvSpPr>
            <a:spLocks/>
          </p:cNvSpPr>
          <p:nvPr/>
        </p:nvSpPr>
        <p:spPr bwMode="auto">
          <a:xfrm>
            <a:off x="3641479" y="3141142"/>
            <a:ext cx="140677" cy="1223962"/>
          </a:xfrm>
          <a:prstGeom prst="rightBrace">
            <a:avLst>
              <a:gd name="adj1" fmla="val 66927"/>
              <a:gd name="adj2" fmla="val 50000"/>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endParaRPr lang="el-GR" altLang="el-GR" dirty="0"/>
          </a:p>
        </p:txBody>
      </p:sp>
      <p:sp>
        <p:nvSpPr>
          <p:cNvPr id="34822" name="Text Box 6"/>
          <p:cNvSpPr txBox="1">
            <a:spLocks noChangeArrowheads="1"/>
          </p:cNvSpPr>
          <p:nvPr/>
        </p:nvSpPr>
        <p:spPr bwMode="auto">
          <a:xfrm>
            <a:off x="4217660" y="2251372"/>
            <a:ext cx="43873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spcBef>
                <a:spcPct val="50000"/>
              </a:spcBef>
            </a:pPr>
            <a:r>
              <a:rPr lang="el-GR" altLang="el-GR" sz="2400" b="1" dirty="0">
                <a:latin typeface="+mn-lt"/>
              </a:rPr>
              <a:t>Υποσκληρίδιος χώρος</a:t>
            </a:r>
          </a:p>
        </p:txBody>
      </p:sp>
      <p:sp>
        <p:nvSpPr>
          <p:cNvPr id="34823" name="Text Box 7"/>
          <p:cNvSpPr txBox="1">
            <a:spLocks noChangeArrowheads="1"/>
          </p:cNvSpPr>
          <p:nvPr/>
        </p:nvSpPr>
        <p:spPr bwMode="auto">
          <a:xfrm>
            <a:off x="4217660" y="3522290"/>
            <a:ext cx="43431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spcBef>
                <a:spcPct val="50000"/>
              </a:spcBef>
            </a:pPr>
            <a:r>
              <a:rPr lang="el-GR" altLang="el-GR" sz="2400" b="1" dirty="0">
                <a:latin typeface="+mn-lt"/>
              </a:rPr>
              <a:t>Υπαραχνοειδής χώρος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38</a:t>
            </a:fld>
            <a:endParaRPr lang="el-GR" dirty="0"/>
          </a:p>
        </p:txBody>
      </p:sp>
      <p:sp>
        <p:nvSpPr>
          <p:cNvPr id="3" name="Τίτλος 2"/>
          <p:cNvSpPr>
            <a:spLocks noGrp="1"/>
          </p:cNvSpPr>
          <p:nvPr>
            <p:ph type="title"/>
          </p:nvPr>
        </p:nvSpPr>
        <p:spPr/>
        <p:txBody>
          <a:bodyPr/>
          <a:lstStyle/>
          <a:p>
            <a:r>
              <a:rPr lang="el-GR" dirty="0" smtClean="0"/>
              <a:t>Μήνιγγες του εγκεφάλου </a:t>
            </a:r>
            <a:r>
              <a:rPr lang="el-GR" sz="3000" b="0" dirty="0" smtClean="0"/>
              <a:t>1/2</a:t>
            </a:r>
            <a:endParaRPr lang="el-GR" sz="3000" b="0" dirty="0"/>
          </a:p>
        </p:txBody>
      </p:sp>
    </p:spTree>
    <p:extLst>
      <p:ext uri="{BB962C8B-B14F-4D97-AF65-F5344CB8AC3E}">
        <p14:creationId xmlns:p14="http://schemas.microsoft.com/office/powerpoint/2010/main" val="58534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Κεντρικό νευρικό σύστημα</a:t>
            </a:r>
            <a:endParaRPr lang="el-GR" dirty="0"/>
          </a:p>
        </p:txBody>
      </p:sp>
      <p:sp>
        <p:nvSpPr>
          <p:cNvPr id="3" name="Θέση περιεχομένου 2"/>
          <p:cNvSpPr>
            <a:spLocks noGrp="1"/>
          </p:cNvSpPr>
          <p:nvPr>
            <p:ph idx="1"/>
          </p:nvPr>
        </p:nvSpPr>
        <p:spPr/>
        <p:txBody>
          <a:bodyPr/>
          <a:lstStyle/>
          <a:p>
            <a:r>
              <a:rPr lang="el-GR" b="1" dirty="0" smtClean="0"/>
              <a:t>Εγκέφαλος.</a:t>
            </a:r>
            <a:endParaRPr lang="el-GR" b="1" dirty="0"/>
          </a:p>
          <a:p>
            <a:r>
              <a:rPr lang="el-GR" b="1" dirty="0" smtClean="0"/>
              <a:t>Νωτιαίος μυελός.</a:t>
            </a:r>
            <a:endParaRPr lang="el-GR" b="1" dirty="0"/>
          </a:p>
          <a:p>
            <a:pPr marL="0" indent="0" algn="ctr">
              <a:buNone/>
            </a:pPr>
            <a:r>
              <a:rPr lang="el-GR" b="1" dirty="0">
                <a:solidFill>
                  <a:srgbClr val="004A82"/>
                </a:solidFill>
              </a:rPr>
              <a:t>Αποστολή </a:t>
            </a:r>
            <a:r>
              <a:rPr lang="el-GR" b="1" dirty="0" smtClean="0">
                <a:solidFill>
                  <a:srgbClr val="004A82"/>
                </a:solidFill>
              </a:rPr>
              <a:t>ΚΝΣ</a:t>
            </a:r>
            <a:endParaRPr lang="el-GR" b="1" dirty="0">
              <a:solidFill>
                <a:srgbClr val="004A82"/>
              </a:solidFill>
            </a:endParaRPr>
          </a:p>
          <a:p>
            <a:pPr>
              <a:buFont typeface="Wingdings" panose="05000000000000000000" pitchFamily="2" charset="2"/>
              <a:buChar char="Ø"/>
            </a:pPr>
            <a:r>
              <a:rPr lang="el-GR" dirty="0"/>
              <a:t>Πρόσληψη, επεξεργασία και αποθήκευση των </a:t>
            </a:r>
            <a:r>
              <a:rPr lang="el-GR" dirty="0" smtClean="0"/>
              <a:t>πληροφοριών.</a:t>
            </a:r>
            <a:endParaRPr lang="el-GR" dirty="0"/>
          </a:p>
          <a:p>
            <a:pPr>
              <a:buFont typeface="Wingdings" panose="05000000000000000000" pitchFamily="2" charset="2"/>
              <a:buChar char="Ø"/>
            </a:pPr>
            <a:r>
              <a:rPr lang="el-GR" dirty="0"/>
              <a:t>Σχεδιασμό και επιτέλεση διαφόρων αντιδράσεων  σε σχέση με το </a:t>
            </a:r>
            <a:r>
              <a:rPr lang="el-GR" dirty="0" smtClean="0"/>
              <a:t>περιβάλλον.</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a:t>
            </a:fld>
            <a:endParaRPr lang="el-GR" dirty="0"/>
          </a:p>
        </p:txBody>
      </p:sp>
    </p:spTree>
    <p:extLst>
      <p:ext uri="{BB962C8B-B14F-4D97-AF65-F5344CB8AC3E}">
        <p14:creationId xmlns:p14="http://schemas.microsoft.com/office/powerpoint/2010/main" val="31325660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Μήνιγγες του εγκεφάλου </a:t>
            </a:r>
            <a:r>
              <a:rPr lang="el-GR" sz="3000" b="0" dirty="0" smtClean="0"/>
              <a:t>2/2</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39</a:t>
            </a:fld>
            <a:endParaRPr lang="el-GR" dirty="0"/>
          </a:p>
        </p:txBody>
      </p:sp>
      <p:pic>
        <p:nvPicPr>
          <p:cNvPr id="10251" name="Picture 11" descr="File:1316 Meningeal Layers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793" y="1484784"/>
            <a:ext cx="8627687" cy="46805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p:cNvSpPr/>
          <p:nvPr/>
        </p:nvSpPr>
        <p:spPr>
          <a:xfrm>
            <a:off x="2087990" y="6300918"/>
            <a:ext cx="4968552"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1316 Meningeal </a:t>
            </a:r>
            <a:r>
              <a:rPr lang="en-US" sz="1200" dirty="0" smtClean="0">
                <a:latin typeface="+mn-lt"/>
                <a:hlinkClick r:id="rId3"/>
              </a:rPr>
              <a:t>LayersN</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CFCF"/>
              </a:rPr>
              <a:t>CFCF</a:t>
            </a:r>
            <a:r>
              <a:rPr lang="el-GR" sz="1200" dirty="0" smtClean="0">
                <a:solidFill>
                  <a:prstClr val="black">
                    <a:lumMod val="75000"/>
                    <a:lumOff val="25000"/>
                  </a:prstClr>
                </a:solidFill>
                <a:latin typeface="+mn-lt"/>
              </a:rPr>
              <a:t> διαθέσιμο με άδεια </a:t>
            </a:r>
            <a:r>
              <a:rPr lang="en-US" sz="1200" dirty="0">
                <a:solidFill>
                  <a:prstClr val="black">
                    <a:lumMod val="75000"/>
                    <a:lumOff val="25000"/>
                  </a:prstClr>
                </a:solidFill>
                <a:latin typeface="+mn-lt"/>
                <a:hlinkClick r:id="rId5"/>
              </a:rPr>
              <a:t>CC BY 3.0</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3947743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457200" y="1196752"/>
            <a:ext cx="8219256" cy="5661248"/>
          </a:xfrm>
        </p:spPr>
        <p:txBody>
          <a:bodyPr>
            <a:normAutofit/>
          </a:bodyPr>
          <a:lstStyle/>
          <a:p>
            <a:pPr eaLnBrk="1" hangingPunct="1">
              <a:lnSpc>
                <a:spcPct val="120000"/>
              </a:lnSpc>
            </a:pPr>
            <a:r>
              <a:rPr lang="el-GR" altLang="el-GR" dirty="0" smtClean="0"/>
              <a:t>Παράγεται από τα χοριοειδή πλέγματα των κοιλιών.</a:t>
            </a:r>
          </a:p>
          <a:p>
            <a:pPr eaLnBrk="1" hangingPunct="1">
              <a:lnSpc>
                <a:spcPct val="120000"/>
              </a:lnSpc>
            </a:pPr>
            <a:r>
              <a:rPr lang="el-GR" altLang="el-GR" dirty="0" smtClean="0"/>
              <a:t>Απορροφάται από τα αραχνοειδή σωμάτια (προεξοχές αραχνοειδούς μήνιγγας).</a:t>
            </a:r>
          </a:p>
          <a:p>
            <a:pPr eaLnBrk="1" hangingPunct="1">
              <a:lnSpc>
                <a:spcPct val="120000"/>
              </a:lnSpc>
            </a:pPr>
            <a:r>
              <a:rPr lang="el-GR" altLang="el-GR" dirty="0" smtClean="0"/>
              <a:t>Ισορροπία παραγωγής απορρόφησης.</a:t>
            </a:r>
          </a:p>
          <a:p>
            <a:pPr algn="ctr" eaLnBrk="1" hangingPunct="1">
              <a:lnSpc>
                <a:spcPct val="120000"/>
              </a:lnSpc>
              <a:buFontTx/>
              <a:buNone/>
            </a:pPr>
            <a:r>
              <a:rPr lang="el-GR" altLang="el-GR" b="1" dirty="0" smtClean="0"/>
              <a:t>Αύξηση ΕΝΥ: υδροκέφαλος</a:t>
            </a:r>
            <a:r>
              <a:rPr lang="el-GR" altLang="el-GR" dirty="0" smtClean="0"/>
              <a:t>  </a:t>
            </a:r>
          </a:p>
          <a:p>
            <a:pPr eaLnBrk="1" hangingPunct="1">
              <a:lnSpc>
                <a:spcPct val="120000"/>
              </a:lnSpc>
              <a:buFont typeface="Wingdings" panose="05000000000000000000" pitchFamily="2" charset="2"/>
              <a:buChar char="Ø"/>
            </a:pPr>
            <a:r>
              <a:rPr lang="el-GR" altLang="el-GR" b="1" dirty="0" smtClean="0"/>
              <a:t>Λειτουργία: </a:t>
            </a:r>
          </a:p>
          <a:p>
            <a:pPr marL="538163" lvl="1">
              <a:lnSpc>
                <a:spcPct val="120000"/>
              </a:lnSpc>
            </a:pPr>
            <a:r>
              <a:rPr lang="el-GR" altLang="el-GR" dirty="0" smtClean="0"/>
              <a:t>Μεταβολισμό των εγκεφαλικών κυττάρων.</a:t>
            </a:r>
          </a:p>
          <a:p>
            <a:pPr marL="538163" lvl="1">
              <a:lnSpc>
                <a:spcPct val="120000"/>
              </a:lnSpc>
            </a:pPr>
            <a:r>
              <a:rPr lang="el-GR" altLang="el-GR" dirty="0" smtClean="0"/>
              <a:t>Απορρόφηση κραδασμών , προστασία του εγκεφαλικού παρεγχύματος.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40</a:t>
            </a:fld>
            <a:endParaRPr lang="el-GR" dirty="0"/>
          </a:p>
        </p:txBody>
      </p:sp>
      <p:sp>
        <p:nvSpPr>
          <p:cNvPr id="3" name="Τίτλος 2"/>
          <p:cNvSpPr>
            <a:spLocks noGrp="1"/>
          </p:cNvSpPr>
          <p:nvPr>
            <p:ph type="title"/>
          </p:nvPr>
        </p:nvSpPr>
        <p:spPr/>
        <p:txBody>
          <a:bodyPr/>
          <a:lstStyle/>
          <a:p>
            <a:r>
              <a:rPr lang="el-GR" dirty="0"/>
              <a:t>Εγκεφαλονωτιαίο Υγρό (ΕΝΥ</a:t>
            </a:r>
            <a:r>
              <a:rPr lang="el-GR" dirty="0" smtClean="0"/>
              <a:t>) </a:t>
            </a:r>
            <a:r>
              <a:rPr lang="el-GR" sz="3000" b="0" dirty="0" smtClean="0"/>
              <a:t>1/2</a:t>
            </a:r>
            <a:endParaRPr lang="el-GR" sz="3000" b="0" dirty="0"/>
          </a:p>
        </p:txBody>
      </p:sp>
    </p:spTree>
    <p:extLst>
      <p:ext uri="{BB962C8B-B14F-4D97-AF65-F5344CB8AC3E}">
        <p14:creationId xmlns:p14="http://schemas.microsoft.com/office/powerpoint/2010/main" val="33443010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Εγκεφαλονωτιαίο Υγρό (ΕΝΥ) </a:t>
            </a:r>
            <a:r>
              <a:rPr lang="el-GR" sz="3000" b="0" dirty="0" smtClean="0"/>
              <a:t>2/2</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41</a:t>
            </a:fld>
            <a:endParaRPr lang="el-GR" dirty="0"/>
          </a:p>
        </p:txBody>
      </p:sp>
      <p:pic>
        <p:nvPicPr>
          <p:cNvPr id="88066" name="Picture 2" descr="File:1317 CFS Circulatio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1268760"/>
            <a:ext cx="7620000" cy="49625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p:nvSpPr>
        <p:spPr>
          <a:xfrm>
            <a:off x="2087990" y="6300918"/>
            <a:ext cx="4968552"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1317 CFS </a:t>
            </a:r>
            <a:r>
              <a:rPr lang="en-US" sz="1200" dirty="0" smtClean="0">
                <a:latin typeface="+mn-lt"/>
                <a:hlinkClick r:id="rId3"/>
              </a:rPr>
              <a:t>Circulation</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CFCF"/>
              </a:rPr>
              <a:t>CFCF</a:t>
            </a:r>
            <a:r>
              <a:rPr lang="el-GR" sz="1200" dirty="0" smtClean="0">
                <a:solidFill>
                  <a:prstClr val="black">
                    <a:lumMod val="75000"/>
                    <a:lumOff val="25000"/>
                  </a:prstClr>
                </a:solidFill>
                <a:latin typeface="+mn-lt"/>
              </a:rPr>
              <a:t> διαθέσιμο με άδεια </a:t>
            </a:r>
            <a:r>
              <a:rPr lang="en-US" sz="1200" dirty="0">
                <a:solidFill>
                  <a:prstClr val="black">
                    <a:lumMod val="75000"/>
                    <a:lumOff val="25000"/>
                  </a:prstClr>
                </a:solidFill>
                <a:latin typeface="+mn-lt"/>
                <a:hlinkClick r:id="rId5"/>
              </a:rPr>
              <a:t>CC BY 3.0</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28164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Υδροκέφαλος </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42</a:t>
            </a:fld>
            <a:endParaRPr lang="el-GR" dirty="0"/>
          </a:p>
        </p:txBody>
      </p:sp>
      <p:pic>
        <p:nvPicPr>
          <p:cNvPr id="87042" name="Picture 2" descr="File:MBq Hydrocephalu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576" y="1412776"/>
            <a:ext cx="7620000" cy="4457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p:nvSpPr>
        <p:spPr>
          <a:xfrm>
            <a:off x="2381615" y="6093296"/>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MBq </a:t>
            </a:r>
            <a:r>
              <a:rPr lang="en-US" sz="1200" dirty="0" smtClean="0">
                <a:latin typeface="+mn-lt"/>
                <a:hlinkClick r:id="rId3"/>
              </a:rPr>
              <a:t>Hydrocephalus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Lipothymia"/>
              </a:rPr>
              <a:t>Lipothymia</a:t>
            </a:r>
            <a:r>
              <a:rPr lang="el-GR" sz="1200" dirty="0" smtClean="0">
                <a:solidFill>
                  <a:prstClr val="black"/>
                </a:solidFill>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
        <p:nvSpPr>
          <p:cNvPr id="7" name="Ορθογώνιο 6"/>
          <p:cNvSpPr/>
          <p:nvPr/>
        </p:nvSpPr>
        <p:spPr>
          <a:xfrm>
            <a:off x="1691680" y="1008545"/>
            <a:ext cx="1668790" cy="400110"/>
          </a:xfrm>
          <a:prstGeom prst="rect">
            <a:avLst/>
          </a:prstGeom>
        </p:spPr>
        <p:txBody>
          <a:bodyPr wrap="none">
            <a:spAutoFit/>
          </a:bodyPr>
          <a:lstStyle/>
          <a:p>
            <a:r>
              <a:rPr lang="el-GR" altLang="el-GR" sz="2000" b="1" dirty="0">
                <a:latin typeface="+mn-lt"/>
              </a:rPr>
              <a:t>υδροκέφαλος</a:t>
            </a:r>
            <a:endParaRPr lang="el-GR" sz="2000" b="1" dirty="0">
              <a:latin typeface="+mn-lt"/>
            </a:endParaRPr>
          </a:p>
        </p:txBody>
      </p:sp>
      <p:sp>
        <p:nvSpPr>
          <p:cNvPr id="8" name="TextBox 7"/>
          <p:cNvSpPr txBox="1"/>
          <p:nvPr/>
        </p:nvSpPr>
        <p:spPr>
          <a:xfrm>
            <a:off x="5796136" y="1008545"/>
            <a:ext cx="1563185" cy="400110"/>
          </a:xfrm>
          <a:prstGeom prst="rect">
            <a:avLst/>
          </a:prstGeom>
          <a:noFill/>
        </p:spPr>
        <p:txBody>
          <a:bodyPr wrap="none" rtlCol="0">
            <a:spAutoFit/>
          </a:bodyPr>
          <a:lstStyle/>
          <a:p>
            <a:r>
              <a:rPr lang="el-GR" sz="2000" b="1" dirty="0" smtClean="0">
                <a:latin typeface="+mn-lt"/>
              </a:rPr>
              <a:t>φυσιολογικό</a:t>
            </a:r>
            <a:endParaRPr lang="el-GR" sz="2000" b="1" dirty="0">
              <a:latin typeface="+mn-lt"/>
            </a:endParaRPr>
          </a:p>
        </p:txBody>
      </p:sp>
    </p:spTree>
    <p:extLst>
      <p:ext uri="{BB962C8B-B14F-4D97-AF65-F5344CB8AC3E}">
        <p14:creationId xmlns:p14="http://schemas.microsoft.com/office/powerpoint/2010/main" val="17018189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Αρτηρίες του εγκεφάλου </a:t>
            </a:r>
            <a:r>
              <a:rPr lang="el-GR" sz="3000" b="0" dirty="0" smtClean="0"/>
              <a:t>1/2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43</a:t>
            </a:fld>
            <a:endParaRPr lang="el-GR" dirty="0"/>
          </a:p>
        </p:txBody>
      </p:sp>
      <p:pic>
        <p:nvPicPr>
          <p:cNvPr id="122882" name="Picture 2" descr="File:Arteries beneath brain Gray clos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1106492"/>
            <a:ext cx="6048375" cy="55721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6300192" y="6019497"/>
            <a:ext cx="2699792"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Arteries beneath brain Gray </a:t>
            </a:r>
            <a:r>
              <a:rPr lang="en-US" sz="1200" dirty="0" smtClean="0">
                <a:latin typeface="+mn-lt"/>
                <a:hlinkClick r:id="rId3"/>
              </a:rPr>
              <a:t>closer</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Wikid77"/>
              </a:rPr>
              <a:t>Wikid77</a:t>
            </a:r>
            <a:r>
              <a:rPr lang="el-GR" sz="1200" dirty="0" smtClean="0">
                <a:solidFill>
                  <a:prstClr val="black"/>
                </a:solidFill>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16382760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44</a:t>
            </a:fld>
            <a:endParaRPr lang="el-GR" dirty="0"/>
          </a:p>
        </p:txBody>
      </p:sp>
      <p:pic>
        <p:nvPicPr>
          <p:cNvPr id="86018" name="Picture 2" descr="This diagram shows the arteries of the brai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2848" y="1484784"/>
            <a:ext cx="8068366" cy="4752528"/>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3"/>
          <p:cNvSpPr>
            <a:spLocks noGrp="1"/>
          </p:cNvSpPr>
          <p:nvPr>
            <p:ph type="title"/>
          </p:nvPr>
        </p:nvSpPr>
        <p:spPr/>
        <p:txBody>
          <a:bodyPr>
            <a:noAutofit/>
          </a:bodyPr>
          <a:lstStyle/>
          <a:p>
            <a:r>
              <a:rPr lang="el-GR" dirty="0" smtClean="0"/>
              <a:t>Αρτηρίες του εγκεφάλου </a:t>
            </a:r>
            <a:r>
              <a:rPr lang="el-GR" sz="3000" b="0" dirty="0" smtClean="0"/>
              <a:t>2/2</a:t>
            </a:r>
            <a:endParaRPr lang="el-GR" sz="3000" b="0" dirty="0"/>
          </a:p>
        </p:txBody>
      </p:sp>
      <p:sp>
        <p:nvSpPr>
          <p:cNvPr id="5" name="Ορθογώνιο 4"/>
          <p:cNvSpPr/>
          <p:nvPr/>
        </p:nvSpPr>
        <p:spPr>
          <a:xfrm>
            <a:off x="1835696" y="6274467"/>
            <a:ext cx="5400600" cy="461665"/>
          </a:xfrm>
          <a:prstGeom prst="rect">
            <a:avLst/>
          </a:prstGeom>
        </p:spPr>
        <p:txBody>
          <a:bodyPr wrap="square">
            <a:spAutoFit/>
          </a:bodyPr>
          <a:lstStyle/>
          <a:p>
            <a:r>
              <a:rPr lang="en-US" sz="1200" dirty="0">
                <a:latin typeface="+mn-lt"/>
              </a:rPr>
              <a:t>© 19 Ιουν 2013 OpenStax College. </a:t>
            </a:r>
            <a:r>
              <a:rPr lang="en-US" sz="1200" dirty="0">
                <a:latin typeface="+mn-lt"/>
                <a:hlinkClick r:id="rId3"/>
              </a:rPr>
              <a:t>Textbook content</a:t>
            </a:r>
            <a:r>
              <a:rPr lang="en-US" sz="1200" dirty="0">
                <a:latin typeface="+mn-lt"/>
              </a:rPr>
              <a:t> produced by OpenStax College is licensed under a </a:t>
            </a:r>
            <a:r>
              <a:rPr lang="en-US" sz="1200" dirty="0">
                <a:latin typeface="+mn-lt"/>
                <a:hlinkClick r:id="rId4"/>
              </a:rPr>
              <a:t>Creative Commons Attribution License 3.0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26673575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a:xfrm>
            <a:off x="611560" y="1556792"/>
            <a:ext cx="3682752" cy="5040560"/>
          </a:xfrm>
        </p:spPr>
        <p:txBody>
          <a:bodyPr/>
          <a:lstStyle/>
          <a:p>
            <a:pPr eaLnBrk="1" hangingPunct="1">
              <a:buFontTx/>
              <a:buNone/>
            </a:pPr>
            <a:r>
              <a:rPr lang="el-GR" altLang="el-GR" sz="2400" b="1" dirty="0" smtClean="0"/>
              <a:t>ΚΑΡΩΤΙΔΑ</a:t>
            </a:r>
          </a:p>
          <a:p>
            <a:pPr eaLnBrk="1" hangingPunct="1">
              <a:buFontTx/>
              <a:buNone/>
            </a:pPr>
            <a:r>
              <a:rPr lang="el-GR" altLang="el-GR" b="1" dirty="0"/>
              <a:t>Έ</a:t>
            </a:r>
            <a:r>
              <a:rPr lang="el-GR" altLang="el-GR" sz="2400" b="1" dirty="0" smtClean="0"/>
              <a:t>σω καρωτίδα</a:t>
            </a:r>
            <a:endParaRPr lang="el-GR" altLang="el-GR" sz="2400" dirty="0" smtClean="0"/>
          </a:p>
          <a:p>
            <a:pPr eaLnBrk="1" hangingPunct="1"/>
            <a:r>
              <a:rPr lang="el-GR" altLang="el-GR" sz="2400" dirty="0" smtClean="0"/>
              <a:t>Οφθαλμική αρτηρία </a:t>
            </a:r>
            <a:r>
              <a:rPr lang="el-GR" altLang="el-GR" sz="2000" dirty="0" smtClean="0"/>
              <a:t>(οφθαλμός).</a:t>
            </a:r>
            <a:endParaRPr lang="el-GR" altLang="el-GR" sz="2400" dirty="0" smtClean="0"/>
          </a:p>
          <a:p>
            <a:pPr eaLnBrk="1" hangingPunct="1"/>
            <a:r>
              <a:rPr lang="el-GR" altLang="el-GR" sz="2400" dirty="0" smtClean="0"/>
              <a:t>Πρόσθια εγκεφαλική αρτηρία </a:t>
            </a:r>
            <a:r>
              <a:rPr lang="el-GR" altLang="el-GR" sz="2000" dirty="0" smtClean="0"/>
              <a:t>(μετωπιαίο λοβό).</a:t>
            </a:r>
          </a:p>
          <a:p>
            <a:pPr eaLnBrk="1" hangingPunct="1"/>
            <a:r>
              <a:rPr lang="el-GR" altLang="el-GR" sz="2400" dirty="0" smtClean="0"/>
              <a:t>Μέση εγκεφαλική αρτηρία </a:t>
            </a:r>
            <a:r>
              <a:rPr lang="el-GR" altLang="el-GR" sz="2000" dirty="0" smtClean="0"/>
              <a:t>(βρεγματικό και κροταφικό λοβό).</a:t>
            </a:r>
          </a:p>
          <a:p>
            <a:pPr eaLnBrk="1" hangingPunct="1">
              <a:buFontTx/>
              <a:buNone/>
            </a:pPr>
            <a:endParaRPr lang="el-GR" altLang="el-GR" sz="2400" dirty="0" smtClean="0"/>
          </a:p>
        </p:txBody>
      </p:sp>
      <p:sp>
        <p:nvSpPr>
          <p:cNvPr id="40964" name="Rectangle 4"/>
          <p:cNvSpPr>
            <a:spLocks noGrp="1" noChangeArrowheads="1"/>
          </p:cNvSpPr>
          <p:nvPr>
            <p:ph type="body" sz="half" idx="4294967295"/>
          </p:nvPr>
        </p:nvSpPr>
        <p:spPr>
          <a:xfrm>
            <a:off x="5220072" y="1556792"/>
            <a:ext cx="3528392" cy="4114800"/>
          </a:xfrm>
        </p:spPr>
        <p:txBody>
          <a:bodyPr/>
          <a:lstStyle/>
          <a:p>
            <a:pPr eaLnBrk="1" hangingPunct="1">
              <a:buFontTx/>
              <a:buNone/>
            </a:pPr>
            <a:r>
              <a:rPr lang="el-GR" altLang="el-GR" sz="2400" b="1" dirty="0" smtClean="0"/>
              <a:t>ΥΠΟΚΛΕΙΔΙΟΣ ΑΡΤΗΡΙΑ</a:t>
            </a:r>
          </a:p>
          <a:p>
            <a:pPr eaLnBrk="1" hangingPunct="1">
              <a:buFontTx/>
              <a:buNone/>
            </a:pPr>
            <a:r>
              <a:rPr lang="el-GR" altLang="el-GR" sz="2400" b="1" dirty="0" smtClean="0"/>
              <a:t>Σπονδυλική αρτηρία.</a:t>
            </a:r>
          </a:p>
          <a:p>
            <a:pPr algn="ctr" eaLnBrk="1" hangingPunct="1">
              <a:buFontTx/>
              <a:buNone/>
            </a:pPr>
            <a:r>
              <a:rPr lang="el-GR" altLang="el-GR" sz="2400" b="1" dirty="0" smtClean="0">
                <a:sym typeface="Symbol" pitchFamily="18" charset="2"/>
              </a:rPr>
              <a:t></a:t>
            </a:r>
            <a:endParaRPr lang="el-GR" altLang="el-GR" sz="2400" b="1" dirty="0" smtClean="0"/>
          </a:p>
          <a:p>
            <a:pPr eaLnBrk="1" hangingPunct="1">
              <a:buFontTx/>
              <a:buNone/>
            </a:pPr>
            <a:r>
              <a:rPr lang="el-GR" altLang="el-GR" sz="2400" b="1" dirty="0" smtClean="0"/>
              <a:t>Βασική αρτηρία.</a:t>
            </a:r>
            <a:endParaRPr lang="el-GR" altLang="el-GR" sz="2400" dirty="0" smtClean="0"/>
          </a:p>
          <a:p>
            <a:pPr algn="ctr" eaLnBrk="1" hangingPunct="1">
              <a:buFontTx/>
              <a:buNone/>
            </a:pPr>
            <a:r>
              <a:rPr lang="el-GR" altLang="el-GR" sz="2400" b="1" dirty="0" smtClean="0">
                <a:sym typeface="Symbol" pitchFamily="18" charset="2"/>
              </a:rPr>
              <a:t></a:t>
            </a:r>
            <a:endParaRPr lang="el-GR" altLang="el-GR" sz="2400" dirty="0" smtClean="0"/>
          </a:p>
          <a:p>
            <a:pPr eaLnBrk="1" hangingPunct="1"/>
            <a:r>
              <a:rPr lang="el-GR" altLang="el-GR" sz="2400" dirty="0" smtClean="0"/>
              <a:t>Οπίσθιες εγκεφαλικές αρτηρίες</a:t>
            </a:r>
          </a:p>
          <a:p>
            <a:pPr marL="355600" indent="0" eaLnBrk="1" hangingPunct="1">
              <a:buFontTx/>
              <a:buNone/>
            </a:pPr>
            <a:r>
              <a:rPr lang="el-GR" altLang="el-GR" sz="2000" dirty="0" smtClean="0"/>
              <a:t>(παρεγκεφαλίδα, στέλεχος, ινιακό, κροταφικό λοβό).</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45</a:t>
            </a:fld>
            <a:endParaRPr lang="el-GR" dirty="0"/>
          </a:p>
        </p:txBody>
      </p:sp>
      <p:sp>
        <p:nvSpPr>
          <p:cNvPr id="3" name="Τίτλος 2"/>
          <p:cNvSpPr>
            <a:spLocks noGrp="1"/>
          </p:cNvSpPr>
          <p:nvPr>
            <p:ph type="title"/>
          </p:nvPr>
        </p:nvSpPr>
        <p:spPr>
          <a:xfrm>
            <a:off x="467544" y="116632"/>
            <a:ext cx="8229600" cy="1080120"/>
          </a:xfrm>
        </p:spPr>
        <p:txBody>
          <a:bodyPr>
            <a:normAutofit fontScale="90000"/>
          </a:bodyPr>
          <a:lstStyle/>
          <a:p>
            <a:r>
              <a:rPr lang="el-GR" sz="4000" dirty="0" smtClean="0"/>
              <a:t>Αρτηρίες του εγκεφάλου</a:t>
            </a:r>
            <a:r>
              <a:rPr lang="el-GR" dirty="0" smtClean="0"/>
              <a:t/>
            </a:r>
            <a:br>
              <a:rPr lang="el-GR" dirty="0" smtClean="0"/>
            </a:br>
            <a:r>
              <a:rPr lang="el-GR" sz="3300" b="0" dirty="0" smtClean="0"/>
              <a:t>αορτικό τόξο</a:t>
            </a:r>
            <a:endParaRPr lang="el-GR" sz="3300" b="0" dirty="0"/>
          </a:p>
        </p:txBody>
      </p:sp>
      <p:cxnSp>
        <p:nvCxnSpPr>
          <p:cNvPr id="5" name="Ευθεία γραμμή σύνδεσης 4"/>
          <p:cNvCxnSpPr/>
          <p:nvPr/>
        </p:nvCxnSpPr>
        <p:spPr>
          <a:xfrm>
            <a:off x="4572000" y="1628800"/>
            <a:ext cx="0" cy="4248472"/>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0521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46</a:t>
            </a:fld>
            <a:endParaRPr lang="el-GR" dirty="0"/>
          </a:p>
        </p:txBody>
      </p:sp>
      <p:pic>
        <p:nvPicPr>
          <p:cNvPr id="12315" name="Picture 27" descr="This diagram shows a series of interconnected blood vessels and capillari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18775"/>
            <a:ext cx="4032448" cy="6794601"/>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3"/>
          <p:cNvSpPr>
            <a:spLocks noGrp="1"/>
          </p:cNvSpPr>
          <p:nvPr>
            <p:ph type="title"/>
          </p:nvPr>
        </p:nvSpPr>
        <p:spPr>
          <a:xfrm>
            <a:off x="4572000" y="116632"/>
            <a:ext cx="4341168" cy="1008112"/>
          </a:xfrm>
        </p:spPr>
        <p:txBody>
          <a:bodyPr/>
          <a:lstStyle/>
          <a:p>
            <a:r>
              <a:rPr lang="el-GR" dirty="0" smtClean="0"/>
              <a:t>Κύκλος του </a:t>
            </a:r>
            <a:r>
              <a:rPr lang="en-US" dirty="0" smtClean="0"/>
              <a:t>Willis</a:t>
            </a:r>
            <a:endParaRPr lang="el-GR" dirty="0"/>
          </a:p>
        </p:txBody>
      </p:sp>
      <p:sp>
        <p:nvSpPr>
          <p:cNvPr id="5" name="Ορθογώνιο 4"/>
          <p:cNvSpPr/>
          <p:nvPr/>
        </p:nvSpPr>
        <p:spPr>
          <a:xfrm>
            <a:off x="4211960" y="6093296"/>
            <a:ext cx="3600400" cy="646331"/>
          </a:xfrm>
          <a:prstGeom prst="rect">
            <a:avLst/>
          </a:prstGeom>
        </p:spPr>
        <p:txBody>
          <a:bodyPr wrap="square">
            <a:spAutoFit/>
          </a:bodyPr>
          <a:lstStyle/>
          <a:p>
            <a:r>
              <a:rPr lang="en-US" sz="1200" dirty="0">
                <a:latin typeface="+mn-lt"/>
              </a:rPr>
              <a:t>© 4 Ιουν 2013 OpenStax College. </a:t>
            </a:r>
            <a:r>
              <a:rPr lang="en-US" sz="1200" dirty="0">
                <a:latin typeface="+mn-lt"/>
                <a:hlinkClick r:id="rId3"/>
              </a:rPr>
              <a:t>Textbook content</a:t>
            </a:r>
            <a:r>
              <a:rPr lang="en-US" sz="1200" dirty="0">
                <a:latin typeface="+mn-lt"/>
              </a:rPr>
              <a:t> produced by OpenStax College is licensed under a </a:t>
            </a:r>
            <a:r>
              <a:rPr lang="en-US" sz="1200" dirty="0">
                <a:latin typeface="+mn-lt"/>
                <a:hlinkClick r:id="rId4"/>
              </a:rPr>
              <a:t>Creative Commons Attribution License 3.0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27076430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lnSpc>
                <a:spcPct val="120000"/>
              </a:lnSpc>
            </a:pPr>
            <a:r>
              <a:rPr lang="el-GR" altLang="el-GR" sz="3200" b="1" dirty="0" smtClean="0"/>
              <a:t>Φλεβώδεις κόλποι</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47</a:t>
            </a:fld>
            <a:endParaRPr lang="el-GR" dirty="0"/>
          </a:p>
        </p:txBody>
      </p:sp>
      <p:sp>
        <p:nvSpPr>
          <p:cNvPr id="6" name="Rectangle 7"/>
          <p:cNvSpPr/>
          <p:nvPr/>
        </p:nvSpPr>
        <p:spPr>
          <a:xfrm>
            <a:off x="2087990" y="6300918"/>
            <a:ext cx="4968552"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1317 CFS </a:t>
            </a:r>
            <a:r>
              <a:rPr lang="en-US" sz="1200" dirty="0" smtClean="0">
                <a:latin typeface="+mn-lt"/>
                <a:hlinkClick r:id="rId3"/>
              </a:rPr>
              <a:t>Circulation</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CFCF"/>
              </a:rPr>
              <a:t>CFCF</a:t>
            </a:r>
            <a:r>
              <a:rPr lang="el-GR" sz="1200" dirty="0" smtClean="0">
                <a:solidFill>
                  <a:prstClr val="black">
                    <a:lumMod val="75000"/>
                    <a:lumOff val="25000"/>
                  </a:prstClr>
                </a:solidFill>
                <a:latin typeface="+mn-lt"/>
              </a:rPr>
              <a:t> διαθέσιμο με άδεια </a:t>
            </a:r>
            <a:r>
              <a:rPr lang="en-US" sz="1200" dirty="0">
                <a:solidFill>
                  <a:prstClr val="black">
                    <a:lumMod val="75000"/>
                    <a:lumOff val="25000"/>
                  </a:prstClr>
                </a:solidFill>
                <a:latin typeface="+mn-lt"/>
                <a:hlinkClick r:id="rId5"/>
              </a:rPr>
              <a:t>CC BY 3.0</a:t>
            </a:r>
            <a:endParaRPr lang="en-US" sz="1200" dirty="0">
              <a:solidFill>
                <a:prstClr val="black">
                  <a:lumMod val="75000"/>
                  <a:lumOff val="25000"/>
                </a:prstClr>
              </a:solidFill>
              <a:latin typeface="+mn-lt"/>
            </a:endParaRPr>
          </a:p>
        </p:txBody>
      </p:sp>
      <p:grpSp>
        <p:nvGrpSpPr>
          <p:cNvPr id="3" name="Ομάδα 2"/>
          <p:cNvGrpSpPr/>
          <p:nvPr/>
        </p:nvGrpSpPr>
        <p:grpSpPr>
          <a:xfrm>
            <a:off x="395536" y="1268760"/>
            <a:ext cx="7986464" cy="4962526"/>
            <a:chOff x="395536" y="1268760"/>
            <a:chExt cx="7986464" cy="4962526"/>
          </a:xfrm>
        </p:grpSpPr>
        <p:pic>
          <p:nvPicPr>
            <p:cNvPr id="5" name="Picture 2" descr="File:1317 CFS Circulation.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1268760"/>
              <a:ext cx="7620000" cy="4962526"/>
            </a:xfrm>
            <a:prstGeom prst="rect">
              <a:avLst/>
            </a:prstGeom>
            <a:noFill/>
            <a:extLst>
              <a:ext uri="{909E8E84-426E-40DD-AFC4-6F175D3DCCD1}">
                <a14:hiddenFill xmlns:a14="http://schemas.microsoft.com/office/drawing/2010/main">
                  <a:solidFill>
                    <a:srgbClr val="FFFFFF"/>
                  </a:solidFill>
                </a14:hiddenFill>
              </a:ext>
            </a:extLst>
          </p:spPr>
        </p:pic>
        <p:sp>
          <p:nvSpPr>
            <p:cNvPr id="2" name="Έλλειψη 1"/>
            <p:cNvSpPr/>
            <p:nvPr/>
          </p:nvSpPr>
          <p:spPr>
            <a:xfrm>
              <a:off x="395536" y="1484784"/>
              <a:ext cx="1512168"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Tree>
    <p:extLst>
      <p:ext uri="{BB962C8B-B14F-4D97-AF65-F5344CB8AC3E}">
        <p14:creationId xmlns:p14="http://schemas.microsoft.com/office/powerpoint/2010/main" val="18197347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027"/>
          <p:cNvSpPr>
            <a:spLocks noGrp="1" noChangeArrowheads="1"/>
          </p:cNvSpPr>
          <p:nvPr>
            <p:ph idx="1"/>
          </p:nvPr>
        </p:nvSpPr>
        <p:spPr/>
        <p:txBody>
          <a:bodyPr>
            <a:normAutofit/>
          </a:bodyPr>
          <a:lstStyle/>
          <a:p>
            <a:pPr eaLnBrk="1" hangingPunct="1">
              <a:lnSpc>
                <a:spcPct val="120000"/>
              </a:lnSpc>
              <a:spcBef>
                <a:spcPts val="3600"/>
              </a:spcBef>
            </a:pPr>
            <a:r>
              <a:rPr lang="el-GR" altLang="el-GR" sz="2600" dirty="0" smtClean="0"/>
              <a:t>Εγκεφαλονωτιαίο ή Ζωικό νευρικό σύστημα.</a:t>
            </a:r>
          </a:p>
          <a:p>
            <a:pPr eaLnBrk="1" hangingPunct="1">
              <a:lnSpc>
                <a:spcPct val="120000"/>
              </a:lnSpc>
              <a:spcBef>
                <a:spcPts val="3600"/>
              </a:spcBef>
            </a:pPr>
            <a:r>
              <a:rPr lang="el-GR" altLang="el-GR" sz="2600" dirty="0" smtClean="0"/>
              <a:t>Αυτόνομο ή Νευροφυτικό σύστημα.</a:t>
            </a:r>
            <a:endParaRPr lang="en-US" altLang="el-GR" sz="26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48</a:t>
            </a:fld>
            <a:endParaRPr lang="el-GR" dirty="0"/>
          </a:p>
        </p:txBody>
      </p:sp>
      <p:sp>
        <p:nvSpPr>
          <p:cNvPr id="3" name="Τίτλος 2"/>
          <p:cNvSpPr>
            <a:spLocks noGrp="1"/>
          </p:cNvSpPr>
          <p:nvPr>
            <p:ph type="title"/>
          </p:nvPr>
        </p:nvSpPr>
        <p:spPr/>
        <p:txBody>
          <a:bodyPr/>
          <a:lstStyle/>
          <a:p>
            <a:r>
              <a:rPr lang="el-GR" dirty="0" smtClean="0"/>
              <a:t>Νευρικό σύστημα</a:t>
            </a:r>
            <a:endParaRPr lang="el-GR" dirty="0"/>
          </a:p>
        </p:txBody>
      </p:sp>
    </p:spTree>
    <p:extLst>
      <p:ext uri="{BB962C8B-B14F-4D97-AF65-F5344CB8AC3E}">
        <p14:creationId xmlns:p14="http://schemas.microsoft.com/office/powerpoint/2010/main" val="1525068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Περιφερικό νευρικό σύστημα (</a:t>
            </a:r>
            <a:r>
              <a:rPr lang="el-GR" dirty="0"/>
              <a:t>ΠΝΣ)</a:t>
            </a:r>
          </a:p>
        </p:txBody>
      </p:sp>
      <p:sp>
        <p:nvSpPr>
          <p:cNvPr id="3" name="Θέση περιεχομένου 2"/>
          <p:cNvSpPr>
            <a:spLocks noGrp="1"/>
          </p:cNvSpPr>
          <p:nvPr>
            <p:ph idx="1"/>
          </p:nvPr>
        </p:nvSpPr>
        <p:spPr/>
        <p:txBody>
          <a:bodyPr/>
          <a:lstStyle/>
          <a:p>
            <a:r>
              <a:rPr lang="el-GR" b="1" dirty="0" smtClean="0"/>
              <a:t>Κρανιακά νεύρ</a:t>
            </a:r>
            <a:r>
              <a:rPr lang="el-GR" b="1" dirty="0" smtClean="0"/>
              <a:t>α</a:t>
            </a:r>
            <a:r>
              <a:rPr lang="el-GR" b="1" dirty="0" smtClean="0"/>
              <a:t> </a:t>
            </a:r>
            <a:r>
              <a:rPr lang="el-GR" dirty="0" smtClean="0"/>
              <a:t>(</a:t>
            </a:r>
            <a:r>
              <a:rPr lang="el-GR" dirty="0"/>
              <a:t>12 Ζεύγη</a:t>
            </a:r>
            <a:r>
              <a:rPr lang="el-GR" dirty="0" smtClean="0"/>
              <a:t>).</a:t>
            </a:r>
            <a:endParaRPr lang="el-GR" dirty="0"/>
          </a:p>
          <a:p>
            <a:r>
              <a:rPr lang="el-GR" b="1" dirty="0" smtClean="0"/>
              <a:t>Νωτιαία νεύρα </a:t>
            </a:r>
            <a:r>
              <a:rPr lang="el-GR" dirty="0" smtClean="0"/>
              <a:t>(</a:t>
            </a:r>
            <a:r>
              <a:rPr lang="el-GR" dirty="0"/>
              <a:t>31 Ζεύγη</a:t>
            </a:r>
            <a:r>
              <a:rPr lang="el-GR" dirty="0" smtClean="0"/>
              <a:t>).</a:t>
            </a:r>
            <a:endParaRPr lang="el-GR" dirty="0"/>
          </a:p>
          <a:p>
            <a:r>
              <a:rPr lang="el-GR" b="1" dirty="0" smtClean="0"/>
              <a:t>Περιφερικά</a:t>
            </a:r>
            <a:endParaRPr lang="el-GR" b="1" dirty="0" smtClean="0"/>
          </a:p>
          <a:p>
            <a:pPr lvl="1"/>
            <a:r>
              <a:rPr lang="el-GR" dirty="0" smtClean="0"/>
              <a:t>Κινητικές </a:t>
            </a:r>
            <a:r>
              <a:rPr lang="el-GR" dirty="0"/>
              <a:t>νευρικές </a:t>
            </a:r>
            <a:r>
              <a:rPr lang="el-GR" dirty="0" smtClean="0"/>
              <a:t>ίνες.</a:t>
            </a:r>
            <a:endParaRPr lang="el-GR" dirty="0"/>
          </a:p>
          <a:p>
            <a:pPr lvl="1"/>
            <a:r>
              <a:rPr lang="el-GR" dirty="0"/>
              <a:t>Αισθητικές νευρικές </a:t>
            </a:r>
            <a:r>
              <a:rPr lang="el-GR" dirty="0" smtClean="0"/>
              <a:t>ίνες.</a:t>
            </a:r>
            <a:endParaRPr lang="el-GR" dirty="0"/>
          </a:p>
          <a:p>
            <a:pPr marL="0" indent="0" algn="ctr">
              <a:buNone/>
            </a:pPr>
            <a:r>
              <a:rPr lang="el-GR" b="1" dirty="0">
                <a:solidFill>
                  <a:srgbClr val="004A82"/>
                </a:solidFill>
              </a:rPr>
              <a:t>Αποστολή</a:t>
            </a:r>
          </a:p>
          <a:p>
            <a:pPr>
              <a:buFont typeface="Wingdings" panose="05000000000000000000" pitchFamily="2" charset="2"/>
              <a:buChar char="Ø"/>
            </a:pPr>
            <a:r>
              <a:rPr lang="el-GR" dirty="0"/>
              <a:t>Συνδέει ΚΝΣ με τα εκτελεστικά </a:t>
            </a:r>
            <a:r>
              <a:rPr lang="el-GR" dirty="0" smtClean="0"/>
              <a:t>όργανα.</a:t>
            </a:r>
            <a:endParaRPr lang="el-GR" dirty="0"/>
          </a:p>
          <a:p>
            <a:pPr>
              <a:buFont typeface="Wingdings" panose="05000000000000000000" pitchFamily="2" charset="2"/>
              <a:buChar char="Ø"/>
            </a:pPr>
            <a:r>
              <a:rPr lang="el-GR" dirty="0"/>
              <a:t>Πραγματοποιεί τις εντολές του </a:t>
            </a:r>
            <a:r>
              <a:rPr lang="el-GR" dirty="0" smtClean="0"/>
              <a:t>ΚΝΣ.</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a:t>
            </a:fld>
            <a:endParaRPr lang="el-GR" dirty="0"/>
          </a:p>
        </p:txBody>
      </p:sp>
    </p:spTree>
    <p:extLst>
      <p:ext uri="{BB962C8B-B14F-4D97-AF65-F5344CB8AC3E}">
        <p14:creationId xmlns:p14="http://schemas.microsoft.com/office/powerpoint/2010/main" val="21321821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Εγκεφαλονωτιαίο νευρικό σύστημα</a:t>
            </a:r>
            <a:endParaRPr lang="el-GR" dirty="0"/>
          </a:p>
        </p:txBody>
      </p:sp>
      <p:sp>
        <p:nvSpPr>
          <p:cNvPr id="3" name="Θέση περιεχομένου 2"/>
          <p:cNvSpPr>
            <a:spLocks noGrp="1"/>
          </p:cNvSpPr>
          <p:nvPr>
            <p:ph idx="1"/>
          </p:nvPr>
        </p:nvSpPr>
        <p:spPr/>
        <p:txBody>
          <a:bodyPr>
            <a:normAutofit/>
          </a:bodyPr>
          <a:lstStyle/>
          <a:p>
            <a:pPr>
              <a:spcBef>
                <a:spcPts val="3600"/>
              </a:spcBef>
            </a:pPr>
            <a:r>
              <a:rPr lang="el-GR" sz="2600" dirty="0" smtClean="0"/>
              <a:t>Κεντρικό νευρικό σύστημα.</a:t>
            </a:r>
            <a:endParaRPr lang="el-GR" sz="2600" dirty="0"/>
          </a:p>
          <a:p>
            <a:pPr>
              <a:spcBef>
                <a:spcPts val="3600"/>
              </a:spcBef>
            </a:pPr>
            <a:r>
              <a:rPr lang="el-GR" sz="2600" dirty="0" smtClean="0"/>
              <a:t>Περιφερικό νευρικό σύστημα.</a:t>
            </a:r>
            <a:endParaRPr lang="el-GR" sz="26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49</a:t>
            </a:fld>
            <a:endParaRPr lang="el-GR" dirty="0">
              <a:solidFill>
                <a:prstClr val="black"/>
              </a:solidFill>
            </a:endParaRPr>
          </a:p>
        </p:txBody>
      </p:sp>
    </p:spTree>
    <p:extLst>
      <p:ext uri="{BB962C8B-B14F-4D97-AF65-F5344CB8AC3E}">
        <p14:creationId xmlns:p14="http://schemas.microsoft.com/office/powerpoint/2010/main" val="31683345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Κεντρικό νευρικό σύστημα</a:t>
            </a:r>
            <a:endParaRPr lang="el-GR" dirty="0"/>
          </a:p>
        </p:txBody>
      </p:sp>
      <p:sp>
        <p:nvSpPr>
          <p:cNvPr id="3" name="Θέση περιεχομένου 2"/>
          <p:cNvSpPr>
            <a:spLocks noGrp="1"/>
          </p:cNvSpPr>
          <p:nvPr>
            <p:ph idx="1"/>
          </p:nvPr>
        </p:nvSpPr>
        <p:spPr/>
        <p:txBody>
          <a:bodyPr/>
          <a:lstStyle/>
          <a:p>
            <a:r>
              <a:rPr lang="el-GR" b="1" dirty="0" smtClean="0"/>
              <a:t>Εγκέφαλος.</a:t>
            </a:r>
            <a:endParaRPr lang="el-GR" b="1" dirty="0"/>
          </a:p>
          <a:p>
            <a:r>
              <a:rPr lang="el-GR" b="1" dirty="0" smtClean="0"/>
              <a:t>Νωτιαίος μυελός.</a:t>
            </a:r>
            <a:endParaRPr lang="el-GR" b="1" dirty="0"/>
          </a:p>
          <a:p>
            <a:pPr marL="0" indent="0" algn="ctr">
              <a:buNone/>
            </a:pPr>
            <a:r>
              <a:rPr lang="el-GR" b="1" dirty="0">
                <a:solidFill>
                  <a:srgbClr val="004A82"/>
                </a:solidFill>
              </a:rPr>
              <a:t>Αποστολή </a:t>
            </a:r>
            <a:r>
              <a:rPr lang="el-GR" b="1" dirty="0" smtClean="0">
                <a:solidFill>
                  <a:srgbClr val="004A82"/>
                </a:solidFill>
              </a:rPr>
              <a:t>ΚΝΣ</a:t>
            </a:r>
            <a:endParaRPr lang="el-GR" b="1" dirty="0">
              <a:solidFill>
                <a:srgbClr val="004A82"/>
              </a:solidFill>
            </a:endParaRPr>
          </a:p>
          <a:p>
            <a:pPr>
              <a:buFont typeface="Wingdings" panose="05000000000000000000" pitchFamily="2" charset="2"/>
              <a:buChar char="Ø"/>
            </a:pPr>
            <a:r>
              <a:rPr lang="el-GR" dirty="0"/>
              <a:t>Πρόσληψη, επεξεργασία και αποθήκευση των </a:t>
            </a:r>
            <a:r>
              <a:rPr lang="el-GR" dirty="0" smtClean="0"/>
              <a:t>πληροφοριών.</a:t>
            </a:r>
            <a:endParaRPr lang="el-GR" dirty="0"/>
          </a:p>
          <a:p>
            <a:pPr>
              <a:buFont typeface="Wingdings" panose="05000000000000000000" pitchFamily="2" charset="2"/>
              <a:buChar char="Ø"/>
            </a:pPr>
            <a:r>
              <a:rPr lang="el-GR" dirty="0"/>
              <a:t>Σχεδιασμό και επιτέλεση διαφόρων αντιδράσεων  σε σχέση με το </a:t>
            </a:r>
            <a:r>
              <a:rPr lang="el-GR" dirty="0" smtClean="0"/>
              <a:t>περιβάλλον.</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50</a:t>
            </a:fld>
            <a:endParaRPr lang="el-GR" dirty="0">
              <a:solidFill>
                <a:prstClr val="black"/>
              </a:solidFill>
            </a:endParaRPr>
          </a:p>
        </p:txBody>
      </p:sp>
    </p:spTree>
    <p:extLst>
      <p:ext uri="{BB962C8B-B14F-4D97-AF65-F5344CB8AC3E}">
        <p14:creationId xmlns:p14="http://schemas.microsoft.com/office/powerpoint/2010/main" val="19547598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Περιφερικό νευρικό σύστημα (</a:t>
            </a:r>
            <a:r>
              <a:rPr lang="el-GR" dirty="0"/>
              <a:t>ΠΝΣ)</a:t>
            </a:r>
          </a:p>
        </p:txBody>
      </p:sp>
      <p:sp>
        <p:nvSpPr>
          <p:cNvPr id="3" name="Θέση περιεχομένου 2"/>
          <p:cNvSpPr>
            <a:spLocks noGrp="1"/>
          </p:cNvSpPr>
          <p:nvPr>
            <p:ph idx="1"/>
          </p:nvPr>
        </p:nvSpPr>
        <p:spPr/>
        <p:txBody>
          <a:bodyPr/>
          <a:lstStyle/>
          <a:p>
            <a:r>
              <a:rPr lang="el-GR" b="1" dirty="0" smtClean="0"/>
              <a:t>Κρανιακά νεύρα </a:t>
            </a:r>
            <a:r>
              <a:rPr lang="el-GR" dirty="0" smtClean="0"/>
              <a:t>(</a:t>
            </a:r>
            <a:r>
              <a:rPr lang="el-GR" dirty="0"/>
              <a:t>12 Ζεύγη</a:t>
            </a:r>
            <a:r>
              <a:rPr lang="el-GR" dirty="0" smtClean="0"/>
              <a:t>).</a:t>
            </a:r>
            <a:endParaRPr lang="el-GR" dirty="0"/>
          </a:p>
          <a:p>
            <a:r>
              <a:rPr lang="el-GR" b="1" dirty="0" smtClean="0"/>
              <a:t>Νωτιαία νεύρα </a:t>
            </a:r>
            <a:r>
              <a:rPr lang="el-GR" dirty="0" smtClean="0"/>
              <a:t>(</a:t>
            </a:r>
            <a:r>
              <a:rPr lang="el-GR" dirty="0"/>
              <a:t>31 Ζεύγη</a:t>
            </a:r>
            <a:r>
              <a:rPr lang="el-GR" dirty="0" smtClean="0"/>
              <a:t>).</a:t>
            </a:r>
            <a:endParaRPr lang="el-GR" dirty="0"/>
          </a:p>
          <a:p>
            <a:r>
              <a:rPr lang="el-GR" b="1" dirty="0" smtClean="0"/>
              <a:t>Περιφερικά</a:t>
            </a:r>
            <a:endParaRPr lang="el-GR" b="1" dirty="0" smtClean="0"/>
          </a:p>
          <a:p>
            <a:pPr lvl="1"/>
            <a:r>
              <a:rPr lang="el-GR" dirty="0" smtClean="0"/>
              <a:t>Κινητικές </a:t>
            </a:r>
            <a:r>
              <a:rPr lang="el-GR" dirty="0"/>
              <a:t>νευρικές </a:t>
            </a:r>
            <a:r>
              <a:rPr lang="el-GR" dirty="0" smtClean="0"/>
              <a:t>ίνες.</a:t>
            </a:r>
            <a:endParaRPr lang="el-GR" dirty="0"/>
          </a:p>
          <a:p>
            <a:pPr lvl="1"/>
            <a:r>
              <a:rPr lang="el-GR" dirty="0"/>
              <a:t>Αισθητικές νευρικές </a:t>
            </a:r>
            <a:r>
              <a:rPr lang="el-GR" dirty="0" smtClean="0"/>
              <a:t>ίνες.</a:t>
            </a:r>
            <a:endParaRPr lang="el-GR" dirty="0"/>
          </a:p>
          <a:p>
            <a:pPr marL="0" indent="0" algn="ctr">
              <a:buNone/>
            </a:pPr>
            <a:r>
              <a:rPr lang="el-GR" b="1" dirty="0">
                <a:solidFill>
                  <a:srgbClr val="004A82"/>
                </a:solidFill>
              </a:rPr>
              <a:t>Αποστολή</a:t>
            </a:r>
          </a:p>
          <a:p>
            <a:pPr>
              <a:buFont typeface="Wingdings" panose="05000000000000000000" pitchFamily="2" charset="2"/>
              <a:buChar char="Ø"/>
            </a:pPr>
            <a:r>
              <a:rPr lang="el-GR" dirty="0"/>
              <a:t>Συνδέει ΚΝΣ με τα εκτελεστικά </a:t>
            </a:r>
            <a:r>
              <a:rPr lang="el-GR" dirty="0" smtClean="0"/>
              <a:t>όργανα.</a:t>
            </a:r>
            <a:endParaRPr lang="el-GR" dirty="0"/>
          </a:p>
          <a:p>
            <a:pPr>
              <a:buFont typeface="Wingdings" panose="05000000000000000000" pitchFamily="2" charset="2"/>
              <a:buChar char="Ø"/>
            </a:pPr>
            <a:r>
              <a:rPr lang="el-GR" dirty="0"/>
              <a:t>Πραγματοποιεί τις εντολές του </a:t>
            </a:r>
            <a:r>
              <a:rPr lang="el-GR" dirty="0" smtClean="0"/>
              <a:t>ΚΝΣ.</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51</a:t>
            </a:fld>
            <a:endParaRPr lang="el-GR" dirty="0">
              <a:solidFill>
                <a:prstClr val="black"/>
              </a:solidFill>
            </a:endParaRPr>
          </a:p>
        </p:txBody>
      </p:sp>
    </p:spTree>
    <p:extLst>
      <p:ext uri="{BB962C8B-B14F-4D97-AF65-F5344CB8AC3E}">
        <p14:creationId xmlns:p14="http://schemas.microsoft.com/office/powerpoint/2010/main" val="4380774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ChangeArrowheads="1"/>
          </p:cNvSpPr>
          <p:nvPr/>
        </p:nvSpPr>
        <p:spPr bwMode="auto">
          <a:xfrm>
            <a:off x="1765789" y="692150"/>
            <a:ext cx="9144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endParaRPr lang="el-GR" altLang="el-GR" dirty="0"/>
          </a:p>
        </p:txBody>
      </p:sp>
      <p:sp>
        <p:nvSpPr>
          <p:cNvPr id="48131" name="AutoShape 1027"/>
          <p:cNvSpPr>
            <a:spLocks noChangeAspect="1" noChangeArrowheads="1" noTextEdit="1"/>
          </p:cNvSpPr>
          <p:nvPr/>
        </p:nvSpPr>
        <p:spPr bwMode="auto">
          <a:xfrm>
            <a:off x="-16120" y="-3175"/>
            <a:ext cx="4614497"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dirty="0"/>
          </a:p>
        </p:txBody>
      </p:sp>
      <p:sp>
        <p:nvSpPr>
          <p:cNvPr id="48133" name="Rectangle 1029"/>
          <p:cNvSpPr>
            <a:spLocks noChangeArrowheads="1"/>
          </p:cNvSpPr>
          <p:nvPr/>
        </p:nvSpPr>
        <p:spPr bwMode="auto">
          <a:xfrm>
            <a:off x="7293220" y="5976939"/>
            <a:ext cx="384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r>
              <a:rPr lang="en-US" altLang="el-GR" sz="1200" dirty="0">
                <a:solidFill>
                  <a:srgbClr val="000000"/>
                </a:solidFill>
                <a:cs typeface="Times New Roman" pitchFamily="18" charset="0"/>
              </a:rPr>
              <a:t> </a:t>
            </a:r>
            <a:endParaRPr lang="el-GR" altLang="el-GR" sz="1200" dirty="0">
              <a:cs typeface="Times New Roman" pitchFamily="18" charset="0"/>
            </a:endParaRPr>
          </a:p>
          <a:p>
            <a:endParaRPr lang="el-GR" altLang="el-GR" sz="2400" dirty="0"/>
          </a:p>
        </p:txBody>
      </p:sp>
      <p:sp>
        <p:nvSpPr>
          <p:cNvPr id="48134" name="AutoShape 1030"/>
          <p:cNvSpPr>
            <a:spLocks noRot="1" noChangeAspect="1" noMove="1" noResize="1" noChangeArrowheads="1"/>
          </p:cNvSpPr>
          <p:nvPr/>
        </p:nvSpPr>
        <p:spPr bwMode="auto">
          <a:xfrm>
            <a:off x="1765789" y="692150"/>
            <a:ext cx="5612423"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endParaRPr lang="el-GR" altLang="el-GR" dirty="0"/>
          </a:p>
        </p:txBody>
      </p:sp>
      <p:sp>
        <p:nvSpPr>
          <p:cNvPr id="4" name="Τίτλος 3"/>
          <p:cNvSpPr>
            <a:spLocks noGrp="1"/>
          </p:cNvSpPr>
          <p:nvPr>
            <p:ph type="title"/>
          </p:nvPr>
        </p:nvSpPr>
        <p:spPr/>
        <p:txBody>
          <a:bodyPr>
            <a:normAutofit/>
          </a:bodyPr>
          <a:lstStyle/>
          <a:p>
            <a:r>
              <a:rPr lang="el-GR" dirty="0" smtClean="0"/>
              <a:t>Νωτιαίος μυελός (</a:t>
            </a:r>
            <a:r>
              <a:rPr lang="el-GR" dirty="0"/>
              <a:t>Ν.Μ</a:t>
            </a:r>
            <a:r>
              <a:rPr lang="el-GR" dirty="0" smtClean="0"/>
              <a:t>.)</a:t>
            </a:r>
            <a:r>
              <a:rPr lang="en-US" dirty="0" smtClean="0"/>
              <a:t> </a:t>
            </a:r>
            <a:r>
              <a:rPr lang="el-GR" sz="3000" b="0" dirty="0" smtClean="0"/>
              <a:t>1/4</a:t>
            </a:r>
            <a:endParaRPr lang="el-GR" sz="3000" b="0" dirty="0"/>
          </a:p>
        </p:txBody>
      </p:sp>
      <p:sp>
        <p:nvSpPr>
          <p:cNvPr id="5" name="Θέση περιεχομένου 4"/>
          <p:cNvSpPr>
            <a:spLocks noGrp="1"/>
          </p:cNvSpPr>
          <p:nvPr>
            <p:ph idx="1"/>
          </p:nvPr>
        </p:nvSpPr>
        <p:spPr>
          <a:xfrm>
            <a:off x="4410971" y="1196752"/>
            <a:ext cx="4769541" cy="5649590"/>
          </a:xfrm>
        </p:spPr>
        <p:txBody>
          <a:bodyPr>
            <a:normAutofit/>
          </a:bodyPr>
          <a:lstStyle/>
          <a:p>
            <a:r>
              <a:rPr lang="el-GR" sz="2200" dirty="0"/>
              <a:t>Κυλινδρική δομή από νευρικό ιστό μέσα στον οστέινο σωλήνα που σχηματίζεται από τους </a:t>
            </a:r>
            <a:r>
              <a:rPr lang="el-GR" sz="2200" dirty="0" smtClean="0"/>
              <a:t>σπονδύλους.</a:t>
            </a:r>
            <a:endParaRPr lang="el-GR" sz="2200" dirty="0"/>
          </a:p>
          <a:p>
            <a:r>
              <a:rPr lang="el-GR" sz="2200" dirty="0"/>
              <a:t>Έχει 5 </a:t>
            </a:r>
            <a:r>
              <a:rPr lang="el-GR" sz="2200" dirty="0" smtClean="0"/>
              <a:t>μοίρες:</a:t>
            </a:r>
            <a:endParaRPr lang="el-GR" sz="2200" dirty="0"/>
          </a:p>
          <a:p>
            <a:pPr lvl="1"/>
            <a:r>
              <a:rPr lang="el-GR" sz="2200" dirty="0" smtClean="0"/>
              <a:t>Αυχενική.</a:t>
            </a:r>
            <a:endParaRPr lang="el-GR" sz="2200" dirty="0"/>
          </a:p>
          <a:p>
            <a:pPr lvl="1"/>
            <a:r>
              <a:rPr lang="el-GR" sz="2200" dirty="0" smtClean="0"/>
              <a:t>Θωρακική.</a:t>
            </a:r>
            <a:endParaRPr lang="el-GR" sz="2200" dirty="0"/>
          </a:p>
          <a:p>
            <a:pPr lvl="1"/>
            <a:r>
              <a:rPr lang="el-GR" sz="2200" dirty="0" smtClean="0"/>
              <a:t>Οσφυϊκή.</a:t>
            </a:r>
            <a:endParaRPr lang="el-GR" sz="2200" dirty="0"/>
          </a:p>
          <a:p>
            <a:pPr lvl="1"/>
            <a:r>
              <a:rPr lang="el-GR" sz="2200" dirty="0" smtClean="0"/>
              <a:t>Ιερή.</a:t>
            </a:r>
            <a:endParaRPr lang="el-GR" sz="2200" dirty="0"/>
          </a:p>
          <a:p>
            <a:pPr lvl="1"/>
            <a:r>
              <a:rPr lang="el-GR" sz="2200" dirty="0" smtClean="0"/>
              <a:t>Κοκκυγική.</a:t>
            </a:r>
            <a:endParaRPr lang="el-GR" sz="2200" dirty="0"/>
          </a:p>
          <a:p>
            <a:r>
              <a:rPr lang="el-GR" sz="2200" dirty="0"/>
              <a:t>Κάτω όριο Ν.Μ.: Μυελικός κώνος στο ύψος του </a:t>
            </a:r>
            <a:r>
              <a:rPr lang="el-GR" sz="2200" dirty="0" smtClean="0"/>
              <a:t>Ο1-Ο2.</a:t>
            </a:r>
            <a:endParaRPr lang="el-GR" sz="2200"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52</a:t>
            </a:fld>
            <a:endParaRPr lang="el-GR" dirty="0"/>
          </a:p>
        </p:txBody>
      </p:sp>
      <p:pic>
        <p:nvPicPr>
          <p:cNvPr id="11" name="Picture 2" descr="File:Illu vertebral colum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40" y="1340768"/>
            <a:ext cx="4464496" cy="446449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7"/>
          <p:cNvSpPr/>
          <p:nvPr/>
        </p:nvSpPr>
        <p:spPr>
          <a:xfrm>
            <a:off x="53979" y="6148609"/>
            <a:ext cx="4320481"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Illu vertebral </a:t>
            </a:r>
            <a:r>
              <a:rPr lang="en-US" sz="1200" dirty="0" smtClean="0">
                <a:latin typeface="+mn-lt"/>
                <a:hlinkClick r:id="rId3"/>
              </a:rPr>
              <a:t>column</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smtClean="0">
                <a:latin typeface="+mn-lt"/>
                <a:hlinkClick r:id="rId4" tooltip="User:Arcadian"/>
              </a:rPr>
              <a:t>Arcadian</a:t>
            </a:r>
            <a:r>
              <a:rPr lang="el-GR"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
        <p:nvSpPr>
          <p:cNvPr id="13" name="AutoShape 1027"/>
          <p:cNvSpPr>
            <a:spLocks noChangeAspect="1" noChangeArrowheads="1" noTextEdit="1"/>
          </p:cNvSpPr>
          <p:nvPr/>
        </p:nvSpPr>
        <p:spPr bwMode="auto">
          <a:xfrm>
            <a:off x="-16120" y="-44996"/>
            <a:ext cx="4614497"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dirty="0"/>
          </a:p>
        </p:txBody>
      </p:sp>
    </p:spTree>
    <p:extLst>
      <p:ext uri="{BB962C8B-B14F-4D97-AF65-F5344CB8AC3E}">
        <p14:creationId xmlns:p14="http://schemas.microsoft.com/office/powerpoint/2010/main" val="14409644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l-GR" dirty="0"/>
              <a:t>Νωτιαίος μυελός (Ν.Μ.)</a:t>
            </a:r>
            <a:r>
              <a:rPr lang="en-US" dirty="0"/>
              <a:t> </a:t>
            </a:r>
            <a:r>
              <a:rPr lang="el-GR" sz="3000" b="0" dirty="0" smtClean="0"/>
              <a:t>2/4</a:t>
            </a:r>
            <a:endParaRPr lang="el-GR" altLang="el-GR" sz="3600" b="1" dirty="0" smtClean="0">
              <a:solidFill>
                <a:srgbClr val="FFFFCC"/>
              </a:solidFill>
            </a:endParaRPr>
          </a:p>
        </p:txBody>
      </p:sp>
      <p:sp>
        <p:nvSpPr>
          <p:cNvPr id="19459" name="Rectangle 3"/>
          <p:cNvSpPr>
            <a:spLocks noGrp="1" noChangeArrowheads="1"/>
          </p:cNvSpPr>
          <p:nvPr>
            <p:ph idx="1"/>
          </p:nvPr>
        </p:nvSpPr>
        <p:spPr>
          <a:xfrm>
            <a:off x="179512" y="1196752"/>
            <a:ext cx="8507288" cy="5040560"/>
          </a:xfrm>
        </p:spPr>
        <p:txBody>
          <a:bodyPr>
            <a:noAutofit/>
          </a:bodyPr>
          <a:lstStyle/>
          <a:p>
            <a:pPr eaLnBrk="1" hangingPunct="1">
              <a:defRPr/>
            </a:pPr>
            <a:r>
              <a:rPr lang="el-GR" altLang="el-GR" sz="2200" dirty="0" smtClean="0"/>
              <a:t>Έχει </a:t>
            </a:r>
            <a:r>
              <a:rPr lang="el-GR" altLang="el-GR" sz="2200" b="1" dirty="0" smtClean="0">
                <a:solidFill>
                  <a:srgbClr val="004A82"/>
                </a:solidFill>
              </a:rPr>
              <a:t>φαιά</a:t>
            </a:r>
            <a:r>
              <a:rPr lang="el-GR" altLang="el-GR" sz="2200" dirty="0" smtClean="0"/>
              <a:t> και </a:t>
            </a:r>
            <a:r>
              <a:rPr lang="el-GR" altLang="el-GR" sz="2200" b="1" dirty="0" smtClean="0">
                <a:solidFill>
                  <a:srgbClr val="004A82"/>
                </a:solidFill>
              </a:rPr>
              <a:t>λευκή ουσία </a:t>
            </a:r>
            <a:r>
              <a:rPr lang="el-GR" altLang="el-GR" sz="2200" dirty="0" smtClean="0"/>
              <a:t>με τη διαφορά ότι οι θέσεις αντιστρέφονται δηλαδή η λευκή ουσία είναι εξωτερικά και η </a:t>
            </a:r>
            <a:r>
              <a:rPr lang="el-GR" altLang="el-GR" sz="2200" b="1" dirty="0" smtClean="0">
                <a:solidFill>
                  <a:srgbClr val="004A82"/>
                </a:solidFill>
              </a:rPr>
              <a:t>φαιά εσωτερικά του ΝΜ.</a:t>
            </a:r>
          </a:p>
          <a:p>
            <a:pPr eaLnBrk="1" hangingPunct="1">
              <a:defRPr/>
            </a:pPr>
            <a:r>
              <a:rPr lang="el-GR" altLang="el-GR" sz="2200" b="1" dirty="0" smtClean="0"/>
              <a:t>Φαιά ουσία</a:t>
            </a:r>
          </a:p>
          <a:p>
            <a:pPr lvl="1" eaLnBrk="1" hangingPunct="1">
              <a:defRPr/>
            </a:pPr>
            <a:r>
              <a:rPr lang="el-GR" altLang="el-GR" sz="2200" dirty="0" smtClean="0"/>
              <a:t>Πρόσθιο κέρας (κινητική).</a:t>
            </a:r>
          </a:p>
          <a:p>
            <a:pPr lvl="1" eaLnBrk="1" hangingPunct="1">
              <a:defRPr/>
            </a:pPr>
            <a:r>
              <a:rPr lang="el-GR" altLang="el-GR" sz="2200" dirty="0" smtClean="0"/>
              <a:t>Οπίσθιο κέρας (αισθητική).</a:t>
            </a:r>
          </a:p>
          <a:p>
            <a:pPr lvl="1" eaLnBrk="1" hangingPunct="1">
              <a:defRPr/>
            </a:pPr>
            <a:r>
              <a:rPr lang="el-GR" altLang="el-GR" sz="2200" dirty="0" smtClean="0"/>
              <a:t>Πλάγιο κέρας.</a:t>
            </a:r>
          </a:p>
          <a:p>
            <a:pPr marL="808038" lvl="2" indent="-246063" eaLnBrk="1" hangingPunct="1">
              <a:defRPr/>
            </a:pPr>
            <a:r>
              <a:rPr lang="el-GR" altLang="el-GR" sz="2200" b="1" dirty="0" smtClean="0"/>
              <a:t>Α8-Ο3:κέντρο συμπαθητικού.</a:t>
            </a:r>
          </a:p>
          <a:p>
            <a:pPr marL="808038" lvl="2" indent="-246063" eaLnBrk="1" hangingPunct="1">
              <a:defRPr/>
            </a:pPr>
            <a:r>
              <a:rPr lang="el-GR" altLang="el-GR" sz="2200" b="1" dirty="0" smtClean="0"/>
              <a:t>Ι1-Ι4: νωτιαίο κέντρο</a:t>
            </a:r>
          </a:p>
          <a:p>
            <a:pPr marL="811213" lvl="2" indent="0" eaLnBrk="1" hangingPunct="1">
              <a:spcBef>
                <a:spcPts val="200"/>
              </a:spcBef>
              <a:buNone/>
              <a:defRPr/>
            </a:pPr>
            <a:r>
              <a:rPr lang="el-GR" altLang="el-GR" sz="2200" b="1" dirty="0" smtClean="0"/>
              <a:t>του παρασυμπαθητικού.</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53</a:t>
            </a:fld>
            <a:endParaRPr lang="el-GR" dirty="0"/>
          </a:p>
        </p:txBody>
      </p:sp>
      <p:pic>
        <p:nvPicPr>
          <p:cNvPr id="15373" name="Picture 13" descr="Illustration shows a cross section of the spinal cord. The gray matter forms an X inside the white matter. A spinal nerve extends from the left arm of the X, and another extends from the left leg of the X. The two nerves join together to the left of the spine. The right arm and leg of the X form a symmetrical nerve. The part of the nerve that exits from the leg of the X is called the ventral root, and the part that exists from the arm of the X is called the dorsal root. The ventral root is on the belly side, and the dorsal root is on the back side. The dorsal root ganglion is a bulge halfway between where the nerve leaves the spine and where the dorsal and ventral roots join. Sensory neuron somas cluster in the dorsal root. Motor neuron somas cluster in the gray matter in the leg of the X. Motor neuron axons are bundled in the ventral roo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9992" y="2348880"/>
            <a:ext cx="4572000" cy="35634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4499992" y="5912352"/>
            <a:ext cx="4572000" cy="646331"/>
          </a:xfrm>
          <a:prstGeom prst="rect">
            <a:avLst/>
          </a:prstGeom>
        </p:spPr>
        <p:txBody>
          <a:bodyPr>
            <a:spAutoFit/>
          </a:bodyPr>
          <a:lstStyle/>
          <a:p>
            <a:r>
              <a:rPr lang="en-US" sz="1200" dirty="0">
                <a:latin typeface="+mn-lt"/>
              </a:rPr>
              <a:t>© 24 Ιουλ 2014 David RintoulRobert Bear. </a:t>
            </a:r>
            <a:r>
              <a:rPr lang="en-US" sz="1200" dirty="0">
                <a:latin typeface="+mn-lt"/>
                <a:hlinkClick r:id="rId3"/>
              </a:rPr>
              <a:t>Textbook content</a:t>
            </a:r>
            <a:r>
              <a:rPr lang="en-US" sz="1200" dirty="0">
                <a:latin typeface="+mn-lt"/>
              </a:rPr>
              <a:t> produced by David RintoulRobert Bear is licensed under a </a:t>
            </a:r>
            <a:r>
              <a:rPr lang="en-US" sz="1200" dirty="0">
                <a:latin typeface="+mn-lt"/>
                <a:hlinkClick r:id="rId4"/>
              </a:rPr>
              <a:t>Creative Commons Attribution License 4.0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13073993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nSpc>
                <a:spcPct val="130000"/>
              </a:lnSpc>
            </a:pPr>
            <a:r>
              <a:rPr lang="el-GR" dirty="0"/>
              <a:t>Νωτιαίος μυελός (Ν.Μ.)</a:t>
            </a:r>
            <a:r>
              <a:rPr lang="en-US" dirty="0"/>
              <a:t> </a:t>
            </a:r>
            <a:r>
              <a:rPr lang="el-GR" sz="3000" b="0" dirty="0" smtClean="0"/>
              <a:t>3/4</a:t>
            </a:r>
            <a:endParaRPr lang="el-GR" altLang="el-GR" sz="3200" b="1" dirty="0" smtClean="0">
              <a:solidFill>
                <a:srgbClr val="FFFFCC"/>
              </a:solidFill>
            </a:endParaRPr>
          </a:p>
        </p:txBody>
      </p:sp>
      <p:sp>
        <p:nvSpPr>
          <p:cNvPr id="50179" name="Rectangle 3"/>
          <p:cNvSpPr>
            <a:spLocks noGrp="1" noChangeArrowheads="1"/>
          </p:cNvSpPr>
          <p:nvPr>
            <p:ph idx="1"/>
          </p:nvPr>
        </p:nvSpPr>
        <p:spPr>
          <a:xfrm>
            <a:off x="457200" y="1196752"/>
            <a:ext cx="8363272" cy="5040560"/>
          </a:xfrm>
        </p:spPr>
        <p:txBody>
          <a:bodyPr>
            <a:noAutofit/>
          </a:bodyPr>
          <a:lstStyle/>
          <a:p>
            <a:pPr eaLnBrk="1" hangingPunct="1"/>
            <a:r>
              <a:rPr lang="el-GR" altLang="el-GR" dirty="0" smtClean="0"/>
              <a:t> </a:t>
            </a:r>
            <a:r>
              <a:rPr lang="el-GR" altLang="el-GR" b="1" dirty="0" smtClean="0"/>
              <a:t>Η φαιά ουσία του ΝΜ αποτελεί:</a:t>
            </a:r>
          </a:p>
          <a:p>
            <a:pPr lvl="1"/>
            <a:r>
              <a:rPr lang="el-GR" altLang="el-GR" dirty="0" smtClean="0"/>
              <a:t>Σπουδαιότατο αντανακλαστικό κέντρο.</a:t>
            </a:r>
          </a:p>
          <a:p>
            <a:pPr lvl="1"/>
            <a:r>
              <a:rPr lang="el-GR" altLang="el-GR" dirty="0" smtClean="0"/>
              <a:t>Σταθμό:</a:t>
            </a:r>
          </a:p>
          <a:p>
            <a:pPr lvl="2"/>
            <a:r>
              <a:rPr lang="el-GR" altLang="el-GR" dirty="0" smtClean="0"/>
              <a:t>Φυγόκεντρων οδών (πυρήνας πρόσθιου κέρατος).</a:t>
            </a:r>
          </a:p>
          <a:p>
            <a:pPr lvl="2"/>
            <a:r>
              <a:rPr lang="el-GR" altLang="el-GR" dirty="0" smtClean="0"/>
              <a:t>Κεντρομόλων οδών (πυρήνας οπισθίου  κέρατος) με τις οποίες ο εγκέφαλος συνδέεται με τα διάφορα μέρη του σώματος.</a:t>
            </a:r>
          </a:p>
          <a:p>
            <a:pPr lvl="1"/>
            <a:r>
              <a:rPr lang="el-GR" altLang="el-GR" dirty="0" smtClean="0"/>
              <a:t>Κέντρο (συμπαθητικού) και σταθμό (νωτιαίο κέντρο του παρασυμπαθητικού ) του αυτόνομου νευρικού συστήματος (έξω διάμεσος πυρήνας του πλαγίου κέρατος).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54</a:t>
            </a:fld>
            <a:endParaRPr lang="el-GR" dirty="0"/>
          </a:p>
        </p:txBody>
      </p:sp>
    </p:spTree>
    <p:extLst>
      <p:ext uri="{BB962C8B-B14F-4D97-AF65-F5344CB8AC3E}">
        <p14:creationId xmlns:p14="http://schemas.microsoft.com/office/powerpoint/2010/main" val="10476533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Νωτιαίος μυελός (Ν.Μ.)</a:t>
            </a:r>
            <a:r>
              <a:rPr lang="en-US" dirty="0"/>
              <a:t> </a:t>
            </a:r>
            <a:r>
              <a:rPr lang="el-GR" sz="3000" b="0" dirty="0" smtClean="0"/>
              <a:t>4/4</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55</a:t>
            </a:fld>
            <a:endParaRPr lang="el-GR" dirty="0"/>
          </a:p>
        </p:txBody>
      </p:sp>
      <p:pic>
        <p:nvPicPr>
          <p:cNvPr id="18" name="Picture 4" descr="File:Gray675.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7704" y="1067137"/>
            <a:ext cx="5256584" cy="512517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7"/>
          <p:cNvSpPr/>
          <p:nvPr/>
        </p:nvSpPr>
        <p:spPr>
          <a:xfrm>
            <a:off x="2381613" y="6381328"/>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3"/>
              </a:rPr>
              <a:t>Gray675</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4" tooltip="User:Pngbot"/>
              </a:rPr>
              <a:t>Pngbot</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Tree>
    <p:extLst>
      <p:ext uri="{BB962C8B-B14F-4D97-AF65-F5344CB8AC3E}">
        <p14:creationId xmlns:p14="http://schemas.microsoft.com/office/powerpoint/2010/main" val="34086507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l-GR" altLang="el-GR" b="1" dirty="0" smtClean="0"/>
              <a:t>Η λευκή ουσία του ΝΜ</a:t>
            </a:r>
          </a:p>
        </p:txBody>
      </p:sp>
      <p:sp>
        <p:nvSpPr>
          <p:cNvPr id="52227" name="Rectangle 3"/>
          <p:cNvSpPr>
            <a:spLocks noGrp="1" noChangeArrowheads="1"/>
          </p:cNvSpPr>
          <p:nvPr>
            <p:ph idx="1"/>
          </p:nvPr>
        </p:nvSpPr>
        <p:spPr/>
        <p:txBody>
          <a:bodyPr/>
          <a:lstStyle/>
          <a:p>
            <a:pPr>
              <a:lnSpc>
                <a:spcPct val="114000"/>
              </a:lnSpc>
            </a:pPr>
            <a:r>
              <a:rPr lang="el-GR" altLang="el-GR" dirty="0" smtClean="0"/>
              <a:t>Αποτελεί αγωγό διεγέρσεων.</a:t>
            </a:r>
          </a:p>
          <a:p>
            <a:pPr lvl="1">
              <a:lnSpc>
                <a:spcPct val="114000"/>
              </a:lnSpc>
            </a:pPr>
            <a:r>
              <a:rPr lang="el-GR" altLang="el-GR" dirty="0" smtClean="0"/>
              <a:t>Από τον εγκέφαλο προς την περιφέρεια </a:t>
            </a:r>
            <a:r>
              <a:rPr lang="el-GR" altLang="el-GR" b="1" dirty="0" smtClean="0"/>
              <a:t>(Κινητική  - φυγόκεντρη οδός).</a:t>
            </a:r>
          </a:p>
          <a:p>
            <a:pPr lvl="1">
              <a:lnSpc>
                <a:spcPct val="114000"/>
              </a:lnSpc>
            </a:pPr>
            <a:r>
              <a:rPr lang="el-GR" altLang="el-GR" dirty="0" smtClean="0"/>
              <a:t>Από την περιφέρεια προς τον εγκέφαλο </a:t>
            </a:r>
            <a:r>
              <a:rPr lang="el-GR" altLang="el-GR" b="1" dirty="0" smtClean="0"/>
              <a:t>(Αισθητική - κεντρομόλος οδός).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56</a:t>
            </a:fld>
            <a:endParaRPr lang="el-GR" dirty="0"/>
          </a:p>
        </p:txBody>
      </p:sp>
    </p:spTree>
    <p:extLst>
      <p:ext uri="{BB962C8B-B14F-4D97-AF65-F5344CB8AC3E}">
        <p14:creationId xmlns:p14="http://schemas.microsoft.com/office/powerpoint/2010/main" val="12331664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eaLnBrk="1" hangingPunct="1"/>
            <a:r>
              <a:rPr lang="el-GR" altLang="el-GR" b="1" dirty="0" smtClean="0"/>
              <a:t>Κινητικές οδοί</a:t>
            </a:r>
          </a:p>
        </p:txBody>
      </p:sp>
      <p:sp>
        <p:nvSpPr>
          <p:cNvPr id="53251" name="Rectangle 3"/>
          <p:cNvSpPr>
            <a:spLocks noGrp="1" noChangeArrowheads="1"/>
          </p:cNvSpPr>
          <p:nvPr>
            <p:ph idx="1"/>
          </p:nvPr>
        </p:nvSpPr>
        <p:spPr>
          <a:xfrm>
            <a:off x="457200" y="1196752"/>
            <a:ext cx="8363272" cy="5544616"/>
          </a:xfrm>
        </p:spPr>
        <p:txBody>
          <a:bodyPr>
            <a:noAutofit/>
          </a:bodyPr>
          <a:lstStyle/>
          <a:p>
            <a:pPr eaLnBrk="1" hangingPunct="1">
              <a:spcBef>
                <a:spcPts val="900"/>
              </a:spcBef>
            </a:pPr>
            <a:r>
              <a:rPr lang="el-GR" altLang="el-GR" sz="2200" b="1" dirty="0" smtClean="0"/>
              <a:t>ΦΛΟΙΟΝΩΤΙΑΙΑ ΟΔΟΣ (ΠΥΡΑΜΙΔΙΚΗ)</a:t>
            </a:r>
          </a:p>
          <a:p>
            <a:pPr lvl="1" eaLnBrk="1" hangingPunct="1">
              <a:spcBef>
                <a:spcPts val="900"/>
              </a:spcBef>
            </a:pPr>
            <a:r>
              <a:rPr lang="el-GR" altLang="el-GR" sz="2200" dirty="0" smtClean="0"/>
              <a:t>Χιασμός των κινητικών ινών στο κατώτερο τμήμα του προμήκη.</a:t>
            </a:r>
          </a:p>
          <a:p>
            <a:pPr lvl="1" eaLnBrk="1" hangingPunct="1">
              <a:spcBef>
                <a:spcPts val="900"/>
              </a:spcBef>
            </a:pPr>
            <a:r>
              <a:rPr lang="el-GR" altLang="el-GR" sz="2200" dirty="0" smtClean="0"/>
              <a:t>Υπεύθυνη για τις εκούσιες κινήσεις, ολοκληρώνει τις επιδέξιες, περίπλοκες και λεπτές κινήσεις.</a:t>
            </a:r>
          </a:p>
          <a:p>
            <a:pPr lvl="1" eaLnBrk="1" hangingPunct="1">
              <a:spcBef>
                <a:spcPts val="900"/>
              </a:spcBef>
            </a:pPr>
            <a:r>
              <a:rPr lang="el-GR" altLang="el-GR" sz="2200" dirty="0" smtClean="0"/>
              <a:t>Αναστέλλει τον μυϊκό τόνο.</a:t>
            </a:r>
          </a:p>
          <a:p>
            <a:pPr eaLnBrk="1" hangingPunct="1">
              <a:spcBef>
                <a:spcPts val="900"/>
              </a:spcBef>
            </a:pPr>
            <a:r>
              <a:rPr lang="el-GR" altLang="el-GR" sz="2200" b="1" dirty="0" smtClean="0"/>
              <a:t>ΑΙΘΟΥΣΟΝΩΤΙΑΙΑ ΟΔΟΣ (ΠΑΡΕΓΚΕΦΑΛΙΔΙΚΟ ΣΥΣΤΗΜΑ)</a:t>
            </a:r>
          </a:p>
          <a:p>
            <a:pPr lvl="1" eaLnBrk="1" hangingPunct="1">
              <a:spcBef>
                <a:spcPts val="900"/>
              </a:spcBef>
            </a:pPr>
            <a:r>
              <a:rPr lang="el-GR" altLang="el-GR" sz="2200" dirty="0" smtClean="0"/>
              <a:t>Συντονίζει την μυϊκή δραστηριότητα.</a:t>
            </a:r>
          </a:p>
          <a:p>
            <a:pPr lvl="1" eaLnBrk="1" hangingPunct="1">
              <a:spcBef>
                <a:spcPts val="900"/>
              </a:spcBef>
            </a:pPr>
            <a:r>
              <a:rPr lang="el-GR" altLang="el-GR" sz="2200" dirty="0" smtClean="0"/>
              <a:t>Διατηρεί την ισορροπία  και βοηθά στον έλεγχο της στάσης του σώματος.</a:t>
            </a:r>
          </a:p>
          <a:p>
            <a:pPr eaLnBrk="1" hangingPunct="1">
              <a:spcBef>
                <a:spcPts val="900"/>
              </a:spcBef>
            </a:pPr>
            <a:r>
              <a:rPr lang="el-GR" altLang="el-GR" sz="2200" b="1" dirty="0" smtClean="0"/>
              <a:t>ΕΡΥΘΡΟΝΩΤΙΑΙΑ ΟΔΟΣ (ΕΞΩΠΥΡΑΜΙΔΙΚΗ)</a:t>
            </a:r>
          </a:p>
          <a:p>
            <a:pPr lvl="1" eaLnBrk="1" hangingPunct="1">
              <a:spcBef>
                <a:spcPts val="900"/>
              </a:spcBef>
            </a:pPr>
            <a:r>
              <a:rPr lang="el-GR" altLang="el-GR" sz="2200" dirty="0" smtClean="0"/>
              <a:t>Υπεύθυνο για τη διατήρηση του μυϊκού τόνου, έλεγχο των κινήσεων (αυτόματων).</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57</a:t>
            </a:fld>
            <a:endParaRPr lang="el-GR" dirty="0"/>
          </a:p>
        </p:txBody>
      </p:sp>
    </p:spTree>
    <p:extLst>
      <p:ext uri="{BB962C8B-B14F-4D97-AF65-F5344CB8AC3E}">
        <p14:creationId xmlns:p14="http://schemas.microsoft.com/office/powerpoint/2010/main" val="3345100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pPr eaLnBrk="1" hangingPunct="1">
              <a:lnSpc>
                <a:spcPct val="110000"/>
              </a:lnSpc>
            </a:pPr>
            <a:r>
              <a:rPr lang="el-GR" altLang="el-GR" b="1" dirty="0" smtClean="0"/>
              <a:t>Αισθητική οδός</a:t>
            </a:r>
          </a:p>
        </p:txBody>
      </p:sp>
      <p:sp>
        <p:nvSpPr>
          <p:cNvPr id="54275" name="Rectangle 3"/>
          <p:cNvSpPr>
            <a:spLocks noGrp="1" noChangeArrowheads="1"/>
          </p:cNvSpPr>
          <p:nvPr>
            <p:ph idx="1"/>
          </p:nvPr>
        </p:nvSpPr>
        <p:spPr/>
        <p:txBody>
          <a:bodyPr>
            <a:normAutofit fontScale="92500" lnSpcReduction="20000"/>
          </a:bodyPr>
          <a:lstStyle/>
          <a:p>
            <a:pPr eaLnBrk="1" hangingPunct="1">
              <a:lnSpc>
                <a:spcPct val="140000"/>
              </a:lnSpc>
            </a:pPr>
            <a:r>
              <a:rPr lang="el-GR" altLang="el-GR" sz="2400" dirty="0" smtClean="0"/>
              <a:t>Οδός των δεματίων του </a:t>
            </a:r>
            <a:r>
              <a:rPr lang="en-US" altLang="el-GR" sz="2400" dirty="0" smtClean="0"/>
              <a:t>Goll &amp; Burdach</a:t>
            </a:r>
            <a:r>
              <a:rPr lang="el-GR" altLang="el-GR" sz="2400" dirty="0" smtClean="0"/>
              <a:t> (1ος αισθητικός νευρώνας)</a:t>
            </a:r>
          </a:p>
          <a:p>
            <a:pPr lvl="1" eaLnBrk="1" hangingPunct="1">
              <a:lnSpc>
                <a:spcPct val="140000"/>
              </a:lnSpc>
            </a:pPr>
            <a:r>
              <a:rPr lang="el-GR" altLang="el-GR" sz="2400" dirty="0" smtClean="0"/>
              <a:t>Εν τω βάθει αίσθηση και αφή.</a:t>
            </a:r>
          </a:p>
          <a:p>
            <a:pPr eaLnBrk="1" hangingPunct="1">
              <a:lnSpc>
                <a:spcPct val="140000"/>
              </a:lnSpc>
            </a:pPr>
            <a:r>
              <a:rPr lang="el-GR" altLang="el-GR" sz="2400" dirty="0" smtClean="0"/>
              <a:t>Νωτιοπαρεγκεφαλιδική οδός </a:t>
            </a:r>
          </a:p>
          <a:p>
            <a:pPr lvl="1" eaLnBrk="1" hangingPunct="1">
              <a:lnSpc>
                <a:spcPct val="140000"/>
              </a:lnSpc>
            </a:pPr>
            <a:r>
              <a:rPr lang="el-GR" altLang="el-GR" sz="2400" dirty="0" smtClean="0"/>
              <a:t>Υποσυνείδητη εν τω βάθει αισθητικότητα και στερεογνωσία για τη συμμετρία των κινήσεων και της βάδισης.</a:t>
            </a:r>
            <a:endParaRPr lang="en-US" altLang="el-GR" sz="2400" dirty="0" smtClean="0"/>
          </a:p>
          <a:p>
            <a:pPr eaLnBrk="1" hangingPunct="1">
              <a:lnSpc>
                <a:spcPct val="140000"/>
              </a:lnSpc>
            </a:pPr>
            <a:r>
              <a:rPr lang="el-GR" altLang="el-GR" sz="2400" dirty="0" smtClean="0"/>
              <a:t>Πλάγια νωτιαιοθαλαμική οδός (χιαστή)</a:t>
            </a:r>
          </a:p>
          <a:p>
            <a:pPr lvl="1" eaLnBrk="1" hangingPunct="1">
              <a:lnSpc>
                <a:spcPct val="140000"/>
              </a:lnSpc>
            </a:pPr>
            <a:r>
              <a:rPr lang="el-GR" altLang="el-GR" sz="2400" dirty="0" smtClean="0"/>
              <a:t>Αίσθηση πόνου και θερμοκρασία.</a:t>
            </a:r>
          </a:p>
          <a:p>
            <a:pPr eaLnBrk="1" hangingPunct="1">
              <a:lnSpc>
                <a:spcPct val="140000"/>
              </a:lnSpc>
            </a:pPr>
            <a:r>
              <a:rPr lang="el-GR" altLang="el-GR" sz="2400" dirty="0" smtClean="0"/>
              <a:t>Πρόσθια νωτιοθαλαμική οδός (χιαστή)</a:t>
            </a:r>
          </a:p>
          <a:p>
            <a:pPr lvl="1" eaLnBrk="1" hangingPunct="1">
              <a:lnSpc>
                <a:spcPct val="140000"/>
              </a:lnSpc>
            </a:pPr>
            <a:r>
              <a:rPr lang="el-GR" altLang="el-GR" sz="2400" dirty="0" smtClean="0"/>
              <a:t>Αίσθηση αφής και πίεσης.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58</a:t>
            </a:fld>
            <a:endParaRPr lang="el-GR" dirty="0"/>
          </a:p>
        </p:txBody>
      </p:sp>
    </p:spTree>
    <p:extLst>
      <p:ext uri="{BB962C8B-B14F-4D97-AF65-F5344CB8AC3E}">
        <p14:creationId xmlns:p14="http://schemas.microsoft.com/office/powerpoint/2010/main" val="3946853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Αυτόνομο νευρικό σύστημα (</a:t>
            </a:r>
            <a:r>
              <a:rPr lang="el-GR" dirty="0"/>
              <a:t>ΑΝΣ</a:t>
            </a:r>
            <a:r>
              <a:rPr lang="el-GR" dirty="0" smtClean="0"/>
              <a:t>) </a:t>
            </a:r>
            <a:r>
              <a:rPr lang="el-GR" sz="3000" b="0" dirty="0" smtClean="0"/>
              <a:t>1/2</a:t>
            </a:r>
            <a:endParaRPr lang="el-GR" sz="3000" b="0" dirty="0"/>
          </a:p>
        </p:txBody>
      </p:sp>
      <p:sp>
        <p:nvSpPr>
          <p:cNvPr id="3" name="Θέση περιεχομένου 2"/>
          <p:cNvSpPr>
            <a:spLocks noGrp="1"/>
          </p:cNvSpPr>
          <p:nvPr>
            <p:ph idx="1"/>
          </p:nvPr>
        </p:nvSpPr>
        <p:spPr/>
        <p:txBody>
          <a:bodyPr/>
          <a:lstStyle/>
          <a:p>
            <a:r>
              <a:rPr lang="el-GR" dirty="0"/>
              <a:t>Νευρώνει </a:t>
            </a:r>
            <a:r>
              <a:rPr lang="el-GR" b="1" dirty="0"/>
              <a:t>κινητικά και αισθητικά </a:t>
            </a:r>
            <a:r>
              <a:rPr lang="el-GR" dirty="0"/>
              <a:t>όλους τους λείους μυς του σώματος, τον καρδιακό μυ και τους αδένες.</a:t>
            </a:r>
          </a:p>
          <a:p>
            <a:r>
              <a:rPr lang="el-GR" dirty="0" smtClean="0"/>
              <a:t>Δεν </a:t>
            </a:r>
            <a:r>
              <a:rPr lang="el-GR" dirty="0"/>
              <a:t>υπόκειται στη </a:t>
            </a:r>
            <a:r>
              <a:rPr lang="el-GR" dirty="0" smtClean="0"/>
              <a:t>βούληση.</a:t>
            </a:r>
            <a:endParaRPr lang="el-GR" dirty="0"/>
          </a:p>
          <a:p>
            <a:r>
              <a:rPr lang="el-GR" dirty="0" smtClean="0"/>
              <a:t>Διακρίνεται σε:</a:t>
            </a:r>
            <a:endParaRPr lang="el-GR" dirty="0"/>
          </a:p>
          <a:p>
            <a:pPr lvl="1"/>
            <a:r>
              <a:rPr lang="el-GR" dirty="0"/>
              <a:t>Συμπαθητικό και </a:t>
            </a:r>
          </a:p>
          <a:p>
            <a:pPr lvl="1"/>
            <a:r>
              <a:rPr lang="el-GR" dirty="0"/>
              <a:t>Παρασυμπαθητικό</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a:t>
            </a:fld>
            <a:endParaRPr lang="el-GR" dirty="0"/>
          </a:p>
        </p:txBody>
      </p:sp>
    </p:spTree>
    <p:extLst>
      <p:ext uri="{BB962C8B-B14F-4D97-AF65-F5344CB8AC3E}">
        <p14:creationId xmlns:p14="http://schemas.microsoft.com/office/powerpoint/2010/main" val="31458839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457200" y="1196752"/>
            <a:ext cx="8229600" cy="5328592"/>
          </a:xfrm>
        </p:spPr>
        <p:txBody>
          <a:bodyPr>
            <a:noAutofit/>
          </a:bodyPr>
          <a:lstStyle/>
          <a:p>
            <a:pPr eaLnBrk="1" hangingPunct="1"/>
            <a:r>
              <a:rPr lang="el-GR" altLang="el-GR" sz="2200" b="1" dirty="0" smtClean="0"/>
              <a:t>Αισθητικές</a:t>
            </a:r>
          </a:p>
          <a:p>
            <a:pPr lvl="1" eaLnBrk="1" hangingPunct="1"/>
            <a:r>
              <a:rPr lang="el-GR" altLang="el-GR" sz="2200" dirty="0" smtClean="0"/>
              <a:t>Χρησιμεύουν για την υποδοχή των ερεθισμάτων εξωτερικών ή εσωτερικών και επομένως </a:t>
            </a:r>
            <a:r>
              <a:rPr lang="el-GR" altLang="el-GR" sz="2200" b="1" dirty="0" smtClean="0"/>
              <a:t>εξυπηρετούν τις διάφορες αισθήσεις.</a:t>
            </a:r>
          </a:p>
          <a:p>
            <a:pPr lvl="1" eaLnBrk="1" hangingPunct="1"/>
            <a:r>
              <a:rPr lang="el-GR" altLang="el-GR" sz="2200" dirty="0" smtClean="0"/>
              <a:t>Οι αισθητικές απολήξεις στην πλειονότητα τους έχουν τα </a:t>
            </a:r>
            <a:r>
              <a:rPr lang="el-GR" altLang="el-GR" sz="2200" b="1" dirty="0" smtClean="0"/>
              <a:t>τελικά νευρικά όργανα</a:t>
            </a:r>
            <a:r>
              <a:rPr lang="el-GR" altLang="el-GR" sz="2200" dirty="0" smtClean="0"/>
              <a:t> (υποδεκτικά όργανα) αλλά υπάρχουν και οι </a:t>
            </a:r>
            <a:r>
              <a:rPr lang="el-GR" altLang="el-GR" sz="2200" b="1" dirty="0" smtClean="0"/>
              <a:t>ελεύθερες νευρικές απολήξεις.</a:t>
            </a:r>
          </a:p>
          <a:p>
            <a:pPr lvl="1" eaLnBrk="1" hangingPunct="1"/>
            <a:r>
              <a:rPr lang="el-GR" altLang="el-GR" sz="2200" b="1" dirty="0" smtClean="0"/>
              <a:t>Οι νευρικές απολήξεις εξυπηρετούν την αίσθηση του πόνου.</a:t>
            </a:r>
          </a:p>
          <a:p>
            <a:pPr eaLnBrk="1" hangingPunct="1"/>
            <a:r>
              <a:rPr lang="el-GR" altLang="el-GR" sz="2200" b="1" dirty="0" smtClean="0"/>
              <a:t>Κινητικές</a:t>
            </a:r>
          </a:p>
          <a:p>
            <a:pPr lvl="1" eaLnBrk="1" hangingPunct="1"/>
            <a:r>
              <a:rPr lang="el-GR" altLang="el-GR" sz="2200" dirty="0" smtClean="0"/>
              <a:t>Τα κινητικά νεύρα απολήγουν μέσα στις γραμμωτές μυϊκές ίνες των σκελετικών μυών με τις λεγόμενες κινητικές τελικές πλάκες.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59</a:t>
            </a:fld>
            <a:endParaRPr lang="el-GR" dirty="0"/>
          </a:p>
        </p:txBody>
      </p:sp>
      <p:sp>
        <p:nvSpPr>
          <p:cNvPr id="3" name="Τίτλος 2"/>
          <p:cNvSpPr>
            <a:spLocks noGrp="1"/>
          </p:cNvSpPr>
          <p:nvPr>
            <p:ph type="title"/>
          </p:nvPr>
        </p:nvSpPr>
        <p:spPr/>
        <p:txBody>
          <a:bodyPr/>
          <a:lstStyle/>
          <a:p>
            <a:r>
              <a:rPr lang="el-GR" dirty="0" smtClean="0"/>
              <a:t>Απολήξεις των νεύρων</a:t>
            </a:r>
            <a:endParaRPr lang="el-GR" dirty="0"/>
          </a:p>
        </p:txBody>
      </p:sp>
    </p:spTree>
    <p:extLst>
      <p:ext uri="{BB962C8B-B14F-4D97-AF65-F5344CB8AC3E}">
        <p14:creationId xmlns:p14="http://schemas.microsoft.com/office/powerpoint/2010/main" val="24668531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p:txBody>
          <a:bodyPr>
            <a:normAutofit fontScale="92500" lnSpcReduction="10000"/>
          </a:bodyPr>
          <a:lstStyle/>
          <a:p>
            <a:pPr eaLnBrk="1" hangingPunct="1">
              <a:lnSpc>
                <a:spcPct val="140000"/>
              </a:lnSpc>
            </a:pPr>
            <a:r>
              <a:rPr lang="el-GR" altLang="el-GR" sz="2600" b="1" dirty="0" smtClean="0"/>
              <a:t>Οποιαδήποτε ώση</a:t>
            </a:r>
            <a:r>
              <a:rPr lang="el-GR" altLang="el-GR" sz="2600" dirty="0" smtClean="0"/>
              <a:t> </a:t>
            </a:r>
          </a:p>
          <a:p>
            <a:pPr lvl="1" eaLnBrk="1" hangingPunct="1">
              <a:lnSpc>
                <a:spcPct val="140000"/>
              </a:lnSpc>
            </a:pPr>
            <a:r>
              <a:rPr lang="el-GR" altLang="el-GR" sz="2400" dirty="0" smtClean="0"/>
              <a:t>εκούσια από το φλοιό.</a:t>
            </a:r>
          </a:p>
          <a:p>
            <a:pPr lvl="1" eaLnBrk="1" hangingPunct="1">
              <a:lnSpc>
                <a:spcPct val="140000"/>
              </a:lnSpc>
            </a:pPr>
            <a:r>
              <a:rPr lang="el-GR" altLang="el-GR" sz="2400" dirty="0" smtClean="0"/>
              <a:t>αυτόματα από τα βασικά γάγγλια ή</a:t>
            </a:r>
          </a:p>
          <a:p>
            <a:pPr lvl="1" eaLnBrk="1" hangingPunct="1">
              <a:lnSpc>
                <a:spcPct val="140000"/>
              </a:lnSpc>
            </a:pPr>
            <a:r>
              <a:rPr lang="el-GR" altLang="el-GR" sz="2400" dirty="0" smtClean="0"/>
              <a:t>αντανακλαστικά από τους αισθητικούς υποδοχείς.</a:t>
            </a:r>
          </a:p>
          <a:p>
            <a:pPr eaLnBrk="1" hangingPunct="1">
              <a:lnSpc>
                <a:spcPct val="140000"/>
              </a:lnSpc>
            </a:pPr>
            <a:r>
              <a:rPr lang="el-GR" altLang="el-GR" sz="2600" b="1" dirty="0" smtClean="0"/>
              <a:t>Πρέπει τελικά να μετατραπεί σε κίνηση</a:t>
            </a:r>
            <a:r>
              <a:rPr lang="el-GR" altLang="el-GR" sz="2600" dirty="0" smtClean="0"/>
              <a:t> μέσω του κυττάρου του πρόσθιου κέρατος που ονομάζεται </a:t>
            </a:r>
            <a:r>
              <a:rPr lang="el-GR" altLang="el-GR" sz="2600" b="1" dirty="0" smtClean="0"/>
              <a:t>κατώτερος κινητικός νευρώνας.</a:t>
            </a:r>
          </a:p>
          <a:p>
            <a:pPr eaLnBrk="1" hangingPunct="1">
              <a:lnSpc>
                <a:spcPct val="140000"/>
              </a:lnSpc>
            </a:pPr>
            <a:r>
              <a:rPr lang="el-GR" altLang="el-GR" sz="2600" b="1" dirty="0" smtClean="0"/>
              <a:t>Βλάβη έστω σε μία από τις παραπάνω περιοχές θα επηρεάσει την κίνηση.</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60</a:t>
            </a:fld>
            <a:endParaRPr lang="el-GR" dirty="0"/>
          </a:p>
        </p:txBody>
      </p:sp>
      <p:sp>
        <p:nvSpPr>
          <p:cNvPr id="3" name="Τίτλος 2"/>
          <p:cNvSpPr>
            <a:spLocks noGrp="1"/>
          </p:cNvSpPr>
          <p:nvPr>
            <p:ph type="title"/>
          </p:nvPr>
        </p:nvSpPr>
        <p:spPr/>
        <p:txBody>
          <a:bodyPr/>
          <a:lstStyle/>
          <a:p>
            <a:r>
              <a:rPr lang="el-GR" dirty="0" smtClean="0"/>
              <a:t>Κίνηση</a:t>
            </a:r>
            <a:endParaRPr lang="el-GR" dirty="0"/>
          </a:p>
        </p:txBody>
      </p:sp>
    </p:spTree>
    <p:extLst>
      <p:ext uri="{BB962C8B-B14F-4D97-AF65-F5344CB8AC3E}">
        <p14:creationId xmlns:p14="http://schemas.microsoft.com/office/powerpoint/2010/main" val="20734514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idx="1"/>
          </p:nvPr>
        </p:nvSpPr>
        <p:spPr/>
        <p:txBody>
          <a:bodyPr>
            <a:normAutofit/>
          </a:bodyPr>
          <a:lstStyle/>
          <a:p>
            <a:pPr eaLnBrk="1" hangingPunct="1">
              <a:lnSpc>
                <a:spcPct val="114000"/>
              </a:lnSpc>
            </a:pPr>
            <a:r>
              <a:rPr lang="el-GR" altLang="el-GR" dirty="0" smtClean="0"/>
              <a:t>Στο ύψος του </a:t>
            </a:r>
            <a:r>
              <a:rPr lang="el-GR" altLang="el-GR" b="1" dirty="0" smtClean="0"/>
              <a:t>θαλάμου,</a:t>
            </a:r>
            <a:r>
              <a:rPr lang="el-GR" altLang="el-GR" dirty="0" smtClean="0"/>
              <a:t> γίνεται αντιληπτή </a:t>
            </a:r>
            <a:r>
              <a:rPr lang="el-GR" altLang="el-GR" b="1" dirty="0" smtClean="0"/>
              <a:t>ή γενική ποιότητα της αίσθησης.</a:t>
            </a:r>
          </a:p>
          <a:p>
            <a:pPr eaLnBrk="1" hangingPunct="1">
              <a:lnSpc>
                <a:spcPct val="114000"/>
              </a:lnSpc>
            </a:pPr>
            <a:r>
              <a:rPr lang="el-GR" altLang="el-GR" dirty="0" smtClean="0"/>
              <a:t> Η </a:t>
            </a:r>
            <a:r>
              <a:rPr lang="el-GR" altLang="el-GR" b="1" dirty="0" smtClean="0"/>
              <a:t>λεπτή διάκριση</a:t>
            </a:r>
            <a:r>
              <a:rPr lang="el-GR" altLang="el-GR" dirty="0" smtClean="0"/>
              <a:t> των αισθήσεων καθώς και η εντόπιση τους γίνεται στον </a:t>
            </a:r>
            <a:r>
              <a:rPr lang="el-GR" altLang="el-GR" b="1" dirty="0" smtClean="0"/>
              <a:t>αισθητικό φλοιό</a:t>
            </a:r>
            <a:r>
              <a:rPr lang="el-GR" altLang="el-GR" dirty="0" smtClean="0"/>
              <a:t>  με ώσεις που φτάνουν μέσω τρίτου αισθητικού νευρώνα.</a:t>
            </a:r>
          </a:p>
          <a:p>
            <a:pPr eaLnBrk="1" hangingPunct="1">
              <a:lnSpc>
                <a:spcPct val="114000"/>
              </a:lnSpc>
            </a:pPr>
            <a:r>
              <a:rPr lang="el-GR" altLang="el-GR" dirty="0" smtClean="0"/>
              <a:t>Ανάλογα με το </a:t>
            </a:r>
            <a:r>
              <a:rPr lang="el-GR" altLang="el-GR" b="1" dirty="0" smtClean="0"/>
              <a:t>σημείο της βλάβης</a:t>
            </a:r>
            <a:r>
              <a:rPr lang="el-GR" altLang="el-GR" dirty="0" smtClean="0"/>
              <a:t> παρατηρούνται διάφοροι </a:t>
            </a:r>
            <a:r>
              <a:rPr lang="el-GR" altLang="el-GR" b="1" dirty="0" smtClean="0"/>
              <a:t>τύποι απώλειας της αισθητικότητας.</a:t>
            </a:r>
          </a:p>
          <a:p>
            <a:pPr eaLnBrk="1" hangingPunct="1">
              <a:lnSpc>
                <a:spcPct val="114000"/>
              </a:lnSpc>
            </a:pPr>
            <a:r>
              <a:rPr lang="el-GR" altLang="el-GR" b="1" dirty="0" smtClean="0"/>
              <a:t>Δερμοτόμια.</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61</a:t>
            </a:fld>
            <a:endParaRPr lang="el-GR" dirty="0"/>
          </a:p>
        </p:txBody>
      </p:sp>
      <p:sp>
        <p:nvSpPr>
          <p:cNvPr id="3" name="Τίτλος 2"/>
          <p:cNvSpPr>
            <a:spLocks noGrp="1"/>
          </p:cNvSpPr>
          <p:nvPr>
            <p:ph type="title"/>
          </p:nvPr>
        </p:nvSpPr>
        <p:spPr/>
        <p:txBody>
          <a:bodyPr/>
          <a:lstStyle/>
          <a:p>
            <a:r>
              <a:rPr lang="el-GR" dirty="0" smtClean="0"/>
              <a:t>Αίσθηση</a:t>
            </a:r>
            <a:endParaRPr lang="el-GR" dirty="0"/>
          </a:p>
        </p:txBody>
      </p:sp>
    </p:spTree>
    <p:extLst>
      <p:ext uri="{BB962C8B-B14F-4D97-AF65-F5344CB8AC3E}">
        <p14:creationId xmlns:p14="http://schemas.microsoft.com/office/powerpoint/2010/main" val="1674613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027"/>
          <p:cNvSpPr>
            <a:spLocks noGrp="1" noChangeArrowheads="1"/>
          </p:cNvSpPr>
          <p:nvPr>
            <p:ph idx="1"/>
          </p:nvPr>
        </p:nvSpPr>
        <p:spPr/>
        <p:txBody>
          <a:bodyPr>
            <a:normAutofit/>
          </a:bodyPr>
          <a:lstStyle/>
          <a:p>
            <a:pPr>
              <a:lnSpc>
                <a:spcPct val="114000"/>
              </a:lnSpc>
            </a:pPr>
            <a:r>
              <a:rPr lang="el-GR" altLang="el-GR" dirty="0" smtClean="0"/>
              <a:t>Το αντανακλαστικό αποτελεί μία ακούσια στερεότυπη απάντηση σ΄ένα ερέθισμα, στην οποία συμμετέχουν δύο νευράδες, </a:t>
            </a:r>
            <a:endParaRPr lang="en-US" altLang="el-GR" dirty="0" smtClean="0"/>
          </a:p>
          <a:p>
            <a:pPr lvl="1">
              <a:lnSpc>
                <a:spcPct val="114000"/>
              </a:lnSpc>
            </a:pPr>
            <a:r>
              <a:rPr lang="el-GR" altLang="el-GR" dirty="0" smtClean="0"/>
              <a:t>μία </a:t>
            </a:r>
            <a:r>
              <a:rPr lang="el-GR" altLang="el-GR" b="1" dirty="0" smtClean="0"/>
              <a:t>προσαγωγός (αισθητική) και</a:t>
            </a:r>
            <a:endParaRPr lang="en-US" altLang="el-GR" b="1" dirty="0" smtClean="0"/>
          </a:p>
          <a:p>
            <a:pPr lvl="1">
              <a:lnSpc>
                <a:spcPct val="114000"/>
              </a:lnSpc>
            </a:pPr>
            <a:r>
              <a:rPr lang="el-GR" altLang="el-GR" b="1" dirty="0" smtClean="0"/>
              <a:t> μία απαγωγός (κινητική)</a:t>
            </a:r>
            <a:endParaRPr lang="en-US" altLang="el-GR" b="1" dirty="0" smtClean="0"/>
          </a:p>
          <a:p>
            <a:pPr marL="355600" indent="0">
              <a:lnSpc>
                <a:spcPct val="114000"/>
              </a:lnSpc>
              <a:buNone/>
            </a:pPr>
            <a:r>
              <a:rPr lang="el-GR" altLang="el-GR" b="1" dirty="0" smtClean="0"/>
              <a:t>που  συνδέονται με μία μοναδική σύναψη.</a:t>
            </a:r>
          </a:p>
          <a:p>
            <a:pPr>
              <a:lnSpc>
                <a:spcPct val="114000"/>
              </a:lnSpc>
            </a:pPr>
            <a:r>
              <a:rPr lang="el-GR" altLang="el-GR" dirty="0" smtClean="0"/>
              <a:t>Τέτοια μονοσυναπτικά αντανακλαστικά αποτελούν </a:t>
            </a:r>
            <a:r>
              <a:rPr lang="el-GR" altLang="el-GR" b="1" dirty="0" smtClean="0"/>
              <a:t>τα εν τω βάθει τενόντια </a:t>
            </a:r>
            <a:r>
              <a:rPr lang="el-GR" altLang="el-GR" b="1" dirty="0" smtClean="0"/>
              <a:t>αντανακλαστικά</a:t>
            </a:r>
            <a:r>
              <a:rPr lang="el-GR" altLang="el-GR" b="1" dirty="0" smtClean="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62</a:t>
            </a:fld>
            <a:endParaRPr lang="el-GR" dirty="0"/>
          </a:p>
        </p:txBody>
      </p:sp>
      <p:sp>
        <p:nvSpPr>
          <p:cNvPr id="3" name="Τίτλος 2"/>
          <p:cNvSpPr>
            <a:spLocks noGrp="1"/>
          </p:cNvSpPr>
          <p:nvPr>
            <p:ph type="title"/>
          </p:nvPr>
        </p:nvSpPr>
        <p:spPr/>
        <p:txBody>
          <a:bodyPr/>
          <a:lstStyle/>
          <a:p>
            <a:r>
              <a:rPr lang="el-GR" dirty="0" smtClean="0"/>
              <a:t>Νωτιαία αντανακλαστικά</a:t>
            </a:r>
            <a:endParaRPr lang="el-GR" dirty="0"/>
          </a:p>
        </p:txBody>
      </p:sp>
    </p:spTree>
    <p:extLst>
      <p:ext uri="{BB962C8B-B14F-4D97-AF65-F5344CB8AC3E}">
        <p14:creationId xmlns:p14="http://schemas.microsoft.com/office/powerpoint/2010/main" val="38103828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457200" y="1484784"/>
            <a:ext cx="8229600" cy="4752528"/>
          </a:xfrm>
        </p:spPr>
        <p:txBody>
          <a:bodyPr>
            <a:normAutofit/>
          </a:bodyPr>
          <a:lstStyle/>
          <a:p>
            <a:pPr>
              <a:lnSpc>
                <a:spcPct val="114000"/>
              </a:lnSpc>
            </a:pPr>
            <a:r>
              <a:rPr lang="el-GR" altLang="el-GR" sz="2600" b="1" dirty="0" smtClean="0"/>
              <a:t>Ερέθισμα αποτελεί η πλήξη του τένοντα μυ που βρίσκεται σε θέση μερικής έκτασης.</a:t>
            </a:r>
          </a:p>
          <a:p>
            <a:pPr>
              <a:lnSpc>
                <a:spcPct val="114000"/>
              </a:lnSpc>
            </a:pPr>
            <a:r>
              <a:rPr lang="el-GR" altLang="el-GR" sz="2600" dirty="0" smtClean="0"/>
              <a:t>Το ερέθισμα φέρεται με την αισθητική ίνα (περιφερικό νεύρο) η οποία συνάπτεται απευθείας με νευρικό κύτταρο των οπίσθιων κεράτων που νευρώνει τον ίδιο τον μυ.</a:t>
            </a:r>
          </a:p>
          <a:p>
            <a:pPr>
              <a:lnSpc>
                <a:spcPct val="114000"/>
              </a:lnSpc>
            </a:pPr>
            <a:r>
              <a:rPr lang="el-GR" altLang="el-GR" sz="2600" b="1" dirty="0" smtClean="0"/>
              <a:t>Απάντηση</a:t>
            </a:r>
            <a:r>
              <a:rPr lang="el-GR" altLang="el-GR" sz="2600" dirty="0" smtClean="0"/>
              <a:t> στο ερέθισμα η </a:t>
            </a:r>
            <a:r>
              <a:rPr lang="el-GR" altLang="el-GR" sz="2600" b="1" dirty="0" smtClean="0"/>
              <a:t>αιφνίδια μυϊκή συστολή.</a:t>
            </a:r>
          </a:p>
          <a:p>
            <a:pPr lvl="1">
              <a:lnSpc>
                <a:spcPct val="114000"/>
              </a:lnSpc>
            </a:pPr>
            <a:endParaRPr lang="el-GR" altLang="el-GR" sz="26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63</a:t>
            </a:fld>
            <a:endParaRPr lang="el-GR" dirty="0"/>
          </a:p>
        </p:txBody>
      </p:sp>
      <p:sp>
        <p:nvSpPr>
          <p:cNvPr id="3" name="Τίτλος 2"/>
          <p:cNvSpPr>
            <a:spLocks noGrp="1"/>
          </p:cNvSpPr>
          <p:nvPr>
            <p:ph type="title"/>
          </p:nvPr>
        </p:nvSpPr>
        <p:spPr>
          <a:xfrm>
            <a:off x="467544" y="116632"/>
            <a:ext cx="8229600" cy="1080120"/>
          </a:xfrm>
        </p:spPr>
        <p:txBody>
          <a:bodyPr>
            <a:noAutofit/>
          </a:bodyPr>
          <a:lstStyle/>
          <a:p>
            <a:r>
              <a:rPr lang="el-GR" dirty="0" smtClean="0"/>
              <a:t>Νωτιαία αντανακλαστικά</a:t>
            </a:r>
            <a:br>
              <a:rPr lang="el-GR" dirty="0" smtClean="0"/>
            </a:br>
            <a:r>
              <a:rPr lang="el-GR" dirty="0" smtClean="0"/>
              <a:t>εν τω βάθει τενόντια αντανακλαστικά</a:t>
            </a:r>
            <a:endParaRPr lang="el-GR" dirty="0"/>
          </a:p>
        </p:txBody>
      </p:sp>
    </p:spTree>
    <p:extLst>
      <p:ext uri="{BB962C8B-B14F-4D97-AF65-F5344CB8AC3E}">
        <p14:creationId xmlns:p14="http://schemas.microsoft.com/office/powerpoint/2010/main" val="25912707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64</a:t>
            </a:fld>
            <a:endParaRPr lang="el-GR" dirty="0"/>
          </a:p>
        </p:txBody>
      </p:sp>
      <p:sp>
        <p:nvSpPr>
          <p:cNvPr id="2" name="Τίτλος 1"/>
          <p:cNvSpPr>
            <a:spLocks noGrp="1"/>
          </p:cNvSpPr>
          <p:nvPr>
            <p:ph type="title"/>
          </p:nvPr>
        </p:nvSpPr>
        <p:spPr/>
        <p:txBody>
          <a:bodyPr>
            <a:normAutofit/>
          </a:bodyPr>
          <a:lstStyle/>
          <a:p>
            <a:r>
              <a:rPr lang="el-GR" dirty="0" smtClean="0"/>
              <a:t>Εν τω βάθει τενόντια αντανακλαστικά </a:t>
            </a:r>
            <a:r>
              <a:rPr lang="el-GR" sz="3000" b="0" dirty="0" smtClean="0"/>
              <a:t>1/3</a:t>
            </a:r>
            <a:endParaRPr lang="el-GR" sz="3000" b="0" dirty="0"/>
          </a:p>
        </p:txBody>
      </p:sp>
      <p:pic>
        <p:nvPicPr>
          <p:cNvPr id="18448" name="Picture 16" descr="File:Imgnotraçat arc reflex eng.sv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98301" y="1124744"/>
            <a:ext cx="8247197" cy="51845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p:cNvSpPr/>
          <p:nvPr/>
        </p:nvSpPr>
        <p:spPr>
          <a:xfrm>
            <a:off x="1879216" y="6442501"/>
            <a:ext cx="5485366" cy="276999"/>
          </a:xfrm>
          <a:prstGeom prst="rect">
            <a:avLst/>
          </a:prstGeom>
        </p:spPr>
        <p:txBody>
          <a:bodyPr wrap="square">
            <a:spAutoFit/>
          </a:bodyPr>
          <a:lstStyle/>
          <a:p>
            <a:pPr algn="ctr"/>
            <a:r>
              <a:rPr lang="en-US" sz="1200" dirty="0" smtClean="0">
                <a:solidFill>
                  <a:prstClr val="black"/>
                </a:solidFill>
                <a:latin typeface="+mn-lt"/>
              </a:rPr>
              <a:t>“</a:t>
            </a:r>
            <a:r>
              <a:rPr lang="en-US" sz="1200" dirty="0">
                <a:latin typeface="+mn-lt"/>
                <a:hlinkClick r:id="rId3"/>
              </a:rPr>
              <a:t>Imgnotraçat arc reflex </a:t>
            </a:r>
            <a:r>
              <a:rPr lang="en-US" sz="1200" dirty="0" smtClean="0">
                <a:latin typeface="+mn-lt"/>
                <a:hlinkClick r:id="rId3"/>
              </a:rPr>
              <a:t>eng</a:t>
            </a:r>
            <a:r>
              <a:rPr lang="en-US" sz="1200" dirty="0" smtClean="0">
                <a:solidFill>
                  <a:srgbClr val="000000"/>
                </a:solidFill>
                <a:latin typeface="+mn-lt"/>
              </a:rPr>
              <a:t>” </a:t>
            </a:r>
            <a:r>
              <a:rPr lang="el-GR" sz="1200" dirty="0" smtClean="0">
                <a:solidFill>
                  <a:srgbClr val="000000"/>
                </a:solidFill>
                <a:latin typeface="+mn-lt"/>
              </a:rPr>
              <a:t>από </a:t>
            </a:r>
            <a:r>
              <a:rPr lang="en-US" sz="1200" dirty="0" smtClean="0">
                <a:latin typeface="+mn-lt"/>
                <a:hlinkClick r:id="rId4" tooltip="User:MartaAguayo (page does not exist)"/>
              </a:rPr>
              <a:t>MartaAguayo</a:t>
            </a:r>
            <a:r>
              <a:rPr lang="en-US" sz="1200" dirty="0" smtClean="0">
                <a:solidFill>
                  <a:prstClr val="black"/>
                </a:solidFill>
                <a:latin typeface="+mn-lt"/>
              </a:rPr>
              <a:t> </a:t>
            </a:r>
            <a:r>
              <a:rPr lang="el-GR" sz="1200" dirty="0" smtClean="0">
                <a:solidFill>
                  <a:prstClr val="black"/>
                </a:solidFill>
                <a:latin typeface="+mn-lt"/>
              </a:rPr>
              <a:t>διαθέσιμο με άδεια </a:t>
            </a:r>
            <a:r>
              <a:rPr lang="en-US" sz="1200" dirty="0">
                <a:solidFill>
                  <a:prstClr val="black"/>
                </a:solidFill>
                <a:latin typeface="+mn-lt"/>
                <a:hlinkClick r:id="rId5"/>
              </a:rPr>
              <a:t>CC BY-SA 3.0</a:t>
            </a:r>
            <a:endParaRPr lang="en-US" sz="1200" dirty="0">
              <a:solidFill>
                <a:srgbClr val="000000"/>
              </a:solidFill>
              <a:latin typeface="+mn-lt"/>
            </a:endParaRPr>
          </a:p>
        </p:txBody>
      </p:sp>
    </p:spTree>
    <p:extLst>
      <p:ext uri="{BB962C8B-B14F-4D97-AF65-F5344CB8AC3E}">
        <p14:creationId xmlns:p14="http://schemas.microsoft.com/office/powerpoint/2010/main" val="20958008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1027"/>
          <p:cNvSpPr>
            <a:spLocks noGrp="1" noChangeArrowheads="1"/>
          </p:cNvSpPr>
          <p:nvPr>
            <p:ph idx="1"/>
          </p:nvPr>
        </p:nvSpPr>
        <p:spPr>
          <a:xfrm>
            <a:off x="457200" y="1196752"/>
            <a:ext cx="8229600" cy="2520280"/>
          </a:xfrm>
        </p:spPr>
        <p:txBody>
          <a:bodyPr>
            <a:normAutofit/>
          </a:bodyPr>
          <a:lstStyle/>
          <a:p>
            <a:pPr eaLnBrk="1" hangingPunct="1">
              <a:lnSpc>
                <a:spcPct val="110000"/>
              </a:lnSpc>
            </a:pPr>
            <a:r>
              <a:rPr lang="el-GR" altLang="el-GR" sz="2400" dirty="0" smtClean="0"/>
              <a:t>Κάθε εν τω βάθει τενόντιο αντανακλαστικό αφορά συγκεκριμένα τμήματα του ΝΜ τα μυελοτόμια</a:t>
            </a:r>
            <a:r>
              <a:rPr lang="el-GR" altLang="el-GR" dirty="0"/>
              <a:t>.</a:t>
            </a:r>
            <a:endParaRPr lang="el-GR" altLang="el-GR" sz="2400" dirty="0" smtClean="0"/>
          </a:p>
          <a:p>
            <a:pPr eaLnBrk="1" hangingPunct="1">
              <a:lnSpc>
                <a:spcPct val="110000"/>
              </a:lnSpc>
            </a:pPr>
            <a:r>
              <a:rPr lang="el-GR" altLang="el-GR" sz="2400" dirty="0" smtClean="0"/>
              <a:t>Παθολογικό αντανακλαστικό υποδηλώνει την περιοχή της βλάβης σε συγκεκριμένο μυελοτόμιο.</a:t>
            </a:r>
          </a:p>
          <a:p>
            <a:pPr eaLnBrk="1" hangingPunct="1">
              <a:lnSpc>
                <a:spcPct val="110000"/>
              </a:lnSpc>
            </a:pPr>
            <a:r>
              <a:rPr lang="el-GR" altLang="el-GR" sz="2400" dirty="0" smtClean="0"/>
              <a:t>Εν τω βάθει τενόντια αντανακλαστικά.</a:t>
            </a:r>
          </a:p>
        </p:txBody>
      </p:sp>
      <p:graphicFrame>
        <p:nvGraphicFramePr>
          <p:cNvPr id="150532" name="Group 1028"/>
          <p:cNvGraphicFramePr>
            <a:graphicFrameLocks noGrp="1"/>
          </p:cNvGraphicFramePr>
          <p:nvPr>
            <p:extLst>
              <p:ext uri="{D42A27DB-BD31-4B8C-83A1-F6EECF244321}">
                <p14:modId xmlns:p14="http://schemas.microsoft.com/office/powerpoint/2010/main" val="273151469"/>
              </p:ext>
            </p:extLst>
          </p:nvPr>
        </p:nvGraphicFramePr>
        <p:xfrm>
          <a:off x="2022231" y="3716908"/>
          <a:ext cx="4344866" cy="1944340"/>
        </p:xfrm>
        <a:graphic>
          <a:graphicData uri="http://schemas.openxmlformats.org/drawingml/2006/table">
            <a:tbl>
              <a:tblPr firstRow="1"/>
              <a:tblGrid>
                <a:gridCol w="2716823"/>
                <a:gridCol w="1628043"/>
              </a:tblGrid>
              <a:tr h="48608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Αχίλλειο </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Ι1</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608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Επιγονατίδας</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Ο2,3,4</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608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Βραχιονοκερκιδικό</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Α5,6</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608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Τρικεφάλου</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Α6,7</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65</a:t>
            </a:fld>
            <a:endParaRPr lang="el-GR" dirty="0"/>
          </a:p>
        </p:txBody>
      </p:sp>
      <p:sp>
        <p:nvSpPr>
          <p:cNvPr id="3" name="Τίτλος 2"/>
          <p:cNvSpPr>
            <a:spLocks noGrp="1"/>
          </p:cNvSpPr>
          <p:nvPr>
            <p:ph type="title"/>
          </p:nvPr>
        </p:nvSpPr>
        <p:spPr/>
        <p:txBody>
          <a:bodyPr>
            <a:normAutofit/>
          </a:bodyPr>
          <a:lstStyle/>
          <a:p>
            <a:r>
              <a:rPr lang="el-GR" dirty="0"/>
              <a:t>Εν τω βάθει τενόντια αντανακλαστικά </a:t>
            </a:r>
            <a:r>
              <a:rPr lang="el-GR" sz="3000" b="0" dirty="0" smtClean="0"/>
              <a:t>2/3</a:t>
            </a:r>
            <a:endParaRPr lang="el-GR" dirty="0"/>
          </a:p>
        </p:txBody>
      </p:sp>
      <p:sp>
        <p:nvSpPr>
          <p:cNvPr id="4" name="Ορθογώνιο 3"/>
          <p:cNvSpPr/>
          <p:nvPr/>
        </p:nvSpPr>
        <p:spPr>
          <a:xfrm>
            <a:off x="671735" y="5805264"/>
            <a:ext cx="6678488" cy="478272"/>
          </a:xfrm>
          <a:prstGeom prst="rect">
            <a:avLst/>
          </a:prstGeom>
        </p:spPr>
        <p:txBody>
          <a:bodyPr wrap="square">
            <a:spAutoFit/>
          </a:bodyPr>
          <a:lstStyle/>
          <a:p>
            <a:pPr marL="342900" lvl="0" indent="-342900" fontAlgn="auto">
              <a:lnSpc>
                <a:spcPct val="110000"/>
              </a:lnSpc>
              <a:spcBef>
                <a:spcPts val="1200"/>
              </a:spcBef>
              <a:spcAft>
                <a:spcPts val="0"/>
              </a:spcAft>
              <a:buFont typeface="Arial" pitchFamily="34" charset="0"/>
              <a:buChar char="•"/>
            </a:pPr>
            <a:r>
              <a:rPr lang="el-GR" altLang="el-GR" sz="2400" b="1" dirty="0" smtClean="0">
                <a:solidFill>
                  <a:prstClr val="black"/>
                </a:solidFill>
                <a:latin typeface="Calibri"/>
              </a:rPr>
              <a:t>Επί πολλής (δερματικά) αντανακλαστικά.</a:t>
            </a:r>
            <a:endParaRPr lang="el-GR" altLang="el-GR" sz="2400" b="1" dirty="0">
              <a:solidFill>
                <a:prstClr val="black"/>
              </a:solidFill>
              <a:latin typeface="Calibri"/>
            </a:endParaRPr>
          </a:p>
        </p:txBody>
      </p:sp>
    </p:spTree>
    <p:extLst>
      <p:ext uri="{BB962C8B-B14F-4D97-AF65-F5344CB8AC3E}">
        <p14:creationId xmlns:p14="http://schemas.microsoft.com/office/powerpoint/2010/main" val="21273821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p:txBody>
          <a:bodyPr/>
          <a:lstStyle/>
          <a:p>
            <a:pPr>
              <a:lnSpc>
                <a:spcPct val="110000"/>
              </a:lnSpc>
            </a:pPr>
            <a:r>
              <a:rPr lang="el-GR" dirty="0"/>
              <a:t>Εν τω βάθει τενόντια αντανακλαστικά </a:t>
            </a:r>
            <a:r>
              <a:rPr lang="el-GR" sz="3000" b="0" dirty="0" smtClean="0"/>
              <a:t>3/3</a:t>
            </a:r>
            <a:endParaRPr lang="el-GR" altLang="el-GR" sz="3200" b="1" dirty="0" smtClean="0">
              <a:solidFill>
                <a:srgbClr val="66FF66"/>
              </a:solidFill>
            </a:endParaRPr>
          </a:p>
        </p:txBody>
      </p:sp>
      <p:sp>
        <p:nvSpPr>
          <p:cNvPr id="63491" name="Rectangle 1027"/>
          <p:cNvSpPr>
            <a:spLocks noGrp="1" noChangeArrowheads="1"/>
          </p:cNvSpPr>
          <p:nvPr>
            <p:ph idx="1"/>
          </p:nvPr>
        </p:nvSpPr>
        <p:spPr/>
        <p:txBody>
          <a:bodyPr/>
          <a:lstStyle/>
          <a:p>
            <a:pPr marL="400050"/>
            <a:r>
              <a:rPr lang="el-GR" altLang="el-GR" dirty="0" smtClean="0"/>
              <a:t>Η λειτουργία του αντανακλαστικού εξαρτάται από την λειτουργική ακεραιότητα:</a:t>
            </a:r>
          </a:p>
          <a:p>
            <a:pPr marL="914400" lvl="1" indent="-457200">
              <a:buFont typeface="+mj-lt"/>
              <a:buAutoNum type="arabicPeriod"/>
            </a:pPr>
            <a:r>
              <a:rPr lang="el-GR" altLang="el-GR" dirty="0" smtClean="0"/>
              <a:t>της αισθητικής νευρικής ίνας,</a:t>
            </a:r>
          </a:p>
          <a:p>
            <a:pPr marL="914400" lvl="1" indent="-457200">
              <a:buFont typeface="+mj-lt"/>
              <a:buAutoNum type="arabicPeriod"/>
            </a:pPr>
            <a:r>
              <a:rPr lang="el-GR" altLang="el-GR" dirty="0" smtClean="0"/>
              <a:t>της νευρικής σύναψης του ΝΜ,</a:t>
            </a:r>
          </a:p>
          <a:p>
            <a:pPr marL="914400" lvl="1" indent="-457200">
              <a:buFont typeface="+mj-lt"/>
              <a:buAutoNum type="arabicPeriod"/>
            </a:pPr>
            <a:r>
              <a:rPr lang="el-GR" altLang="el-GR" dirty="0" smtClean="0"/>
              <a:t>της κινητικής νευρικής ίνας,</a:t>
            </a:r>
          </a:p>
          <a:p>
            <a:pPr marL="914400" lvl="1" indent="-457200">
              <a:buFont typeface="+mj-lt"/>
              <a:buAutoNum type="arabicPeriod"/>
            </a:pPr>
            <a:r>
              <a:rPr lang="el-GR" altLang="el-GR" dirty="0" smtClean="0"/>
              <a:t>της νευρομϋικής σύναψης,</a:t>
            </a:r>
          </a:p>
          <a:p>
            <a:pPr marL="914400" lvl="1" indent="-457200">
              <a:buFont typeface="+mj-lt"/>
              <a:buAutoNum type="arabicPeriod"/>
            </a:pPr>
            <a:r>
              <a:rPr lang="el-GR" altLang="el-GR" dirty="0" smtClean="0"/>
              <a:t>του μυός.</a:t>
            </a:r>
          </a:p>
          <a:p>
            <a:pPr marL="400050"/>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66</a:t>
            </a:fld>
            <a:endParaRPr lang="el-GR" dirty="0"/>
          </a:p>
        </p:txBody>
      </p:sp>
    </p:spTree>
    <p:extLst>
      <p:ext uri="{BB962C8B-B14F-4D97-AF65-F5344CB8AC3E}">
        <p14:creationId xmlns:p14="http://schemas.microsoft.com/office/powerpoint/2010/main" val="21410834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p:txBody>
          <a:bodyPr/>
          <a:lstStyle/>
          <a:p>
            <a:pPr eaLnBrk="1" hangingPunct="1">
              <a:lnSpc>
                <a:spcPct val="110000"/>
              </a:lnSpc>
            </a:pPr>
            <a:r>
              <a:rPr lang="el-GR" altLang="el-GR" b="1" dirty="0" smtClean="0"/>
              <a:t>Εγκεφαλικά - κρανιακά νεύρα</a:t>
            </a:r>
          </a:p>
          <a:p>
            <a:pPr lvl="1" eaLnBrk="1" hangingPunct="1">
              <a:lnSpc>
                <a:spcPct val="110000"/>
              </a:lnSpc>
            </a:pPr>
            <a:r>
              <a:rPr lang="el-GR" altLang="el-GR" b="1" dirty="0" smtClean="0"/>
              <a:t>12 ζεύγη (συζυγίες).</a:t>
            </a:r>
          </a:p>
          <a:p>
            <a:pPr lvl="1" eaLnBrk="1" hangingPunct="1">
              <a:lnSpc>
                <a:spcPct val="110000"/>
              </a:lnSpc>
              <a:buFontTx/>
              <a:buNone/>
            </a:pPr>
            <a:endParaRPr lang="el-GR" altLang="el-GR" b="1" dirty="0" smtClean="0"/>
          </a:p>
          <a:p>
            <a:pPr eaLnBrk="1" hangingPunct="1">
              <a:lnSpc>
                <a:spcPct val="110000"/>
              </a:lnSpc>
            </a:pPr>
            <a:r>
              <a:rPr lang="el-GR" altLang="el-GR" b="1" dirty="0" smtClean="0"/>
              <a:t>Περιφερικά νεύρα</a:t>
            </a:r>
          </a:p>
          <a:p>
            <a:pPr lvl="1" eaLnBrk="1" hangingPunct="1">
              <a:lnSpc>
                <a:spcPct val="110000"/>
              </a:lnSpc>
            </a:pPr>
            <a:r>
              <a:rPr lang="el-GR" altLang="el-GR" b="1" dirty="0" smtClean="0"/>
              <a:t>31-33 ζεύγη.</a:t>
            </a:r>
          </a:p>
          <a:p>
            <a:pPr eaLnBrk="1" hangingPunct="1"/>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67</a:t>
            </a:fld>
            <a:endParaRPr lang="el-GR" dirty="0"/>
          </a:p>
        </p:txBody>
      </p:sp>
      <p:sp>
        <p:nvSpPr>
          <p:cNvPr id="3" name="Τίτλος 2"/>
          <p:cNvSpPr>
            <a:spLocks noGrp="1"/>
          </p:cNvSpPr>
          <p:nvPr>
            <p:ph type="title"/>
          </p:nvPr>
        </p:nvSpPr>
        <p:spPr/>
        <p:txBody>
          <a:bodyPr/>
          <a:lstStyle/>
          <a:p>
            <a:r>
              <a:rPr lang="el-GR" dirty="0" smtClean="0"/>
              <a:t>Περιφερικό νευρικό σύστημα</a:t>
            </a:r>
            <a:endParaRPr lang="el-GR" dirty="0"/>
          </a:p>
        </p:txBody>
      </p:sp>
    </p:spTree>
    <p:extLst>
      <p:ext uri="{BB962C8B-B14F-4D97-AF65-F5344CB8AC3E}">
        <p14:creationId xmlns:p14="http://schemas.microsoft.com/office/powerpoint/2010/main" val="14279156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Κρανιακά νεύρα – συζυγίες </a:t>
            </a:r>
            <a:r>
              <a:rPr lang="el-GR" sz="3000" b="0" dirty="0" smtClean="0"/>
              <a:t>1/2</a:t>
            </a:r>
            <a:endParaRPr lang="el-GR" sz="3000" b="0" dirty="0"/>
          </a:p>
        </p:txBody>
      </p:sp>
      <p:sp>
        <p:nvSpPr>
          <p:cNvPr id="5" name="Θέση περιεχομένου 4"/>
          <p:cNvSpPr>
            <a:spLocks noGrp="1"/>
          </p:cNvSpPr>
          <p:nvPr>
            <p:ph idx="1"/>
          </p:nvPr>
        </p:nvSpPr>
        <p:spPr/>
        <p:txBody>
          <a:bodyPr/>
          <a:lstStyle/>
          <a:p>
            <a:r>
              <a:rPr lang="el-GR" dirty="0"/>
              <a:t>Χρησιμεύουν στην αγωγή των </a:t>
            </a:r>
            <a:r>
              <a:rPr lang="el-GR" dirty="0" smtClean="0"/>
              <a:t>διεγέρσεων.</a:t>
            </a:r>
            <a:endParaRPr lang="el-GR" dirty="0"/>
          </a:p>
          <a:p>
            <a:r>
              <a:rPr lang="el-GR" dirty="0"/>
              <a:t>Αποτελούνται κυρίως από νευρικές εμμύελες ίνες (λευκό χρώμα) οι οποίες είναι κινητικές και </a:t>
            </a:r>
            <a:r>
              <a:rPr lang="el-GR" dirty="0" smtClean="0"/>
              <a:t>αισθητικές.</a:t>
            </a:r>
            <a:endParaRPr lang="el-GR" dirty="0"/>
          </a:p>
          <a:p>
            <a:r>
              <a:rPr lang="el-GR" dirty="0"/>
              <a:t>Περιέχουν και φυγόκεντρες ίνες (αγγειοκινητικές, εκκριτικές) οι οποίες ανήκουν στο φυτικό νευρικό </a:t>
            </a:r>
            <a:r>
              <a:rPr lang="el-GR" dirty="0" smtClean="0"/>
              <a:t>σύστημα.</a:t>
            </a:r>
            <a:endParaRPr lang="el-GR" dirty="0"/>
          </a:p>
          <a:p>
            <a:endParaRPr lang="el-GR" dirty="0"/>
          </a:p>
          <a:p>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68</a:t>
            </a:fld>
            <a:endParaRPr lang="el-GR" dirty="0"/>
          </a:p>
        </p:txBody>
      </p:sp>
    </p:spTree>
    <p:extLst>
      <p:ext uri="{BB962C8B-B14F-4D97-AF65-F5344CB8AC3E}">
        <p14:creationId xmlns:p14="http://schemas.microsoft.com/office/powerpoint/2010/main" val="27821269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l-GR" dirty="0"/>
              <a:t>Αυτόνομο νευρικό σύστημα (ΑΝΣ) </a:t>
            </a:r>
            <a:r>
              <a:rPr lang="el-GR" sz="3000" b="0" dirty="0" smtClean="0"/>
              <a:t>2/2</a:t>
            </a:r>
            <a:endParaRPr lang="el-GR" altLang="el-GR" sz="4800" dirty="0" smtClean="0">
              <a:solidFill>
                <a:srgbClr val="CCFFFF"/>
              </a:solidFill>
            </a:endParaRPr>
          </a:p>
        </p:txBody>
      </p:sp>
      <p:sp>
        <p:nvSpPr>
          <p:cNvPr id="2" name="Θέση περιεχομένου 1"/>
          <p:cNvSpPr>
            <a:spLocks noGrp="1"/>
          </p:cNvSpPr>
          <p:nvPr>
            <p:ph idx="1"/>
          </p:nvPr>
        </p:nvSpPr>
        <p:spPr/>
        <p:txBody>
          <a:bodyPr/>
          <a:lstStyle/>
          <a:p>
            <a:r>
              <a:rPr lang="el-GR" dirty="0"/>
              <a:t>Έχει ένα </a:t>
            </a:r>
            <a:r>
              <a:rPr lang="el-GR" b="1" dirty="0"/>
              <a:t>κεντρικό</a:t>
            </a:r>
          </a:p>
          <a:p>
            <a:pPr lvl="1"/>
            <a:r>
              <a:rPr lang="el-GR" dirty="0"/>
              <a:t>Για το συμπαθητικό στο </a:t>
            </a:r>
            <a:r>
              <a:rPr lang="el-GR" dirty="0" smtClean="0"/>
              <a:t>ΝΜ.</a:t>
            </a:r>
            <a:endParaRPr lang="el-GR" dirty="0"/>
          </a:p>
          <a:p>
            <a:pPr lvl="1"/>
            <a:r>
              <a:rPr lang="el-GR" dirty="0"/>
              <a:t>Για το παρασυμπαθητικό στο στέλεχος και τον </a:t>
            </a:r>
            <a:r>
              <a:rPr lang="el-GR" dirty="0" smtClean="0"/>
              <a:t>ΝΜ.</a:t>
            </a:r>
            <a:endParaRPr lang="el-GR" dirty="0"/>
          </a:p>
          <a:p>
            <a:r>
              <a:rPr lang="el-GR" dirty="0"/>
              <a:t>και ένα </a:t>
            </a:r>
            <a:r>
              <a:rPr lang="el-GR" b="1" dirty="0"/>
              <a:t>περιφερικό</a:t>
            </a:r>
            <a:r>
              <a:rPr lang="el-GR" dirty="0"/>
              <a:t> τμήμα που αποτελείται </a:t>
            </a:r>
            <a:r>
              <a:rPr lang="el-GR" dirty="0" smtClean="0"/>
              <a:t>από:</a:t>
            </a:r>
            <a:endParaRPr lang="el-GR" dirty="0"/>
          </a:p>
          <a:p>
            <a:pPr lvl="1"/>
            <a:r>
              <a:rPr lang="el-GR" dirty="0" smtClean="0"/>
              <a:t>Προγαγγλιακές ίνες.</a:t>
            </a:r>
            <a:endParaRPr lang="el-GR" dirty="0"/>
          </a:p>
          <a:p>
            <a:pPr lvl="1"/>
            <a:r>
              <a:rPr lang="el-GR" dirty="0"/>
              <a:t>Νευροφυτικά </a:t>
            </a:r>
            <a:r>
              <a:rPr lang="el-GR" dirty="0" smtClean="0"/>
              <a:t>γάγγλια.</a:t>
            </a:r>
            <a:endParaRPr lang="el-GR" dirty="0"/>
          </a:p>
          <a:p>
            <a:pPr lvl="1"/>
            <a:r>
              <a:rPr lang="el-GR" dirty="0"/>
              <a:t>Μεταγαγγλιακές </a:t>
            </a:r>
            <a:r>
              <a:rPr lang="el-GR" dirty="0" smtClean="0"/>
              <a:t>ίνες.</a:t>
            </a:r>
            <a:endParaRPr lang="el-GR" dirty="0"/>
          </a:p>
          <a:p>
            <a:r>
              <a:rPr lang="el-GR" dirty="0" smtClean="0"/>
              <a:t>Ανώτερο </a:t>
            </a:r>
            <a:r>
              <a:rPr lang="el-GR" dirty="0"/>
              <a:t>ρυθμιστικό όργανο του ΑΝΣ είναι ο </a:t>
            </a:r>
            <a:r>
              <a:rPr lang="el-GR" b="1" dirty="0" smtClean="0"/>
              <a:t>υποθάλαμος.</a:t>
            </a:r>
            <a:endParaRPr lang="el-GR" b="1" dirty="0"/>
          </a:p>
          <a:p>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a:t>
            </a:fld>
            <a:endParaRPr lang="el-GR" dirty="0"/>
          </a:p>
        </p:txBody>
      </p:sp>
    </p:spTree>
    <p:extLst>
      <p:ext uri="{BB962C8B-B14F-4D97-AF65-F5344CB8AC3E}">
        <p14:creationId xmlns:p14="http://schemas.microsoft.com/office/powerpoint/2010/main" val="30705056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69</a:t>
            </a:fld>
            <a:endParaRPr lang="el-GR" dirty="0"/>
          </a:p>
        </p:txBody>
      </p:sp>
      <p:pic>
        <p:nvPicPr>
          <p:cNvPr id="25602" name="Picture 2" descr="File:Blausen 0284 CranialNerves.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955728"/>
            <a:ext cx="9042667" cy="5425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1892533" y="6525344"/>
            <a:ext cx="5328592"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Blausen 0284 </a:t>
            </a:r>
            <a:r>
              <a:rPr lang="en-US" sz="1200" dirty="0" smtClean="0">
                <a:latin typeface="+mn-lt"/>
                <a:hlinkClick r:id="rId3"/>
              </a:rPr>
              <a:t>CranialNerves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BruceBlaus"/>
              </a:rPr>
              <a:t>BruceBlaus</a:t>
            </a:r>
            <a:r>
              <a:rPr lang="el-GR" sz="1200" dirty="0" smtClean="0">
                <a:solidFill>
                  <a:prstClr val="black">
                    <a:lumMod val="75000"/>
                    <a:lumOff val="25000"/>
                  </a:prstClr>
                </a:solidFill>
                <a:latin typeface="+mn-lt"/>
              </a:rPr>
              <a:t> διαθέσιμο με άδεια </a:t>
            </a:r>
            <a:r>
              <a:rPr lang="en-US" sz="1200" dirty="0">
                <a:solidFill>
                  <a:prstClr val="black">
                    <a:lumMod val="75000"/>
                    <a:lumOff val="25000"/>
                  </a:prstClr>
                </a:solidFill>
                <a:latin typeface="+mn-lt"/>
                <a:hlinkClick r:id="rId5"/>
              </a:rPr>
              <a:t>CC BY 3.0</a:t>
            </a:r>
            <a:endParaRPr lang="en-US" sz="1200" dirty="0">
              <a:solidFill>
                <a:prstClr val="black">
                  <a:lumMod val="75000"/>
                  <a:lumOff val="25000"/>
                </a:prstClr>
              </a:solidFill>
              <a:latin typeface="+mn-lt"/>
            </a:endParaRPr>
          </a:p>
        </p:txBody>
      </p:sp>
      <p:sp>
        <p:nvSpPr>
          <p:cNvPr id="8" name="Τίτλος 3"/>
          <p:cNvSpPr>
            <a:spLocks noGrp="1"/>
          </p:cNvSpPr>
          <p:nvPr>
            <p:ph type="title"/>
          </p:nvPr>
        </p:nvSpPr>
        <p:spPr>
          <a:xfrm>
            <a:off x="467544" y="116632"/>
            <a:ext cx="8229600" cy="908720"/>
          </a:xfrm>
        </p:spPr>
        <p:txBody>
          <a:bodyPr/>
          <a:lstStyle/>
          <a:p>
            <a:r>
              <a:rPr lang="el-GR" dirty="0" smtClean="0"/>
              <a:t>Κρανιακά νεύρα – συζυγίες </a:t>
            </a:r>
            <a:r>
              <a:rPr lang="el-GR" sz="3000" b="0" dirty="0"/>
              <a:t>2</a:t>
            </a:r>
            <a:r>
              <a:rPr lang="el-GR" sz="3000" b="0" dirty="0" smtClean="0"/>
              <a:t>/2</a:t>
            </a:r>
            <a:endParaRPr lang="el-GR" sz="3000" b="0" dirty="0"/>
          </a:p>
        </p:txBody>
      </p:sp>
    </p:spTree>
    <p:extLst>
      <p:ext uri="{BB962C8B-B14F-4D97-AF65-F5344CB8AC3E}">
        <p14:creationId xmlns:p14="http://schemas.microsoft.com/office/powerpoint/2010/main" val="1779165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75" name="Group 175"/>
          <p:cNvGraphicFramePr>
            <a:graphicFrameLocks noGrp="1"/>
          </p:cNvGraphicFramePr>
          <p:nvPr>
            <p:ph idx="1"/>
            <p:extLst>
              <p:ext uri="{D42A27DB-BD31-4B8C-83A1-F6EECF244321}">
                <p14:modId xmlns:p14="http://schemas.microsoft.com/office/powerpoint/2010/main" val="1337901776"/>
              </p:ext>
            </p:extLst>
          </p:nvPr>
        </p:nvGraphicFramePr>
        <p:xfrm>
          <a:off x="457258" y="1412776"/>
          <a:ext cx="8229484" cy="5332460"/>
        </p:xfrm>
        <a:graphic>
          <a:graphicData uri="http://schemas.openxmlformats.org/drawingml/2006/table">
            <a:tbl>
              <a:tblPr firstRow="1"/>
              <a:tblGrid>
                <a:gridCol w="778352"/>
                <a:gridCol w="2080223"/>
                <a:gridCol w="5370909"/>
              </a:tblGrid>
              <a:tr h="351960">
                <a:tc gridSpan="2">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1" i="0" u="none" strike="noStrike" cap="none" normalizeH="0" baseline="0" dirty="0" smtClean="0">
                          <a:ln>
                            <a:noFill/>
                          </a:ln>
                          <a:solidFill>
                            <a:schemeClr val="tx1"/>
                          </a:solidFill>
                          <a:effectLst/>
                          <a:latin typeface="+mn-lt"/>
                        </a:rPr>
                        <a:t>ΣΥΖΥΓΙΑ</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l-GR"/>
                    </a:p>
                  </a:txBody>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1" i="0" u="none" strike="noStrike" cap="none" normalizeH="0" baseline="0" dirty="0" smtClean="0">
                          <a:ln>
                            <a:noFill/>
                          </a:ln>
                          <a:solidFill>
                            <a:schemeClr val="tx1"/>
                          </a:solidFill>
                          <a:effectLst/>
                          <a:latin typeface="+mn-lt"/>
                        </a:rPr>
                        <a:t>ΛΕΙΤΟΥΡΓΙΑ</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35196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2000" b="0" i="0" u="none" strike="noStrike" cap="none" normalizeH="0" baseline="0" dirty="0" smtClean="0">
                          <a:ln>
                            <a:noFill/>
                          </a:ln>
                          <a:solidFill>
                            <a:schemeClr val="tx1"/>
                          </a:solidFill>
                          <a:effectLst/>
                          <a:latin typeface="+mn-lt"/>
                        </a:rPr>
                        <a:t>I</a:t>
                      </a:r>
                      <a:endParaRPr kumimoji="0" lang="el-GR" altLang="el-GR" sz="2000" b="0" i="0" u="none" strike="noStrike" cap="none" normalizeH="0" baseline="0" dirty="0" smtClean="0">
                        <a:ln>
                          <a:noFill/>
                        </a:ln>
                        <a:solidFill>
                          <a:schemeClr val="tx1"/>
                        </a:solidFill>
                        <a:effectLst/>
                        <a:latin typeface="+mn-lt"/>
                      </a:endParaRP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Οσφρητικό</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Όσφρηση</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196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2000" b="0" i="0" u="none" strike="noStrike" cap="none" normalizeH="0" baseline="0" dirty="0" smtClean="0">
                          <a:ln>
                            <a:noFill/>
                          </a:ln>
                          <a:solidFill>
                            <a:schemeClr val="tx1"/>
                          </a:solidFill>
                          <a:effectLst/>
                          <a:latin typeface="+mn-lt"/>
                        </a:rPr>
                        <a:t>II</a:t>
                      </a:r>
                      <a:endParaRPr kumimoji="0" lang="el-GR" altLang="el-GR" sz="2000" b="0" i="0" u="none" strike="noStrike" cap="none" normalizeH="0" baseline="0" dirty="0" smtClean="0">
                        <a:ln>
                          <a:noFill/>
                        </a:ln>
                        <a:solidFill>
                          <a:schemeClr val="tx1"/>
                        </a:solidFill>
                        <a:effectLst/>
                        <a:latin typeface="+mn-lt"/>
                      </a:endParaRP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Οπτικό</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Όραση</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499">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2000" b="0" i="0" u="none" strike="noStrike" cap="none" normalizeH="0" baseline="0" dirty="0" smtClean="0">
                          <a:ln>
                            <a:noFill/>
                          </a:ln>
                          <a:solidFill>
                            <a:schemeClr val="tx1"/>
                          </a:solidFill>
                          <a:effectLst/>
                          <a:latin typeface="+mn-lt"/>
                        </a:rPr>
                        <a:t>III</a:t>
                      </a:r>
                      <a:endParaRPr kumimoji="0" lang="el-GR" altLang="el-GR" sz="2000" b="0" i="0" u="none" strike="noStrike" cap="none" normalizeH="0" baseline="0" dirty="0" smtClean="0">
                        <a:ln>
                          <a:noFill/>
                        </a:ln>
                        <a:solidFill>
                          <a:schemeClr val="tx1"/>
                        </a:solidFill>
                        <a:effectLst/>
                        <a:latin typeface="+mn-lt"/>
                      </a:endParaRP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Οφθαλμοκινητικό</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Μύση, Ανύψωση του άνω βλεφάρου, οι περισσότερες κινήσεις του οφθαλμού</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685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2000" b="0" i="0" u="none" strike="noStrike" cap="none" normalizeH="0" baseline="0" dirty="0" smtClean="0">
                          <a:ln>
                            <a:noFill/>
                          </a:ln>
                          <a:solidFill>
                            <a:schemeClr val="tx1"/>
                          </a:solidFill>
                          <a:effectLst/>
                          <a:latin typeface="+mn-lt"/>
                        </a:rPr>
                        <a:t>IV</a:t>
                      </a:r>
                      <a:endParaRPr kumimoji="0" lang="el-GR" altLang="el-GR" sz="2000" b="0" i="0" u="none" strike="noStrike" cap="none" normalizeH="0" baseline="0" dirty="0" smtClean="0">
                        <a:ln>
                          <a:noFill/>
                        </a:ln>
                        <a:solidFill>
                          <a:schemeClr val="tx1"/>
                        </a:solidFill>
                        <a:effectLst/>
                        <a:latin typeface="+mn-lt"/>
                      </a:endParaRP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Τροχηλιακό</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Κάτω και έσω κίνηση του οφθαλμού</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196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2000" b="0" i="0" u="none" strike="noStrike" cap="none" normalizeH="0" baseline="0" dirty="0" smtClean="0">
                          <a:ln>
                            <a:noFill/>
                          </a:ln>
                          <a:solidFill>
                            <a:schemeClr val="tx1"/>
                          </a:solidFill>
                          <a:effectLst/>
                          <a:latin typeface="+mn-lt"/>
                        </a:rPr>
                        <a:t>V</a:t>
                      </a:r>
                      <a:r>
                        <a:rPr kumimoji="0" lang="el-GR" altLang="el-GR" sz="2000" b="0" i="0" u="none" strike="noStrike" cap="none" normalizeH="0" baseline="0" dirty="0" smtClean="0">
                          <a:ln>
                            <a:noFill/>
                          </a:ln>
                          <a:solidFill>
                            <a:schemeClr val="tx1"/>
                          </a:solidFill>
                          <a:effectLst/>
                          <a:latin typeface="+mn-lt"/>
                        </a:rPr>
                        <a:t>Ι</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Απαγωγό</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‘Εξω απόκλιση του οφθαλμού</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1958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2000" b="0" i="0" u="none" strike="noStrike" cap="none" normalizeH="0" baseline="0" dirty="0" smtClean="0">
                          <a:ln>
                            <a:noFill/>
                          </a:ln>
                          <a:solidFill>
                            <a:schemeClr val="tx1"/>
                          </a:solidFill>
                          <a:effectLst/>
                          <a:latin typeface="+mn-lt"/>
                        </a:rPr>
                        <a:t>V</a:t>
                      </a:r>
                      <a:endParaRPr kumimoji="0" lang="el-GR" altLang="el-GR" sz="2000" b="0" i="0" u="none" strike="noStrike" cap="none" normalizeH="0" baseline="0" dirty="0" smtClean="0">
                        <a:ln>
                          <a:noFill/>
                        </a:ln>
                        <a:solidFill>
                          <a:schemeClr val="tx1"/>
                        </a:solidFill>
                        <a:effectLst/>
                        <a:latin typeface="+mn-lt"/>
                      </a:endParaRP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Τρίδυμο</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Κινητική μοίρα: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Σύσφιξη της κάτω γνάθου (κροταφίτης –μασητήρας μυς), Πλάγια κίνηση  της γνάθου</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Αισθητική μοίρα (πρόσωπο):</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Οφθαλμικός κλάδος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Άνω γναθικός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Κάτω γναθικός</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70</a:t>
            </a:fld>
            <a:endParaRPr lang="el-GR" dirty="0"/>
          </a:p>
        </p:txBody>
      </p:sp>
      <p:sp>
        <p:nvSpPr>
          <p:cNvPr id="3" name="Τίτλος 2"/>
          <p:cNvSpPr>
            <a:spLocks noGrp="1"/>
          </p:cNvSpPr>
          <p:nvPr>
            <p:ph type="title"/>
          </p:nvPr>
        </p:nvSpPr>
        <p:spPr/>
        <p:txBody>
          <a:bodyPr/>
          <a:lstStyle/>
          <a:p>
            <a:r>
              <a:rPr lang="el-GR" dirty="0" smtClean="0"/>
              <a:t>Εγκεφαλικές συζυγίες </a:t>
            </a:r>
            <a:r>
              <a:rPr lang="el-GR" sz="3000" b="0" dirty="0" smtClean="0"/>
              <a:t>1/3</a:t>
            </a:r>
            <a:endParaRPr lang="el-GR" sz="3000" b="0" dirty="0"/>
          </a:p>
        </p:txBody>
      </p:sp>
    </p:spTree>
    <p:extLst>
      <p:ext uri="{BB962C8B-B14F-4D97-AF65-F5344CB8AC3E}">
        <p14:creationId xmlns:p14="http://schemas.microsoft.com/office/powerpoint/2010/main" val="41233302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l-GR" dirty="0"/>
              <a:t>Εγκεφαλικές συζυγίες </a:t>
            </a:r>
            <a:r>
              <a:rPr lang="el-GR" sz="3000" b="0" dirty="0" smtClean="0"/>
              <a:t>2/3</a:t>
            </a:r>
            <a:endParaRPr lang="el-GR" altLang="el-GR" sz="2400" b="1" dirty="0" smtClean="0">
              <a:solidFill>
                <a:schemeClr val="tx1"/>
              </a:solidFill>
            </a:endParaRPr>
          </a:p>
        </p:txBody>
      </p:sp>
      <p:graphicFrame>
        <p:nvGraphicFramePr>
          <p:cNvPr id="27817" name="Group 169"/>
          <p:cNvGraphicFramePr>
            <a:graphicFrameLocks noGrp="1"/>
          </p:cNvGraphicFramePr>
          <p:nvPr>
            <p:ph idx="1"/>
            <p:extLst>
              <p:ext uri="{D42A27DB-BD31-4B8C-83A1-F6EECF244321}">
                <p14:modId xmlns:p14="http://schemas.microsoft.com/office/powerpoint/2010/main" val="2996296551"/>
              </p:ext>
            </p:extLst>
          </p:nvPr>
        </p:nvGraphicFramePr>
        <p:xfrm>
          <a:off x="63496" y="927176"/>
          <a:ext cx="9045008" cy="5886200"/>
        </p:xfrm>
        <a:graphic>
          <a:graphicData uri="http://schemas.openxmlformats.org/drawingml/2006/table">
            <a:tbl>
              <a:tblPr firstRow="1"/>
              <a:tblGrid>
                <a:gridCol w="514400"/>
                <a:gridCol w="2183674"/>
                <a:gridCol w="6346934"/>
              </a:tblGrid>
              <a:tr h="370510">
                <a:tc gridSpan="2">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1" i="0" u="none" strike="noStrike" cap="none" normalizeH="0" baseline="0" dirty="0" smtClean="0">
                          <a:ln>
                            <a:noFill/>
                          </a:ln>
                          <a:solidFill>
                            <a:schemeClr val="tx1"/>
                          </a:solidFill>
                          <a:effectLst/>
                          <a:latin typeface="+mn-lt"/>
                        </a:rPr>
                        <a:t>ΣΥΖΥΓΙΕΣ</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l-GR"/>
                    </a:p>
                  </a:txBody>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1" i="0" u="none" strike="noStrike" cap="none" normalizeH="0" baseline="0" dirty="0" smtClean="0">
                          <a:ln>
                            <a:noFill/>
                          </a:ln>
                          <a:solidFill>
                            <a:schemeClr val="tx1"/>
                          </a:solidFill>
                          <a:effectLst/>
                          <a:latin typeface="+mn-lt"/>
                        </a:rPr>
                        <a:t>ΛΕΙΤΟΥΡΓΙΑ</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1966557">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1800" b="0" i="0" u="none" strike="noStrike" cap="none" normalizeH="0" baseline="0" dirty="0" smtClean="0">
                          <a:ln>
                            <a:noFill/>
                          </a:ln>
                          <a:solidFill>
                            <a:schemeClr val="tx1"/>
                          </a:solidFill>
                          <a:effectLst/>
                          <a:latin typeface="+mn-lt"/>
                        </a:rPr>
                        <a:t>VII</a:t>
                      </a:r>
                      <a:endParaRPr kumimoji="0" lang="el-GR" altLang="el-GR" sz="1800" b="0" i="0" u="none" strike="noStrike" cap="none" normalizeH="0" baseline="0" dirty="0" smtClean="0">
                        <a:ln>
                          <a:noFill/>
                        </a:ln>
                        <a:solidFill>
                          <a:schemeClr val="tx1"/>
                        </a:solidFill>
                        <a:effectLst/>
                        <a:latin typeface="+mn-lt"/>
                      </a:endParaRP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Προσωπικό</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Κινητική μοίρα: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Κινήσεις προσώπου (έκφραση, σύγκλειση του οφθαλμού και του στόματος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Αισθητική μοίρα: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Γεύση αλμυρού, γλυκού, ξινού και πικρού στα πρόσθια 2/3 της γλώσσας</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8606">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1800" b="0" i="0" u="none" strike="noStrike" cap="none" normalizeH="0" baseline="0" dirty="0" smtClean="0">
                          <a:ln>
                            <a:noFill/>
                          </a:ln>
                          <a:solidFill>
                            <a:schemeClr val="tx1"/>
                          </a:solidFill>
                          <a:effectLst/>
                          <a:latin typeface="+mn-lt"/>
                        </a:rPr>
                        <a:t>VIII</a:t>
                      </a:r>
                      <a:endParaRPr kumimoji="0" lang="el-GR" altLang="el-GR" sz="1800" b="0" i="0" u="none" strike="noStrike" cap="none" normalizeH="0" baseline="0" dirty="0" smtClean="0">
                        <a:ln>
                          <a:noFill/>
                        </a:ln>
                        <a:solidFill>
                          <a:schemeClr val="tx1"/>
                        </a:solidFill>
                        <a:effectLst/>
                        <a:latin typeface="+mn-lt"/>
                      </a:endParaRP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Ακουστικό</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Ακοή (κοχλιακό νεύρο) και ισορροπία (αιθουσαίο νεύρο)</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329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1800" b="0" i="0" u="none" strike="noStrike" cap="none" normalizeH="0" baseline="0" dirty="0" smtClean="0">
                          <a:ln>
                            <a:noFill/>
                          </a:ln>
                          <a:solidFill>
                            <a:schemeClr val="tx1"/>
                          </a:solidFill>
                          <a:effectLst/>
                          <a:latin typeface="+mn-lt"/>
                        </a:rPr>
                        <a:t>IX</a:t>
                      </a:r>
                      <a:endParaRPr kumimoji="0" lang="el-GR" altLang="el-GR" sz="1800" b="0" i="0" u="none" strike="noStrike" cap="none" normalizeH="0" baseline="0" dirty="0" smtClean="0">
                        <a:ln>
                          <a:noFill/>
                        </a:ln>
                        <a:solidFill>
                          <a:schemeClr val="tx1"/>
                        </a:solidFill>
                        <a:effectLst/>
                        <a:latin typeface="+mn-lt"/>
                      </a:endParaRP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Γλωσσοφαρ/κό</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Κινητική μοίρα: φάρυγγας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Αισθητική μοίρα: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Οπίσθια τμήματα του τυμπανικού υμένα και του ακουστικού πόρου, του φάρυγγα και η γεύση στο οπίσθιο 1/3 της γλώσσας</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604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1800" b="0" i="0" u="none" strike="noStrike" cap="none" normalizeH="0" baseline="0" dirty="0" smtClean="0">
                          <a:ln>
                            <a:noFill/>
                          </a:ln>
                          <a:solidFill>
                            <a:schemeClr val="tx1"/>
                          </a:solidFill>
                          <a:effectLst/>
                          <a:latin typeface="+mn-lt"/>
                        </a:rPr>
                        <a:t>X</a:t>
                      </a:r>
                      <a:endParaRPr kumimoji="0" lang="el-GR" altLang="el-GR" sz="1800" b="0" i="0" u="none" strike="noStrike" cap="none" normalizeH="0" baseline="0" dirty="0" smtClean="0">
                        <a:ln>
                          <a:noFill/>
                        </a:ln>
                        <a:solidFill>
                          <a:schemeClr val="tx1"/>
                        </a:solidFill>
                        <a:effectLst/>
                        <a:latin typeface="+mn-lt"/>
                      </a:endParaRP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Πνευμον/στρικό</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Κινητική μοίρα</a:t>
                      </a:r>
                      <a:r>
                        <a:rPr kumimoji="0" lang="el-GR" altLang="el-GR" sz="1800" b="0" i="0" u="none" strike="noStrike" cap="none" normalizeH="0" baseline="0" dirty="0" smtClean="0">
                          <a:ln>
                            <a:noFill/>
                          </a:ln>
                          <a:solidFill>
                            <a:schemeClr val="tx1"/>
                          </a:solidFill>
                          <a:effectLst/>
                          <a:latin typeface="+mn-lt"/>
                        </a:rPr>
                        <a:t>: Υπερώα</a:t>
                      </a:r>
                      <a:r>
                        <a:rPr kumimoji="0" lang="el-GR" altLang="el-GR" sz="1800" b="0" i="0" u="none" strike="noStrike" cap="none" normalizeH="0" baseline="0" dirty="0" smtClean="0">
                          <a:ln>
                            <a:noFill/>
                          </a:ln>
                          <a:solidFill>
                            <a:schemeClr val="tx1"/>
                          </a:solidFill>
                          <a:effectLst/>
                          <a:latin typeface="+mn-lt"/>
                        </a:rPr>
                        <a:t>, φάρυγγας, λάρυγγας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Αισθητική </a:t>
                      </a:r>
                      <a:r>
                        <a:rPr kumimoji="0" lang="el-GR" altLang="el-GR" sz="1800" b="0" i="0" u="none" strike="noStrike" cap="none" normalizeH="0" baseline="0" dirty="0" smtClean="0">
                          <a:ln>
                            <a:noFill/>
                          </a:ln>
                          <a:solidFill>
                            <a:schemeClr val="tx1"/>
                          </a:solidFill>
                          <a:effectLst/>
                          <a:latin typeface="+mn-lt"/>
                        </a:rPr>
                        <a:t>μοίρα: φάρυγγας </a:t>
                      </a:r>
                      <a:r>
                        <a:rPr kumimoji="0" lang="el-GR" altLang="el-GR" sz="1800" b="0" i="0" u="none" strike="noStrike" cap="none" normalizeH="0" baseline="0" dirty="0" smtClean="0">
                          <a:ln>
                            <a:noFill/>
                          </a:ln>
                          <a:solidFill>
                            <a:schemeClr val="tx1"/>
                          </a:solidFill>
                          <a:effectLst/>
                          <a:latin typeface="+mn-lt"/>
                        </a:rPr>
                        <a:t>και λάρυγγας</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5519">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1800" b="0" i="0" u="none" strike="noStrike" cap="none" normalizeH="0" baseline="0" dirty="0" smtClean="0">
                          <a:ln>
                            <a:noFill/>
                          </a:ln>
                          <a:solidFill>
                            <a:schemeClr val="tx1"/>
                          </a:solidFill>
                          <a:effectLst/>
                          <a:latin typeface="+mn-lt"/>
                        </a:rPr>
                        <a:t>XI</a:t>
                      </a:r>
                      <a:endParaRPr kumimoji="0" lang="el-GR" altLang="el-GR" sz="1800" b="0" i="0" u="none" strike="noStrike" cap="none" normalizeH="0" baseline="0" dirty="0" smtClean="0">
                        <a:ln>
                          <a:noFill/>
                        </a:ln>
                        <a:solidFill>
                          <a:schemeClr val="tx1"/>
                        </a:solidFill>
                        <a:effectLst/>
                        <a:latin typeface="+mn-lt"/>
                      </a:endParaRP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Παραπληρωματικό</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Κινητική  μοίρα: στερνοκλειδομαστοειδής και άνω τμήμα του τραπεζοειδή</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051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1800" b="0" i="0" u="none" strike="noStrike" cap="none" normalizeH="0" baseline="0" dirty="0" smtClean="0">
                          <a:ln>
                            <a:noFill/>
                          </a:ln>
                          <a:solidFill>
                            <a:schemeClr val="tx1"/>
                          </a:solidFill>
                          <a:effectLst/>
                          <a:latin typeface="+mn-lt"/>
                        </a:rPr>
                        <a:t>XII</a:t>
                      </a:r>
                      <a:endParaRPr kumimoji="0" lang="el-GR" altLang="el-GR" sz="1800" b="0" i="0" u="none" strike="noStrike" cap="none" normalizeH="0" baseline="0" dirty="0" smtClean="0">
                        <a:ln>
                          <a:noFill/>
                        </a:ln>
                        <a:solidFill>
                          <a:schemeClr val="tx1"/>
                        </a:solidFill>
                        <a:effectLst/>
                        <a:latin typeface="+mn-lt"/>
                      </a:endParaRP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Υπογλώσσιο</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Κινητική μοίρα: γλώσσα</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71</a:t>
            </a:fld>
            <a:endParaRPr lang="el-GR" dirty="0"/>
          </a:p>
        </p:txBody>
      </p:sp>
    </p:spTree>
    <p:extLst>
      <p:ext uri="{BB962C8B-B14F-4D97-AF65-F5344CB8AC3E}">
        <p14:creationId xmlns:p14="http://schemas.microsoft.com/office/powerpoint/2010/main" val="8913340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72</a:t>
            </a:fld>
            <a:endParaRPr lang="el-GR" dirty="0"/>
          </a:p>
        </p:txBody>
      </p:sp>
      <p:pic>
        <p:nvPicPr>
          <p:cNvPr id="19473" name="Picture 17" descr="File:Training.seer.cancer.gov - illu cranial nerves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59" y="0"/>
            <a:ext cx="591153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5923392" y="116632"/>
            <a:ext cx="3220608" cy="1224136"/>
          </a:xfrm>
        </p:spPr>
        <p:txBody>
          <a:bodyPr>
            <a:normAutofit/>
          </a:bodyPr>
          <a:lstStyle/>
          <a:p>
            <a:r>
              <a:rPr lang="el-GR" dirty="0"/>
              <a:t>Εγκεφαλικές συζυγίες </a:t>
            </a:r>
            <a:r>
              <a:rPr lang="el-GR" sz="3000" b="0" dirty="0"/>
              <a:t>3</a:t>
            </a:r>
            <a:r>
              <a:rPr lang="el-GR" sz="3000" b="0" dirty="0" smtClean="0"/>
              <a:t>/3</a:t>
            </a:r>
            <a:endParaRPr lang="el-GR" altLang="el-GR" sz="2400" b="1" dirty="0" smtClean="0">
              <a:solidFill>
                <a:schemeClr val="tx1"/>
              </a:solidFill>
            </a:endParaRPr>
          </a:p>
        </p:txBody>
      </p:sp>
      <p:sp>
        <p:nvSpPr>
          <p:cNvPr id="8" name="Rectangle 7"/>
          <p:cNvSpPr/>
          <p:nvPr/>
        </p:nvSpPr>
        <p:spPr>
          <a:xfrm>
            <a:off x="4860032" y="6309320"/>
            <a:ext cx="3240360"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Training.seer.cancer.gov - illu cranial </a:t>
            </a:r>
            <a:r>
              <a:rPr lang="en-US" sz="1200" dirty="0" smtClean="0">
                <a:latin typeface="+mn-lt"/>
                <a:hlinkClick r:id="rId3"/>
              </a:rPr>
              <a:t>nerves1</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William Vroman (page does not exist)"/>
              </a:rPr>
              <a:t>William Vroman</a:t>
            </a:r>
            <a:r>
              <a:rPr lang="el-GR" sz="1200" dirty="0" smtClean="0">
                <a:solidFill>
                  <a:prstClr val="black"/>
                </a:solidFill>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8349812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1765789" y="692150"/>
            <a:ext cx="9144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endParaRPr lang="el-GR" altLang="el-GR" dirty="0"/>
          </a:p>
        </p:txBody>
      </p:sp>
      <p:sp>
        <p:nvSpPr>
          <p:cNvPr id="70659" name="AutoShape 3"/>
          <p:cNvSpPr>
            <a:spLocks noChangeAspect="1" noChangeArrowheads="1" noTextEdit="1"/>
          </p:cNvSpPr>
          <p:nvPr/>
        </p:nvSpPr>
        <p:spPr bwMode="auto">
          <a:xfrm>
            <a:off x="-16120" y="-3175"/>
            <a:ext cx="4614497"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dirty="0"/>
          </a:p>
        </p:txBody>
      </p:sp>
      <p:sp>
        <p:nvSpPr>
          <p:cNvPr id="70661" name="Rectangle 5"/>
          <p:cNvSpPr>
            <a:spLocks noChangeArrowheads="1"/>
          </p:cNvSpPr>
          <p:nvPr/>
        </p:nvSpPr>
        <p:spPr bwMode="auto">
          <a:xfrm>
            <a:off x="7293220" y="5976939"/>
            <a:ext cx="384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r>
              <a:rPr lang="en-US" altLang="el-GR" sz="1200" dirty="0">
                <a:solidFill>
                  <a:srgbClr val="000000"/>
                </a:solidFill>
                <a:cs typeface="Times New Roman" pitchFamily="18" charset="0"/>
              </a:rPr>
              <a:t> </a:t>
            </a:r>
            <a:endParaRPr lang="el-GR" altLang="el-GR" sz="1200" dirty="0">
              <a:cs typeface="Times New Roman" pitchFamily="18" charset="0"/>
            </a:endParaRPr>
          </a:p>
          <a:p>
            <a:endParaRPr lang="el-GR" altLang="el-GR" sz="2400" dirty="0"/>
          </a:p>
        </p:txBody>
      </p:sp>
      <p:sp>
        <p:nvSpPr>
          <p:cNvPr id="70662" name="AutoShape 6"/>
          <p:cNvSpPr>
            <a:spLocks noRot="1" noChangeAspect="1" noMove="1" noResize="1" noChangeArrowheads="1"/>
          </p:cNvSpPr>
          <p:nvPr/>
        </p:nvSpPr>
        <p:spPr bwMode="auto">
          <a:xfrm>
            <a:off x="1765789" y="692150"/>
            <a:ext cx="5612423"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endParaRPr lang="el-GR" altLang="el-GR" dirty="0"/>
          </a:p>
        </p:txBody>
      </p:sp>
      <p:sp>
        <p:nvSpPr>
          <p:cNvPr id="4" name="Τίτλος 3"/>
          <p:cNvSpPr>
            <a:spLocks noGrp="1"/>
          </p:cNvSpPr>
          <p:nvPr>
            <p:ph type="title"/>
          </p:nvPr>
        </p:nvSpPr>
        <p:spPr/>
        <p:txBody>
          <a:bodyPr>
            <a:normAutofit/>
          </a:bodyPr>
          <a:lstStyle/>
          <a:p>
            <a:r>
              <a:rPr lang="el-GR" dirty="0" smtClean="0"/>
              <a:t>Νωτιαίος μυελός (</a:t>
            </a:r>
            <a:r>
              <a:rPr lang="el-GR" dirty="0"/>
              <a:t>Ν.Μ</a:t>
            </a:r>
            <a:r>
              <a:rPr lang="el-GR" dirty="0" smtClean="0"/>
              <a:t>.)</a:t>
            </a:r>
            <a:endParaRPr lang="el-GR" dirty="0"/>
          </a:p>
        </p:txBody>
      </p:sp>
      <p:sp>
        <p:nvSpPr>
          <p:cNvPr id="5" name="Θέση περιεχομένου 4"/>
          <p:cNvSpPr>
            <a:spLocks noGrp="1"/>
          </p:cNvSpPr>
          <p:nvPr>
            <p:ph idx="1"/>
          </p:nvPr>
        </p:nvSpPr>
        <p:spPr>
          <a:xfrm>
            <a:off x="4670384" y="1196752"/>
            <a:ext cx="4438120" cy="5616624"/>
          </a:xfrm>
        </p:spPr>
        <p:txBody>
          <a:bodyPr/>
          <a:lstStyle/>
          <a:p>
            <a:r>
              <a:rPr lang="el-GR" dirty="0"/>
              <a:t>Χωρίζεται σε νευροτόμια ή μυελοτόμια (31 ζεύγη) τα οποία έχουν αντίστοιχα </a:t>
            </a:r>
            <a:r>
              <a:rPr lang="el-GR" dirty="0" smtClean="0"/>
              <a:t>δερμοτόμια.</a:t>
            </a:r>
            <a:endParaRPr lang="el-GR" dirty="0"/>
          </a:p>
          <a:p>
            <a:r>
              <a:rPr lang="el-GR" dirty="0"/>
              <a:t>Έχει 5 μοίρες</a:t>
            </a:r>
          </a:p>
          <a:p>
            <a:pPr lvl="1"/>
            <a:r>
              <a:rPr lang="el-GR" dirty="0" smtClean="0"/>
              <a:t>Αυχενική: </a:t>
            </a:r>
            <a:r>
              <a:rPr lang="el-GR" dirty="0"/>
              <a:t>8 </a:t>
            </a:r>
            <a:r>
              <a:rPr lang="el-GR" dirty="0" smtClean="0"/>
              <a:t>μυελοτόμια.</a:t>
            </a:r>
            <a:endParaRPr lang="el-GR" dirty="0"/>
          </a:p>
          <a:p>
            <a:pPr lvl="1"/>
            <a:r>
              <a:rPr lang="el-GR" dirty="0"/>
              <a:t>Θωρακική: 12 </a:t>
            </a:r>
            <a:r>
              <a:rPr lang="el-GR" dirty="0" smtClean="0"/>
              <a:t>μυελοτόμια.</a:t>
            </a:r>
            <a:endParaRPr lang="el-GR" dirty="0"/>
          </a:p>
          <a:p>
            <a:pPr lvl="1"/>
            <a:r>
              <a:rPr lang="el-GR" dirty="0"/>
              <a:t>Οσφυϊκή: 5 </a:t>
            </a:r>
            <a:r>
              <a:rPr lang="el-GR" dirty="0" smtClean="0"/>
              <a:t>μυελοτόμια.</a:t>
            </a:r>
            <a:endParaRPr lang="el-GR" dirty="0"/>
          </a:p>
          <a:p>
            <a:pPr lvl="1"/>
            <a:r>
              <a:rPr lang="el-GR" dirty="0" smtClean="0"/>
              <a:t>Ιερή: </a:t>
            </a:r>
            <a:r>
              <a:rPr lang="el-GR" dirty="0"/>
              <a:t>5 </a:t>
            </a:r>
            <a:r>
              <a:rPr lang="el-GR" dirty="0" smtClean="0"/>
              <a:t>μυελοτόμια.</a:t>
            </a:r>
            <a:endParaRPr lang="el-GR" dirty="0"/>
          </a:p>
          <a:p>
            <a:pPr lvl="1"/>
            <a:r>
              <a:rPr lang="el-GR" dirty="0"/>
              <a:t>Κοκκυγική: 1 </a:t>
            </a:r>
            <a:r>
              <a:rPr lang="el-GR" dirty="0" smtClean="0"/>
              <a:t>μυελοτόμιο.</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73</a:t>
            </a:fld>
            <a:endParaRPr lang="el-GR" dirty="0"/>
          </a:p>
        </p:txBody>
      </p:sp>
      <p:sp>
        <p:nvSpPr>
          <p:cNvPr id="11" name="Rectangle 7"/>
          <p:cNvSpPr/>
          <p:nvPr/>
        </p:nvSpPr>
        <p:spPr>
          <a:xfrm>
            <a:off x="7950" y="6536377"/>
            <a:ext cx="4852082"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2"/>
              </a:rPr>
              <a:t>Blausen 0822 </a:t>
            </a:r>
            <a:r>
              <a:rPr lang="en-US" sz="1200" dirty="0" smtClean="0">
                <a:latin typeface="+mn-lt"/>
                <a:hlinkClick r:id="rId2"/>
              </a:rPr>
              <a:t>SpinalCord</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3" tooltip="User:BruceBlaus"/>
              </a:rPr>
              <a:t>BruceBlaus</a:t>
            </a:r>
            <a:r>
              <a:rPr lang="el-GR" sz="1200" dirty="0" smtClean="0">
                <a:solidFill>
                  <a:prstClr val="black">
                    <a:lumMod val="75000"/>
                    <a:lumOff val="25000"/>
                  </a:prstClr>
                </a:solidFill>
                <a:latin typeface="+mn-lt"/>
              </a:rPr>
              <a:t> διαθέσιμο με άδεια </a:t>
            </a:r>
            <a:r>
              <a:rPr lang="en-US" sz="1200" dirty="0">
                <a:solidFill>
                  <a:prstClr val="black">
                    <a:lumMod val="75000"/>
                    <a:lumOff val="25000"/>
                  </a:prstClr>
                </a:solidFill>
                <a:latin typeface="+mn-lt"/>
                <a:hlinkClick r:id="rId4"/>
              </a:rPr>
              <a:t>CC BY 3.0</a:t>
            </a:r>
            <a:endParaRPr lang="en-US" sz="1200" dirty="0">
              <a:solidFill>
                <a:prstClr val="black">
                  <a:lumMod val="75000"/>
                  <a:lumOff val="25000"/>
                </a:prstClr>
              </a:solidFill>
              <a:latin typeface="+mn-lt"/>
            </a:endParaRPr>
          </a:p>
        </p:txBody>
      </p:sp>
      <p:pic>
        <p:nvPicPr>
          <p:cNvPr id="12" name="Picture 13" descr="File:Blausen 0822 SpinalCord.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8003" y="800997"/>
            <a:ext cx="4286250" cy="5715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3098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5940152" y="116632"/>
            <a:ext cx="3131840" cy="908720"/>
          </a:xfrm>
        </p:spPr>
        <p:txBody>
          <a:bodyPr>
            <a:normAutofit/>
          </a:bodyPr>
          <a:lstStyle/>
          <a:p>
            <a:r>
              <a:rPr lang="el-GR" dirty="0" smtClean="0"/>
              <a:t>Δερμοτομία</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74</a:t>
            </a:fld>
            <a:endParaRPr lang="el-GR" dirty="0"/>
          </a:p>
        </p:txBody>
      </p:sp>
      <p:pic>
        <p:nvPicPr>
          <p:cNvPr id="20499" name="Picture 19" descr="File:Grant 1962 66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72008"/>
            <a:ext cx="6234920" cy="67413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p:nvSpPr>
        <p:spPr>
          <a:xfrm>
            <a:off x="5580112" y="6237312"/>
            <a:ext cx="2016224"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Grant 1962 </a:t>
            </a:r>
            <a:r>
              <a:rPr lang="en-US" sz="1200" dirty="0" smtClean="0">
                <a:latin typeface="+mn-lt"/>
                <a:hlinkClick r:id="rId3"/>
              </a:rPr>
              <a:t>663</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CFCF"/>
              </a:rPr>
              <a:t>CFCF</a:t>
            </a:r>
            <a:r>
              <a:rPr lang="el-GR"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22566382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1"/>
          </p:nvPr>
        </p:nvSpPr>
        <p:spPr>
          <a:xfrm>
            <a:off x="4317009" y="1196752"/>
            <a:ext cx="4799384" cy="5040560"/>
          </a:xfrm>
        </p:spPr>
        <p:txBody>
          <a:bodyPr/>
          <a:lstStyle/>
          <a:p>
            <a:r>
              <a:rPr lang="el-GR" altLang="el-GR" dirty="0" smtClean="0"/>
              <a:t>Εξέρχονται με </a:t>
            </a:r>
            <a:r>
              <a:rPr lang="el-GR" altLang="el-GR" b="1" dirty="0" smtClean="0"/>
              <a:t>δύο νωτιαίες ρίζες</a:t>
            </a:r>
          </a:p>
          <a:p>
            <a:pPr marL="857250" lvl="1" indent="-457200">
              <a:buFont typeface="+mj-lt"/>
              <a:buAutoNum type="arabicPeriod"/>
            </a:pPr>
            <a:r>
              <a:rPr lang="el-GR" altLang="el-GR" b="1" dirty="0" smtClean="0"/>
              <a:t>Πρόσθια ρίζα </a:t>
            </a:r>
            <a:r>
              <a:rPr lang="el-GR" altLang="el-GR" dirty="0" smtClean="0"/>
              <a:t>(κινητική)</a:t>
            </a:r>
          </a:p>
          <a:p>
            <a:pPr marL="857250" lvl="2" indent="0">
              <a:buNone/>
            </a:pPr>
            <a:r>
              <a:rPr lang="el-GR" altLang="el-GR" dirty="0" smtClean="0"/>
              <a:t>κυτταρικά σώματα: πρόσθια κέρας.</a:t>
            </a:r>
          </a:p>
          <a:p>
            <a:pPr marL="857250" lvl="1" indent="-457200">
              <a:buFont typeface="+mj-lt"/>
              <a:buAutoNum type="arabicPeriod"/>
            </a:pPr>
            <a:r>
              <a:rPr lang="el-GR" altLang="el-GR" b="1" dirty="0" smtClean="0"/>
              <a:t>Οπίσθια</a:t>
            </a:r>
            <a:r>
              <a:rPr lang="el-GR" altLang="el-GR" dirty="0" smtClean="0"/>
              <a:t> (αισθητική)</a:t>
            </a:r>
          </a:p>
          <a:p>
            <a:pPr marL="857250" lvl="2" indent="0">
              <a:buNone/>
            </a:pPr>
            <a:r>
              <a:rPr lang="el-GR" altLang="el-GR" dirty="0" smtClean="0"/>
              <a:t>κυτταρικά σώματα: νωτιαίο γάγγλιο</a:t>
            </a:r>
          </a:p>
          <a:p>
            <a:pPr marL="857250" lvl="2" indent="0">
              <a:buNone/>
            </a:pPr>
            <a:r>
              <a:rPr lang="el-GR" altLang="el-GR" dirty="0" smtClean="0"/>
              <a:t>(ψευδομονόπολα).</a:t>
            </a:r>
          </a:p>
          <a:p>
            <a:pPr marL="1200150" lvl="2" indent="-342900"/>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75</a:t>
            </a:fld>
            <a:endParaRPr lang="el-GR" dirty="0"/>
          </a:p>
        </p:txBody>
      </p:sp>
      <p:sp>
        <p:nvSpPr>
          <p:cNvPr id="3" name="Τίτλος 2"/>
          <p:cNvSpPr>
            <a:spLocks noGrp="1"/>
          </p:cNvSpPr>
          <p:nvPr>
            <p:ph type="title"/>
          </p:nvPr>
        </p:nvSpPr>
        <p:spPr>
          <a:xfrm>
            <a:off x="4572000" y="116632"/>
            <a:ext cx="4536504" cy="908720"/>
          </a:xfrm>
        </p:spPr>
        <p:txBody>
          <a:bodyPr>
            <a:normAutofit/>
          </a:bodyPr>
          <a:lstStyle/>
          <a:p>
            <a:r>
              <a:rPr lang="el-GR" dirty="0" smtClean="0"/>
              <a:t>Νωτιαία νεύρα (</a:t>
            </a:r>
            <a:r>
              <a:rPr lang="el-GR" dirty="0"/>
              <a:t>Ν.Ν.)</a:t>
            </a:r>
          </a:p>
        </p:txBody>
      </p:sp>
      <p:pic>
        <p:nvPicPr>
          <p:cNvPr id="21523" name="Picture 19" descr="This figure shows a torso of a human body. The spinal cord is shown in the body and the main nerves along the spinal cord are labele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44624"/>
            <a:ext cx="4032448" cy="6772584"/>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3347864" y="6351711"/>
            <a:ext cx="5112568" cy="461665"/>
          </a:xfrm>
          <a:prstGeom prst="rect">
            <a:avLst/>
          </a:prstGeom>
        </p:spPr>
        <p:txBody>
          <a:bodyPr wrap="square">
            <a:spAutoFit/>
          </a:bodyPr>
          <a:lstStyle/>
          <a:p>
            <a:r>
              <a:rPr lang="en-US" sz="1200" dirty="0">
                <a:latin typeface="+mn-lt"/>
              </a:rPr>
              <a:t>© 7 Νοε 2014 OpenStax College. </a:t>
            </a:r>
            <a:r>
              <a:rPr lang="en-US" sz="1200" dirty="0">
                <a:latin typeface="+mn-lt"/>
                <a:hlinkClick r:id="rId3"/>
              </a:rPr>
              <a:t>Textbook content</a:t>
            </a:r>
            <a:r>
              <a:rPr lang="en-US" sz="1200" dirty="0">
                <a:latin typeface="+mn-lt"/>
              </a:rPr>
              <a:t> produced by OpenStax College is licensed under a </a:t>
            </a:r>
            <a:r>
              <a:rPr lang="en-US" sz="1200" dirty="0">
                <a:latin typeface="+mn-lt"/>
                <a:hlinkClick r:id="rId4"/>
              </a:rPr>
              <a:t>Creative Commons Attribution License 4.0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32667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76</a:t>
            </a:fld>
            <a:endParaRPr lang="el-GR" dirty="0"/>
          </a:p>
        </p:txBody>
      </p:sp>
      <p:sp>
        <p:nvSpPr>
          <p:cNvPr id="2" name="Τίτλος 1"/>
          <p:cNvSpPr>
            <a:spLocks noGrp="1"/>
          </p:cNvSpPr>
          <p:nvPr>
            <p:ph type="title"/>
          </p:nvPr>
        </p:nvSpPr>
        <p:spPr>
          <a:xfrm>
            <a:off x="467544" y="1628800"/>
            <a:ext cx="8229600" cy="2160240"/>
          </a:xfrm>
          <a:ln w="28575">
            <a:solidFill>
              <a:srgbClr val="004A82"/>
            </a:solidFill>
          </a:ln>
        </p:spPr>
        <p:txBody>
          <a:bodyPr>
            <a:normAutofit/>
          </a:bodyPr>
          <a:lstStyle/>
          <a:p>
            <a:r>
              <a:rPr lang="el-GR" dirty="0" smtClean="0"/>
              <a:t>Ακολουθεί </a:t>
            </a:r>
            <a:r>
              <a:rPr lang="el-GR" dirty="0"/>
              <a:t/>
            </a:r>
            <a:br>
              <a:rPr lang="el-GR" dirty="0"/>
            </a:br>
            <a:r>
              <a:rPr lang="el-GR" dirty="0"/>
              <a:t>η φυσική εξέταση του </a:t>
            </a:r>
            <a:br>
              <a:rPr lang="el-GR" dirty="0"/>
            </a:br>
            <a:r>
              <a:rPr lang="el-GR" dirty="0"/>
              <a:t>Νευρικού Συστήματος...</a:t>
            </a:r>
          </a:p>
        </p:txBody>
      </p:sp>
    </p:spTree>
    <p:extLst>
      <p:ext uri="{BB962C8B-B14F-4D97-AF65-F5344CB8AC3E}">
        <p14:creationId xmlns:p14="http://schemas.microsoft.com/office/powerpoint/2010/main" val="32350094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77</a:t>
            </a:fld>
            <a:endParaRPr lang="el-GR" dirty="0"/>
          </a:p>
        </p:txBody>
      </p:sp>
      <p:sp>
        <p:nvSpPr>
          <p:cNvPr id="2" name="Τίτλος 1"/>
          <p:cNvSpPr>
            <a:spLocks noGrp="1"/>
          </p:cNvSpPr>
          <p:nvPr>
            <p:ph type="title"/>
          </p:nvPr>
        </p:nvSpPr>
        <p:spPr>
          <a:xfrm>
            <a:off x="0" y="980728"/>
            <a:ext cx="9144000" cy="1224136"/>
          </a:xfrm>
          <a:ln w="19050">
            <a:solidFill>
              <a:srgbClr val="004A82"/>
            </a:solidFill>
          </a:ln>
        </p:spPr>
        <p:txBody>
          <a:bodyPr>
            <a:normAutofit/>
          </a:bodyPr>
          <a:lstStyle/>
          <a:p>
            <a:pPr marL="355600" algn="l"/>
            <a:r>
              <a:rPr lang="el-GR" dirty="0" smtClean="0"/>
              <a:t>Κλινική αξιολόγηση</a:t>
            </a:r>
            <a:br>
              <a:rPr lang="el-GR" dirty="0" smtClean="0"/>
            </a:br>
            <a:r>
              <a:rPr lang="el-GR" dirty="0" smtClean="0"/>
              <a:t>νευρικού συστήματος</a:t>
            </a:r>
            <a:endParaRPr lang="el-GR" dirty="0"/>
          </a:p>
        </p:txBody>
      </p:sp>
    </p:spTree>
    <p:extLst>
      <p:ext uri="{BB962C8B-B14F-4D97-AF65-F5344CB8AC3E}">
        <p14:creationId xmlns:p14="http://schemas.microsoft.com/office/powerpoint/2010/main" val="31753378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p:txBody>
          <a:bodyPr>
            <a:normAutofit lnSpcReduction="10000"/>
          </a:bodyPr>
          <a:lstStyle/>
          <a:p>
            <a:pPr eaLnBrk="1" hangingPunct="1">
              <a:lnSpc>
                <a:spcPct val="120000"/>
              </a:lnSpc>
            </a:pPr>
            <a:r>
              <a:rPr lang="el-GR" altLang="el-GR" sz="2800" dirty="0" smtClean="0"/>
              <a:t>Προσδιορίζεται η φύση της νόσου (αιτιολογία).</a:t>
            </a:r>
          </a:p>
          <a:p>
            <a:pPr lvl="1" eaLnBrk="1" hangingPunct="1">
              <a:lnSpc>
                <a:spcPct val="120000"/>
              </a:lnSpc>
            </a:pPr>
            <a:r>
              <a:rPr lang="el-GR" altLang="el-GR" sz="2400" dirty="0" smtClean="0"/>
              <a:t>Αγγειακά αίτια.</a:t>
            </a:r>
          </a:p>
          <a:p>
            <a:pPr lvl="1" eaLnBrk="1" hangingPunct="1">
              <a:lnSpc>
                <a:spcPct val="120000"/>
              </a:lnSpc>
            </a:pPr>
            <a:r>
              <a:rPr lang="el-GR" altLang="el-GR" sz="2400" dirty="0" smtClean="0"/>
              <a:t>Τραυματικά αίτια.</a:t>
            </a:r>
          </a:p>
          <a:p>
            <a:pPr lvl="1" eaLnBrk="1" hangingPunct="1">
              <a:lnSpc>
                <a:spcPct val="120000"/>
              </a:lnSpc>
            </a:pPr>
            <a:r>
              <a:rPr lang="el-GR" altLang="el-GR" sz="2400" dirty="0" smtClean="0"/>
              <a:t>Χωροκατακτητικά αίτια.</a:t>
            </a:r>
          </a:p>
          <a:p>
            <a:pPr lvl="1" eaLnBrk="1" hangingPunct="1">
              <a:lnSpc>
                <a:spcPct val="120000"/>
              </a:lnSpc>
            </a:pPr>
            <a:r>
              <a:rPr lang="el-GR" altLang="el-GR" sz="2400" dirty="0" smtClean="0"/>
              <a:t>Λοιμώδη αίτια.</a:t>
            </a:r>
          </a:p>
          <a:p>
            <a:pPr lvl="1" eaLnBrk="1" hangingPunct="1">
              <a:lnSpc>
                <a:spcPct val="120000"/>
              </a:lnSpc>
            </a:pPr>
            <a:r>
              <a:rPr lang="el-GR" altLang="el-GR" sz="2400" dirty="0" smtClean="0"/>
              <a:t>Τοξικά αίτια.</a:t>
            </a:r>
          </a:p>
          <a:p>
            <a:pPr lvl="1" eaLnBrk="1" hangingPunct="1">
              <a:lnSpc>
                <a:spcPct val="120000"/>
              </a:lnSpc>
            </a:pPr>
            <a:r>
              <a:rPr lang="el-GR" altLang="el-GR" sz="2400" dirty="0" smtClean="0"/>
              <a:t>Μεταβολικά αίτια.</a:t>
            </a:r>
          </a:p>
          <a:p>
            <a:pPr lvl="1" eaLnBrk="1" hangingPunct="1">
              <a:lnSpc>
                <a:spcPct val="120000"/>
              </a:lnSpc>
            </a:pPr>
            <a:r>
              <a:rPr lang="el-GR" altLang="el-GR" sz="2400" dirty="0" smtClean="0"/>
              <a:t>Εκφυλιστικά αίτια.</a:t>
            </a:r>
          </a:p>
          <a:p>
            <a:pPr lvl="1" eaLnBrk="1" hangingPunct="1">
              <a:lnSpc>
                <a:spcPct val="120000"/>
              </a:lnSpc>
            </a:pPr>
            <a:r>
              <a:rPr lang="el-GR" altLang="el-GR" sz="2400" dirty="0" smtClean="0"/>
              <a:t>Συγγενή αίτια.</a:t>
            </a:r>
            <a:endParaRPr lang="en-US" altLang="el-GR" sz="24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78</a:t>
            </a:fld>
            <a:endParaRPr lang="el-GR" dirty="0"/>
          </a:p>
        </p:txBody>
      </p:sp>
      <p:sp>
        <p:nvSpPr>
          <p:cNvPr id="3" name="Τίτλος 2"/>
          <p:cNvSpPr>
            <a:spLocks noGrp="1"/>
          </p:cNvSpPr>
          <p:nvPr>
            <p:ph type="title"/>
          </p:nvPr>
        </p:nvSpPr>
        <p:spPr/>
        <p:txBody>
          <a:bodyPr/>
          <a:lstStyle/>
          <a:p>
            <a:r>
              <a:rPr lang="el-GR" dirty="0" smtClean="0"/>
              <a:t>Ιστορικό</a:t>
            </a:r>
            <a:endParaRPr lang="el-GR" dirty="0"/>
          </a:p>
        </p:txBody>
      </p:sp>
    </p:spTree>
    <p:extLst>
      <p:ext uri="{BB962C8B-B14F-4D97-AF65-F5344CB8AC3E}">
        <p14:creationId xmlns:p14="http://schemas.microsoft.com/office/powerpoint/2010/main" val="11119402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Περίβλημα </a:t>
            </a:r>
            <a:r>
              <a:rPr lang="el-GR" dirty="0"/>
              <a:t>ΚΝΣ</a:t>
            </a:r>
          </a:p>
        </p:txBody>
      </p:sp>
      <p:sp>
        <p:nvSpPr>
          <p:cNvPr id="3" name="Θέση περιεχομένου 2"/>
          <p:cNvSpPr>
            <a:spLocks noGrp="1"/>
          </p:cNvSpPr>
          <p:nvPr>
            <p:ph idx="1"/>
          </p:nvPr>
        </p:nvSpPr>
        <p:spPr/>
        <p:txBody>
          <a:bodyPr/>
          <a:lstStyle/>
          <a:p>
            <a:r>
              <a:rPr lang="el-GR" b="1" dirty="0" smtClean="0"/>
              <a:t>Κρανίο.</a:t>
            </a:r>
          </a:p>
          <a:p>
            <a:r>
              <a:rPr lang="el-GR" b="1" dirty="0" smtClean="0"/>
              <a:t>Σπονδυλική στήλη.</a:t>
            </a:r>
          </a:p>
          <a:p>
            <a:r>
              <a:rPr lang="el-GR" dirty="0" smtClean="0"/>
              <a:t>Απαραίτητη </a:t>
            </a:r>
            <a:r>
              <a:rPr lang="el-GR" dirty="0"/>
              <a:t>γνώση για την κατανόηση , ερμηνεία και θεραπεία σημαντικού μέρους της παθοφυσιολογίας του νευρικού </a:t>
            </a:r>
            <a:r>
              <a:rPr lang="el-GR" dirty="0" smtClean="0"/>
              <a:t>συστήματος.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a:t>
            </a:fld>
            <a:endParaRPr lang="el-GR" dirty="0"/>
          </a:p>
        </p:txBody>
      </p:sp>
    </p:spTree>
    <p:extLst>
      <p:ext uri="{BB962C8B-B14F-4D97-AF65-F5344CB8AC3E}">
        <p14:creationId xmlns:p14="http://schemas.microsoft.com/office/powerpoint/2010/main" val="18684039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79</a:t>
            </a:fld>
            <a:endParaRPr lang="el-GR" dirty="0"/>
          </a:p>
        </p:txBody>
      </p:sp>
      <p:sp>
        <p:nvSpPr>
          <p:cNvPr id="3" name="Τίτλος 2"/>
          <p:cNvSpPr>
            <a:spLocks noGrp="1"/>
          </p:cNvSpPr>
          <p:nvPr>
            <p:ph type="title"/>
          </p:nvPr>
        </p:nvSpPr>
        <p:spPr/>
        <p:txBody>
          <a:bodyPr/>
          <a:lstStyle/>
          <a:p>
            <a:r>
              <a:rPr lang="el-GR" dirty="0" smtClean="0"/>
              <a:t>Φυσική εξέταση νευρικού συστήματος</a:t>
            </a:r>
            <a:endParaRPr lang="el-GR" dirty="0"/>
          </a:p>
        </p:txBody>
      </p:sp>
      <p:sp>
        <p:nvSpPr>
          <p:cNvPr id="4" name="Θέση περιεχομένου 3"/>
          <p:cNvSpPr>
            <a:spLocks noGrp="1"/>
          </p:cNvSpPr>
          <p:nvPr>
            <p:ph idx="1"/>
          </p:nvPr>
        </p:nvSpPr>
        <p:spPr>
          <a:xfrm>
            <a:off x="457200" y="1484784"/>
            <a:ext cx="7355160" cy="4752528"/>
          </a:xfrm>
        </p:spPr>
        <p:txBody>
          <a:bodyPr>
            <a:normAutofit/>
          </a:bodyPr>
          <a:lstStyle/>
          <a:p>
            <a:pPr>
              <a:spcBef>
                <a:spcPts val="3600"/>
              </a:spcBef>
            </a:pPr>
            <a:r>
              <a:rPr lang="el-GR" sz="2600" dirty="0"/>
              <a:t>Εντοπίζει τη </a:t>
            </a:r>
            <a:r>
              <a:rPr lang="el-GR" sz="2600" dirty="0" smtClean="0"/>
              <a:t>βλάβη.</a:t>
            </a:r>
            <a:endParaRPr lang="el-GR" sz="2600" dirty="0"/>
          </a:p>
          <a:p>
            <a:pPr>
              <a:spcBef>
                <a:spcPts val="3600"/>
              </a:spcBef>
            </a:pPr>
            <a:r>
              <a:rPr lang="el-GR" sz="2600" dirty="0"/>
              <a:t>Προϋποθέτει άριστη γνώση ανατομίας και φυσιολογίας του  </a:t>
            </a:r>
            <a:r>
              <a:rPr lang="el-GR" sz="2600" dirty="0" smtClean="0"/>
              <a:t>ΝΑ.</a:t>
            </a:r>
            <a:endParaRPr lang="el-GR" sz="2600" dirty="0"/>
          </a:p>
        </p:txBody>
      </p:sp>
    </p:spTree>
    <p:extLst>
      <p:ext uri="{BB962C8B-B14F-4D97-AF65-F5344CB8AC3E}">
        <p14:creationId xmlns:p14="http://schemas.microsoft.com/office/powerpoint/2010/main" val="5022429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80</a:t>
            </a:fld>
            <a:endParaRPr lang="el-GR" dirty="0"/>
          </a:p>
        </p:txBody>
      </p:sp>
      <p:sp>
        <p:nvSpPr>
          <p:cNvPr id="3" name="Τίτλος 2"/>
          <p:cNvSpPr>
            <a:spLocks noGrp="1"/>
          </p:cNvSpPr>
          <p:nvPr>
            <p:ph type="title"/>
          </p:nvPr>
        </p:nvSpPr>
        <p:spPr/>
        <p:txBody>
          <a:bodyPr/>
          <a:lstStyle/>
          <a:p>
            <a:r>
              <a:rPr lang="el-GR" dirty="0" smtClean="0"/>
              <a:t>Φυσική εξέταση</a:t>
            </a:r>
            <a:endParaRPr lang="el-GR" dirty="0"/>
          </a:p>
        </p:txBody>
      </p:sp>
      <p:sp>
        <p:nvSpPr>
          <p:cNvPr id="4" name="Θέση περιεχομένου 3"/>
          <p:cNvSpPr>
            <a:spLocks noGrp="1"/>
          </p:cNvSpPr>
          <p:nvPr>
            <p:ph idx="1"/>
          </p:nvPr>
        </p:nvSpPr>
        <p:spPr/>
        <p:txBody>
          <a:bodyPr/>
          <a:lstStyle/>
          <a:p>
            <a:r>
              <a:rPr lang="el-GR" dirty="0" smtClean="0"/>
              <a:t>Γενικά ελέγχονται:</a:t>
            </a:r>
          </a:p>
          <a:p>
            <a:pPr lvl="1"/>
            <a:r>
              <a:rPr lang="el-GR" dirty="0" smtClean="0"/>
              <a:t>Διανοητική </a:t>
            </a:r>
            <a:r>
              <a:rPr lang="el-GR" dirty="0"/>
              <a:t>κατάσταση και </a:t>
            </a:r>
            <a:r>
              <a:rPr lang="el-GR" dirty="0" smtClean="0"/>
              <a:t>λόγος.</a:t>
            </a:r>
            <a:endParaRPr lang="el-GR" dirty="0"/>
          </a:p>
          <a:p>
            <a:pPr lvl="1"/>
            <a:r>
              <a:rPr lang="el-GR" dirty="0"/>
              <a:t>Κρανιακά νεύρα  (Εγκεφαλικές συζυγίες</a:t>
            </a:r>
            <a:r>
              <a:rPr lang="el-GR" dirty="0" smtClean="0"/>
              <a:t>).</a:t>
            </a:r>
            <a:endParaRPr lang="el-GR" dirty="0"/>
          </a:p>
          <a:p>
            <a:pPr lvl="1"/>
            <a:r>
              <a:rPr lang="el-GR" dirty="0"/>
              <a:t>Κινητικό </a:t>
            </a:r>
            <a:r>
              <a:rPr lang="el-GR" dirty="0" smtClean="0"/>
              <a:t>σύστημα.</a:t>
            </a:r>
            <a:endParaRPr lang="el-GR" dirty="0"/>
          </a:p>
          <a:p>
            <a:pPr lvl="1"/>
            <a:r>
              <a:rPr lang="el-GR" dirty="0"/>
              <a:t>Αισθητικό σύστημα (Αισθητήρια</a:t>
            </a:r>
            <a:r>
              <a:rPr lang="el-GR" dirty="0" smtClean="0"/>
              <a:t>).</a:t>
            </a:r>
            <a:endParaRPr lang="el-GR" dirty="0"/>
          </a:p>
          <a:p>
            <a:pPr lvl="1"/>
            <a:r>
              <a:rPr lang="el-GR" dirty="0" smtClean="0"/>
              <a:t>Αντανακλαστικά.</a:t>
            </a:r>
            <a:endParaRPr lang="el-GR" dirty="0"/>
          </a:p>
          <a:p>
            <a:endParaRPr lang="el-GR" dirty="0"/>
          </a:p>
        </p:txBody>
      </p:sp>
    </p:spTree>
    <p:extLst>
      <p:ext uri="{BB962C8B-B14F-4D97-AF65-F5344CB8AC3E}">
        <p14:creationId xmlns:p14="http://schemas.microsoft.com/office/powerpoint/2010/main" val="23993670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81</a:t>
            </a:fld>
            <a:endParaRPr lang="el-GR" dirty="0"/>
          </a:p>
        </p:txBody>
      </p:sp>
      <p:sp>
        <p:nvSpPr>
          <p:cNvPr id="3" name="Τίτλος 2"/>
          <p:cNvSpPr>
            <a:spLocks noGrp="1"/>
          </p:cNvSpPr>
          <p:nvPr>
            <p:ph type="title"/>
          </p:nvPr>
        </p:nvSpPr>
        <p:spPr/>
        <p:txBody>
          <a:bodyPr/>
          <a:lstStyle/>
          <a:p>
            <a:r>
              <a:rPr lang="el-GR" dirty="0" smtClean="0"/>
              <a:t>Διανοητική κατάσταση</a:t>
            </a:r>
            <a:endParaRPr lang="el-GR" dirty="0"/>
          </a:p>
        </p:txBody>
      </p:sp>
      <p:sp>
        <p:nvSpPr>
          <p:cNvPr id="4" name="Θέση περιεχομένου 3"/>
          <p:cNvSpPr>
            <a:spLocks noGrp="1"/>
          </p:cNvSpPr>
          <p:nvPr>
            <p:ph idx="1"/>
          </p:nvPr>
        </p:nvSpPr>
        <p:spPr/>
        <p:txBody>
          <a:bodyPr/>
          <a:lstStyle/>
          <a:p>
            <a:r>
              <a:rPr lang="el-GR" b="1" dirty="0" smtClean="0"/>
              <a:t>Συνείδηση: </a:t>
            </a:r>
            <a:r>
              <a:rPr lang="el-GR" dirty="0"/>
              <a:t>εγρήγορση και αντίληψη του </a:t>
            </a:r>
            <a:r>
              <a:rPr lang="el-GR" dirty="0" smtClean="0"/>
              <a:t>περιβάλλοντος.</a:t>
            </a:r>
            <a:endParaRPr lang="el-GR" dirty="0"/>
          </a:p>
          <a:p>
            <a:r>
              <a:rPr lang="el-GR" b="1" dirty="0"/>
              <a:t>Προσοχή: </a:t>
            </a:r>
            <a:r>
              <a:rPr lang="el-GR" dirty="0"/>
              <a:t>Ικανότητα του ατόμου να εστιάζει το ενδιαφέρον του  σε συγκεκριμένο έργο ή δραστηριότητα για  κάποιο χρονικό </a:t>
            </a:r>
            <a:r>
              <a:rPr lang="el-GR" dirty="0" smtClean="0"/>
              <a:t>διάστημα.</a:t>
            </a:r>
            <a:endParaRPr lang="el-GR" dirty="0"/>
          </a:p>
          <a:p>
            <a:r>
              <a:rPr lang="el-GR" b="1" dirty="0"/>
              <a:t>Μνήμη: </a:t>
            </a:r>
            <a:r>
              <a:rPr lang="el-GR" dirty="0"/>
              <a:t>ανάκληση γεγονότων, καταστάσεων κλπ σχετικά με τον παρελθόντα </a:t>
            </a:r>
            <a:r>
              <a:rPr lang="el-GR" dirty="0" smtClean="0"/>
              <a:t>χρόνο.</a:t>
            </a:r>
            <a:endParaRPr lang="el-GR" dirty="0"/>
          </a:p>
          <a:p>
            <a:r>
              <a:rPr lang="el-GR" b="1" dirty="0"/>
              <a:t>Προσανατολισμός</a:t>
            </a:r>
            <a:r>
              <a:rPr lang="el-GR" dirty="0"/>
              <a:t> </a:t>
            </a:r>
            <a:r>
              <a:rPr lang="el-GR" dirty="0" smtClean="0"/>
              <a:t>τόπου, </a:t>
            </a:r>
            <a:r>
              <a:rPr lang="el-GR" dirty="0"/>
              <a:t>χρόνου, άλλων ατόμων (σχετίζεται με τη μνήμη και την προσοχή</a:t>
            </a:r>
            <a:r>
              <a:rPr lang="el-GR" dirty="0" smtClean="0"/>
              <a:t>).</a:t>
            </a:r>
            <a:endParaRPr lang="el-GR" dirty="0"/>
          </a:p>
          <a:p>
            <a:r>
              <a:rPr lang="el-GR" b="1" dirty="0"/>
              <a:t>Σκέψη</a:t>
            </a:r>
            <a:r>
              <a:rPr lang="el-GR" dirty="0"/>
              <a:t> (Διαίσθηση και κρίση</a:t>
            </a:r>
            <a:r>
              <a:rPr lang="el-GR" dirty="0" smtClean="0"/>
              <a:t>).</a:t>
            </a:r>
            <a:endParaRPr lang="el-GR" dirty="0"/>
          </a:p>
          <a:p>
            <a:r>
              <a:rPr lang="el-GR" b="1" dirty="0"/>
              <a:t>Παρόρμηση </a:t>
            </a:r>
            <a:r>
              <a:rPr lang="el-GR" dirty="0" smtClean="0"/>
              <a:t>κλπ.</a:t>
            </a:r>
            <a:endParaRPr lang="el-GR" dirty="0"/>
          </a:p>
        </p:txBody>
      </p:sp>
    </p:spTree>
    <p:extLst>
      <p:ext uri="{BB962C8B-B14F-4D97-AF65-F5344CB8AC3E}">
        <p14:creationId xmlns:p14="http://schemas.microsoft.com/office/powerpoint/2010/main" val="31967816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82</a:t>
            </a:fld>
            <a:endParaRPr lang="el-GR" dirty="0"/>
          </a:p>
        </p:txBody>
      </p:sp>
      <p:sp>
        <p:nvSpPr>
          <p:cNvPr id="3" name="Τίτλος 2"/>
          <p:cNvSpPr>
            <a:spLocks noGrp="1"/>
          </p:cNvSpPr>
          <p:nvPr>
            <p:ph type="title"/>
          </p:nvPr>
        </p:nvSpPr>
        <p:spPr/>
        <p:txBody>
          <a:bodyPr/>
          <a:lstStyle/>
          <a:p>
            <a:r>
              <a:rPr lang="el-GR" dirty="0" smtClean="0"/>
              <a:t>Διαταραχές συνειδήσεως</a:t>
            </a:r>
            <a:endParaRPr lang="el-GR" dirty="0"/>
          </a:p>
        </p:txBody>
      </p:sp>
      <p:sp>
        <p:nvSpPr>
          <p:cNvPr id="4" name="Θέση περιεχομένου 3"/>
          <p:cNvSpPr>
            <a:spLocks noGrp="1"/>
          </p:cNvSpPr>
          <p:nvPr>
            <p:ph idx="1"/>
          </p:nvPr>
        </p:nvSpPr>
        <p:spPr>
          <a:xfrm>
            <a:off x="457200" y="1196752"/>
            <a:ext cx="8229600" cy="5544616"/>
          </a:xfrm>
        </p:spPr>
        <p:txBody>
          <a:bodyPr>
            <a:normAutofit/>
          </a:bodyPr>
          <a:lstStyle/>
          <a:p>
            <a:r>
              <a:rPr lang="el-GR" sz="2300" dirty="0"/>
              <a:t>Παλαιότερα χρησιμοποιούνταν  όροι που αντιστοιχούσαν  σε διαταραχές της συνείδησης όπως υπνηλία, λήθαργος, ημικώμα, κώμα κλπ χωρίς να προσδιορίζουν το επίπεδο της </a:t>
            </a:r>
            <a:r>
              <a:rPr lang="el-GR" sz="2300" dirty="0" smtClean="0"/>
              <a:t>διαταραχής.</a:t>
            </a:r>
            <a:endParaRPr lang="el-GR" sz="2300" dirty="0"/>
          </a:p>
          <a:p>
            <a:r>
              <a:rPr lang="el-GR" sz="2300" dirty="0"/>
              <a:t>1974: Κλίμακα Γλασκώβης: Μέθοδος εκτίμησης του επιπέδου </a:t>
            </a:r>
            <a:r>
              <a:rPr lang="el-GR" sz="2300" dirty="0" smtClean="0"/>
              <a:t>συνείδησης.</a:t>
            </a:r>
            <a:endParaRPr lang="el-GR" sz="2300" dirty="0"/>
          </a:p>
          <a:p>
            <a:r>
              <a:rPr lang="el-GR" sz="2300" dirty="0"/>
              <a:t>Αξιολογούνται τρεις αντιδράσεις:</a:t>
            </a:r>
          </a:p>
          <a:p>
            <a:pPr lvl="1"/>
            <a:r>
              <a:rPr lang="el-GR" sz="2300" dirty="0"/>
              <a:t>Άνοιγμα των οφθαλμών (επίπεδο εγρήγορσης</a:t>
            </a:r>
            <a:r>
              <a:rPr lang="el-GR" sz="2300" dirty="0" smtClean="0"/>
              <a:t>).</a:t>
            </a:r>
            <a:endParaRPr lang="el-GR" sz="2300" dirty="0"/>
          </a:p>
          <a:p>
            <a:pPr lvl="1"/>
            <a:r>
              <a:rPr lang="el-GR" sz="2300" dirty="0"/>
              <a:t>Λεκτική απάντηση ( περιεχόμενο συνείδησης ή επίπεδο επικοινωνίας</a:t>
            </a:r>
            <a:r>
              <a:rPr lang="el-GR" sz="2300" dirty="0" smtClean="0"/>
              <a:t>).</a:t>
            </a:r>
            <a:endParaRPr lang="el-GR" sz="2300" dirty="0"/>
          </a:p>
          <a:p>
            <a:pPr lvl="1"/>
            <a:r>
              <a:rPr lang="el-GR" sz="2300" dirty="0"/>
              <a:t>Κινητική απάντηση ( κινητική και αισθητική οδός</a:t>
            </a:r>
            <a:r>
              <a:rPr lang="el-GR" sz="2300" dirty="0" smtClean="0"/>
              <a:t>).</a:t>
            </a:r>
            <a:endParaRPr lang="el-GR" sz="2300" dirty="0"/>
          </a:p>
        </p:txBody>
      </p:sp>
    </p:spTree>
    <p:extLst>
      <p:ext uri="{BB962C8B-B14F-4D97-AF65-F5344CB8AC3E}">
        <p14:creationId xmlns:p14="http://schemas.microsoft.com/office/powerpoint/2010/main" val="4699770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246" name="Group 326"/>
          <p:cNvGraphicFramePr>
            <a:graphicFrameLocks noGrp="1"/>
          </p:cNvGraphicFramePr>
          <p:nvPr>
            <p:extLst>
              <p:ext uri="{D42A27DB-BD31-4B8C-83A1-F6EECF244321}">
                <p14:modId xmlns:p14="http://schemas.microsoft.com/office/powerpoint/2010/main" val="1852789878"/>
              </p:ext>
            </p:extLst>
          </p:nvPr>
        </p:nvGraphicFramePr>
        <p:xfrm>
          <a:off x="35496" y="620688"/>
          <a:ext cx="9108504" cy="5873118"/>
        </p:xfrm>
        <a:graphic>
          <a:graphicData uri="http://schemas.openxmlformats.org/drawingml/2006/table">
            <a:tbl>
              <a:tblPr firstRow="1"/>
              <a:tblGrid>
                <a:gridCol w="2627056"/>
                <a:gridCol w="5318791"/>
                <a:gridCol w="1162657"/>
              </a:tblGrid>
              <a:tr h="144016">
                <a:tc gridSpan="2">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1" i="0" u="none" strike="noStrike" cap="none" normalizeH="0" baseline="0" dirty="0" smtClean="0">
                          <a:ln>
                            <a:noFill/>
                          </a:ln>
                          <a:solidFill>
                            <a:schemeClr val="tx1"/>
                          </a:solidFill>
                          <a:effectLst/>
                          <a:latin typeface="+mn-lt"/>
                        </a:rPr>
                        <a:t>ΚΛΙΜΑΚΑ ΓΛΑΣΚΩΒΗΣ</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l-GR"/>
                    </a:p>
                  </a:txBody>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1" i="0" u="none" strike="noStrike" cap="none" normalizeH="0" baseline="0" dirty="0" smtClean="0">
                          <a:ln>
                            <a:noFill/>
                          </a:ln>
                          <a:solidFill>
                            <a:schemeClr val="tx1"/>
                          </a:solidFill>
                          <a:effectLst/>
                          <a:latin typeface="+mn-lt"/>
                        </a:rPr>
                        <a:t>ΒΑΘΜΟΣ</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3810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ΑΝΟΙΓΜΑ ΟΦΘΑΛΜΩΝ</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Αυτόματα</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4</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2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mn-lt"/>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Μετά από παραγγελία</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3</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mn-lt"/>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Στον πόνο</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2</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2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mn-lt"/>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Καθόλου </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1</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1799">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ΛΕΚΤΙΚΗ ΑΠΑΝΤΗΣΗ</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Πλήρης προσανατολισμός σε τόπο, χρόνο, πρόσωπα</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5</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2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mn-lt"/>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Συγχυτική</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4</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mn-lt"/>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Προφέρει λέξεις όχι προτάσεις</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3</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2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mn-lt"/>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Ακατανόητοι ήχοι </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2</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mn-lt"/>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Καμία </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1</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2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ΚΙΝΗΤΙΚΉ ΑΠΑΝΤΗΣΗ</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Εκτελεί εντολές</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6</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mn-lt"/>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Εντοπίζει τον πόνο</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5</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2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mn-lt"/>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Κάμπτει στον πόνο</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4</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mn-lt"/>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Κάμπτει ανώμαλα στον πόνο</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3</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2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mn-lt"/>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Εκτείνει στον πόνο</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2</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mn-lt"/>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Καμία</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1</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Θέση αριθμού διαφάνειας 5"/>
          <p:cNvSpPr>
            <a:spLocks noGrp="1"/>
          </p:cNvSpPr>
          <p:nvPr>
            <p:ph type="sldNum" sz="quarter" idx="12"/>
          </p:nvPr>
        </p:nvSpPr>
        <p:spPr>
          <a:xfrm>
            <a:off x="6553200" y="6448251"/>
            <a:ext cx="2133600" cy="365125"/>
          </a:xfrm>
        </p:spPr>
        <p:txBody>
          <a:bodyPr/>
          <a:lstStyle/>
          <a:p>
            <a:pPr>
              <a:defRPr/>
            </a:pPr>
            <a:fld id="{7E55E3B3-0445-4CFC-BED8-763D4409E61F}" type="slidenum">
              <a:rPr lang="el-GR" smtClean="0"/>
              <a:pPr>
                <a:defRPr/>
              </a:pPr>
              <a:t>83</a:t>
            </a:fld>
            <a:endParaRPr lang="el-GR" dirty="0"/>
          </a:p>
        </p:txBody>
      </p:sp>
    </p:spTree>
    <p:extLst>
      <p:ext uri="{BB962C8B-B14F-4D97-AF65-F5344CB8AC3E}">
        <p14:creationId xmlns:p14="http://schemas.microsoft.com/office/powerpoint/2010/main" val="27378168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84</a:t>
            </a:fld>
            <a:endParaRPr lang="el-GR" dirty="0"/>
          </a:p>
        </p:txBody>
      </p:sp>
      <p:sp>
        <p:nvSpPr>
          <p:cNvPr id="3" name="Τίτλος 2"/>
          <p:cNvSpPr>
            <a:spLocks noGrp="1"/>
          </p:cNvSpPr>
          <p:nvPr>
            <p:ph type="title"/>
          </p:nvPr>
        </p:nvSpPr>
        <p:spPr/>
        <p:txBody>
          <a:bodyPr/>
          <a:lstStyle/>
          <a:p>
            <a:r>
              <a:rPr lang="el-GR" dirty="0" smtClean="0"/>
              <a:t>Διαταραχές του λόγου </a:t>
            </a:r>
            <a:r>
              <a:rPr lang="el-GR" sz="3000" b="0" dirty="0" smtClean="0"/>
              <a:t>1/2</a:t>
            </a:r>
            <a:endParaRPr lang="el-GR" sz="3000" b="0" dirty="0"/>
          </a:p>
        </p:txBody>
      </p:sp>
      <p:sp>
        <p:nvSpPr>
          <p:cNvPr id="4" name="Θέση περιεχομένου 3"/>
          <p:cNvSpPr>
            <a:spLocks noGrp="1"/>
          </p:cNvSpPr>
          <p:nvPr>
            <p:ph idx="1"/>
          </p:nvPr>
        </p:nvSpPr>
        <p:spPr/>
        <p:txBody>
          <a:bodyPr/>
          <a:lstStyle/>
          <a:p>
            <a:pPr marL="0" indent="0">
              <a:buNone/>
            </a:pPr>
            <a:r>
              <a:rPr lang="el-GR" b="1" dirty="0" smtClean="0"/>
              <a:t>Αφασία </a:t>
            </a:r>
            <a:r>
              <a:rPr lang="el-GR" b="1" dirty="0"/>
              <a:t>ή </a:t>
            </a:r>
            <a:r>
              <a:rPr lang="el-GR" b="1" dirty="0" smtClean="0"/>
              <a:t>Δυσφασία</a:t>
            </a:r>
          </a:p>
          <a:p>
            <a:r>
              <a:rPr lang="el-GR" dirty="0" smtClean="0"/>
              <a:t>Εκφραστική</a:t>
            </a:r>
            <a:r>
              <a:rPr lang="el-GR" dirty="0"/>
              <a:t>, τύπου </a:t>
            </a:r>
            <a:r>
              <a:rPr lang="el-GR" dirty="0" smtClean="0"/>
              <a:t>Broca.</a:t>
            </a:r>
            <a:endParaRPr lang="el-GR" dirty="0"/>
          </a:p>
          <a:p>
            <a:r>
              <a:rPr lang="el-GR" dirty="0"/>
              <a:t>Αδυναμία ομιλίας, βραδύτητα, ασύντακτες </a:t>
            </a:r>
            <a:r>
              <a:rPr lang="el-GR" dirty="0" smtClean="0"/>
              <a:t>προτάσεις.</a:t>
            </a:r>
            <a:endParaRPr lang="el-GR" dirty="0"/>
          </a:p>
          <a:p>
            <a:r>
              <a:rPr lang="el-GR" dirty="0"/>
              <a:t>Βλάβη του φλοιού στις </a:t>
            </a:r>
            <a:r>
              <a:rPr lang="el-GR" dirty="0" smtClean="0"/>
              <a:t>πρόσθιες </a:t>
            </a:r>
            <a:r>
              <a:rPr lang="el-GR" dirty="0"/>
              <a:t>ζώνες του </a:t>
            </a:r>
            <a:r>
              <a:rPr lang="el-GR" dirty="0" smtClean="0"/>
              <a:t>αριστερού ημισφαιρίου </a:t>
            </a:r>
            <a:r>
              <a:rPr lang="el-GR" dirty="0"/>
              <a:t>(85</a:t>
            </a:r>
            <a:r>
              <a:rPr lang="el-GR" dirty="0" smtClean="0"/>
              <a:t>%).</a:t>
            </a:r>
            <a:endParaRPr lang="el-GR" dirty="0"/>
          </a:p>
          <a:p>
            <a:endParaRPr lang="el-GR" dirty="0"/>
          </a:p>
        </p:txBody>
      </p:sp>
      <p:pic>
        <p:nvPicPr>
          <p:cNvPr id="27650" name="Picture 2" descr="An illustration shows the locations of Broca’s and Wernicke’s area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7781" y="3356992"/>
            <a:ext cx="4926707" cy="3045049"/>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2915816" y="6309320"/>
            <a:ext cx="5256584" cy="461665"/>
          </a:xfrm>
          <a:prstGeom prst="rect">
            <a:avLst/>
          </a:prstGeom>
        </p:spPr>
        <p:txBody>
          <a:bodyPr wrap="square">
            <a:spAutoFit/>
          </a:bodyPr>
          <a:lstStyle/>
          <a:p>
            <a:r>
              <a:rPr lang="en-US" sz="1200" dirty="0">
                <a:latin typeface="+mn-lt"/>
              </a:rPr>
              <a:t>© 20 Μαρ 2015 OpenStax College. </a:t>
            </a:r>
            <a:r>
              <a:rPr lang="en-US" sz="1200" dirty="0">
                <a:latin typeface="+mn-lt"/>
                <a:hlinkClick r:id="rId3"/>
              </a:rPr>
              <a:t>Textbook content</a:t>
            </a:r>
            <a:r>
              <a:rPr lang="en-US" sz="1200" dirty="0">
                <a:latin typeface="+mn-lt"/>
              </a:rPr>
              <a:t> produced by OpenStax College is licensed under a </a:t>
            </a:r>
            <a:r>
              <a:rPr lang="en-US" sz="1200" dirty="0">
                <a:latin typeface="+mn-lt"/>
                <a:hlinkClick r:id="rId4"/>
              </a:rPr>
              <a:t>Creative Commons Attribution License 4.0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20278438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a:lnSpc>
                <a:spcPct val="120000"/>
              </a:lnSpc>
            </a:pPr>
            <a:r>
              <a:rPr lang="el-GR" dirty="0"/>
              <a:t>Διαταραχές του λόγου </a:t>
            </a:r>
            <a:r>
              <a:rPr lang="el-GR" sz="3000" b="0" dirty="0" smtClean="0"/>
              <a:t>2/2</a:t>
            </a:r>
            <a:endParaRPr lang="en-US" altLang="el-GR" sz="3200" b="1" dirty="0" smtClean="0">
              <a:solidFill>
                <a:srgbClr val="FFFFCC"/>
              </a:solidFill>
              <a:latin typeface="Book Antiqua" pitchFamily="18" charset="0"/>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85</a:t>
            </a:fld>
            <a:endParaRPr lang="el-GR" dirty="0"/>
          </a:p>
        </p:txBody>
      </p:sp>
      <p:pic>
        <p:nvPicPr>
          <p:cNvPr id="6" name="Picture 2" descr="An illustration shows the locations of Broca’s and Wernicke’s area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23928" y="1412776"/>
            <a:ext cx="5198212" cy="3212858"/>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4012532" y="4869158"/>
            <a:ext cx="5021004" cy="461665"/>
          </a:xfrm>
          <a:prstGeom prst="rect">
            <a:avLst/>
          </a:prstGeom>
        </p:spPr>
        <p:txBody>
          <a:bodyPr wrap="square">
            <a:spAutoFit/>
          </a:bodyPr>
          <a:lstStyle/>
          <a:p>
            <a:r>
              <a:rPr lang="en-US" sz="1200" dirty="0">
                <a:latin typeface="+mn-lt"/>
              </a:rPr>
              <a:t>© 20 Μαρ 2015 OpenStax College. </a:t>
            </a:r>
            <a:r>
              <a:rPr lang="en-US" sz="1200" dirty="0">
                <a:latin typeface="+mn-lt"/>
                <a:hlinkClick r:id="rId3"/>
              </a:rPr>
              <a:t>Textbook content</a:t>
            </a:r>
            <a:r>
              <a:rPr lang="en-US" sz="1200" dirty="0">
                <a:latin typeface="+mn-lt"/>
              </a:rPr>
              <a:t> produced by OpenStax College is licensed under a </a:t>
            </a:r>
            <a:r>
              <a:rPr lang="en-US" sz="1200" dirty="0">
                <a:latin typeface="+mn-lt"/>
                <a:hlinkClick r:id="rId4"/>
              </a:rPr>
              <a:t>Creative Commons Attribution License 4.0</a:t>
            </a:r>
            <a:r>
              <a:rPr lang="en-US" sz="1200" dirty="0">
                <a:latin typeface="+mn-lt"/>
              </a:rPr>
              <a:t> license.</a:t>
            </a:r>
            <a:endParaRPr lang="el-GR" sz="1200" dirty="0">
              <a:latin typeface="+mn-lt"/>
            </a:endParaRPr>
          </a:p>
        </p:txBody>
      </p:sp>
      <p:sp>
        <p:nvSpPr>
          <p:cNvPr id="3" name="Θέση περιεχομένου 2"/>
          <p:cNvSpPr>
            <a:spLocks noGrp="1"/>
          </p:cNvSpPr>
          <p:nvPr>
            <p:ph idx="1"/>
          </p:nvPr>
        </p:nvSpPr>
        <p:spPr>
          <a:xfrm>
            <a:off x="457200" y="1196752"/>
            <a:ext cx="3538736" cy="5040560"/>
          </a:xfrm>
        </p:spPr>
        <p:txBody>
          <a:bodyPr/>
          <a:lstStyle/>
          <a:p>
            <a:pPr marL="0" indent="0">
              <a:buNone/>
            </a:pPr>
            <a:r>
              <a:rPr lang="el-GR" b="1" dirty="0"/>
              <a:t>Αφασία ή Δυσφασία</a:t>
            </a:r>
          </a:p>
          <a:p>
            <a:r>
              <a:rPr lang="el-GR" dirty="0" smtClean="0"/>
              <a:t>Αντιληπτική</a:t>
            </a:r>
            <a:r>
              <a:rPr lang="el-GR" dirty="0"/>
              <a:t>, τύπου </a:t>
            </a:r>
            <a:r>
              <a:rPr lang="el-GR" dirty="0" smtClean="0"/>
              <a:t>Wernick.</a:t>
            </a:r>
            <a:endParaRPr lang="el-GR" dirty="0"/>
          </a:p>
          <a:p>
            <a:r>
              <a:rPr lang="el-GR" dirty="0"/>
              <a:t>Ευφράδεια, δυσνόητος λόγος, αδυναμία να εκτελέσει </a:t>
            </a:r>
            <a:r>
              <a:rPr lang="el-GR" dirty="0" smtClean="0"/>
              <a:t>εντολές.</a:t>
            </a:r>
            <a:endParaRPr lang="el-GR" dirty="0"/>
          </a:p>
          <a:p>
            <a:r>
              <a:rPr lang="el-GR" dirty="0"/>
              <a:t>Βλάβη στις οπίσθιες περιοχές (βρεγματοκροταφική χώρα</a:t>
            </a:r>
            <a:r>
              <a:rPr lang="el-GR" dirty="0" smtClean="0"/>
              <a:t>).</a:t>
            </a:r>
            <a:endParaRPr lang="el-GR" dirty="0"/>
          </a:p>
          <a:p>
            <a:endParaRPr lang="el-GR" dirty="0"/>
          </a:p>
        </p:txBody>
      </p:sp>
    </p:spTree>
    <p:extLst>
      <p:ext uri="{BB962C8B-B14F-4D97-AF65-F5344CB8AC3E}">
        <p14:creationId xmlns:p14="http://schemas.microsoft.com/office/powerpoint/2010/main" val="6925418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1055077" y="457200"/>
            <a:ext cx="6682154"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chemeClr val="tx1"/>
                </a:solidFill>
                <a:latin typeface="Times New Roman" pitchFamily="18"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pPr eaLnBrk="1" hangingPunct="1">
              <a:spcBef>
                <a:spcPct val="50000"/>
              </a:spcBef>
            </a:pPr>
            <a:endParaRPr lang="el-GR" alt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86</a:t>
            </a:fld>
            <a:endParaRPr lang="el-GR" dirty="0"/>
          </a:p>
        </p:txBody>
      </p:sp>
      <p:sp>
        <p:nvSpPr>
          <p:cNvPr id="3" name="Τίτλος 2"/>
          <p:cNvSpPr>
            <a:spLocks noGrp="1"/>
          </p:cNvSpPr>
          <p:nvPr>
            <p:ph type="title"/>
          </p:nvPr>
        </p:nvSpPr>
        <p:spPr/>
        <p:txBody>
          <a:bodyPr/>
          <a:lstStyle/>
          <a:p>
            <a:r>
              <a:rPr lang="el-GR" dirty="0" smtClean="0"/>
              <a:t>Δυσαρθρία</a:t>
            </a:r>
            <a:endParaRPr lang="el-GR" dirty="0"/>
          </a:p>
        </p:txBody>
      </p:sp>
      <p:sp>
        <p:nvSpPr>
          <p:cNvPr id="4" name="Θέση περιεχομένου 3"/>
          <p:cNvSpPr>
            <a:spLocks noGrp="1"/>
          </p:cNvSpPr>
          <p:nvPr>
            <p:ph idx="1"/>
          </p:nvPr>
        </p:nvSpPr>
        <p:spPr/>
        <p:txBody>
          <a:bodyPr/>
          <a:lstStyle/>
          <a:p>
            <a:pPr>
              <a:spcBef>
                <a:spcPts val="3600"/>
              </a:spcBef>
            </a:pPr>
            <a:r>
              <a:rPr lang="el-GR" dirty="0" smtClean="0"/>
              <a:t>Βλάβη </a:t>
            </a:r>
            <a:r>
              <a:rPr lang="el-GR" dirty="0"/>
              <a:t>ανώτερου και κατώτερου κινητικού νευρώνα που νευρώνουν τους μύες της γλώσσας, φάρυγγα, </a:t>
            </a:r>
            <a:r>
              <a:rPr lang="el-GR" dirty="0" smtClean="0"/>
              <a:t>λάρυγγα.</a:t>
            </a:r>
            <a:endParaRPr lang="el-GR" dirty="0"/>
          </a:p>
          <a:p>
            <a:pPr algn="ctr">
              <a:spcBef>
                <a:spcPts val="3600"/>
              </a:spcBef>
              <a:buFont typeface="Wingdings" panose="05000000000000000000" pitchFamily="2" charset="2"/>
              <a:buChar char="ü"/>
            </a:pPr>
            <a:r>
              <a:rPr lang="el-GR" sz="2600" b="1" dirty="0" smtClean="0">
                <a:solidFill>
                  <a:srgbClr val="004A82"/>
                </a:solidFill>
              </a:rPr>
              <a:t>Η αφασία δεν πρέπει να συγχέεται με την δυσαρθρία.</a:t>
            </a:r>
            <a:endParaRPr lang="el-GR" sz="2600" b="1" dirty="0">
              <a:solidFill>
                <a:srgbClr val="004A82"/>
              </a:solidFill>
            </a:endParaRPr>
          </a:p>
        </p:txBody>
      </p:sp>
    </p:spTree>
    <p:extLst>
      <p:ext uri="{BB962C8B-B14F-4D97-AF65-F5344CB8AC3E}">
        <p14:creationId xmlns:p14="http://schemas.microsoft.com/office/powerpoint/2010/main" val="8321925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87</a:t>
            </a:fld>
            <a:endParaRPr lang="el-GR" dirty="0"/>
          </a:p>
        </p:txBody>
      </p:sp>
      <p:sp>
        <p:nvSpPr>
          <p:cNvPr id="3" name="Τίτλος 2"/>
          <p:cNvSpPr>
            <a:spLocks noGrp="1"/>
          </p:cNvSpPr>
          <p:nvPr>
            <p:ph type="title"/>
          </p:nvPr>
        </p:nvSpPr>
        <p:spPr>
          <a:xfrm>
            <a:off x="467544" y="116632"/>
            <a:ext cx="8229600" cy="1080120"/>
          </a:xfrm>
        </p:spPr>
        <p:txBody>
          <a:bodyPr>
            <a:noAutofit/>
          </a:bodyPr>
          <a:lstStyle/>
          <a:p>
            <a:r>
              <a:rPr lang="el-GR" dirty="0" smtClean="0"/>
              <a:t>Διαταραχές γνωστικών και πραξικών λειτουργιών</a:t>
            </a:r>
            <a:endParaRPr lang="el-GR" dirty="0"/>
          </a:p>
        </p:txBody>
      </p:sp>
      <p:sp>
        <p:nvSpPr>
          <p:cNvPr id="4" name="Θέση περιεχομένου 3"/>
          <p:cNvSpPr>
            <a:spLocks noGrp="1"/>
          </p:cNvSpPr>
          <p:nvPr>
            <p:ph idx="1"/>
          </p:nvPr>
        </p:nvSpPr>
        <p:spPr/>
        <p:txBody>
          <a:bodyPr/>
          <a:lstStyle/>
          <a:p>
            <a:pPr marL="0" indent="0">
              <a:buNone/>
            </a:pPr>
            <a:r>
              <a:rPr lang="el-GR" b="1" dirty="0" smtClean="0"/>
              <a:t>Αγνωσία</a:t>
            </a:r>
          </a:p>
          <a:p>
            <a:r>
              <a:rPr lang="el-GR" dirty="0" smtClean="0"/>
              <a:t>Ανικανότητα </a:t>
            </a:r>
            <a:r>
              <a:rPr lang="el-GR" dirty="0"/>
              <a:t>αναγνώρισης  αντικειμένων με τις αισθήσεις  με την προϋπόθεση ότι </a:t>
            </a:r>
            <a:r>
              <a:rPr lang="el-GR" b="1" dirty="0"/>
              <a:t>δεν υπάρχει βλάβη στην αισθητική οδό ή διαταραχές συνείδησης ή </a:t>
            </a:r>
            <a:r>
              <a:rPr lang="el-GR" b="1" dirty="0" smtClean="0"/>
              <a:t>προσοχής.</a:t>
            </a:r>
            <a:endParaRPr lang="el-GR" b="1" dirty="0"/>
          </a:p>
          <a:p>
            <a:r>
              <a:rPr lang="el-GR" dirty="0"/>
              <a:t>Οπτική (αδυναμία να αναγνωρίσει αντικείμενα</a:t>
            </a:r>
            <a:r>
              <a:rPr lang="el-GR" dirty="0" smtClean="0"/>
              <a:t>).</a:t>
            </a:r>
            <a:endParaRPr lang="el-GR" dirty="0"/>
          </a:p>
          <a:p>
            <a:r>
              <a:rPr lang="el-GR" dirty="0" smtClean="0"/>
              <a:t>Ακουστική </a:t>
            </a:r>
            <a:r>
              <a:rPr lang="el-GR" dirty="0"/>
              <a:t>(αδυναμία να αναγνωρίσει ήχους</a:t>
            </a:r>
            <a:r>
              <a:rPr lang="el-GR" dirty="0" smtClean="0"/>
              <a:t>).</a:t>
            </a:r>
            <a:endParaRPr lang="el-GR" dirty="0"/>
          </a:p>
          <a:p>
            <a:r>
              <a:rPr lang="el-GR" dirty="0" smtClean="0"/>
              <a:t>Απτική </a:t>
            </a:r>
            <a:r>
              <a:rPr lang="el-GR" dirty="0"/>
              <a:t>(στερεοαγνωσία</a:t>
            </a:r>
            <a:r>
              <a:rPr lang="el-GR" dirty="0" smtClean="0"/>
              <a:t>).</a:t>
            </a:r>
            <a:endParaRPr lang="el-GR" dirty="0"/>
          </a:p>
          <a:p>
            <a:r>
              <a:rPr lang="el-GR" dirty="0"/>
              <a:t>Σωματοαγνωσία (αδυναμία αναγνώρισης των μελών του σώματος  στο χώρο</a:t>
            </a:r>
            <a:r>
              <a:rPr lang="el-GR" dirty="0" smtClean="0"/>
              <a:t>).</a:t>
            </a:r>
            <a:endParaRPr lang="el-GR" dirty="0"/>
          </a:p>
          <a:p>
            <a:endParaRPr lang="el-GR" dirty="0"/>
          </a:p>
          <a:p>
            <a:endParaRPr lang="el-GR" dirty="0"/>
          </a:p>
        </p:txBody>
      </p:sp>
    </p:spTree>
    <p:extLst>
      <p:ext uri="{BB962C8B-B14F-4D97-AF65-F5344CB8AC3E}">
        <p14:creationId xmlns:p14="http://schemas.microsoft.com/office/powerpoint/2010/main" val="14655975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88</a:t>
            </a:fld>
            <a:endParaRPr lang="el-GR" dirty="0"/>
          </a:p>
        </p:txBody>
      </p:sp>
      <p:sp>
        <p:nvSpPr>
          <p:cNvPr id="3" name="Τίτλος 2"/>
          <p:cNvSpPr>
            <a:spLocks noGrp="1"/>
          </p:cNvSpPr>
          <p:nvPr>
            <p:ph type="title"/>
          </p:nvPr>
        </p:nvSpPr>
        <p:spPr/>
        <p:txBody>
          <a:bodyPr/>
          <a:lstStyle/>
          <a:p>
            <a:r>
              <a:rPr lang="el-GR" dirty="0" smtClean="0"/>
              <a:t>Απραξία </a:t>
            </a:r>
            <a:endParaRPr lang="el-GR" dirty="0"/>
          </a:p>
        </p:txBody>
      </p:sp>
      <p:sp>
        <p:nvSpPr>
          <p:cNvPr id="4" name="Θέση περιεχομένου 3"/>
          <p:cNvSpPr>
            <a:spLocks noGrp="1"/>
          </p:cNvSpPr>
          <p:nvPr>
            <p:ph idx="1"/>
          </p:nvPr>
        </p:nvSpPr>
        <p:spPr/>
        <p:txBody>
          <a:bodyPr/>
          <a:lstStyle/>
          <a:p>
            <a:r>
              <a:rPr lang="el-GR" dirty="0"/>
              <a:t>Ανικανότητα εκτέλεσης πράξεων με την προϋπόθεση ότι </a:t>
            </a:r>
            <a:r>
              <a:rPr lang="el-GR" b="1" dirty="0"/>
              <a:t>δεν υπάρχει βλάβη στην κινητική ή αισθητική οδό, αφασία, </a:t>
            </a:r>
            <a:r>
              <a:rPr lang="el-GR" b="1" dirty="0" smtClean="0"/>
              <a:t>αταξία.</a:t>
            </a:r>
            <a:endParaRPr lang="el-GR" b="1" dirty="0"/>
          </a:p>
          <a:p>
            <a:r>
              <a:rPr lang="el-GR" dirty="0"/>
              <a:t>Δοκιμασία εκτέλεσης σκόπιμων πράξεων, αντιγραφής σχημάτων ή μικρών σχηματισμών (κατασκευαστική</a:t>
            </a:r>
            <a:r>
              <a:rPr lang="el-GR" dirty="0" smtClean="0"/>
              <a:t>), ένδυσης </a:t>
            </a:r>
            <a:r>
              <a:rPr lang="el-GR" b="1" dirty="0">
                <a:solidFill>
                  <a:srgbClr val="004A82"/>
                </a:solidFill>
              </a:rPr>
              <a:t>(Βλάβη στον βρεγματικό λοβό</a:t>
            </a:r>
            <a:r>
              <a:rPr lang="el-GR" b="1" dirty="0" smtClean="0">
                <a:solidFill>
                  <a:srgbClr val="004A82"/>
                </a:solidFill>
              </a:rPr>
              <a:t>).</a:t>
            </a:r>
            <a:endParaRPr lang="el-GR" dirty="0"/>
          </a:p>
          <a:p>
            <a:endParaRPr lang="el-GR" dirty="0"/>
          </a:p>
        </p:txBody>
      </p:sp>
    </p:spTree>
    <p:extLst>
      <p:ext uri="{BB962C8B-B14F-4D97-AF65-F5344CB8AC3E}">
        <p14:creationId xmlns:p14="http://schemas.microsoft.com/office/powerpoint/2010/main" val="27290474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is image shows the anterior view (from the front) of the human skull. The major bones on the skull are labele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5514" y="908720"/>
            <a:ext cx="6552973" cy="5544616"/>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3"/>
          <p:cNvSpPr>
            <a:spLocks noGrp="1"/>
          </p:cNvSpPr>
          <p:nvPr>
            <p:ph type="title"/>
          </p:nvPr>
        </p:nvSpPr>
        <p:spPr/>
        <p:txBody>
          <a:bodyPr/>
          <a:lstStyle/>
          <a:p>
            <a:r>
              <a:rPr lang="el-GR" dirty="0" smtClean="0"/>
              <a:t>Κρανίο πρόσθια άποψη</a:t>
            </a:r>
            <a:endParaRPr lang="el-GR" dirty="0"/>
          </a:p>
        </p:txBody>
      </p:sp>
      <p:sp>
        <p:nvSpPr>
          <p:cNvPr id="5" name="Ορθογώνιο 4"/>
          <p:cNvSpPr/>
          <p:nvPr/>
        </p:nvSpPr>
        <p:spPr>
          <a:xfrm>
            <a:off x="2064938" y="6351711"/>
            <a:ext cx="4968552" cy="461665"/>
          </a:xfrm>
          <a:prstGeom prst="rect">
            <a:avLst/>
          </a:prstGeom>
        </p:spPr>
        <p:txBody>
          <a:bodyPr wrap="square">
            <a:spAutoFit/>
          </a:bodyPr>
          <a:lstStyle/>
          <a:p>
            <a:r>
              <a:rPr lang="en-US" sz="1200" dirty="0">
                <a:latin typeface="+mn-lt"/>
              </a:rPr>
              <a:t>© 27 Ιουν 2013 OpenStax College. </a:t>
            </a:r>
            <a:r>
              <a:rPr lang="en-US" sz="1200" dirty="0">
                <a:latin typeface="+mn-lt"/>
                <a:hlinkClick r:id="rId3"/>
              </a:rPr>
              <a:t>Textbook content</a:t>
            </a:r>
            <a:r>
              <a:rPr lang="en-US" sz="1200" dirty="0">
                <a:latin typeface="+mn-lt"/>
              </a:rPr>
              <a:t> produced by OpenStax College is licensed under a </a:t>
            </a:r>
            <a:r>
              <a:rPr lang="en-US" sz="1200" dirty="0">
                <a:latin typeface="+mn-lt"/>
                <a:hlinkClick r:id="rId4"/>
              </a:rPr>
              <a:t>Creative Commons Attribution License 3.0</a:t>
            </a:r>
            <a:r>
              <a:rPr lang="en-US" sz="1200" dirty="0">
                <a:latin typeface="+mn-lt"/>
              </a:rPr>
              <a:t> license.</a:t>
            </a:r>
            <a:endParaRPr lang="el-GR" sz="1200" dirty="0">
              <a:latin typeface="+mn-lt"/>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8</a:t>
            </a:fld>
            <a:endParaRPr lang="el-GR" dirty="0"/>
          </a:p>
        </p:txBody>
      </p:sp>
    </p:spTree>
    <p:extLst>
      <p:ext uri="{BB962C8B-B14F-4D97-AF65-F5344CB8AC3E}">
        <p14:creationId xmlns:p14="http://schemas.microsoft.com/office/powerpoint/2010/main" val="25611593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89</a:t>
            </a:fld>
            <a:endParaRPr lang="el-GR" dirty="0"/>
          </a:p>
        </p:txBody>
      </p:sp>
      <p:sp>
        <p:nvSpPr>
          <p:cNvPr id="3" name="Τίτλος 2"/>
          <p:cNvSpPr>
            <a:spLocks noGrp="1"/>
          </p:cNvSpPr>
          <p:nvPr>
            <p:ph type="title"/>
          </p:nvPr>
        </p:nvSpPr>
        <p:spPr/>
        <p:txBody>
          <a:bodyPr/>
          <a:lstStyle/>
          <a:p>
            <a:r>
              <a:rPr lang="el-GR" dirty="0" smtClean="0"/>
              <a:t>Διαταραχές της μνήμης</a:t>
            </a:r>
            <a:endParaRPr lang="el-GR" dirty="0"/>
          </a:p>
        </p:txBody>
      </p:sp>
      <p:sp>
        <p:nvSpPr>
          <p:cNvPr id="4" name="Θέση περιεχομένου 3"/>
          <p:cNvSpPr>
            <a:spLocks noGrp="1"/>
          </p:cNvSpPr>
          <p:nvPr>
            <p:ph idx="1"/>
          </p:nvPr>
        </p:nvSpPr>
        <p:spPr/>
        <p:txBody>
          <a:bodyPr/>
          <a:lstStyle/>
          <a:p>
            <a:pPr marL="0" indent="0">
              <a:buNone/>
            </a:pPr>
            <a:r>
              <a:rPr lang="el-GR" b="1" dirty="0"/>
              <a:t>Διάχυτες </a:t>
            </a:r>
            <a:r>
              <a:rPr lang="el-GR" b="1" dirty="0" smtClean="0"/>
              <a:t>βλάβες, </a:t>
            </a:r>
            <a:r>
              <a:rPr lang="el-GR" b="1" dirty="0"/>
              <a:t>ιδιαίτερα του μετωπιαίου λοβού</a:t>
            </a:r>
          </a:p>
          <a:p>
            <a:r>
              <a:rPr lang="el-GR" dirty="0"/>
              <a:t>Πρόσφατη (βλάβη του κροταφικού λοβού</a:t>
            </a:r>
            <a:r>
              <a:rPr lang="el-GR" dirty="0" smtClean="0"/>
              <a:t>).</a:t>
            </a:r>
            <a:endParaRPr lang="el-GR" dirty="0"/>
          </a:p>
          <a:p>
            <a:r>
              <a:rPr lang="el-GR" dirty="0"/>
              <a:t>Παλαιά </a:t>
            </a:r>
            <a:r>
              <a:rPr lang="el-GR" dirty="0" smtClean="0"/>
              <a:t>μνήμη.</a:t>
            </a:r>
            <a:endParaRPr lang="el-GR" dirty="0"/>
          </a:p>
          <a:p>
            <a:pPr marL="0" indent="0">
              <a:buNone/>
            </a:pPr>
            <a:r>
              <a:rPr lang="el-GR" b="1" dirty="0" smtClean="0"/>
              <a:t>Αμνησία</a:t>
            </a:r>
            <a:endParaRPr lang="el-GR" b="1" dirty="0" smtClean="0"/>
          </a:p>
          <a:p>
            <a:r>
              <a:rPr lang="el-GR" dirty="0" smtClean="0"/>
              <a:t>Οπισθοδρομική </a:t>
            </a:r>
            <a:r>
              <a:rPr lang="el-GR" dirty="0"/>
              <a:t>(πριν τη βλάβη</a:t>
            </a:r>
            <a:r>
              <a:rPr lang="el-GR" dirty="0" smtClean="0"/>
              <a:t>).</a:t>
            </a:r>
            <a:endParaRPr lang="el-GR" dirty="0"/>
          </a:p>
          <a:p>
            <a:r>
              <a:rPr lang="el-GR" dirty="0" smtClean="0"/>
              <a:t>Μετατραυματική.</a:t>
            </a:r>
            <a:endParaRPr lang="el-GR" dirty="0"/>
          </a:p>
        </p:txBody>
      </p:sp>
    </p:spTree>
    <p:extLst>
      <p:ext uri="{BB962C8B-B14F-4D97-AF65-F5344CB8AC3E}">
        <p14:creationId xmlns:p14="http://schemas.microsoft.com/office/powerpoint/2010/main" val="40585402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268760"/>
            <a:ext cx="9144000" cy="1152128"/>
          </a:xfrm>
          <a:ln w="19050">
            <a:solidFill>
              <a:srgbClr val="004A82"/>
            </a:solidFill>
          </a:ln>
        </p:spPr>
        <p:txBody>
          <a:bodyPr>
            <a:normAutofit/>
          </a:bodyPr>
          <a:lstStyle/>
          <a:p>
            <a:pPr marL="266700" algn="l"/>
            <a:r>
              <a:rPr lang="el-GR" dirty="0" smtClean="0"/>
              <a:t>Εξέταση κρανιακών νεύρων</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90</a:t>
            </a:fld>
            <a:endParaRPr lang="el-GR" dirty="0"/>
          </a:p>
        </p:txBody>
      </p:sp>
    </p:spTree>
    <p:extLst>
      <p:ext uri="{BB962C8B-B14F-4D97-AF65-F5344CB8AC3E}">
        <p14:creationId xmlns:p14="http://schemas.microsoft.com/office/powerpoint/2010/main" val="5217190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75" name="Group 175"/>
          <p:cNvGraphicFramePr>
            <a:graphicFrameLocks noGrp="1"/>
          </p:cNvGraphicFramePr>
          <p:nvPr>
            <p:ph idx="1"/>
            <p:extLst>
              <p:ext uri="{D42A27DB-BD31-4B8C-83A1-F6EECF244321}">
                <p14:modId xmlns:p14="http://schemas.microsoft.com/office/powerpoint/2010/main" val="1762275213"/>
              </p:ext>
            </p:extLst>
          </p:nvPr>
        </p:nvGraphicFramePr>
        <p:xfrm>
          <a:off x="457258" y="1412776"/>
          <a:ext cx="8229484" cy="5332460"/>
        </p:xfrm>
        <a:graphic>
          <a:graphicData uri="http://schemas.openxmlformats.org/drawingml/2006/table">
            <a:tbl>
              <a:tblPr firstRow="1"/>
              <a:tblGrid>
                <a:gridCol w="778352"/>
                <a:gridCol w="2080223"/>
                <a:gridCol w="5370909"/>
              </a:tblGrid>
              <a:tr h="351960">
                <a:tc gridSpan="2">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1" i="0" u="none" strike="noStrike" cap="none" normalizeH="0" baseline="0" dirty="0" smtClean="0">
                          <a:ln>
                            <a:noFill/>
                          </a:ln>
                          <a:solidFill>
                            <a:schemeClr val="tx1"/>
                          </a:solidFill>
                          <a:effectLst/>
                          <a:latin typeface="+mn-lt"/>
                        </a:rPr>
                        <a:t>ΣΥΖΥΓΙΑ</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l-GR"/>
                    </a:p>
                  </a:txBody>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1" i="0" u="none" strike="noStrike" cap="none" normalizeH="0" baseline="0" dirty="0" smtClean="0">
                          <a:ln>
                            <a:noFill/>
                          </a:ln>
                          <a:solidFill>
                            <a:schemeClr val="tx1"/>
                          </a:solidFill>
                          <a:effectLst/>
                          <a:latin typeface="+mn-lt"/>
                        </a:rPr>
                        <a:t>ΛΕΙΤΟΥΡΓΙΑ</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35196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2000" b="0" i="0" u="none" strike="noStrike" cap="none" normalizeH="0" baseline="0" dirty="0" smtClean="0">
                          <a:ln>
                            <a:noFill/>
                          </a:ln>
                          <a:solidFill>
                            <a:schemeClr val="tx1"/>
                          </a:solidFill>
                          <a:effectLst/>
                          <a:latin typeface="+mn-lt"/>
                        </a:rPr>
                        <a:t>I</a:t>
                      </a:r>
                      <a:endParaRPr kumimoji="0" lang="el-GR" altLang="el-GR" sz="2000" b="0" i="0" u="none" strike="noStrike" cap="none" normalizeH="0" baseline="0" dirty="0" smtClean="0">
                        <a:ln>
                          <a:noFill/>
                        </a:ln>
                        <a:solidFill>
                          <a:schemeClr val="tx1"/>
                        </a:solidFill>
                        <a:effectLst/>
                        <a:latin typeface="+mn-lt"/>
                      </a:endParaRP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Οσφρητικό</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Όσφρηση</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196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2000" b="0" i="0" u="none" strike="noStrike" cap="none" normalizeH="0" baseline="0" dirty="0" smtClean="0">
                          <a:ln>
                            <a:noFill/>
                          </a:ln>
                          <a:solidFill>
                            <a:schemeClr val="tx1"/>
                          </a:solidFill>
                          <a:effectLst/>
                          <a:latin typeface="+mn-lt"/>
                        </a:rPr>
                        <a:t>II</a:t>
                      </a:r>
                      <a:endParaRPr kumimoji="0" lang="el-GR" altLang="el-GR" sz="2000" b="0" i="0" u="none" strike="noStrike" cap="none" normalizeH="0" baseline="0" dirty="0" smtClean="0">
                        <a:ln>
                          <a:noFill/>
                        </a:ln>
                        <a:solidFill>
                          <a:schemeClr val="tx1"/>
                        </a:solidFill>
                        <a:effectLst/>
                        <a:latin typeface="+mn-lt"/>
                      </a:endParaRP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Οπτικό</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Όραση</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499">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2000" b="0" i="0" u="none" strike="noStrike" cap="none" normalizeH="0" baseline="0" dirty="0" smtClean="0">
                          <a:ln>
                            <a:noFill/>
                          </a:ln>
                          <a:solidFill>
                            <a:schemeClr val="tx1"/>
                          </a:solidFill>
                          <a:effectLst/>
                          <a:latin typeface="+mn-lt"/>
                        </a:rPr>
                        <a:t>III</a:t>
                      </a:r>
                      <a:endParaRPr kumimoji="0" lang="el-GR" altLang="el-GR" sz="2000" b="0" i="0" u="none" strike="noStrike" cap="none" normalizeH="0" baseline="0" dirty="0" smtClean="0">
                        <a:ln>
                          <a:noFill/>
                        </a:ln>
                        <a:solidFill>
                          <a:schemeClr val="tx1"/>
                        </a:solidFill>
                        <a:effectLst/>
                        <a:latin typeface="+mn-lt"/>
                      </a:endParaRP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Οφθαλμοκινητικό</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Μύση, Ανύψωση του άνω βλεφάρου, οι περισσότερες κινήσεις του οφθαλμού</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685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2000" b="0" i="0" u="none" strike="noStrike" cap="none" normalizeH="0" baseline="0" dirty="0" smtClean="0">
                          <a:ln>
                            <a:noFill/>
                          </a:ln>
                          <a:solidFill>
                            <a:schemeClr val="tx1"/>
                          </a:solidFill>
                          <a:effectLst/>
                          <a:latin typeface="+mn-lt"/>
                        </a:rPr>
                        <a:t>IV</a:t>
                      </a:r>
                      <a:endParaRPr kumimoji="0" lang="el-GR" altLang="el-GR" sz="2000" b="0" i="0" u="none" strike="noStrike" cap="none" normalizeH="0" baseline="0" dirty="0" smtClean="0">
                        <a:ln>
                          <a:noFill/>
                        </a:ln>
                        <a:solidFill>
                          <a:schemeClr val="tx1"/>
                        </a:solidFill>
                        <a:effectLst/>
                        <a:latin typeface="+mn-lt"/>
                      </a:endParaRP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Τροχηλιακό</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Κάτω και έσω κίνηση του οφθαλμού</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196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2000" b="0" i="0" u="none" strike="noStrike" cap="none" normalizeH="0" baseline="0" dirty="0" smtClean="0">
                          <a:ln>
                            <a:noFill/>
                          </a:ln>
                          <a:solidFill>
                            <a:schemeClr val="tx1"/>
                          </a:solidFill>
                          <a:effectLst/>
                          <a:latin typeface="+mn-lt"/>
                        </a:rPr>
                        <a:t>V</a:t>
                      </a:r>
                      <a:r>
                        <a:rPr kumimoji="0" lang="el-GR" altLang="el-GR" sz="2000" b="0" i="0" u="none" strike="noStrike" cap="none" normalizeH="0" baseline="0" dirty="0" smtClean="0">
                          <a:ln>
                            <a:noFill/>
                          </a:ln>
                          <a:solidFill>
                            <a:schemeClr val="tx1"/>
                          </a:solidFill>
                          <a:effectLst/>
                          <a:latin typeface="+mn-lt"/>
                        </a:rPr>
                        <a:t>Ι</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Απαγωγό</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‘Εξω απόκλιση του οφθαλμού</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1958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2000" b="0" i="0" u="none" strike="noStrike" cap="none" normalizeH="0" baseline="0" dirty="0" smtClean="0">
                          <a:ln>
                            <a:noFill/>
                          </a:ln>
                          <a:solidFill>
                            <a:schemeClr val="tx1"/>
                          </a:solidFill>
                          <a:effectLst/>
                          <a:latin typeface="+mn-lt"/>
                        </a:rPr>
                        <a:t>V</a:t>
                      </a:r>
                      <a:endParaRPr kumimoji="0" lang="el-GR" altLang="el-GR" sz="2000" b="0" i="0" u="none" strike="noStrike" cap="none" normalizeH="0" baseline="0" dirty="0" smtClean="0">
                        <a:ln>
                          <a:noFill/>
                        </a:ln>
                        <a:solidFill>
                          <a:schemeClr val="tx1"/>
                        </a:solidFill>
                        <a:effectLst/>
                        <a:latin typeface="+mn-lt"/>
                      </a:endParaRP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Τρίδυμο</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Κινητική μοίρα: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Σύσφιξη της κάτω γνάθου (κροταφίτης –μασητήρας μυς), Πλάγια κίνηση  της γνάθου</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Αισθητική μοίρα (πρόσωπο):</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Οφθαλμικός κλάδος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Άνω γναθικός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Κάτω γναθικός</a:t>
                      </a:r>
                    </a:p>
                  </a:txBody>
                  <a:tcPr marL="79774" marR="79774"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91</a:t>
            </a:fld>
            <a:endParaRPr lang="el-GR" dirty="0"/>
          </a:p>
        </p:txBody>
      </p:sp>
      <p:sp>
        <p:nvSpPr>
          <p:cNvPr id="3" name="Τίτλος 2"/>
          <p:cNvSpPr>
            <a:spLocks noGrp="1"/>
          </p:cNvSpPr>
          <p:nvPr>
            <p:ph type="title"/>
          </p:nvPr>
        </p:nvSpPr>
        <p:spPr/>
        <p:txBody>
          <a:bodyPr/>
          <a:lstStyle/>
          <a:p>
            <a:r>
              <a:rPr lang="el-GR" dirty="0" smtClean="0"/>
              <a:t>Εγκεφαλικές συζυγίες </a:t>
            </a:r>
            <a:r>
              <a:rPr lang="el-GR" sz="3000" b="0" dirty="0" smtClean="0"/>
              <a:t>1/3</a:t>
            </a:r>
            <a:endParaRPr lang="el-GR" sz="3000" b="0" dirty="0"/>
          </a:p>
        </p:txBody>
      </p:sp>
    </p:spTree>
    <p:extLst>
      <p:ext uri="{BB962C8B-B14F-4D97-AF65-F5344CB8AC3E}">
        <p14:creationId xmlns:p14="http://schemas.microsoft.com/office/powerpoint/2010/main" val="18981610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l-GR" dirty="0"/>
              <a:t>Εγκεφαλικές συζυγίες </a:t>
            </a:r>
            <a:r>
              <a:rPr lang="el-GR" sz="3000" b="0" dirty="0" smtClean="0"/>
              <a:t>2/3</a:t>
            </a:r>
            <a:endParaRPr lang="el-GR" altLang="el-GR" sz="2400" b="1" dirty="0" smtClean="0">
              <a:solidFill>
                <a:schemeClr val="tx1"/>
              </a:solidFill>
            </a:endParaRPr>
          </a:p>
        </p:txBody>
      </p:sp>
      <p:graphicFrame>
        <p:nvGraphicFramePr>
          <p:cNvPr id="27817" name="Group 169"/>
          <p:cNvGraphicFramePr>
            <a:graphicFrameLocks noGrp="1"/>
          </p:cNvGraphicFramePr>
          <p:nvPr>
            <p:ph idx="1"/>
            <p:extLst>
              <p:ext uri="{D42A27DB-BD31-4B8C-83A1-F6EECF244321}">
                <p14:modId xmlns:p14="http://schemas.microsoft.com/office/powerpoint/2010/main" val="3834174738"/>
              </p:ext>
            </p:extLst>
          </p:nvPr>
        </p:nvGraphicFramePr>
        <p:xfrm>
          <a:off x="63496" y="927176"/>
          <a:ext cx="9045008" cy="5886200"/>
        </p:xfrm>
        <a:graphic>
          <a:graphicData uri="http://schemas.openxmlformats.org/drawingml/2006/table">
            <a:tbl>
              <a:tblPr firstRow="1"/>
              <a:tblGrid>
                <a:gridCol w="514400"/>
                <a:gridCol w="2183674"/>
                <a:gridCol w="6346934"/>
              </a:tblGrid>
              <a:tr h="370510">
                <a:tc gridSpan="2">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1" i="0" u="none" strike="noStrike" cap="none" normalizeH="0" baseline="0" dirty="0" smtClean="0">
                          <a:ln>
                            <a:noFill/>
                          </a:ln>
                          <a:solidFill>
                            <a:schemeClr val="tx1"/>
                          </a:solidFill>
                          <a:effectLst/>
                          <a:latin typeface="+mn-lt"/>
                        </a:rPr>
                        <a:t>ΣΥΖΥΓΙΕΣ</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l-GR"/>
                    </a:p>
                  </a:txBody>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1" i="0" u="none" strike="noStrike" cap="none" normalizeH="0" baseline="0" dirty="0" smtClean="0">
                          <a:ln>
                            <a:noFill/>
                          </a:ln>
                          <a:solidFill>
                            <a:schemeClr val="tx1"/>
                          </a:solidFill>
                          <a:effectLst/>
                          <a:latin typeface="+mn-lt"/>
                        </a:rPr>
                        <a:t>ΛΕΙΤΟΥΡΓΙΑ</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1966557">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1800" b="0" i="0" u="none" strike="noStrike" cap="none" normalizeH="0" baseline="0" dirty="0" smtClean="0">
                          <a:ln>
                            <a:noFill/>
                          </a:ln>
                          <a:solidFill>
                            <a:schemeClr val="tx1"/>
                          </a:solidFill>
                          <a:effectLst/>
                          <a:latin typeface="+mn-lt"/>
                        </a:rPr>
                        <a:t>VII</a:t>
                      </a:r>
                      <a:endParaRPr kumimoji="0" lang="el-GR" altLang="el-GR" sz="1800" b="0" i="0" u="none" strike="noStrike" cap="none" normalizeH="0" baseline="0" dirty="0" smtClean="0">
                        <a:ln>
                          <a:noFill/>
                        </a:ln>
                        <a:solidFill>
                          <a:schemeClr val="tx1"/>
                        </a:solidFill>
                        <a:effectLst/>
                        <a:latin typeface="+mn-lt"/>
                      </a:endParaRP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Προσωπικό</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Κινητική μοίρα: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Κινήσεις προσώπου (έκφραση, σύγκλειση του οφθαλμού και του στόματος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Αισθητική μοίρα: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Γεύση αλμυρού, γλυκού, ξινού και πικρού στα πρόσθια 2/3 της γλώσσας</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8606">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1800" b="0" i="0" u="none" strike="noStrike" cap="none" normalizeH="0" baseline="0" dirty="0" smtClean="0">
                          <a:ln>
                            <a:noFill/>
                          </a:ln>
                          <a:solidFill>
                            <a:schemeClr val="tx1"/>
                          </a:solidFill>
                          <a:effectLst/>
                          <a:latin typeface="+mn-lt"/>
                        </a:rPr>
                        <a:t>VIII</a:t>
                      </a:r>
                      <a:endParaRPr kumimoji="0" lang="el-GR" altLang="el-GR" sz="1800" b="0" i="0" u="none" strike="noStrike" cap="none" normalizeH="0" baseline="0" dirty="0" smtClean="0">
                        <a:ln>
                          <a:noFill/>
                        </a:ln>
                        <a:solidFill>
                          <a:schemeClr val="tx1"/>
                        </a:solidFill>
                        <a:effectLst/>
                        <a:latin typeface="+mn-lt"/>
                      </a:endParaRP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Ακουστικό</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Ακοή (κοχλιακό νεύρο) και ισορροπία (αιθουσαίο νεύρο)</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329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1800" b="0" i="0" u="none" strike="noStrike" cap="none" normalizeH="0" baseline="0" dirty="0" smtClean="0">
                          <a:ln>
                            <a:noFill/>
                          </a:ln>
                          <a:solidFill>
                            <a:schemeClr val="tx1"/>
                          </a:solidFill>
                          <a:effectLst/>
                          <a:latin typeface="+mn-lt"/>
                        </a:rPr>
                        <a:t>IX</a:t>
                      </a:r>
                      <a:endParaRPr kumimoji="0" lang="el-GR" altLang="el-GR" sz="1800" b="0" i="0" u="none" strike="noStrike" cap="none" normalizeH="0" baseline="0" dirty="0" smtClean="0">
                        <a:ln>
                          <a:noFill/>
                        </a:ln>
                        <a:solidFill>
                          <a:schemeClr val="tx1"/>
                        </a:solidFill>
                        <a:effectLst/>
                        <a:latin typeface="+mn-lt"/>
                      </a:endParaRP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Γλωσσοφαρ/κό</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Κινητική μοίρα: φάρυγγας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Αισθητική μοίρα: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Οπίσθια τμήματα του τυμπανικού υμένα και του ακουστικού πόρου, του φάρυγγα και η γεύση στο οπίσθιο 1/3 της γλώσσας</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604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1800" b="0" i="0" u="none" strike="noStrike" cap="none" normalizeH="0" baseline="0" dirty="0" smtClean="0">
                          <a:ln>
                            <a:noFill/>
                          </a:ln>
                          <a:solidFill>
                            <a:schemeClr val="tx1"/>
                          </a:solidFill>
                          <a:effectLst/>
                          <a:latin typeface="+mn-lt"/>
                        </a:rPr>
                        <a:t>X</a:t>
                      </a:r>
                      <a:endParaRPr kumimoji="0" lang="el-GR" altLang="el-GR" sz="1800" b="0" i="0" u="none" strike="noStrike" cap="none" normalizeH="0" baseline="0" dirty="0" smtClean="0">
                        <a:ln>
                          <a:noFill/>
                        </a:ln>
                        <a:solidFill>
                          <a:schemeClr val="tx1"/>
                        </a:solidFill>
                        <a:effectLst/>
                        <a:latin typeface="+mn-lt"/>
                      </a:endParaRP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Πνευμον/στρικό</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Κινητική μοίρα</a:t>
                      </a:r>
                      <a:r>
                        <a:rPr kumimoji="0" lang="el-GR" altLang="el-GR" sz="1800" b="0" i="0" u="none" strike="noStrike" cap="none" normalizeH="0" baseline="0" dirty="0" smtClean="0">
                          <a:ln>
                            <a:noFill/>
                          </a:ln>
                          <a:solidFill>
                            <a:schemeClr val="tx1"/>
                          </a:solidFill>
                          <a:effectLst/>
                          <a:latin typeface="+mn-lt"/>
                        </a:rPr>
                        <a:t>: Υπερώα</a:t>
                      </a:r>
                      <a:r>
                        <a:rPr kumimoji="0" lang="el-GR" altLang="el-GR" sz="1800" b="0" i="0" u="none" strike="noStrike" cap="none" normalizeH="0" baseline="0" dirty="0" smtClean="0">
                          <a:ln>
                            <a:noFill/>
                          </a:ln>
                          <a:solidFill>
                            <a:schemeClr val="tx1"/>
                          </a:solidFill>
                          <a:effectLst/>
                          <a:latin typeface="+mn-lt"/>
                        </a:rPr>
                        <a:t>, φάρυγγας, λάρυγγας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Αισθητική μοίρα</a:t>
                      </a:r>
                      <a:r>
                        <a:rPr kumimoji="0" lang="el-GR" altLang="el-GR" sz="1800" b="0" i="0" u="none" strike="noStrike" cap="none" normalizeH="0" baseline="0" dirty="0" smtClean="0">
                          <a:ln>
                            <a:noFill/>
                          </a:ln>
                          <a:solidFill>
                            <a:schemeClr val="tx1"/>
                          </a:solidFill>
                          <a:effectLst/>
                          <a:latin typeface="+mn-lt"/>
                        </a:rPr>
                        <a:t>: φάρυγγας </a:t>
                      </a:r>
                      <a:r>
                        <a:rPr kumimoji="0" lang="el-GR" altLang="el-GR" sz="1800" b="0" i="0" u="none" strike="noStrike" cap="none" normalizeH="0" baseline="0" dirty="0" smtClean="0">
                          <a:ln>
                            <a:noFill/>
                          </a:ln>
                          <a:solidFill>
                            <a:schemeClr val="tx1"/>
                          </a:solidFill>
                          <a:effectLst/>
                          <a:latin typeface="+mn-lt"/>
                        </a:rPr>
                        <a:t>και λάρυγγας</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5519">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1800" b="0" i="0" u="none" strike="noStrike" cap="none" normalizeH="0" baseline="0" dirty="0" smtClean="0">
                          <a:ln>
                            <a:noFill/>
                          </a:ln>
                          <a:solidFill>
                            <a:schemeClr val="tx1"/>
                          </a:solidFill>
                          <a:effectLst/>
                          <a:latin typeface="+mn-lt"/>
                        </a:rPr>
                        <a:t>XI</a:t>
                      </a:r>
                      <a:endParaRPr kumimoji="0" lang="el-GR" altLang="el-GR" sz="1800" b="0" i="0" u="none" strike="noStrike" cap="none" normalizeH="0" baseline="0" dirty="0" smtClean="0">
                        <a:ln>
                          <a:noFill/>
                        </a:ln>
                        <a:solidFill>
                          <a:schemeClr val="tx1"/>
                        </a:solidFill>
                        <a:effectLst/>
                        <a:latin typeface="+mn-lt"/>
                      </a:endParaRP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Παραπληρωματικό</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Κινητική  μοίρα: στερνοκλειδομαστοειδής και άνω τμήμα του τραπεζοειδή</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051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1800" b="0" i="0" u="none" strike="noStrike" cap="none" normalizeH="0" baseline="0" dirty="0" smtClean="0">
                          <a:ln>
                            <a:noFill/>
                          </a:ln>
                          <a:solidFill>
                            <a:schemeClr val="tx1"/>
                          </a:solidFill>
                          <a:effectLst/>
                          <a:latin typeface="+mn-lt"/>
                        </a:rPr>
                        <a:t>XII</a:t>
                      </a:r>
                      <a:endParaRPr kumimoji="0" lang="el-GR" altLang="el-GR" sz="1800" b="0" i="0" u="none" strike="noStrike" cap="none" normalizeH="0" baseline="0" dirty="0" smtClean="0">
                        <a:ln>
                          <a:noFill/>
                        </a:ln>
                        <a:solidFill>
                          <a:schemeClr val="tx1"/>
                        </a:solidFill>
                        <a:effectLst/>
                        <a:latin typeface="+mn-lt"/>
                      </a:endParaRP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Υπογλώσσιο</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mn-lt"/>
                        </a:rPr>
                        <a:t>Κινητική μοίρα: γλώσσα</a:t>
                      </a:r>
                    </a:p>
                  </a:txBody>
                  <a:tcPr marL="79774" marR="79774"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92</a:t>
            </a:fld>
            <a:endParaRPr lang="el-GR" dirty="0"/>
          </a:p>
        </p:txBody>
      </p:sp>
    </p:spTree>
    <p:extLst>
      <p:ext uri="{BB962C8B-B14F-4D97-AF65-F5344CB8AC3E}">
        <p14:creationId xmlns:p14="http://schemas.microsoft.com/office/powerpoint/2010/main" val="18884125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93</a:t>
            </a:fld>
            <a:endParaRPr lang="el-GR" dirty="0"/>
          </a:p>
        </p:txBody>
      </p:sp>
      <p:pic>
        <p:nvPicPr>
          <p:cNvPr id="19473" name="Picture 17" descr="File:Training.seer.cancer.gov - illu cranial nerves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59" y="0"/>
            <a:ext cx="591153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5923392" y="116632"/>
            <a:ext cx="3220608" cy="1224136"/>
          </a:xfrm>
        </p:spPr>
        <p:txBody>
          <a:bodyPr>
            <a:normAutofit/>
          </a:bodyPr>
          <a:lstStyle/>
          <a:p>
            <a:r>
              <a:rPr lang="el-GR" dirty="0"/>
              <a:t>Εγκεφαλικές συζυγίες </a:t>
            </a:r>
            <a:r>
              <a:rPr lang="el-GR" sz="3000" b="0" dirty="0"/>
              <a:t>3</a:t>
            </a:r>
            <a:r>
              <a:rPr lang="el-GR" sz="3000" b="0" dirty="0" smtClean="0"/>
              <a:t>/3</a:t>
            </a:r>
            <a:endParaRPr lang="el-GR" altLang="el-GR" sz="2400" b="1" dirty="0" smtClean="0">
              <a:solidFill>
                <a:schemeClr val="tx1"/>
              </a:solidFill>
            </a:endParaRPr>
          </a:p>
        </p:txBody>
      </p:sp>
      <p:sp>
        <p:nvSpPr>
          <p:cNvPr id="8" name="Rectangle 7"/>
          <p:cNvSpPr/>
          <p:nvPr/>
        </p:nvSpPr>
        <p:spPr>
          <a:xfrm>
            <a:off x="4860032" y="6309320"/>
            <a:ext cx="3240360"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Training.seer.cancer.gov - illu cranial </a:t>
            </a:r>
            <a:r>
              <a:rPr lang="en-US" sz="1200" dirty="0" smtClean="0">
                <a:latin typeface="+mn-lt"/>
                <a:hlinkClick r:id="rId3"/>
              </a:rPr>
              <a:t>nerves1</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William Vroman (page does not exist)"/>
              </a:rPr>
              <a:t>William Vroman</a:t>
            </a:r>
            <a:r>
              <a:rPr lang="el-GR" sz="1200" dirty="0" smtClean="0">
                <a:solidFill>
                  <a:prstClr val="black"/>
                </a:solidFill>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13423917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94</a:t>
            </a:fld>
            <a:endParaRPr lang="el-GR" dirty="0"/>
          </a:p>
        </p:txBody>
      </p:sp>
      <p:sp>
        <p:nvSpPr>
          <p:cNvPr id="3" name="Τίτλος 2"/>
          <p:cNvSpPr>
            <a:spLocks noGrp="1"/>
          </p:cNvSpPr>
          <p:nvPr>
            <p:ph type="title"/>
          </p:nvPr>
        </p:nvSpPr>
        <p:spPr/>
        <p:txBody>
          <a:bodyPr/>
          <a:lstStyle/>
          <a:p>
            <a:r>
              <a:rPr lang="el-GR" dirty="0" smtClean="0"/>
              <a:t>Εξέταση κινητικότητας</a:t>
            </a:r>
            <a:endParaRPr lang="el-GR" dirty="0"/>
          </a:p>
        </p:txBody>
      </p:sp>
      <p:sp>
        <p:nvSpPr>
          <p:cNvPr id="4" name="Θέση περιεχομένου 3"/>
          <p:cNvSpPr>
            <a:spLocks noGrp="1"/>
          </p:cNvSpPr>
          <p:nvPr>
            <p:ph idx="1"/>
          </p:nvPr>
        </p:nvSpPr>
        <p:spPr>
          <a:xfrm>
            <a:off x="323528" y="1052736"/>
            <a:ext cx="8640960" cy="5805264"/>
          </a:xfrm>
        </p:spPr>
        <p:txBody>
          <a:bodyPr>
            <a:normAutofit fontScale="92500" lnSpcReduction="10000"/>
          </a:bodyPr>
          <a:lstStyle/>
          <a:p>
            <a:pPr marL="0" indent="0">
              <a:spcBef>
                <a:spcPts val="700"/>
              </a:spcBef>
              <a:buNone/>
            </a:pPr>
            <a:r>
              <a:rPr lang="el-GR" dirty="0" smtClean="0"/>
              <a:t>Περιλαμβάνει:</a:t>
            </a:r>
            <a:endParaRPr lang="el-GR" dirty="0"/>
          </a:p>
          <a:p>
            <a:pPr>
              <a:spcBef>
                <a:spcPts val="700"/>
              </a:spcBef>
            </a:pPr>
            <a:r>
              <a:rPr lang="el-GR" b="1" dirty="0"/>
              <a:t>Μυϊκή μάζα </a:t>
            </a:r>
            <a:r>
              <a:rPr lang="el-GR" dirty="0"/>
              <a:t>(νευρογενής , μη νευρογενής ατροφία</a:t>
            </a:r>
            <a:r>
              <a:rPr lang="el-GR" dirty="0" smtClean="0"/>
              <a:t>).</a:t>
            </a:r>
            <a:endParaRPr lang="el-GR" dirty="0"/>
          </a:p>
          <a:p>
            <a:pPr>
              <a:spcBef>
                <a:spcPts val="700"/>
              </a:spcBef>
            </a:pPr>
            <a:r>
              <a:rPr lang="el-GR" b="1" dirty="0"/>
              <a:t>Μυϊκό </a:t>
            </a:r>
            <a:r>
              <a:rPr lang="el-GR" b="1" dirty="0" smtClean="0"/>
              <a:t>τόνο.</a:t>
            </a:r>
            <a:endParaRPr lang="el-GR" b="1" dirty="0"/>
          </a:p>
          <a:p>
            <a:pPr lvl="1">
              <a:spcBef>
                <a:spcPts val="700"/>
              </a:spcBef>
            </a:pPr>
            <a:r>
              <a:rPr lang="el-GR" dirty="0"/>
              <a:t>Υποτονία</a:t>
            </a:r>
          </a:p>
          <a:p>
            <a:pPr lvl="2">
              <a:spcBef>
                <a:spcPts val="700"/>
              </a:spcBef>
            </a:pPr>
            <a:r>
              <a:rPr lang="el-GR" dirty="0"/>
              <a:t>Βλάβη περιφερικού νευρώνα, μυοπάθειες, βλάβες παρεγκεφαλίδας, νωτιαία καταπληξία (αρχικά στάδια</a:t>
            </a:r>
            <a:r>
              <a:rPr lang="el-GR" dirty="0" smtClean="0"/>
              <a:t>).</a:t>
            </a:r>
            <a:endParaRPr lang="el-GR" dirty="0"/>
          </a:p>
          <a:p>
            <a:pPr lvl="1">
              <a:spcBef>
                <a:spcPts val="700"/>
              </a:spcBef>
            </a:pPr>
            <a:r>
              <a:rPr lang="el-GR" dirty="0"/>
              <a:t>Υπερτονία (άρση της ανασταλτικής επίδρασης)</a:t>
            </a:r>
          </a:p>
          <a:p>
            <a:pPr lvl="2">
              <a:spcBef>
                <a:spcPts val="700"/>
              </a:spcBef>
            </a:pPr>
            <a:r>
              <a:rPr lang="el-GR" dirty="0"/>
              <a:t>Πυραμιδική υπερτονία  ή σπαστικότητα (φαινόμενο του σουγιά</a:t>
            </a:r>
            <a:r>
              <a:rPr lang="el-GR" dirty="0" smtClean="0"/>
              <a:t>).</a:t>
            </a:r>
            <a:endParaRPr lang="el-GR" dirty="0"/>
          </a:p>
          <a:p>
            <a:pPr lvl="2">
              <a:spcBef>
                <a:spcPts val="700"/>
              </a:spcBef>
            </a:pPr>
            <a:r>
              <a:rPr lang="el-GR" dirty="0"/>
              <a:t>Εξωπυραμιδική υπερτονία  ή δυσκαμψία  (φαινόμενο του οδοντωτού τροχού</a:t>
            </a:r>
            <a:r>
              <a:rPr lang="el-GR" dirty="0" smtClean="0"/>
              <a:t>).</a:t>
            </a:r>
            <a:endParaRPr lang="el-GR" dirty="0"/>
          </a:p>
          <a:p>
            <a:pPr lvl="2">
              <a:spcBef>
                <a:spcPts val="700"/>
              </a:spcBef>
            </a:pPr>
            <a:r>
              <a:rPr lang="el-GR" dirty="0"/>
              <a:t>Δυσκαμψία απεγκεφαλισμού (υπερτονία εκτεινόντων</a:t>
            </a:r>
            <a:r>
              <a:rPr lang="el-GR" dirty="0" smtClean="0"/>
              <a:t>).</a:t>
            </a:r>
            <a:endParaRPr lang="el-GR" dirty="0"/>
          </a:p>
          <a:p>
            <a:pPr>
              <a:spcBef>
                <a:spcPts val="700"/>
              </a:spcBef>
            </a:pPr>
            <a:r>
              <a:rPr lang="el-GR" b="1" dirty="0"/>
              <a:t>Μυϊκή </a:t>
            </a:r>
            <a:r>
              <a:rPr lang="el-GR" b="1" dirty="0" smtClean="0"/>
              <a:t>ισχύς.</a:t>
            </a:r>
            <a:endParaRPr lang="el-GR" b="1" dirty="0"/>
          </a:p>
          <a:p>
            <a:pPr>
              <a:spcBef>
                <a:spcPts val="700"/>
              </a:spcBef>
            </a:pPr>
            <a:r>
              <a:rPr lang="el-GR" b="1" dirty="0" smtClean="0"/>
              <a:t>Αντανακλαστικά.</a:t>
            </a:r>
            <a:endParaRPr lang="el-GR" b="1" dirty="0"/>
          </a:p>
        </p:txBody>
      </p:sp>
    </p:spTree>
    <p:extLst>
      <p:ext uri="{BB962C8B-B14F-4D97-AF65-F5344CB8AC3E}">
        <p14:creationId xmlns:p14="http://schemas.microsoft.com/office/powerpoint/2010/main" val="42044068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1027"/>
          <p:cNvSpPr>
            <a:spLocks noGrp="1" noChangeArrowheads="1"/>
          </p:cNvSpPr>
          <p:nvPr>
            <p:ph idx="1"/>
          </p:nvPr>
        </p:nvSpPr>
        <p:spPr>
          <a:xfrm>
            <a:off x="457200" y="1196752"/>
            <a:ext cx="8229600" cy="2520280"/>
          </a:xfrm>
        </p:spPr>
        <p:txBody>
          <a:bodyPr>
            <a:normAutofit/>
          </a:bodyPr>
          <a:lstStyle/>
          <a:p>
            <a:pPr eaLnBrk="1" hangingPunct="1">
              <a:lnSpc>
                <a:spcPct val="110000"/>
              </a:lnSpc>
            </a:pPr>
            <a:r>
              <a:rPr lang="el-GR" altLang="el-GR" sz="2400" dirty="0" smtClean="0"/>
              <a:t>Κάθε εν τω βάθει τενόντιο αντανακλαστικό αφορά συγκεκριμένα τμήματα του ΝΜ τα μυελοτόμια</a:t>
            </a:r>
            <a:r>
              <a:rPr lang="el-GR" altLang="el-GR" dirty="0"/>
              <a:t>.</a:t>
            </a:r>
            <a:endParaRPr lang="el-GR" altLang="el-GR" sz="2400" dirty="0" smtClean="0"/>
          </a:p>
          <a:p>
            <a:pPr eaLnBrk="1" hangingPunct="1">
              <a:lnSpc>
                <a:spcPct val="110000"/>
              </a:lnSpc>
            </a:pPr>
            <a:r>
              <a:rPr lang="el-GR" altLang="el-GR" sz="2400" dirty="0" smtClean="0"/>
              <a:t>Παθολογικό αντανακλαστικό υποδηλώνει την περιοχή της βλάβης σε συγκεκριμένο μυελοτόμιο.</a:t>
            </a:r>
          </a:p>
          <a:p>
            <a:pPr eaLnBrk="1" hangingPunct="1">
              <a:lnSpc>
                <a:spcPct val="110000"/>
              </a:lnSpc>
            </a:pPr>
            <a:r>
              <a:rPr lang="el-GR" altLang="el-GR" sz="2400" dirty="0" smtClean="0"/>
              <a:t>Εν τω βάθει τενόντια αντανακλαστικά.</a:t>
            </a:r>
          </a:p>
        </p:txBody>
      </p:sp>
      <p:graphicFrame>
        <p:nvGraphicFramePr>
          <p:cNvPr id="150532" name="Group 1028"/>
          <p:cNvGraphicFramePr>
            <a:graphicFrameLocks noGrp="1"/>
          </p:cNvGraphicFramePr>
          <p:nvPr>
            <p:extLst>
              <p:ext uri="{D42A27DB-BD31-4B8C-83A1-F6EECF244321}">
                <p14:modId xmlns:p14="http://schemas.microsoft.com/office/powerpoint/2010/main" val="2135853100"/>
              </p:ext>
            </p:extLst>
          </p:nvPr>
        </p:nvGraphicFramePr>
        <p:xfrm>
          <a:off x="2022231" y="3716908"/>
          <a:ext cx="4344866" cy="1944340"/>
        </p:xfrm>
        <a:graphic>
          <a:graphicData uri="http://schemas.openxmlformats.org/drawingml/2006/table">
            <a:tbl>
              <a:tblPr firstRow="1"/>
              <a:tblGrid>
                <a:gridCol w="2716823"/>
                <a:gridCol w="1628043"/>
              </a:tblGrid>
              <a:tr h="48608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Αχίλλειο </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Ι1</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608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Επιγονατίδας</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Ο2,3,4</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608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Βραχιονοκερκιδικό</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Α5,6</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608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Τρικεφάλου</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Α6,7</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95</a:t>
            </a:fld>
            <a:endParaRPr lang="el-GR" dirty="0">
              <a:solidFill>
                <a:prstClr val="black"/>
              </a:solidFill>
            </a:endParaRPr>
          </a:p>
        </p:txBody>
      </p:sp>
      <p:sp>
        <p:nvSpPr>
          <p:cNvPr id="3" name="Τίτλος 2"/>
          <p:cNvSpPr>
            <a:spLocks noGrp="1"/>
          </p:cNvSpPr>
          <p:nvPr>
            <p:ph type="title"/>
          </p:nvPr>
        </p:nvSpPr>
        <p:spPr/>
        <p:txBody>
          <a:bodyPr>
            <a:normAutofit/>
          </a:bodyPr>
          <a:lstStyle/>
          <a:p>
            <a:r>
              <a:rPr lang="el-GR" dirty="0"/>
              <a:t>Εν τω βάθει τενόντια </a:t>
            </a:r>
            <a:r>
              <a:rPr lang="el-GR" dirty="0" smtClean="0"/>
              <a:t>αντανακλαστικά</a:t>
            </a:r>
            <a:endParaRPr lang="el-GR" dirty="0"/>
          </a:p>
        </p:txBody>
      </p:sp>
    </p:spTree>
    <p:extLst>
      <p:ext uri="{BB962C8B-B14F-4D97-AF65-F5344CB8AC3E}">
        <p14:creationId xmlns:p14="http://schemas.microsoft.com/office/powerpoint/2010/main" val="39736369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96</a:t>
            </a:fld>
            <a:endParaRPr lang="el-GR" dirty="0"/>
          </a:p>
        </p:txBody>
      </p:sp>
      <p:sp>
        <p:nvSpPr>
          <p:cNvPr id="3" name="Τίτλος 2"/>
          <p:cNvSpPr>
            <a:spLocks noGrp="1"/>
          </p:cNvSpPr>
          <p:nvPr>
            <p:ph type="title"/>
          </p:nvPr>
        </p:nvSpPr>
        <p:spPr>
          <a:xfrm>
            <a:off x="0" y="116632"/>
            <a:ext cx="9144000" cy="908720"/>
          </a:xfrm>
        </p:spPr>
        <p:txBody>
          <a:bodyPr>
            <a:normAutofit/>
          </a:bodyPr>
          <a:lstStyle/>
          <a:p>
            <a:r>
              <a:rPr lang="el-GR" dirty="0" smtClean="0"/>
              <a:t>Τενόντια (εν τω βάθει) αντανακλαστικά </a:t>
            </a:r>
            <a:endParaRPr lang="el-GR" dirty="0"/>
          </a:p>
        </p:txBody>
      </p:sp>
      <p:sp>
        <p:nvSpPr>
          <p:cNvPr id="4" name="Θέση περιεχομένου 3"/>
          <p:cNvSpPr>
            <a:spLocks noGrp="1"/>
          </p:cNvSpPr>
          <p:nvPr>
            <p:ph idx="1"/>
          </p:nvPr>
        </p:nvSpPr>
        <p:spPr/>
        <p:txBody>
          <a:bodyPr/>
          <a:lstStyle/>
          <a:p>
            <a:r>
              <a:rPr lang="el-GR" b="1" dirty="0"/>
              <a:t>Μειωμένα αντανακλαστικά</a:t>
            </a:r>
          </a:p>
          <a:p>
            <a:pPr lvl="1"/>
            <a:r>
              <a:rPr lang="el-GR" dirty="0"/>
              <a:t>Σε </a:t>
            </a:r>
            <a:r>
              <a:rPr lang="el-GR" dirty="0" smtClean="0"/>
              <a:t>βλάβη.</a:t>
            </a:r>
            <a:endParaRPr lang="el-GR" dirty="0"/>
          </a:p>
          <a:p>
            <a:pPr lvl="1"/>
            <a:r>
              <a:rPr lang="el-GR" dirty="0"/>
              <a:t>Αισθητικής οδού: (πολυνευρίτιδα, νευροσύφιλη</a:t>
            </a:r>
            <a:r>
              <a:rPr lang="el-GR" dirty="0" smtClean="0"/>
              <a:t>).</a:t>
            </a:r>
            <a:endParaRPr lang="el-GR" dirty="0"/>
          </a:p>
          <a:p>
            <a:pPr lvl="1"/>
            <a:r>
              <a:rPr lang="el-GR" dirty="0"/>
              <a:t>Κινητικής οδού (πολυομυελίτιδα, συμπίεση νωτιαίας ρίζας, τραύμα περιφερικού νεύρου</a:t>
            </a:r>
            <a:r>
              <a:rPr lang="el-GR" dirty="0" smtClean="0"/>
              <a:t>).</a:t>
            </a:r>
            <a:endParaRPr lang="el-GR" dirty="0"/>
          </a:p>
          <a:p>
            <a:pPr lvl="1"/>
            <a:r>
              <a:rPr lang="el-GR" dirty="0"/>
              <a:t>Μυός (μυοπάθειες</a:t>
            </a:r>
            <a:r>
              <a:rPr lang="el-GR" dirty="0" smtClean="0"/>
              <a:t>).</a:t>
            </a:r>
            <a:endParaRPr lang="el-GR" dirty="0"/>
          </a:p>
          <a:p>
            <a:r>
              <a:rPr lang="el-GR" b="1" dirty="0"/>
              <a:t>Αυξημένα αντανακλαστικά</a:t>
            </a:r>
          </a:p>
          <a:p>
            <a:pPr lvl="1"/>
            <a:r>
              <a:rPr lang="el-GR" dirty="0"/>
              <a:t>Βλάβη της πυραμιδικής </a:t>
            </a:r>
            <a:r>
              <a:rPr lang="el-GR" dirty="0" smtClean="0"/>
              <a:t>οδού.</a:t>
            </a:r>
            <a:endParaRPr lang="el-GR" dirty="0"/>
          </a:p>
          <a:p>
            <a:endParaRPr lang="el-GR" dirty="0"/>
          </a:p>
        </p:txBody>
      </p:sp>
    </p:spTree>
    <p:extLst>
      <p:ext uri="{BB962C8B-B14F-4D97-AF65-F5344CB8AC3E}">
        <p14:creationId xmlns:p14="http://schemas.microsoft.com/office/powerpoint/2010/main" val="175965156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97</a:t>
            </a:fld>
            <a:endParaRPr lang="el-GR" dirty="0"/>
          </a:p>
        </p:txBody>
      </p:sp>
      <p:sp>
        <p:nvSpPr>
          <p:cNvPr id="3" name="Τίτλος 2"/>
          <p:cNvSpPr>
            <a:spLocks noGrp="1"/>
          </p:cNvSpPr>
          <p:nvPr>
            <p:ph type="title"/>
          </p:nvPr>
        </p:nvSpPr>
        <p:spPr/>
        <p:txBody>
          <a:bodyPr>
            <a:normAutofit/>
          </a:bodyPr>
          <a:lstStyle/>
          <a:p>
            <a:r>
              <a:rPr lang="el-GR" dirty="0" smtClean="0"/>
              <a:t>Επιπολής (δερματικά) αντανακλαστικά</a:t>
            </a:r>
            <a:endParaRPr lang="el-GR" dirty="0"/>
          </a:p>
        </p:txBody>
      </p:sp>
      <p:sp>
        <p:nvSpPr>
          <p:cNvPr id="4" name="Θέση περιεχομένου 3"/>
          <p:cNvSpPr>
            <a:spLocks noGrp="1"/>
          </p:cNvSpPr>
          <p:nvPr>
            <p:ph idx="1"/>
          </p:nvPr>
        </p:nvSpPr>
        <p:spPr/>
        <p:txBody>
          <a:bodyPr/>
          <a:lstStyle/>
          <a:p>
            <a:r>
              <a:rPr lang="el-GR" dirty="0"/>
              <a:t>Ερεθισμός του δέρματος → μυϊκή σύσπαση</a:t>
            </a:r>
          </a:p>
          <a:p>
            <a:pPr lvl="1"/>
            <a:r>
              <a:rPr lang="el-GR" b="1" dirty="0"/>
              <a:t>Σημείο Babinski</a:t>
            </a:r>
            <a:r>
              <a:rPr lang="el-GR" b="1" dirty="0" smtClean="0"/>
              <a:t>: </a:t>
            </a:r>
            <a:r>
              <a:rPr lang="el-GR" dirty="0" smtClean="0"/>
              <a:t>(</a:t>
            </a:r>
            <a:r>
              <a:rPr lang="el-GR" dirty="0"/>
              <a:t>πελματιαίο αντανακλαστικό</a:t>
            </a:r>
            <a:r>
              <a:rPr lang="el-GR" dirty="0" smtClean="0"/>
              <a:t>):</a:t>
            </a:r>
          </a:p>
          <a:p>
            <a:pPr marL="722313" lvl="1" indent="0">
              <a:spcBef>
                <a:spcPts val="300"/>
              </a:spcBef>
              <a:buNone/>
            </a:pPr>
            <a:r>
              <a:rPr lang="el-GR" dirty="0" smtClean="0"/>
              <a:t>έκταση </a:t>
            </a:r>
            <a:r>
              <a:rPr lang="el-GR" dirty="0"/>
              <a:t>του μεγάλου δακτύλου  και διαχωρισμός σαν ριπίδιο  των λοιπών δακτύλων μετά από ερεθισμό του έξω χείλους του πέλματος από τη πτέρνα προς τα εμπρός</a:t>
            </a:r>
          </a:p>
          <a:p>
            <a:pPr marL="719138" indent="0">
              <a:buNone/>
            </a:pPr>
            <a:r>
              <a:rPr lang="el-GR" dirty="0"/>
              <a:t>(Φυσιολογικά</a:t>
            </a:r>
            <a:r>
              <a:rPr lang="el-GR" dirty="0" smtClean="0"/>
              <a:t>: κάμψη </a:t>
            </a:r>
            <a:r>
              <a:rPr lang="el-GR" dirty="0"/>
              <a:t>των δακτύλων)</a:t>
            </a:r>
          </a:p>
          <a:p>
            <a:pPr lvl="1"/>
            <a:r>
              <a:rPr lang="el-GR" b="1" dirty="0" smtClean="0">
                <a:solidFill>
                  <a:srgbClr val="004A82"/>
                </a:solidFill>
              </a:rPr>
              <a:t>Υποδηλώνει </a:t>
            </a:r>
            <a:r>
              <a:rPr lang="el-GR" b="1" dirty="0">
                <a:solidFill>
                  <a:srgbClr val="004A82"/>
                </a:solidFill>
              </a:rPr>
              <a:t>Βλάβη ΚΝΣ στη φλοιονωτιαία οδό (ΑΕΕ), δηλητηρίαση με φάρμακα </a:t>
            </a:r>
            <a:r>
              <a:rPr lang="el-GR" b="1" dirty="0" smtClean="0">
                <a:solidFill>
                  <a:srgbClr val="004A82"/>
                </a:solidFill>
              </a:rPr>
              <a:t>κλπ.</a:t>
            </a:r>
            <a:endParaRPr lang="el-GR" b="1" dirty="0">
              <a:solidFill>
                <a:srgbClr val="004A82"/>
              </a:solidFill>
            </a:endParaRPr>
          </a:p>
        </p:txBody>
      </p:sp>
    </p:spTree>
    <p:extLst>
      <p:ext uri="{BB962C8B-B14F-4D97-AF65-F5344CB8AC3E}">
        <p14:creationId xmlns:p14="http://schemas.microsoft.com/office/powerpoint/2010/main" val="47508691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98</a:t>
            </a:fld>
            <a:endParaRPr lang="el-GR" dirty="0"/>
          </a:p>
        </p:txBody>
      </p:sp>
      <p:sp>
        <p:nvSpPr>
          <p:cNvPr id="5" name="Τίτλος 4"/>
          <p:cNvSpPr>
            <a:spLocks noGrp="1"/>
          </p:cNvSpPr>
          <p:nvPr>
            <p:ph type="title"/>
          </p:nvPr>
        </p:nvSpPr>
        <p:spPr/>
        <p:txBody>
          <a:bodyPr/>
          <a:lstStyle/>
          <a:p>
            <a:r>
              <a:rPr lang="el-GR" dirty="0"/>
              <a:t>Σημείο </a:t>
            </a:r>
            <a:r>
              <a:rPr lang="en-US" dirty="0"/>
              <a:t>Babinski</a:t>
            </a:r>
            <a:endParaRPr lang="el-GR" dirty="0"/>
          </a:p>
        </p:txBody>
      </p:sp>
      <p:pic>
        <p:nvPicPr>
          <p:cNvPr id="28674" name="Picture 2" descr="File:Babinski's sign (de).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461175" y="980728"/>
            <a:ext cx="6221650" cy="547260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p:cNvSpPr/>
          <p:nvPr/>
        </p:nvSpPr>
        <p:spPr>
          <a:xfrm>
            <a:off x="1892533" y="6525344"/>
            <a:ext cx="5328592"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4"/>
              </a:rPr>
              <a:t>Babinski's sign (de</a:t>
            </a:r>
            <a:r>
              <a:rPr lang="en-US" sz="1200" dirty="0" smtClean="0">
                <a:latin typeface="+mn-lt"/>
                <a:hlinkClick r:id="rId4"/>
              </a:rPr>
              <a:t>)</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Roxbury-de"/>
              </a:rPr>
              <a:t>Roxbury-de</a:t>
            </a:r>
            <a:r>
              <a:rPr lang="el-GR" sz="1200" dirty="0" smtClean="0">
                <a:solidFill>
                  <a:prstClr val="black">
                    <a:lumMod val="75000"/>
                    <a:lumOff val="25000"/>
                  </a:prstClr>
                </a:solidFill>
                <a:latin typeface="+mn-lt"/>
              </a:rPr>
              <a:t> διαθέσιμο με άδεια </a:t>
            </a:r>
            <a:r>
              <a:rPr lang="en-US" sz="1200" dirty="0">
                <a:latin typeface="+mn-lt"/>
                <a:hlinkClick r:id="rId6"/>
              </a:rPr>
              <a:t>CC BY-SA 2.5</a:t>
            </a:r>
            <a:endParaRPr lang="en-US" sz="1200" dirty="0">
              <a:latin typeface="+mn-lt"/>
            </a:endParaRPr>
          </a:p>
        </p:txBody>
      </p:sp>
    </p:spTree>
    <p:extLst>
      <p:ext uri="{BB962C8B-B14F-4D97-AF65-F5344CB8AC3E}">
        <p14:creationId xmlns:p14="http://schemas.microsoft.com/office/powerpoint/2010/main" val="23186385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heme/theme1.xml><?xml version="1.0" encoding="utf-8"?>
<a:theme xmlns:a="http://schemas.openxmlformats.org/drawingml/2006/main" name="template">
  <a:themeElements>
    <a:clrScheme name="Προσαρμοσμένο 2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plate final">
  <a:themeElements>
    <a:clrScheme name="Προσαρμοσμένο 1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533</TotalTime>
  <Words>4519</Words>
  <Application>Microsoft Office PowerPoint</Application>
  <PresentationFormat>Προβολή στην οθόνη (4:3)</PresentationFormat>
  <Paragraphs>929</Paragraphs>
  <Slides>120</Slides>
  <Notes>9</Notes>
  <HiddenSlides>0</HiddenSlides>
  <MMClips>0</MMClips>
  <ScaleCrop>false</ScaleCrop>
  <HeadingPairs>
    <vt:vector size="4" baseType="variant">
      <vt:variant>
        <vt:lpstr>Θέμα</vt:lpstr>
      </vt:variant>
      <vt:variant>
        <vt:i4>3</vt:i4>
      </vt:variant>
      <vt:variant>
        <vt:lpstr>Τίτλοι διαφανειών</vt:lpstr>
      </vt:variant>
      <vt:variant>
        <vt:i4>120</vt:i4>
      </vt:variant>
    </vt:vector>
  </HeadingPairs>
  <TitlesOfParts>
    <vt:vector size="123" baseType="lpstr">
      <vt:lpstr>template</vt:lpstr>
      <vt:lpstr>OC_template_updated</vt:lpstr>
      <vt:lpstr>template final</vt:lpstr>
      <vt:lpstr>Διαγνωστική νοσηλευτική σημειολογία</vt:lpstr>
      <vt:lpstr>Νευρικό σύστημα</vt:lpstr>
      <vt:lpstr>Εγκεφαλονωτιαίο νευρικό σύστημα</vt:lpstr>
      <vt:lpstr>Κεντρικό νευρικό σύστημα</vt:lpstr>
      <vt:lpstr>Περιφερικό νευρικό σύστημα (ΠΝΣ)</vt:lpstr>
      <vt:lpstr>Αυτόνομο νευρικό σύστημα (ΑΝΣ) 1/2</vt:lpstr>
      <vt:lpstr>Αυτόνομο νευρικό σύστημα (ΑΝΣ) 2/2</vt:lpstr>
      <vt:lpstr>Περίβλημα ΚΝΣ</vt:lpstr>
      <vt:lpstr>Κρανίο πρόσθια άποψη</vt:lpstr>
      <vt:lpstr>Κρανίο πλάγια άποψη</vt:lpstr>
      <vt:lpstr>Κρανίο εσωτερική άποψη</vt:lpstr>
      <vt:lpstr>Σπονδυλική στήλη</vt:lpstr>
      <vt:lpstr>Αυχενική μοίρα</vt:lpstr>
      <vt:lpstr>Θωρακική μοίρα</vt:lpstr>
      <vt:lpstr>Οσφυϊκή  μοίρα</vt:lpstr>
      <vt:lpstr>Ιερά μοίρα -   Κόκκυγας</vt:lpstr>
      <vt:lpstr>Ανατομικά στοιχεία σπονδύλων 1/2</vt:lpstr>
      <vt:lpstr>Ανατομικά στοιχεία σπονδύλων 2/2</vt:lpstr>
      <vt:lpstr>Κύτταρα του  νευρικού συστήματος</vt:lpstr>
      <vt:lpstr>Νευρικό κύτταρο ή νευρώνας</vt:lpstr>
      <vt:lpstr>Νευρονευρικές συνάψεις</vt:lpstr>
      <vt:lpstr>Εγκέφαλος 1/3</vt:lpstr>
      <vt:lpstr>Εγκέφαλος 2/3</vt:lpstr>
      <vt:lpstr>Εγκέφαλος 3/3</vt:lpstr>
      <vt:lpstr>Εγκεφαλικός ιστός 1/2</vt:lpstr>
      <vt:lpstr>Εγκεφαλικός ιστός 2/2</vt:lpstr>
      <vt:lpstr>Εγκεφαλικά ημισφαίρια</vt:lpstr>
      <vt:lpstr>Εγκεφαλικές περιοχές 1/3</vt:lpstr>
      <vt:lpstr>Εγκεφαλικές περιοχές 2/3</vt:lpstr>
      <vt:lpstr>Εγκεφαλικές περιοχές 3/3</vt:lpstr>
      <vt:lpstr>Διεγκέφαλος 1/2</vt:lpstr>
      <vt:lpstr>Διεγκέφαλος 2/2</vt:lpstr>
      <vt:lpstr>Μεσεγκέφαλος 1/2</vt:lpstr>
      <vt:lpstr>Μεσεγκέφαλος 2/2</vt:lpstr>
      <vt:lpstr>Στέλεχος του εγκεφάλου 1/2</vt:lpstr>
      <vt:lpstr>Στέλεχος του εγκεφάλου 2/2</vt:lpstr>
      <vt:lpstr>Παρεγκεφαλίδα 1/2</vt:lpstr>
      <vt:lpstr>Παρεγκεφαλίδα 2/2</vt:lpstr>
      <vt:lpstr>Μήνιγγες του εγκεφάλου 1/2</vt:lpstr>
      <vt:lpstr>Μήνιγγες του εγκεφάλου 2/2</vt:lpstr>
      <vt:lpstr>Εγκεφαλονωτιαίο Υγρό (ΕΝΥ) 1/2</vt:lpstr>
      <vt:lpstr>Εγκεφαλονωτιαίο Υγρό (ΕΝΥ) 2/2</vt:lpstr>
      <vt:lpstr>Υδροκέφαλος </vt:lpstr>
      <vt:lpstr>Αρτηρίες του εγκεφάλου 1/2</vt:lpstr>
      <vt:lpstr>Αρτηρίες του εγκεφάλου 2/2</vt:lpstr>
      <vt:lpstr>Αρτηρίες του εγκεφάλου αορτικό τόξο</vt:lpstr>
      <vt:lpstr>Κύκλος του Willis</vt:lpstr>
      <vt:lpstr>Φλεβώδεις κόλποι</vt:lpstr>
      <vt:lpstr>Νευρικό σύστημα</vt:lpstr>
      <vt:lpstr>Εγκεφαλονωτιαίο νευρικό σύστημα</vt:lpstr>
      <vt:lpstr>Κεντρικό νευρικό σύστημα</vt:lpstr>
      <vt:lpstr>Περιφερικό νευρικό σύστημα (ΠΝΣ)</vt:lpstr>
      <vt:lpstr>Νωτιαίος μυελός (Ν.Μ.) 1/4</vt:lpstr>
      <vt:lpstr>Νωτιαίος μυελός (Ν.Μ.) 2/4</vt:lpstr>
      <vt:lpstr>Νωτιαίος μυελός (Ν.Μ.) 3/4</vt:lpstr>
      <vt:lpstr>Νωτιαίος μυελός (Ν.Μ.) 4/4</vt:lpstr>
      <vt:lpstr>Η λευκή ουσία του ΝΜ</vt:lpstr>
      <vt:lpstr>Κινητικές οδοί</vt:lpstr>
      <vt:lpstr>Αισθητική οδός</vt:lpstr>
      <vt:lpstr>Απολήξεις των νεύρων</vt:lpstr>
      <vt:lpstr>Κίνηση</vt:lpstr>
      <vt:lpstr>Αίσθηση</vt:lpstr>
      <vt:lpstr>Νωτιαία αντανακλαστικά</vt:lpstr>
      <vt:lpstr>Νωτιαία αντανακλαστικά εν τω βάθει τενόντια αντανακλαστικά</vt:lpstr>
      <vt:lpstr>Εν τω βάθει τενόντια αντανακλαστικά 1/3</vt:lpstr>
      <vt:lpstr>Εν τω βάθει τενόντια αντανακλαστικά 2/3</vt:lpstr>
      <vt:lpstr>Εν τω βάθει τενόντια αντανακλαστικά 3/3</vt:lpstr>
      <vt:lpstr>Περιφερικό νευρικό σύστημα</vt:lpstr>
      <vt:lpstr>Κρανιακά νεύρα – συζυγίες 1/2</vt:lpstr>
      <vt:lpstr>Κρανιακά νεύρα – συζυγίες 2/2</vt:lpstr>
      <vt:lpstr>Εγκεφαλικές συζυγίες 1/3</vt:lpstr>
      <vt:lpstr>Εγκεφαλικές συζυγίες 2/3</vt:lpstr>
      <vt:lpstr>Εγκεφαλικές συζυγίες 3/3</vt:lpstr>
      <vt:lpstr>Νωτιαίος μυελός (Ν.Μ.)</vt:lpstr>
      <vt:lpstr>Δερμοτομία</vt:lpstr>
      <vt:lpstr>Νωτιαία νεύρα (Ν.Ν.)</vt:lpstr>
      <vt:lpstr>Ακολουθεί  η φυσική εξέταση του  Νευρικού Συστήματος...</vt:lpstr>
      <vt:lpstr>Κλινική αξιολόγηση νευρικού συστήματος</vt:lpstr>
      <vt:lpstr>Ιστορικό</vt:lpstr>
      <vt:lpstr>Φυσική εξέταση νευρικού συστήματος</vt:lpstr>
      <vt:lpstr>Φυσική εξέταση</vt:lpstr>
      <vt:lpstr>Διανοητική κατάσταση</vt:lpstr>
      <vt:lpstr>Διαταραχές συνειδήσεως</vt:lpstr>
      <vt:lpstr>Παρουσίαση του PowerPoint</vt:lpstr>
      <vt:lpstr>Διαταραχές του λόγου 1/2</vt:lpstr>
      <vt:lpstr>Διαταραχές του λόγου 2/2</vt:lpstr>
      <vt:lpstr>Δυσαρθρία</vt:lpstr>
      <vt:lpstr>Διαταραχές γνωστικών και πραξικών λειτουργιών</vt:lpstr>
      <vt:lpstr>Απραξία </vt:lpstr>
      <vt:lpstr>Διαταραχές της μνήμης</vt:lpstr>
      <vt:lpstr>Εξέταση κρανιακών νεύρων</vt:lpstr>
      <vt:lpstr>Εγκεφαλικές συζυγίες 1/3</vt:lpstr>
      <vt:lpstr>Εγκεφαλικές συζυγίες 2/3</vt:lpstr>
      <vt:lpstr>Εγκεφαλικές συζυγίες 3/3</vt:lpstr>
      <vt:lpstr>Εξέταση κινητικότητας</vt:lpstr>
      <vt:lpstr>Εν τω βάθει τενόντια αντανακλαστικά</vt:lpstr>
      <vt:lpstr>Τενόντια (εν τω βάθει) αντανακλαστικά </vt:lpstr>
      <vt:lpstr>Επιπολής (δερματικά) αντανακλαστικά</vt:lpstr>
      <vt:lpstr>Σημείο Babinski</vt:lpstr>
      <vt:lpstr>Εξέταση αισθητικότητας</vt:lpstr>
      <vt:lpstr>Υπαισθησία 1/2</vt:lpstr>
      <vt:lpstr>Υπαισθησία 2/2</vt:lpstr>
      <vt:lpstr>Εξέταση στάσης, βάδισης και παρεγκεφαλίδας 1/2</vt:lpstr>
      <vt:lpstr>Εξέταση στάσης, βάδισης και παρεγκεφαλίδας 2/2</vt:lpstr>
      <vt:lpstr>Κεφαλαλγία 1/2</vt:lpstr>
      <vt:lpstr>Χρήσιμα στοιχεία</vt:lpstr>
      <vt:lpstr>Είδη κεφαλαλγίας</vt:lpstr>
      <vt:lpstr>Κλασσική ημικρανία 1/2</vt:lpstr>
      <vt:lpstr>Κλασσική ημικρανία 2/2</vt:lpstr>
      <vt:lpstr>Κεφαλαλγία 2/2</vt:lpstr>
      <vt:lpstr>Οξεία κεφαλαλγία</vt:lpstr>
      <vt:lpstr>Μηνιγγιτιδικά σημεία 1/2</vt:lpstr>
      <vt:lpstr>Μηνιγγιτιδικά σημεία 2/2</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Διαγνωστική νοσηλευτική σημειολογία</dc:title>
  <dc:creator>opencourses@teiath.gr</dc:creator>
  <cp:lastModifiedBy>natasakar new</cp:lastModifiedBy>
  <cp:revision>63</cp:revision>
  <dcterms:created xsi:type="dcterms:W3CDTF">2015-05-26T09:28:11Z</dcterms:created>
  <dcterms:modified xsi:type="dcterms:W3CDTF">2015-07-28T11:50:53Z</dcterms:modified>
</cp:coreProperties>
</file>