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56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57" r:id="rId39"/>
    <p:sldId id="262" r:id="rId40"/>
    <p:sldId id="264" r:id="rId41"/>
    <p:sldId id="305" r:id="rId42"/>
    <p:sldId id="306" r:id="rId43"/>
    <p:sldId id="307" r:id="rId44"/>
    <p:sldId id="308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61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12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7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0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5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6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8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1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9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6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Raoli" TargetMode="External"/><Relationship Id="rId2" Type="http://schemas.openxmlformats.org/officeDocument/2006/relationships/hyperlink" Target="http://commons.wikimedia.org/wiki/File:1328101865_Thumbs_dow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/3.0/deed.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328101861_Thumbs_U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Raol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ohn_Vandenberg" TargetMode="External"/><Relationship Id="rId3" Type="http://schemas.openxmlformats.org/officeDocument/2006/relationships/hyperlink" Target="http://en.wikipedia.org/wiki/Phineas_Gage#mediaviewer/File:Phineas_Gage_Cased_Daguerreotype_WilgusPhoto2008-12-19_Unretouched_Color.jpg" TargetMode="External"/><Relationship Id="rId7" Type="http://schemas.openxmlformats.org/officeDocument/2006/relationships/hyperlink" Target="http://it.wikipedia.org/wiki/Phineas_Gage#mediaviewer/File:Phineas_gage_-_1868_skull_diagram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creativecommons.org/licenses/by-sa/3.0/" TargetMode="External"/><Relationship Id="rId4" Type="http://schemas.openxmlformats.org/officeDocument/2006/relationships/hyperlink" Target="http://commons.wikimedia.org/wiki/User:EE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MvpIRN9D4D4&amp;spfreload=1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328101861_Thumbs_U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Raol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Raoli" TargetMode="External"/><Relationship Id="rId2" Type="http://schemas.openxmlformats.org/officeDocument/2006/relationships/hyperlink" Target="http://commons.wikimedia.org/wiki/File:1328101865_Thumbs_dow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/3.0/deed.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328101861_Thumbs_U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Raol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Raoli" TargetMode="External"/><Relationship Id="rId2" Type="http://schemas.openxmlformats.org/officeDocument/2006/relationships/hyperlink" Target="http://commons.wikimedia.org/wiki/File:1328101865_Thumbs_dow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/3.0/deed.e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328101861_Thumbs_Up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Raoli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Raoli" TargetMode="External"/><Relationship Id="rId2" Type="http://schemas.openxmlformats.org/officeDocument/2006/relationships/hyperlink" Target="http://commons.wikimedia.org/wiki/File:1328101865_Thumbs_down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reativecommons.org/licenses/by/3.0/deed.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man-working-computer-thinking-male-31135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users/Nemo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Εισαγωγή στην Ψυχολογία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Ερευνητικές μέθοδοι της ψυχολογίας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Κατερίνα Μανιαδάκη, </a:t>
            </a:r>
            <a:r>
              <a:rPr lang="el-GR" sz="2400" dirty="0" smtClean="0"/>
              <a:t>Ψυχολόγος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πειράματος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cxnSp>
        <p:nvCxnSpPr>
          <p:cNvPr id="8" name="Γωνιακή σύνδεση 7"/>
          <p:cNvCxnSpPr>
            <a:stCxn id="24" idx="2"/>
            <a:endCxn id="26" idx="0"/>
          </p:cNvCxnSpPr>
          <p:nvPr/>
        </p:nvCxnSpPr>
        <p:spPr>
          <a:xfrm rot="5400000">
            <a:off x="2966658" y="664690"/>
            <a:ext cx="402881" cy="30238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ωνιακή σύνδεση 14"/>
          <p:cNvCxnSpPr>
            <a:stCxn id="24" idx="2"/>
            <a:endCxn id="29" idx="0"/>
          </p:cNvCxnSpPr>
          <p:nvPr/>
        </p:nvCxnSpPr>
        <p:spPr>
          <a:xfrm rot="16200000" flipH="1">
            <a:off x="5828722" y="826454"/>
            <a:ext cx="402881" cy="27003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9712" y="1267278"/>
            <a:ext cx="5400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u="sng" dirty="0">
                <a:latin typeface="+mn-lt"/>
                <a:cs typeface="Arial" pitchFamily="34" charset="0"/>
              </a:rPr>
              <a:t>Υπόθεση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pitchFamily="34" charset="0"/>
              </a:rPr>
              <a:t>«Η νικοτίνη επηρεάζει την ικανότητα οδήγησης</a:t>
            </a:r>
            <a:r>
              <a:rPr lang="el-GR" sz="2000" dirty="0" smtClean="0">
                <a:latin typeface="+mn-lt"/>
                <a:cs typeface="Arial" pitchFamily="34" charset="0"/>
              </a:rPr>
              <a:t>».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378045"/>
            <a:ext cx="33123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b="1" dirty="0">
                <a:solidFill>
                  <a:srgbClr val="820000"/>
                </a:solidFill>
                <a:latin typeface="+mn-lt"/>
                <a:cs typeface="Arial" pitchFamily="34" charset="0"/>
              </a:rPr>
              <a:t>Πειραματική ομάδα:</a:t>
            </a:r>
          </a:p>
          <a:p>
            <a:pPr algn="ctr">
              <a:defRPr/>
            </a:pPr>
            <a:r>
              <a:rPr lang="el-GR" sz="2000" dirty="0">
                <a:latin typeface="+mn-lt"/>
                <a:cs typeface="Arial" pitchFamily="34" charset="0"/>
              </a:rPr>
              <a:t>Κάπνισμα αληθινών τσιγάρων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24128" y="2378045"/>
            <a:ext cx="33123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  <a:cs typeface="Arial" pitchFamily="34" charset="0"/>
              </a:rPr>
              <a:t>Ομάδα ελέγχου:</a:t>
            </a:r>
            <a:endParaRPr lang="el-GR" sz="2000" b="1" dirty="0">
              <a:solidFill>
                <a:srgbClr val="820000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l-GR" sz="2000" dirty="0">
                <a:latin typeface="+mn-lt"/>
                <a:cs typeface="Arial" pitchFamily="34" charset="0"/>
              </a:rPr>
              <a:t>Κάπνισμα αληθινών τσιγάρων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83792" y="2343165"/>
            <a:ext cx="223773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b="1" dirty="0" smtClean="0">
                <a:solidFill>
                  <a:srgbClr val="004A82"/>
                </a:solidFill>
                <a:latin typeface="+mn-lt"/>
                <a:cs typeface="Arial" pitchFamily="34" charset="0"/>
              </a:rPr>
              <a:t>Ανεξάρτητη μεταβλητή:</a:t>
            </a:r>
            <a:endParaRPr lang="el-GR" sz="2000" b="1" dirty="0">
              <a:solidFill>
                <a:srgbClr val="004A82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Χρήση νικοτίνης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cxnSp>
        <p:nvCxnSpPr>
          <p:cNvPr id="35" name="Ευθεία γραμμή σύνδεσης 34"/>
          <p:cNvCxnSpPr>
            <a:stCxn id="26" idx="2"/>
            <a:endCxn id="37" idx="0"/>
          </p:cNvCxnSpPr>
          <p:nvPr/>
        </p:nvCxnSpPr>
        <p:spPr>
          <a:xfrm>
            <a:off x="1656184" y="3085931"/>
            <a:ext cx="0" cy="13526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6845" y="3291634"/>
            <a:ext cx="21963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Εξομοιωτής οδήγησης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8024" y="4438624"/>
            <a:ext cx="21963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Αριθμός συγκρούσεων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cxnSp>
        <p:nvCxnSpPr>
          <p:cNvPr id="38" name="Ευθεία γραμμή σύνδεσης 37"/>
          <p:cNvCxnSpPr>
            <a:stCxn id="29" idx="2"/>
            <a:endCxn id="43" idx="0"/>
          </p:cNvCxnSpPr>
          <p:nvPr/>
        </p:nvCxnSpPr>
        <p:spPr>
          <a:xfrm>
            <a:off x="7380312" y="3085931"/>
            <a:ext cx="0" cy="1567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28184" y="3419772"/>
            <a:ext cx="21963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Εξομοιωτής οδήγησης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82152" y="4653136"/>
            <a:ext cx="21963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Αριθμός συγκρούσεων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1973" y="3869533"/>
            <a:ext cx="2237734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b="1" dirty="0" smtClean="0">
                <a:solidFill>
                  <a:srgbClr val="004A82"/>
                </a:solidFill>
                <a:latin typeface="+mn-lt"/>
                <a:cs typeface="Arial" pitchFamily="34" charset="0"/>
              </a:rPr>
              <a:t>Εξαρτημένη μεταβλητή:</a:t>
            </a:r>
            <a:endParaRPr lang="el-GR" sz="2000" b="1" dirty="0">
              <a:solidFill>
                <a:srgbClr val="004A82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Συγκρούσεις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7384" y="5085184"/>
            <a:ext cx="223773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l-GR" sz="2000" dirty="0" smtClean="0">
                <a:latin typeface="+mn-lt"/>
                <a:cs typeface="Arial" pitchFamily="34" charset="0"/>
              </a:rPr>
              <a:t>Υπάρχει στατιστικά μεγάλη διαφορά;</a:t>
            </a:r>
            <a:endParaRPr lang="el-GR" sz="20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Σχεδιασμός πειράματος: </a:t>
            </a:r>
            <a:br>
              <a:rPr lang="el-GR" dirty="0" smtClean="0"/>
            </a:br>
            <a:r>
              <a:rPr lang="el-GR" sz="3600" dirty="0" smtClean="0"/>
              <a:t>Η επίδραση της τηλεόρασης στη βίαιη συμπεριφορά</a:t>
            </a:r>
            <a:endParaRPr lang="el-GR" sz="360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099462"/>
              </p:ext>
            </p:extLst>
          </p:nvPr>
        </p:nvGraphicFramePr>
        <p:xfrm>
          <a:off x="457200" y="1700808"/>
          <a:ext cx="8229600" cy="35202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304256"/>
                <a:gridCol w="1810544"/>
              </a:tblGrid>
              <a:tr h="575843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820000"/>
                          </a:solidFill>
                        </a:rPr>
                        <a:t>Ομάδα συμμετεχόντων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820000"/>
                          </a:solidFill>
                        </a:rPr>
                        <a:t>Συνθήκη 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820000"/>
                          </a:solidFill>
                        </a:rPr>
                        <a:t>Ανεξάρτητη</a:t>
                      </a:r>
                      <a:r>
                        <a:rPr lang="el-GR" b="1" baseline="0" dirty="0" smtClean="0">
                          <a:solidFill>
                            <a:srgbClr val="820000"/>
                          </a:solidFill>
                        </a:rPr>
                        <a:t> μεταβλητή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820000"/>
                          </a:solidFill>
                        </a:rPr>
                        <a:t>Εξαρτημένη</a:t>
                      </a:r>
                      <a:r>
                        <a:rPr lang="el-GR" b="1" baseline="0" dirty="0" smtClean="0">
                          <a:solidFill>
                            <a:srgbClr val="820000"/>
                          </a:solidFill>
                        </a:rPr>
                        <a:t> μεταβλητή </a:t>
                      </a:r>
                      <a:endParaRPr lang="el-GR" b="1" dirty="0">
                        <a:solidFill>
                          <a:srgbClr val="820000"/>
                        </a:solidFill>
                      </a:endParaRPr>
                    </a:p>
                  </a:txBody>
                  <a:tcPr/>
                </a:tc>
              </a:tr>
              <a:tr h="1440086">
                <a:tc rowSpan="2">
                  <a:txBody>
                    <a:bodyPr/>
                    <a:lstStyle/>
                    <a:p>
                      <a:r>
                        <a:rPr lang="el-GR" dirty="0" smtClean="0"/>
                        <a:t>Τυχαίος χωρισμός σε ομάδες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Πειραματική</a:t>
                      </a:r>
                      <a:r>
                        <a:rPr lang="el-GR" baseline="0" dirty="0" smtClean="0"/>
                        <a:t> ομάδα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 ώρες ημερησίως βίαια προγράμματα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Βίαιη</a:t>
                      </a:r>
                      <a:r>
                        <a:rPr lang="el-GR" baseline="0" dirty="0" smtClean="0"/>
                        <a:t> συμπεριφορά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1440086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Ομάδα ελέγχου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 ώρες ημερησίως όχι βίαια προγράμματα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Βίαιη</a:t>
                      </a:r>
                      <a:r>
                        <a:rPr lang="el-GR" baseline="0" dirty="0" smtClean="0"/>
                        <a:t> συμπεριφορά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96310"/>
            <a:ext cx="1196752" cy="11967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763"/>
            <a:ext cx="1196752" cy="11967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747"/>
            <a:ext cx="1196752" cy="119675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99558"/>
            <a:ext cx="1196752" cy="119675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43" y="3739123"/>
            <a:ext cx="1196752" cy="1196752"/>
          </a:xfrm>
          <a:prstGeom prst="rect">
            <a:avLst/>
          </a:prstGeom>
        </p:spPr>
      </p:pic>
      <p:grpSp>
        <p:nvGrpSpPr>
          <p:cNvPr id="14" name="Ομάδα 13"/>
          <p:cNvGrpSpPr/>
          <p:nvPr/>
        </p:nvGrpSpPr>
        <p:grpSpPr>
          <a:xfrm>
            <a:off x="5076056" y="2997934"/>
            <a:ext cx="863856" cy="696305"/>
            <a:chOff x="1835696" y="5373216"/>
            <a:chExt cx="1296144" cy="983134"/>
          </a:xfrm>
        </p:grpSpPr>
        <p:sp>
          <p:nvSpPr>
            <p:cNvPr id="11" name="Ορθογώνιο 10"/>
            <p:cNvSpPr/>
            <p:nvPr/>
          </p:nvSpPr>
          <p:spPr>
            <a:xfrm>
              <a:off x="1835696" y="5373216"/>
              <a:ext cx="1296144" cy="9831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910" y="5465522"/>
              <a:ext cx="263512" cy="798521"/>
            </a:xfrm>
            <a:prstGeom prst="rect">
              <a:avLst/>
            </a:prstGeom>
          </p:spPr>
        </p:pic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38875" y="5692386"/>
              <a:ext cx="263512" cy="798521"/>
            </a:xfrm>
            <a:prstGeom prst="rect">
              <a:avLst/>
            </a:prstGeom>
          </p:spPr>
        </p:pic>
      </p:grpSp>
      <p:grpSp>
        <p:nvGrpSpPr>
          <p:cNvPr id="15" name="Ομάδα 14"/>
          <p:cNvGrpSpPr/>
          <p:nvPr/>
        </p:nvGrpSpPr>
        <p:grpSpPr>
          <a:xfrm>
            <a:off x="5149512" y="4436697"/>
            <a:ext cx="863856" cy="696305"/>
            <a:chOff x="1835696" y="5373216"/>
            <a:chExt cx="1296144" cy="983134"/>
          </a:xfrm>
        </p:grpSpPr>
        <p:sp>
          <p:nvSpPr>
            <p:cNvPr id="16" name="Ορθογώνιο 15"/>
            <p:cNvSpPr/>
            <p:nvPr/>
          </p:nvSpPr>
          <p:spPr>
            <a:xfrm>
              <a:off x="1835696" y="5373216"/>
              <a:ext cx="1296144" cy="9831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pic>
          <p:nvPicPr>
            <p:cNvPr id="17" name="Εικόνα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910" y="5465522"/>
              <a:ext cx="263512" cy="798521"/>
            </a:xfrm>
            <a:prstGeom prst="rect">
              <a:avLst/>
            </a:prstGeom>
          </p:spPr>
        </p:pic>
        <p:pic>
          <p:nvPicPr>
            <p:cNvPr id="18" name="Εικόνα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022" y="5543236"/>
              <a:ext cx="239654" cy="643092"/>
            </a:xfrm>
            <a:prstGeom prst="rect">
              <a:avLst/>
            </a:prstGeom>
          </p:spPr>
        </p:pic>
      </p:grpSp>
      <p:grpSp>
        <p:nvGrpSpPr>
          <p:cNvPr id="21" name="Ομάδα 20"/>
          <p:cNvGrpSpPr/>
          <p:nvPr/>
        </p:nvGrpSpPr>
        <p:grpSpPr>
          <a:xfrm>
            <a:off x="7132574" y="2974419"/>
            <a:ext cx="974851" cy="764704"/>
            <a:chOff x="4032593" y="5302411"/>
            <a:chExt cx="974851" cy="764704"/>
          </a:xfrm>
        </p:grpSpPr>
        <p:pic>
          <p:nvPicPr>
            <p:cNvPr id="19" name="Εικόνα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593" y="5302411"/>
              <a:ext cx="764704" cy="764704"/>
            </a:xfrm>
            <a:prstGeom prst="rect">
              <a:avLst/>
            </a:prstGeom>
          </p:spPr>
        </p:pic>
        <p:pic>
          <p:nvPicPr>
            <p:cNvPr id="20" name="Εικόνα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02" y="5332246"/>
              <a:ext cx="247242" cy="705033"/>
            </a:xfrm>
            <a:prstGeom prst="rect">
              <a:avLst/>
            </a:prstGeom>
          </p:spPr>
        </p:pic>
      </p:grpSp>
      <p:grpSp>
        <p:nvGrpSpPr>
          <p:cNvPr id="22" name="Ομάδα 21"/>
          <p:cNvGrpSpPr/>
          <p:nvPr/>
        </p:nvGrpSpPr>
        <p:grpSpPr>
          <a:xfrm>
            <a:off x="7103185" y="4356421"/>
            <a:ext cx="974851" cy="764704"/>
            <a:chOff x="4032593" y="5302411"/>
            <a:chExt cx="974851" cy="764704"/>
          </a:xfrm>
        </p:grpSpPr>
        <p:pic>
          <p:nvPicPr>
            <p:cNvPr id="23" name="Εικόνα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593" y="5302411"/>
              <a:ext cx="764704" cy="764704"/>
            </a:xfrm>
            <a:prstGeom prst="rect">
              <a:avLst/>
            </a:prstGeom>
          </p:spPr>
        </p:pic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202" y="5332246"/>
              <a:ext cx="247242" cy="705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2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Μέθοδοι επιλογής δείγματος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πειραματική μέθοδος των ανεξάρτητων δειγμάτων.</a:t>
            </a:r>
          </a:p>
          <a:p>
            <a:pPr lvl="1"/>
            <a:r>
              <a:rPr lang="el-GR" dirty="0" smtClean="0"/>
              <a:t>Υπάρχουν </a:t>
            </a:r>
            <a:r>
              <a:rPr lang="el-GR" dirty="0"/>
              <a:t>δύο διαφορετικές ομάδες συμμετεχόντων και το κάθε άτομο συμμετέχει μόνο στη μία συνθήκη του </a:t>
            </a:r>
            <a:r>
              <a:rPr lang="el-GR" dirty="0" smtClean="0"/>
              <a:t>πειράματος. 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πειραματική μέθοδος των επαναλαμβανόμενων </a:t>
            </a:r>
            <a:r>
              <a:rPr lang="el-GR" dirty="0" smtClean="0"/>
              <a:t>μετρήσεων.</a:t>
            </a:r>
          </a:p>
          <a:p>
            <a:pPr marL="857250" lvl="1" indent="-457200"/>
            <a:r>
              <a:rPr lang="el-GR" dirty="0"/>
              <a:t>Υπάρχει μόνο μία ομάδα συμμετεχόντων και το κάθε άτομο συμμετέχει και στις δύο συνθήκες του </a:t>
            </a:r>
            <a:r>
              <a:rPr lang="el-GR" dirty="0" smtClean="0"/>
              <a:t>πειράματος.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πειραματική μέθοδος των ταιριαστών δειγμάτων ανά </a:t>
            </a:r>
            <a:r>
              <a:rPr lang="el-GR" dirty="0" smtClean="0"/>
              <a:t>ζεύγη.</a:t>
            </a:r>
          </a:p>
          <a:p>
            <a:pPr marL="857250" lvl="1" indent="-457200"/>
            <a:r>
              <a:rPr lang="el-GR" dirty="0"/>
              <a:t>Ο κάθε συμμετέχων «ταιριάζεται» με κάποιον άλλο ως προς κάποια χαρακτηριστικά που ενδέχεται να επηρεάσουν την επίδοσή του, π.χ. δείκτης νοημοσύνης, κοινωνικοοικονομικό επίπεδο, κ.ά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19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Μειονεκτήματα της πειραματικής μεθόδου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Μερικές φορές το πείραμα είναι ανέφικτο για λόγους ηθικούς.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Οι τεχνητές διαδικασίες μπορεί να επηρεάσουν την εγκυρότητα των αποτελεσμάτων.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Είναι δύσκολη η γενίκευση των αποτελεσμάτων για την κατανόηση της συμπεριφοράς εκτός πειραματικών </a:t>
            </a:r>
            <a:r>
              <a:rPr lang="el-GR" dirty="0" smtClean="0"/>
              <a:t>συνθηκών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3106180" y="612631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1328101865 Thumbs down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62164"/>
            <a:ext cx="2275148" cy="22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της </a:t>
            </a:r>
            <a:r>
              <a:rPr lang="el-GR" dirty="0"/>
              <a:t>πειραματικής μεθόδου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r>
              <a:rPr lang="el-GR" dirty="0"/>
              <a:t>Είναι η μόνη μέθοδος που μπορεί με βεβαιότητα να αποδείξει τη σχέση αιτίου – αποτελέσματος μεταξύ δύο μεταβλητών.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24336"/>
            <a:ext cx="2438400" cy="24384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483768" y="530120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1328101861 Thumbs Up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1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Γ. Ατομική μελέτη περίπτωσης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Πρόκειται για μελέτη </a:t>
            </a:r>
            <a:r>
              <a:rPr lang="el-GR" b="1" dirty="0">
                <a:solidFill>
                  <a:srgbClr val="820000"/>
                </a:solidFill>
              </a:rPr>
              <a:t>ατομικών περιπτώσεων, </a:t>
            </a:r>
            <a:r>
              <a:rPr lang="el-GR" dirty="0"/>
              <a:t>(μεμονωμένα άτομα, οικογένειες, οργανισμοί), η οποία επιτρέπει να διερευνηθούν ζητήματα σε βάθος. </a:t>
            </a:r>
          </a:p>
          <a:p>
            <a:r>
              <a:rPr lang="el-GR" dirty="0"/>
              <a:t>Η συλλογή των δεδομένων συνήθως περιλαμβάνει βιογραφικά στοιχεία, ιατρικό ιστορικό, συνεντεύξεις καθώς και τα αποτελέσματα διαφόρων ψυχομετρικών δοκιμασιών.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4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</a:t>
            </a:r>
            <a:br>
              <a:rPr lang="el-GR" dirty="0" smtClean="0"/>
            </a:br>
            <a:r>
              <a:rPr lang="el-GR" dirty="0" smtClean="0"/>
              <a:t>Η περίπτωση του </a:t>
            </a:r>
            <a:r>
              <a:rPr lang="en-US" dirty="0" smtClean="0"/>
              <a:t>P</a:t>
            </a:r>
            <a:r>
              <a:rPr lang="el-GR" dirty="0" smtClean="0"/>
              <a:t>hineas </a:t>
            </a:r>
            <a:r>
              <a:rPr lang="en-US" dirty="0"/>
              <a:t>C</a:t>
            </a:r>
            <a:r>
              <a:rPr lang="el-GR" dirty="0" smtClean="0"/>
              <a:t>age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1848 ένα σίδερο τρύπησε το κεφάλι του και διαπέρασε τον προμετωπιαίο λοβό. Επέζησε.</a:t>
            </a:r>
          </a:p>
          <a:p>
            <a:r>
              <a:rPr lang="el-GR" dirty="0"/>
              <a:t>Διαπιστώθηκε όμως ότι ο τραυματισμός αυτός επηρέασε τόσο την συμπεριφορά όσο και συνολικά την προσωπικότητά του.</a:t>
            </a:r>
          </a:p>
          <a:p>
            <a:r>
              <a:rPr lang="el-GR" dirty="0"/>
              <a:t>Το γεγονός αυτό έδειξε ότι ο προμετωπιαίος λοβός σχετίζεται άμεσα με την ανθρώπινη συμπεριφορά.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1536838" cy="18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/>
          <p:nvPr/>
        </p:nvSpPr>
        <p:spPr>
          <a:xfrm>
            <a:off x="261864" y="610846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Phineas Gage Cased Daguerreotype WilgusPhoto2008-12-19 Unretouched Color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EEng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19435"/>
            <a:ext cx="1321613" cy="1874288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292080" y="6051781"/>
            <a:ext cx="323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sv-SE" sz="1200" dirty="0">
                <a:latin typeface="+mn-lt"/>
                <a:hlinkClick r:id="rId7"/>
              </a:rPr>
              <a:t>Phineas gage - 1868 skull diagram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8"/>
              </a:rPr>
              <a:t>John Vandenberg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2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περίπτωση του </a:t>
            </a:r>
            <a:r>
              <a:rPr lang="en-US" dirty="0"/>
              <a:t>P</a:t>
            </a:r>
            <a:r>
              <a:rPr lang="el-GR" dirty="0"/>
              <a:t>hineas </a:t>
            </a:r>
            <a:r>
              <a:rPr lang="en-US" dirty="0"/>
              <a:t>C</a:t>
            </a:r>
            <a:r>
              <a:rPr lang="el-GR" dirty="0"/>
              <a:t>age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r>
              <a:rPr lang="el-GR" dirty="0" smtClean="0"/>
              <a:t>Παρακολουθείστε το παρακάτω β</a:t>
            </a:r>
            <a:r>
              <a:rPr lang="el-GR" dirty="0"/>
              <a:t>ί</a:t>
            </a:r>
            <a:r>
              <a:rPr lang="el-GR" dirty="0" smtClean="0"/>
              <a:t>ντεο</a:t>
            </a:r>
            <a:r>
              <a:rPr lang="en-US" dirty="0" smtClean="0"/>
              <a:t>: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Εικόνα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576064" cy="57606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547664" y="1830015"/>
            <a:ext cx="411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Phineas Gage Digital Story.m4v 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7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της ατομικής μελέτης περίπτωσης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Επιτρέπει τη διερεύνηση γεγονότων τα οποία συμβαίνουν αυθόρμητα (π.χ. τη μελέτη του ανθρώπινου εγκεφάλου κατόπιν ατυχήματος), και τα οποία ποτέ δεν θα μπορούσαν να μελετηθούν πειραματικά.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Επιτρέπει τη λεπτομερειακή και σε βάθος ανάλυση του υπό μελέτη φαινομένου.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52143"/>
            <a:ext cx="2438400" cy="24384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699792" y="592901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1328101861 Thumbs Up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2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Μειονεκτήματα </a:t>
            </a:r>
            <a:r>
              <a:rPr lang="el-GR" dirty="0"/>
              <a:t>της ατομικής μελέτης περίπτωσης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Δεν μπορούμε να είμαστε βέβαιοι για το πόσο αντιπροσωπευτικές του γενικού πληθυσμού είναι οι συγκεκριμένες περιπτώσεις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μέθοδος είναι περιγραφική και επομένως δεν προσφέρει ερμηνείες της σχέσης αιτίου-αποτελέσματος.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Rectangle 6"/>
          <p:cNvSpPr/>
          <p:nvPr/>
        </p:nvSpPr>
        <p:spPr>
          <a:xfrm>
            <a:off x="2818148" y="552114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1328101865 Thumbs down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2275148" cy="22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πυρήνας της έρευνας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800200"/>
          </a:xfrm>
          <a:ln w="22225">
            <a:solidFill>
              <a:srgbClr val="004A8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Για να κάνεις επιτυχημένη έρευνα, δεν είναι ανάγκη να ξέρεις τα πάντα</a:t>
            </a:r>
            <a:r>
              <a:rPr lang="el-GR" dirty="0" smtClean="0"/>
              <a:t>.</a:t>
            </a:r>
            <a:endParaRPr lang="el-GR" dirty="0"/>
          </a:p>
          <a:p>
            <a:pPr marL="0" indent="0" algn="ctr">
              <a:buNone/>
            </a:pPr>
            <a:r>
              <a:rPr lang="el-GR" dirty="0"/>
              <a:t>Αρκεί να ξέρεις κάτι που δεν είναι γνωστό!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4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Δ. </a:t>
            </a:r>
            <a:r>
              <a:rPr lang="el-GR" dirty="0" smtClean="0"/>
              <a:t>Συστηματική παρατήρηση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ερευνητής παρατηρεί πολύ προσεχτικά και καταγράφει </a:t>
            </a:r>
            <a:r>
              <a:rPr lang="el-GR" b="1" dirty="0">
                <a:solidFill>
                  <a:srgbClr val="820000"/>
                </a:solidFill>
              </a:rPr>
              <a:t>συγκεκριμένες μορφές συμπεριφοράς ,</a:t>
            </a:r>
            <a:r>
              <a:rPr lang="el-GR" dirty="0"/>
              <a:t> οι οποίες εκδηλώνονται μέσα στο </a:t>
            </a:r>
            <a:r>
              <a:rPr lang="el-GR" b="1" dirty="0">
                <a:solidFill>
                  <a:srgbClr val="820000"/>
                </a:solidFill>
              </a:rPr>
              <a:t>φυσικό τους περιβάλλον, </a:t>
            </a:r>
            <a:r>
              <a:rPr lang="el-GR" dirty="0"/>
              <a:t>χωρίς να παρεμβαίνει. </a:t>
            </a:r>
          </a:p>
          <a:p>
            <a:r>
              <a:rPr lang="el-GR" dirty="0"/>
              <a:t>Η παρατήρηση συχνά διαρκεί για παρατεταμένο χρονικό διάστημα.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5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Εναλλακτικές μορφές παρατήρησης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Άμεση </a:t>
            </a:r>
            <a:r>
              <a:rPr lang="el-GR" b="1" dirty="0" smtClean="0">
                <a:solidFill>
                  <a:srgbClr val="820000"/>
                </a:solidFill>
              </a:rPr>
              <a:t>παρατήρηση</a:t>
            </a:r>
            <a:endParaRPr lang="el-GR" b="1" dirty="0">
              <a:solidFill>
                <a:srgbClr val="820000"/>
              </a:solidFill>
            </a:endParaRPr>
          </a:p>
          <a:p>
            <a:pPr lvl="1"/>
            <a:r>
              <a:rPr lang="el-GR" dirty="0"/>
              <a:t>Το υποκείμενα της έρευνας  γνωρίζουν ότι παρατηρούνται.</a:t>
            </a:r>
          </a:p>
          <a:p>
            <a:r>
              <a:rPr lang="el-GR" b="1" dirty="0">
                <a:solidFill>
                  <a:srgbClr val="820000"/>
                </a:solidFill>
              </a:rPr>
              <a:t>Συγκαλυμμένη </a:t>
            </a:r>
            <a:r>
              <a:rPr lang="el-GR" b="1" dirty="0" smtClean="0">
                <a:solidFill>
                  <a:srgbClr val="820000"/>
                </a:solidFill>
              </a:rPr>
              <a:t>παρατήρηση</a:t>
            </a:r>
            <a:endParaRPr lang="el-GR" b="1" dirty="0">
              <a:solidFill>
                <a:srgbClr val="820000"/>
              </a:solidFill>
            </a:endParaRPr>
          </a:p>
          <a:p>
            <a:pPr lvl="1"/>
            <a:r>
              <a:rPr lang="el-GR" dirty="0"/>
              <a:t>Το υποκείμενα της έρευνας  δεν γνωρίζουν ότι παρατηρούνται (π.χ. μονοδρομικός καθρέφτης, βιντεοσκόπηση, κλπ.).</a:t>
            </a:r>
          </a:p>
          <a:p>
            <a:r>
              <a:rPr lang="el-GR" b="1" dirty="0">
                <a:solidFill>
                  <a:srgbClr val="820000"/>
                </a:solidFill>
              </a:rPr>
              <a:t>Συμμετοχική </a:t>
            </a:r>
            <a:r>
              <a:rPr lang="el-GR" b="1" dirty="0" smtClean="0">
                <a:solidFill>
                  <a:srgbClr val="820000"/>
                </a:solidFill>
              </a:rPr>
              <a:t>παρατήρηση</a:t>
            </a:r>
            <a:endParaRPr lang="el-GR" b="1" dirty="0">
              <a:solidFill>
                <a:srgbClr val="820000"/>
              </a:solidFill>
            </a:endParaRPr>
          </a:p>
          <a:p>
            <a:pPr lvl="1"/>
            <a:r>
              <a:rPr lang="el-GR" dirty="0"/>
              <a:t>Ο ερευνητής παρατηρεί ένα γεγονός συμμετέχοντας σε αυτό.</a:t>
            </a:r>
          </a:p>
          <a:p>
            <a:r>
              <a:rPr lang="el-GR" b="1" dirty="0">
                <a:solidFill>
                  <a:srgbClr val="820000"/>
                </a:solidFill>
              </a:rPr>
              <a:t>Κλινική </a:t>
            </a:r>
            <a:r>
              <a:rPr lang="el-GR" b="1" dirty="0" smtClean="0">
                <a:solidFill>
                  <a:srgbClr val="820000"/>
                </a:solidFill>
              </a:rPr>
              <a:t>παρατήρηση</a:t>
            </a:r>
            <a:endParaRPr lang="el-GR" b="1" dirty="0">
              <a:solidFill>
                <a:srgbClr val="820000"/>
              </a:solidFill>
            </a:endParaRPr>
          </a:p>
          <a:p>
            <a:pPr lvl="1"/>
            <a:r>
              <a:rPr lang="el-GR" dirty="0"/>
              <a:t>Ο ερευνητής αξιολογεί τη συμπεριφορά στα πλαίσια μιας διαγνωστικής συνεδρίας.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8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 παρατήρησης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957345"/>
            <a:ext cx="8229600" cy="5524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Θ</a:t>
            </a:r>
            <a:r>
              <a:rPr lang="el-GR" b="1" dirty="0" smtClean="0">
                <a:solidFill>
                  <a:srgbClr val="820000"/>
                </a:solidFill>
              </a:rPr>
              <a:t>έμα: Η ριψοκίνδυνη συμπεριφορά αγοριών </a:t>
            </a:r>
            <a:r>
              <a:rPr lang="el-GR" b="1" dirty="0">
                <a:solidFill>
                  <a:srgbClr val="820000"/>
                </a:solidFill>
              </a:rPr>
              <a:t>και </a:t>
            </a:r>
            <a:r>
              <a:rPr lang="el-GR" b="1" dirty="0" smtClean="0">
                <a:solidFill>
                  <a:srgbClr val="820000"/>
                </a:solidFill>
              </a:rPr>
              <a:t>κοριτσιών</a:t>
            </a:r>
          </a:p>
          <a:p>
            <a:r>
              <a:rPr lang="el-GR" b="1" dirty="0">
                <a:solidFill>
                  <a:srgbClr val="820000"/>
                </a:solidFill>
              </a:rPr>
              <a:t>Η μελέτη</a:t>
            </a:r>
          </a:p>
          <a:p>
            <a:pPr lvl="1"/>
            <a:r>
              <a:rPr lang="el-GR" dirty="0"/>
              <a:t>O ερευνητής αποφάσισε να μελετήσει τη ριψοκίνδυνη συμπεριφορά στο πλαίσιο ενός </a:t>
            </a:r>
            <a:r>
              <a:rPr lang="el-GR" dirty="0" smtClean="0"/>
              <a:t>ζωολογικού κήπου.</a:t>
            </a:r>
          </a:p>
          <a:p>
            <a:r>
              <a:rPr lang="el-GR" b="1" dirty="0">
                <a:solidFill>
                  <a:srgbClr val="820000"/>
                </a:solidFill>
              </a:rPr>
              <a:t>Η διαδικασία</a:t>
            </a:r>
          </a:p>
          <a:p>
            <a:pPr lvl="1"/>
            <a:r>
              <a:rPr lang="el-GR" dirty="0"/>
              <a:t>Καταγραφή του αριθμού των αγοριών και κοριτσιών που εκδήλωναν τις παραπάνω μορφές συμπεριφοράς.</a:t>
            </a:r>
          </a:p>
          <a:p>
            <a:r>
              <a:rPr lang="el-GR" b="1" dirty="0">
                <a:solidFill>
                  <a:srgbClr val="820000"/>
                </a:solidFill>
              </a:rPr>
              <a:t>Ορισμός ριψοκίνδυνης συμπεριφοράς:</a:t>
            </a:r>
          </a:p>
          <a:p>
            <a:pPr lvl="1"/>
            <a:r>
              <a:rPr lang="el-GR" dirty="0"/>
              <a:t>καβάλημα στην πλάτη του </a:t>
            </a:r>
            <a:r>
              <a:rPr lang="el-GR" dirty="0" smtClean="0"/>
              <a:t>ελέφαντα τάισμα </a:t>
            </a:r>
            <a:r>
              <a:rPr lang="el-GR" dirty="0"/>
              <a:t>των </a:t>
            </a:r>
            <a:r>
              <a:rPr lang="el-GR" dirty="0" smtClean="0"/>
              <a:t>ζώων σκαρφάλωμα </a:t>
            </a:r>
            <a:r>
              <a:rPr lang="el-GR" dirty="0"/>
              <a:t>σε έναν μυτερό ξύλινο φράχτη</a:t>
            </a:r>
          </a:p>
          <a:p>
            <a:r>
              <a:rPr lang="el-GR" b="1" dirty="0">
                <a:solidFill>
                  <a:srgbClr val="820000"/>
                </a:solidFill>
              </a:rPr>
              <a:t>Ερώτημα</a:t>
            </a:r>
          </a:p>
          <a:p>
            <a:pPr lvl="1"/>
            <a:r>
              <a:rPr lang="el-GR" dirty="0"/>
              <a:t>Είναι αλήθεια ότι τα αγόρια εκδηλώνουν ριψοκίνδυνη συμπεριφορά πιο συχνά από τα κορίτσια;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13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αποτέλεσμα της έρευνας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9668" y="2708920"/>
            <a:ext cx="8229600" cy="1080120"/>
          </a:xfrm>
          <a:ln w="28575">
            <a:solidFill>
              <a:srgbClr val="82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Τα αγόρια εκδήλωναν ριψοκίνδυνη συμπεριφορά πολύ συχνότερα από τα κορίτσια. </a:t>
            </a:r>
          </a:p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1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της συστηματικής παρατήρησης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ερευνητής παρατηρεί τη συμπεριφορά στο περιβάλλον στο οποίο συνήθως εμφανίζεται σε αντίθεση με το τεχνητό και περιορισμένων δυνατοτήτων περιβάλλον του εργαστηρίου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μέθοδος αυτή επιτρέπει τη συλλογή πληροφοριών για θέματα για τα οποία πρέπει να περιμένουμε να συμβούν προκειμένου να τα καταγράψουμε.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3509"/>
            <a:ext cx="2438400" cy="24384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771800" y="592038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1328101861 Thumbs Up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51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Μειονεκτήματα </a:t>
            </a:r>
            <a:r>
              <a:rPr lang="el-GR" dirty="0"/>
              <a:t>της συστηματικής παρατήρησης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/>
          <a:lstStyle/>
          <a:p>
            <a:r>
              <a:rPr lang="el-GR" dirty="0"/>
              <a:t>Η μέθοδος είναι περιγραφική και όχι ερμηνευτική. </a:t>
            </a:r>
          </a:p>
          <a:p>
            <a:r>
              <a:rPr lang="el-GR" dirty="0"/>
              <a:t>Η μέθοδος μπορεί να είναι πολύ χρονοβόρα. </a:t>
            </a:r>
          </a:p>
          <a:p>
            <a:r>
              <a:rPr lang="el-GR" dirty="0"/>
              <a:t>Η παρουσία του παρατηρητή είναι πιθανό να επηρεάσει τη συμπεριφορά των παρατηρούμενων.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5" name="Rectangle 6"/>
          <p:cNvSpPr/>
          <p:nvPr/>
        </p:nvSpPr>
        <p:spPr>
          <a:xfrm>
            <a:off x="2890156" y="552114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1328101865 Thumbs down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56992"/>
            <a:ext cx="2275148" cy="22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Ε. </a:t>
            </a:r>
            <a:r>
              <a:rPr lang="el-GR" dirty="0" smtClean="0"/>
              <a:t>Άλλες ερευνητικές μέθοδοι στην ψυχολογία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820000"/>
                </a:solidFill>
              </a:rPr>
              <a:t>Ψυχομετρικές δοκιμασίες (Tests)</a:t>
            </a:r>
          </a:p>
          <a:p>
            <a:pPr lvl="1"/>
            <a:r>
              <a:rPr lang="el-GR" dirty="0" smtClean="0"/>
              <a:t>Αφορούν </a:t>
            </a:r>
            <a:r>
              <a:rPr lang="el-GR" dirty="0"/>
              <a:t>συνήθως σε σταθμισμένες κλίμακες, οι οποίες χρησιμοποιούνται για τη διερεύνηση ορισμένων χαρακτηριστικών, π.χ. νοημοσύνη, προσωπικότητα, κ.ά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Φυσιολογικές μετρήσεις</a:t>
            </a:r>
          </a:p>
          <a:p>
            <a:pPr lvl="1"/>
            <a:r>
              <a:rPr lang="el-GR" dirty="0" smtClean="0"/>
              <a:t>Διερευνούν </a:t>
            </a:r>
            <a:r>
              <a:rPr lang="el-GR" dirty="0"/>
              <a:t>την επίδραση των οργανικών μεταβολών στην ανθρώπινη συμπεριφορά, π.χ. πώς η λειτουργία των αδένων μπορεί να σχετίζεται με την επιθετική συμπεριφορά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Η μετα-ανάλυση</a:t>
            </a:r>
          </a:p>
          <a:p>
            <a:pPr lvl="1"/>
            <a:r>
              <a:rPr lang="el-GR" dirty="0" smtClean="0"/>
              <a:t>Αναφέρεται </a:t>
            </a:r>
            <a:r>
              <a:rPr lang="el-GR" dirty="0"/>
              <a:t>στη συγκέντρωση των ερευνητικών αποτελεσμάτων πολλών ερευνητικών εργασιών και επικεντρώνεται στην αναζήτηση των κυρίαρχων τάσεων.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3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Ευθεία γραμμή σύνδεσης 15"/>
          <p:cNvCxnSpPr>
            <a:stCxn id="6" idx="3"/>
            <a:endCxn id="7" idx="1"/>
          </p:cNvCxnSpPr>
          <p:nvPr/>
        </p:nvCxnSpPr>
        <p:spPr>
          <a:xfrm>
            <a:off x="3286143" y="1433324"/>
            <a:ext cx="265400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ερευνητικός σχεδιασμός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512454" y="1079381"/>
            <a:ext cx="230425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58775" indent="-358775"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Διαμόρφωση </a:t>
            </a:r>
          </a:p>
          <a:p>
            <a:pPr marL="358775" indent="-358775" algn="ctr">
              <a:defRPr/>
            </a:pPr>
            <a:r>
              <a:rPr lang="el-GR" sz="2000" dirty="0" smtClean="0">
                <a:solidFill>
                  <a:schemeClr val="tx1"/>
                </a:solidFill>
                <a:cs typeface="Arial" pitchFamily="34" charset="0"/>
              </a:rPr>
              <a:t>θεωρίας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11 - TextBox"/>
          <p:cNvSpPr txBox="1"/>
          <p:nvPr/>
        </p:nvSpPr>
        <p:spPr>
          <a:xfrm>
            <a:off x="981887" y="1079381"/>
            <a:ext cx="23042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Αρχικές </a:t>
            </a:r>
            <a:r>
              <a:rPr lang="el-GR" sz="2000" dirty="0" smtClean="0">
                <a:solidFill>
                  <a:schemeClr val="tx1"/>
                </a:solidFill>
                <a:cs typeface="Arial" pitchFamily="34" charset="0"/>
              </a:rPr>
              <a:t>παρατηρήσεις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12 - TextBox"/>
          <p:cNvSpPr txBox="1"/>
          <p:nvPr/>
        </p:nvSpPr>
        <p:spPr>
          <a:xfrm>
            <a:off x="5940152" y="1079381"/>
            <a:ext cx="23042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Διατύπωση </a:t>
            </a:r>
            <a:r>
              <a:rPr lang="el-GR" sz="2000" dirty="0" smtClean="0">
                <a:solidFill>
                  <a:schemeClr val="tx1"/>
                </a:solidFill>
                <a:cs typeface="Arial" pitchFamily="34" charset="0"/>
              </a:rPr>
              <a:t>υποθέσεων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13 - TextBox"/>
          <p:cNvSpPr txBox="1"/>
          <p:nvPr/>
        </p:nvSpPr>
        <p:spPr>
          <a:xfrm>
            <a:off x="2613639" y="5613108"/>
            <a:ext cx="384042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Διεξαγωγή έρευνας για τον έλεγχο των </a:t>
            </a:r>
            <a:r>
              <a:rPr lang="el-GR" sz="2000" dirty="0" smtClean="0">
                <a:solidFill>
                  <a:schemeClr val="tx1"/>
                </a:solidFill>
                <a:cs typeface="Arial" pitchFamily="34" charset="0"/>
              </a:rPr>
              <a:t>υποθέσεων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14 - TextBox"/>
          <p:cNvSpPr txBox="1"/>
          <p:nvPr/>
        </p:nvSpPr>
        <p:spPr>
          <a:xfrm>
            <a:off x="2613639" y="4737078"/>
            <a:ext cx="384042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Νέες παρατηρήσεις με βάση τα ερευνητικά δεδομένα</a:t>
            </a:r>
          </a:p>
        </p:txBody>
      </p:sp>
      <p:sp>
        <p:nvSpPr>
          <p:cNvPr id="10" name="15 - TextBox"/>
          <p:cNvSpPr txBox="1"/>
          <p:nvPr/>
        </p:nvSpPr>
        <p:spPr>
          <a:xfrm>
            <a:off x="2613639" y="3861048"/>
            <a:ext cx="384042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Τα ερευνητικά δεδομένα επιβεβαιώνουν τις υποθέσεις</a:t>
            </a: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;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16 - TextBox"/>
          <p:cNvSpPr txBox="1"/>
          <p:nvPr/>
        </p:nvSpPr>
        <p:spPr>
          <a:xfrm>
            <a:off x="6434391" y="3035103"/>
            <a:ext cx="9875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58775" indent="-358775" algn="ctr"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NAI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17 - TextBox"/>
          <p:cNvSpPr txBox="1"/>
          <p:nvPr/>
        </p:nvSpPr>
        <p:spPr>
          <a:xfrm>
            <a:off x="1475656" y="3035103"/>
            <a:ext cx="9875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58775" indent="-358775" algn="ctr">
              <a:defRPr/>
            </a:pPr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OXI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18 - TextBox"/>
          <p:cNvSpPr txBox="1"/>
          <p:nvPr/>
        </p:nvSpPr>
        <p:spPr>
          <a:xfrm>
            <a:off x="656093" y="1979481"/>
            <a:ext cx="28401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Απόρριψη της τρέχουσας </a:t>
            </a:r>
            <a:r>
              <a:rPr lang="el-GR" sz="2000" dirty="0" smtClean="0">
                <a:solidFill>
                  <a:schemeClr val="tx1"/>
                </a:solidFill>
                <a:cs typeface="Arial" pitchFamily="34" charset="0"/>
              </a:rPr>
              <a:t>θεωρίας</a:t>
            </a:r>
            <a:endParaRPr lang="el-GR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19 - TextBox"/>
          <p:cNvSpPr txBox="1"/>
          <p:nvPr/>
        </p:nvSpPr>
        <p:spPr>
          <a:xfrm>
            <a:off x="5508104" y="1901382"/>
            <a:ext cx="28401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  <a:cs typeface="Arial" pitchFamily="34" charset="0"/>
              </a:rPr>
              <a:t>Διατήρηση και/ή βελτίωσή της </a:t>
            </a:r>
          </a:p>
        </p:txBody>
      </p:sp>
      <p:cxnSp>
        <p:nvCxnSpPr>
          <p:cNvPr id="18" name="Ευθύγραμμο βέλος σύνδεσης 17"/>
          <p:cNvCxnSpPr>
            <a:stCxn id="13" idx="0"/>
          </p:cNvCxnSpPr>
          <p:nvPr/>
        </p:nvCxnSpPr>
        <p:spPr>
          <a:xfrm flipV="1">
            <a:off x="2076150" y="1787267"/>
            <a:ext cx="2588432" cy="192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ύγραμμο βέλος σύνδεσης 18"/>
          <p:cNvCxnSpPr>
            <a:stCxn id="14" idx="0"/>
            <a:endCxn id="5" idx="2"/>
          </p:cNvCxnSpPr>
          <p:nvPr/>
        </p:nvCxnSpPr>
        <p:spPr>
          <a:xfrm flipH="1" flipV="1">
            <a:off x="4664582" y="1787267"/>
            <a:ext cx="2263579" cy="114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V="1">
            <a:off x="1969425" y="2712483"/>
            <a:ext cx="0" cy="272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 flipV="1">
            <a:off x="7003902" y="2687367"/>
            <a:ext cx="0" cy="272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 flipH="1" flipV="1">
            <a:off x="1969425" y="3435213"/>
            <a:ext cx="2564428" cy="425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/>
          <p:cNvCxnSpPr/>
          <p:nvPr/>
        </p:nvCxnSpPr>
        <p:spPr>
          <a:xfrm flipV="1">
            <a:off x="4613147" y="3435213"/>
            <a:ext cx="2315013" cy="425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των δυο ειδών ερευνητικού σχεδιασμού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 </a:t>
            </a:r>
            <a:r>
              <a:rPr lang="el-GR" b="1" dirty="0">
                <a:solidFill>
                  <a:srgbClr val="820000"/>
                </a:solidFill>
              </a:rPr>
              <a:t>διαχρονικός σχεδιασμός </a:t>
            </a:r>
            <a:r>
              <a:rPr lang="el-GR" dirty="0"/>
              <a:t>παρακολουθεί την ανάπτυξη ως διαχρονική διεργασία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 </a:t>
            </a:r>
            <a:r>
              <a:rPr lang="el-GR" b="1" dirty="0">
                <a:solidFill>
                  <a:srgbClr val="820000"/>
                </a:solidFill>
              </a:rPr>
              <a:t>σχεδιασμός διαστρωμάτωσης </a:t>
            </a:r>
            <a:r>
              <a:rPr lang="el-GR" dirty="0"/>
              <a:t>αφενός προωθεί τη διεξαγωγή της έρευνας σε μικρό χρονικό διάστημα και αφετέρου αποκαλύπτει τάσεις συμπεριφοράς ανά ηλικία.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643509"/>
            <a:ext cx="2438400" cy="2438400"/>
          </a:xfrm>
          <a:prstGeom prst="rect">
            <a:avLst/>
          </a:prstGeom>
        </p:spPr>
      </p:pic>
      <p:sp>
        <p:nvSpPr>
          <p:cNvPr id="6" name="Rectangle 6"/>
          <p:cNvSpPr/>
          <p:nvPr/>
        </p:nvSpPr>
        <p:spPr>
          <a:xfrm>
            <a:off x="2771800" y="592038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1328101861 Thumbs Up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76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Μειονεκτήματα </a:t>
            </a:r>
            <a:r>
              <a:rPr lang="el-GR" dirty="0"/>
              <a:t>των δυο ειδών ερευνητικού σχεδιασμού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Διαχρονικός σχεδιασμός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Οι επαναλαμβανόμενες εξετάσεις μπορεί να επηρεάσουν την εγκυρότητα των αποτελεσμάτων.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Τα αποτελέσματα μπορεί να επηρεαστούν από ιστορικές συγκυρίες.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Σχεδιασμός διαστρωμάτωσης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Χάνεται η αίσθηση της συνέχειας στην ανάπτυξη.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Τα ευρήματα είναι ευάλωτα σε επιδράσεις μεταβλητών της ηλικίας.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5" name="Rectangle 6"/>
          <p:cNvSpPr/>
          <p:nvPr/>
        </p:nvSpPr>
        <p:spPr>
          <a:xfrm>
            <a:off x="3203848" y="636920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1328101865 Thumbs down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Raoli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34" y="4928814"/>
            <a:ext cx="1486508" cy="14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Ερευνητικές μέθοδοι της ψυχολογίας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95544" y="2060848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Οι κύριες μέθοδοι που χρησιμοποιούνται στη ψυχολογία διακρίνονται βασικά σε δύο μεγάλες κατηγορίες: </a:t>
            </a:r>
            <a:r>
              <a:rPr lang="el-GR" dirty="0" smtClean="0"/>
              <a:t>τις </a:t>
            </a:r>
            <a:r>
              <a:rPr lang="el-GR" b="1" dirty="0">
                <a:solidFill>
                  <a:srgbClr val="004A82"/>
                </a:solidFill>
              </a:rPr>
              <a:t>πειραματικές </a:t>
            </a:r>
            <a:r>
              <a:rPr lang="el-GR" dirty="0"/>
              <a:t>και τις </a:t>
            </a:r>
            <a:r>
              <a:rPr lang="el-GR" b="1" dirty="0">
                <a:solidFill>
                  <a:srgbClr val="820000"/>
                </a:solidFill>
              </a:rPr>
              <a:t>μη πειραματικές.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49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ερευνητικού σχεδιασμού διαστρωμάτωσης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3"/>
          <a:stretch/>
        </p:blipFill>
        <p:spPr>
          <a:xfrm>
            <a:off x="3802889" y="1616417"/>
            <a:ext cx="1373517" cy="171050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0626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6" name="Rectangle 6"/>
          <p:cNvSpPr/>
          <p:nvPr/>
        </p:nvSpPr>
        <p:spPr>
          <a:xfrm>
            <a:off x="3618892" y="3981426"/>
            <a:ext cx="2257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man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Nemo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Καμπύλο αριστερό βέλος 9"/>
          <p:cNvSpPr/>
          <p:nvPr/>
        </p:nvSpPr>
        <p:spPr>
          <a:xfrm rot="21211973">
            <a:off x="5305798" y="1483935"/>
            <a:ext cx="481335" cy="2002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Καμπύλο αριστερό βέλος 10"/>
          <p:cNvSpPr/>
          <p:nvPr/>
        </p:nvSpPr>
        <p:spPr>
          <a:xfrm rot="5400000">
            <a:off x="4247001" y="2738432"/>
            <a:ext cx="371614" cy="2026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Καμπύλο αριστερό βέλος 11"/>
          <p:cNvSpPr/>
          <p:nvPr/>
        </p:nvSpPr>
        <p:spPr>
          <a:xfrm rot="11998603">
            <a:off x="3353664" y="1277931"/>
            <a:ext cx="530456" cy="2096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084168" y="1220097"/>
            <a:ext cx="2913838" cy="1323439"/>
          </a:xfrm>
          <a:prstGeom prst="rect">
            <a:avLst/>
          </a:prstGeom>
          <a:ln w="158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Θεωρίες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  <a:p>
            <a:r>
              <a:rPr lang="el-GR" sz="2000" dirty="0">
                <a:latin typeface="+mn-lt"/>
              </a:rPr>
              <a:t>Παράδειγμα: H χαμηλή αυτοεκτίμηση υποθάλπει την κατάθλιψη.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5949509" y="4565418"/>
            <a:ext cx="2913838" cy="1938992"/>
          </a:xfrm>
          <a:prstGeom prst="rect">
            <a:avLst/>
          </a:prstGeom>
          <a:ln w="158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Υποθέσεις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  <a:p>
            <a:r>
              <a:rPr lang="el-GR" sz="2000" dirty="0">
                <a:latin typeface="+mn-lt"/>
              </a:rPr>
              <a:t>Παράδειγμα: Οι άνθρωποι με χαμηλή αυτοεκτίμηση είναι πιο ευάλωτοι στην εκδήλωση κατάθλιψης.</a:t>
            </a:r>
          </a:p>
        </p:txBody>
      </p:sp>
      <p:sp>
        <p:nvSpPr>
          <p:cNvPr id="15" name="Ορθογώνιο 14"/>
          <p:cNvSpPr/>
          <p:nvPr/>
        </p:nvSpPr>
        <p:spPr>
          <a:xfrm>
            <a:off x="168827" y="4176018"/>
            <a:ext cx="3450665" cy="2246769"/>
          </a:xfrm>
          <a:prstGeom prst="rect">
            <a:avLst/>
          </a:prstGeom>
          <a:ln w="158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000" b="1" dirty="0" smtClean="0">
                <a:solidFill>
                  <a:srgbClr val="820000"/>
                </a:solidFill>
                <a:latin typeface="+mn-lt"/>
              </a:rPr>
              <a:t>Έρευνα </a:t>
            </a:r>
            <a:endParaRPr lang="el-GR" sz="2000" b="1" dirty="0">
              <a:solidFill>
                <a:srgbClr val="820000"/>
              </a:solidFill>
              <a:latin typeface="+mn-lt"/>
            </a:endParaRPr>
          </a:p>
          <a:p>
            <a:r>
              <a:rPr lang="el-GR" sz="2000" dirty="0">
                <a:latin typeface="+mn-lt"/>
              </a:rPr>
              <a:t>Παράδειγμα: Χορήγηση τεστ αυτοεκτίμησης και κατάθλιψης και διερεύνηση κατά πόσον η χαμηλή βαθμολογία στο ένα συνδέεται με υψηλή βαθμολογία στο άλλο.</a:t>
            </a:r>
          </a:p>
        </p:txBody>
      </p:sp>
      <p:sp>
        <p:nvSpPr>
          <p:cNvPr id="16" name="Ορθογώνιο 15"/>
          <p:cNvSpPr/>
          <p:nvPr/>
        </p:nvSpPr>
        <p:spPr>
          <a:xfrm>
            <a:off x="6764396" y="3369811"/>
            <a:ext cx="1671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Οδηγούν σε… </a:t>
            </a:r>
          </a:p>
        </p:txBody>
      </p:sp>
      <p:sp>
        <p:nvSpPr>
          <p:cNvPr id="17" name="Ορθογώνιο 16"/>
          <p:cNvSpPr/>
          <p:nvPr/>
        </p:nvSpPr>
        <p:spPr>
          <a:xfrm>
            <a:off x="3875238" y="5232884"/>
            <a:ext cx="1671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latin typeface="+mn-lt"/>
              </a:rPr>
              <a:t>Οδηγούν σε… </a:t>
            </a:r>
          </a:p>
        </p:txBody>
      </p:sp>
      <p:sp>
        <p:nvSpPr>
          <p:cNvPr id="18" name="Ορθογώνιο 17"/>
          <p:cNvSpPr/>
          <p:nvPr/>
        </p:nvSpPr>
        <p:spPr>
          <a:xfrm>
            <a:off x="845591" y="2334299"/>
            <a:ext cx="19400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Γεννά η διαμορφώνει εκ νέου… </a:t>
            </a:r>
          </a:p>
        </p:txBody>
      </p:sp>
    </p:spTree>
    <p:extLst>
      <p:ext uri="{BB962C8B-B14F-4D97-AF65-F5344CB8AC3E}">
        <p14:creationId xmlns:p14="http://schemas.microsoft.com/office/powerpoint/2010/main" val="1237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στατιστική μέθοδος της συνάφειας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συνάφεια είναι μια ένδειξη σχέσης μεταξύ δύο μεταβλητών, η οποία δείχνει το βαθμό στον οποίον οι μεταβλητές συμμεταβάλλονται.</a:t>
            </a:r>
          </a:p>
          <a:p>
            <a:r>
              <a:rPr lang="el-GR" b="1" dirty="0">
                <a:solidFill>
                  <a:srgbClr val="820000"/>
                </a:solidFill>
              </a:rPr>
              <a:t>Θετική συνάφεια</a:t>
            </a:r>
          </a:p>
          <a:p>
            <a:pPr lvl="1"/>
            <a:r>
              <a:rPr lang="el-GR" dirty="0" smtClean="0"/>
              <a:t>Όσο </a:t>
            </a:r>
            <a:r>
              <a:rPr lang="el-GR" dirty="0"/>
              <a:t>αυξάνουν οι τιμές της μιας μεταβλητής, αυξάνουν και οι τιμές της άλλης, π.χ βάρος – ύψος.</a:t>
            </a:r>
          </a:p>
          <a:p>
            <a:r>
              <a:rPr lang="el-GR" b="1" dirty="0">
                <a:solidFill>
                  <a:srgbClr val="820000"/>
                </a:solidFill>
              </a:rPr>
              <a:t>Αρνητική συνάφεια</a:t>
            </a:r>
          </a:p>
          <a:p>
            <a:pPr lvl="1"/>
            <a:r>
              <a:rPr lang="el-GR" dirty="0" smtClean="0"/>
              <a:t>Όσο </a:t>
            </a:r>
            <a:r>
              <a:rPr lang="el-GR" dirty="0"/>
              <a:t>αυξάνουν οι τιμές της μιας μεταβλητής, μειώνονται οι τιμές της άλλης, π.χ. ηλικία – επιδόσεις στο τρέξιμο.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54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γραφική αναπαράσταση της θετικής συνάφειας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grpSp>
        <p:nvGrpSpPr>
          <p:cNvPr id="32" name="Ομάδα 31"/>
          <p:cNvGrpSpPr/>
          <p:nvPr/>
        </p:nvGrpSpPr>
        <p:grpSpPr>
          <a:xfrm>
            <a:off x="1691680" y="1412776"/>
            <a:ext cx="5497512" cy="4026900"/>
            <a:chOff x="1285280" y="1411114"/>
            <a:chExt cx="5497512" cy="4026900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3798292" y="4722639"/>
              <a:ext cx="16755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3366492" y="4722639"/>
              <a:ext cx="16755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2069505" y="1411114"/>
              <a:ext cx="2296601" cy="69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l-GR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έτη εκπαίδευσης</a:t>
              </a:r>
              <a:endPara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l-GR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ετήσιο εισόδημα</a:t>
              </a:r>
              <a:endPara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204864"/>
              <a:ext cx="5091112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285280" y="2176289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6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285280" y="2382664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5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285280" y="2593802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50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285280" y="3031952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4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285280" y="3236739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285280" y="3444702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285280" y="3654252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25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285280" y="3862214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20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285280" y="4287664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296392" y="407017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15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285280" y="281287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4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080617" y="4749627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529880" y="4749627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2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944217" y="4749627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4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358555" y="4749627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6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758605" y="4749627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8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168180" y="474962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593630" y="474962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12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5009555" y="474962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14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5412780" y="474962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16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5849342" y="474962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18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6298605" y="4749627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20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515717" y="5046489"/>
              <a:ext cx="1979911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Έτη εκπαίδευσης</a:t>
              </a:r>
              <a:endPara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3" name="Ορθογώνιο 32"/>
          <p:cNvSpPr/>
          <p:nvPr/>
        </p:nvSpPr>
        <p:spPr>
          <a:xfrm>
            <a:off x="262430" y="5603577"/>
            <a:ext cx="83998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+mn-lt"/>
              </a:rPr>
              <a:t>Θετική συνάφεια </a:t>
            </a:r>
            <a:r>
              <a:rPr lang="el-GR" sz="2200" dirty="0">
                <a:latin typeface="+mn-lt"/>
              </a:rPr>
              <a:t>μεταξύ ετών εκπαίδευσης και ετήσιου εισοδήματος</a:t>
            </a:r>
            <a:r>
              <a:rPr lang="el-GR" sz="2200" dirty="0" smtClean="0">
                <a:latin typeface="+mn-lt"/>
              </a:rPr>
              <a:t>.</a:t>
            </a:r>
            <a:endParaRPr lang="el-GR" sz="2200" dirty="0">
              <a:latin typeface="+mn-lt"/>
            </a:endParaRPr>
          </a:p>
          <a:p>
            <a:r>
              <a:rPr lang="el-GR" sz="2200" dirty="0">
                <a:latin typeface="+mn-lt"/>
              </a:rPr>
              <a:t>Όσο αυξάνει η μεταβλητή x, αυξάνει και η μεταβλητή y.</a:t>
            </a:r>
          </a:p>
        </p:txBody>
      </p:sp>
    </p:spTree>
    <p:extLst>
      <p:ext uri="{BB962C8B-B14F-4D97-AF65-F5344CB8AC3E}">
        <p14:creationId xmlns:p14="http://schemas.microsoft.com/office/powerpoint/2010/main" val="32434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γραφική αναπαράσταση της </a:t>
            </a:r>
            <a:r>
              <a:rPr lang="el-GR" dirty="0" smtClean="0"/>
              <a:t>αρνητικ</a:t>
            </a:r>
            <a:r>
              <a:rPr lang="el-GR" dirty="0"/>
              <a:t>ή</a:t>
            </a:r>
            <a:r>
              <a:rPr lang="el-GR" dirty="0" smtClean="0"/>
              <a:t>ς συνάφειας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grpSp>
        <p:nvGrpSpPr>
          <p:cNvPr id="29" name="Ομάδα 28"/>
          <p:cNvGrpSpPr/>
          <p:nvPr/>
        </p:nvGrpSpPr>
        <p:grpSpPr>
          <a:xfrm>
            <a:off x="1619672" y="1412776"/>
            <a:ext cx="5965531" cy="3815762"/>
            <a:chOff x="1304301" y="1412776"/>
            <a:chExt cx="5965531" cy="3815762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4221832" y="4513163"/>
              <a:ext cx="16755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3790032" y="4513163"/>
              <a:ext cx="16755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16200000">
              <a:off x="270235" y="2832294"/>
              <a:ext cx="245965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Αριθμός ατυχημάτων</a:t>
              </a:r>
              <a:endPara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700882" y="1704876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6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00882" y="2065238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50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00882" y="2497038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4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700882" y="2930426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3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700882" y="328920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20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830724" y="4081022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700882" y="3722588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637507" y="4513163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69307" y="4513163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2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429670" y="4513163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4</a:t>
              </a: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3932907" y="4513163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6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4293270" y="4513163"/>
              <a:ext cx="29733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8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4591720" y="454015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0</a:t>
              </a:r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5017170" y="454015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12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433095" y="454015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14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836320" y="454015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16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6272882" y="454015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18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6722145" y="4540151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dirty="0">
                  <a:solidFill>
                    <a:srgbClr val="000000"/>
                  </a:solidFill>
                  <a:latin typeface="+mn-lt"/>
                </a:rPr>
                <a:t>20</a:t>
              </a:r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3939257" y="4837013"/>
              <a:ext cx="2145854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Ώρες εκπαίδευσης</a:t>
              </a:r>
              <a:endPara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412776"/>
              <a:ext cx="5218112" cy="315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3429670" y="1417538"/>
              <a:ext cx="2752623" cy="69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l-GR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ώρες εκπαίδευσης</a:t>
              </a:r>
              <a:endPara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l-GR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αριθμός ατυχημάτων</a:t>
              </a:r>
              <a:endPara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0" name="Ορθογώνιο 29"/>
          <p:cNvSpPr/>
          <p:nvPr/>
        </p:nvSpPr>
        <p:spPr>
          <a:xfrm>
            <a:off x="257612" y="5412329"/>
            <a:ext cx="8702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+mn-lt"/>
              </a:rPr>
              <a:t>Αρνητική </a:t>
            </a:r>
            <a:r>
              <a:rPr lang="el-GR" sz="2200" b="1" dirty="0" smtClean="0">
                <a:solidFill>
                  <a:srgbClr val="004A82"/>
                </a:solidFill>
                <a:latin typeface="+mn-lt"/>
              </a:rPr>
              <a:t>συνάφεια </a:t>
            </a:r>
            <a:r>
              <a:rPr lang="el-GR" sz="2200" dirty="0">
                <a:latin typeface="+mn-lt"/>
              </a:rPr>
              <a:t>μεταξύ ωρών εκπαίδευσης και αριθμού </a:t>
            </a:r>
            <a:r>
              <a:rPr lang="el-GR" sz="2200" dirty="0" smtClean="0">
                <a:latin typeface="+mn-lt"/>
              </a:rPr>
              <a:t>ατυχημάτων</a:t>
            </a:r>
            <a:endParaRPr lang="el-GR" sz="2200" dirty="0">
              <a:latin typeface="+mn-lt"/>
            </a:endParaRPr>
          </a:p>
          <a:p>
            <a:r>
              <a:rPr lang="el-GR" sz="2200" dirty="0">
                <a:latin typeface="+mn-lt"/>
              </a:rPr>
              <a:t>Όσο αυξάνει η μεταβλητή x, μειώνεται η μεταβλητή y.</a:t>
            </a:r>
          </a:p>
        </p:txBody>
      </p:sp>
    </p:spTree>
    <p:extLst>
      <p:ext uri="{BB962C8B-B14F-4D97-AF65-F5344CB8AC3E}">
        <p14:creationId xmlns:p14="http://schemas.microsoft.com/office/powerpoint/2010/main" val="16977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γραφική αναπαράσταση της </a:t>
            </a:r>
            <a:r>
              <a:rPr lang="el-GR" dirty="0" smtClean="0"/>
              <a:t>μηδενικής </a:t>
            </a:r>
            <a:r>
              <a:rPr lang="el-GR" dirty="0"/>
              <a:t>συνάφειας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683568" y="1196752"/>
            <a:ext cx="7478561" cy="4219788"/>
            <a:chOff x="668630" y="1185062"/>
            <a:chExt cx="7478561" cy="4219788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3708400" y="4724400"/>
              <a:ext cx="16755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3276600" y="4724400"/>
              <a:ext cx="167556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 rot="16200000">
              <a:off x="658017" y="3038770"/>
              <a:ext cx="41275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IQ</a:t>
              </a: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4211638" y="5013325"/>
              <a:ext cx="731749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l-GR" altLang="en-US" sz="20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Ύψος</a:t>
              </a:r>
              <a:endPara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873626" y="1185062"/>
              <a:ext cx="1082807" cy="69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x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l-GR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ύψος</a:t>
              </a:r>
              <a:endPara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  <a:p>
              <a:pPr eaLnBrk="1" hangingPunct="1"/>
              <a:r>
                <a:rPr lang="en-US" altLang="en-US" sz="20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y</a:t>
              </a:r>
              <a:r>
                <a:rPr lang="en-US" altLang="en-US" sz="20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= IQ</a:t>
              </a:r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1989138"/>
              <a:ext cx="6589712" cy="25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084263" y="1884363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160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1084263" y="2171700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150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084263" y="2439988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140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084263" y="2727325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130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1084263" y="2990850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120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1084263" y="3279775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110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1084263" y="3590925"/>
              <a:ext cx="557022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100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200150" y="3878263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90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1189038" y="4167188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80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1890713" y="4489450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60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3043238" y="4489450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64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4241800" y="4489450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68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92738" y="4489450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72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6567488" y="4489450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76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720013" y="4489450"/>
              <a:ext cx="427178" cy="39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9" rIns="82936" bIns="41469">
              <a:spAutoFit/>
            </a:bodyPr>
            <a:lstStyle>
              <a:lvl1pPr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828675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00000"/>
                  </a:solidFill>
                  <a:latin typeface="+mn-lt"/>
                </a:rPr>
                <a:t>80</a:t>
              </a:r>
            </a:p>
          </p:txBody>
        </p:sp>
      </p:grpSp>
      <p:sp>
        <p:nvSpPr>
          <p:cNvPr id="27" name="Ορθογώνιο 26"/>
          <p:cNvSpPr/>
          <p:nvPr/>
        </p:nvSpPr>
        <p:spPr>
          <a:xfrm>
            <a:off x="1368265" y="5420397"/>
            <a:ext cx="6978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4A82"/>
                </a:solidFill>
                <a:latin typeface="+mn-lt"/>
              </a:rPr>
              <a:t>Μηδενική συνάφεια </a:t>
            </a:r>
            <a:r>
              <a:rPr lang="el-GR" sz="2200" dirty="0">
                <a:latin typeface="+mn-lt"/>
              </a:rPr>
              <a:t>μεταξύ ύψους και νοημοσύνης (IQ</a:t>
            </a:r>
            <a:r>
              <a:rPr lang="el-GR" sz="2200" dirty="0" smtClean="0">
                <a:latin typeface="+mn-lt"/>
              </a:rPr>
              <a:t>)</a:t>
            </a:r>
            <a:endParaRPr lang="el-GR" sz="2200" dirty="0">
              <a:latin typeface="+mn-lt"/>
            </a:endParaRPr>
          </a:p>
          <a:p>
            <a:r>
              <a:rPr lang="el-GR" sz="2200" dirty="0">
                <a:latin typeface="+mn-lt"/>
              </a:rPr>
              <a:t>Η τιμή της μεταβλητής x, δεν επηρεάζει τη μεταβλητή y.</a:t>
            </a:r>
          </a:p>
        </p:txBody>
      </p:sp>
    </p:spTree>
    <p:extLst>
      <p:ext uri="{BB962C8B-B14F-4D97-AF65-F5344CB8AC3E}">
        <p14:creationId xmlns:p14="http://schemas.microsoft.com/office/powerpoint/2010/main" val="42919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δείκτης συνάφειας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047" y="994642"/>
            <a:ext cx="4402832" cy="567471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δείκτης συνάφειας είναι ένας αριθμητικός δείκτης ο οποίος εκφράζει το βαθμό και την κατεύθυνση της συσχέτισης μεταξύ δύο μεταβλητών και κυμαίνεται από το –1 έως το +1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Όταν ο δείκτης συνάφειας κυμαίνεται πολύ κοντά στο μηδέν, τότε οι δύο μεταβλητές είναι άσχετες μεταξύ τους, ενώ όταν φτάνει στο 1, η συνάφεια είναι απόλυτη. Μία καλή θετική συνάφεια στην Ψυχολογία φτάνει από 0.6 – 0.9.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49865"/>
              </p:ext>
            </p:extLst>
          </p:nvPr>
        </p:nvGraphicFramePr>
        <p:xfrm>
          <a:off x="4860032" y="1412776"/>
          <a:ext cx="3744416" cy="40211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8495"/>
                <a:gridCol w="2015921"/>
              </a:tblGrid>
              <a:tr h="1241241"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Δείκτης συνάφειας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Δύναμη της σχέσης μεταξύ μεταβλητών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</a:tr>
              <a:tr h="540859"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0.00 - 0.20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  <a:tc>
                  <a:txBody>
                    <a:bodyPr/>
                    <a:lstStyle/>
                    <a:p>
                      <a:pPr marL="107950" marR="0" lvl="0" indent="-10795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Πολύ χαμηλή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</a:tr>
              <a:tr h="543767"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0.20 - 0.40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  <a:tc>
                  <a:txBody>
                    <a:bodyPr/>
                    <a:lstStyle/>
                    <a:p>
                      <a:pPr marL="107950" marR="0" lvl="0" indent="-10795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Χαμηλή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</a:tr>
              <a:tr h="540859"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0.40 - 0.60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  <a:tc>
                  <a:txBody>
                    <a:bodyPr/>
                    <a:lstStyle/>
                    <a:p>
                      <a:pPr marL="107950" marR="0" lvl="0" indent="-10795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Μέτρια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</a:tr>
              <a:tr h="613554"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0.60 - 0.80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  <a:tc>
                  <a:txBody>
                    <a:bodyPr/>
                    <a:lstStyle/>
                    <a:p>
                      <a:pPr marL="107950" marR="0" lvl="0" indent="-10795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Υψηλή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</a:tr>
              <a:tr h="540859">
                <a:tc>
                  <a:txBody>
                    <a:bodyPr/>
                    <a:lstStyle/>
                    <a:p>
                      <a:pPr marL="107950" marR="0" lvl="0" indent="-107950" algn="ctr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0.80 - 1.00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  <a:tc>
                  <a:txBody>
                    <a:bodyPr/>
                    <a:lstStyle/>
                    <a:p>
                      <a:pPr marL="107950" marR="0" lvl="0" indent="-107950" algn="l" defTabSz="10080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Πολύ υψηλή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82951" marR="82951" marT="41471" marB="4147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2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ερμηνεία της συνάφειας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ύπαρξη συνάφειας δεν σημαίνει ότι η παρουσία της μιας μεταβλητής προκαλεί την ύπαρξη της άλλης. </a:t>
            </a:r>
          </a:p>
          <a:p>
            <a:r>
              <a:rPr lang="el-GR" dirty="0"/>
              <a:t>Επομένως, η συνάφεια δεν δίνει πληροφορίες για τη σχέση </a:t>
            </a:r>
            <a:r>
              <a:rPr lang="el-GR" dirty="0" smtClean="0"/>
              <a:t>αιτίου-αποτελέσματος</a:t>
            </a:r>
            <a:endParaRPr lang="el-GR" dirty="0"/>
          </a:p>
          <a:p>
            <a:r>
              <a:rPr lang="el-GR" dirty="0"/>
              <a:t>Για παράδειγμα, η συνάφεια μεταξύ προσέλευσης στο μάθημα και καλών επιδόσεων στις εξετάσεις δεν μαρτυρά υποχρεωτικά ότι η προσέλευση στο μάθημα προσδιορίζει τις καλές επιδόσεις στις εξετάσεις. 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34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smtClean="0"/>
              <a:t>Μανιαδάκη 2014. </a:t>
            </a:r>
            <a:r>
              <a:rPr lang="el-GR" sz="2000" dirty="0"/>
              <a:t>Κατερίνα Μανιαδάκη. «Εισαγωγή στην Ψυχολογία.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Ερευνητικές μέθοδοι της </a:t>
            </a:r>
            <a:r>
              <a:rPr lang="el-GR" sz="2000" dirty="0" smtClean="0"/>
              <a:t>ψυχολογίας».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Κριτήρια που πρέπει να πληρούν οι ερευνητικές μέθοδοι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Αξιοπιστία</a:t>
            </a:r>
          </a:p>
          <a:p>
            <a:r>
              <a:rPr lang="el-GR" dirty="0"/>
              <a:t>Κάθε φορά που γίνεται η ίδια μέτρηση πρέπει να υπάρχει το ίδιο αποτέλεσμα. Επομένως η έρευνα πρέπει να γίνεται με τρόπο που να εξασφαλίζει τη δυνατότητα επανάληψής της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10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7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758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που πρέπει να πληρούν οι ερευνητικές μέθοδοι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Εγκυρότητα</a:t>
            </a:r>
          </a:p>
          <a:p>
            <a:r>
              <a:rPr lang="el-GR" dirty="0"/>
              <a:t>Ο ερευνητής πρέπει να είναι σίγουρος ότι αυτό που ερευνά ή εξετάζει είναι πράγματι αυτό που θέλει να εξετάζει ή πιστεύει ότι εξετάζει.</a:t>
            </a:r>
          </a:p>
        </p:txBody>
      </p:sp>
    </p:spTree>
    <p:extLst>
      <p:ext uri="{BB962C8B-B14F-4D97-AF65-F5344CB8AC3E}">
        <p14:creationId xmlns:p14="http://schemas.microsoft.com/office/powerpoint/2010/main" val="19171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που πρέπει να πληρούν οι ερευνητικές μέθοδοι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232248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820000"/>
                </a:solidFill>
              </a:rPr>
              <a:t>Γενίκευση</a:t>
            </a:r>
          </a:p>
          <a:p>
            <a:r>
              <a:rPr lang="el-GR" dirty="0"/>
              <a:t>Τα ευρήματα της έρευνας πρέπει να μπορούν να γενικευτούν και στους υπόλοιπους ανθρώπους και να μην περιορίζονται μόνο στα υποκείμενα της έρευνας.</a:t>
            </a:r>
          </a:p>
        </p:txBody>
      </p:sp>
    </p:spTree>
    <p:extLst>
      <p:ext uri="{BB962C8B-B14F-4D97-AF65-F5344CB8AC3E}">
        <p14:creationId xmlns:p14="http://schemas.microsoft.com/office/powerpoint/2010/main" val="16829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l-GR" dirty="0" smtClean="0"/>
              <a:t>Η πειραματική 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 πείραμα είναι μια ελεγχόμενη κατάσταση όπου ο ερευνητής χειρίζεται μια ανεξάρτητη  μεταβλητή προκειμένου να επιφέρει κάποια αλλαγή σε μια εξαρτημένη μεταβλητή.</a:t>
            </a:r>
          </a:p>
          <a:p>
            <a:r>
              <a:rPr lang="el-GR" dirty="0"/>
              <a:t>Στο πείραμα, ο ερευνητής ενδιαφέρεται να μάθει πόσο αλλάζει η συμπεριφορά όσο οι συνθήκες αλλάζουν. </a:t>
            </a:r>
          </a:p>
          <a:p>
            <a:r>
              <a:rPr lang="el-GR" dirty="0"/>
              <a:t>Τόσο η πιθανή αλλαγή της συμπεριφοράς όσο και η αλλαγή των συνθηκών ονομάζονται μεταβλητές.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72108" y="4640514"/>
            <a:ext cx="8820472" cy="461665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Μεταβλητή λοιπόν είναι κάτι που μπορεί να έχει διαφορετικές τιμές.</a:t>
            </a:r>
          </a:p>
        </p:txBody>
      </p:sp>
    </p:spTree>
    <p:extLst>
      <p:ext uri="{BB962C8B-B14F-4D97-AF65-F5344CB8AC3E}">
        <p14:creationId xmlns:p14="http://schemas.microsoft.com/office/powerpoint/2010/main" val="9603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μεταβλητές του πειράματος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862759"/>
            <a:ext cx="2088232" cy="1656184"/>
          </a:xfrm>
          <a:ln w="158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b="1" dirty="0">
                <a:solidFill>
                  <a:srgbClr val="820000"/>
                </a:solidFill>
              </a:rPr>
              <a:t>Ανεξάρτητη μεταβλητή</a:t>
            </a:r>
          </a:p>
          <a:p>
            <a:pPr marL="0" indent="0">
              <a:buNone/>
            </a:pPr>
            <a:r>
              <a:rPr lang="el-GR" sz="2200" dirty="0"/>
              <a:t>Οι χειρισμοί του ερευνητή</a:t>
            </a:r>
          </a:p>
          <a:p>
            <a:pPr marL="0" indent="0">
              <a:buNone/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Βέλος προς τα επάνω 4"/>
          <p:cNvSpPr/>
          <p:nvPr/>
        </p:nvSpPr>
        <p:spPr>
          <a:xfrm rot="3709926">
            <a:off x="3719831" y="1255277"/>
            <a:ext cx="576064" cy="2985860"/>
          </a:xfrm>
          <a:prstGeom prst="upArrow">
            <a:avLst/>
          </a:prstGeom>
          <a:solidFill>
            <a:srgbClr val="004A82"/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5603966" y="1268760"/>
            <a:ext cx="3288514" cy="2016224"/>
          </a:xfrm>
          <a:prstGeom prst="rect">
            <a:avLst/>
          </a:prstGeom>
          <a:ln w="158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sz="2200" b="1" dirty="0">
                <a:solidFill>
                  <a:srgbClr val="820000"/>
                </a:solidFill>
              </a:rPr>
              <a:t>Εξαρτημένη μεταβλητή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l-GR" sz="2200" dirty="0"/>
              <a:t>Η συμπεριφορά του ατόμου </a:t>
            </a:r>
            <a:r>
              <a:rPr lang="el-GR" sz="2200" dirty="0" smtClean="0"/>
              <a:t>που επηρεάζεται </a:t>
            </a:r>
            <a:r>
              <a:rPr lang="el-GR" sz="2200" dirty="0"/>
              <a:t>από τους χειρισμούς </a:t>
            </a:r>
            <a:r>
              <a:rPr lang="el-GR" sz="2200" dirty="0" smtClean="0"/>
              <a:t>του </a:t>
            </a:r>
            <a:r>
              <a:rPr lang="el-GR" sz="2200" dirty="0"/>
              <a:t>ερευνητή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l-GR" sz="2200" dirty="0"/>
          </a:p>
        </p:txBody>
      </p:sp>
      <p:sp>
        <p:nvSpPr>
          <p:cNvPr id="7" name="Ορθογώνιο 6"/>
          <p:cNvSpPr/>
          <p:nvPr/>
        </p:nvSpPr>
        <p:spPr>
          <a:xfrm>
            <a:off x="5076056" y="3429000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+mn-lt"/>
              </a:rPr>
              <a:t>Εξαρτημένη μεταβλητή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200" dirty="0">
                <a:latin typeface="+mn-lt"/>
              </a:rPr>
              <a:t>Η αλλαγή στη συμπεριφορά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23528" y="4653136"/>
            <a:ext cx="4176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820000"/>
                </a:solidFill>
                <a:latin typeface="+mn-lt"/>
              </a:rPr>
              <a:t>Ανεξάρτητη μεταβλητή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2200" dirty="0">
                <a:latin typeface="+mn-lt"/>
              </a:rPr>
              <a:t>Οι συνθήκες του πειράματος</a:t>
            </a:r>
          </a:p>
        </p:txBody>
      </p:sp>
    </p:spTree>
    <p:extLst>
      <p:ext uri="{BB962C8B-B14F-4D97-AF65-F5344CB8AC3E}">
        <p14:creationId xmlns:p14="http://schemas.microsoft.com/office/powerpoint/2010/main" val="24475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 πειράματος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O ερευνητής μελετά κατά πόσον είναι ευκολότερο να απομνημονεύσει κανείς μία </a:t>
            </a:r>
            <a:r>
              <a:rPr lang="el-GR" b="1" dirty="0">
                <a:solidFill>
                  <a:srgbClr val="820000"/>
                </a:solidFill>
              </a:rPr>
              <a:t>λίστα αντικειμένων </a:t>
            </a:r>
            <a:r>
              <a:rPr lang="el-GR" dirty="0"/>
              <a:t>με τη χρήση </a:t>
            </a:r>
            <a:r>
              <a:rPr lang="el-GR" b="1" dirty="0">
                <a:solidFill>
                  <a:srgbClr val="004A82"/>
                </a:solidFill>
              </a:rPr>
              <a:t>λέξεων</a:t>
            </a:r>
            <a:r>
              <a:rPr lang="el-GR" dirty="0"/>
              <a:t> ή </a:t>
            </a:r>
            <a:r>
              <a:rPr lang="el-GR" b="1" dirty="0">
                <a:solidFill>
                  <a:srgbClr val="004A82"/>
                </a:solidFill>
              </a:rPr>
              <a:t>εικόνων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Ανεξάρτητες</a:t>
            </a:r>
            <a:r>
              <a:rPr lang="el-GR" dirty="0"/>
              <a:t>  μεταβλητές είναι οι λέξεις και οι εικόνες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Εξαρτημένη</a:t>
            </a:r>
            <a:r>
              <a:rPr lang="el-GR" dirty="0"/>
              <a:t> μεταβλητή είναι η απομνημόνευση των αντικειμένων.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38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df9d080a6380485f7048f973e7d9032b85b67"/>
</p:tagLst>
</file>

<file path=ppt/theme/theme1.xml><?xml version="1.0" encoding="utf-8"?>
<a:theme xmlns:a="http://schemas.openxmlformats.org/drawingml/2006/main" name="OC_template_updated">
  <a:themeElements>
    <a:clrScheme name="Προσαρμοσμένο 1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2478</Words>
  <Application>Microsoft Office PowerPoint</Application>
  <PresentationFormat>Προβολή στην οθόνη (4:3)</PresentationFormat>
  <Paragraphs>373</Paragraphs>
  <Slides>43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Εισαγωγή στην Ψυχολογία</vt:lpstr>
      <vt:lpstr>Ο πυρήνας της έρευνας</vt:lpstr>
      <vt:lpstr>Ερευνητικές μέθοδοι της ψυχολογίας</vt:lpstr>
      <vt:lpstr>Κριτήρια που πρέπει να πληρούν οι ερευνητικές μέθοδοι (1 από 3)</vt:lpstr>
      <vt:lpstr>Κριτήρια που πρέπει να πληρούν οι ερευνητικές μέθοδοι (2 από 3)</vt:lpstr>
      <vt:lpstr>Κριτήρια που πρέπει να πληρούν οι ερευνητικές μέθοδοι (3 από 3)</vt:lpstr>
      <vt:lpstr>Η πειραματική μέθοδος</vt:lpstr>
      <vt:lpstr>Οι μεταβλητές του πειράματος</vt:lpstr>
      <vt:lpstr>Παράδειγμα πειράματος (1 από 2)</vt:lpstr>
      <vt:lpstr>Παράδειγμα πειράματος (2 από 2)</vt:lpstr>
      <vt:lpstr>Σχεδιασμός πειράματος:  Η επίδραση της τηλεόρασης στη βίαιη συμπεριφορά</vt:lpstr>
      <vt:lpstr>Μέθοδοι επιλογής δείγματος</vt:lpstr>
      <vt:lpstr>Μειονεκτήματα της πειραματικής μεθόδου</vt:lpstr>
      <vt:lpstr>Πλεονεκτήματα της πειραματικής μεθόδου</vt:lpstr>
      <vt:lpstr>Γ. Ατομική μελέτη περίπτωσης</vt:lpstr>
      <vt:lpstr>Παράδειγμα:  Η περίπτωση του Phineas Cage</vt:lpstr>
      <vt:lpstr>Η περίπτωση του Phineas Cage</vt:lpstr>
      <vt:lpstr>Πλεονεκτήματα της ατομικής μελέτης περίπτωσης</vt:lpstr>
      <vt:lpstr>Μειονεκτήματα της ατομικής μελέτης περίπτωσης</vt:lpstr>
      <vt:lpstr>Δ. Συστηματική παρατήρηση</vt:lpstr>
      <vt:lpstr>Εναλλακτικές μορφές παρατήρησης</vt:lpstr>
      <vt:lpstr>Παράδειγμα παρατήρησης</vt:lpstr>
      <vt:lpstr>Το αποτέλεσμα της έρευνας</vt:lpstr>
      <vt:lpstr>Πλεονεκτήματα της συστηματικής παρατήρησης</vt:lpstr>
      <vt:lpstr>Μειονεκτήματα της συστηματικής παρατήρησης</vt:lpstr>
      <vt:lpstr>Ε. Άλλες ερευνητικές μέθοδοι στην ψυχολογία</vt:lpstr>
      <vt:lpstr>Ο ερευνητικός σχεδιασμός</vt:lpstr>
      <vt:lpstr>Πλεονεκτήματα των δυο ειδών ερευνητικού σχεδιασμού</vt:lpstr>
      <vt:lpstr>Μειονεκτήματα των δυο ειδών ερευνητικού σχεδιασμού</vt:lpstr>
      <vt:lpstr>Παράδειγμα ερευνητικού σχεδιασμού διαστρωμάτωσης</vt:lpstr>
      <vt:lpstr>Η στατιστική μέθοδος της συνάφειας</vt:lpstr>
      <vt:lpstr>Η γραφική αναπαράσταση της θετικής συνάφειας</vt:lpstr>
      <vt:lpstr>Η γραφική αναπαράσταση της αρνητικής συνάφειας</vt:lpstr>
      <vt:lpstr>Η γραφική αναπαράσταση της μηδενικής συνάφειας</vt:lpstr>
      <vt:lpstr>Ο δείκτης συνάφειας</vt:lpstr>
      <vt:lpstr>Η ερμηνεία της συνάφειας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109</cp:revision>
  <dcterms:created xsi:type="dcterms:W3CDTF">2013-03-04T13:35:19Z</dcterms:created>
  <dcterms:modified xsi:type="dcterms:W3CDTF">2015-04-14T08:33:38Z</dcterms:modified>
</cp:coreProperties>
</file>