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7" r:id="rId16"/>
    <p:sldId id="262" r:id="rId17"/>
    <p:sldId id="264" r:id="rId18"/>
    <p:sldId id="269" r:id="rId19"/>
    <p:sldId id="27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A08E86-B7AA-4C0E-AEC6-FB207C05B70F}" type="slidenum">
              <a:rPr lang="en-US" altLang="el-GR" sz="1300">
                <a:latin typeface="Calibri" pitchFamily="34" charset="0"/>
              </a:rPr>
              <a:pPr eaLnBrk="1" hangingPunct="1"/>
              <a:t>1</a:t>
            </a:fld>
            <a:endParaRPr lang="en-US" altLang="el-GR" sz="1300" dirty="0">
              <a:latin typeface="Calibri" pitchFamily="34" charset="0"/>
            </a:endParaRPr>
          </a:p>
        </p:txBody>
      </p:sp>
      <p:sp>
        <p:nvSpPr>
          <p:cNvPr id="18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en-US" altLang="el-G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ffield.ac.uk/library/services/lend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</a:t>
            </a:r>
            <a:r>
              <a:rPr lang="el-GR" sz="2600" b="1" dirty="0"/>
              <a:t>4</a:t>
            </a:r>
            <a:r>
              <a:rPr lang="el-GR" sz="2600" dirty="0" smtClean="0"/>
              <a:t>: 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Δανεισμός- </a:t>
            </a:r>
            <a:r>
              <a:rPr lang="el-GR" sz="2600" dirty="0" smtClean="0"/>
              <a:t>Διαδανεισμός</a:t>
            </a:r>
            <a:r>
              <a:rPr lang="en-US" sz="2600" dirty="0" smtClean="0"/>
              <a:t> (</a:t>
            </a:r>
            <a:r>
              <a:rPr lang="el-GR" sz="2600" dirty="0" smtClean="0"/>
              <a:t>α’ μέρος)</a:t>
            </a:r>
            <a:endParaRPr lang="el-GR" sz="2600" dirty="0" smtClean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Διαδανεισμός (</a:t>
            </a:r>
            <a:r>
              <a:rPr lang="en-US" dirty="0"/>
              <a:t>Inter-library loan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198A8A"/>
              </a:buClr>
            </a:pPr>
            <a:r>
              <a:rPr lang="el-GR" b="1" dirty="0"/>
              <a:t>Διαδικασία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Παραλαβή αιτήματος </a:t>
            </a:r>
            <a:r>
              <a:rPr lang="el-GR" dirty="0"/>
              <a:t>από τον Οργανισμό Πληροφόρησης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Αναζήτηση του τεκμηρίου στους καταλόγους των συνεργαζόμενων Οργανισμών Πληροφόρησης για τον εντοπισμό του τεκμηρίου.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Αποστολή αιτήματος </a:t>
            </a:r>
            <a:r>
              <a:rPr lang="el-GR" dirty="0"/>
              <a:t>διαδανεισμού του τεκμηρίου.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Έγκριση Αιτήματος.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Αποστολή Τεκμηρίου</a:t>
            </a:r>
            <a:r>
              <a:rPr lang="el-GR" dirty="0"/>
              <a:t>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Παραλαβή τεκμηρίου </a:t>
            </a:r>
            <a:r>
              <a:rPr lang="el-GR" dirty="0"/>
              <a:t>από τον Οργανισμό Πληροφόρησης.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Ενημέρωση του Χρήστη </a:t>
            </a:r>
            <a:r>
              <a:rPr lang="el-GR" dirty="0"/>
              <a:t>για παραλαβή τεκμηρίου.</a:t>
            </a:r>
          </a:p>
          <a:p>
            <a:endParaRPr lang="el-GR" dirty="0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DFB1EDB-0F7E-4FFD-A9F9-0056A6908D31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9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Agarwal, N.K., Poo, D.C.C., and Yong, T.K. (2006)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Component-Based Development of MILLS: A Case Study in the Development of an Inter-Library Loan Software System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</a:t>
            </a:r>
            <a:r>
              <a:rPr lang="en-US" altLang="el-GR" sz="1800" i="1" dirty="0" smtClean="0">
                <a:ea typeface="ＭＳ Ｐゴシック" pitchFamily="34" charset="-128"/>
              </a:rPr>
              <a:t>2006 13th Asia Pacific Software Engineering Conference (APSEC</a:t>
            </a:r>
            <a:r>
              <a:rPr lang="en-US" altLang="en-US" sz="1800" i="1" dirty="0" smtClean="0">
                <a:ea typeface="ＭＳ Ｐゴシック" pitchFamily="34" charset="-128"/>
              </a:rPr>
              <a:t>’</a:t>
            </a:r>
            <a:r>
              <a:rPr lang="en-US" altLang="el-GR" sz="1800" i="1" dirty="0" smtClean="0">
                <a:ea typeface="ＭＳ Ｐゴシック" pitchFamily="34" charset="-128"/>
              </a:rPr>
              <a:t>06) 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Ahmad, N. (2012). The Interlibrary Loan Services of the University of Malaya Library. </a:t>
            </a:r>
            <a:r>
              <a:rPr lang="en-US" altLang="el-GR" sz="1800" i="1" dirty="0" smtClean="0">
                <a:ea typeface="ＭＳ Ｐゴシック" pitchFamily="34" charset="-128"/>
              </a:rPr>
              <a:t>Kekal Abadi</a:t>
            </a:r>
            <a:r>
              <a:rPr lang="en-US" altLang="el-GR" sz="1800" dirty="0" smtClean="0">
                <a:ea typeface="ＭＳ Ｐゴシック" pitchFamily="34" charset="-128"/>
              </a:rPr>
              <a:t>, </a:t>
            </a:r>
            <a:r>
              <a:rPr lang="en-US" altLang="el-GR" sz="1800" i="1" dirty="0" smtClean="0">
                <a:ea typeface="ＭＳ Ｐゴシック" pitchFamily="34" charset="-128"/>
              </a:rPr>
              <a:t>5</a:t>
            </a:r>
            <a:r>
              <a:rPr lang="en-US" altLang="el-GR" sz="1800" dirty="0" smtClean="0">
                <a:ea typeface="ＭＳ Ｐゴシック" pitchFamily="34" charset="-128"/>
              </a:rPr>
              <a:t>(1). 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Ahmadi, M., Dileepan, P., &amp; Murgai, S. R. (2013). Predicting demand for inter-library loan requests. </a:t>
            </a:r>
            <a:r>
              <a:rPr lang="en-US" altLang="el-GR" sz="1800" i="1" dirty="0" smtClean="0">
                <a:ea typeface="ＭＳ Ｐゴシック" pitchFamily="34" charset="-128"/>
              </a:rPr>
              <a:t>Bottom Line: Managing Library Finances, The</a:t>
            </a:r>
            <a:r>
              <a:rPr lang="en-US" altLang="el-GR" sz="1800" dirty="0" smtClean="0">
                <a:ea typeface="ＭＳ Ｐゴシック" pitchFamily="34" charset="-128"/>
              </a:rPr>
              <a:t>, </a:t>
            </a:r>
            <a:r>
              <a:rPr lang="en-US" altLang="el-GR" sz="1800" i="1" dirty="0" smtClean="0">
                <a:ea typeface="ＭＳ Ｐゴシック" pitchFamily="34" charset="-128"/>
              </a:rPr>
              <a:t>26</a:t>
            </a:r>
            <a:r>
              <a:rPr lang="en-US" altLang="el-GR" sz="1800" dirty="0" smtClean="0">
                <a:ea typeface="ＭＳ Ｐゴシック" pitchFamily="34" charset="-128"/>
              </a:rPr>
              <a:t>(3), 116-128.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Biranvand, A., &amp; Moghaddam, H. S. (2012). Feasibility Assessment of Creating an Intra-Library Loan System and Document Delivery Services In Public Libraries of Fars Province. </a:t>
            </a:r>
            <a:r>
              <a:rPr lang="en-US" altLang="el-GR" sz="1800" i="1" dirty="0" smtClean="0">
                <a:ea typeface="ＭＳ Ｐゴシック" pitchFamily="34" charset="-128"/>
              </a:rPr>
              <a:t>Electronic Library, The</a:t>
            </a:r>
            <a:r>
              <a:rPr lang="en-US" altLang="el-GR" sz="1800" dirty="0" smtClean="0">
                <a:ea typeface="ＭＳ Ｐゴシック" pitchFamily="34" charset="-128"/>
              </a:rPr>
              <a:t>, </a:t>
            </a:r>
            <a:r>
              <a:rPr lang="en-US" altLang="el-GR" sz="1800" i="1" dirty="0" smtClean="0">
                <a:ea typeface="ＭＳ Ｐゴシック" pitchFamily="34" charset="-128"/>
              </a:rPr>
              <a:t>31</a:t>
            </a:r>
            <a:r>
              <a:rPr lang="en-US" altLang="el-GR" sz="1800" dirty="0" smtClean="0">
                <a:ea typeface="ＭＳ Ｐゴシック" pitchFamily="34" charset="-128"/>
              </a:rPr>
              <a:t>(1), 2-2.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Casey, M. (2006)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Library 2.0: Service for the Next-Generation Library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</a:t>
            </a:r>
            <a:r>
              <a:rPr lang="en-US" altLang="el-GR" sz="1800" i="1" dirty="0" smtClean="0">
                <a:ea typeface="ＭＳ Ｐゴシック" pitchFamily="34" charset="-128"/>
              </a:rPr>
              <a:t>Library Journal</a:t>
            </a:r>
            <a:r>
              <a:rPr lang="en-US" altLang="el-GR" sz="1800" dirty="0" smtClean="0">
                <a:ea typeface="ＭＳ Ｐゴシック" pitchFamily="34" charset="-128"/>
              </a:rPr>
              <a:t> 1–5</a:t>
            </a:r>
            <a:endParaRPr lang="el-GR" altLang="el-GR" sz="1800" dirty="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36557A6-92A2-482A-8C09-1437EB8525A4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10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7580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Haddow, G. and Joseph, J. (2010)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LOANS, LOGINS, AND LASTING THE COURSE: ACADEMIC LIBRARY USE AND STUDENT RETENTION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</a:t>
            </a:r>
            <a:r>
              <a:rPr lang="en-US" altLang="el-GR" sz="1800" i="1" dirty="0" smtClean="0">
                <a:ea typeface="ＭＳ Ｐゴシック" pitchFamily="34" charset="-128"/>
              </a:rPr>
              <a:t>Australian Academic &amp; Research Libraries</a:t>
            </a:r>
            <a:r>
              <a:rPr lang="en-US" altLang="el-GR" sz="1800" dirty="0" smtClean="0">
                <a:ea typeface="ＭＳ Ｐゴシック" pitchFamily="34" charset="-128"/>
              </a:rPr>
              <a:t> [online] 41, 233–244. available from &lt;http://content.ebscohost.com/ContentServer.asp?T=P&amp;P=AN&amp;K=67703764&amp;S=R&amp;D=llf&amp;EbscoContent=dGJyMNLe80Seqa84y9f3OLCmr0qep7VSr6i4Sq%2BWxWXS&amp;ContentCustomer=dGJyMPGusUqzqbZPuePfgeyx44Dt6fIA\nhttp://ezproxy.ups.edu/login?url=http://search.ebscohost.com/login.aspx?direct=true&amp;db=lxh&amp;AN=67703764&amp;login.asp&amp;site=ehost-live&amp;scope=site&amp;scope=cite&gt;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Livingston, H. (2008)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It</a:t>
            </a:r>
            <a:r>
              <a:rPr lang="en-US" altLang="en-US" sz="1800" dirty="0" smtClean="0">
                <a:ea typeface="ＭＳ Ｐゴシック" pitchFamily="34" charset="-128"/>
              </a:rPr>
              <a:t>’</a:t>
            </a:r>
            <a:r>
              <a:rPr lang="en-US" altLang="el-GR" sz="1800" dirty="0" smtClean="0">
                <a:ea typeface="ＭＳ Ｐゴシック" pitchFamily="34" charset="-128"/>
              </a:rPr>
              <a:t>s Been ILL for a Long Time, Is It close to Death? What Is the Future for Inter Library Loans?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 </a:t>
            </a:r>
            <a:r>
              <a:rPr lang="en-US" altLang="el-GR" sz="1800" i="1" dirty="0" smtClean="0">
                <a:ea typeface="ＭＳ Ｐゴシック" pitchFamily="34" charset="-128"/>
              </a:rPr>
              <a:t>IATUL Annual Conference Proceedings</a:t>
            </a:r>
            <a:r>
              <a:rPr lang="en-US" altLang="el-GR" sz="1800" dirty="0" smtClean="0">
                <a:ea typeface="ＭＳ Ｐゴシック" pitchFamily="34" charset="-128"/>
              </a:rPr>
              <a:t> [online] 18, 1–14. available from &lt;http://search.ebscohost.com/login.aspx?direct=true&amp;db=lxh&amp;AN=33360508&amp;site=ehost-live&gt;</a:t>
            </a:r>
            <a:endParaRPr lang="el-GR" altLang="el-GR" sz="1800" dirty="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36557A6-92A2-482A-8C09-1437EB8525A4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11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1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Oxborrow, K.M. (2011)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Inter-Library Loans and Document Supply Services in Italy Appear to Supplement Journal Subscriptions Rather Than Replace Them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</a:t>
            </a:r>
            <a:r>
              <a:rPr lang="en-US" altLang="el-GR" sz="1800" i="1" dirty="0" smtClean="0">
                <a:ea typeface="ＭＳ Ｐゴシック" pitchFamily="34" charset="-128"/>
              </a:rPr>
              <a:t>Evidence-Based Library and Information Practice</a:t>
            </a:r>
            <a:r>
              <a:rPr lang="en-US" altLang="el-GR" sz="1800" dirty="0" smtClean="0">
                <a:ea typeface="ＭＳ Ｐゴシック" pitchFamily="34" charset="-128"/>
              </a:rPr>
              <a:t> [online] 6. available from &lt;http://ejournals.library.ualberta.ca/index.php/EBLIP/article/view/10387&gt;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Pernot, E., Roodhooft, F., and Van den Abbeele, A. (2007)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Time-Driven Activity-Based Costing for Inter-Library Services: A Case Study in a University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in </a:t>
            </a:r>
            <a:r>
              <a:rPr lang="en-US" altLang="el-GR" sz="1800" i="1" dirty="0" smtClean="0">
                <a:ea typeface="ＭＳ Ｐゴシック" pitchFamily="34" charset="-128"/>
              </a:rPr>
              <a:t>The Journal of Academic Librarianship</a:t>
            </a:r>
            <a:r>
              <a:rPr lang="en-US" altLang="el-GR" sz="1800" dirty="0" smtClean="0">
                <a:ea typeface="ＭＳ Ｐゴシック" pitchFamily="34" charset="-128"/>
              </a:rPr>
              <a:t>. vol. 33. 551–560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Robertson , Victoria (2003)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The Impact of Electronic Journals on Academic Libraries: The Changing Relationship between Journals, Acquisitions and Inter-Library Loans Department Roles and Functions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in </a:t>
            </a:r>
            <a:r>
              <a:rPr lang="en-US" altLang="el-GR" sz="1800" i="1" dirty="0" smtClean="0">
                <a:ea typeface="ＭＳ Ｐゴシック" pitchFamily="34" charset="-128"/>
              </a:rPr>
              <a:t>Interlending &amp; Document Supply</a:t>
            </a:r>
            <a:r>
              <a:rPr lang="en-US" altLang="el-GR" sz="1800" dirty="0" smtClean="0">
                <a:ea typeface="ＭＳ Ｐゴシック" pitchFamily="34" charset="-128"/>
              </a:rPr>
              <a:t>. vol. 31. 174–179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Smet, E. de (2011)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Special Features of the Advanced Loans Module of the ABCD Integrated Library System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in </a:t>
            </a:r>
            <a:r>
              <a:rPr lang="en-US" altLang="el-GR" sz="1800" i="1" dirty="0" smtClean="0">
                <a:ea typeface="ＭＳ Ｐゴシック" pitchFamily="34" charset="-128"/>
              </a:rPr>
              <a:t>Program: Electronic Library and Information Systems</a:t>
            </a:r>
            <a:r>
              <a:rPr lang="en-US" altLang="el-GR" sz="1800" dirty="0" smtClean="0">
                <a:ea typeface="ＭＳ Ｐゴシック" pitchFamily="34" charset="-128"/>
              </a:rPr>
              <a:t>. vol. 45. 323–332</a:t>
            </a:r>
            <a:endParaRPr lang="el-GR" altLang="el-GR" sz="1800" dirty="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36557A6-92A2-482A-8C09-1437EB8525A4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12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40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Βασιλακάκη 2015. Ευγενία Βασιλακάκη. «Υπηρεσίες Πληροφόρησης. Ενότητα 4: Είδη υπηρεσιών πληροφόρησης – </a:t>
            </a:r>
            <a:r>
              <a:rPr lang="el-GR" sz="2000" dirty="0" smtClean="0"/>
              <a:t>Δανεισμός- Διαδανεισμός».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ΔΑΝΕΙΣΜΟΣ (</a:t>
            </a:r>
            <a:r>
              <a:rPr lang="en-US" dirty="0"/>
              <a:t>LOANS)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ΔΙΑΔΑΝΕΙΣΜΟΣ (</a:t>
            </a:r>
            <a:r>
              <a:rPr lang="en-US" dirty="0"/>
              <a:t>INTER-LIBRARY LOAN)</a:t>
            </a:r>
          </a:p>
          <a:p>
            <a:endParaRPr lang="el-GR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9F7AF0-D744-4504-A5E7-6A46FEAD6D69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1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09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Υπηρεσίες ΟΠΣΒ</a:t>
            </a:r>
          </a:p>
          <a:p>
            <a:pPr lvl="1" eaLnBrk="1" hangingPunct="1"/>
            <a:r>
              <a:rPr lang="el-GR" altLang="el-GR" dirty="0" smtClean="0">
                <a:ea typeface="ＭＳ Ｐゴシック" pitchFamily="34" charset="-128"/>
              </a:rPr>
              <a:t>Κρατήσεις στα Τεκμήρια που είχαν ήδη δανειστεί (</a:t>
            </a:r>
            <a:r>
              <a:rPr lang="en-US" altLang="el-GR" dirty="0" smtClean="0">
                <a:ea typeface="ＭＳ Ｐゴシック" pitchFamily="34" charset="-128"/>
              </a:rPr>
              <a:t>Place Holds</a:t>
            </a:r>
            <a:r>
              <a:rPr lang="el-GR" altLang="el-GR" dirty="0" smtClean="0">
                <a:ea typeface="ＭＳ Ｐゴシック" pitchFamily="34" charset="-128"/>
              </a:rPr>
              <a:t>)</a:t>
            </a:r>
            <a:endParaRPr lang="en-US" altLang="el-GR" dirty="0" smtClean="0">
              <a:ea typeface="ＭＳ Ｐゴシック" pitchFamily="34" charset="-128"/>
            </a:endParaRPr>
          </a:p>
          <a:p>
            <a:pPr lvl="1" eaLnBrk="1" hangingPunct="1"/>
            <a:r>
              <a:rPr lang="el-GR" altLang="el-GR" dirty="0" smtClean="0">
                <a:ea typeface="ＭＳ Ｐゴシック" pitchFamily="34" charset="-128"/>
              </a:rPr>
              <a:t>Αγορές Τεκμηρίων </a:t>
            </a:r>
            <a:r>
              <a:rPr lang="en-US" altLang="el-GR" dirty="0" smtClean="0">
                <a:ea typeface="ＭＳ Ｐゴシック" pitchFamily="34" charset="-128"/>
              </a:rPr>
              <a:t>(Purchase/ Acquisitions)</a:t>
            </a:r>
          </a:p>
          <a:p>
            <a:pPr lvl="1" eaLnBrk="1" hangingPunct="1"/>
            <a:r>
              <a:rPr lang="el-GR" altLang="el-GR" dirty="0" smtClean="0">
                <a:ea typeface="ＭＳ Ｐゴシック" pitchFamily="34" charset="-128"/>
              </a:rPr>
              <a:t>Καταλογογράφηση Τεκμηρίων </a:t>
            </a:r>
            <a:r>
              <a:rPr lang="en-US" altLang="el-GR" dirty="0" smtClean="0">
                <a:ea typeface="ＭＳ Ｐゴシック" pitchFamily="34" charset="-128"/>
              </a:rPr>
              <a:t>(Cataloguing)</a:t>
            </a:r>
          </a:p>
          <a:p>
            <a:pPr lvl="1" eaLnBrk="1" hangingPunct="1"/>
            <a:r>
              <a:rPr lang="el-GR" altLang="el-GR" b="1" dirty="0" smtClean="0">
                <a:ea typeface="ＭＳ Ｐゴシック" pitchFamily="34" charset="-128"/>
              </a:rPr>
              <a:t>Δανεισμός &amp; Διαδανεισμός Τεκμηρίων</a:t>
            </a:r>
            <a:r>
              <a:rPr lang="en-US" altLang="el-GR" b="1" dirty="0" smtClean="0">
                <a:ea typeface="ＭＳ Ｐゴシック" pitchFamily="34" charset="-128"/>
              </a:rPr>
              <a:t> (Circulation)</a:t>
            </a:r>
            <a:endParaRPr lang="el-GR" altLang="el-GR" b="1" dirty="0" smtClean="0">
              <a:ea typeface="ＭＳ Ｐゴシック" pitchFamily="34" charset="-128"/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82727E6-C976-4795-866B-120E04A534B8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2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1139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Δανεισμός (</a:t>
            </a:r>
            <a:r>
              <a:rPr lang="en-US" dirty="0" smtClean="0"/>
              <a:t>Loans)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198A8A"/>
              </a:buClr>
            </a:pPr>
            <a:r>
              <a:rPr lang="el-GR" dirty="0"/>
              <a:t>Πολιτική Δανεισμού Τεκμηρίων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Ποικίλλει ανάλογα με: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Το είδος της Βιβλιοθήκης,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Τις κατηγορίες των χρηστών και τις πληροφοριακές ανάγκες τους,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Τα τεχνολογικά μέσα του Οργανισμού Πληροφόρησης,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Το ανθρώπινο δυναμικό,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Πρέπει να κοινοποιείται στους χρήστες με κάθε μέσο για να είναι γνώστες των δικαιωμάτων, αλλά και των υποχρεώσεών τους.</a:t>
            </a:r>
          </a:p>
          <a:p>
            <a:pPr lvl="1">
              <a:buClr>
                <a:srgbClr val="198A8A"/>
              </a:buClr>
            </a:pPr>
            <a:r>
              <a:rPr lang="el-GR" dirty="0">
                <a:hlinkClick r:id="rId2"/>
              </a:rPr>
              <a:t>https://www.sheffield.ac.uk/library/services/lending</a:t>
            </a:r>
            <a:endParaRPr lang="el-GR" dirty="0"/>
          </a:p>
          <a:p>
            <a:endParaRPr lang="el-GR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B5898-AA97-4E83-AC96-372D87E832EC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3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Υπηρεσίες OPAC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Δανεισμός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Δανεισμός Τεκμηρίων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Παρακολούθηση ημερομηνιών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Ενημερώσεις Επιστροφών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Ανανεώσεις Δανεισμών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Χρεώσεις για καθυστερημένες επιστροφές</a:t>
            </a:r>
          </a:p>
          <a:p>
            <a:endParaRPr lang="el-GR" dirty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C99F972-E649-445E-9487-19CC80BAABD9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4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>
                <a:solidFill>
                  <a:prstClr val="white"/>
                </a:solidFill>
              </a:rPr>
              <a:t>3</a:t>
            </a:r>
            <a:r>
              <a:rPr lang="el-GR" sz="3200" b="0" dirty="0" smtClean="0">
                <a:solidFill>
                  <a:prstClr val="white"/>
                </a:solidFill>
              </a:rPr>
              <a:t>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Υπηρεσίες OPAC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Διαδανεισμός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Δανεισμός Τεκμηρίων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Παρακολούθηση ημερομηνιών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Ενημερώσεις Επιστροφών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Ανανεώσεις Δανεισμών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Χρεώσεις για καθυστερημένες επιστροφές</a:t>
            </a:r>
          </a:p>
          <a:p>
            <a:endParaRPr lang="el-GR" dirty="0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474438F-4D3E-4607-A52D-BA4DE664EA6C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5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Διαδανεισμός (</a:t>
            </a:r>
            <a:r>
              <a:rPr lang="en-US" dirty="0" smtClean="0"/>
              <a:t>Inter-library loan)</a:t>
            </a:r>
            <a:r>
              <a:rPr lang="el-GR" dirty="0" smtClean="0"/>
              <a:t>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Αφορά στην </a:t>
            </a:r>
            <a:r>
              <a:rPr lang="el-GR" b="1" dirty="0"/>
              <a:t>οργανωμένη συνεργασία </a:t>
            </a:r>
            <a:r>
              <a:rPr lang="el-GR" dirty="0"/>
              <a:t>μεταξύ βιβλιοθηκών, αλλά και των εν γένει οργανισμών πληροφόρησης </a:t>
            </a:r>
            <a:r>
              <a:rPr lang="el-GR" i="1" dirty="0"/>
              <a:t>για την προώθηση υλικού μεταξύ τους μετά από αίτημα των χρηστών.</a:t>
            </a:r>
          </a:p>
          <a:p>
            <a:pPr>
              <a:buClr>
                <a:srgbClr val="198A8A"/>
              </a:buClr>
            </a:pP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/>
              <a:t>Προγράμματα Διαδανεισμού αναπτύσσονται μεταξύ ομοειδών βιβλιοθηκών (ακαδημαϊκή- ακαδημαϊκή, δημόσια- δημόσια) ή όμορων περιοχών. </a:t>
            </a:r>
          </a:p>
          <a:p>
            <a:endParaRPr lang="el-GR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5D76C20-D6C5-4BE0-A668-A5D6FB3248DC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6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Διαδανεισμός (</a:t>
            </a:r>
            <a:r>
              <a:rPr lang="en-US" dirty="0"/>
              <a:t>Inter-library loan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198A8A"/>
              </a:buClr>
            </a:pPr>
            <a:r>
              <a:rPr lang="el-GR" b="1" dirty="0"/>
              <a:t>Διαδικασία Διαδανεισμού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Συμπλήρωση Αιτήματος από Χρήστη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Συμπληρώνονται τα στοιχεία του χρήστη.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Συμπληρώνονται τα στοιχεία του τεκμηρίου (τίτλος, συγγραφέας, έτος, έκδοση, περιοδικό, τόμος, τεύχος, σελίδες…) ανάλογα με τον τύπο του τεκμηρίου.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Συμπληρώνεται το όνομα του Οργανισμού Πληροφόρησης που ενδεχομένως γνωρίζει ο χρήστης ότι κατέχει το τεκμήριο.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Σε περίπτωση πολλαπλών παραρτημάτων μπορεί να ζητήσει να του αποσταλεί σε ένα συγκεκριμένο παράρτημα.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Αποστολή αιτήματος</a:t>
            </a:r>
          </a:p>
          <a:p>
            <a:endParaRPr lang="el-GR" dirty="0"/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A9DB86C-2DC1-4F43-BAD1-E21253FE1BA8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7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Διαδανεισμός (</a:t>
            </a:r>
            <a:r>
              <a:rPr lang="en-US" dirty="0"/>
              <a:t>Inter-library loan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Σημείωση: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Για τη συγκεκριμένη υπηρεσία μπορεί να ζητηθεί από τον χρήστη να πληρώσει ένα ελάχιστο κόστος για την κάλυψη των τελών αποστολής και διακίνησης του τεκμηρίου.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Η χρέωση συχνά ποικίλλει και εξαρτάται από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το τεκμήριο,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τις σελίδες,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τη τοποθεσία του Οργανισμού Πληροφόρησης αποστολής του τεκμηρίου,</a:t>
            </a:r>
          </a:p>
          <a:p>
            <a:endParaRPr lang="el-GR" dirty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C385B3C-34A0-4EE8-BC6B-19C11EC49648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8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106</TotalTime>
  <Words>1440</Words>
  <Application>Microsoft Office PowerPoint</Application>
  <PresentationFormat>Προβολή στην οθόνη (4:3)</PresentationFormat>
  <Paragraphs>157</Paragraphs>
  <Slides>20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exo-opistho_simeiomata</vt:lpstr>
      <vt:lpstr>OC_template_updated</vt:lpstr>
      <vt:lpstr>Υπηρεσίες Πληροφόρησης</vt:lpstr>
      <vt:lpstr>Περιεχόμενα</vt:lpstr>
      <vt:lpstr>Κατάλογος OPAC 1/3</vt:lpstr>
      <vt:lpstr>Δανεισμός (Loans)</vt:lpstr>
      <vt:lpstr>Κατάλογος OPAC 2/3</vt:lpstr>
      <vt:lpstr>Κατάλογος OPAC 3/3</vt:lpstr>
      <vt:lpstr>Διαδανεισμός (Inter-library loan) 1/4</vt:lpstr>
      <vt:lpstr>Διαδανεισμός (Inter-library loan) 2/4</vt:lpstr>
      <vt:lpstr>Διαδανεισμός (Inter-library loan) 3/4</vt:lpstr>
      <vt:lpstr>Διαδανεισμός (Inter-library loan) 4/4</vt:lpstr>
      <vt:lpstr>Βιβλιογραφία 1/3</vt:lpstr>
      <vt:lpstr>Βιβλιογραφία 2/3</vt:lpstr>
      <vt:lpstr>Βιβλιογραφία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natasakar new</cp:lastModifiedBy>
  <cp:revision>19</cp:revision>
  <dcterms:created xsi:type="dcterms:W3CDTF">2015-08-04T07:17:47Z</dcterms:created>
  <dcterms:modified xsi:type="dcterms:W3CDTF">2015-08-05T06:50:55Z</dcterms:modified>
</cp:coreProperties>
</file>