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5" r:id="rId19"/>
    <p:sldId id="276" r:id="rId20"/>
    <p:sldId id="277" r:id="rId21"/>
    <p:sldId id="282" r:id="rId22"/>
    <p:sldId id="283" r:id="rId23"/>
    <p:sldId id="279" r:id="rId24"/>
    <p:sldId id="28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01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0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76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am_Derbyshire" TargetMode="External"/><Relationship Id="rId4" Type="http://schemas.openxmlformats.org/officeDocument/2006/relationships/hyperlink" Target="http://commons.wikimedia.org/wiki/File:OblateSpheroid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640960" cy="2520280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3230563" algn="l"/>
              </a:tabLst>
            </a:pPr>
            <a:r>
              <a:rPr lang="el-GR" sz="3700" b="1" dirty="0"/>
              <a:t>Ενότητα</a:t>
            </a:r>
            <a:r>
              <a:rPr lang="en-US" sz="3700" b="1" dirty="0"/>
              <a:t> </a:t>
            </a:r>
            <a:r>
              <a:rPr lang="en-US" sz="3700" b="1" dirty="0" smtClean="0"/>
              <a:t>5</a:t>
            </a:r>
            <a:r>
              <a:rPr lang="el-GR" sz="3700" dirty="0" smtClean="0"/>
              <a:t>:</a:t>
            </a:r>
            <a:r>
              <a:rPr lang="en-US" sz="3700" dirty="0" smtClean="0"/>
              <a:t> </a:t>
            </a:r>
            <a:r>
              <a:rPr lang="el-GR" sz="3700" dirty="0"/>
              <a:t>Γραμμές καμπυλότητας και θεμελιώδη προβλήματα </a:t>
            </a:r>
            <a:endParaRPr lang="en-US" sz="3700" dirty="0"/>
          </a:p>
          <a:p>
            <a:pPr>
              <a:tabLst>
                <a:tab pos="3230563" algn="l"/>
              </a:tabLst>
            </a:pPr>
            <a:r>
              <a:rPr lang="el-GR" sz="3700" dirty="0"/>
              <a:t>στο ελλειψοειδές μοντέλο της Γης</a:t>
            </a:r>
            <a:endParaRPr lang="en-US" sz="3700" dirty="0"/>
          </a:p>
          <a:p>
            <a:endParaRPr lang="en-US" sz="2800" dirty="0"/>
          </a:p>
          <a:p>
            <a:r>
              <a:rPr lang="el-GR" sz="3100" dirty="0"/>
              <a:t>Βασίλης Δ. </a:t>
            </a:r>
            <a:r>
              <a:rPr lang="el-GR" sz="3100" dirty="0" err="1"/>
              <a:t>Ανδριτσάνος</a:t>
            </a:r>
            <a:endParaRPr lang="el-GR" sz="3100" dirty="0"/>
          </a:p>
          <a:p>
            <a:r>
              <a:rPr lang="el-GR" sz="3100" dirty="0"/>
              <a:t>Δρ. Αγρονόμος - Τοπογράφος Μηχανικός ΑΠΘ</a:t>
            </a:r>
          </a:p>
          <a:p>
            <a:r>
              <a:rPr lang="el-GR" sz="3100" dirty="0"/>
              <a:t>Επίκουρος Καθηγητής ΤΕΙ </a:t>
            </a:r>
            <a:r>
              <a:rPr lang="el-GR" sz="3100" dirty="0" smtClean="0"/>
              <a:t>Αθήνας</a:t>
            </a:r>
            <a:endParaRPr lang="en-US" sz="3100" dirty="0" smtClean="0"/>
          </a:p>
          <a:p>
            <a:r>
              <a:rPr lang="el-GR" sz="3100" dirty="0"/>
              <a:t>Τμήμα Πολιτικών Μηχανικών ΤΕ </a:t>
            </a:r>
            <a:endParaRPr lang="en-US" sz="3100" dirty="0"/>
          </a:p>
          <a:p>
            <a:r>
              <a:rPr lang="el-GR" sz="3100" dirty="0"/>
              <a:t>Κατεύθυνση Μηχανικών Τοπογραφίας &amp; </a:t>
            </a:r>
            <a:r>
              <a:rPr lang="el-GR" sz="3100" dirty="0" err="1"/>
              <a:t>Γεωπληροφορικής</a:t>
            </a:r>
            <a:r>
              <a:rPr lang="el-GR" sz="3100" dirty="0"/>
              <a:t> ΤΕ</a:t>
            </a:r>
          </a:p>
          <a:p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8884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Θεμελιώδη </a:t>
            </a:r>
            <a:r>
              <a:rPr lang="el-GR" dirty="0" smtClean="0"/>
              <a:t>προβλήματα στο </a:t>
            </a:r>
            <a:r>
              <a:rPr lang="el-GR" dirty="0" smtClean="0"/>
              <a:t>ΕΕΠ </a:t>
            </a:r>
            <a:br>
              <a:rPr lang="el-GR" dirty="0" smtClean="0"/>
            </a:br>
            <a:r>
              <a:rPr lang="el-GR" sz="3200" b="0" dirty="0" smtClean="0"/>
              <a:t>(1 από </a:t>
            </a:r>
            <a:r>
              <a:rPr lang="en-US" sz="3200" b="0" dirty="0" smtClean="0"/>
              <a:t>7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48" y="1412776"/>
            <a:ext cx="4947504" cy="290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450912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Ευθύ πρόβλημα: </a:t>
            </a:r>
            <a:r>
              <a:rPr lang="el-GR" sz="2400" dirty="0">
                <a:latin typeface="+mn-lt"/>
              </a:rPr>
              <a:t>είναι γνωστές οι γεωδαιτικές συντεταγμένες του σημείου 1, το αζιμούθιο προς το σημείου 2 και το μήκος της </a:t>
            </a:r>
            <a:r>
              <a:rPr lang="el-GR" sz="2400" dirty="0" err="1">
                <a:latin typeface="+mn-lt"/>
              </a:rPr>
              <a:t>γεωδαισιακής</a:t>
            </a:r>
            <a:r>
              <a:rPr lang="el-GR" sz="2400" dirty="0">
                <a:latin typeface="+mn-lt"/>
              </a:rPr>
              <a:t> γραμμής που ενώνει τα δύο σημεία. Ζητούνται οι συντεταγμένες του σημείου 2</a:t>
            </a:r>
          </a:p>
        </p:txBody>
      </p:sp>
    </p:spTree>
    <p:extLst>
      <p:ext uri="{BB962C8B-B14F-4D97-AF65-F5344CB8AC3E}">
        <p14:creationId xmlns:p14="http://schemas.microsoft.com/office/powerpoint/2010/main" val="13582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Θεμελιώδη προβλήματα στο ΕΕΠ </a:t>
            </a:r>
            <a:br>
              <a:rPr lang="el-GR" dirty="0"/>
            </a:b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/>
              <a:t>7</a:t>
            </a:r>
            <a:r>
              <a:rPr lang="el-GR" sz="3200" b="0" dirty="0"/>
              <a:t>)</a:t>
            </a:r>
            <a:endParaRPr lang="el-GR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23096" y="4725144"/>
            <a:ext cx="883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Αντίστροφο πρόβλημα: </a:t>
            </a:r>
            <a:r>
              <a:rPr lang="el-GR" sz="2400" dirty="0">
                <a:latin typeface="+mn-lt"/>
              </a:rPr>
              <a:t>είναι γνωστές οι γεωδαιτικές συντεταγμένες δύο σημείων 1 και 2 της </a:t>
            </a:r>
            <a:r>
              <a:rPr lang="el-GR" sz="2400" dirty="0" err="1">
                <a:latin typeface="+mn-lt"/>
              </a:rPr>
              <a:t>γεωδαισιακής</a:t>
            </a:r>
            <a:r>
              <a:rPr lang="el-GR" sz="2400" dirty="0">
                <a:latin typeface="+mn-lt"/>
              </a:rPr>
              <a:t> γραμμής. Ζητούνται το μήκος της </a:t>
            </a:r>
            <a:r>
              <a:rPr lang="el-GR" sz="2400" dirty="0" err="1">
                <a:latin typeface="+mn-lt"/>
              </a:rPr>
              <a:t>γεωδασιακής</a:t>
            </a:r>
            <a:r>
              <a:rPr lang="el-GR" sz="2400" dirty="0">
                <a:latin typeface="+mn-lt"/>
              </a:rPr>
              <a:t> γραμμής και τα αζιμούθια στα άκρα της.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48" y="1412776"/>
            <a:ext cx="4947504" cy="290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Θεμελιώδη προβλήματα στο ΕΕΠ </a:t>
            </a:r>
            <a:br>
              <a:rPr lang="el-GR" dirty="0"/>
            </a:b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/>
              <a:t>7</a:t>
            </a:r>
            <a:r>
              <a:rPr lang="el-GR" sz="3200" b="0" dirty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Διαφορά από τα θεμελιώδη της Τοπογραφίας: </a:t>
            </a:r>
            <a:r>
              <a:rPr lang="el-GR" sz="2400" dirty="0"/>
              <a:t>λόγω της αλλαγής στην επιφάνεια αναφοράς (ελλειψοειδές αντί επίπεδο) τα δύο αζιμούθια δεν διαφέρουν κατά </a:t>
            </a:r>
            <a:r>
              <a:rPr lang="el-GR" sz="2400" dirty="0" smtClean="0"/>
              <a:t>180ο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u="sng" dirty="0"/>
              <a:t>Ελλειψοειδές:</a:t>
            </a:r>
            <a:r>
              <a:rPr lang="el-GR" sz="2400" dirty="0"/>
              <a:t> σύγκλιση των μεσημβρινών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u="sng" dirty="0"/>
              <a:t>Επίπεδο:</a:t>
            </a:r>
            <a:r>
              <a:rPr lang="el-GR" sz="2400" dirty="0"/>
              <a:t> μεσημβρινοί ευθείες γραμμές παράλληλες προς τη διεύθυνση του </a:t>
            </a:r>
            <a:r>
              <a:rPr lang="el-GR" sz="2400" dirty="0" smtClean="0"/>
              <a:t>Βορρά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Τα θεμελιώδη χρησιμοποιούνται κατά τις </a:t>
            </a:r>
            <a:r>
              <a:rPr lang="el-GR" sz="2400" dirty="0" err="1"/>
              <a:t>συνορθώσεις</a:t>
            </a:r>
            <a:r>
              <a:rPr lang="el-GR" sz="2400" dirty="0"/>
              <a:t> γεωδαιτικών δικτύων, όπου οι παρατηρήσεις έχουν αναχθεί από τη γήινη επιφάνεια στο ελλειψοειδές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15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Θεμελιώδη προβλήματα στο ΕΕΠ </a:t>
            </a:r>
            <a:br>
              <a:rPr lang="el-GR" dirty="0"/>
            </a:b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/>
              <a:t>7</a:t>
            </a:r>
            <a:r>
              <a:rPr lang="el-GR" sz="3200" b="0" dirty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584"/>
            <a:ext cx="82296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/>
              <a:t>Ευθύ πρόβλημα για γραμμές &lt; 40 </a:t>
            </a:r>
            <a:r>
              <a:rPr lang="el-GR" sz="2400" dirty="0" err="1"/>
              <a:t>km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147664"/>
                <a:ext cx="7776864" cy="246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+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cos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1+3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−9</m:t>
                              </m:r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1 −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−5</m:t>
                              </m:r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 …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  <a:p>
                <a:endParaRPr lang="en-US" sz="2400" b="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47664"/>
                <a:ext cx="7776864" cy="24620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15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970784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70784"/>
                <a:ext cx="252028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8064" y="5424809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Ακρίβεια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r>
                      <a:rPr lang="el-GR" sz="2400" b="0" i="1" smtClean="0">
                        <a:latin typeface="Cambria Math"/>
                        <a:ea typeface="Cambria Math"/>
                      </a:rPr>
                      <m:t>.0001</m:t>
                    </m:r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424809"/>
                <a:ext cx="309634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953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661248"/>
            <a:ext cx="23082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9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Θεμελιώδη προβλήματα στο ΕΕΠ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200" b="0" dirty="0" smtClean="0">
                <a:solidFill>
                  <a:prstClr val="black"/>
                </a:solidFill>
              </a:rPr>
              <a:t>(5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>
                <a:solidFill>
                  <a:prstClr val="black"/>
                </a:solidFill>
              </a:rPr>
              <a:t>7</a:t>
            </a:r>
            <a:r>
              <a:rPr lang="el-GR" sz="3200" b="0" dirty="0">
                <a:solidFill>
                  <a:prstClr val="black"/>
                </a:solidFill>
              </a:rPr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0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 smtClean="0"/>
              <a:t>Ευθύ πρόβλημα για γραμμές &lt; 40 </a:t>
            </a:r>
            <a:r>
              <a:rPr lang="el-GR" sz="2400" dirty="0" err="1" smtClean="0"/>
              <a:t>km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2435698"/>
                <a:ext cx="8352928" cy="129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1+3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l-GR" sz="2400" b="0" i="1" smtClean="0">
                                  <a:latin typeface="Cambria Math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 …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35698"/>
                <a:ext cx="8352928" cy="129394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4883969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83969"/>
                <a:ext cx="252028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5296160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Ακρίβεια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r>
                      <a:rPr lang="el-GR" sz="2400" b="0" i="1" smtClean="0">
                        <a:latin typeface="Cambria Math"/>
                        <a:ea typeface="Cambria Math"/>
                      </a:rPr>
                      <m:t>.0001</m:t>
                    </m:r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296160"/>
                <a:ext cx="309634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953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589240"/>
            <a:ext cx="23082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Θεμελιώδη προβλήματα στο ΕΕΠ </a:t>
            </a:r>
            <a:br>
              <a:rPr lang="el-GR" dirty="0"/>
            </a:b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n-US" sz="3200" b="0" dirty="0"/>
              <a:t>7</a:t>
            </a:r>
            <a:r>
              <a:rPr lang="el-GR" sz="3200" b="0" dirty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0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 smtClean="0"/>
              <a:t>Ευθύ πρόβλημα για γραμμές &lt; 40 </a:t>
            </a:r>
            <a:r>
              <a:rPr lang="el-GR" sz="2400" dirty="0" err="1" smtClean="0"/>
              <a:t>km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4883969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83969"/>
                <a:ext cx="252028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5296160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Ακρίβεια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r>
                      <a:rPr lang="el-GR" sz="2400" b="0" i="1" smtClean="0">
                        <a:latin typeface="Cambria Math"/>
                        <a:ea typeface="Cambria Math"/>
                      </a:rPr>
                      <m:t>.0001</m:t>
                    </m:r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296160"/>
                <a:ext cx="3096344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953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589240"/>
            <a:ext cx="23082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73501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8533456" cy="7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Θεμελιώδη προβλήματα στο ΕΕΠ </a:t>
            </a:r>
            <a:br>
              <a:rPr lang="el-GR" dirty="0"/>
            </a:br>
            <a:r>
              <a:rPr lang="el-GR" sz="3200" b="0" dirty="0" smtClean="0"/>
              <a:t>(7 </a:t>
            </a:r>
            <a:r>
              <a:rPr lang="el-GR" sz="3200" b="0" dirty="0"/>
              <a:t>από </a:t>
            </a:r>
            <a:r>
              <a:rPr lang="en-US" sz="3200" b="0" dirty="0"/>
              <a:t>7</a:t>
            </a:r>
            <a:r>
              <a:rPr lang="el-GR" sz="3200" b="0" dirty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6" y="1498528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/>
              <a:t>Αντίστροφο πρόβλημα για γραμμές &lt; 40 </a:t>
            </a:r>
            <a:r>
              <a:rPr lang="el-GR" sz="2400" dirty="0" err="1"/>
              <a:t>km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872" y="2434632"/>
                <a:ext cx="4176464" cy="1330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  <a:ea typeface="Cambria Math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Δα</m:t>
                              </m:r>
                            </m:num>
                            <m:den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=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  <m:r>
                                        <a:rPr lang="el-GR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 </m:t>
                                      </m:r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400" b="0" i="0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Δλ</m:t>
                                              </m:r>
                                            </m:num>
                                            <m:den>
                                              <m:r>
                                                <a:rPr lang="el-GR" sz="2400" b="0" i="1" smtClean="0">
                                                  <a:latin typeface="Cambria Math"/>
                                                  <a:ea typeface="Cambria Math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Δφ</m:t>
                                          </m:r>
                                        </m:num>
                                        <m:den>
                                          <m:r>
                                            <a:rPr lang="el-GR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2" y="2434632"/>
                <a:ext cx="4176464" cy="133087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5445224"/>
                <a:ext cx="4464496" cy="13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2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𝜑</m:t>
                                      </m:r>
                                    </m:e>
                                  </m:acc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Δλ</m:t>
                                          </m:r>
                                        </m:num>
                                        <m:den>
                                          <m:r>
                                            <a:rPr lang="el-GR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+ 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Δα</m:t>
                                          </m:r>
                                        </m:num>
                                        <m:den>
                                          <m:r>
                                            <a:rPr lang="el-GR" sz="2400" b="0" i="1" smtClean="0">
                                              <a:latin typeface="Cambria Math"/>
                                              <a:ea typeface="Cambria Math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45224"/>
                <a:ext cx="4464496" cy="135517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7128" y="2863049"/>
                <a:ext cx="2880320" cy="760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𝜑</m:t>
                          </m:r>
                        </m:e>
                      </m:acc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128" y="2863049"/>
                <a:ext cx="2880320" cy="7607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512" y="5445224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Δα</m:t>
                      </m:r>
                      <m: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=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512" y="5445224"/>
                <a:ext cx="2664296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56181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3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</a:t>
            </a:r>
            <a:r>
              <a:rPr lang="el-GR" smtClean="0"/>
              <a:t>- Συμπεράσματα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00"/>
              </a:spcBef>
              <a:buFont typeface="Wingdings" pitchFamily="2" charset="2"/>
              <a:buChar char="ü"/>
            </a:pPr>
            <a:r>
              <a:rPr lang="el-GR" sz="2400" dirty="0"/>
              <a:t>Κάθετη τομή και </a:t>
            </a:r>
            <a:r>
              <a:rPr lang="el-GR" sz="2400" dirty="0" err="1"/>
              <a:t>γεωδαισιακή</a:t>
            </a:r>
            <a:r>
              <a:rPr lang="el-GR" sz="2400" dirty="0"/>
              <a:t> </a:t>
            </a:r>
            <a:r>
              <a:rPr lang="el-GR" sz="2400" dirty="0" smtClean="0"/>
              <a:t>γραμμή</a:t>
            </a:r>
            <a:endParaRPr lang="el-GR" sz="2400" dirty="0"/>
          </a:p>
          <a:p>
            <a:pPr>
              <a:spcBef>
                <a:spcPts val="4800"/>
              </a:spcBef>
              <a:buFont typeface="Wingdings" pitchFamily="2" charset="2"/>
              <a:buChar char="ü"/>
            </a:pPr>
            <a:r>
              <a:rPr lang="el-GR" sz="2400" dirty="0" smtClean="0"/>
              <a:t>Θεμελιώδη </a:t>
            </a:r>
            <a:r>
              <a:rPr lang="el-GR" sz="2400" dirty="0"/>
              <a:t>προβλήματα στο </a:t>
            </a:r>
            <a:r>
              <a:rPr lang="el-GR" sz="2400" dirty="0" smtClean="0"/>
              <a:t>ελλειψοειδές</a:t>
            </a:r>
            <a:endParaRPr lang="el-GR" sz="2400" dirty="0"/>
          </a:p>
          <a:p>
            <a:pPr>
              <a:spcBef>
                <a:spcPts val="4800"/>
              </a:spcBef>
              <a:buFont typeface="Wingdings" pitchFamily="2" charset="2"/>
              <a:buChar char="ü"/>
            </a:pPr>
            <a:r>
              <a:rPr lang="el-GR" sz="2400" dirty="0" smtClean="0"/>
              <a:t>Διαφορές </a:t>
            </a:r>
            <a:r>
              <a:rPr lang="el-GR" sz="2400" dirty="0"/>
              <a:t>με την τοπογραφία και εφαρμογές στην πράξη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7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2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9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</a:t>
            </a:r>
            <a:r>
              <a:rPr lang="el-GR" dirty="0"/>
              <a:t>ό</a:t>
            </a:r>
            <a:r>
              <a:rPr lang="el-GR" dirty="0" smtClean="0"/>
              <a:t>μενα </a:t>
            </a:r>
            <a:r>
              <a:rPr lang="el-GR" dirty="0"/>
              <a:t>τ</a:t>
            </a:r>
            <a:r>
              <a:rPr lang="el-GR" dirty="0" smtClean="0"/>
              <a:t>ου </a:t>
            </a:r>
            <a:r>
              <a:rPr lang="el-GR" dirty="0" smtClean="0"/>
              <a:t>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 </a:t>
            </a:r>
            <a:r>
              <a:rPr lang="el-GR" sz="2400" dirty="0"/>
              <a:t>Ορισμός της Γεωδαισίας </a:t>
            </a:r>
            <a:endParaRPr lang="en-US" sz="2400" dirty="0"/>
          </a:p>
          <a:p>
            <a:r>
              <a:rPr lang="el-GR" sz="2400" dirty="0" smtClean="0"/>
              <a:t>Συνδέσεις </a:t>
            </a:r>
            <a:r>
              <a:rPr lang="el-GR" sz="2400" dirty="0"/>
              <a:t>των </a:t>
            </a:r>
            <a:r>
              <a:rPr lang="el-GR" sz="2400" dirty="0" err="1"/>
              <a:t>γεωεπιστημών</a:t>
            </a:r>
            <a:r>
              <a:rPr lang="el-GR" sz="2400" dirty="0"/>
              <a:t> </a:t>
            </a:r>
          </a:p>
          <a:p>
            <a:r>
              <a:rPr lang="el-GR" sz="2400" dirty="0"/>
              <a:t>Γνωριμία με τον πλανήτη </a:t>
            </a:r>
            <a:endParaRPr lang="en-US" sz="2400" dirty="0"/>
          </a:p>
          <a:p>
            <a:r>
              <a:rPr lang="el-GR" sz="2400" dirty="0" smtClean="0"/>
              <a:t>Ιστορία </a:t>
            </a:r>
            <a:r>
              <a:rPr lang="el-GR" sz="2400" dirty="0"/>
              <a:t>της Γεωδαισίας </a:t>
            </a:r>
          </a:p>
          <a:p>
            <a:r>
              <a:rPr lang="el-GR" sz="2400" dirty="0" smtClean="0"/>
              <a:t>Μονάδες </a:t>
            </a:r>
            <a:r>
              <a:rPr lang="el-GR" sz="2400" dirty="0"/>
              <a:t>μέτρησης </a:t>
            </a:r>
            <a:endParaRPr lang="en-US" sz="2400" dirty="0"/>
          </a:p>
          <a:p>
            <a:r>
              <a:rPr lang="el-GR" sz="2400" dirty="0" smtClean="0"/>
              <a:t>Διεθνής συνεργασία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l-GR" sz="2400" dirty="0" smtClean="0"/>
              <a:t>Μοντέλα </a:t>
            </a:r>
            <a:r>
              <a:rPr lang="el-GR" sz="2400" dirty="0"/>
              <a:t>και επιφάνειες αναφοράς </a:t>
            </a:r>
          </a:p>
          <a:p>
            <a:r>
              <a:rPr lang="el-GR" sz="2400" dirty="0"/>
              <a:t>Συστήματα αναφοράς χώρου και χρόνου </a:t>
            </a:r>
            <a:endParaRPr lang="en-US" sz="2400" dirty="0"/>
          </a:p>
          <a:p>
            <a:r>
              <a:rPr lang="el-GR" sz="2400" dirty="0" smtClean="0"/>
              <a:t>Συντεταγμένες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556736" y="1176591"/>
            <a:ext cx="4572000" cy="54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Γεωμετρία του ελλειψοειδούς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Θεμελιώδη προβλήματα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στην επιφάνεια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ελλειψοειδούς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 Γεωδαιτικό DATUM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ορισμός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και υλοποίηση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Προβολές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αλλαγές προβολικών συστημάτων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αναγωγές στο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προβολικό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επίπεδο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μετασχηματισμοί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9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/>
              <a:t>Ενότητα </a:t>
            </a:r>
            <a:r>
              <a:rPr lang="el-GR" sz="2000" smtClean="0"/>
              <a:t>5: </a:t>
            </a:r>
            <a:r>
              <a:rPr lang="el-GR" sz="2000" dirty="0"/>
              <a:t>Γραμμές καμπυλότητας και θεμελιώδη προβλήματα </a:t>
            </a:r>
            <a:r>
              <a:rPr lang="el-GR" sz="2000" dirty="0" smtClean="0"/>
              <a:t>στο </a:t>
            </a:r>
            <a:r>
              <a:rPr lang="el-GR" sz="2000" dirty="0"/>
              <a:t>ελλειψοειδές μοντέλο της Γης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704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1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555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Γραμμές καμπυλότητας του </a:t>
            </a:r>
            <a:r>
              <a:rPr lang="el-GR" sz="2400" dirty="0" smtClean="0"/>
              <a:t>ελλειψοειδούς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Κάθετη τομή – αντίστροφη κάθετη </a:t>
            </a:r>
            <a:r>
              <a:rPr lang="el-GR" sz="2400" dirty="0" smtClean="0"/>
              <a:t>τομή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 err="1"/>
              <a:t>Γεωδαισιακή</a:t>
            </a:r>
            <a:r>
              <a:rPr lang="el-GR" sz="2400" dirty="0"/>
              <a:t> </a:t>
            </a:r>
            <a:r>
              <a:rPr lang="el-GR" sz="2400" dirty="0" smtClean="0"/>
              <a:t>γραμμή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Θεώρημα του </a:t>
            </a:r>
            <a:r>
              <a:rPr lang="el-GR" sz="2400" dirty="0" err="1" smtClean="0"/>
              <a:t>Clairaut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Ευθύ και αντίστροφο πρόβλημα στη </a:t>
            </a:r>
            <a:r>
              <a:rPr lang="el-GR" sz="2400" dirty="0" smtClean="0"/>
              <a:t>Γεωδαισία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/>
              <a:t>Παραδείγματα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2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Γραμμές </a:t>
            </a:r>
            <a:r>
              <a:rPr lang="el-GR" dirty="0" smtClean="0"/>
              <a:t>του </a:t>
            </a:r>
            <a:r>
              <a:rPr lang="el-GR" dirty="0" smtClean="0"/>
              <a:t>Ελλειψοειδούς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Για την επίλυση των </a:t>
            </a:r>
            <a:r>
              <a:rPr lang="el-GR" sz="2400" b="1" dirty="0"/>
              <a:t>γεωδαιτικών προβλημάτων στο ελλειψοειδές</a:t>
            </a:r>
            <a:r>
              <a:rPr lang="el-GR" sz="2400" dirty="0"/>
              <a:t> (αντίστοιχα με τα θεμελιώδη προβλήματα της Τοπογραφίας) πρέπει όλες οι παρατηρήσεις της γήινης επιφάνειας να </a:t>
            </a:r>
            <a:r>
              <a:rPr lang="el-GR" sz="2400" b="1" dirty="0"/>
              <a:t>αναχθούν κατάλληλα </a:t>
            </a:r>
            <a:r>
              <a:rPr lang="el-GR" sz="2400" dirty="0"/>
              <a:t>στο ελλειψοειδές </a:t>
            </a:r>
            <a:r>
              <a:rPr lang="el-GR" sz="2400" dirty="0" smtClean="0"/>
              <a:t>αναφοράς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Ποιά γραμμή είναι η αντίστοιχη της ευθείας του επιπέδου στο ελλειψοειδές</a:t>
            </a:r>
            <a:r>
              <a:rPr lang="el-GR" sz="2400" dirty="0" smtClean="0"/>
              <a:t>;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Αναζητούμε τη γραμμή πάνω στην επιφάνεια του ελλειψοειδούς που ενώνει δύο σημεία </a:t>
            </a:r>
            <a:r>
              <a:rPr lang="el-GR" sz="2400" b="1" dirty="0" err="1"/>
              <a:t>αμφιμονοσήμαντα</a:t>
            </a:r>
            <a:r>
              <a:rPr lang="el-GR" sz="2400" b="1" dirty="0"/>
              <a:t> </a:t>
            </a:r>
            <a:r>
              <a:rPr lang="el-GR" sz="2400" dirty="0"/>
              <a:t>(“...από δύο σημεία στο επίπεδο περνά μία και μόνο γραμμή...”)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7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Γραμμές </a:t>
            </a:r>
            <a:r>
              <a:rPr lang="el-GR" dirty="0" smtClean="0"/>
              <a:t>του </a:t>
            </a:r>
            <a:r>
              <a:rPr lang="el-GR" dirty="0"/>
              <a:t>Ελλειψοειδούς </a:t>
            </a:r>
            <a:r>
              <a:rPr lang="el-GR" sz="3200" b="0" dirty="0"/>
              <a:t>(</a:t>
            </a:r>
            <a:r>
              <a:rPr lang="el-GR" sz="3200" b="0" dirty="0" smtClean="0"/>
              <a:t>2 από</a:t>
            </a:r>
            <a:r>
              <a:rPr lang="en-US" sz="3200" b="0" dirty="0" smtClean="0"/>
              <a:t>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Κάθετη τομή </a:t>
            </a:r>
            <a:r>
              <a:rPr lang="el-GR" sz="2400" dirty="0"/>
              <a:t>μεταξύ δύο σημείων από το </a:t>
            </a:r>
            <a:r>
              <a:rPr lang="el-GR" sz="2400" dirty="0" smtClean="0"/>
              <a:t>P₁ </a:t>
            </a:r>
            <a:r>
              <a:rPr lang="el-GR" sz="2400" dirty="0"/>
              <a:t>στο </a:t>
            </a:r>
            <a:r>
              <a:rPr lang="el-GR" sz="2400" dirty="0" smtClean="0"/>
              <a:t>P₂ </a:t>
            </a:r>
            <a:r>
              <a:rPr lang="el-GR" sz="2400" dirty="0"/>
              <a:t>την τομή του κάθετου επιπέδου που ορίζεται από την κάθετη στο </a:t>
            </a:r>
            <a:r>
              <a:rPr lang="el-GR" sz="2400" dirty="0" smtClean="0"/>
              <a:t>P₁ </a:t>
            </a:r>
            <a:r>
              <a:rPr lang="el-GR" sz="2400" dirty="0"/>
              <a:t>και το σημείο </a:t>
            </a:r>
            <a:r>
              <a:rPr lang="el-GR" sz="2400" dirty="0" smtClean="0"/>
              <a:t>P₂ </a:t>
            </a:r>
            <a:r>
              <a:rPr lang="el-GR" sz="2400" dirty="0"/>
              <a:t>και </a:t>
            </a:r>
            <a:r>
              <a:rPr lang="el-GR" sz="2400" b="1" dirty="0"/>
              <a:t>αντίστροφη κάθετη τομή  </a:t>
            </a:r>
            <a:r>
              <a:rPr lang="el-GR" sz="2400" dirty="0"/>
              <a:t>το </a:t>
            </a:r>
            <a:r>
              <a:rPr lang="el-GR" sz="2400" dirty="0" smtClean="0"/>
              <a:t>αντίστροφο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Όταν τα σημεία βρίσκονται πάνω στον ίδιο μεσημβρινό ή τον ίδιο παράλληλο οι δύο κάθετες τομές </a:t>
            </a:r>
            <a:r>
              <a:rPr lang="el-GR" sz="2400" dirty="0" smtClean="0"/>
              <a:t>ταυτίζονται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Η κάθετη τομή δεν είναι η γραμμή που αναζητούμε: μεταξύ δύο τυχαίων σημείων του ελλειψοειδούς δεν αντιστοιχεί</a:t>
            </a:r>
            <a:r>
              <a:rPr lang="el-GR" sz="2400" dirty="0"/>
              <a:t> </a:t>
            </a:r>
            <a:r>
              <a:rPr lang="el-GR" sz="2400" u="sng" dirty="0"/>
              <a:t>μία και μόνο </a:t>
            </a:r>
            <a:r>
              <a:rPr lang="el-GR" sz="2400" u="sng" dirty="0" smtClean="0"/>
              <a:t>γραμμή</a:t>
            </a:r>
            <a:endParaRPr lang="el-GR" sz="2400" u="sng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u="sng" dirty="0"/>
              <a:t>ΖΗΤΟΥΜΕΝΟ Η ΑΜΦΙΜΟΝΟΣΗΜΑΝΤΗ ΑΝΤΙΣΤΟΙΧΙΑ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6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Γραμμές </a:t>
            </a:r>
            <a:r>
              <a:rPr lang="el-GR" dirty="0" smtClean="0"/>
              <a:t>του </a:t>
            </a:r>
            <a:r>
              <a:rPr lang="el-GR" dirty="0"/>
              <a:t>Ελλειψοειδούς </a:t>
            </a:r>
            <a:r>
              <a:rPr lang="el-GR" sz="3200" b="0" dirty="0"/>
              <a:t>(</a:t>
            </a:r>
            <a:r>
              <a:rPr lang="el-GR" sz="3200" b="0" dirty="0" smtClean="0"/>
              <a:t>3 από</a:t>
            </a:r>
            <a:r>
              <a:rPr lang="en-US" sz="3200" b="0" dirty="0" smtClean="0"/>
              <a:t> 6)</a:t>
            </a:r>
            <a:endParaRPr lang="el-GR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56" y="1318147"/>
            <a:ext cx="6169687" cy="47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Γραμμές </a:t>
            </a:r>
            <a:r>
              <a:rPr lang="el-GR" dirty="0" smtClean="0"/>
              <a:t>του </a:t>
            </a:r>
            <a:r>
              <a:rPr lang="el-GR" dirty="0"/>
              <a:t>Ελλειψοειδούς </a:t>
            </a:r>
            <a:r>
              <a:rPr lang="el-GR" sz="3200" b="0" dirty="0"/>
              <a:t>(</a:t>
            </a:r>
            <a:r>
              <a:rPr lang="el-GR" sz="3200" b="0" dirty="0" smtClean="0"/>
              <a:t>4 από</a:t>
            </a:r>
            <a:r>
              <a:rPr lang="en-US" sz="3200" b="0" dirty="0" smtClean="0"/>
              <a:t>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 err="1"/>
              <a:t>Γεωδαισιακή</a:t>
            </a:r>
            <a:r>
              <a:rPr lang="el-GR" sz="2400" b="1" dirty="0"/>
              <a:t> γραμμή: </a:t>
            </a:r>
            <a:r>
              <a:rPr lang="el-GR" sz="2400" dirty="0"/>
              <a:t>γραμμή του ελλειψοειδούς της οποίας κάθε σημείο αντιστοιχεί σε ένα και μόνο σημείο της αντίστοιχης ευθείας γραμμής στο χώρο και ταυτόχρονα έχει </a:t>
            </a:r>
            <a:r>
              <a:rPr lang="el-GR" sz="2400" b="1" dirty="0"/>
              <a:t>ελάχιστο </a:t>
            </a:r>
            <a:r>
              <a:rPr lang="el-GR" sz="2400" b="1" dirty="0" smtClean="0"/>
              <a:t>μήκος</a:t>
            </a:r>
            <a:endParaRPr lang="el-GR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Σε κάθε σημείο της περιέχει την κάθετη στο </a:t>
            </a:r>
            <a:r>
              <a:rPr lang="el-GR" sz="2400" dirty="0" smtClean="0"/>
              <a:t>ελλειψοειδές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Ισχύει το </a:t>
            </a:r>
            <a:r>
              <a:rPr lang="el-GR" sz="2400" b="1" dirty="0"/>
              <a:t>θεώρημα του </a:t>
            </a:r>
            <a:r>
              <a:rPr lang="el-GR" sz="2400" b="1" dirty="0" err="1"/>
              <a:t>Clairaut</a:t>
            </a:r>
            <a:r>
              <a:rPr lang="el-GR" sz="2400" b="1" dirty="0"/>
              <a:t>: </a:t>
            </a:r>
            <a:r>
              <a:rPr lang="el-GR" sz="2400" dirty="0"/>
              <a:t>το γινόμενο της ακτίνας του παράλληλου κύκλου με το ημίτονο του </a:t>
            </a:r>
            <a:r>
              <a:rPr lang="el-GR" sz="2400" dirty="0" err="1"/>
              <a:t>αζιμουθίου</a:t>
            </a:r>
            <a:r>
              <a:rPr lang="el-GR" sz="2400" dirty="0"/>
              <a:t> της </a:t>
            </a:r>
            <a:r>
              <a:rPr lang="el-GR" sz="2400" dirty="0" err="1"/>
              <a:t>γεωδαισιακής</a:t>
            </a:r>
            <a:r>
              <a:rPr lang="el-GR" sz="2400" dirty="0"/>
              <a:t> γραμμής είναι σταθερό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4437112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437112"/>
                <a:ext cx="684076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3528" y="501317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Αναγκαία αλλά όχι και ικανή συνθήκη: </a:t>
            </a:r>
            <a:r>
              <a:rPr lang="el-GR" sz="2400" u="sng" dirty="0">
                <a:latin typeface="+mn-lt"/>
              </a:rPr>
              <a:t>Ο παράλληλος κύκλος για τον οποίο ισχύει το θεώρημα δεν αποτελεί </a:t>
            </a:r>
            <a:r>
              <a:rPr lang="el-GR" sz="2400" u="sng" dirty="0" err="1">
                <a:latin typeface="+mn-lt"/>
              </a:rPr>
              <a:t>γεωδαισιακή</a:t>
            </a:r>
            <a:r>
              <a:rPr lang="el-GR" sz="2400" u="sng" dirty="0">
                <a:latin typeface="+mn-lt"/>
              </a:rPr>
              <a:t> γραμμή</a:t>
            </a:r>
          </a:p>
        </p:txBody>
      </p:sp>
    </p:spTree>
    <p:extLst>
      <p:ext uri="{BB962C8B-B14F-4D97-AF65-F5344CB8AC3E}">
        <p14:creationId xmlns:p14="http://schemas.microsoft.com/office/powerpoint/2010/main" val="30430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Γραμμές </a:t>
            </a:r>
            <a:r>
              <a:rPr lang="el-GR" dirty="0" smtClean="0"/>
              <a:t>του </a:t>
            </a:r>
            <a:r>
              <a:rPr lang="el-GR" dirty="0"/>
              <a:t>Ελλειψοειδούς </a:t>
            </a:r>
            <a:r>
              <a:rPr lang="el-GR" sz="3200" b="0" dirty="0"/>
              <a:t>(</a:t>
            </a:r>
            <a:r>
              <a:rPr lang="en-US" sz="3200" b="0" dirty="0" smtClean="0"/>
              <a:t>5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6)</a:t>
            </a:r>
            <a:endParaRPr lang="el-GR" sz="32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6" y="1916832"/>
            <a:ext cx="3400942" cy="28803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683568" y="489113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OblateSpheroid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Derbyshire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89446" cy="357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7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Γραμμές </a:t>
            </a:r>
            <a:r>
              <a:rPr lang="el-GR" dirty="0" smtClean="0"/>
              <a:t>του </a:t>
            </a:r>
            <a:r>
              <a:rPr lang="el-GR" dirty="0"/>
              <a:t>Ελλειψοειδούς </a:t>
            </a:r>
            <a:r>
              <a:rPr lang="el-GR" sz="3200" b="0" dirty="0"/>
              <a:t>(</a:t>
            </a:r>
            <a:r>
              <a:rPr lang="el-GR" sz="3200" b="0" dirty="0" smtClean="0"/>
              <a:t>6 από</a:t>
            </a:r>
            <a:r>
              <a:rPr lang="en-US" sz="3200" b="0" dirty="0" smtClean="0"/>
              <a:t> 6)</a:t>
            </a:r>
            <a:endParaRPr lang="el-GR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79592"/>
            <a:ext cx="403330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437112"/>
                <a:ext cx="5832648" cy="86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ρ</m:t>
                          </m:r>
                        </m:e>
                        <m:sup>
                          <m:r>
                            <a:rPr lang="el-GR" sz="2400" b="0" i="0" smtClean="0">
                              <a:latin typeface="Cambria Math"/>
                              <a:ea typeface="Cambria Math" pitchFamily="18" charset="0"/>
                            </a:rPr>
                            <m:t>′′</m:t>
                          </m:r>
                        </m:sup>
                      </m:sSup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</m:acc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𝑘𝑡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37112"/>
                <a:ext cx="5832648" cy="86895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3648" y="5714176"/>
                <a:ext cx="6120680" cy="86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𝛿</m:t>
                      </m:r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΄΄=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Δ</m:t>
                      </m:r>
                      <m: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΄΄=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ρ</m:t>
                      </m:r>
                      <m:r>
                        <a:rPr lang="el-GR" sz="2400" b="0" i="0" smtClean="0">
                          <a:latin typeface="Cambria Math"/>
                          <a:ea typeface="Cambria Math" pitchFamily="18" charset="0"/>
                        </a:rPr>
                        <m:t>΄΄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  <m:t>12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𝜑</m:t>
                              </m:r>
                            </m:e>
                          </m:acc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𝑘𝑡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14176"/>
                <a:ext cx="6120680" cy="8689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7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17e0237ee37a65daee4aacce2410d960d7983"/>
  <p:tag name="ISPRING_RESOURCE_PATHS_HASH_PRESENTER" val="b54a7ca8ead6d4a14733a337bf7db83c28ac"/>
</p:tagLst>
</file>

<file path=ppt/theme/theme1.xml><?xml version="1.0" encoding="utf-8"?>
<a:theme xmlns:a="http://schemas.openxmlformats.org/drawingml/2006/main" name="OC_template_updated">
  <a:themeElements>
    <a:clrScheme name="Custom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205</TotalTime>
  <Words>1721</Words>
  <Application>Microsoft Office PowerPoint</Application>
  <PresentationFormat>On-screen Show (4:3)</PresentationFormat>
  <Paragraphs>171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OC_template_updated</vt:lpstr>
      <vt:lpstr>Γεωδαισία</vt:lpstr>
      <vt:lpstr>Περιεχόμενα του Μαθήματος</vt:lpstr>
      <vt:lpstr>Ανάλυση Παρουσίασης</vt:lpstr>
      <vt:lpstr>Γραμμές του Ελλειψοειδούς (1 από 6)</vt:lpstr>
      <vt:lpstr>Γραμμές του Ελλειψοειδούς (2 από 6)</vt:lpstr>
      <vt:lpstr>Γραμμές του Ελλειψοειδούς (3 από 6)</vt:lpstr>
      <vt:lpstr>Γραμμές του Ελλειψοειδούς (4 από 6)</vt:lpstr>
      <vt:lpstr>Γραμμές του Ελλειψοειδούς (5 από 6)</vt:lpstr>
      <vt:lpstr>Γραμμές του Ελλειψοειδούς (6 από 6)</vt:lpstr>
      <vt:lpstr>Θεμελιώδη προβλήματα στο ΕΕΠ  (1 από 7)</vt:lpstr>
      <vt:lpstr>Θεμελιώδη προβλήματα στο ΕΕΠ  (2 από 7)</vt:lpstr>
      <vt:lpstr>Θεμελιώδη προβλήματα στο ΕΕΠ  (3 από 7)</vt:lpstr>
      <vt:lpstr>Θεμελιώδη προβλήματα στο ΕΕΠ  (4 από 7)</vt:lpstr>
      <vt:lpstr>Θεμελιώδη προβλήματα στο ΕΕΠ  (5 από 7)</vt:lpstr>
      <vt:lpstr>Θεμελιώδη προβλήματα στο ΕΕΠ  (6 από 7)</vt:lpstr>
      <vt:lpstr>Θεμελιώδη προβλήματα στο ΕΕΠ  (7 από 7)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66</cp:revision>
  <dcterms:created xsi:type="dcterms:W3CDTF">2013-05-27T10:38:58Z</dcterms:created>
  <dcterms:modified xsi:type="dcterms:W3CDTF">2015-04-08T10:05:15Z</dcterms:modified>
</cp:coreProperties>
</file>