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21"/>
  </p:notesMasterIdLst>
  <p:handoutMasterIdLst>
    <p:handoutMasterId r:id="rId22"/>
  </p:handoutMasterIdLst>
  <p:sldIdLst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2" r:id="rId13"/>
    <p:sldId id="266" r:id="rId14"/>
    <p:sldId id="267" r:id="rId15"/>
    <p:sldId id="268" r:id="rId16"/>
    <p:sldId id="273" r:id="rId17"/>
    <p:sldId id="274" r:id="rId18"/>
    <p:sldId id="270" r:id="rId19"/>
    <p:sldId id="27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00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2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5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5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8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7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1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3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6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6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50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8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0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6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3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1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2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0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8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1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9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2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51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6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6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0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7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4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3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2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3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rTNnQU-Sms" TargetMode="External"/><Relationship Id="rId2" Type="http://schemas.openxmlformats.org/officeDocument/2006/relationships/hyperlink" Target="http://www.youtube.com/watch?v=Bp_9I9J5u1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youtube.com/watch?v=H1x_dTKAU3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AxelBoldt" TargetMode="External"/><Relationship Id="rId13" Type="http://schemas.openxmlformats.org/officeDocument/2006/relationships/hyperlink" Target="http://en.wikipedia.org/wiki/File:Bone_marrow_aspiration.jpg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commons.wikimedia.org/wiki/File:Bone_marrow_biopsy.jpg" TargetMode="Externa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hyperlink" Target="http://commons.wikimedia.org/w/index.php?title=User:Mugwump12&amp;action=edit&amp;redlink=1" TargetMode="External"/><Relationship Id="rId5" Type="http://schemas.openxmlformats.org/officeDocument/2006/relationships/hyperlink" Target="http://creativecommons.org/licenses/by-sa/3.0/deed.en" TargetMode="External"/><Relationship Id="rId10" Type="http://schemas.openxmlformats.org/officeDocument/2006/relationships/hyperlink" Target="http://commons.wikimedia.org/wiki/File:Bone_Marrow_Transplant.png" TargetMode="External"/><Relationship Id="rId4" Type="http://schemas.openxmlformats.org/officeDocument/2006/relationships/hyperlink" Target="http://en.wikipedia.org/wiki/File:Bone_marrow_biopsy_needle.jpg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creativecommons.org/licenses/by/2.0/deed.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arbiedeplastico.deviantart.com/art/Thorax-15185028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nd/3.0/" TargetMode="External"/><Relationship Id="rId4" Type="http://schemas.openxmlformats.org/officeDocument/2006/relationships/hyperlink" Target="http://barbiedeplastico.deviantar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one_marrow_biopsy_needle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sa/3.0/deed.e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>
                <a:solidFill>
                  <a:schemeClr val="tx1"/>
                </a:solidFill>
                <a:latin typeface="+mn-lt"/>
              </a:rPr>
              <a:t>Χειρουργική Νοσηλευτική 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Ι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8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Παρακέντηση οστών</a:t>
            </a:r>
            <a:endParaRPr lang="en-US" sz="2800" dirty="0"/>
          </a:p>
          <a:p>
            <a:endParaRPr lang="en-US" sz="1800" dirty="0" smtClean="0"/>
          </a:p>
          <a:p>
            <a:r>
              <a:rPr lang="el-GR" sz="2400" dirty="0" smtClean="0"/>
              <a:t>Μ. Μπουζίκα, Χ. Τσίου, Β. Κουτσοπούλου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2400" dirty="0" smtClean="0">
                <a:solidFill>
                  <a:prstClr val="black"/>
                </a:solidFill>
              </a:rPr>
              <a:t>Τμήμα Νοσηλευτικής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4267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17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20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Μερόπη Μπόυζικα2014. Μερόπη Μπούζικα. «Χειρουργική Νοσηλευτική Ι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Παρακέντηση οστών».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122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4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155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Χειρουργική Νοσηλευτική Ι (Ε)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Γ’ Εξάμηνο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l-GR" sz="2800" dirty="0"/>
              <a:t>Τμήμα Νοσηλευτικής, ΤΕΙ Αθήνας 2013</a:t>
            </a:r>
            <a:br>
              <a:rPr lang="el-GR" sz="2800" dirty="0"/>
            </a:br>
            <a:r>
              <a:rPr lang="el-GR" sz="2800" dirty="0"/>
              <a:t>Το Εργαστήριο Διδάσκεται Σε Ομάδες 20 Ατόμων Από Τους Εξής Καθηγητές:</a:t>
            </a:r>
          </a:p>
          <a:p>
            <a:pPr marL="0" indent="0">
              <a:buNone/>
              <a:defRPr/>
            </a:pPr>
            <a:endParaRPr lang="el-GR" sz="2800" dirty="0"/>
          </a:p>
          <a:p>
            <a:pPr marL="0" lvl="0" indent="0" algn="ctr">
              <a:buNone/>
              <a:defRPr/>
            </a:pPr>
            <a:r>
              <a:rPr lang="el-GR" sz="2800" dirty="0">
                <a:solidFill>
                  <a:prstClr val="black"/>
                </a:solidFill>
              </a:rPr>
              <a:t>Μ. Μπουζίκα, Χ. Τσίου, Β. Κουτσοπούλου, Ο. Γκοβίνα, Σ. Παρισσόπουλος, Θ. Στρουμπούκη, Γ. Τούλια, Θ. Κατσούλας</a:t>
            </a:r>
            <a:endParaRPr lang="en-US" sz="2800" dirty="0">
              <a:solidFill>
                <a:prstClr val="black"/>
              </a:solidFill>
            </a:endParaRP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11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Παρακέντηση </a:t>
            </a:r>
            <a:r>
              <a:rPr lang="el-GR" dirty="0" smtClean="0">
                <a:solidFill>
                  <a:srgbClr val="004A82"/>
                </a:solidFill>
              </a:rPr>
              <a:t>οστών 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Σκοποί- Ενδείξεις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 smtClean="0"/>
              <a:t>Αναρρόφηση </a:t>
            </a:r>
            <a:r>
              <a:rPr lang="el-GR" sz="2200" dirty="0"/>
              <a:t>μυελού οστών και βιοψία οστού για τη διάγνωση: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sz="2000" dirty="0" smtClean="0"/>
              <a:t>Αιματολογικών παθήσεων,</a:t>
            </a:r>
            <a:endParaRPr lang="el-GR" sz="2000" dirty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sz="2000" dirty="0" smtClean="0"/>
              <a:t>Πρωτοπαθών </a:t>
            </a:r>
            <a:r>
              <a:rPr lang="el-GR" sz="2000" dirty="0"/>
              <a:t>και μεταστατικών </a:t>
            </a:r>
            <a:r>
              <a:rPr lang="el-GR" sz="2000" dirty="0" smtClean="0"/>
              <a:t>νεοπλασιών,</a:t>
            </a:r>
            <a:endParaRPr lang="el-GR" sz="2000" dirty="0"/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l-GR" sz="2000" dirty="0" smtClean="0"/>
              <a:t>Παρακολούθηση </a:t>
            </a:r>
            <a:r>
              <a:rPr lang="el-GR" sz="2000" dirty="0"/>
              <a:t>της πορείας νοσημάτων μετά από </a:t>
            </a:r>
            <a:r>
              <a:rPr lang="el-GR" sz="2000" dirty="0" smtClean="0"/>
              <a:t>ειδική, </a:t>
            </a:r>
            <a:r>
              <a:rPr lang="el-GR" sz="2000" dirty="0"/>
              <a:t>θεραπεία (π.χ. χημειοθεραπεία</a:t>
            </a:r>
            <a:r>
              <a:rPr lang="el-GR" sz="2000" dirty="0" smtClean="0"/>
              <a:t>).</a:t>
            </a:r>
            <a:endParaRPr lang="el-GR" sz="20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Σημεία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 smtClean="0"/>
              <a:t>Πρόσθια </a:t>
            </a:r>
            <a:r>
              <a:rPr lang="el-GR" sz="2200" dirty="0"/>
              <a:t>και οπίσθια λαγόνια </a:t>
            </a:r>
            <a:r>
              <a:rPr lang="el-GR" sz="2200" dirty="0" smtClean="0"/>
              <a:t>άκανθα.</a:t>
            </a:r>
            <a:endParaRPr lang="el-GR" sz="2200" dirty="0"/>
          </a:p>
          <a:p>
            <a:pPr lvl="1">
              <a:buFont typeface="Arial" panose="020B0604020202020204" pitchFamily="34" charset="0"/>
              <a:buChar char="•"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20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Υλικό νοσηλείας παρακέντησης λαγόνιας ακρολοφίας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Τροχήλατο </a:t>
            </a:r>
            <a:r>
              <a:rPr lang="el-GR" sz="2400" dirty="0" smtClean="0"/>
              <a:t>νοσηλείας,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Ειδική βελόνη παρακέντησης </a:t>
            </a:r>
            <a:r>
              <a:rPr lang="el-GR" sz="2400" dirty="0" smtClean="0"/>
              <a:t>οστού,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Τοπικό </a:t>
            </a:r>
            <a:r>
              <a:rPr lang="el-GR" sz="2400" dirty="0" smtClean="0"/>
              <a:t>αναισθητικό,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Φιαλίδιο με φορμόλη 5% για την τοποθέτηση του </a:t>
            </a:r>
            <a:r>
              <a:rPr lang="el-GR" sz="2400" dirty="0" smtClean="0"/>
              <a:t>ιστού,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Set</a:t>
            </a:r>
            <a:r>
              <a:rPr lang="el-GR" sz="2400" dirty="0"/>
              <a:t> </a:t>
            </a:r>
            <a:r>
              <a:rPr lang="el-GR" sz="2400" dirty="0" smtClean="0"/>
              <a:t>παρακέντησης.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Παρακολουθείστε τα παρακάτω βίντεο</a:t>
            </a:r>
            <a:r>
              <a:rPr lang="en-US" sz="2400" dirty="0" smtClean="0"/>
              <a:t>: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200" dirty="0">
                <a:hlinkClick r:id="rId2"/>
              </a:rPr>
              <a:t>BONE MARROW BIOPSY ANIMATION </a:t>
            </a:r>
            <a:endParaRPr lang="en-US" sz="2200" dirty="0" smtClean="0"/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200" dirty="0">
                <a:hlinkClick r:id="rId3"/>
              </a:rPr>
              <a:t>The Bone Marrow Aspiration </a:t>
            </a:r>
            <a:endParaRPr lang="en-US" sz="2200" dirty="0" smtClean="0"/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200" dirty="0">
                <a:hlinkClick r:id="rId4"/>
              </a:rPr>
              <a:t>Bone Marrow Aspiration &amp; Biopsy 4-1-09 </a:t>
            </a:r>
            <a:endParaRPr lang="el-GR" sz="2200" dirty="0" smtClean="0"/>
          </a:p>
          <a:p>
            <a:endParaRPr lang="el-GR" dirty="0"/>
          </a:p>
        </p:txBody>
      </p:sp>
      <p:pic>
        <p:nvPicPr>
          <p:cNvPr id="5" name="Εικόνα 4" title="BONE MARROW BIOPSY ANIMATION ">
            <a:hlinkClick r:id="rId2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264160" cy="264160"/>
          </a:xfrm>
          <a:prstGeom prst="rect">
            <a:avLst/>
          </a:prstGeom>
        </p:spPr>
      </p:pic>
      <p:pic>
        <p:nvPicPr>
          <p:cNvPr id="6" name="Εικόνα 5" title="The Bone Marrow Aspiration 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89630"/>
            <a:ext cx="264160" cy="264160"/>
          </a:xfrm>
          <a:prstGeom prst="rect">
            <a:avLst/>
          </a:prstGeom>
        </p:spPr>
      </p:pic>
      <p:pic>
        <p:nvPicPr>
          <p:cNvPr id="7" name="Εικόνα 6" title="Bone Marrow Aspiration &amp; Biopsy 4-1-09 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713471"/>
            <a:ext cx="264160" cy="26416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47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4A82"/>
                </a:solidFill>
              </a:rPr>
              <a:t>Παρακέντηση </a:t>
            </a:r>
            <a:r>
              <a:rPr lang="el-GR" dirty="0" smtClean="0">
                <a:solidFill>
                  <a:srgbClr val="004A82"/>
                </a:solidFill>
              </a:rPr>
              <a:t>οστών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5" name="Θέση περιεχομένου 4" title="βελόνα παρακέντησης οστών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5204" y="1493596"/>
            <a:ext cx="936249" cy="1999108"/>
          </a:xfrm>
        </p:spPr>
      </p:pic>
      <p:sp>
        <p:nvSpPr>
          <p:cNvPr id="8" name="Rectangle 10"/>
          <p:cNvSpPr/>
          <p:nvPr/>
        </p:nvSpPr>
        <p:spPr>
          <a:xfrm>
            <a:off x="113804" y="3075303"/>
            <a:ext cx="2399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Bone marrow biopsy needle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</a:rPr>
              <a:t>Uwe </a:t>
            </a:r>
            <a:r>
              <a:rPr lang="en-US" sz="1200" dirty="0" smtClean="0">
                <a:latin typeface="+mn-lt"/>
              </a:rPr>
              <a:t>Gille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  <p:pic>
        <p:nvPicPr>
          <p:cNvPr id="7" name="Εικόνα 6" title="παρακέντηση οστών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34" y="1573406"/>
            <a:ext cx="2195736" cy="1440952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2926397" y="3075303"/>
            <a:ext cx="2530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Bone marrow biopsy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latin typeface="+mn-lt"/>
                <a:hlinkClick r:id="rId8"/>
              </a:rPr>
              <a:t>AxelBoldt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latin typeface="+mn-lt"/>
            </a:endParaRPr>
          </a:p>
        </p:txBody>
      </p:sp>
      <p:pic>
        <p:nvPicPr>
          <p:cNvPr id="10" name="Εικόνα 9" title="παρακέντηση οστών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076" y="1193484"/>
            <a:ext cx="1679848" cy="166308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889619" y="302470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0"/>
              </a:rPr>
              <a:t>Bone Marrow Transplant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  <a:hlinkClick r:id="rId11"/>
              </a:rPr>
              <a:t>Mugwump12</a:t>
            </a:r>
            <a:r>
              <a:rPr lang="el-GR" sz="1200" dirty="0" smtClean="0">
                <a:latin typeface="+mn-lt"/>
                <a:hlinkClick r:id="rId11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  <p:pic>
        <p:nvPicPr>
          <p:cNvPr id="14" name="Εικόνα 13" title="παρακέντηση οστών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04" y="4005064"/>
            <a:ext cx="2843808" cy="2132856"/>
          </a:xfrm>
          <a:prstGeom prst="rect">
            <a:avLst/>
          </a:prstGeom>
        </p:spPr>
      </p:pic>
      <p:sp>
        <p:nvSpPr>
          <p:cNvPr id="15" name="Rectangle 10"/>
          <p:cNvSpPr/>
          <p:nvPr/>
        </p:nvSpPr>
        <p:spPr>
          <a:xfrm>
            <a:off x="2843808" y="6259810"/>
            <a:ext cx="2695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3"/>
              </a:rPr>
              <a:t>Bone marrow aspiration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</a:rPr>
              <a:t>Magnus Manske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4"/>
              </a:rPr>
              <a:t>CC BY 2.0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99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Στερνική παρακέντηση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50405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Γίνεται για αναρρόφηση </a:t>
            </a:r>
            <a:r>
              <a:rPr lang="el-GR" sz="2400" dirty="0" smtClean="0"/>
              <a:t>μυελού,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Γίνεται στη μέση του στέρνου (ύψος 2ου μεσοπλεύριου διαστήματος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Υψηλή </a:t>
            </a:r>
            <a:r>
              <a:rPr lang="el-GR" sz="2400" dirty="0" smtClean="0"/>
              <a:t>επικινδυνότητα,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Ύπτια θέση με μαξιλάρι κάτω από τους </a:t>
            </a:r>
            <a:r>
              <a:rPr lang="el-GR" sz="2400" dirty="0" smtClean="0"/>
              <a:t>ώμους.</a:t>
            </a:r>
            <a:endParaRPr lang="el-GR" sz="2400" dirty="0"/>
          </a:p>
          <a:p>
            <a:pPr>
              <a:spcBef>
                <a:spcPts val="2400"/>
              </a:spcBef>
            </a:pPr>
            <a:endParaRPr lang="el-GR" sz="2400" dirty="0"/>
          </a:p>
        </p:txBody>
      </p:sp>
      <p:grpSp>
        <p:nvGrpSpPr>
          <p:cNvPr id="9" name="Ομάδα 8" title="Στερνική παρακέντηση"/>
          <p:cNvGrpSpPr/>
          <p:nvPr/>
        </p:nvGrpSpPr>
        <p:grpSpPr>
          <a:xfrm>
            <a:off x="5292080" y="1484784"/>
            <a:ext cx="2736304" cy="3936215"/>
            <a:chOff x="5292080" y="1484784"/>
            <a:chExt cx="2736304" cy="3936215"/>
          </a:xfrm>
        </p:grpSpPr>
        <p:pic>
          <p:nvPicPr>
            <p:cNvPr id="7" name="Εικόνα 6" title="Στερνική παρακέντηση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1484784"/>
              <a:ext cx="2736304" cy="3936215"/>
            </a:xfrm>
            <a:prstGeom prst="rect">
              <a:avLst/>
            </a:prstGeom>
          </p:spPr>
        </p:pic>
        <p:sp>
          <p:nvSpPr>
            <p:cNvPr id="8" name="Ορθογώνιο 7"/>
            <p:cNvSpPr/>
            <p:nvPr/>
          </p:nvSpPr>
          <p:spPr>
            <a:xfrm>
              <a:off x="6120172" y="2492896"/>
              <a:ext cx="1080120" cy="2016224"/>
            </a:xfrm>
            <a:prstGeom prst="rect">
              <a:avLst/>
            </a:prstGeom>
            <a:noFill/>
            <a:ln w="41275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10" name="Rectangle 10"/>
          <p:cNvSpPr/>
          <p:nvPr/>
        </p:nvSpPr>
        <p:spPr>
          <a:xfrm>
            <a:off x="5332581" y="5444471"/>
            <a:ext cx="2695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Thorax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BarbieDePlastico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BY-NC-ND 3.0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73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Υλικό νοσηλείας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095946"/>
            <a:ext cx="4042792" cy="325247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Τροχήλατο </a:t>
            </a:r>
            <a:r>
              <a:rPr lang="el-GR" sz="2400" dirty="0" smtClean="0"/>
              <a:t>νοσηλείας,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Τοπικό </a:t>
            </a:r>
            <a:r>
              <a:rPr lang="el-GR" sz="2400" dirty="0" smtClean="0"/>
              <a:t>αναισθητικό,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Σύριγγα τύπου </a:t>
            </a:r>
            <a:r>
              <a:rPr lang="el-GR" sz="2400" dirty="0" smtClean="0"/>
              <a:t>record,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Βελόνη τροκάρ με </a:t>
            </a:r>
            <a:r>
              <a:rPr lang="el-GR" sz="2400" dirty="0" smtClean="0"/>
              <a:t>στειλεό,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Αντικειμενοφόρες </a:t>
            </a:r>
            <a:r>
              <a:rPr lang="el-GR" sz="2400" dirty="0" smtClean="0"/>
              <a:t>πλάκες. </a:t>
            </a:r>
            <a:endParaRPr lang="el-GR" sz="2400" dirty="0"/>
          </a:p>
          <a:p>
            <a:endParaRPr lang="el-GR" dirty="0"/>
          </a:p>
        </p:txBody>
      </p:sp>
      <p:pic>
        <p:nvPicPr>
          <p:cNvPr id="5" name="Θέση περιεχομένου 4" title="βελόνα παρακέντησης οστών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01216" y="3512712"/>
            <a:ext cx="1755430" cy="3748249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3063529" y="6336602"/>
            <a:ext cx="3037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Bone marrow biopsy needle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</a:rPr>
              <a:t>Uwe </a:t>
            </a:r>
            <a:r>
              <a:rPr lang="en-US" sz="1200" dirty="0" smtClean="0">
                <a:latin typeface="+mn-lt"/>
              </a:rPr>
              <a:t>Gille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latin typeface="+mn-lt"/>
                <a:hlinkClick r:id="rId4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09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Επιπλοκές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Τρώση οργάνου του </a:t>
            </a:r>
            <a:r>
              <a:rPr lang="el-GR" sz="2400" dirty="0" smtClean="0"/>
              <a:t>μεσοθωρακίου,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Αιμορραγία ή </a:t>
            </a:r>
            <a:r>
              <a:rPr lang="el-GR" sz="2400" dirty="0" smtClean="0"/>
              <a:t>αιμάτωμα,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(σε διαταραχές πήξης του αίματος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21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Παθολογική-Χειρουργική Νοσηλευτική Κριτική σκέψη κατά τη φροντίδα του ασθενούς, Lemone, Burke </a:t>
            </a:r>
          </a:p>
          <a:p>
            <a:r>
              <a:rPr lang="el-GR" dirty="0"/>
              <a:t>Παθολογική-Χειρουργική Νοσηλευτική, Donna D. Ignatavicius, M. Linda Workman - Επιμέλεια: Ασπασία Βασιλειάδου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33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51ef3c9d8f024982a23caf19385450f92db"/>
</p:tagLst>
</file>

<file path=ppt/theme/theme1.xml><?xml version="1.0" encoding="utf-8"?>
<a:theme xmlns:a="http://schemas.openxmlformats.org/drawingml/2006/main" name="OC_template_updated">
  <a:themeElements>
    <a:clrScheme name="Προσαρμοσμένο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103</TotalTime>
  <Words>838</Words>
  <Application>Microsoft Office PowerPoint</Application>
  <PresentationFormat>Προβολή στην οθόνη (4:3)</PresentationFormat>
  <Paragraphs>124</Paragraphs>
  <Slides>16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OC_template_updated</vt:lpstr>
      <vt:lpstr>1_OC_template_updated</vt:lpstr>
      <vt:lpstr>2_OC_template_updated</vt:lpstr>
      <vt:lpstr>3_OC_template_updated</vt:lpstr>
      <vt:lpstr>Χειρουργική Νοσηλευτική Ι (Ε)</vt:lpstr>
      <vt:lpstr>Χειρουργική Νοσηλευτική Ι (Ε)</vt:lpstr>
      <vt:lpstr>Παρακέντηση οστών </vt:lpstr>
      <vt:lpstr>Υλικό νοσηλείας παρακέντησης λαγόνιας ακρολοφίας</vt:lpstr>
      <vt:lpstr>Παρακέντηση οστών</vt:lpstr>
      <vt:lpstr>Στερνική παρακέντηση</vt:lpstr>
      <vt:lpstr>Υλικό νοσηλείας</vt:lpstr>
      <vt:lpstr>Επιπλοκές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19</cp:revision>
  <dcterms:created xsi:type="dcterms:W3CDTF">2013-11-14T12:40:05Z</dcterms:created>
  <dcterms:modified xsi:type="dcterms:W3CDTF">2015-03-13T11:34:16Z</dcterms:modified>
</cp:coreProperties>
</file>