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75" r:id="rId3"/>
  </p:sldMasterIdLst>
  <p:notesMasterIdLst>
    <p:notesMasterId r:id="rId96"/>
  </p:notesMasterIdLst>
  <p:sldIdLst>
    <p:sldId id="449" r:id="rId4"/>
    <p:sldId id="257" r:id="rId5"/>
    <p:sldId id="259" r:id="rId6"/>
    <p:sldId id="370" r:id="rId7"/>
    <p:sldId id="369" r:id="rId8"/>
    <p:sldId id="371" r:id="rId9"/>
    <p:sldId id="258" r:id="rId10"/>
    <p:sldId id="448" r:id="rId11"/>
    <p:sldId id="41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429" r:id="rId21"/>
    <p:sldId id="430" r:id="rId22"/>
    <p:sldId id="431" r:id="rId23"/>
    <p:sldId id="432" r:id="rId24"/>
    <p:sldId id="433" r:id="rId25"/>
    <p:sldId id="434" r:id="rId26"/>
    <p:sldId id="435" r:id="rId27"/>
    <p:sldId id="436" r:id="rId28"/>
    <p:sldId id="437" r:id="rId29"/>
    <p:sldId id="426" r:id="rId30"/>
    <p:sldId id="427" r:id="rId31"/>
    <p:sldId id="428" r:id="rId32"/>
    <p:sldId id="412" r:id="rId33"/>
    <p:sldId id="413" r:id="rId34"/>
    <p:sldId id="414" r:id="rId35"/>
    <p:sldId id="415" r:id="rId36"/>
    <p:sldId id="416" r:id="rId37"/>
    <p:sldId id="447" r:id="rId38"/>
    <p:sldId id="417" r:id="rId39"/>
    <p:sldId id="418" r:id="rId40"/>
    <p:sldId id="419" r:id="rId41"/>
    <p:sldId id="420" r:id="rId42"/>
    <p:sldId id="421" r:id="rId43"/>
    <p:sldId id="422" r:id="rId44"/>
    <p:sldId id="423" r:id="rId45"/>
    <p:sldId id="424" r:id="rId46"/>
    <p:sldId id="425" r:id="rId47"/>
    <p:sldId id="438" r:id="rId48"/>
    <p:sldId id="439" r:id="rId49"/>
    <p:sldId id="440" r:id="rId50"/>
    <p:sldId id="441" r:id="rId51"/>
    <p:sldId id="446" r:id="rId52"/>
    <p:sldId id="442" r:id="rId53"/>
    <p:sldId id="443" r:id="rId54"/>
    <p:sldId id="444" r:id="rId55"/>
    <p:sldId id="445" r:id="rId56"/>
    <p:sldId id="260" r:id="rId57"/>
    <p:sldId id="380" r:id="rId58"/>
    <p:sldId id="381" r:id="rId59"/>
    <p:sldId id="382" r:id="rId60"/>
    <p:sldId id="383" r:id="rId61"/>
    <p:sldId id="384" r:id="rId62"/>
    <p:sldId id="385" r:id="rId63"/>
    <p:sldId id="386" r:id="rId64"/>
    <p:sldId id="387" r:id="rId65"/>
    <p:sldId id="388" r:id="rId66"/>
    <p:sldId id="389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401" r:id="rId79"/>
    <p:sldId id="402" r:id="rId80"/>
    <p:sldId id="403" r:id="rId81"/>
    <p:sldId id="404" r:id="rId82"/>
    <p:sldId id="405" r:id="rId83"/>
    <p:sldId id="406" r:id="rId84"/>
    <p:sldId id="407" r:id="rId85"/>
    <p:sldId id="408" r:id="rId86"/>
    <p:sldId id="409" r:id="rId87"/>
    <p:sldId id="410" r:id="rId88"/>
    <p:sldId id="450" r:id="rId89"/>
    <p:sldId id="451" r:id="rId90"/>
    <p:sldId id="452" r:id="rId91"/>
    <p:sldId id="453" r:id="rId92"/>
    <p:sldId id="454" r:id="rId93"/>
    <p:sldId id="455" r:id="rId94"/>
    <p:sldId id="457" r:id="rId95"/>
  </p:sldIdLst>
  <p:sldSz cx="9144000" cy="6858000" type="screen4x3"/>
  <p:notesSz cx="6858000" cy="9144000"/>
  <p:custDataLst>
    <p:tags r:id="rId9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FF00"/>
    <a:srgbClr val="00009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85943" autoAdjust="0"/>
  </p:normalViewPr>
  <p:slideViewPr>
    <p:cSldViewPr>
      <p:cViewPr varScale="1">
        <p:scale>
          <a:sx n="96" d="100"/>
          <a:sy n="96" d="100"/>
        </p:scale>
        <p:origin x="-23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6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tags" Target="tags/tag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BB923-6127-4033-BEAA-DE705F3B2E0F}" type="datetimeFigureOut">
              <a:rPr lang="el-GR" smtClean="0"/>
              <a:t>7/5/2015</a:t>
            </a:fld>
            <a:endParaRPr lang="el-G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F4B29-5EAA-488C-B9D0-C610698483A8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440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04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14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344150" y="303213"/>
            <a:ext cx="20689888" cy="15517812"/>
          </a:xfrm>
          <a:ln/>
        </p:spPr>
      </p:sp>
      <p:sp>
        <p:nvSpPr>
          <p:cNvPr id="624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34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45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344150" y="303213"/>
            <a:ext cx="20689888" cy="15517812"/>
          </a:xfrm>
          <a:ln/>
        </p:spPr>
      </p:sp>
      <p:sp>
        <p:nvSpPr>
          <p:cNvPr id="6553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344150" y="303213"/>
            <a:ext cx="20689888" cy="15517812"/>
          </a:xfrm>
          <a:ln/>
        </p:spPr>
      </p:sp>
      <p:sp>
        <p:nvSpPr>
          <p:cNvPr id="6656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758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6861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0344150" y="303213"/>
            <a:ext cx="20689888" cy="15517812"/>
          </a:xfrm>
          <a:ln/>
        </p:spPr>
      </p:sp>
      <p:sp>
        <p:nvSpPr>
          <p:cNvPr id="6963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7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065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168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270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373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475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577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680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782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885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7987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089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192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29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397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499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601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7043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806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89091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03213"/>
            <a:ext cx="1588" cy="1587"/>
          </a:xfrm>
          <a:ln/>
        </p:spPr>
      </p:sp>
      <p:sp>
        <p:nvSpPr>
          <p:cNvPr id="90115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503238" y="4316413"/>
            <a:ext cx="5856287" cy="4060825"/>
          </a:xfrm>
          <a:noFill/>
        </p:spPr>
        <p:txBody>
          <a:bodyPr wrap="none" anchor="ctr"/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9544050" y="303213"/>
            <a:ext cx="19089688" cy="143176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3" indent="-171443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92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5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4501" y="4316822"/>
            <a:ext cx="5855406" cy="40609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623" tIns="45811" rIns="91623" bIns="45811" anchor="ctr"/>
          <a:lstStyle/>
          <a:p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48AA0-A9F6-42F2-86C8-68A4D40B336B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7761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09C0-84DA-44A6-9CD7-A77991DD7911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908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1B48-84DB-4F56-B148-8D47B6ACCDD9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2770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67638" cy="1731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895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686800" cy="5486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2639C-E22D-458D-A024-E7B0E93834B1}" type="datetime1">
              <a:rPr lang="el-GR" smtClean="0"/>
              <a:t>7/5/2015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46CE3-E677-494B-BC93-6F6D5D7B0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39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44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7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10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7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36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1DD5-F912-4859-855F-1ADAC303C62E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8622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98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8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2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40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64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9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6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01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17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C413-83C1-4041-91C3-7FE8C8510A11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8743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42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77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8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42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D51A-E4FD-4576-AB71-CFADD8DC63E1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12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318-FB47-492D-8161-32621381DDC8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40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2782-14EF-4C00-94B3-3DAD0EEA68AE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0033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D272C-023B-4D4F-ACE2-F017E741637A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494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235D4-F738-48B1-94F6-4A9633B30776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50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406EA-FFE4-486B-85AD-A0889C17B09C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71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6103-9B24-4FED-9A94-F486E6A60325}" type="datetime1">
              <a:rPr lang="el-GR" smtClean="0"/>
              <a:t>7/5/2015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725B6-EF9A-4089-B1F5-71C56426BC8C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542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2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java.sun.com/javase/6/docs/api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../../../Program%20Files/Java/docs/api/java/lang/System.html#arraycopy%28java.lang.Object,%20int,%20java.lang.Object,%20int,%20int%29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Δικτυακός Προγραμματισμός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en-US" sz="3600" b="1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l-GR" sz="2800" b="1" dirty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r>
              <a:rPr lang="en-US" sz="2800" smtClean="0"/>
              <a:t> </a:t>
            </a:r>
            <a:r>
              <a:rPr lang="el-GR" sz="2800" smtClean="0"/>
              <a:t>- </a:t>
            </a:r>
            <a:r>
              <a:rPr lang="el-GR" sz="2800" dirty="0"/>
              <a:t>Επανάληψη από τη </a:t>
            </a:r>
            <a:r>
              <a:rPr lang="el-GR" sz="2800" dirty="0" smtClean="0"/>
              <a:t>Java</a:t>
            </a:r>
            <a:endParaRPr lang="en-US" sz="28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 smtClean="0"/>
              <a:t>Ιωάννης Βογιατζής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Μηχανικών Πληροφορικής ΤΕ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l-GR" sz="1600" dirty="0">
                <a:solidFill>
                  <a:prstClr val="black"/>
                </a:solidFill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838184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53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 anchorCtr="0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00"/>
                </a:solidFill>
              </a:rPr>
              <a:t>Χαρακτηριστικά της Java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6666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/>
          </a:bodyPr>
          <a:lstStyle/>
          <a:p>
            <a:pPr>
              <a:lnSpc>
                <a:spcPct val="93000"/>
              </a:lnSpc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FF00"/>
                </a:solidFill>
              </a:rPr>
              <a:t>Αντικειμενοστραφής: Εφαρμόζονται οι κλασικές έννοιες αντικειμενοστραφούς προγραμματισμού (κλάσεις,αντικείμενα, </a:t>
            </a:r>
            <a:r>
              <a:rPr lang="en-GB" sz="2400" dirty="0" smtClean="0">
                <a:solidFill>
                  <a:srgbClr val="FFFF00"/>
                </a:solidFill>
              </a:rPr>
              <a:t>κληρονομικότητα, </a:t>
            </a:r>
            <a:r>
              <a:rPr lang="en-GB" sz="2400" dirty="0">
                <a:solidFill>
                  <a:srgbClr val="FFFF00"/>
                </a:solidFill>
              </a:rPr>
              <a:t>κοκ)</a:t>
            </a: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 smtClean="0">
                <a:solidFill>
                  <a:srgbClr val="FFFF00"/>
                </a:solidFill>
              </a:rPr>
              <a:t>Multithreaded</a:t>
            </a:r>
            <a:r>
              <a:rPr lang="en-GB" sz="2400" dirty="0">
                <a:solidFill>
                  <a:srgbClr val="FFFF00"/>
                </a:solidFill>
              </a:rPr>
              <a:t>: Επιτρέπει την ταυτόχρονη εκτέλεση πολλών νημάτων κώδικα (threads)</a:t>
            </a:r>
          </a:p>
          <a:p>
            <a:pPr algn="just"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FF00"/>
                </a:solidFill>
              </a:rPr>
              <a:t>Portable: Ο </a:t>
            </a:r>
            <a:r>
              <a:rPr lang="el-GR" sz="2400" dirty="0">
                <a:solidFill>
                  <a:srgbClr val="FFFF00"/>
                </a:solidFill>
              </a:rPr>
              <a:t>ί</a:t>
            </a:r>
            <a:r>
              <a:rPr lang="en-GB" sz="2400" dirty="0" smtClean="0">
                <a:solidFill>
                  <a:srgbClr val="FFFF00"/>
                </a:solidFill>
              </a:rPr>
              <a:t>διος </a:t>
            </a:r>
            <a:r>
              <a:rPr lang="en-GB" sz="2400" dirty="0">
                <a:solidFill>
                  <a:srgbClr val="FFFF00"/>
                </a:solidFill>
              </a:rPr>
              <a:t>κώδικας μπορεί να εκτελεστεί σε οποιονδήποτε υπολογιστή ανεξαρτήτως </a:t>
            </a:r>
            <a:r>
              <a:rPr lang="en-GB" sz="2400" dirty="0" smtClean="0">
                <a:solidFill>
                  <a:srgbClr val="FFFF00"/>
                </a:solidFill>
              </a:rPr>
              <a:t>OS (</a:t>
            </a:r>
            <a:r>
              <a:rPr lang="el-GR" sz="2400" dirty="0" smtClean="0">
                <a:solidFill>
                  <a:srgbClr val="FFFF00"/>
                </a:solidFill>
              </a:rPr>
              <a:t>α</a:t>
            </a:r>
            <a:r>
              <a:rPr lang="en-GB" sz="2400" dirty="0" smtClean="0">
                <a:solidFill>
                  <a:srgbClr val="FFFF00"/>
                </a:solidFill>
              </a:rPr>
              <a:t>ρκεί </a:t>
            </a:r>
            <a:r>
              <a:rPr lang="en-GB" sz="2400" dirty="0">
                <a:solidFill>
                  <a:srgbClr val="FFFF00"/>
                </a:solidFill>
              </a:rPr>
              <a:t>να είναι </a:t>
            </a:r>
            <a:r>
              <a:rPr lang="en-GB" sz="2400" dirty="0" smtClean="0">
                <a:solidFill>
                  <a:srgbClr val="FFFF00"/>
                </a:solidFill>
              </a:rPr>
              <a:t>εγκατεστημένο </a:t>
            </a:r>
            <a:r>
              <a:rPr lang="el-GR" sz="2400" dirty="0">
                <a:solidFill>
                  <a:srgbClr val="FFFF00"/>
                </a:solidFill>
              </a:rPr>
              <a:t>τ</a:t>
            </a:r>
            <a:r>
              <a:rPr lang="en-GB" sz="2400" dirty="0" smtClean="0">
                <a:solidFill>
                  <a:srgbClr val="FFFF00"/>
                </a:solidFill>
              </a:rPr>
              <a:t>ο αντίστοιχο Java </a:t>
            </a:r>
            <a:r>
              <a:rPr lang="en-GB" sz="2400" dirty="0">
                <a:solidFill>
                  <a:srgbClr val="FFFF00"/>
                </a:solidFill>
              </a:rPr>
              <a:t>run-time </a:t>
            </a:r>
            <a:r>
              <a:rPr lang="en-GB" sz="2400" dirty="0" smtClean="0">
                <a:solidFill>
                  <a:srgbClr val="FFFF00"/>
                </a:solidFill>
              </a:rPr>
              <a:t>environment) </a:t>
            </a:r>
            <a:endParaRPr lang="en-GB" sz="24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dirty="0">
                <a:solidFill>
                  <a:srgbClr val="FFFF00"/>
                </a:solidFill>
              </a:rPr>
              <a:t>Ασφαλής: Αποτρέπεται η μη εξουσιοδοτημένη πρόσβαση στους σταθμούς πελατών που εκτελούν κώδικα σε Java μέσω δικτύου (λ.χ. applets)</a:t>
            </a:r>
          </a:p>
        </p:txBody>
      </p:sp>
    </p:spTree>
    <p:extLst>
      <p:ext uri="{BB962C8B-B14F-4D97-AF65-F5344CB8AC3E}">
        <p14:creationId xmlns:p14="http://schemas.microsoft.com/office/powerpoint/2010/main" val="3391695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00"/>
                </a:solidFill>
              </a:rPr>
              <a:t>Εργαλεία της Java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z="2400" b="1" dirty="0">
                <a:solidFill>
                  <a:srgbClr val="FFFF00"/>
                </a:solidFill>
              </a:rPr>
              <a:t>Java compiler (javac):</a:t>
            </a:r>
            <a:r>
              <a:rPr lang="en-GB" sz="2400" dirty="0">
                <a:solidFill>
                  <a:srgbClr val="FFFF00"/>
                </a:solidFill>
              </a:rPr>
              <a:t> Μεταγλωττίζει πηγαίο κώδικα της Java </a:t>
            </a:r>
            <a:r>
              <a:rPr lang="en-GB" sz="2400" dirty="0" smtClean="0">
                <a:solidFill>
                  <a:srgbClr val="FFFF00"/>
                </a:solidFill>
              </a:rPr>
              <a:t>(</a:t>
            </a:r>
            <a:r>
              <a:rPr lang="en-GB" sz="2400" dirty="0">
                <a:solidFill>
                  <a:srgbClr val="FFFF00"/>
                </a:solidFill>
              </a:rPr>
              <a:t>myClass.java) σε αρχεία κλάσεων </a:t>
            </a:r>
            <a:r>
              <a:rPr lang="en-GB" sz="2400" dirty="0" smtClean="0">
                <a:solidFill>
                  <a:srgbClr val="FFFF00"/>
                </a:solidFill>
              </a:rPr>
              <a:t> (</a:t>
            </a:r>
            <a:r>
              <a:rPr lang="en-GB" sz="2400" dirty="0">
                <a:solidFill>
                  <a:srgbClr val="FFFF00"/>
                </a:solidFill>
              </a:rPr>
              <a:t>myClass.class)</a:t>
            </a:r>
          </a:p>
          <a:p>
            <a:pPr algn="just"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z="2400" dirty="0">
                <a:solidFill>
                  <a:srgbClr val="FFFF00"/>
                </a:solidFill>
              </a:rPr>
              <a:t>Σε αντίθεση με τη γλώσσα C, ο compiler της Java ΔΕΝ </a:t>
            </a:r>
            <a:r>
              <a:rPr lang="el-GR" sz="2400" dirty="0" smtClean="0">
                <a:solidFill>
                  <a:srgbClr val="FFFF00"/>
                </a:solidFill>
              </a:rPr>
              <a:t>παράγει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>
                <a:solidFill>
                  <a:srgbClr val="FFFF00"/>
                </a:solidFill>
              </a:rPr>
              <a:t>εκτελέσιμο πρόγραμμα (.exe)</a:t>
            </a:r>
          </a:p>
          <a:p>
            <a:pPr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z="2400" b="1" dirty="0">
                <a:solidFill>
                  <a:srgbClr val="FFFF00"/>
                </a:solidFill>
              </a:rPr>
              <a:t>Java Interpreter (java):</a:t>
            </a:r>
            <a:r>
              <a:rPr lang="en-GB" sz="2400" dirty="0">
                <a:solidFill>
                  <a:srgbClr val="FFFF00"/>
                </a:solidFill>
              </a:rPr>
              <a:t> Χρησιμοποιείται για την εκτέλεση ενός </a:t>
            </a:r>
            <a:r>
              <a:rPr lang="en-GB" sz="2400" dirty="0" smtClean="0">
                <a:solidFill>
                  <a:srgbClr val="FFFF00"/>
                </a:solidFill>
              </a:rPr>
              <a:t> αρχείου  </a:t>
            </a:r>
            <a:r>
              <a:rPr lang="en-GB" sz="2400" dirty="0">
                <a:solidFill>
                  <a:srgbClr val="FFFF00"/>
                </a:solidFill>
              </a:rPr>
              <a:t>myClass.class μετά </a:t>
            </a:r>
            <a:r>
              <a:rPr lang="en-GB" sz="2400" dirty="0" smtClean="0">
                <a:solidFill>
                  <a:srgbClr val="FFFF00"/>
                </a:solidFill>
              </a:rPr>
              <a:t>τη φάση </a:t>
            </a:r>
            <a:r>
              <a:rPr lang="en-GB" sz="2400" dirty="0">
                <a:solidFill>
                  <a:srgbClr val="FFFF00"/>
                </a:solidFill>
              </a:rPr>
              <a:t>της μεταγλώττισης </a:t>
            </a:r>
          </a:p>
          <a:p>
            <a:pPr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z="2400" b="1" dirty="0">
                <a:solidFill>
                  <a:srgbClr val="FFFF00"/>
                </a:solidFill>
              </a:rPr>
              <a:t>Applet viewer (appletviewer):</a:t>
            </a:r>
            <a:r>
              <a:rPr lang="en-GB" sz="2400" dirty="0">
                <a:solidFill>
                  <a:srgbClr val="FFFF00"/>
                </a:solidFill>
              </a:rPr>
              <a:t> Χρησιμοποιείται για την εκτέλεση </a:t>
            </a:r>
            <a:r>
              <a:rPr lang="en-GB" sz="2400" dirty="0" smtClean="0">
                <a:solidFill>
                  <a:srgbClr val="FFFF00"/>
                </a:solidFill>
              </a:rPr>
              <a:t> και </a:t>
            </a:r>
            <a:r>
              <a:rPr lang="en-GB" sz="2400" dirty="0">
                <a:solidFill>
                  <a:srgbClr val="FFFF00"/>
                </a:solidFill>
              </a:rPr>
              <a:t>γραφική απεικόνιση των Java </a:t>
            </a:r>
            <a:r>
              <a:rPr lang="en-GB" sz="2400" dirty="0" smtClean="0">
                <a:solidFill>
                  <a:srgbClr val="FFFF00"/>
                </a:solidFill>
              </a:rPr>
              <a:t> applets </a:t>
            </a:r>
            <a:r>
              <a:rPr lang="en-GB" sz="2400" dirty="0">
                <a:solidFill>
                  <a:srgbClr val="FFFF00"/>
                </a:solidFill>
              </a:rPr>
              <a:t>σε περιβάλλον γραμμής </a:t>
            </a:r>
            <a:r>
              <a:rPr lang="en-GB" sz="2400" dirty="0" smtClean="0">
                <a:solidFill>
                  <a:srgbClr val="FFFF00"/>
                </a:solidFill>
              </a:rPr>
              <a:t>εντολών </a:t>
            </a:r>
            <a:r>
              <a:rPr lang="en-GB" sz="2400" dirty="0">
                <a:solidFill>
                  <a:srgbClr val="FFFF00"/>
                </a:solidFill>
              </a:rPr>
              <a:t>(DOS mode). </a:t>
            </a:r>
          </a:p>
          <a:p>
            <a:pPr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GB" sz="2400" dirty="0" smtClean="0">
                <a:solidFill>
                  <a:srgbClr val="FFFF00"/>
                </a:solidFill>
              </a:rPr>
              <a:t>Εναλλακτικά </a:t>
            </a:r>
            <a:r>
              <a:rPr lang="en-GB" sz="2400" dirty="0">
                <a:solidFill>
                  <a:srgbClr val="FFFF00"/>
                </a:solidFill>
              </a:rPr>
              <a:t>τα applets εκτελούνται από Java enabled web </a:t>
            </a:r>
            <a:r>
              <a:rPr lang="en-GB" sz="2400" dirty="0" smtClean="0">
                <a:solidFill>
                  <a:srgbClr val="FFFF00"/>
                </a:solidFill>
              </a:rPr>
              <a:t>browsers</a:t>
            </a:r>
            <a:endParaRPr lang="el-GR" sz="2400" dirty="0" smtClean="0">
              <a:solidFill>
                <a:srgbClr val="FFFF00"/>
              </a:solidFill>
            </a:endParaRPr>
          </a:p>
          <a:p>
            <a:pPr>
              <a:spcBef>
                <a:spcPts val="500"/>
              </a:spcBef>
              <a:tabLst>
                <a:tab pos="904875" algn="l"/>
                <a:tab pos="1819275" algn="l"/>
                <a:tab pos="2733675" algn="l"/>
                <a:tab pos="3648075" algn="l"/>
                <a:tab pos="4562475" algn="l"/>
                <a:tab pos="5476875" algn="l"/>
                <a:tab pos="6391275" algn="l"/>
                <a:tab pos="7305675" algn="l"/>
                <a:tab pos="8220075" algn="l"/>
                <a:tab pos="9134475" algn="l"/>
                <a:tab pos="10048875" algn="l"/>
                <a:tab pos="10326688" algn="l"/>
                <a:tab pos="10775950" algn="l"/>
                <a:tab pos="10779125" algn="l"/>
              </a:tabLst>
            </a:pPr>
            <a:r>
              <a:rPr lang="en-US" sz="2400" dirty="0" smtClean="0">
                <a:solidFill>
                  <a:srgbClr val="FFFF00"/>
                </a:solidFill>
              </a:rPr>
              <a:t>Javadoc</a:t>
            </a:r>
            <a:r>
              <a:rPr lang="el-GR" sz="2400" dirty="0" smtClean="0">
                <a:solidFill>
                  <a:srgbClr val="FFFF00"/>
                </a:solidFill>
              </a:rPr>
              <a:t>: εργαλείο τεκμηρίωσης με βάση τον πηγαίο κώδικα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142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00"/>
                </a:solidFill>
              </a:rPr>
              <a:t>Διάγραμμα μεταγλώττισης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309938" y="2189163"/>
            <a:ext cx="2514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750"/>
              </a:spcBef>
              <a:buClr>
                <a:srgbClr val="EAEAEA"/>
              </a:buClr>
              <a:buSzPct val="100000"/>
              <a:buFont typeface="Arial Narrow" pitchFamily="34" charset="0"/>
              <a:buNone/>
            </a:pPr>
            <a:r>
              <a:rPr lang="en-GB" sz="2800" dirty="0" smtClean="0">
                <a:solidFill>
                  <a:schemeClr val="bg1"/>
                </a:solidFill>
                <a:latin typeface="Arial Narrow" pitchFamily="34" charset="0"/>
              </a:rPr>
              <a:t>&lt;filename</a:t>
            </a:r>
            <a:r>
              <a:rPr lang="en-GB" sz="2800" dirty="0">
                <a:solidFill>
                  <a:schemeClr val="bg1"/>
                </a:solidFill>
                <a:latin typeface="Arial Narrow" pitchFamily="34" charset="0"/>
              </a:rPr>
              <a:t>&gt;.java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4060825" y="1068388"/>
            <a:ext cx="885825" cy="1082675"/>
            <a:chOff x="2558" y="673"/>
            <a:chExt cx="558" cy="682"/>
          </a:xfrm>
        </p:grpSpPr>
        <p:sp>
          <p:nvSpPr>
            <p:cNvPr id="7172" name="Freeform 4"/>
            <p:cNvSpPr>
              <a:spLocks noChangeArrowheads="1"/>
            </p:cNvSpPr>
            <p:nvPr/>
          </p:nvSpPr>
          <p:spPr bwMode="auto">
            <a:xfrm>
              <a:off x="2558" y="673"/>
              <a:ext cx="559" cy="683"/>
            </a:xfrm>
            <a:custGeom>
              <a:avLst/>
              <a:gdLst>
                <a:gd name="T0" fmla="*/ 0 w 2465"/>
                <a:gd name="T1" fmla="*/ 0 h 3014"/>
                <a:gd name="T2" fmla="*/ 2464 w 2465"/>
                <a:gd name="T3" fmla="*/ 0 h 3014"/>
                <a:gd name="T4" fmla="*/ 2464 w 2465"/>
                <a:gd name="T5" fmla="*/ 2187 h 3014"/>
                <a:gd name="T6" fmla="*/ 1788 w 2465"/>
                <a:gd name="T7" fmla="*/ 3013 h 3014"/>
                <a:gd name="T8" fmla="*/ 0 w 2465"/>
                <a:gd name="T9" fmla="*/ 3013 h 3014"/>
                <a:gd name="T10" fmla="*/ 0 w 2465"/>
                <a:gd name="T11" fmla="*/ 0 h 3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65" h="3014">
                  <a:moveTo>
                    <a:pt x="0" y="0"/>
                  </a:moveTo>
                  <a:lnTo>
                    <a:pt x="2464" y="0"/>
                  </a:lnTo>
                  <a:lnTo>
                    <a:pt x="2464" y="2187"/>
                  </a:lnTo>
                  <a:lnTo>
                    <a:pt x="1788" y="3013"/>
                  </a:lnTo>
                  <a:lnTo>
                    <a:pt x="0" y="3013"/>
                  </a:lnTo>
                  <a:lnTo>
                    <a:pt x="0" y="0"/>
                  </a:lnTo>
                </a:path>
              </a:pathLst>
            </a:custGeom>
            <a:solidFill>
              <a:srgbClr val="FFFF99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73" name="Freeform 5"/>
            <p:cNvSpPr>
              <a:spLocks noChangeArrowheads="1"/>
            </p:cNvSpPr>
            <p:nvPr/>
          </p:nvSpPr>
          <p:spPr bwMode="auto">
            <a:xfrm>
              <a:off x="2963" y="1169"/>
              <a:ext cx="154" cy="188"/>
            </a:xfrm>
            <a:custGeom>
              <a:avLst/>
              <a:gdLst>
                <a:gd name="T0" fmla="*/ 0 w 677"/>
                <a:gd name="T1" fmla="*/ 826 h 827"/>
                <a:gd name="T2" fmla="*/ 175 w 677"/>
                <a:gd name="T3" fmla="*/ 0 h 827"/>
                <a:gd name="T4" fmla="*/ 676 w 677"/>
                <a:gd name="T5" fmla="*/ 0 h 827"/>
                <a:gd name="T6" fmla="*/ 0 w 677"/>
                <a:gd name="T7" fmla="*/ 826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7" h="827">
                  <a:moveTo>
                    <a:pt x="0" y="826"/>
                  </a:moveTo>
                  <a:lnTo>
                    <a:pt x="175" y="0"/>
                  </a:lnTo>
                  <a:cubicBezTo>
                    <a:pt x="344" y="117"/>
                    <a:pt x="338" y="51"/>
                    <a:pt x="676" y="0"/>
                  </a:cubicBezTo>
                  <a:lnTo>
                    <a:pt x="0" y="826"/>
                  </a:lnTo>
                </a:path>
              </a:pathLst>
            </a:custGeom>
            <a:solidFill>
              <a:srgbClr val="DBDB83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95738" y="1125538"/>
            <a:ext cx="1039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b="1" dirty="0">
                <a:solidFill>
                  <a:srgbClr val="000000"/>
                </a:solidFill>
                <a:latin typeface="Arial Narrow" pitchFamily="34" charset="0"/>
              </a:rPr>
              <a:t>Text</a:t>
            </a:r>
          </a:p>
          <a:p>
            <a:pPr eaLnBrk="1" hangingPunct="1">
              <a:lnSpc>
                <a:spcPct val="97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 Narrow" pitchFamily="34" charset="0"/>
              <a:buNone/>
            </a:pPr>
            <a:r>
              <a:rPr lang="en-GB" b="1" dirty="0">
                <a:solidFill>
                  <a:srgbClr val="000000"/>
                </a:solidFill>
                <a:latin typeface="Arial Narrow" pitchFamily="34" charset="0"/>
              </a:rPr>
              <a:t>Editor</a:t>
            </a:r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4276725" y="2851150"/>
            <a:ext cx="379413" cy="1065213"/>
            <a:chOff x="2694" y="1796"/>
            <a:chExt cx="239" cy="671"/>
          </a:xfrm>
        </p:grpSpPr>
        <p:sp>
          <p:nvSpPr>
            <p:cNvPr id="7176" name="Freeform 8"/>
            <p:cNvSpPr>
              <a:spLocks noChangeArrowheads="1"/>
            </p:cNvSpPr>
            <p:nvPr/>
          </p:nvSpPr>
          <p:spPr bwMode="auto">
            <a:xfrm>
              <a:off x="2694" y="1901"/>
              <a:ext cx="240" cy="567"/>
            </a:xfrm>
            <a:custGeom>
              <a:avLst/>
              <a:gdLst>
                <a:gd name="T0" fmla="*/ 795 w 1060"/>
                <a:gd name="T1" fmla="*/ 0 h 2502"/>
                <a:gd name="T2" fmla="*/ 795 w 1060"/>
                <a:gd name="T3" fmla="*/ 1760 h 2502"/>
                <a:gd name="T4" fmla="*/ 1059 w 1060"/>
                <a:gd name="T5" fmla="*/ 1760 h 2502"/>
                <a:gd name="T6" fmla="*/ 530 w 1060"/>
                <a:gd name="T7" fmla="*/ 2501 h 2502"/>
                <a:gd name="T8" fmla="*/ 0 w 1060"/>
                <a:gd name="T9" fmla="*/ 1760 h 2502"/>
                <a:gd name="T10" fmla="*/ 265 w 1060"/>
                <a:gd name="T11" fmla="*/ 1760 h 2502"/>
                <a:gd name="T12" fmla="*/ 265 w 1060"/>
                <a:gd name="T13" fmla="*/ 0 h 2502"/>
                <a:gd name="T14" fmla="*/ 795 w 1060"/>
                <a:gd name="T15" fmla="*/ 0 h 2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2502">
                  <a:moveTo>
                    <a:pt x="795" y="0"/>
                  </a:moveTo>
                  <a:lnTo>
                    <a:pt x="795" y="1760"/>
                  </a:lnTo>
                  <a:lnTo>
                    <a:pt x="1059" y="1760"/>
                  </a:lnTo>
                  <a:lnTo>
                    <a:pt x="530" y="2501"/>
                  </a:lnTo>
                  <a:lnTo>
                    <a:pt x="0" y="1760"/>
                  </a:lnTo>
                  <a:lnTo>
                    <a:pt x="265" y="1760"/>
                  </a:lnTo>
                  <a:lnTo>
                    <a:pt x="265" y="0"/>
                  </a:lnTo>
                  <a:lnTo>
                    <a:pt x="795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77" name="Freeform 9"/>
            <p:cNvSpPr>
              <a:spLocks noChangeArrowheads="1"/>
            </p:cNvSpPr>
            <p:nvPr/>
          </p:nvSpPr>
          <p:spPr bwMode="auto">
            <a:xfrm>
              <a:off x="2754" y="1796"/>
              <a:ext cx="120" cy="21"/>
            </a:xfrm>
            <a:custGeom>
              <a:avLst/>
              <a:gdLst>
                <a:gd name="T0" fmla="*/ 530 w 531"/>
                <a:gd name="T1" fmla="*/ 0 h 93"/>
                <a:gd name="T2" fmla="*/ 530 w 531"/>
                <a:gd name="T3" fmla="*/ 92 h 93"/>
                <a:gd name="T4" fmla="*/ 0 w 531"/>
                <a:gd name="T5" fmla="*/ 92 h 93"/>
                <a:gd name="T6" fmla="*/ 0 w 531"/>
                <a:gd name="T7" fmla="*/ 0 h 93"/>
                <a:gd name="T8" fmla="*/ 530 w 53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93">
                  <a:moveTo>
                    <a:pt x="530" y="0"/>
                  </a:moveTo>
                  <a:lnTo>
                    <a:pt x="530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30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78" name="Freeform 10"/>
            <p:cNvSpPr>
              <a:spLocks noChangeArrowheads="1"/>
            </p:cNvSpPr>
            <p:nvPr/>
          </p:nvSpPr>
          <p:spPr bwMode="auto">
            <a:xfrm>
              <a:off x="2754" y="1838"/>
              <a:ext cx="120" cy="42"/>
            </a:xfrm>
            <a:custGeom>
              <a:avLst/>
              <a:gdLst>
                <a:gd name="T0" fmla="*/ 530 w 531"/>
                <a:gd name="T1" fmla="*/ 0 h 186"/>
                <a:gd name="T2" fmla="*/ 530 w 531"/>
                <a:gd name="T3" fmla="*/ 185 h 186"/>
                <a:gd name="T4" fmla="*/ 0 w 531"/>
                <a:gd name="T5" fmla="*/ 185 h 186"/>
                <a:gd name="T6" fmla="*/ 0 w 531"/>
                <a:gd name="T7" fmla="*/ 0 h 186"/>
                <a:gd name="T8" fmla="*/ 530 w 531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86">
                  <a:moveTo>
                    <a:pt x="530" y="0"/>
                  </a:moveTo>
                  <a:lnTo>
                    <a:pt x="530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530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654300" y="300513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FFFF00"/>
                </a:solidFill>
                <a:latin typeface="Arial Narrow" pitchFamily="34" charset="0"/>
              </a:rPr>
              <a:t>javac.exe</a:t>
            </a:r>
            <a:r>
              <a:rPr lang="en-GB" sz="2800" b="1" dirty="0">
                <a:latin typeface="Arial Narrow" pitchFamily="34" charset="0"/>
              </a:rPr>
              <a:t>  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105400" y="301783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750"/>
              </a:spcBef>
              <a:buClr>
                <a:srgbClr val="FFFFFF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FFFFFF"/>
                </a:solidFill>
                <a:latin typeface="Arial Narrow" pitchFamily="34" charset="0"/>
              </a:rPr>
              <a:t>javac </a:t>
            </a:r>
            <a:r>
              <a:rPr lang="en-GB" sz="2800" dirty="0" smtClean="0">
                <a:solidFill>
                  <a:srgbClr val="FFFFFF"/>
                </a:solidFill>
                <a:latin typeface="Arial Narrow" pitchFamily="34" charset="0"/>
              </a:rPr>
              <a:t>&lt;filename</a:t>
            </a:r>
            <a:r>
              <a:rPr lang="en-GB" sz="2800" dirty="0">
                <a:solidFill>
                  <a:srgbClr val="FFFFFF"/>
                </a:solidFill>
                <a:latin typeface="Arial Narrow" pitchFamily="34" charset="0"/>
              </a:rPr>
              <a:t>&gt;.java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294063" y="3932238"/>
            <a:ext cx="2514600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ts val="1750"/>
              </a:spcBef>
              <a:buClr>
                <a:srgbClr val="EAEAEA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E6FF00"/>
                </a:solidFill>
                <a:latin typeface="Arial Narrow" pitchFamily="34" charset="0"/>
              </a:rPr>
              <a:t>Μεταγλώττιση </a:t>
            </a:r>
            <a:r>
              <a:rPr lang="en-GB" sz="2800" dirty="0">
                <a:solidFill>
                  <a:srgbClr val="FFFFFF"/>
                </a:solidFill>
                <a:latin typeface="Arial Narrow" pitchFamily="34" charset="0"/>
              </a:rPr>
              <a:t>&lt;filename&gt;.class</a:t>
            </a:r>
          </a:p>
        </p:txBody>
      </p:sp>
      <p:grpSp>
        <p:nvGrpSpPr>
          <p:cNvPr id="7182" name="Group 14"/>
          <p:cNvGrpSpPr>
            <a:grpSpLocks/>
          </p:cNvGrpSpPr>
          <p:nvPr/>
        </p:nvGrpSpPr>
        <p:grpSpPr bwMode="auto">
          <a:xfrm>
            <a:off x="4276725" y="4953000"/>
            <a:ext cx="379413" cy="1066800"/>
            <a:chOff x="2694" y="3120"/>
            <a:chExt cx="239" cy="672"/>
          </a:xfrm>
        </p:grpSpPr>
        <p:sp>
          <p:nvSpPr>
            <p:cNvPr id="7183" name="Freeform 15"/>
            <p:cNvSpPr>
              <a:spLocks noChangeArrowheads="1"/>
            </p:cNvSpPr>
            <p:nvPr/>
          </p:nvSpPr>
          <p:spPr bwMode="auto">
            <a:xfrm>
              <a:off x="2694" y="3225"/>
              <a:ext cx="240" cy="568"/>
            </a:xfrm>
            <a:custGeom>
              <a:avLst/>
              <a:gdLst>
                <a:gd name="T0" fmla="*/ 795 w 1060"/>
                <a:gd name="T1" fmla="*/ 0 h 2503"/>
                <a:gd name="T2" fmla="*/ 795 w 1060"/>
                <a:gd name="T3" fmla="*/ 1760 h 2503"/>
                <a:gd name="T4" fmla="*/ 1059 w 1060"/>
                <a:gd name="T5" fmla="*/ 1760 h 2503"/>
                <a:gd name="T6" fmla="*/ 530 w 1060"/>
                <a:gd name="T7" fmla="*/ 2502 h 2503"/>
                <a:gd name="T8" fmla="*/ 0 w 1060"/>
                <a:gd name="T9" fmla="*/ 1760 h 2503"/>
                <a:gd name="T10" fmla="*/ 265 w 1060"/>
                <a:gd name="T11" fmla="*/ 1760 h 2503"/>
                <a:gd name="T12" fmla="*/ 265 w 1060"/>
                <a:gd name="T13" fmla="*/ 0 h 2503"/>
                <a:gd name="T14" fmla="*/ 795 w 1060"/>
                <a:gd name="T15" fmla="*/ 0 h 2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0" h="2503">
                  <a:moveTo>
                    <a:pt x="795" y="0"/>
                  </a:moveTo>
                  <a:lnTo>
                    <a:pt x="795" y="1760"/>
                  </a:lnTo>
                  <a:lnTo>
                    <a:pt x="1059" y="1760"/>
                  </a:lnTo>
                  <a:lnTo>
                    <a:pt x="530" y="2502"/>
                  </a:lnTo>
                  <a:lnTo>
                    <a:pt x="0" y="1760"/>
                  </a:lnTo>
                  <a:lnTo>
                    <a:pt x="265" y="1760"/>
                  </a:lnTo>
                  <a:lnTo>
                    <a:pt x="265" y="0"/>
                  </a:lnTo>
                  <a:lnTo>
                    <a:pt x="795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84" name="Freeform 16"/>
            <p:cNvSpPr>
              <a:spLocks noChangeArrowheads="1"/>
            </p:cNvSpPr>
            <p:nvPr/>
          </p:nvSpPr>
          <p:spPr bwMode="auto">
            <a:xfrm>
              <a:off x="2754" y="3120"/>
              <a:ext cx="120" cy="21"/>
            </a:xfrm>
            <a:custGeom>
              <a:avLst/>
              <a:gdLst>
                <a:gd name="T0" fmla="*/ 530 w 531"/>
                <a:gd name="T1" fmla="*/ 0 h 93"/>
                <a:gd name="T2" fmla="*/ 530 w 531"/>
                <a:gd name="T3" fmla="*/ 92 h 93"/>
                <a:gd name="T4" fmla="*/ 0 w 531"/>
                <a:gd name="T5" fmla="*/ 92 h 93"/>
                <a:gd name="T6" fmla="*/ 0 w 531"/>
                <a:gd name="T7" fmla="*/ 0 h 93"/>
                <a:gd name="T8" fmla="*/ 530 w 53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93">
                  <a:moveTo>
                    <a:pt x="530" y="0"/>
                  </a:moveTo>
                  <a:lnTo>
                    <a:pt x="530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530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7185" name="Freeform 17"/>
            <p:cNvSpPr>
              <a:spLocks noChangeArrowheads="1"/>
            </p:cNvSpPr>
            <p:nvPr/>
          </p:nvSpPr>
          <p:spPr bwMode="auto">
            <a:xfrm>
              <a:off x="2754" y="3162"/>
              <a:ext cx="120" cy="42"/>
            </a:xfrm>
            <a:custGeom>
              <a:avLst/>
              <a:gdLst>
                <a:gd name="T0" fmla="*/ 530 w 531"/>
                <a:gd name="T1" fmla="*/ 0 h 186"/>
                <a:gd name="T2" fmla="*/ 530 w 531"/>
                <a:gd name="T3" fmla="*/ 185 h 186"/>
                <a:gd name="T4" fmla="*/ 0 w 531"/>
                <a:gd name="T5" fmla="*/ 185 h 186"/>
                <a:gd name="T6" fmla="*/ 0 w 531"/>
                <a:gd name="T7" fmla="*/ 0 h 186"/>
                <a:gd name="T8" fmla="*/ 530 w 531"/>
                <a:gd name="T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" h="186">
                  <a:moveTo>
                    <a:pt x="530" y="0"/>
                  </a:moveTo>
                  <a:lnTo>
                    <a:pt x="530" y="185"/>
                  </a:lnTo>
                  <a:lnTo>
                    <a:pt x="0" y="185"/>
                  </a:lnTo>
                  <a:lnTo>
                    <a:pt x="0" y="0"/>
                  </a:lnTo>
                  <a:lnTo>
                    <a:pt x="530" y="0"/>
                  </a:lnTo>
                </a:path>
              </a:pathLst>
            </a:custGeom>
            <a:solidFill>
              <a:srgbClr val="FCAB40"/>
            </a:solidFill>
            <a:ln w="9360">
              <a:solidFill>
                <a:srgbClr val="EAEAE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dirty="0"/>
            </a:p>
          </p:txBody>
        </p:sp>
      </p:grp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667000" y="5157788"/>
            <a:ext cx="152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FFFF00"/>
                </a:solidFill>
                <a:latin typeface="Arial Narrow" pitchFamily="34" charset="0"/>
              </a:rPr>
              <a:t>java.exe</a:t>
            </a:r>
            <a:r>
              <a:rPr lang="en-GB" sz="2800" dirty="0">
                <a:latin typeface="Arial Narrow" pitchFamily="34" charset="0"/>
              </a:rPr>
              <a:t>  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216275" y="60975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7000"/>
              </a:lnSpc>
              <a:spcBef>
                <a:spcPts val="1750"/>
              </a:spcBef>
              <a:buClr>
                <a:srgbClr val="FFFF00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FFFF00"/>
                </a:solidFill>
                <a:latin typeface="Arial Narrow" pitchFamily="34" charset="0"/>
              </a:rPr>
              <a:t>Εκτέλεση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5105400" y="5157788"/>
            <a:ext cx="327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ts val="1750"/>
              </a:spcBef>
              <a:buClr>
                <a:srgbClr val="FFFFFF"/>
              </a:buClr>
              <a:buSzPct val="100000"/>
              <a:buFont typeface="Arial Narrow" pitchFamily="34" charset="0"/>
              <a:buNone/>
            </a:pPr>
            <a:r>
              <a:rPr lang="en-GB" sz="2800" dirty="0">
                <a:solidFill>
                  <a:srgbClr val="FFFFFF"/>
                </a:solidFill>
                <a:latin typeface="Arial Narrow" pitchFamily="34" charset="0"/>
              </a:rPr>
              <a:t>java &lt;filename&gt;</a:t>
            </a:r>
          </a:p>
        </p:txBody>
      </p:sp>
    </p:spTree>
    <p:extLst>
      <p:ext uri="{BB962C8B-B14F-4D97-AF65-F5344CB8AC3E}">
        <p14:creationId xmlns:p14="http://schemas.microsoft.com/office/powerpoint/2010/main" val="150417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00"/>
                </a:solidFill>
              </a:rPr>
              <a:t>Δομή ενός αυτόνομου προγράμματος σε Java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</a:rPr>
              <a:t>Κάθε </a:t>
            </a:r>
            <a:r>
              <a:rPr lang="en-GB" sz="2000" dirty="0" smtClean="0">
                <a:solidFill>
                  <a:srgbClr val="FFFF00"/>
                </a:solidFill>
              </a:rPr>
              <a:t>πρόγραμμα </a:t>
            </a:r>
            <a:r>
              <a:rPr lang="en-GB" sz="2000" dirty="0">
                <a:solidFill>
                  <a:srgbClr val="FFFF00"/>
                </a:solidFill>
              </a:rPr>
              <a:t>σε Java αποτελείται από </a:t>
            </a:r>
            <a:r>
              <a:rPr lang="en-GB" sz="2000" dirty="0" smtClean="0">
                <a:solidFill>
                  <a:srgbClr val="FFFF00"/>
                </a:solidFill>
              </a:rPr>
              <a:t>κλάσ</a:t>
            </a:r>
            <a:r>
              <a:rPr lang="el-GR" sz="2000" dirty="0" smtClean="0">
                <a:solidFill>
                  <a:srgbClr val="FFFF00"/>
                </a:solidFill>
              </a:rPr>
              <a:t>εις</a:t>
            </a:r>
            <a:r>
              <a:rPr lang="en-GB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>
                <a:solidFill>
                  <a:srgbClr val="FFFF00"/>
                </a:solidFill>
              </a:rPr>
              <a:t>(σύνθετος τύπος δεδομένων)</a:t>
            </a: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l-GR" sz="2000" dirty="0" smtClean="0">
                <a:solidFill>
                  <a:srgbClr val="FFFF00"/>
                </a:solidFill>
              </a:rPr>
              <a:t>Μια </a:t>
            </a:r>
            <a:r>
              <a:rPr lang="en-GB" sz="2000" dirty="0" smtClean="0">
                <a:solidFill>
                  <a:srgbClr val="FFFF00"/>
                </a:solidFill>
              </a:rPr>
              <a:t>κλάση περιέχει </a:t>
            </a:r>
            <a:r>
              <a:rPr lang="en-GB" sz="2000" dirty="0">
                <a:solidFill>
                  <a:srgbClr val="FFFF00"/>
                </a:solidFill>
              </a:rPr>
              <a:t>μια </a:t>
            </a:r>
            <a:r>
              <a:rPr lang="el-GR" sz="2000" dirty="0" smtClean="0">
                <a:solidFill>
                  <a:srgbClr val="FFFF00"/>
                </a:solidFill>
              </a:rPr>
              <a:t>μέθοδο </a:t>
            </a:r>
            <a:r>
              <a:rPr lang="en-GB" sz="2000" dirty="0" smtClean="0">
                <a:solidFill>
                  <a:srgbClr val="FFFF00"/>
                </a:solidFill>
              </a:rPr>
              <a:t>που </a:t>
            </a:r>
            <a:r>
              <a:rPr lang="en-GB" sz="2000" dirty="0">
                <a:solidFill>
                  <a:srgbClr val="FFFF00"/>
                </a:solidFill>
              </a:rPr>
              <a:t>δεν επιστρέφει τιμή (void main) και που ο κώδικάς της εκτελείται κατά την έναρξη του προγράμματος.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myClass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static void main (String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args) </a:t>
            </a:r>
            <a:endParaRPr lang="en-GB" sz="2400" baseline="33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Κώδικας προς εκτέλεση . . .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500"/>
              </a:spcBef>
              <a:buSzPct val="6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aseline="33000" dirty="0">
                <a:solidFill>
                  <a:srgbClr val="FFFF00"/>
                </a:solidFill>
              </a:rPr>
              <a:t>*</a:t>
            </a:r>
            <a:r>
              <a:rPr lang="en-GB" sz="2000" dirty="0">
                <a:solidFill>
                  <a:srgbClr val="FFFF00"/>
                </a:solidFill>
              </a:rPr>
              <a:t>String[] args: array με  strings που ο χρήστης περνάει ως παραμέτρους στο πρόγραμμα από τη γραμμή εντολών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38049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4000" dirty="0" smtClean="0">
                <a:solidFill>
                  <a:srgbClr val="FFFF00"/>
                </a:solidFill>
              </a:rPr>
              <a:t>Μια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απλή εφαρμογή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HelloWorld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 (String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args)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System.out.println(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Hello 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World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!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</a:t>
            </a:r>
            <a:endParaRPr lang="en-GB" sz="2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14</a:t>
            </a:fld>
            <a:endParaRPr lang="el-GR" dirty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57200" y="3861048"/>
            <a:ext cx="8135938" cy="271061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FF"/>
                </a:solidFill>
                <a:latin typeface="Calibri" pitchFamily="34" charset="0"/>
              </a:rPr>
              <a:t>1. </a:t>
            </a:r>
            <a:r>
              <a:rPr lang="en-GB" dirty="0">
                <a:solidFill>
                  <a:srgbClr val="00FF00"/>
                </a:solidFill>
                <a:latin typeface="Calibri" pitchFamily="34" charset="0"/>
              </a:rPr>
              <a:t>Εγγραφή πηγαίου κώδικα σε αρχείο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(HelloWorld.java)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2.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rgbClr val="00FF00"/>
                </a:solidFill>
                <a:latin typeface="Calibri" pitchFamily="34" charset="0"/>
              </a:rPr>
              <a:t>Μεταγλώττιση του κώδικα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 	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	javac HelloWorld.java			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</a:rPr>
              <a:t>		Build 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 Compile</a:t>
            </a:r>
            <a:endParaRPr lang="en-GB" dirty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3.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rgbClr val="00FF00"/>
                </a:solidFill>
                <a:latin typeface="Calibri" pitchFamily="34" charset="0"/>
              </a:rPr>
              <a:t>Εκτέλεση κώδικα</a:t>
            </a:r>
            <a:r>
              <a:rPr lang="en-GB" dirty="0">
                <a:latin typeface="Calibri" pitchFamily="34" charset="0"/>
              </a:rPr>
              <a:t> 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 				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alibri" pitchFamily="34" charset="0"/>
              </a:rPr>
              <a:t>	java HelloWorld					</a:t>
            </a:r>
            <a:r>
              <a:rPr lang="en-GB" dirty="0" smtClean="0">
                <a:solidFill>
                  <a:srgbClr val="FFFF00"/>
                </a:solidFill>
                <a:latin typeface="Calibri" pitchFamily="34" charset="0"/>
              </a:rPr>
              <a:t>	Build </a:t>
            </a:r>
            <a:r>
              <a:rPr lang="en-GB" dirty="0">
                <a:solidFill>
                  <a:srgbClr val="FFFF00"/>
                </a:solidFill>
                <a:latin typeface="Calibri" pitchFamily="34" charset="0"/>
                <a:sym typeface="Wingdings" pitchFamily="2" charset="2"/>
              </a:rPr>
              <a:t> Run</a:t>
            </a:r>
          </a:p>
        </p:txBody>
      </p:sp>
    </p:spTree>
    <p:extLst>
      <p:ext uri="{BB962C8B-B14F-4D97-AF65-F5344CB8AC3E}">
        <p14:creationId xmlns:p14="http://schemas.microsoft.com/office/powerpoint/2010/main" val="1957778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4000" dirty="0" smtClean="0">
                <a:solidFill>
                  <a:srgbClr val="FFFF00"/>
                </a:solidFill>
              </a:rPr>
              <a:t>Μια</a:t>
            </a:r>
            <a:r>
              <a:rPr lang="en-GB" sz="4000" dirty="0" smtClean="0">
                <a:solidFill>
                  <a:srgbClr val="FFFF00"/>
                </a:solidFill>
              </a:rPr>
              <a:t> </a:t>
            </a:r>
            <a:r>
              <a:rPr lang="en-GB" sz="4000" dirty="0">
                <a:solidFill>
                  <a:srgbClr val="FFFF00"/>
                </a:solidFill>
              </a:rPr>
              <a:t>παραλλαγή με εισαγωγή  δεδομένων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412976"/>
          </a:xfrm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PrintMe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static void main (String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[] </a:t>
            </a: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args)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int i;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for (i=0; i&lt;args.length; i++)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{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System.out.println(args[i]);</a:t>
            </a:r>
            <a:endParaRPr lang="en-GB" sz="2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}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15</a:t>
            </a:fld>
            <a:endParaRPr lang="el-GR" dirty="0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43768" y="5085184"/>
            <a:ext cx="8748712" cy="13102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18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javac PrintMe.java						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Build 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Compile</a:t>
            </a:r>
            <a:endParaRPr lang="en-GB" sz="1800" dirty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18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java PrintMe 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Message </a:t>
            </a:r>
            <a:r>
              <a:rPr lang="en-GB" sz="18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to 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print</a:t>
            </a:r>
            <a:r>
              <a:rPr lang="en-GB" sz="18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l-GR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Build 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Set Arguments</a:t>
            </a: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18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											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Build 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 Run</a:t>
            </a:r>
            <a:endParaRPr lang="en-GB" sz="1800" dirty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098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l-GR" sz="4000" dirty="0" smtClean="0">
                <a:solidFill>
                  <a:srgbClr val="FFFF00"/>
                </a:solidFill>
              </a:rPr>
              <a:t>Δημιουργία</a:t>
            </a:r>
            <a:r>
              <a:rPr lang="en-GB" sz="4000" dirty="0" smtClean="0">
                <a:solidFill>
                  <a:srgbClr val="FFFF00"/>
                </a:solidFill>
              </a:rPr>
              <a:t> Java </a:t>
            </a:r>
            <a:r>
              <a:rPr lang="en-GB" sz="4000" dirty="0">
                <a:solidFill>
                  <a:srgbClr val="FFFF00"/>
                </a:solidFill>
              </a:rPr>
              <a:t>applet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java.applet.Applet;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java.awt.Graphics;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HelloWorldApp extends Applet {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            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void paint(Graphics g) {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g.drawString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("Hello world!", 50, 25);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16</a:t>
            </a:fld>
            <a:endParaRPr lang="el-GR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2400" y="5410200"/>
            <a:ext cx="8748713" cy="4413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00FF00"/>
                </a:solidFill>
                <a:latin typeface="+mn-lt"/>
              </a:rPr>
              <a:t>javac HelloWorldApp.java				</a:t>
            </a:r>
            <a:r>
              <a:rPr lang="en-GB" dirty="0">
                <a:solidFill>
                  <a:srgbClr val="FFFF00"/>
                </a:solidFill>
                <a:latin typeface="+mn-lt"/>
              </a:rPr>
              <a:t>Build </a:t>
            </a:r>
            <a:r>
              <a:rPr lang="en-GB" dirty="0">
                <a:solidFill>
                  <a:srgbClr val="FFFF00"/>
                </a:solidFill>
                <a:latin typeface="+mn-lt"/>
                <a:sym typeface="Wingdings" pitchFamily="2" charset="2"/>
              </a:rPr>
              <a:t> Compile</a:t>
            </a:r>
            <a:endParaRPr lang="en-GB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3211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dirty="0">
                <a:solidFill>
                  <a:srgbClr val="FFFF00"/>
                </a:solidFill>
              </a:rPr>
              <a:t>Hello.html που καλεί το Applet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3412976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&lt;HTML&gt;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HEAD&gt;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&lt;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TITLE&gt;A Simple Program&lt;/TITLE&gt;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&lt;/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HEAD&gt;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&lt;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BODY&gt;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Here 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is the output of my program: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&lt;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APPLET CODE="HelloWorldApp.class" WIDTH=150 HEIGHT=25&gt;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&lt;/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APPLET&gt;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&lt;/</a:t>
            </a: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BODY&gt;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17</a:t>
            </a:fld>
            <a:endParaRPr lang="el-GR" dirty="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28600" y="5013176"/>
            <a:ext cx="8748713" cy="1343189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l-GR" dirty="0">
                <a:solidFill>
                  <a:srgbClr val="00FF00"/>
                </a:solidFill>
                <a:latin typeface="+mn-lt"/>
              </a:rPr>
              <a:t>Τ</a:t>
            </a:r>
            <a:r>
              <a:rPr lang="en-GB" dirty="0" smtClean="0">
                <a:solidFill>
                  <a:srgbClr val="00FF00"/>
                </a:solidFill>
                <a:latin typeface="+mn-lt"/>
              </a:rPr>
              <a:t>ο </a:t>
            </a:r>
            <a:r>
              <a:rPr lang="en-GB" dirty="0">
                <a:solidFill>
                  <a:srgbClr val="00FF00"/>
                </a:solidFill>
                <a:latin typeface="+mn-lt"/>
              </a:rPr>
              <a:t>HTML αρχείο σε </a:t>
            </a:r>
            <a:r>
              <a:rPr lang="en-GB" dirty="0" smtClean="0">
                <a:solidFill>
                  <a:srgbClr val="00FF00"/>
                </a:solidFill>
                <a:latin typeface="+mn-lt"/>
              </a:rPr>
              <a:t>κάποιο </a:t>
            </a:r>
            <a:r>
              <a:rPr lang="en-GB" dirty="0">
                <a:solidFill>
                  <a:srgbClr val="00FF00"/>
                </a:solidFill>
                <a:latin typeface="+mn-lt"/>
              </a:rPr>
              <a:t>Java-enabled browser </a:t>
            </a:r>
            <a:r>
              <a:rPr lang="en-GB" dirty="0" smtClean="0">
                <a:solidFill>
                  <a:srgbClr val="00FF00"/>
                </a:solidFill>
                <a:latin typeface="+mn-lt"/>
              </a:rPr>
              <a:t>θα </a:t>
            </a:r>
            <a:r>
              <a:rPr lang="el-GR" dirty="0" smtClean="0">
                <a:solidFill>
                  <a:srgbClr val="00FF00"/>
                </a:solidFill>
                <a:latin typeface="+mn-lt"/>
              </a:rPr>
              <a:t>εμφανίσει </a:t>
            </a:r>
            <a:r>
              <a:rPr lang="en-GB" dirty="0" smtClean="0">
                <a:solidFill>
                  <a:srgbClr val="00FF00"/>
                </a:solidFill>
                <a:latin typeface="+mn-lt"/>
              </a:rPr>
              <a:t>"</a:t>
            </a:r>
            <a:r>
              <a:rPr lang="en-GB" dirty="0">
                <a:solidFill>
                  <a:srgbClr val="00FF00"/>
                </a:solidFill>
                <a:latin typeface="+mn-lt"/>
              </a:rPr>
              <a:t>Hello World</a:t>
            </a:r>
            <a:r>
              <a:rPr lang="en-GB" dirty="0" smtClean="0">
                <a:solidFill>
                  <a:srgbClr val="00FF00"/>
                </a:solidFill>
                <a:latin typeface="+mn-lt"/>
              </a:rPr>
              <a:t>!"</a:t>
            </a:r>
            <a:endParaRPr lang="en-GB" dirty="0">
              <a:solidFill>
                <a:srgbClr val="00FF00"/>
              </a:solidFill>
              <a:latin typeface="+mn-lt"/>
            </a:endParaRP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+mn-lt"/>
              </a:rPr>
              <a:t>							Build </a:t>
            </a:r>
            <a:r>
              <a:rPr lang="en-GB" dirty="0">
                <a:solidFill>
                  <a:srgbClr val="FFFF00"/>
                </a:solidFill>
                <a:latin typeface="+mn-lt"/>
                <a:sym typeface="Wingdings" pitchFamily="2" charset="2"/>
              </a:rPr>
              <a:t> Run </a:t>
            </a:r>
            <a:r>
              <a:rPr lang="en-GB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Arial Unicode MS" pitchFamily="34" charset="-128"/>
                <a:cs typeface="Arial Unicode MS" pitchFamily="34" charset="-128"/>
              </a:rPr>
              <a:t>(appletviewer)</a:t>
            </a:r>
          </a:p>
        </p:txBody>
      </p:sp>
    </p:spTree>
    <p:extLst>
      <p:ext uri="{BB962C8B-B14F-4D97-AF65-F5344CB8AC3E}">
        <p14:creationId xmlns:p14="http://schemas.microsoft.com/office/powerpoint/2010/main" val="33535453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EF9BCD-32A8-4997-BCEC-D58B0C948412}" type="slidenum">
              <a:rPr lang="en-US" sz="1800" smtClean="0">
                <a:solidFill>
                  <a:srgbClr val="FFFF00"/>
                </a:solidFill>
              </a:rPr>
              <a:pPr eaLnBrk="1" hangingPunct="1"/>
              <a:t>18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184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Java Data Types</a:t>
            </a:r>
          </a:p>
        </p:txBody>
      </p:sp>
    </p:spTree>
    <p:extLst>
      <p:ext uri="{BB962C8B-B14F-4D97-AF65-F5344CB8AC3E}">
        <p14:creationId xmlns:p14="http://schemas.microsoft.com/office/powerpoint/2010/main" val="15777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Identifiers </a:t>
            </a:r>
            <a:r>
              <a:rPr lang="el-GR" sz="4000" dirty="0" smtClean="0">
                <a:solidFill>
                  <a:srgbClr val="FFFF00"/>
                </a:solidFill>
              </a:rPr>
              <a:t>στη</a:t>
            </a:r>
            <a:r>
              <a:rPr lang="en-US" sz="4000" dirty="0" smtClean="0">
                <a:solidFill>
                  <a:srgbClr val="FFFF00"/>
                </a:solidFill>
              </a:rPr>
              <a:t> Java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33400" indent="-5334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letters, digits, _, and $ (</a:t>
            </a:r>
            <a:r>
              <a:rPr lang="el-GR" sz="2400" dirty="0" smtClean="0">
                <a:solidFill>
                  <a:srgbClr val="FFFF00"/>
                </a:solidFill>
              </a:rPr>
              <a:t>καλύτερα όχι </a:t>
            </a:r>
            <a:r>
              <a:rPr lang="en-US" sz="2400" dirty="0" smtClean="0">
                <a:solidFill>
                  <a:srgbClr val="FFFF00"/>
                </a:solidFill>
              </a:rPr>
              <a:t>$</a:t>
            </a:r>
            <a:r>
              <a:rPr lang="el-GR" sz="2400" dirty="0" smtClean="0">
                <a:solidFill>
                  <a:srgbClr val="FFFF00"/>
                </a:solidFill>
              </a:rPr>
              <a:t>)</a:t>
            </a:r>
            <a:endParaRPr lang="en-US" sz="2400" dirty="0" smtClean="0">
              <a:solidFill>
                <a:srgbClr val="FFFF00"/>
              </a:solidFill>
            </a:endParaRPr>
          </a:p>
          <a:p>
            <a:pPr marL="533400" indent="-533400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start with letter, _, or $</a:t>
            </a:r>
          </a:p>
          <a:p>
            <a:pPr marL="533400" indent="-533400" eaLnBrk="1" hangingPunct="1"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FFFF00"/>
                </a:solidFill>
              </a:rPr>
              <a:t>Από σύμβαση</a:t>
            </a:r>
            <a:r>
              <a:rPr lang="en-US" sz="2400" dirty="0" smtClean="0">
                <a:solidFill>
                  <a:srgbClr val="FFFF00"/>
                </a:solidFill>
              </a:rPr>
              <a:t>: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start with a letter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variables and method names, lowercase with internal words capitalized e.g. honkingBigVariableName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constants all caps with _ between internal words e.g. ANOTHER_HONKING_BIG_INDENTIFIER</a:t>
            </a:r>
          </a:p>
          <a:p>
            <a:pPr marL="914400" lvl="1" indent="-457200" eaLnBrk="1" hangingPunct="1">
              <a:lnSpc>
                <a:spcPct val="110000"/>
              </a:lnSpc>
              <a:spcBef>
                <a:spcPts val="0"/>
              </a:spcBef>
              <a:buFontTx/>
              <a:buAutoNum type="arabicPeriod"/>
            </a:pPr>
            <a:r>
              <a:rPr lang="en-US" sz="2000" dirty="0" smtClean="0">
                <a:solidFill>
                  <a:srgbClr val="FFFF00"/>
                </a:solidFill>
              </a:rPr>
              <a:t>classes start with capital letter, internal words capitalized, all other lowercase e.g HonkingLongClassName</a:t>
            </a:r>
          </a:p>
          <a:p>
            <a:pPr marL="533400" indent="-533400" eaLnBrk="1" hangingPunct="1"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FFFF00"/>
                </a:solidFill>
              </a:rPr>
              <a:t>Για να διαφοροποιήσουμε </a:t>
            </a:r>
            <a:r>
              <a:rPr lang="en-US" sz="2400" dirty="0" smtClean="0">
                <a:solidFill>
                  <a:srgbClr val="FFFF00"/>
                </a:solidFill>
              </a:rPr>
              <a:t>identifiers </a:t>
            </a:r>
            <a:r>
              <a:rPr lang="el-GR" sz="2400" dirty="0" smtClean="0">
                <a:solidFill>
                  <a:srgbClr val="FFFF00"/>
                </a:solidFill>
              </a:rPr>
              <a:t>που αναφέρονται σε </a:t>
            </a:r>
            <a:r>
              <a:rPr lang="en-US" sz="2400" dirty="0" smtClean="0">
                <a:solidFill>
                  <a:srgbClr val="FFFF00"/>
                </a:solidFill>
              </a:rPr>
              <a:t>classes </a:t>
            </a:r>
            <a:r>
              <a:rPr lang="el-GR" sz="2400" dirty="0" smtClean="0">
                <a:solidFill>
                  <a:srgbClr val="FFFF00"/>
                </a:solidFill>
              </a:rPr>
              <a:t>από εκείνους που αναφέρονται σε </a:t>
            </a:r>
            <a:r>
              <a:rPr lang="en-US" sz="2400" dirty="0" smtClean="0">
                <a:solidFill>
                  <a:srgbClr val="FFFF00"/>
                </a:solidFill>
              </a:rPr>
              <a:t>variables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89C3BC-2A1A-4FBF-8D6D-0CB014FD468F}" type="slidenum">
              <a:rPr lang="en-US" sz="1800" smtClean="0">
                <a:solidFill>
                  <a:srgbClr val="FFFF00"/>
                </a:solidFill>
              </a:rPr>
              <a:pPr eaLnBrk="1" hangingPunct="1"/>
              <a:t>19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9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Στοιχεία Επικοινωνίας 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Γιάννης Βογιατζής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voyageri@teiath.gr</a:t>
            </a:r>
            <a:endParaRPr lang="el-GR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Τηλ. Γραφείου: 210-5385394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Γραφείο Κτίριο Κ16, 2</a:t>
            </a:r>
            <a:r>
              <a:rPr lang="el-GR" baseline="30000" dirty="0" smtClean="0">
                <a:solidFill>
                  <a:srgbClr val="FFFF00"/>
                </a:solidFill>
              </a:rPr>
              <a:t>ος</a:t>
            </a:r>
            <a:r>
              <a:rPr lang="el-GR" dirty="0" smtClean="0">
                <a:solidFill>
                  <a:srgbClr val="FFFF00"/>
                </a:solidFill>
              </a:rPr>
              <a:t> όροφος, Γραφείο 215 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16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Data Types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Primitive Data Types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byte short int long float double boolean char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endParaRPr lang="en-US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l-GR" sz="24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stick with int for integers, double for real numbers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Classes and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solidFill>
                  <a:srgbClr val="FFFF00"/>
                </a:solidFill>
              </a:rPr>
              <a:t>pre defined or user defined data types consisting of constructors, methods, and fields (constants and fields (variables) which may be primitives or objects.)</a:t>
            </a:r>
          </a:p>
          <a:p>
            <a:pPr eaLnBrk="1" hangingPunct="1">
              <a:lnSpc>
                <a:spcPct val="90000"/>
              </a:lnSpc>
              <a:buFont typeface="Marlett" pitchFamily="2" charset="2"/>
              <a:buNone/>
            </a:pPr>
            <a:endParaRPr lang="en-US" sz="2400" dirty="0" smtClean="0">
              <a:solidFill>
                <a:srgbClr val="FFFF00"/>
              </a:solidFill>
            </a:endParaRP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2888BE9-6B07-45DC-AD66-2BA6A476E8F7}" type="slidenum">
              <a:rPr lang="en-US" sz="1800" smtClean="0">
                <a:solidFill>
                  <a:srgbClr val="FFFF00"/>
                </a:solidFill>
              </a:rPr>
              <a:pPr eaLnBrk="1" hangingPunct="1"/>
              <a:t>20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20488" name="Text Box 5"/>
          <p:cNvSpPr txBox="1">
            <a:spLocks noChangeArrowheads="1"/>
          </p:cNvSpPr>
          <p:nvPr/>
        </p:nvSpPr>
        <p:spPr bwMode="auto">
          <a:xfrm>
            <a:off x="467544" y="2290082"/>
            <a:ext cx="7861300" cy="2419124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//dataType identifier;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int x;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int y = 10;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int z, zz;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double a = 12.0;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boolean done = false, prime = true;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char mi = 'D';</a:t>
            </a:r>
          </a:p>
        </p:txBody>
      </p:sp>
    </p:spTree>
    <p:extLst>
      <p:ext uri="{BB962C8B-B14F-4D97-AF65-F5344CB8AC3E}">
        <p14:creationId xmlns:p14="http://schemas.microsoft.com/office/powerpoint/2010/main" val="35674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1573"/>
            <a:ext cx="8229600" cy="87714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Java Primitive Data Types</a:t>
            </a:r>
          </a:p>
        </p:txBody>
      </p:sp>
      <p:graphicFrame>
        <p:nvGraphicFramePr>
          <p:cNvPr id="76850" name="Group 5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536177"/>
              </p:ext>
            </p:extLst>
          </p:nvPr>
        </p:nvGraphicFramePr>
        <p:xfrm>
          <a:off x="539552" y="908720"/>
          <a:ext cx="8229600" cy="5519739"/>
        </p:xfrm>
        <a:graphic>
          <a:graphicData uri="http://schemas.openxmlformats.org/drawingml/2006/table">
            <a:tbl>
              <a:tblPr/>
              <a:tblGrid>
                <a:gridCol w="1339702"/>
                <a:gridCol w="2373187"/>
                <a:gridCol w="4516711"/>
              </a:tblGrid>
              <a:tr h="7011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Data Type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Characteristics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Range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byte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8 bit signed integer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-128 to 127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9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short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16 bit signed integer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-32768 to 32767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int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32 bit signed integer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-2,147,483,648 to 2,147,483,647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long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64 bit signed integer 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-9,223,372,036,854,775,808 to- 9,223,372,036,854,775,807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float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32 bit floating point number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1.4E-45 to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3.4028235E+38 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double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64 bit floating point number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4.9E-324 to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1.7976931348623157E+308 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boolean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true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or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false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Arial" charset="0"/>
                        </a:rPr>
                        <a:t>NA, note Java booleans cannot be converted to or from other types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char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16 bit, Unicode</a:t>
                      </a: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arlett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Unicode character,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\u0000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to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urier New" pitchFamily="49" charset="0"/>
                        </a:rPr>
                        <a:t>\uFFFF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charset="0"/>
                        </a:rPr>
                        <a:t> Can mix with integer types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91865" marR="91865" marT="45725" marB="45725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286279-BE4D-44A0-8357-D47668F0B534}" type="slidenum">
              <a:rPr lang="en-US" sz="1800" smtClean="0">
                <a:solidFill>
                  <a:srgbClr val="FFFF00"/>
                </a:solidFill>
              </a:rPr>
              <a:pPr eaLnBrk="1" hangingPunct="1"/>
              <a:t>21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6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Classes </a:t>
            </a:r>
            <a:r>
              <a:rPr lang="el-GR" sz="4000" dirty="0" smtClean="0">
                <a:solidFill>
                  <a:srgbClr val="FFFF00"/>
                </a:solidFill>
              </a:rPr>
              <a:t>και </a:t>
            </a:r>
            <a:r>
              <a:rPr lang="en-US" sz="4000" dirty="0" smtClean="0">
                <a:solidFill>
                  <a:srgbClr val="FFFF00"/>
                </a:solidFill>
              </a:rPr>
              <a:t>Objects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Το </a:t>
            </a:r>
            <a:r>
              <a:rPr lang="en-US" dirty="0" smtClean="0">
                <a:solidFill>
                  <a:srgbClr val="FFFF00"/>
                </a:solidFill>
              </a:rPr>
              <a:t>Class </a:t>
            </a:r>
            <a:r>
              <a:rPr lang="el-GR" dirty="0" smtClean="0">
                <a:solidFill>
                  <a:srgbClr val="FFFF00"/>
                </a:solidFill>
              </a:rPr>
              <a:t>είναι αντίστοιχο του </a:t>
            </a:r>
            <a:r>
              <a:rPr lang="en-US" dirty="0" smtClean="0">
                <a:solidFill>
                  <a:srgbClr val="FFFF00"/>
                </a:solidFill>
              </a:rPr>
              <a:t>data type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Object is like a variable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Ο τύπος δεδομένων ενός </a:t>
            </a:r>
            <a:r>
              <a:rPr lang="en-US" dirty="0" smtClean="0">
                <a:solidFill>
                  <a:srgbClr val="FFFF00"/>
                </a:solidFill>
              </a:rPr>
              <a:t>Object </a:t>
            </a:r>
            <a:r>
              <a:rPr lang="el-GR" dirty="0" smtClean="0">
                <a:solidFill>
                  <a:srgbClr val="FFFF00"/>
                </a:solidFill>
              </a:rPr>
              <a:t>είναι μια </a:t>
            </a:r>
            <a:r>
              <a:rPr lang="en-US" dirty="0" smtClean="0">
                <a:solidFill>
                  <a:srgbClr val="FFFF00"/>
                </a:solidFill>
              </a:rPr>
              <a:t>Class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Αναφερόμαστε με τον όρο </a:t>
            </a:r>
            <a:r>
              <a:rPr lang="en-US" i="1" dirty="0" smtClean="0">
                <a:solidFill>
                  <a:srgbClr val="FFFF00"/>
                </a:solidFill>
              </a:rPr>
              <a:t>instance </a:t>
            </a:r>
            <a:r>
              <a:rPr lang="el-GR" i="1" dirty="0" smtClean="0">
                <a:solidFill>
                  <a:srgbClr val="FFFF00"/>
                </a:solidFill>
              </a:rPr>
              <a:t>της </a:t>
            </a:r>
            <a:r>
              <a:rPr lang="en-US" i="1" dirty="0" smtClean="0">
                <a:solidFill>
                  <a:srgbClr val="FFFF00"/>
                </a:solidFill>
              </a:rPr>
              <a:t>Class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Class</a:t>
            </a:r>
            <a:r>
              <a:rPr lang="el-GR" dirty="0" smtClean="0">
                <a:solidFill>
                  <a:srgbClr val="FFFF00"/>
                </a:solidFill>
              </a:rPr>
              <a:t> περιλαμβάνει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Τις λεπτομέρειες υλοποίησης του </a:t>
            </a:r>
            <a:r>
              <a:rPr lang="en-US" dirty="0" smtClean="0">
                <a:solidFill>
                  <a:srgbClr val="FFFF00"/>
                </a:solidFill>
              </a:rPr>
              <a:t>data type 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Το </a:t>
            </a:r>
            <a:r>
              <a:rPr lang="en-US" dirty="0" smtClean="0">
                <a:solidFill>
                  <a:srgbClr val="FFFF00"/>
                </a:solidFill>
              </a:rPr>
              <a:t>interface </a:t>
            </a:r>
            <a:r>
              <a:rPr lang="el-GR" dirty="0" smtClean="0">
                <a:solidFill>
                  <a:srgbClr val="FFFF00"/>
                </a:solidFill>
              </a:rPr>
              <a:t>για τον προγραμματστή που θέλει να χρησιμοποιήσει το </a:t>
            </a:r>
            <a:r>
              <a:rPr lang="en-US" dirty="0" smtClean="0">
                <a:solidFill>
                  <a:srgbClr val="FFFF00"/>
                </a:solidFill>
              </a:rPr>
              <a:t>data type</a:t>
            </a:r>
          </a:p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Τα </a:t>
            </a:r>
            <a:r>
              <a:rPr lang="en-US" dirty="0" smtClean="0">
                <a:solidFill>
                  <a:srgbClr val="FFFF00"/>
                </a:solidFill>
              </a:rPr>
              <a:t>Objects </a:t>
            </a:r>
            <a:r>
              <a:rPr lang="el-GR" dirty="0" smtClean="0">
                <a:solidFill>
                  <a:srgbClr val="FFFF00"/>
                </a:solidFill>
              </a:rPr>
              <a:t>είναι «σύνθετες» μεταβλητές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usually multiple pieces of internal data</a:t>
            </a:r>
          </a:p>
          <a:p>
            <a:pPr lvl="1"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Διάφορες λειτουργίες που πραγματοποιούνται με </a:t>
            </a:r>
            <a:r>
              <a:rPr lang="en-US" i="1" dirty="0" smtClean="0">
                <a:solidFill>
                  <a:srgbClr val="FFFF00"/>
                </a:solidFill>
              </a:rPr>
              <a:t>methods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75BE21-2E2B-4763-B5B3-DB7CC73F36E9}" type="slidenum">
              <a:rPr lang="en-US" sz="1800" smtClean="0">
                <a:solidFill>
                  <a:srgbClr val="FFFF00"/>
                </a:solidFill>
              </a:rPr>
              <a:pPr eaLnBrk="1" hangingPunct="1"/>
              <a:t>22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5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rgbClr val="FFFF00"/>
                </a:solidFill>
              </a:rPr>
              <a:t>Δημιουργία και χρήση </a:t>
            </a:r>
            <a:r>
              <a:rPr lang="en-US" sz="4000" dirty="0" smtClean="0">
                <a:solidFill>
                  <a:srgbClr val="FFFF00"/>
                </a:solidFill>
              </a:rPr>
              <a:t>Objects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FFFF00"/>
                </a:solidFill>
              </a:rPr>
              <a:t>Δήλωση</a:t>
            </a:r>
            <a:r>
              <a:rPr lang="en-US" sz="2800" dirty="0" smtClean="0">
                <a:solidFill>
                  <a:srgbClr val="FFFF00"/>
                </a:solidFill>
              </a:rPr>
              <a:t> - DataType identifier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Rectangle r1;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FFFF00"/>
                </a:solidFill>
              </a:rPr>
              <a:t>Δημιουργία</a:t>
            </a:r>
            <a:r>
              <a:rPr lang="en-US" sz="2800" dirty="0" smtClean="0">
                <a:solidFill>
                  <a:srgbClr val="FFFF00"/>
                </a:solidFill>
              </a:rPr>
              <a:t> - new operator and specified constructor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r1 = new Rectangle();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Rectangle r2 = new Rectangle();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00"/>
                </a:solidFill>
              </a:rPr>
              <a:t>Behavior - via the dot operator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r2.setSize(10, 20);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String s2 = r2.toString();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dirty="0" smtClean="0">
                <a:solidFill>
                  <a:srgbClr val="FFFF00"/>
                </a:solidFill>
              </a:rPr>
              <a:t>Διαθέσιμες μέθοδοι στο </a:t>
            </a:r>
            <a:r>
              <a:rPr lang="en-US" sz="2800" dirty="0" smtClean="0">
                <a:solidFill>
                  <a:srgbClr val="FFFF00"/>
                </a:solidFill>
              </a:rPr>
              <a:t>documentation</a:t>
            </a:r>
            <a:r>
              <a:rPr lang="el-GR" sz="2800" dirty="0" smtClean="0">
                <a:solidFill>
                  <a:srgbClr val="FFFF00"/>
                </a:solidFill>
              </a:rPr>
              <a:t>!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EEF3E0-AA51-4301-ABEF-366F3A440CFE}" type="slidenum">
              <a:rPr lang="en-US" sz="1800" smtClean="0">
                <a:solidFill>
                  <a:srgbClr val="FFFF00"/>
                </a:solidFill>
              </a:rPr>
              <a:pPr eaLnBrk="1" hangingPunct="1"/>
              <a:t>23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91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Built in Classes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Η </a:t>
            </a:r>
            <a:r>
              <a:rPr lang="en-US" dirty="0" smtClean="0">
                <a:solidFill>
                  <a:srgbClr val="FFFF00"/>
                </a:solidFill>
              </a:rPr>
              <a:t>Java </a:t>
            </a:r>
            <a:r>
              <a:rPr lang="el-GR" dirty="0" smtClean="0">
                <a:solidFill>
                  <a:srgbClr val="FFFF00"/>
                </a:solidFill>
              </a:rPr>
              <a:t>έχει μια </a:t>
            </a:r>
            <a:r>
              <a:rPr lang="en-US" dirty="0" smtClean="0">
                <a:solidFill>
                  <a:srgbClr val="FFFF00"/>
                </a:solidFill>
              </a:rPr>
              <a:t>built in </a:t>
            </a:r>
            <a:r>
              <a:rPr lang="el-GR" dirty="0" smtClean="0">
                <a:solidFill>
                  <a:srgbClr val="FFFF00"/>
                </a:solidFill>
              </a:rPr>
              <a:t>βιβλιοθήκη από </a:t>
            </a:r>
            <a:r>
              <a:rPr lang="en-US" dirty="0" smtClean="0">
                <a:solidFill>
                  <a:srgbClr val="FFFF00"/>
                </a:solidFill>
              </a:rPr>
              <a:t>classes </a:t>
            </a:r>
            <a:r>
              <a:rPr lang="el-GR" dirty="0" smtClean="0">
                <a:solidFill>
                  <a:srgbClr val="FFFF00"/>
                </a:solidFill>
              </a:rPr>
              <a:t>με πολλές χρήσιμες μεθόδους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dirty="0" smtClean="0">
                <a:solidFill>
                  <a:srgbClr val="FFFF00"/>
                </a:solidFill>
              </a:rPr>
              <a:t>Κάποιες που ήδη ξέρετε: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String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Math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Integer, Character, Double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System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Arrays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File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Object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Random</a:t>
            </a:r>
          </a:p>
          <a:p>
            <a:r>
              <a:rPr lang="en-US" dirty="0">
                <a:solidFill>
                  <a:srgbClr val="FFFF00"/>
                </a:solidFill>
                <a:hlinkClick r:id="rId2"/>
              </a:rPr>
              <a:t>Look at the Java API page</a:t>
            </a:r>
            <a:endParaRPr lang="en-US" dirty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8D3061-114B-4C17-BBCF-AA0F30991A35}" type="slidenum">
              <a:rPr lang="en-US" sz="1800" smtClean="0">
                <a:solidFill>
                  <a:srgbClr val="FFFF00"/>
                </a:solidFill>
              </a:rPr>
              <a:pPr eaLnBrk="1" hangingPunct="1"/>
              <a:t>24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3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import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Το </a:t>
            </a:r>
            <a:r>
              <a:rPr lang="en-US" dirty="0" smtClean="0">
                <a:solidFill>
                  <a:srgbClr val="FFFF00"/>
                </a:solidFill>
              </a:rPr>
              <a:t>import </a:t>
            </a:r>
            <a:r>
              <a:rPr lang="el-GR" dirty="0" smtClean="0">
                <a:solidFill>
                  <a:srgbClr val="FFFF00"/>
                </a:solidFill>
              </a:rPr>
              <a:t>είναι δεσμευμένη λέξη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packages and classes </a:t>
            </a:r>
            <a:r>
              <a:rPr lang="el-GR" dirty="0" smtClean="0">
                <a:solidFill>
                  <a:srgbClr val="FFFF00"/>
                </a:solidFill>
              </a:rPr>
              <a:t>μπορούν να γίνουν </a:t>
            </a:r>
            <a:r>
              <a:rPr lang="en-US" dirty="0" smtClean="0">
                <a:solidFill>
                  <a:srgbClr val="FFFF00"/>
                </a:solidFill>
              </a:rPr>
              <a:t>imported </a:t>
            </a:r>
            <a:r>
              <a:rPr lang="el-GR" dirty="0" smtClean="0">
                <a:solidFill>
                  <a:srgbClr val="FFFF00"/>
                </a:solidFill>
              </a:rPr>
              <a:t>σε μια άλλη </a:t>
            </a:r>
            <a:r>
              <a:rPr lang="en-US" dirty="0" smtClean="0">
                <a:solidFill>
                  <a:srgbClr val="FFFF00"/>
                </a:solidFill>
              </a:rPr>
              <a:t>class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does not actually import the code (unlike the C++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include</a:t>
            </a:r>
            <a:r>
              <a:rPr lang="en-US" dirty="0" smtClean="0">
                <a:solidFill>
                  <a:srgbClr val="FFFF00"/>
                </a:solidFill>
              </a:rPr>
              <a:t> preprocessor command)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statement outside the class block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import java.util.ArrayList;</a:t>
            </a:r>
            <a:b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import java.awt.Rectangle;</a:t>
            </a:r>
            <a:b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public class Foo{</a:t>
            </a:r>
            <a:b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	// code for class Foo</a:t>
            </a:r>
            <a:b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}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ED8C76-B886-4B5E-B743-6C225D21B9F6}" type="slidenum">
              <a:rPr lang="en-US" sz="1800" smtClean="0">
                <a:solidFill>
                  <a:srgbClr val="FFFF00"/>
                </a:solidFill>
              </a:rPr>
              <a:pPr eaLnBrk="1" hangingPunct="1"/>
              <a:t>25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9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More on import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can include a whole package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import java.util.*;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or list a given class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import java.util.Random;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instructs the compiler to look in the package for types it can't find defined locally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the </a:t>
            </a: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java.lang.*</a:t>
            </a:r>
            <a:r>
              <a:rPr lang="en-US" sz="2800" dirty="0" smtClean="0">
                <a:solidFill>
                  <a:srgbClr val="FFFF00"/>
                </a:solidFill>
              </a:rPr>
              <a:t> package is automatically imported to all other classes.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EA9794-391B-46C9-888E-4D6221372C1E}" type="slidenum">
              <a:rPr lang="en-US" sz="1800" smtClean="0">
                <a:solidFill>
                  <a:srgbClr val="FFFF00"/>
                </a:solidFill>
              </a:rPr>
              <a:pPr eaLnBrk="1" hangingPunct="1"/>
              <a:t>26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9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 The String Class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String is a standard Java class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 whole host of behaviors via methods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also special (because it used so much)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String literals exist (no other class has literals)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String name = "Mike D.";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String concatenation through the + operator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2600" dirty="0" smtClean="0">
                <a:solidFill>
                  <a:srgbClr val="FFFF00"/>
                </a:solidFill>
                <a:latin typeface="Courier New" pitchFamily="49" charset="0"/>
              </a:rPr>
              <a:t>String firstName = "Mike";</a:t>
            </a:r>
            <a:br>
              <a:rPr lang="en-US" sz="26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600" dirty="0" smtClean="0">
                <a:solidFill>
                  <a:srgbClr val="FFFF00"/>
                </a:solidFill>
                <a:latin typeface="Courier New" pitchFamily="49" charset="0"/>
              </a:rPr>
              <a:t>String lastName = "Scott";</a:t>
            </a:r>
            <a:br>
              <a:rPr lang="en-US" sz="26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600" dirty="0" smtClean="0">
                <a:solidFill>
                  <a:srgbClr val="FFFF00"/>
                </a:solidFill>
                <a:latin typeface="Courier New" pitchFamily="49" charset="0"/>
              </a:rPr>
              <a:t>String wholeName = firstName + lastName;</a:t>
            </a:r>
            <a:endParaRPr lang="en-US" sz="26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Any primitive or object on other side of + operator from a String automatically converted to String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050A06-A6D5-4DFC-9027-68D4A51F3933}" type="slidenum">
              <a:rPr lang="en-US" sz="1800" smtClean="0">
                <a:solidFill>
                  <a:srgbClr val="FFFF00"/>
                </a:solidFill>
              </a:rPr>
              <a:pPr eaLnBrk="1" hangingPunct="1"/>
              <a:t>27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5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Standard Output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To print to standard output use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System.out.print(expression); // no newline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System.out.println(expression); // newline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System.out.println(); // just a newline</a:t>
            </a:r>
          </a:p>
          <a:p>
            <a:pPr eaLnBrk="1" hangingPunct="1">
              <a:buFont typeface="Marlett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common idiom  is to build up expression to be printed out</a:t>
            </a:r>
          </a:p>
          <a:p>
            <a:pPr eaLnBrk="1" hangingPunct="1">
              <a:buFont typeface="Marlett" pitchFamily="2" charset="2"/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	 System.out.println( "x is: " + x + " y is: " + y ); 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EC9DEE-DAF5-4A01-B5A3-A0B4117057C9}" type="slidenum">
              <a:rPr lang="en-US" sz="1800" smtClean="0">
                <a:solidFill>
                  <a:srgbClr val="FFFF00"/>
                </a:solidFill>
              </a:rPr>
              <a:pPr eaLnBrk="1" hangingPunct="1"/>
              <a:t>28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Constants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Literal constants - "the way you specify values that are not computed and recomputed, but remain constant for the life of a program."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true, false, null, 'c', "C++", 12, -12, 12.12345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Named constants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use the keyword </a:t>
            </a:r>
            <a:r>
              <a:rPr lang="en-US" sz="2400" b="1" dirty="0" smtClean="0">
                <a:solidFill>
                  <a:srgbClr val="FFFF00"/>
                </a:solidFill>
                <a:latin typeface="Courier New" pitchFamily="49" charset="0"/>
              </a:rPr>
              <a:t>final</a:t>
            </a:r>
            <a:r>
              <a:rPr lang="en-US" sz="2400" dirty="0" smtClean="0">
                <a:solidFill>
                  <a:srgbClr val="FFFF00"/>
                </a:solidFill>
              </a:rPr>
              <a:t> to specify a constant</a:t>
            </a: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scope may be local to a method or to a class </a:t>
            </a: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By convention any numerical constant besides -1, 0, 1, or 2 requires a named constant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		final int NUM_SECTIONS = 3;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686D4B-545F-4376-ACAC-011E0E5612DD}" type="slidenum">
              <a:rPr lang="en-US" sz="1800" smtClean="0">
                <a:solidFill>
                  <a:srgbClr val="FFFF00"/>
                </a:solidFill>
              </a:rPr>
              <a:pPr eaLnBrk="1" hangingPunct="1"/>
              <a:t>29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Σκοπός του μαθήματος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Να προσφέρει γνώσεις </a:t>
            </a:r>
            <a:r>
              <a:rPr lang="el-GR" dirty="0">
                <a:solidFill>
                  <a:srgbClr val="FFFF00"/>
                </a:solidFill>
              </a:rPr>
              <a:t>για την ανάπτυξη </a:t>
            </a:r>
            <a:r>
              <a:rPr lang="el-GR" dirty="0" smtClean="0">
                <a:solidFill>
                  <a:srgbClr val="FFFF00"/>
                </a:solidFill>
              </a:rPr>
              <a:t>δικτυακών εφαρμογών.</a:t>
            </a: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Σε γλώσσα προγραμματισμού </a:t>
            </a:r>
            <a:r>
              <a:rPr lang="en-US" dirty="0" smtClean="0">
                <a:solidFill>
                  <a:srgbClr val="FFFF00"/>
                </a:solidFill>
              </a:rPr>
              <a:t>Java.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485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09E8D4E-8389-48B8-A512-31CA13F068A7}" type="slidenum">
              <a:rPr lang="en-US" sz="1800" smtClean="0">
                <a:solidFill>
                  <a:srgbClr val="FFFF00"/>
                </a:solidFill>
              </a:rPr>
              <a:pPr eaLnBrk="1" hangingPunct="1"/>
              <a:t>30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44037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Arrays</a:t>
            </a:r>
          </a:p>
        </p:txBody>
      </p:sp>
    </p:spTree>
    <p:extLst>
      <p:ext uri="{BB962C8B-B14F-4D97-AF65-F5344CB8AC3E}">
        <p14:creationId xmlns:p14="http://schemas.microsoft.com/office/powerpoint/2010/main" val="26443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Arrays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"Should array indices start at 0 or 1? My compromise of 0.5 was rejected without, I thought, proper consideration. "</a:t>
            </a:r>
          </a:p>
          <a:p>
            <a:pPr lvl="1" eaLnBrk="1" hangingPunct="1"/>
            <a:r>
              <a:rPr lang="en-US" sz="2400" i="1" dirty="0" smtClean="0">
                <a:solidFill>
                  <a:srgbClr val="FFFF00"/>
                </a:solidFill>
              </a:rPr>
              <a:t>S. Kelly-Bootle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Τα </a:t>
            </a:r>
            <a:r>
              <a:rPr lang="en-US" sz="2800" dirty="0" smtClean="0">
                <a:solidFill>
                  <a:srgbClr val="FFFF00"/>
                </a:solidFill>
              </a:rPr>
              <a:t>arrays </a:t>
            </a:r>
            <a:r>
              <a:rPr lang="el-GR" sz="2800" dirty="0" smtClean="0">
                <a:solidFill>
                  <a:srgbClr val="FFFF00"/>
                </a:solidFill>
              </a:rPr>
              <a:t>έχουν στοιχεία ίδιου τύπου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primitive data types </a:t>
            </a:r>
            <a:r>
              <a:rPr lang="el-GR" sz="2400" dirty="0" smtClean="0">
                <a:solidFill>
                  <a:srgbClr val="FFFF00"/>
                </a:solidFill>
              </a:rPr>
              <a:t>ή</a:t>
            </a:r>
            <a:r>
              <a:rPr lang="en-US" sz="2400" dirty="0" smtClean="0">
                <a:solidFill>
                  <a:srgbClr val="FFFF00"/>
                </a:solidFill>
              </a:rPr>
              <a:t> references</a:t>
            </a:r>
          </a:p>
          <a:p>
            <a:pPr lvl="1" eaLnBrk="1" hangingPunct="1"/>
            <a:r>
              <a:rPr lang="el-GR" sz="2400" dirty="0" smtClean="0">
                <a:solidFill>
                  <a:srgbClr val="FFFF00"/>
                </a:solidFill>
              </a:rPr>
              <a:t>Ο χώρος για ένα </a:t>
            </a:r>
            <a:r>
              <a:rPr lang="en-US" sz="2400" dirty="0" smtClean="0">
                <a:solidFill>
                  <a:srgbClr val="FFFF00"/>
                </a:solidFill>
              </a:rPr>
              <a:t>array </a:t>
            </a:r>
            <a:r>
              <a:rPr lang="el-GR" sz="2400" dirty="0" smtClean="0">
                <a:solidFill>
                  <a:srgbClr val="FFFF00"/>
                </a:solidFill>
              </a:rPr>
              <a:t>πρέπει να ανατεθεί δυναμικά με τον τελεστή </a:t>
            </a:r>
            <a:r>
              <a:rPr lang="en-US" sz="2400" dirty="0" smtClean="0">
                <a:solidFill>
                  <a:srgbClr val="FFFF00"/>
                </a:solidFill>
              </a:rPr>
              <a:t>new (</a:t>
            </a:r>
            <a:r>
              <a:rPr lang="el-GR" sz="2400" dirty="0" smtClean="0">
                <a:solidFill>
                  <a:srgbClr val="FFFF00"/>
                </a:solidFill>
              </a:rPr>
              <a:t>το μέγεθος είναι ακέραιος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  <a:r>
              <a:rPr lang="el-GR" sz="2400" dirty="0" smtClean="0">
                <a:solidFill>
                  <a:srgbClr val="FFFF00"/>
                </a:solidFill>
              </a:rPr>
              <a:t>.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62C3F2-7D43-4881-A85D-AD5F6DC03E56}" type="slidenum">
              <a:rPr lang="en-US" sz="1800" smtClean="0">
                <a:solidFill>
                  <a:srgbClr val="FFFF00"/>
                </a:solidFill>
              </a:rPr>
              <a:pPr eaLnBrk="1" hangingPunct="1"/>
              <a:t>31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611560" y="4653136"/>
            <a:ext cx="8147367" cy="181588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public void arrayExamples()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{	int[] intList = new int[10];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for(int i = 0; i &lt; intList.length; i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++)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{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intList[i</a:t>
            </a: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] = i * i * i;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intList[3] = intList[4] * intList[3];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0525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Array Details</a:t>
            </a:r>
          </a:p>
        </p:txBody>
      </p:sp>
      <p:sp>
        <p:nvSpPr>
          <p:cNvPr id="460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</a:pPr>
            <a:r>
              <a:rPr lang="el-GR" dirty="0" smtClean="0">
                <a:solidFill>
                  <a:srgbClr val="FFFF00"/>
                </a:solidFill>
              </a:rPr>
              <a:t>Τα </a:t>
            </a:r>
            <a:r>
              <a:rPr lang="en-US" dirty="0" smtClean="0">
                <a:solidFill>
                  <a:srgbClr val="FFFF00"/>
                </a:solidFill>
              </a:rPr>
              <a:t>arrays </a:t>
            </a:r>
            <a:r>
              <a:rPr lang="el-GR" dirty="0" smtClean="0">
                <a:solidFill>
                  <a:srgbClr val="FFFF00"/>
                </a:solidFill>
              </a:rPr>
              <a:t>έχουν ένα </a:t>
            </a:r>
            <a:r>
              <a:rPr lang="en-US" dirty="0" smtClean="0">
                <a:solidFill>
                  <a:srgbClr val="FFFF00"/>
                </a:solidFill>
              </a:rPr>
              <a:t>public, final </a:t>
            </a:r>
            <a:r>
              <a:rPr lang="el-GR" dirty="0" smtClean="0">
                <a:solidFill>
                  <a:srgbClr val="FFFF00"/>
                </a:solidFill>
              </a:rPr>
              <a:t>πεδίο με το όνομα </a:t>
            </a:r>
            <a:r>
              <a:rPr lang="en-US" i="1" dirty="0" smtClean="0">
                <a:solidFill>
                  <a:srgbClr val="FFFF00"/>
                </a:solidFill>
              </a:rPr>
              <a:t>length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built in size field, </a:t>
            </a:r>
            <a:r>
              <a:rPr lang="el-GR" dirty="0" smtClean="0">
                <a:solidFill>
                  <a:srgbClr val="FFFF00"/>
                </a:solidFill>
              </a:rPr>
              <a:t>δε χρειάζεαι διαφορετική μεταβλητή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l-GR" dirty="0" smtClean="0">
                <a:solidFill>
                  <a:srgbClr val="FFFF00"/>
                </a:solidFill>
              </a:rPr>
              <a:t>Άλλο το </a:t>
            </a:r>
            <a:r>
              <a:rPr lang="en-US" dirty="0" smtClean="0">
                <a:solidFill>
                  <a:srgbClr val="FFFF00"/>
                </a:solidFill>
              </a:rPr>
              <a:t>length (capacity) </a:t>
            </a:r>
            <a:r>
              <a:rPr lang="el-GR" dirty="0" smtClean="0">
                <a:solidFill>
                  <a:srgbClr val="FFFF00"/>
                </a:solidFill>
              </a:rPr>
              <a:t>και άλλο το πλήθος των χρησιμοποιούμενων στοιχείων</a:t>
            </a: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</a:pPr>
            <a:r>
              <a:rPr lang="el-GR" dirty="0" smtClean="0">
                <a:solidFill>
                  <a:srgbClr val="FFFF00"/>
                </a:solidFill>
              </a:rPr>
              <a:t>Ο πρώτος </a:t>
            </a:r>
            <a:r>
              <a:rPr lang="en-US" dirty="0" smtClean="0">
                <a:solidFill>
                  <a:srgbClr val="FFFF00"/>
                </a:solidFill>
              </a:rPr>
              <a:t>index </a:t>
            </a:r>
            <a:r>
              <a:rPr lang="el-GR" dirty="0" smtClean="0">
                <a:solidFill>
                  <a:srgbClr val="FFFF00"/>
                </a:solidFill>
              </a:rPr>
              <a:t>είναι 0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l-GR" dirty="0" smtClean="0">
                <a:solidFill>
                  <a:srgbClr val="FFFF00"/>
                </a:solidFill>
              </a:rPr>
              <a:t>ο τελευταίος </a:t>
            </a:r>
            <a:r>
              <a:rPr lang="en-US" dirty="0" smtClean="0">
                <a:solidFill>
                  <a:srgbClr val="FFFF00"/>
                </a:solidFill>
              </a:rPr>
              <a:t>length - 1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>
                <a:solidFill>
                  <a:srgbClr val="FFFF00"/>
                </a:solidFill>
              </a:rPr>
              <a:t>Προσπάθεια πρόσβασης σε μη υπαρκτό στοιχείο δίνει </a:t>
            </a:r>
            <a:r>
              <a:rPr lang="en-US" dirty="0" smtClean="0">
                <a:solidFill>
                  <a:srgbClr val="FFFF00"/>
                </a:solidFill>
              </a:rPr>
              <a:t>ArrayIndexOutOfBoundsException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872C77-E2D5-42A6-8C8E-321EDBF64E25}" type="slidenum">
              <a:rPr lang="en-US" sz="1800" smtClean="0">
                <a:solidFill>
                  <a:srgbClr val="FFFF00"/>
                </a:solidFill>
              </a:rPr>
              <a:pPr eaLnBrk="1" hangingPunct="1"/>
              <a:t>32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1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sz="4000" dirty="0" smtClean="0">
                <a:solidFill>
                  <a:srgbClr val="FFFF00"/>
                </a:solidFill>
              </a:rPr>
              <a:t>Αρχικοποίηση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471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spcBef>
                <a:spcPts val="0"/>
              </a:spcBef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Array variables hold the memory address of an array object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FFFF00"/>
                </a:solidFill>
              </a:rPr>
              <a:t>Το</a:t>
            </a:r>
            <a:r>
              <a:rPr lang="en-US" sz="2800" dirty="0" smtClean="0">
                <a:solidFill>
                  <a:srgbClr val="FFFF00"/>
                </a:solidFill>
              </a:rPr>
              <a:t> array </a:t>
            </a:r>
            <a:r>
              <a:rPr lang="el-GR" sz="2800" dirty="0" smtClean="0">
                <a:solidFill>
                  <a:srgbClr val="FFFF00"/>
                </a:solidFill>
              </a:rPr>
              <a:t>ανατίθεται δυναμικά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FFFF00"/>
                </a:solidFill>
              </a:rPr>
              <a:t>Οι τιμές αρχικοποιούνται </a:t>
            </a:r>
            <a:r>
              <a:rPr lang="en-US" sz="2800" dirty="0" smtClean="0">
                <a:solidFill>
                  <a:srgbClr val="FFFF00"/>
                </a:solidFill>
              </a:rPr>
              <a:t>(0, 0.0, char 0, false, or null)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q"/>
            </a:pPr>
            <a:r>
              <a:rPr lang="el-GR" sz="2800" dirty="0" smtClean="0">
                <a:solidFill>
                  <a:srgbClr val="FFFF00"/>
                </a:solidFill>
              </a:rPr>
              <a:t>Τα </a:t>
            </a:r>
            <a:r>
              <a:rPr lang="en-US" sz="2800" dirty="0" smtClean="0">
                <a:solidFill>
                  <a:srgbClr val="FFFF00"/>
                </a:solidFill>
              </a:rPr>
              <a:t>Arrays </a:t>
            </a:r>
            <a:r>
              <a:rPr lang="el-GR" sz="2800" dirty="0" smtClean="0">
                <a:solidFill>
                  <a:srgbClr val="FFFF00"/>
                </a:solidFill>
              </a:rPr>
              <a:t>μπορούν να αρχικοποιηθούν με ένα </a:t>
            </a:r>
            <a:r>
              <a:rPr lang="en-US" sz="2800" dirty="0" smtClean="0">
                <a:solidFill>
                  <a:srgbClr val="FFFF00"/>
                </a:solidFill>
              </a:rPr>
              <a:t>initializer list:</a:t>
            </a:r>
          </a:p>
          <a:p>
            <a:pPr eaLnBrk="1" hangingPunct="1">
              <a:spcBef>
                <a:spcPts val="0"/>
              </a:spcBef>
              <a:buFont typeface="Marlett" pitchFamily="2" charset="2"/>
              <a:buNone/>
            </a:pPr>
            <a:r>
              <a:rPr lang="en-US" sz="2800" dirty="0" smtClean="0">
                <a:solidFill>
                  <a:srgbClr val="FFFF00"/>
                </a:solidFill>
                <a:latin typeface="Courier New" pitchFamily="49" charset="0"/>
              </a:rPr>
              <a:t>	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int[] intList = {2, 3, 5, 7, 11, 13};</a:t>
            </a:r>
          </a:p>
          <a:p>
            <a:pPr eaLnBrk="1" hangingPunct="1">
              <a:spcBef>
                <a:spcPts val="0"/>
              </a:spcBef>
              <a:buFont typeface="Marlett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	double[] dList = {12.12, 0.12, 45.3};</a:t>
            </a:r>
          </a:p>
          <a:p>
            <a:pPr eaLnBrk="1" hangingPunct="1">
              <a:spcBef>
                <a:spcPts val="0"/>
              </a:spcBef>
              <a:buFont typeface="Marlett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	String[] sList = {"Olivia", "Kelly",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"Isabelle"};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1D1BF28-8790-4735-915D-CBEB62F050B5}" type="slidenum">
              <a:rPr lang="en-US" sz="1800" smtClean="0">
                <a:solidFill>
                  <a:srgbClr val="FFFF00"/>
                </a:solidFill>
              </a:rPr>
              <a:pPr eaLnBrk="1" hangingPunct="1"/>
              <a:t>33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Arrays of objects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 native array of objects is actually a native array of </a:t>
            </a:r>
            <a:r>
              <a:rPr lang="en-US" i="1" dirty="0" smtClean="0">
                <a:solidFill>
                  <a:srgbClr val="FFFF00"/>
                </a:solidFill>
              </a:rPr>
              <a:t>object variables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all object variables in Java are actually what?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Pointers! 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5D0B89-54A6-4255-8B3E-4CD55B8C7C12}" type="slidenum">
              <a:rPr lang="en-US" sz="1800" smtClean="0">
                <a:solidFill>
                  <a:srgbClr val="FFFF00"/>
                </a:solidFill>
              </a:rPr>
              <a:pPr eaLnBrk="1" hangingPunct="1"/>
              <a:t>34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251520" y="3573016"/>
            <a:ext cx="8568953" cy="255454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public void objectArrayExamples()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{	Rectangle[] rectList = new Rectangle[10];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// </a:t>
            </a:r>
            <a:r>
              <a:rPr lang="en-US" sz="2000" dirty="0">
                <a:solidFill>
                  <a:srgbClr val="00FF00"/>
                </a:solidFill>
                <a:latin typeface="Courier New" pitchFamily="49" charset="0"/>
              </a:rPr>
              <a:t>How many Rectangle objects exist?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rectList[5].setSize(5,10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);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//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Courier New" pitchFamily="49" charset="0"/>
              </a:rPr>
              <a:t>RIGHT OR WRONG??</a:t>
            </a:r>
            <a:endParaRPr lang="en-US" sz="2000" dirty="0">
              <a:solidFill>
                <a:srgbClr val="00FF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rectList[3].setSize(100,200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);</a:t>
            </a:r>
            <a:r>
              <a:rPr lang="el-GR" sz="2000" dirty="0">
                <a:solidFill>
                  <a:srgbClr val="FFFF00"/>
                </a:solidFill>
                <a:latin typeface="Courier New" pitchFamily="49" charset="0"/>
              </a:rPr>
              <a:t> //</a:t>
            </a: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FF00"/>
                </a:solidFill>
                <a:latin typeface="Courier New" pitchFamily="49" charset="0"/>
              </a:rPr>
              <a:t>RIGHT OR WRONG??</a:t>
            </a:r>
            <a:endParaRPr lang="en-US" sz="2000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}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Arrays of objects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Right way: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5D0B89-54A6-4255-8B3E-4CD55B8C7C12}" type="slidenum">
              <a:rPr lang="en-US" sz="1800" smtClean="0">
                <a:solidFill>
                  <a:srgbClr val="FFFF00"/>
                </a:solidFill>
              </a:rPr>
              <a:pPr eaLnBrk="1" hangingPunct="1"/>
              <a:t>35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467545" y="2564904"/>
            <a:ext cx="8352928" cy="37856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public void objectArrayExamples()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{	Rectangle[] rectList = new Rectangle[10];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// How many Rectangle objects exist?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rectList[5].setSize(5,10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);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//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00FF00"/>
                </a:solidFill>
                <a:latin typeface="Courier New" pitchFamily="49" charset="0"/>
              </a:rPr>
              <a:t>RIGHT OR WRONG??</a:t>
            </a:r>
            <a:endParaRPr lang="en-US" sz="2000" dirty="0">
              <a:solidFill>
                <a:srgbClr val="00FF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endParaRPr lang="en-US" sz="2000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for(int i = 0; i &lt; rectList.length; i++)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{	rectList[i] = new Rectangle();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rectList[3].setSize(100,200);</a:t>
            </a:r>
          </a:p>
          <a:p>
            <a:pPr eaLnBrk="1" hangingPunct="1">
              <a:spcBef>
                <a:spcPct val="0"/>
              </a:spcBef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}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Array Utilities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 the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Arrays</a:t>
            </a:r>
            <a:r>
              <a:rPr lang="en-US" dirty="0" smtClean="0">
                <a:solidFill>
                  <a:srgbClr val="FFFF00"/>
                </a:solidFill>
              </a:rPr>
              <a:t> class, static methods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binarySearch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equals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fill</a:t>
            </a:r>
            <a:r>
              <a:rPr lang="en-US" dirty="0" smtClean="0">
                <a:solidFill>
                  <a:srgbClr val="FFFF00"/>
                </a:solidFill>
              </a:rPr>
              <a:t>, and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sort</a:t>
            </a:r>
            <a:r>
              <a:rPr lang="en-US" dirty="0" smtClean="0">
                <a:solidFill>
                  <a:srgbClr val="FFFF00"/>
                </a:solidFill>
              </a:rPr>
              <a:t> methods for arrays of all primitive types (except boolean) and arrays of Objects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overloaded versions of these methods for various data types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In the System class there is an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arraycopy</a:t>
            </a:r>
            <a:r>
              <a:rPr lang="en-US" dirty="0" smtClean="0">
                <a:solidFill>
                  <a:srgbClr val="FFFF00"/>
                </a:solidFill>
              </a:rPr>
              <a:t> method to copy elements from a specified part of one array to another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can be used for arrays of primitives or arrays of objects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D668E6-CE9A-4453-ABEE-316474809217}" type="slidenum">
              <a:rPr lang="en-US" sz="1800" smtClean="0">
                <a:solidFill>
                  <a:srgbClr val="FFFF00"/>
                </a:solidFill>
              </a:rPr>
              <a:pPr eaLnBrk="1" hangingPunct="1"/>
              <a:t>36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7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The </a:t>
            </a:r>
            <a:r>
              <a:rPr lang="en-US" sz="4000" dirty="0" smtClean="0">
                <a:solidFill>
                  <a:srgbClr val="FFFF00"/>
                </a:solidFill>
                <a:latin typeface="Courier New" pitchFamily="49" charset="0"/>
              </a:rPr>
              <a:t>arraycopy</a:t>
            </a:r>
            <a:r>
              <a:rPr lang="en-US" sz="4000" dirty="0" smtClean="0">
                <a:solidFill>
                  <a:srgbClr val="FFFF00"/>
                </a:solidFill>
              </a:rPr>
              <a:t> method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static void </a:t>
            </a:r>
            <a:r>
              <a:rPr lang="en-US" sz="2400" b="1" dirty="0" smtClean="0">
                <a:solidFill>
                  <a:srgbClr val="FFFF00"/>
                </a:solidFill>
                <a:latin typeface="Courier New" pitchFamily="49" charset="0"/>
                <a:hlinkClick r:id="rId2" action="ppaction://hlinkfile"/>
              </a:rPr>
              <a:t>arraycopy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(Object src, int srcPos, 	Object dest, int destPos, int length) </a:t>
            </a:r>
            <a:b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</a:br>
            <a:endParaRPr lang="en-US" sz="2400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dirty="0" smtClean="0">
                <a:solidFill>
                  <a:srgbClr val="FFFF00"/>
                </a:solidFill>
              </a:rPr>
              <a:t>Copies an array from the specified source array, beginning at the specified position, to the specified position of the destination array.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	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int[] list = new int[10];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// code to fill list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// list needs to be resized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int[] temp = new int[list.length * 2];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System.arraycopy(list,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0,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temp,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</a:rPr>
              <a:t> 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0, list.length);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list = temp;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687BA2-B9B3-481B-B2ED-3DF74C05E889}" type="slidenum">
              <a:rPr lang="en-US" sz="1800" smtClean="0">
                <a:solidFill>
                  <a:srgbClr val="FFFF00"/>
                </a:solidFill>
              </a:rPr>
              <a:pPr eaLnBrk="1" hangingPunct="1"/>
              <a:t>37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2D Arrays in Java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Arrays with multiple dimensions may be declared and used</a:t>
            </a:r>
          </a:p>
          <a:p>
            <a:pPr algn="ctr">
              <a:buFont typeface="Marlett" pitchFamily="2" charset="2"/>
              <a:buNone/>
            </a:pP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int[][] mat = new int[3][4];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the number of pairs of square brackets indicates the dimension of the array.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by convention, in a 2D array the first number indicates the row and the second the column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Java multiple dimensional arrays are handled differently than in many other programming languages.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5FDDD6-E428-42C4-B3FA-E41E0B1BCC9F}" type="slidenum">
              <a:rPr lang="en-US" sz="1800" smtClean="0">
                <a:solidFill>
                  <a:srgbClr val="FFFF00"/>
                </a:solidFill>
              </a:rPr>
              <a:pPr eaLnBrk="1" hangingPunct="1"/>
              <a:t>38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1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7807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Two Dimensional Arrays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75AF155-F5DF-46FD-AE9C-E4CF76D5650F}" type="slidenum">
              <a:rPr lang="en-US" sz="1800" smtClean="0"/>
              <a:pPr eaLnBrk="1" hangingPunct="1"/>
              <a:t>39</a:t>
            </a:fld>
            <a:endParaRPr lang="en-US" sz="1800" dirty="0" smtClean="0"/>
          </a:p>
        </p:txBody>
      </p:sp>
      <p:grpSp>
        <p:nvGrpSpPr>
          <p:cNvPr id="52230" name="Group 3"/>
          <p:cNvGrpSpPr>
            <a:grpSpLocks/>
          </p:cNvGrpSpPr>
          <p:nvPr/>
        </p:nvGrpSpPr>
        <p:grpSpPr bwMode="auto">
          <a:xfrm>
            <a:off x="2057400" y="1784940"/>
            <a:ext cx="5105400" cy="2590800"/>
            <a:chOff x="1392" y="720"/>
            <a:chExt cx="3216" cy="1632"/>
          </a:xfrm>
        </p:grpSpPr>
        <p:sp>
          <p:nvSpPr>
            <p:cNvPr id="52235" name="Rectangle 4"/>
            <p:cNvSpPr>
              <a:spLocks noChangeArrowheads="1"/>
            </p:cNvSpPr>
            <p:nvPr/>
          </p:nvSpPr>
          <p:spPr bwMode="auto">
            <a:xfrm>
              <a:off x="1392" y="720"/>
              <a:ext cx="3216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52236" name="Line 5"/>
            <p:cNvSpPr>
              <a:spLocks noChangeShapeType="1"/>
            </p:cNvSpPr>
            <p:nvPr/>
          </p:nvSpPr>
          <p:spPr bwMode="auto">
            <a:xfrm>
              <a:off x="1392" y="1248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52237" name="Line 6"/>
            <p:cNvSpPr>
              <a:spLocks noChangeShapeType="1"/>
            </p:cNvSpPr>
            <p:nvPr/>
          </p:nvSpPr>
          <p:spPr bwMode="auto">
            <a:xfrm>
              <a:off x="1392" y="1824"/>
              <a:ext cx="32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2112" y="7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52239" name="Line 8"/>
            <p:cNvSpPr>
              <a:spLocks noChangeShapeType="1"/>
            </p:cNvSpPr>
            <p:nvPr/>
          </p:nvSpPr>
          <p:spPr bwMode="auto">
            <a:xfrm>
              <a:off x="3000" y="7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dirty="0"/>
            </a:p>
          </p:txBody>
        </p:sp>
        <p:sp>
          <p:nvSpPr>
            <p:cNvPr id="52240" name="Line 9"/>
            <p:cNvSpPr>
              <a:spLocks noChangeShapeType="1"/>
            </p:cNvSpPr>
            <p:nvPr/>
          </p:nvSpPr>
          <p:spPr bwMode="auto">
            <a:xfrm>
              <a:off x="3888" y="720"/>
              <a:ext cx="0" cy="1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l-GR" dirty="0"/>
            </a:p>
          </p:txBody>
        </p:sp>
      </p:grpSp>
      <p:sp>
        <p:nvSpPr>
          <p:cNvPr id="52231" name="Text Box 10"/>
          <p:cNvSpPr txBox="1">
            <a:spLocks noChangeArrowheads="1"/>
          </p:cNvSpPr>
          <p:nvPr/>
        </p:nvSpPr>
        <p:spPr bwMode="auto">
          <a:xfrm>
            <a:off x="2346325" y="1241380"/>
            <a:ext cx="6162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           1            2             3     column</a:t>
            </a:r>
          </a:p>
        </p:txBody>
      </p:sp>
      <p:sp>
        <p:nvSpPr>
          <p:cNvPr id="52232" name="Text Box 11"/>
          <p:cNvSpPr txBox="1">
            <a:spLocks noChangeArrowheads="1"/>
          </p:cNvSpPr>
          <p:nvPr/>
        </p:nvSpPr>
        <p:spPr bwMode="auto">
          <a:xfrm>
            <a:off x="1259633" y="1251540"/>
            <a:ext cx="945406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pPr algn="ctr" eaLnBrk="1" hangingPunct="1"/>
            <a:endParaRPr 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 algn="ctr" eaLnBrk="1" hangingPunct="1"/>
            <a:endParaRPr lang="en-US" dirty="0">
              <a:solidFill>
                <a:srgbClr val="FFFF00"/>
              </a:solidFill>
            </a:endParaRPr>
          </a:p>
          <a:p>
            <a:pPr algn="ctr" eaLnBrk="1" hangingPunct="1"/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pPr algn="ctr" eaLnBrk="1" hangingPunct="1"/>
            <a:endParaRPr lang="en-US" dirty="0" smtClean="0">
              <a:solidFill>
                <a:srgbClr val="FFFF00"/>
              </a:solidFill>
            </a:endParaRPr>
          </a:p>
          <a:p>
            <a:pPr algn="ctr" eaLnBrk="1" hangingPunct="1"/>
            <a:r>
              <a:rPr lang="en-US" dirty="0" smtClean="0">
                <a:solidFill>
                  <a:srgbClr val="FFFF00"/>
                </a:solidFill>
              </a:rPr>
              <a:t>row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2233" name="Text Box 12"/>
          <p:cNvSpPr txBox="1">
            <a:spLocks noChangeArrowheads="1"/>
          </p:cNvSpPr>
          <p:nvPr/>
        </p:nvSpPr>
        <p:spPr bwMode="auto">
          <a:xfrm>
            <a:off x="2362200" y="1861140"/>
            <a:ext cx="457529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	    0		0	    0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0	    0		0	     0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0	    0		0	     0</a:t>
            </a:r>
          </a:p>
        </p:txBody>
      </p:sp>
      <p:sp>
        <p:nvSpPr>
          <p:cNvPr id="52234" name="Text Box 13"/>
          <p:cNvSpPr txBox="1">
            <a:spLocks noChangeArrowheads="1"/>
          </p:cNvSpPr>
          <p:nvPr/>
        </p:nvSpPr>
        <p:spPr bwMode="auto">
          <a:xfrm>
            <a:off x="152400" y="4801190"/>
            <a:ext cx="888095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This is our abstract picture of the 2D array and treating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it this way is fine.</a:t>
            </a:r>
          </a:p>
          <a:p>
            <a:pPr algn="ctr"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mat[2][1] = 12;</a:t>
            </a:r>
          </a:p>
        </p:txBody>
      </p:sp>
    </p:spTree>
    <p:extLst>
      <p:ext uri="{BB962C8B-B14F-4D97-AF65-F5344CB8AC3E}">
        <p14:creationId xmlns:p14="http://schemas.microsoft.com/office/powerpoint/2010/main" val="318722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Στόχοι του μαθήματος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να </a:t>
            </a:r>
            <a:r>
              <a:rPr lang="el-GR" dirty="0">
                <a:solidFill>
                  <a:srgbClr val="FFFF00"/>
                </a:solidFill>
              </a:rPr>
              <a:t>κατανοήσουν οι </a:t>
            </a:r>
            <a:r>
              <a:rPr lang="el-GR" dirty="0" smtClean="0">
                <a:solidFill>
                  <a:srgbClr val="FFFF00"/>
                </a:solidFill>
              </a:rPr>
              <a:t>φοιτητές </a:t>
            </a:r>
            <a:r>
              <a:rPr lang="el-GR" dirty="0">
                <a:solidFill>
                  <a:srgbClr val="FFFF00"/>
                </a:solidFill>
              </a:rPr>
              <a:t>τις ανάγκες, σε επίπεδο υποδομής και προγραμματιστικού μοντέλου, που έχουν σήμερα οι εφαρμογές στο Διαδίκτυο,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να </a:t>
            </a:r>
            <a:r>
              <a:rPr lang="el-GR" dirty="0">
                <a:solidFill>
                  <a:srgbClr val="FFFF00"/>
                </a:solidFill>
              </a:rPr>
              <a:t>γνωρίσουν και να συγκρίνουν τις διάφορες γενιές μοντέλων (client/server, N-tier, network-to-network, participant-to-participant) 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να </a:t>
            </a:r>
            <a:r>
              <a:rPr lang="el-GR" dirty="0">
                <a:solidFill>
                  <a:srgbClr val="FFFF00"/>
                </a:solidFill>
              </a:rPr>
              <a:t>διακρίνουν τα προβλήματα που χρειάζεται να αντιμετωπιστούν.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4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2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The Real Picture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60802E-9C55-4C84-A6D3-8BF5A8ABE4A9}" type="slidenum">
              <a:rPr lang="en-US" sz="1800" smtClean="0">
                <a:solidFill>
                  <a:srgbClr val="FFFF00"/>
                </a:solidFill>
              </a:rPr>
              <a:pPr eaLnBrk="1" hangingPunct="1"/>
              <a:t>40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53254" name="Rectangle 3"/>
          <p:cNvSpPr>
            <a:spLocks noChangeArrowheads="1"/>
          </p:cNvSpPr>
          <p:nvPr/>
        </p:nvSpPr>
        <p:spPr bwMode="auto">
          <a:xfrm>
            <a:off x="1371600" y="1828800"/>
            <a:ext cx="838200" cy="685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53255" name="Rectangle 4"/>
          <p:cNvSpPr>
            <a:spLocks noChangeArrowheads="1"/>
          </p:cNvSpPr>
          <p:nvPr/>
        </p:nvSpPr>
        <p:spPr bwMode="auto">
          <a:xfrm>
            <a:off x="3124200" y="1676400"/>
            <a:ext cx="838200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53256" name="Line 5"/>
          <p:cNvSpPr>
            <a:spLocks noChangeShapeType="1"/>
          </p:cNvSpPr>
          <p:nvPr/>
        </p:nvSpPr>
        <p:spPr bwMode="auto">
          <a:xfrm>
            <a:off x="3124200" y="25146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57" name="Line 6"/>
          <p:cNvSpPr>
            <a:spLocks noChangeShapeType="1"/>
          </p:cNvSpPr>
          <p:nvPr/>
        </p:nvSpPr>
        <p:spPr bwMode="auto">
          <a:xfrm>
            <a:off x="3124200" y="3505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58" name="Rectangle 7"/>
          <p:cNvSpPr>
            <a:spLocks noChangeArrowheads="1"/>
          </p:cNvSpPr>
          <p:nvPr/>
        </p:nvSpPr>
        <p:spPr bwMode="auto">
          <a:xfrm>
            <a:off x="4800600" y="1676400"/>
            <a:ext cx="28956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l-GR" dirty="0"/>
          </a:p>
        </p:txBody>
      </p:sp>
      <p:sp>
        <p:nvSpPr>
          <p:cNvPr id="53259" name="Line 8"/>
          <p:cNvSpPr>
            <a:spLocks noChangeShapeType="1"/>
          </p:cNvSpPr>
          <p:nvPr/>
        </p:nvSpPr>
        <p:spPr bwMode="auto">
          <a:xfrm>
            <a:off x="5410200" y="1676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0" name="Line 9"/>
          <p:cNvSpPr>
            <a:spLocks noChangeShapeType="1"/>
          </p:cNvSpPr>
          <p:nvPr/>
        </p:nvSpPr>
        <p:spPr bwMode="auto">
          <a:xfrm>
            <a:off x="6096000" y="1676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1" name="Line 10"/>
          <p:cNvSpPr>
            <a:spLocks noChangeShapeType="1"/>
          </p:cNvSpPr>
          <p:nvPr/>
        </p:nvSpPr>
        <p:spPr bwMode="auto">
          <a:xfrm>
            <a:off x="6934200" y="1676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2" name="Rectangle 11"/>
          <p:cNvSpPr>
            <a:spLocks noChangeArrowheads="1"/>
          </p:cNvSpPr>
          <p:nvPr/>
        </p:nvSpPr>
        <p:spPr bwMode="auto">
          <a:xfrm>
            <a:off x="4800600" y="2819400"/>
            <a:ext cx="28956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l-GR" dirty="0"/>
          </a:p>
        </p:txBody>
      </p:sp>
      <p:sp>
        <p:nvSpPr>
          <p:cNvPr id="53263" name="Line 12"/>
          <p:cNvSpPr>
            <a:spLocks noChangeShapeType="1"/>
          </p:cNvSpPr>
          <p:nvPr/>
        </p:nvSpPr>
        <p:spPr bwMode="auto">
          <a:xfrm>
            <a:off x="5410200" y="2819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4" name="Line 13"/>
          <p:cNvSpPr>
            <a:spLocks noChangeShapeType="1"/>
          </p:cNvSpPr>
          <p:nvPr/>
        </p:nvSpPr>
        <p:spPr bwMode="auto">
          <a:xfrm>
            <a:off x="6096000" y="2819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5" name="Line 14"/>
          <p:cNvSpPr>
            <a:spLocks noChangeShapeType="1"/>
          </p:cNvSpPr>
          <p:nvPr/>
        </p:nvSpPr>
        <p:spPr bwMode="auto">
          <a:xfrm>
            <a:off x="6934200" y="28194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6" name="Rectangle 15"/>
          <p:cNvSpPr>
            <a:spLocks noChangeArrowheads="1"/>
          </p:cNvSpPr>
          <p:nvPr/>
        </p:nvSpPr>
        <p:spPr bwMode="auto">
          <a:xfrm>
            <a:off x="4876800" y="3886200"/>
            <a:ext cx="2895600" cy="609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l-GR" dirty="0"/>
          </a:p>
        </p:txBody>
      </p:sp>
      <p:sp>
        <p:nvSpPr>
          <p:cNvPr id="53267" name="Line 16"/>
          <p:cNvSpPr>
            <a:spLocks noChangeShapeType="1"/>
          </p:cNvSpPr>
          <p:nvPr/>
        </p:nvSpPr>
        <p:spPr bwMode="auto">
          <a:xfrm>
            <a:off x="5486400" y="38862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8" name="Line 17"/>
          <p:cNvSpPr>
            <a:spLocks noChangeShapeType="1"/>
          </p:cNvSpPr>
          <p:nvPr/>
        </p:nvSpPr>
        <p:spPr bwMode="auto">
          <a:xfrm>
            <a:off x="6172200" y="38862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69" name="Line 18"/>
          <p:cNvSpPr>
            <a:spLocks noChangeShapeType="1"/>
          </p:cNvSpPr>
          <p:nvPr/>
        </p:nvSpPr>
        <p:spPr bwMode="auto">
          <a:xfrm>
            <a:off x="7010400" y="3886200"/>
            <a:ext cx="0" cy="609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cxnSp>
        <p:nvCxnSpPr>
          <p:cNvPr id="53270" name="AutoShape 19"/>
          <p:cNvCxnSpPr>
            <a:cxnSpLocks noChangeShapeType="1"/>
            <a:stCxn id="53254" idx="0"/>
            <a:endCxn id="53255" idx="0"/>
          </p:cNvCxnSpPr>
          <p:nvPr/>
        </p:nvCxnSpPr>
        <p:spPr bwMode="auto">
          <a:xfrm rot="-5400000">
            <a:off x="2590800" y="876300"/>
            <a:ext cx="152400" cy="1752600"/>
          </a:xfrm>
          <a:prstGeom prst="curvedConnector3">
            <a:avLst>
              <a:gd name="adj1" fmla="val 250000"/>
            </a:avLst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271" name="Text Box 20"/>
          <p:cNvSpPr txBox="1">
            <a:spLocks noChangeArrowheads="1"/>
          </p:cNvSpPr>
          <p:nvPr/>
        </p:nvSpPr>
        <p:spPr bwMode="auto">
          <a:xfrm>
            <a:off x="1050925" y="2884488"/>
            <a:ext cx="777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mat</a:t>
            </a:r>
          </a:p>
        </p:txBody>
      </p:sp>
      <p:sp>
        <p:nvSpPr>
          <p:cNvPr id="53272" name="Text Box 21"/>
          <p:cNvSpPr txBox="1">
            <a:spLocks noChangeArrowheads="1"/>
          </p:cNvSpPr>
          <p:nvPr/>
        </p:nvSpPr>
        <p:spPr bwMode="auto">
          <a:xfrm>
            <a:off x="2651125" y="1752600"/>
            <a:ext cx="38504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 eaLnBrk="1" hangingPunct="1"/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3273" name="Text Box 22"/>
          <p:cNvSpPr txBox="1">
            <a:spLocks noChangeArrowheads="1"/>
          </p:cNvSpPr>
          <p:nvPr/>
        </p:nvSpPr>
        <p:spPr bwMode="auto">
          <a:xfrm>
            <a:off x="4937125" y="1157288"/>
            <a:ext cx="255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0    1      2      3</a:t>
            </a:r>
          </a:p>
        </p:txBody>
      </p:sp>
      <p:sp>
        <p:nvSpPr>
          <p:cNvPr id="53274" name="Text Box 23"/>
          <p:cNvSpPr txBox="1">
            <a:spLocks noChangeArrowheads="1"/>
          </p:cNvSpPr>
          <p:nvPr/>
        </p:nvSpPr>
        <p:spPr bwMode="auto">
          <a:xfrm>
            <a:off x="4953000" y="236220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0    1      2      3</a:t>
            </a:r>
          </a:p>
        </p:txBody>
      </p:sp>
      <p:sp>
        <p:nvSpPr>
          <p:cNvPr id="53275" name="Text Box 24"/>
          <p:cNvSpPr txBox="1">
            <a:spLocks noChangeArrowheads="1"/>
          </p:cNvSpPr>
          <p:nvPr/>
        </p:nvSpPr>
        <p:spPr bwMode="auto">
          <a:xfrm>
            <a:off x="5029200" y="342900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0    1      2      3</a:t>
            </a:r>
          </a:p>
        </p:txBody>
      </p:sp>
      <p:sp>
        <p:nvSpPr>
          <p:cNvPr id="53276" name="Line 25"/>
          <p:cNvSpPr>
            <a:spLocks noChangeShapeType="1"/>
          </p:cNvSpPr>
          <p:nvPr/>
        </p:nvSpPr>
        <p:spPr bwMode="auto">
          <a:xfrm flipV="1">
            <a:off x="3810000" y="1981200"/>
            <a:ext cx="9906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77" name="Line 26"/>
          <p:cNvSpPr>
            <a:spLocks noChangeShapeType="1"/>
          </p:cNvSpPr>
          <p:nvPr/>
        </p:nvSpPr>
        <p:spPr bwMode="auto">
          <a:xfrm>
            <a:off x="3581400" y="30480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78" name="Line 27"/>
          <p:cNvSpPr>
            <a:spLocks noChangeShapeType="1"/>
          </p:cNvSpPr>
          <p:nvPr/>
        </p:nvSpPr>
        <p:spPr bwMode="auto">
          <a:xfrm>
            <a:off x="3657600" y="3962400"/>
            <a:ext cx="1219200" cy="1524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sp>
        <p:nvSpPr>
          <p:cNvPr id="53279" name="Text Box 28"/>
          <p:cNvSpPr txBox="1">
            <a:spLocks noChangeArrowheads="1"/>
          </p:cNvSpPr>
          <p:nvPr/>
        </p:nvSpPr>
        <p:spPr bwMode="auto">
          <a:xfrm>
            <a:off x="457200" y="4597400"/>
            <a:ext cx="838242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mat</a:t>
            </a:r>
            <a:r>
              <a:rPr lang="en-US" dirty="0">
                <a:solidFill>
                  <a:srgbClr val="FFFF00"/>
                </a:solidFill>
              </a:rPr>
              <a:t> holds the memory address of an array with 3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elements. Each element holds the memory address</a:t>
            </a:r>
          </a:p>
          <a:p>
            <a:pPr eaLnBrk="1" hangingPunct="1"/>
            <a:r>
              <a:rPr lang="en-US" dirty="0">
                <a:solidFill>
                  <a:srgbClr val="FFFF00"/>
                </a:solidFill>
              </a:rPr>
              <a:t>of an array of 4 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int</a:t>
            </a:r>
            <a:r>
              <a:rPr lang="en-US" dirty="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53280" name="Text Box 29"/>
          <p:cNvSpPr txBox="1">
            <a:spLocks noChangeArrowheads="1"/>
          </p:cNvSpPr>
          <p:nvPr/>
        </p:nvSpPr>
        <p:spPr bwMode="auto">
          <a:xfrm>
            <a:off x="5029200" y="1690688"/>
            <a:ext cx="2552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FF00"/>
                </a:solidFill>
              </a:rPr>
              <a:t>0    0      0      0</a:t>
            </a:r>
          </a:p>
        </p:txBody>
      </p:sp>
      <p:sp>
        <p:nvSpPr>
          <p:cNvPr id="53281" name="Text Box 30"/>
          <p:cNvSpPr txBox="1">
            <a:spLocks noChangeArrowheads="1"/>
          </p:cNvSpPr>
          <p:nvPr/>
        </p:nvSpPr>
        <p:spPr bwMode="auto">
          <a:xfrm>
            <a:off x="5029200" y="388620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FF00"/>
                </a:solidFill>
              </a:rPr>
              <a:t>0    0      0      0</a:t>
            </a:r>
          </a:p>
        </p:txBody>
      </p:sp>
      <p:sp>
        <p:nvSpPr>
          <p:cNvPr id="53282" name="Text Box 31"/>
          <p:cNvSpPr txBox="1">
            <a:spLocks noChangeArrowheads="1"/>
          </p:cNvSpPr>
          <p:nvPr/>
        </p:nvSpPr>
        <p:spPr bwMode="auto">
          <a:xfrm>
            <a:off x="4953000" y="2819400"/>
            <a:ext cx="2552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FF00"/>
                </a:solidFill>
              </a:rPr>
              <a:t>0    0      0      0</a:t>
            </a:r>
          </a:p>
        </p:txBody>
      </p:sp>
    </p:spTree>
    <p:extLst>
      <p:ext uri="{BB962C8B-B14F-4D97-AF65-F5344CB8AC3E}">
        <p14:creationId xmlns:p14="http://schemas.microsoft.com/office/powerpoint/2010/main" val="21219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Πίνακες πολλών διαστάσεων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542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Οι </a:t>
            </a:r>
            <a:r>
              <a:rPr lang="en-US" dirty="0" smtClean="0">
                <a:solidFill>
                  <a:srgbClr val="FFFF00"/>
                </a:solidFill>
              </a:rPr>
              <a:t>arrays </a:t>
            </a:r>
            <a:r>
              <a:rPr lang="el-GR" dirty="0" smtClean="0">
                <a:solidFill>
                  <a:srgbClr val="FFFF00"/>
                </a:solidFill>
              </a:rPr>
              <a:t>πολλών διαστάσεων αντιμετ</a:t>
            </a:r>
            <a:r>
              <a:rPr lang="el-GR" dirty="0">
                <a:solidFill>
                  <a:srgbClr val="FFFF00"/>
                </a:solidFill>
              </a:rPr>
              <a:t>ω</a:t>
            </a:r>
            <a:r>
              <a:rPr lang="el-GR" dirty="0" smtClean="0">
                <a:solidFill>
                  <a:srgbClr val="FFFF00"/>
                </a:solidFill>
              </a:rPr>
              <a:t>πίζονται σαν </a:t>
            </a:r>
            <a:r>
              <a:rPr lang="en-US" dirty="0" smtClean="0">
                <a:solidFill>
                  <a:srgbClr val="FFFF00"/>
                </a:solidFill>
              </a:rPr>
              <a:t>arrays of arrays of arrays</a:t>
            </a:r>
            <a:r>
              <a:rPr lang="el-GR" dirty="0" smtClean="0">
                <a:solidFill>
                  <a:srgbClr val="FFFF00"/>
                </a:solidFill>
              </a:rPr>
              <a:t>…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Οι πίνακες πολλών διαστάσεων μπορούν να είναι </a:t>
            </a:r>
            <a:r>
              <a:rPr lang="en-US" i="1" dirty="0" smtClean="0">
                <a:solidFill>
                  <a:srgbClr val="FFFF00"/>
                </a:solidFill>
              </a:rPr>
              <a:t>ragged</a:t>
            </a:r>
            <a:r>
              <a:rPr lang="el-GR" i="1" dirty="0" smtClean="0">
                <a:solidFill>
                  <a:srgbClr val="FFFF00"/>
                </a:solidFill>
              </a:rPr>
              <a:t> </a:t>
            </a:r>
            <a:endParaRPr lang="en-US" i="1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Δε χρειάζεται κάθε γραμμή να έχει το ίδιο πλήθος στηλών</a:t>
            </a:r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endParaRPr lang="en-US" dirty="0" smtClean="0">
              <a:solidFill>
                <a:srgbClr val="FFFF00"/>
              </a:solidFill>
            </a:endParaRPr>
          </a:p>
          <a:p>
            <a:pPr lvl="1"/>
            <a:r>
              <a:rPr lang="el-GR" dirty="0" smtClean="0">
                <a:solidFill>
                  <a:srgbClr val="FFFF00"/>
                </a:solidFill>
              </a:rPr>
              <a:t>Κάθε γραμμή έχει το δικό της πεδίο </a:t>
            </a:r>
            <a:r>
              <a:rPr lang="en-US" dirty="0" smtClean="0">
                <a:solidFill>
                  <a:srgbClr val="FFFF00"/>
                </a:solidFill>
              </a:rPr>
              <a:t>length</a:t>
            </a:r>
          </a:p>
          <a:p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8D3325-39AB-49B0-BE3C-AEFA81AD754B}" type="slidenum">
              <a:rPr lang="en-US" sz="1800" smtClean="0">
                <a:solidFill>
                  <a:srgbClr val="FFFF00"/>
                </a:solidFill>
              </a:rPr>
              <a:pPr eaLnBrk="1" hangingPunct="1"/>
              <a:t>41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762000" y="4244895"/>
            <a:ext cx="7742825" cy="120032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int[][] raggedMat = new int[5][];</a:t>
            </a:r>
            <a:br>
              <a:rPr lang="en-US" sz="2400" dirty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for(int i = 0; i &lt; raggedMat.length; i++)</a:t>
            </a:r>
          </a:p>
          <a:p>
            <a:pPr eaLnBrk="1" hangingPunct="1"/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raggedMat[i] = new int[i + 1];</a:t>
            </a:r>
          </a:p>
        </p:txBody>
      </p:sp>
    </p:spTree>
    <p:extLst>
      <p:ext uri="{BB962C8B-B14F-4D97-AF65-F5344CB8AC3E}">
        <p14:creationId xmlns:p14="http://schemas.microsoft.com/office/powerpoint/2010/main" val="9779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Ragged Arrays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Μπορούν να φανούν χρήσιμα, συνήθως όμως ασχολούμαστε με </a:t>
            </a:r>
            <a:r>
              <a:rPr lang="en-US" i="1" dirty="0" smtClean="0">
                <a:solidFill>
                  <a:srgbClr val="FFFF00"/>
                </a:solidFill>
              </a:rPr>
              <a:t>rectangular</a:t>
            </a:r>
            <a:r>
              <a:rPr lang="en-US" dirty="0" smtClean="0">
                <a:solidFill>
                  <a:srgbClr val="FFFF00"/>
                </a:solidFill>
              </a:rPr>
              <a:t> matrices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each row has the same number of columns as every other row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use this a lot as precondition to methods that work on matrices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Συνήθως δουλεύουμε με </a:t>
            </a:r>
            <a:r>
              <a:rPr lang="en-US" dirty="0" smtClean="0">
                <a:solidFill>
                  <a:srgbClr val="FFFF00"/>
                </a:solidFill>
              </a:rPr>
              <a:t>nested loops</a:t>
            </a:r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8639F1-11EE-4FC9-AE21-2BD4A50669FF}" type="slidenum">
              <a:rPr lang="en-US" sz="1800" smtClean="0">
                <a:solidFill>
                  <a:srgbClr val="FFFF00"/>
                </a:solidFill>
              </a:rPr>
              <a:pPr eaLnBrk="1" hangingPunct="1"/>
              <a:t>42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5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Enhanced for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for-each loop</a:t>
            </a:r>
          </a:p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Χρησιμοποιείται για την πρόσβαση σε όλα τα στοιχεία ενός </a:t>
            </a:r>
            <a:r>
              <a:rPr lang="en-US" sz="2800" dirty="0" smtClean="0">
                <a:solidFill>
                  <a:srgbClr val="FFFF00"/>
                </a:solidFill>
              </a:rPr>
              <a:t>array (or other types of structures) </a:t>
            </a:r>
            <a:r>
              <a:rPr lang="el-GR" sz="2800" dirty="0" smtClean="0">
                <a:solidFill>
                  <a:srgbClr val="FFFF00"/>
                </a:solidFill>
              </a:rPr>
              <a:t>αν δεν υπάρχει η ανάγκη να αλλάξουν τιμές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FFFF00"/>
                </a:solidFill>
              </a:rPr>
              <a:t>alternative for iterating through a set of values</a:t>
            </a:r>
          </a:p>
          <a:p>
            <a:pPr eaLnBrk="1" hangingPunct="1">
              <a:buFont typeface="Marlett" pitchFamily="2" charset="2"/>
              <a:buNone/>
            </a:pPr>
            <a:endParaRPr lang="en-US" sz="2400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buFont typeface="Marlett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for(Type loop-variable : set-expression)</a:t>
            </a:r>
          </a:p>
          <a:p>
            <a:pPr eaLnBrk="1" hangingPunct="1">
              <a:buFont typeface="Marlett" pitchFamily="2" charset="2"/>
              <a:buNone/>
            </a:pP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    statement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>
              <a:buFont typeface="Marlett" pitchFamily="2" charset="2"/>
              <a:buNone/>
            </a:pPr>
            <a:endParaRPr lang="en-US" sz="2400" dirty="0" smtClean="0">
              <a:solidFill>
                <a:srgbClr val="FFFF00"/>
              </a:solidFill>
              <a:latin typeface="Courier New" pitchFamily="49" charset="0"/>
            </a:endParaRP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1BB387-61DC-4D3A-A21A-434341ABE3BF}" type="slidenum">
              <a:rPr lang="en-US" sz="1800" smtClean="0">
                <a:solidFill>
                  <a:srgbClr val="FFFF00"/>
                </a:solidFill>
              </a:rPr>
              <a:pPr eaLnBrk="1" hangingPunct="1"/>
              <a:t>43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2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575570" y="31573"/>
            <a:ext cx="8229600" cy="805139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Enhanced for loop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734091-06F9-468E-86BF-8388D9FEC42E}" type="slidenum">
              <a:rPr lang="en-US" sz="1800" smtClean="0">
                <a:solidFill>
                  <a:srgbClr val="FFFF00"/>
                </a:solidFill>
              </a:rPr>
              <a:pPr eaLnBrk="1" hangingPunct="1"/>
              <a:t>44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57350" name="Text Box 4"/>
          <p:cNvSpPr txBox="1">
            <a:spLocks noChangeArrowheads="1"/>
          </p:cNvSpPr>
          <p:nvPr/>
        </p:nvSpPr>
        <p:spPr bwMode="auto">
          <a:xfrm>
            <a:off x="340265" y="3908604"/>
            <a:ext cx="8480207" cy="27607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public static int sumListEnhanced(int[] list)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{	int total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for(int val : list)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{	total += val;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System.out.println(val);</a:t>
            </a:r>
            <a:endParaRPr lang="en-US" sz="2400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return total;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7351" name="Text Box 5"/>
          <p:cNvSpPr txBox="1">
            <a:spLocks noChangeArrowheads="1"/>
          </p:cNvSpPr>
          <p:nvPr/>
        </p:nvSpPr>
        <p:spPr bwMode="auto">
          <a:xfrm>
            <a:off x="355964" y="956276"/>
            <a:ext cx="7744428" cy="276075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public static int sumListOld(int[] list)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{	int total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for(int i = 0; i &lt; list.length; i++)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{	total += list[i];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	</a:t>
            </a:r>
            <a:r>
              <a:rPr lang="en-US" sz="2400" dirty="0" smtClean="0">
                <a:solidFill>
                  <a:srgbClr val="FFFF00"/>
                </a:solidFill>
                <a:latin typeface="Courier New" pitchFamily="49" charset="0"/>
              </a:rPr>
              <a:t>System.out.println(list[i]);</a:t>
            </a:r>
            <a:endParaRPr lang="en-US" sz="2400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	return total;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537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C33620-841A-4954-A924-BB0225618A49}" type="slidenum">
              <a:rPr lang="en-US" sz="1800" smtClean="0">
                <a:solidFill>
                  <a:srgbClr val="FFFF00"/>
                </a:solidFill>
              </a:rPr>
              <a:pPr eaLnBrk="1" hangingPunct="1"/>
              <a:t>45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283211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Methods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spcBef>
                <a:spcPts val="0"/>
              </a:spcBef>
            </a:pPr>
            <a:r>
              <a:rPr lang="el-GR" sz="3000" dirty="0" smtClean="0">
                <a:solidFill>
                  <a:srgbClr val="FFFF00"/>
                </a:solidFill>
              </a:rPr>
              <a:t>Είναι αντίστοιχες με τις </a:t>
            </a:r>
            <a:r>
              <a:rPr lang="en-US" sz="3000" dirty="0" smtClean="0">
                <a:solidFill>
                  <a:srgbClr val="FFFF00"/>
                </a:solidFill>
              </a:rPr>
              <a:t>procedures </a:t>
            </a:r>
            <a:r>
              <a:rPr lang="el-GR" sz="3000" dirty="0" smtClean="0">
                <a:solidFill>
                  <a:srgbClr val="FFFF00"/>
                </a:solidFill>
              </a:rPr>
              <a:t>και </a:t>
            </a:r>
            <a:r>
              <a:rPr lang="en-US" sz="3000" dirty="0" smtClean="0">
                <a:solidFill>
                  <a:srgbClr val="FFFF00"/>
                </a:solidFill>
              </a:rPr>
              <a:t>functions </a:t>
            </a:r>
            <a:r>
              <a:rPr lang="el-GR" sz="3000" dirty="0" smtClean="0">
                <a:solidFill>
                  <a:srgbClr val="FFFF00"/>
                </a:solidFill>
              </a:rPr>
              <a:t>σε άλλες γλώσσες</a:t>
            </a:r>
            <a:endParaRPr lang="en-US" sz="3000" dirty="0" smtClean="0">
              <a:solidFill>
                <a:srgbClr val="FFFF00"/>
              </a:solidFill>
            </a:endParaRPr>
          </a:p>
          <a:p>
            <a:pPr lvl="1">
              <a:spcBef>
                <a:spcPts val="0"/>
              </a:spcBef>
            </a:pPr>
            <a:r>
              <a:rPr lang="el-GR" sz="2600" dirty="0">
                <a:solidFill>
                  <a:srgbClr val="FFFF00"/>
                </a:solidFill>
              </a:rPr>
              <a:t>Έχουν παραμέτρους </a:t>
            </a:r>
            <a:r>
              <a:rPr lang="el-GR" sz="2600" dirty="0" smtClean="0">
                <a:solidFill>
                  <a:srgbClr val="FFFF00"/>
                </a:solidFill>
              </a:rPr>
              <a:t>και τοπικές μεταβλητές</a:t>
            </a:r>
            <a:endParaRPr lang="en-US" sz="26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600" dirty="0" smtClean="0">
                <a:solidFill>
                  <a:srgbClr val="FFFF00"/>
                </a:solidFill>
              </a:rPr>
              <a:t>must be comfortable with variable scope: where is a variable defined? </a:t>
            </a:r>
          </a:p>
          <a:p>
            <a:pPr eaLnBrk="1" hangingPunct="1">
              <a:spcBef>
                <a:spcPts val="0"/>
              </a:spcBef>
            </a:pPr>
            <a:r>
              <a:rPr lang="el-GR" sz="3000" dirty="0" smtClean="0">
                <a:solidFill>
                  <a:srgbClr val="FFFF00"/>
                </a:solidFill>
              </a:rPr>
              <a:t>Είναι ο τρόπος να χειριστούμε </a:t>
            </a:r>
            <a:r>
              <a:rPr lang="en-US" sz="3000" dirty="0" smtClean="0">
                <a:solidFill>
                  <a:srgbClr val="FFFF00"/>
                </a:solidFill>
              </a:rPr>
              <a:t>objects are manipulated (objects </a:t>
            </a:r>
            <a:r>
              <a:rPr lang="en-US" sz="3000" i="1" dirty="0" smtClean="0">
                <a:solidFill>
                  <a:srgbClr val="FFFF00"/>
                </a:solidFill>
              </a:rPr>
              <a:t>state</a:t>
            </a:r>
            <a:r>
              <a:rPr lang="en-US" sz="3000" dirty="0" smtClean="0">
                <a:solidFill>
                  <a:srgbClr val="FFFF00"/>
                </a:solidFill>
              </a:rPr>
              <a:t> is changed)</a:t>
            </a:r>
          </a:p>
          <a:p>
            <a:pPr eaLnBrk="1" hangingPunct="1">
              <a:spcBef>
                <a:spcPts val="0"/>
              </a:spcBef>
            </a:pPr>
            <a:r>
              <a:rPr lang="el-GR" dirty="0" smtClean="0">
                <a:solidFill>
                  <a:srgbClr val="FFFF00"/>
                </a:solidFill>
              </a:rPr>
              <a:t>Η κεφαλίδα τους αποτελείται από</a:t>
            </a:r>
            <a:endParaRPr lang="en-US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access modifier(</a:t>
            </a:r>
            <a:r>
              <a:rPr lang="en-US" sz="2400" b="1" dirty="0" smtClean="0">
                <a:solidFill>
                  <a:srgbClr val="FFFF00"/>
                </a:solidFill>
              </a:rPr>
              <a:t>public</a:t>
            </a:r>
            <a:r>
              <a:rPr lang="en-US" sz="2400" dirty="0" smtClean="0">
                <a:solidFill>
                  <a:srgbClr val="FFFF00"/>
                </a:solidFill>
              </a:rPr>
              <a:t>, package, protected, </a:t>
            </a:r>
            <a:r>
              <a:rPr lang="en-US" sz="2400" b="1" dirty="0" smtClean="0">
                <a:solidFill>
                  <a:srgbClr val="FFFF00"/>
                </a:solidFill>
              </a:rPr>
              <a:t>private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static keyword (optional, class method)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return type (void or any data type, primitive or class)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method name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parameter signature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6C98E6-8477-4CA8-8FE6-1E9A19E334BF}" type="slidenum">
              <a:rPr lang="en-US" sz="1800" smtClean="0">
                <a:solidFill>
                  <a:srgbClr val="FFFF00"/>
                </a:solidFill>
              </a:rPr>
              <a:pPr eaLnBrk="1" hangingPunct="1"/>
              <a:t>46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7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More on Methods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local variables can be declared within methods.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Their scope is from the point of declaration until the end of the methods, unless declared inside a smaller block like a loop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methods contain statements</a:t>
            </a:r>
          </a:p>
          <a:p>
            <a:pPr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methods can call other methods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in the same class: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foo();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methods to perform an operation on an object that is in scope within the method: 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obj.foo();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 smtClean="0">
                <a:solidFill>
                  <a:srgbClr val="FFFF00"/>
                </a:solidFill>
              </a:rPr>
              <a:t>static methods in other classes: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Courier New" pitchFamily="49" charset="0"/>
              </a:rPr>
              <a:t>double x = Math.sqrt(1000);</a:t>
            </a: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52261-E084-4464-8F35-6C7AF1A1FB66}" type="slidenum">
              <a:rPr lang="en-US" sz="1800" smtClean="0">
                <a:solidFill>
                  <a:srgbClr val="FFFF00"/>
                </a:solidFill>
              </a:rPr>
              <a:pPr eaLnBrk="1" hangingPunct="1"/>
              <a:t>47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Static </a:t>
            </a:r>
            <a:r>
              <a:rPr lang="el-GR" sz="4000" dirty="0" smtClean="0">
                <a:solidFill>
                  <a:srgbClr val="FFFF00"/>
                </a:solidFill>
              </a:rPr>
              <a:t>Μέθοδοι</a:t>
            </a:r>
            <a:endParaRPr lang="en-US" sz="4000" dirty="0" smtClean="0">
              <a:solidFill>
                <a:srgbClr val="FFFF00"/>
              </a:solidFill>
            </a:endParaRPr>
          </a:p>
        </p:txBody>
      </p:sp>
      <p:sp>
        <p:nvSpPr>
          <p:cNvPr id="634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H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l-GR" sz="2400" dirty="0">
                <a:solidFill>
                  <a:srgbClr val="FFFF00"/>
                </a:solidFill>
              </a:rPr>
              <a:t>εκτέλεση </a:t>
            </a:r>
            <a:r>
              <a:rPr lang="el-GR" sz="2400" dirty="0" smtClean="0">
                <a:solidFill>
                  <a:srgbClr val="FFFF00"/>
                </a:solidFill>
              </a:rPr>
              <a:t>ξεκινά από τη </a:t>
            </a:r>
            <a:r>
              <a:rPr lang="en-US" sz="2400" dirty="0" smtClean="0">
                <a:solidFill>
                  <a:srgbClr val="FFFF00"/>
                </a:solidFill>
              </a:rPr>
              <a:t>main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Can we call a non static method?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public class StaticExample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{	public static void main(String[] args)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//starting point of execution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System.out.println("In main method");				method1();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method2(); 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endParaRPr lang="en-US" sz="2000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public static void method1()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System.out.println("method 1");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public void method2()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System.out.println("method 2");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B46DD2-4645-40BF-80B8-5FE4C221C195}" type="slidenum">
              <a:rPr lang="en-US" sz="1800" smtClean="0">
                <a:solidFill>
                  <a:srgbClr val="FFFF00"/>
                </a:solidFill>
              </a:rPr>
              <a:pPr eaLnBrk="1" hangingPunct="1"/>
              <a:t>48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5898" y="3347700"/>
            <a:ext cx="2646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//compile error;</a:t>
            </a:r>
            <a:endParaRPr lang="el-GR" sz="2000" b="1" dirty="0"/>
          </a:p>
        </p:txBody>
      </p:sp>
    </p:spTree>
    <p:extLst>
      <p:ext uri="{BB962C8B-B14F-4D97-AF65-F5344CB8AC3E}">
        <p14:creationId xmlns:p14="http://schemas.microsoft.com/office/powerpoint/2010/main" val="12587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static methods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r>
              <a:rPr lang="el-GR" sz="2400" dirty="0" smtClean="0">
                <a:solidFill>
                  <a:srgbClr val="FFFF00"/>
                </a:solidFill>
              </a:rPr>
              <a:t>Σωστή προσέγγιση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public class StaticExample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{	public static void main(String[] args)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//starting point of execution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System.out.println("In main method");				method1();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method2(); //compile error;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StaticExample x = new StaticExample();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rgbClr val="FFFF00"/>
                </a:solidFill>
                <a:latin typeface="Courier New" pitchFamily="49" charset="0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x.method2(); // </a:t>
            </a:r>
            <a:r>
              <a:rPr lang="en-US" sz="2000" dirty="0" smtClean="0">
                <a:solidFill>
                  <a:srgbClr val="00FF00"/>
                </a:solidFill>
                <a:latin typeface="Courier New" pitchFamily="49" charset="0"/>
              </a:rPr>
              <a:t>NO ERROR</a:t>
            </a: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/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endParaRPr lang="en-US" sz="2000" dirty="0" smtClean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public static void method1()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System.out.println("method 1");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	public void method2()</a:t>
            </a:r>
            <a:b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</a:b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{	System.out.println("method 2");	}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Marlett" pitchFamily="2" charset="2"/>
              <a:buNone/>
            </a:pPr>
            <a:r>
              <a:rPr lang="en-US" sz="2000" dirty="0" smtClean="0">
                <a:solidFill>
                  <a:srgbClr val="FFFF00"/>
                </a:solidFill>
                <a:latin typeface="Courier New" pitchFamily="49" charset="0"/>
              </a:rPr>
              <a:t>	}</a:t>
            </a: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B46DD2-4645-40BF-80B8-5FE4C221C195}" type="slidenum">
              <a:rPr lang="en-US" sz="1800" smtClean="0">
                <a:solidFill>
                  <a:srgbClr val="FFFF00"/>
                </a:solidFill>
              </a:rPr>
              <a:pPr eaLnBrk="1" hangingPunct="1"/>
              <a:t>49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9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Περιγραφή του μαθήματος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>
                <a:solidFill>
                  <a:srgbClr val="FFFF00"/>
                </a:solidFill>
              </a:rPr>
              <a:t>Διαδίκτυο – Αρχιτεκτονική, βασικές δομές και οργάνωση.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l-GR" dirty="0" smtClean="0">
                <a:solidFill>
                  <a:srgbClr val="FFFF00"/>
                </a:solidFill>
              </a:rPr>
              <a:t>Το </a:t>
            </a:r>
            <a:r>
              <a:rPr lang="el-GR" dirty="0">
                <a:solidFill>
                  <a:srgbClr val="FFFF00"/>
                </a:solidFill>
              </a:rPr>
              <a:t>παράδειγμα </a:t>
            </a:r>
            <a:r>
              <a:rPr lang="en-US" dirty="0">
                <a:solidFill>
                  <a:srgbClr val="FFFF00"/>
                </a:solidFill>
              </a:rPr>
              <a:t>client/server </a:t>
            </a:r>
            <a:r>
              <a:rPr lang="el-GR" dirty="0">
                <a:solidFill>
                  <a:srgbClr val="FFFF00"/>
                </a:solidFill>
              </a:rPr>
              <a:t>για </a:t>
            </a:r>
            <a:r>
              <a:rPr lang="el-GR" dirty="0" smtClean="0">
                <a:solidFill>
                  <a:srgbClr val="FFFF00"/>
                </a:solidFill>
              </a:rPr>
              <a:t>τα δίκτυα - αρχιτεκτονικές</a:t>
            </a:r>
            <a:r>
              <a:rPr lang="el-GR" dirty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Servers – Clients</a:t>
            </a:r>
            <a:r>
              <a:rPr lang="en-US" dirty="0">
                <a:solidFill>
                  <a:srgbClr val="FFFF00"/>
                </a:solidFill>
              </a:rPr>
              <a:t>.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Client/server vs. </a:t>
            </a:r>
            <a:r>
              <a:rPr lang="en-US" dirty="0">
                <a:solidFill>
                  <a:srgbClr val="FFFF00"/>
                </a:solidFill>
              </a:rPr>
              <a:t>Peer-to-Peer.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Client-Server </a:t>
            </a:r>
            <a:r>
              <a:rPr lang="en-US" dirty="0">
                <a:solidFill>
                  <a:srgbClr val="FFFF00"/>
                </a:solidFill>
              </a:rPr>
              <a:t>side programming/scripting. 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Servlets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JSP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Sockets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RMI</a:t>
            </a:r>
            <a:endParaRPr lang="el-GR" dirty="0" smtClean="0">
              <a:solidFill>
                <a:srgbClr val="FFFF00"/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Web services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FF00"/>
                </a:solidFill>
              </a:rPr>
              <a:t>Mobile </a:t>
            </a:r>
            <a:r>
              <a:rPr lang="en-US" dirty="0">
                <a:solidFill>
                  <a:srgbClr val="FFFF00"/>
                </a:solidFill>
              </a:rPr>
              <a:t>Internet </a:t>
            </a:r>
            <a:r>
              <a:rPr lang="en-US" dirty="0" smtClean="0">
                <a:solidFill>
                  <a:srgbClr val="FFFF00"/>
                </a:solidFill>
              </a:rPr>
              <a:t>Technologies</a:t>
            </a:r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605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Method Overloading and Return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Μια </a:t>
            </a:r>
            <a:r>
              <a:rPr lang="en-US" sz="2800" dirty="0" smtClean="0">
                <a:solidFill>
                  <a:srgbClr val="FFFF00"/>
                </a:solidFill>
              </a:rPr>
              <a:t>class </a:t>
            </a:r>
            <a:r>
              <a:rPr lang="el-GR" sz="2800" dirty="0" smtClean="0">
                <a:solidFill>
                  <a:srgbClr val="FFFF00"/>
                </a:solidFill>
              </a:rPr>
              <a:t>μπορεί να έχει πολλαπλές μεθόδους με το ίδιο όνομα εφόσον η </a:t>
            </a:r>
            <a:r>
              <a:rPr lang="en-US" sz="2800" dirty="0" smtClean="0">
                <a:solidFill>
                  <a:srgbClr val="FFFF00"/>
                </a:solidFill>
              </a:rPr>
              <a:t>parameter signature </a:t>
            </a:r>
            <a:r>
              <a:rPr lang="el-GR" sz="2800" dirty="0" smtClean="0">
                <a:solidFill>
                  <a:srgbClr val="FFFF00"/>
                </a:solidFill>
              </a:rPr>
              <a:t>είναι μοναδική</a:t>
            </a:r>
            <a:endParaRPr lang="en-US" sz="2800" dirty="0" smtClean="0">
              <a:solidFill>
                <a:srgbClr val="FFFF00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rgbClr val="FFFF00"/>
                </a:solidFill>
              </a:rPr>
              <a:t>may not overload on return type</a:t>
            </a:r>
          </a:p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Μέθοδοι σε διαφορετικές </a:t>
            </a:r>
            <a:r>
              <a:rPr lang="en-US" sz="2800" dirty="0" smtClean="0">
                <a:solidFill>
                  <a:srgbClr val="FFFF00"/>
                </a:solidFill>
              </a:rPr>
              <a:t>classes </a:t>
            </a:r>
            <a:r>
              <a:rPr lang="el-GR" sz="2800" dirty="0" smtClean="0">
                <a:solidFill>
                  <a:srgbClr val="FFFF00"/>
                </a:solidFill>
              </a:rPr>
              <a:t>μπορούν να έχουν ίδιο όνομα και </a:t>
            </a:r>
            <a:r>
              <a:rPr lang="en-US" sz="2800" dirty="0" smtClean="0">
                <a:solidFill>
                  <a:srgbClr val="FFFF00"/>
                </a:solidFill>
              </a:rPr>
              <a:t>signature</a:t>
            </a:r>
          </a:p>
          <a:p>
            <a:pPr lvl="1" eaLnBrk="1" hangingPunct="1"/>
            <a:r>
              <a:rPr lang="el-GR" sz="2400" dirty="0" smtClean="0">
                <a:solidFill>
                  <a:srgbClr val="FFFF00"/>
                </a:solidFill>
              </a:rPr>
              <a:t>(</a:t>
            </a:r>
            <a:r>
              <a:rPr lang="en-US" sz="2400" dirty="0" smtClean="0">
                <a:solidFill>
                  <a:srgbClr val="FFFF00"/>
                </a:solidFill>
              </a:rPr>
              <a:t>this is a type of polymorphism, not method overloading</a:t>
            </a:r>
            <a:r>
              <a:rPr lang="el-GR" sz="2400" dirty="0" smtClean="0">
                <a:solidFill>
                  <a:srgbClr val="FFFF00"/>
                </a:solidFill>
              </a:rPr>
              <a:t>)</a:t>
            </a: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Αν μια μέθοδος έχει </a:t>
            </a:r>
            <a:r>
              <a:rPr lang="en-US" sz="2800" dirty="0" smtClean="0">
                <a:solidFill>
                  <a:srgbClr val="FFFF00"/>
                </a:solidFill>
              </a:rPr>
              <a:t>return value </a:t>
            </a:r>
            <a:r>
              <a:rPr lang="el-GR" sz="2800" dirty="0" smtClean="0">
                <a:solidFill>
                  <a:srgbClr val="FFFF00"/>
                </a:solidFill>
              </a:rPr>
              <a:t>όχι </a:t>
            </a:r>
            <a:r>
              <a:rPr lang="en-US" sz="2800" dirty="0" smtClean="0">
                <a:solidFill>
                  <a:srgbClr val="FFFF00"/>
                </a:solidFill>
              </a:rPr>
              <a:t>void </a:t>
            </a:r>
            <a:r>
              <a:rPr lang="el-GR" sz="2800" dirty="0" smtClean="0">
                <a:solidFill>
                  <a:srgbClr val="FFFF00"/>
                </a:solidFill>
              </a:rPr>
              <a:t>πρέπει να έχει </a:t>
            </a:r>
            <a:r>
              <a:rPr lang="en-US" sz="2800" dirty="0" smtClean="0">
                <a:solidFill>
                  <a:srgbClr val="FFFF00"/>
                </a:solidFill>
              </a:rPr>
              <a:t>return statement </a:t>
            </a:r>
            <a:r>
              <a:rPr lang="el-GR" sz="2800" dirty="0" smtClean="0">
                <a:solidFill>
                  <a:srgbClr val="FFFF00"/>
                </a:solidFill>
              </a:rPr>
              <a:t>κατάλληλου τύπου</a:t>
            </a:r>
            <a:endParaRPr lang="en-US" sz="28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el-GR" sz="2800" dirty="0" smtClean="0">
                <a:solidFill>
                  <a:srgbClr val="FFFF00"/>
                </a:solidFill>
              </a:rPr>
              <a:t>Επιτρέπονται πολλαπλά </a:t>
            </a:r>
            <a:r>
              <a:rPr lang="en-US" sz="2800" dirty="0" smtClean="0">
                <a:solidFill>
                  <a:srgbClr val="FFFF00"/>
                </a:solidFill>
              </a:rPr>
              <a:t>return statements, </a:t>
            </a:r>
            <a:r>
              <a:rPr lang="el-GR" sz="2800" dirty="0" smtClean="0">
                <a:solidFill>
                  <a:srgbClr val="FFFF00"/>
                </a:solidFill>
              </a:rPr>
              <a:t>το πρώτο που εκτελείται σταματάει τη μέθοδο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56249E-ED6B-4C02-B88E-BBC7C4ACE1DA}" type="slidenum">
              <a:rPr lang="en-US" sz="1800" smtClean="0">
                <a:solidFill>
                  <a:srgbClr val="FFFF00"/>
                </a:solidFill>
              </a:rPr>
              <a:pPr eaLnBrk="1" hangingPunct="1"/>
              <a:t>50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Method Parameters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 method may have any number of parameters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each parameter listed separately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no VAR (Pascal), &amp;, or const &amp; (C++)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final can be applied, but special meaning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all parameters are pass by value</a:t>
            </a:r>
          </a:p>
        </p:txBody>
      </p:sp>
      <p:sp>
        <p:nvSpPr>
          <p:cNvPr id="655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380B7F-92DC-49AB-9E63-B01FD20F4977}" type="slidenum">
              <a:rPr lang="en-US" sz="1800" smtClean="0">
                <a:solidFill>
                  <a:srgbClr val="FFFF00"/>
                </a:solidFill>
              </a:rPr>
              <a:pPr eaLnBrk="1" hangingPunct="1"/>
              <a:t>51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FF00"/>
                </a:solidFill>
              </a:rPr>
              <a:t>Value Parameters vs. Reference Parameters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 value parameter makes a copy of the argument it is sent. 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Changes to parameter do not affect the argument.</a:t>
            </a:r>
          </a:p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A reference parameter is just another name for the argument it is sent.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changes to the parameter are really changes to the argument and thus are permanent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E8DC5F-86A7-40EA-8844-EA42D9656511}" type="slidenum">
              <a:rPr lang="en-US" sz="1800" smtClean="0">
                <a:solidFill>
                  <a:srgbClr val="FFFF00"/>
                </a:solidFill>
              </a:rPr>
              <a:pPr eaLnBrk="1" hangingPunct="1"/>
              <a:t>52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9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519048" y="22882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>
                <a:solidFill>
                  <a:srgbClr val="FFFF00"/>
                </a:solidFill>
              </a:rPr>
              <a:t>Value vs. Reference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80C783-6836-49EB-A822-8D223C3B0F71}" type="slidenum">
              <a:rPr lang="en-US" sz="1800" smtClean="0">
                <a:solidFill>
                  <a:srgbClr val="FFFF00"/>
                </a:solidFill>
              </a:rPr>
              <a:pPr eaLnBrk="1" hangingPunct="1"/>
              <a:t>53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  <p:sp>
        <p:nvSpPr>
          <p:cNvPr id="67590" name="Text Box 3"/>
          <p:cNvSpPr txBox="1">
            <a:spLocks noChangeArrowheads="1"/>
          </p:cNvSpPr>
          <p:nvPr/>
        </p:nvSpPr>
        <p:spPr bwMode="auto">
          <a:xfrm>
            <a:off x="304800" y="1165882"/>
            <a:ext cx="4130675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// value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void add10(int x)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{	x += 10;		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void calls()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{	int y = 12;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	add10(y);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	// y = 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7591" name="Text Box 4"/>
          <p:cNvSpPr txBox="1">
            <a:spLocks noChangeArrowheads="1"/>
          </p:cNvSpPr>
          <p:nvPr/>
        </p:nvSpPr>
        <p:spPr bwMode="auto">
          <a:xfrm>
            <a:off x="4724400" y="1124744"/>
            <a:ext cx="4130675" cy="34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// C++, reference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void add10(int&amp; x)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{	x += 10;		}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endParaRPr lang="en-US" dirty="0">
              <a:solidFill>
                <a:srgbClr val="FFFF00"/>
              </a:solidFill>
              <a:latin typeface="Courier New" pitchFamily="49" charset="0"/>
            </a:endParaRP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void calls()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{	int y = 12;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	add10(y);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	// y = ?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>
                <a:solidFill>
                  <a:srgbClr val="FFFF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4572000" y="1340768"/>
            <a:ext cx="0" cy="5257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l-GR" dirty="0"/>
          </a:p>
        </p:txBody>
      </p:sp>
      <p:grpSp>
        <p:nvGrpSpPr>
          <p:cNvPr id="67593" name="Group 13"/>
          <p:cNvGrpSpPr>
            <a:grpSpLocks/>
          </p:cNvGrpSpPr>
          <p:nvPr/>
        </p:nvGrpSpPr>
        <p:grpSpPr bwMode="auto">
          <a:xfrm>
            <a:off x="381000" y="4747282"/>
            <a:ext cx="914400" cy="1295400"/>
            <a:chOff x="240" y="2784"/>
            <a:chExt cx="576" cy="816"/>
          </a:xfrm>
        </p:grpSpPr>
        <p:sp>
          <p:nvSpPr>
            <p:cNvPr id="67602" name="Rectangle 6"/>
            <p:cNvSpPr>
              <a:spLocks noChangeArrowheads="1"/>
            </p:cNvSpPr>
            <p:nvPr/>
          </p:nvSpPr>
          <p:spPr bwMode="auto">
            <a:xfrm>
              <a:off x="240" y="278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67603" name="Text Box 7"/>
            <p:cNvSpPr txBox="1">
              <a:spLocks noChangeArrowheads="1"/>
            </p:cNvSpPr>
            <p:nvPr/>
          </p:nvSpPr>
          <p:spPr bwMode="auto">
            <a:xfrm>
              <a:off x="336" y="2880"/>
              <a:ext cx="36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</a:rPr>
                <a:t>12</a:t>
              </a:r>
            </a:p>
          </p:txBody>
        </p:sp>
        <p:sp>
          <p:nvSpPr>
            <p:cNvPr id="67604" name="Text Box 8"/>
            <p:cNvSpPr txBox="1">
              <a:spLocks noChangeArrowheads="1"/>
            </p:cNvSpPr>
            <p:nvPr/>
          </p:nvSpPr>
          <p:spPr bwMode="auto">
            <a:xfrm>
              <a:off x="422" y="327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</a:rPr>
                <a:t>y</a:t>
              </a:r>
            </a:p>
          </p:txBody>
        </p:sp>
      </p:grpSp>
      <p:sp>
        <p:nvSpPr>
          <p:cNvPr id="67594" name="Text Box 9"/>
          <p:cNvSpPr txBox="1">
            <a:spLocks noChangeArrowheads="1"/>
          </p:cNvSpPr>
          <p:nvPr/>
        </p:nvSpPr>
        <p:spPr bwMode="auto">
          <a:xfrm>
            <a:off x="3032125" y="5117170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dirty="0"/>
          </a:p>
        </p:txBody>
      </p:sp>
      <p:grpSp>
        <p:nvGrpSpPr>
          <p:cNvPr id="67595" name="Group 14"/>
          <p:cNvGrpSpPr>
            <a:grpSpLocks/>
          </p:cNvGrpSpPr>
          <p:nvPr/>
        </p:nvGrpSpPr>
        <p:grpSpPr bwMode="auto">
          <a:xfrm>
            <a:off x="1893094" y="4747282"/>
            <a:ext cx="914400" cy="1295400"/>
            <a:chOff x="240" y="2784"/>
            <a:chExt cx="576" cy="816"/>
          </a:xfrm>
        </p:grpSpPr>
        <p:sp>
          <p:nvSpPr>
            <p:cNvPr id="67599" name="Rectangle 15"/>
            <p:cNvSpPr>
              <a:spLocks noChangeArrowheads="1"/>
            </p:cNvSpPr>
            <p:nvPr/>
          </p:nvSpPr>
          <p:spPr bwMode="auto">
            <a:xfrm>
              <a:off x="240" y="2784"/>
              <a:ext cx="576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l-GR" dirty="0"/>
            </a:p>
          </p:txBody>
        </p:sp>
        <p:sp>
          <p:nvSpPr>
            <p:cNvPr id="67600" name="Text Box 16"/>
            <p:cNvSpPr txBox="1">
              <a:spLocks noChangeArrowheads="1"/>
            </p:cNvSpPr>
            <p:nvPr/>
          </p:nvSpPr>
          <p:spPr bwMode="auto">
            <a:xfrm>
              <a:off x="336" y="2880"/>
              <a:ext cx="3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l-GR" dirty="0">
                  <a:solidFill>
                    <a:srgbClr val="FFFF00"/>
                  </a:solidFill>
                </a:rPr>
                <a:t>2</a:t>
              </a:r>
              <a:r>
                <a:rPr lang="en-US" dirty="0" smtClean="0">
                  <a:solidFill>
                    <a:srgbClr val="FFFF00"/>
                  </a:solidFill>
                </a:rPr>
                <a:t>2</a:t>
              </a:r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67601" name="Text Box 17"/>
            <p:cNvSpPr txBox="1">
              <a:spLocks noChangeArrowheads="1"/>
            </p:cNvSpPr>
            <p:nvPr/>
          </p:nvSpPr>
          <p:spPr bwMode="auto">
            <a:xfrm>
              <a:off x="422" y="327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Marlett" pitchFamily="2" charset="2"/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FF00"/>
                  </a:solidFill>
                </a:rPr>
                <a:t>x</a:t>
              </a:r>
            </a:p>
          </p:txBody>
        </p:sp>
      </p:grpSp>
      <p:sp>
        <p:nvSpPr>
          <p:cNvPr id="67596" name="Rectangle 19"/>
          <p:cNvSpPr>
            <a:spLocks noChangeArrowheads="1"/>
          </p:cNvSpPr>
          <p:nvPr/>
        </p:nvSpPr>
        <p:spPr bwMode="auto">
          <a:xfrm>
            <a:off x="5715000" y="4671082"/>
            <a:ext cx="91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l-GR" dirty="0"/>
          </a:p>
        </p:txBody>
      </p:sp>
      <p:sp>
        <p:nvSpPr>
          <p:cNvPr id="67597" name="Text Box 20"/>
          <p:cNvSpPr txBox="1">
            <a:spLocks noChangeArrowheads="1"/>
          </p:cNvSpPr>
          <p:nvPr/>
        </p:nvSpPr>
        <p:spPr bwMode="auto">
          <a:xfrm>
            <a:off x="5867400" y="4823482"/>
            <a:ext cx="581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FFFF00"/>
                </a:solidFill>
              </a:rPr>
              <a:t>22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7598" name="Text Box 21"/>
          <p:cNvSpPr txBox="1">
            <a:spLocks noChangeArrowheads="1"/>
          </p:cNvSpPr>
          <p:nvPr/>
        </p:nvSpPr>
        <p:spPr bwMode="auto">
          <a:xfrm>
            <a:off x="5695950" y="5523570"/>
            <a:ext cx="933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FF00"/>
                </a:solidFill>
              </a:rPr>
              <a:t>y    x</a:t>
            </a:r>
          </a:p>
        </p:txBody>
      </p:sp>
    </p:spTree>
    <p:extLst>
      <p:ext uri="{BB962C8B-B14F-4D97-AF65-F5344CB8AC3E}">
        <p14:creationId xmlns:p14="http://schemas.microsoft.com/office/powerpoint/2010/main" val="25302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Αντικειμενοστρέφεια στη </a:t>
            </a:r>
            <a:r>
              <a:rPr lang="en-US" dirty="0" smtClean="0">
                <a:solidFill>
                  <a:srgbClr val="FFFF00"/>
                </a:solidFill>
              </a:rPr>
              <a:t>Java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13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Εισαγωγή στον αντικειμενοστραφή προγραμματισμό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Κλάσεις και αντικείμενα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Κατασκευαστές κλάσεων (constructors)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Πακέτα (packages)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Προσδιοριστές πρόσβασης (access specifiers)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Κληρονομικότητα (inheritance) </a:t>
            </a:r>
          </a:p>
          <a:p>
            <a:pPr eaLnBrk="1" hangingPunct="1">
              <a:spcBef>
                <a:spcPts val="700"/>
              </a:spcBef>
              <a:buFont typeface="Wingdings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Τροποποιητές (modifiers)</a:t>
            </a:r>
          </a:p>
        </p:txBody>
      </p:sp>
    </p:spTree>
    <p:extLst>
      <p:ext uri="{BB962C8B-B14F-4D97-AF65-F5344CB8AC3E}">
        <p14:creationId xmlns:p14="http://schemas.microsoft.com/office/powerpoint/2010/main" val="4202158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Κλάσεις και αντικείμενα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ts val="7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int, float, double, char: πρωτογενείς τύποι δεδομένων</a:t>
            </a:r>
          </a:p>
          <a:p>
            <a:pPr eaLnBrk="1" hangingPunct="1">
              <a:spcBef>
                <a:spcPts val="700"/>
              </a:spcBef>
              <a:buSzPct val="12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Σ</a:t>
            </a:r>
            <a:r>
              <a:rPr lang="el-GR" sz="2200" dirty="0" smtClean="0">
                <a:solidFill>
                  <a:srgbClr val="FFFF00"/>
                </a:solidFill>
              </a:rPr>
              <a:t>τις</a:t>
            </a:r>
            <a:r>
              <a:rPr lang="en-GB" sz="2200" dirty="0" smtClean="0">
                <a:solidFill>
                  <a:srgbClr val="FFFF00"/>
                </a:solidFill>
              </a:rPr>
              <a:t> αντικειμενοστραφείς γλώσσες προγραμματισμού δίνεται η δυνατότητα σχεδιάσης νέων και σύνθετων τύπων δεδομένων</a:t>
            </a:r>
          </a:p>
          <a:p>
            <a:pPr eaLnBrk="1" hangingPunct="1">
              <a:spcBef>
                <a:spcPts val="7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Κλάση: σύνθετη δομή δεδομένων σχεδιασμένη από τον προγραμματιστή</a:t>
            </a:r>
          </a:p>
          <a:p>
            <a:pPr eaLnBrk="1" hangingPunct="1">
              <a:spcBef>
                <a:spcPts val="7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Μια κλάση περιέχει ως μέλη της μεταβλητές (member variables) και συναρτήσεις (member functions)</a:t>
            </a:r>
          </a:p>
          <a:p>
            <a:pPr eaLnBrk="1" hangingPunct="1">
              <a:spcBef>
                <a:spcPts val="7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Ορισμός κλάσης:</a:t>
            </a:r>
          </a:p>
          <a:p>
            <a:pPr eaLnBrk="1" hangingPunct="1">
              <a:spcBef>
                <a:spcPts val="700"/>
              </a:spcBef>
              <a:buSzPct val="128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    class myClass</a:t>
            </a:r>
          </a:p>
          <a:p>
            <a:pPr eaLnBrk="1" hangingPunct="1">
              <a:spcBef>
                <a:spcPts val="700"/>
              </a:spcBef>
              <a:buSzPct val="128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	{</a:t>
            </a:r>
          </a:p>
          <a:p>
            <a:pPr eaLnBrk="1" hangingPunct="1">
              <a:spcBef>
                <a:spcPts val="700"/>
              </a:spcBef>
              <a:buSzPct val="128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      Δήλωση μεθόδων και μεταβλητών . . . </a:t>
            </a:r>
          </a:p>
          <a:p>
            <a:pPr eaLnBrk="1" hangingPunct="1">
              <a:spcBef>
                <a:spcPts val="700"/>
              </a:spcBef>
              <a:buSzPct val="128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200" dirty="0" smtClean="0">
                <a:solidFill>
                  <a:srgbClr val="FFFF00"/>
                </a:solidFill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66019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</a:t>
            </a:r>
            <a:r>
              <a:rPr lang="en-GB" sz="4000" dirty="0" smtClean="0">
                <a:solidFill>
                  <a:srgbClr val="FFFF00"/>
                </a:solidFill>
              </a:rPr>
              <a:t>αράδειγμα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3270857" y="1394179"/>
            <a:ext cx="5472608" cy="4771125"/>
          </a:xfrm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 anchor="ctr">
            <a:normAutofit/>
          </a:bodyPr>
          <a:lstStyle/>
          <a:p>
            <a:pPr marL="93663" indent="0" eaLnBrk="1" hangingPunct="1">
              <a:lnSpc>
                <a:spcPct val="93000"/>
              </a:lnSpc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EmployeeRecord {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String name;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 String address;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	 int salary;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setSalary (int empSalary )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{salary = empSalary; }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int getSalary ()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{return salary; }</a:t>
            </a:r>
          </a:p>
          <a:p>
            <a:pPr marL="93663" indent="0" eaLnBrk="1" hangingPunct="1"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346075" y="1422400"/>
            <a:ext cx="2944813" cy="1330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l-GR" sz="2200" dirty="0" smtClean="0">
                <a:solidFill>
                  <a:srgbClr val="FFFF00"/>
                </a:solidFill>
                <a:latin typeface="+mn-lt"/>
              </a:rPr>
              <a:t>Πληροφορίες:</a:t>
            </a:r>
            <a:endParaRPr lang="en-GB" sz="2200" dirty="0">
              <a:solidFill>
                <a:srgbClr val="FFFF00"/>
              </a:solidFill>
              <a:latin typeface="+mn-lt"/>
            </a:endParaRP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solidFill>
                  <a:srgbClr val="FFFF00"/>
                </a:solidFill>
                <a:latin typeface="+mn-lt"/>
              </a:rPr>
              <a:t>Ονοματεπώνυμο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solidFill>
                  <a:srgbClr val="FFFF00"/>
                </a:solidFill>
                <a:latin typeface="+mn-lt"/>
              </a:rPr>
              <a:t>Διεύθυνση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Char char="•"/>
            </a:pPr>
            <a:r>
              <a:rPr lang="en-GB" sz="2200" dirty="0">
                <a:solidFill>
                  <a:srgbClr val="FFFF00"/>
                </a:solidFill>
                <a:latin typeface="+mn-lt"/>
              </a:rPr>
              <a:t>Μηνιαίες αποδοχές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09563" y="5146675"/>
            <a:ext cx="2944812" cy="1259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200" dirty="0">
                <a:solidFill>
                  <a:srgbClr val="FFFF00"/>
                </a:solidFill>
                <a:latin typeface="+mn-lt"/>
              </a:rPr>
              <a:t>Το πρότυπο </a:t>
            </a:r>
            <a:r>
              <a:rPr lang="en-GB" sz="2200" b="1" dirty="0">
                <a:solidFill>
                  <a:srgbClr val="FFFF00"/>
                </a:solidFill>
                <a:latin typeface="+mn-lt"/>
              </a:rPr>
              <a:t>(κλάση</a:t>
            </a:r>
            <a:r>
              <a:rPr lang="en-GB" sz="2200" dirty="0" smtClean="0">
                <a:solidFill>
                  <a:srgbClr val="FFFF00"/>
                </a:solidFill>
                <a:latin typeface="+mn-lt"/>
              </a:rPr>
              <a:t>) καθορίζει </a:t>
            </a:r>
            <a:r>
              <a:rPr lang="en-GB" sz="2200" dirty="0">
                <a:solidFill>
                  <a:srgbClr val="FFFF00"/>
                </a:solidFill>
                <a:latin typeface="+mn-lt"/>
              </a:rPr>
              <a:t>τη δομή του μητρώου </a:t>
            </a:r>
            <a:r>
              <a:rPr lang="en-GB" sz="2200" b="1" dirty="0">
                <a:solidFill>
                  <a:srgbClr val="FFFF00"/>
                </a:solidFill>
                <a:latin typeface="+mn-lt"/>
              </a:rPr>
              <a:t>(αντικείμενο)</a:t>
            </a:r>
            <a:r>
              <a:rPr lang="en-GB" sz="2200" dirty="0">
                <a:solidFill>
                  <a:srgbClr val="FFFF00"/>
                </a:solidFill>
                <a:latin typeface="+mn-lt"/>
              </a:rPr>
              <a:t> κάθε εργαζομένου</a:t>
            </a:r>
          </a:p>
        </p:txBody>
      </p:sp>
    </p:spTree>
    <p:extLst>
      <p:ext uri="{BB962C8B-B14F-4D97-AF65-F5344CB8AC3E}">
        <p14:creationId xmlns:p14="http://schemas.microsoft.com/office/powerpoint/2010/main" val="20805061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Σχέση κλάσεων-αντικειμένων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58</a:t>
            </a:fld>
            <a:endParaRPr lang="el-GR" dirty="0"/>
          </a:p>
        </p:txBody>
      </p:sp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468313" y="1341438"/>
            <a:ext cx="8355013" cy="1454149"/>
            <a:chOff x="295" y="845"/>
            <a:chExt cx="5263" cy="916"/>
          </a:xfrm>
        </p:grpSpPr>
        <p:grpSp>
          <p:nvGrpSpPr>
            <p:cNvPr id="30744" name="Group 3"/>
            <p:cNvGrpSpPr>
              <a:grpSpLocks/>
            </p:cNvGrpSpPr>
            <p:nvPr/>
          </p:nvGrpSpPr>
          <p:grpSpPr bwMode="auto">
            <a:xfrm>
              <a:off x="2927" y="1435"/>
              <a:ext cx="2627" cy="320"/>
              <a:chOff x="2927" y="1435"/>
              <a:chExt cx="2627" cy="320"/>
            </a:xfrm>
          </p:grpSpPr>
          <p:sp>
            <p:nvSpPr>
              <p:cNvPr id="30760" name="AutoShape 4"/>
              <p:cNvSpPr>
                <a:spLocks noChangeArrowheads="1"/>
              </p:cNvSpPr>
              <p:nvPr/>
            </p:nvSpPr>
            <p:spPr bwMode="auto">
              <a:xfrm>
                <a:off x="2927" y="1435"/>
                <a:ext cx="2628" cy="321"/>
              </a:xfrm>
              <a:prstGeom prst="roundRect">
                <a:avLst>
                  <a:gd name="adj" fmla="val 31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73" name="Text Box 5"/>
              <p:cNvSpPr txBox="1">
                <a:spLocks noChangeArrowheads="1"/>
              </p:cNvSpPr>
              <p:nvPr/>
            </p:nvSpPr>
            <p:spPr bwMode="auto">
              <a:xfrm>
                <a:off x="2927" y="1435"/>
                <a:ext cx="2628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int a</a:t>
                </a:r>
              </a:p>
            </p:txBody>
          </p:sp>
        </p:grpSp>
        <p:grpSp>
          <p:nvGrpSpPr>
            <p:cNvPr id="30745" name="Group 6"/>
            <p:cNvGrpSpPr>
              <a:grpSpLocks/>
            </p:cNvGrpSpPr>
            <p:nvPr/>
          </p:nvGrpSpPr>
          <p:grpSpPr bwMode="auto">
            <a:xfrm>
              <a:off x="295" y="1435"/>
              <a:ext cx="2627" cy="320"/>
              <a:chOff x="295" y="1435"/>
              <a:chExt cx="2627" cy="320"/>
            </a:xfrm>
          </p:grpSpPr>
          <p:sp>
            <p:nvSpPr>
              <p:cNvPr id="30758" name="AutoShape 7"/>
              <p:cNvSpPr>
                <a:spLocks noChangeArrowheads="1"/>
              </p:cNvSpPr>
              <p:nvPr/>
            </p:nvSpPr>
            <p:spPr bwMode="auto">
              <a:xfrm>
                <a:off x="295" y="1435"/>
                <a:ext cx="2628" cy="321"/>
              </a:xfrm>
              <a:prstGeom prst="roundRect">
                <a:avLst>
                  <a:gd name="adj" fmla="val 310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76" name="Text Box 8"/>
              <p:cNvSpPr txBox="1">
                <a:spLocks noChangeArrowheads="1"/>
              </p:cNvSpPr>
              <p:nvPr/>
            </p:nvSpPr>
            <p:spPr bwMode="auto">
              <a:xfrm>
                <a:off x="295" y="1435"/>
                <a:ext cx="2628" cy="3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int</a:t>
                </a:r>
              </a:p>
            </p:txBody>
          </p:sp>
        </p:grpSp>
        <p:grpSp>
          <p:nvGrpSpPr>
            <p:cNvPr id="30746" name="Group 9"/>
            <p:cNvGrpSpPr>
              <a:grpSpLocks/>
            </p:cNvGrpSpPr>
            <p:nvPr/>
          </p:nvGrpSpPr>
          <p:grpSpPr bwMode="auto">
            <a:xfrm>
              <a:off x="2927" y="845"/>
              <a:ext cx="2628" cy="589"/>
              <a:chOff x="2927" y="845"/>
              <a:chExt cx="2628" cy="589"/>
            </a:xfrm>
          </p:grpSpPr>
          <p:sp>
            <p:nvSpPr>
              <p:cNvPr id="30756" name="AutoShape 10"/>
              <p:cNvSpPr>
                <a:spLocks noChangeArrowheads="1"/>
              </p:cNvSpPr>
              <p:nvPr/>
            </p:nvSpPr>
            <p:spPr bwMode="auto">
              <a:xfrm>
                <a:off x="2927" y="845"/>
                <a:ext cx="2628" cy="589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79" name="Text Box 11"/>
              <p:cNvSpPr txBox="1">
                <a:spLocks noChangeArrowheads="1"/>
              </p:cNvSpPr>
              <p:nvPr/>
            </p:nvSpPr>
            <p:spPr bwMode="auto">
              <a:xfrm>
                <a:off x="2927" y="845"/>
                <a:ext cx="2628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Ορισμός μεταβλητής αντίστοιχου τύπου</a:t>
                </a:r>
              </a:p>
            </p:txBody>
          </p:sp>
        </p:grpSp>
        <p:grpSp>
          <p:nvGrpSpPr>
            <p:cNvPr id="30747" name="Group 12"/>
            <p:cNvGrpSpPr>
              <a:grpSpLocks/>
            </p:cNvGrpSpPr>
            <p:nvPr/>
          </p:nvGrpSpPr>
          <p:grpSpPr bwMode="auto">
            <a:xfrm>
              <a:off x="295" y="845"/>
              <a:ext cx="2628" cy="589"/>
              <a:chOff x="295" y="845"/>
              <a:chExt cx="2628" cy="589"/>
            </a:xfrm>
          </p:grpSpPr>
          <p:sp>
            <p:nvSpPr>
              <p:cNvPr id="30754" name="AutoShape 13"/>
              <p:cNvSpPr>
                <a:spLocks noChangeArrowheads="1"/>
              </p:cNvSpPr>
              <p:nvPr/>
            </p:nvSpPr>
            <p:spPr bwMode="auto">
              <a:xfrm>
                <a:off x="295" y="845"/>
                <a:ext cx="2628" cy="589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82" name="Text Box 14"/>
              <p:cNvSpPr txBox="1">
                <a:spLocks noChangeArrowheads="1"/>
              </p:cNvSpPr>
              <p:nvPr/>
            </p:nvSpPr>
            <p:spPr bwMode="auto">
              <a:xfrm>
                <a:off x="295" y="845"/>
                <a:ext cx="2628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Τύπος Δεδομένων</a:t>
                </a:r>
              </a:p>
            </p:txBody>
          </p:sp>
        </p:grpSp>
        <p:sp>
          <p:nvSpPr>
            <p:cNvPr id="30748" name="Line 15"/>
            <p:cNvSpPr>
              <a:spLocks noChangeShapeType="1"/>
            </p:cNvSpPr>
            <p:nvPr/>
          </p:nvSpPr>
          <p:spPr bwMode="auto">
            <a:xfrm>
              <a:off x="295" y="845"/>
              <a:ext cx="526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49" name="Line 16"/>
            <p:cNvSpPr>
              <a:spLocks noChangeShapeType="1"/>
            </p:cNvSpPr>
            <p:nvPr/>
          </p:nvSpPr>
          <p:spPr bwMode="auto">
            <a:xfrm>
              <a:off x="295" y="1435"/>
              <a:ext cx="5262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50" name="Line 17"/>
            <p:cNvSpPr>
              <a:spLocks noChangeShapeType="1"/>
            </p:cNvSpPr>
            <p:nvPr/>
          </p:nvSpPr>
          <p:spPr bwMode="auto">
            <a:xfrm>
              <a:off x="295" y="1760"/>
              <a:ext cx="5262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51" name="Line 18"/>
            <p:cNvSpPr>
              <a:spLocks noChangeShapeType="1"/>
            </p:cNvSpPr>
            <p:nvPr/>
          </p:nvSpPr>
          <p:spPr bwMode="auto">
            <a:xfrm>
              <a:off x="295" y="845"/>
              <a:ext cx="1" cy="91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52" name="Line 19"/>
            <p:cNvSpPr>
              <a:spLocks noChangeShapeType="1"/>
            </p:cNvSpPr>
            <p:nvPr/>
          </p:nvSpPr>
          <p:spPr bwMode="auto">
            <a:xfrm>
              <a:off x="2927" y="845"/>
              <a:ext cx="1" cy="91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53" name="Line 20"/>
            <p:cNvSpPr>
              <a:spLocks noChangeShapeType="1"/>
            </p:cNvSpPr>
            <p:nvPr/>
          </p:nvSpPr>
          <p:spPr bwMode="auto">
            <a:xfrm>
              <a:off x="5557" y="845"/>
              <a:ext cx="1" cy="91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30724" name="Group 21"/>
          <p:cNvGrpSpPr>
            <a:grpSpLocks/>
          </p:cNvGrpSpPr>
          <p:nvPr/>
        </p:nvGrpSpPr>
        <p:grpSpPr bwMode="auto">
          <a:xfrm>
            <a:off x="73025" y="4603752"/>
            <a:ext cx="8975726" cy="1485901"/>
            <a:chOff x="46" y="2900"/>
            <a:chExt cx="5654" cy="936"/>
          </a:xfrm>
        </p:grpSpPr>
        <p:grpSp>
          <p:nvGrpSpPr>
            <p:cNvPr id="30726" name="Group 22"/>
            <p:cNvGrpSpPr>
              <a:grpSpLocks/>
            </p:cNvGrpSpPr>
            <p:nvPr/>
          </p:nvGrpSpPr>
          <p:grpSpPr bwMode="auto">
            <a:xfrm>
              <a:off x="2533" y="3489"/>
              <a:ext cx="3162" cy="339"/>
              <a:chOff x="2533" y="3489"/>
              <a:chExt cx="3162" cy="339"/>
            </a:xfrm>
          </p:grpSpPr>
          <p:sp>
            <p:nvSpPr>
              <p:cNvPr id="30742" name="AutoShape 23"/>
              <p:cNvSpPr>
                <a:spLocks noChangeArrowheads="1"/>
              </p:cNvSpPr>
              <p:nvPr/>
            </p:nvSpPr>
            <p:spPr bwMode="auto">
              <a:xfrm>
                <a:off x="2533" y="3489"/>
                <a:ext cx="3163" cy="340"/>
              </a:xfrm>
              <a:prstGeom prst="roundRect">
                <a:avLst>
                  <a:gd name="adj" fmla="val 29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92" name="Text Box 24"/>
              <p:cNvSpPr txBox="1">
                <a:spLocks noChangeArrowheads="1"/>
              </p:cNvSpPr>
              <p:nvPr/>
            </p:nvSpPr>
            <p:spPr bwMode="auto">
              <a:xfrm>
                <a:off x="2533" y="3489"/>
                <a:ext cx="316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6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Employee John=new Employee( )</a:t>
                </a:r>
              </a:p>
            </p:txBody>
          </p:sp>
        </p:grpSp>
        <p:grpSp>
          <p:nvGrpSpPr>
            <p:cNvPr id="30727" name="Group 25"/>
            <p:cNvGrpSpPr>
              <a:grpSpLocks/>
            </p:cNvGrpSpPr>
            <p:nvPr/>
          </p:nvGrpSpPr>
          <p:grpSpPr bwMode="auto">
            <a:xfrm>
              <a:off x="46" y="3489"/>
              <a:ext cx="2482" cy="339"/>
              <a:chOff x="46" y="3489"/>
              <a:chExt cx="2482" cy="339"/>
            </a:xfrm>
          </p:grpSpPr>
          <p:sp>
            <p:nvSpPr>
              <p:cNvPr id="30740" name="AutoShape 26"/>
              <p:cNvSpPr>
                <a:spLocks noChangeArrowheads="1"/>
              </p:cNvSpPr>
              <p:nvPr/>
            </p:nvSpPr>
            <p:spPr bwMode="auto">
              <a:xfrm>
                <a:off x="46" y="3489"/>
                <a:ext cx="2483" cy="340"/>
              </a:xfrm>
              <a:prstGeom prst="roundRect">
                <a:avLst>
                  <a:gd name="adj" fmla="val 292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95" name="Text Box 27"/>
              <p:cNvSpPr txBox="1">
                <a:spLocks noChangeArrowheads="1"/>
              </p:cNvSpPr>
              <p:nvPr/>
            </p:nvSpPr>
            <p:spPr bwMode="auto">
              <a:xfrm>
                <a:off x="46" y="3489"/>
                <a:ext cx="2483" cy="3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Class Employee{…..}</a:t>
                </a:r>
              </a:p>
            </p:txBody>
          </p:sp>
        </p:grpSp>
        <p:grpSp>
          <p:nvGrpSpPr>
            <p:cNvPr id="30728" name="Group 28"/>
            <p:cNvGrpSpPr>
              <a:grpSpLocks/>
            </p:cNvGrpSpPr>
            <p:nvPr/>
          </p:nvGrpSpPr>
          <p:grpSpPr bwMode="auto">
            <a:xfrm>
              <a:off x="2533" y="2900"/>
              <a:ext cx="3163" cy="589"/>
              <a:chOff x="2533" y="2900"/>
              <a:chExt cx="3163" cy="589"/>
            </a:xfrm>
          </p:grpSpPr>
          <p:sp>
            <p:nvSpPr>
              <p:cNvPr id="30738" name="AutoShape 29"/>
              <p:cNvSpPr>
                <a:spLocks noChangeArrowheads="1"/>
              </p:cNvSpPr>
              <p:nvPr/>
            </p:nvSpPr>
            <p:spPr bwMode="auto">
              <a:xfrm>
                <a:off x="2533" y="2900"/>
                <a:ext cx="3163" cy="589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198" name="Text Box 30"/>
              <p:cNvSpPr txBox="1">
                <a:spLocks noChangeArrowheads="1"/>
              </p:cNvSpPr>
              <p:nvPr/>
            </p:nvSpPr>
            <p:spPr bwMode="auto">
              <a:xfrm>
                <a:off x="2533" y="2900"/>
                <a:ext cx="3163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Αρχικοποίηση αντικειμένου κλάσης</a:t>
                </a:r>
              </a:p>
            </p:txBody>
          </p:sp>
        </p:grpSp>
        <p:grpSp>
          <p:nvGrpSpPr>
            <p:cNvPr id="30729" name="Group 31"/>
            <p:cNvGrpSpPr>
              <a:grpSpLocks/>
            </p:cNvGrpSpPr>
            <p:nvPr/>
          </p:nvGrpSpPr>
          <p:grpSpPr bwMode="auto">
            <a:xfrm>
              <a:off x="46" y="2900"/>
              <a:ext cx="2483" cy="589"/>
              <a:chOff x="46" y="2900"/>
              <a:chExt cx="2483" cy="589"/>
            </a:xfrm>
          </p:grpSpPr>
          <p:sp>
            <p:nvSpPr>
              <p:cNvPr id="30736" name="AutoShape 32"/>
              <p:cNvSpPr>
                <a:spLocks noChangeArrowheads="1"/>
              </p:cNvSpPr>
              <p:nvPr/>
            </p:nvSpPr>
            <p:spPr bwMode="auto">
              <a:xfrm>
                <a:off x="46" y="2900"/>
                <a:ext cx="2483" cy="589"/>
              </a:xfrm>
              <a:prstGeom prst="roundRect">
                <a:avLst>
                  <a:gd name="adj" fmla="val 16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7201" name="Text Box 33"/>
              <p:cNvSpPr txBox="1">
                <a:spLocks noChangeArrowheads="1"/>
              </p:cNvSpPr>
              <p:nvPr/>
            </p:nvSpPr>
            <p:spPr bwMode="auto">
              <a:xfrm>
                <a:off x="46" y="2900"/>
                <a:ext cx="2483" cy="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700"/>
                  </a:spcBef>
                  <a:buClr>
                    <a:srgbClr val="9999FF"/>
                  </a:buClr>
                  <a:buSzPct val="100000"/>
                  <a:buFont typeface="Times New Roman" pitchFamily="18" charset="0"/>
                  <a:buNone/>
                  <a:defRPr/>
                </a:pPr>
                <a:r>
                  <a:rPr lang="en-GB" sz="2800" dirty="0" smtClean="0">
                    <a:solidFill>
                      <a:srgbClr val="00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+mn-ea"/>
                    <a:cs typeface="+mn-cs"/>
                  </a:rPr>
                  <a:t>Ορισμός κλάσης</a:t>
                </a:r>
              </a:p>
            </p:txBody>
          </p:sp>
        </p:grpSp>
        <p:sp>
          <p:nvSpPr>
            <p:cNvPr id="30730" name="Line 34"/>
            <p:cNvSpPr>
              <a:spLocks noChangeShapeType="1"/>
            </p:cNvSpPr>
            <p:nvPr/>
          </p:nvSpPr>
          <p:spPr bwMode="auto">
            <a:xfrm>
              <a:off x="46" y="2900"/>
              <a:ext cx="5653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31" name="Line 35"/>
            <p:cNvSpPr>
              <a:spLocks noChangeShapeType="1"/>
            </p:cNvSpPr>
            <p:nvPr/>
          </p:nvSpPr>
          <p:spPr bwMode="auto">
            <a:xfrm>
              <a:off x="46" y="3489"/>
              <a:ext cx="5653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32" name="Line 36"/>
            <p:cNvSpPr>
              <a:spLocks noChangeShapeType="1"/>
            </p:cNvSpPr>
            <p:nvPr/>
          </p:nvSpPr>
          <p:spPr bwMode="auto">
            <a:xfrm>
              <a:off x="46" y="3835"/>
              <a:ext cx="5653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33" name="Line 37"/>
            <p:cNvSpPr>
              <a:spLocks noChangeShapeType="1"/>
            </p:cNvSpPr>
            <p:nvPr/>
          </p:nvSpPr>
          <p:spPr bwMode="auto">
            <a:xfrm>
              <a:off x="46" y="2900"/>
              <a:ext cx="1" cy="93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34" name="Line 38"/>
            <p:cNvSpPr>
              <a:spLocks noChangeShapeType="1"/>
            </p:cNvSpPr>
            <p:nvPr/>
          </p:nvSpPr>
          <p:spPr bwMode="auto">
            <a:xfrm>
              <a:off x="2533" y="2900"/>
              <a:ext cx="1" cy="93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0735" name="Line 39"/>
            <p:cNvSpPr>
              <a:spLocks noChangeShapeType="1"/>
            </p:cNvSpPr>
            <p:nvPr/>
          </p:nvSpPr>
          <p:spPr bwMode="auto">
            <a:xfrm>
              <a:off x="5699" y="2900"/>
              <a:ext cx="1" cy="93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sp>
        <p:nvSpPr>
          <p:cNvPr id="30725" name="Text Box 40"/>
          <p:cNvSpPr txBox="1">
            <a:spLocks noChangeArrowheads="1"/>
          </p:cNvSpPr>
          <p:nvPr/>
        </p:nvSpPr>
        <p:spPr bwMode="auto">
          <a:xfrm>
            <a:off x="468313" y="3141663"/>
            <a:ext cx="82804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00FF00"/>
                </a:solidFill>
              </a:rPr>
              <a:t>Κλάση: σύνθετος τύπος δεδομένων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00FF00"/>
                </a:solidFill>
              </a:rPr>
              <a:t>Αντικείμενο: στιγμιότυπο (instance) μιας κλάσης</a:t>
            </a:r>
          </a:p>
        </p:txBody>
      </p:sp>
    </p:spTree>
    <p:extLst>
      <p:ext uri="{BB962C8B-B14F-4D97-AF65-F5344CB8AC3E}">
        <p14:creationId xmlns:p14="http://schemas.microsoft.com/office/powerpoint/2010/main" val="29980933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Κατασκευαστές (Constructors)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5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Μέθοδοι </a:t>
            </a:r>
            <a:r>
              <a:rPr lang="en-GB" sz="2400" dirty="0" smtClean="0">
                <a:solidFill>
                  <a:srgbClr val="FFFF00"/>
                </a:solidFill>
              </a:rPr>
              <a:t>που εκτελούνται κατά τη</a:t>
            </a:r>
            <a:r>
              <a:rPr lang="el-GR" sz="2400" dirty="0" smtClean="0">
                <a:solidFill>
                  <a:srgbClr val="FFFF00"/>
                </a:solidFill>
              </a:rPr>
              <a:t> δημιουργία </a:t>
            </a:r>
            <a:r>
              <a:rPr lang="en-GB" sz="2400" dirty="0" smtClean="0">
                <a:solidFill>
                  <a:srgbClr val="FFFF00"/>
                </a:solidFill>
              </a:rPr>
              <a:t>αντικειμέν</a:t>
            </a:r>
            <a:r>
              <a:rPr lang="el-GR" sz="2400" dirty="0" smtClean="0">
                <a:solidFill>
                  <a:srgbClr val="FFFF00"/>
                </a:solidFill>
              </a:rPr>
              <a:t>ων</a:t>
            </a:r>
            <a:r>
              <a:rPr lang="en-GB" sz="2400" dirty="0" smtClean="0">
                <a:solidFill>
                  <a:srgbClr val="FFFF00"/>
                </a:solidFill>
              </a:rPr>
              <a:t>. 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5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Χρησιμοποιούνται </a:t>
            </a:r>
            <a:r>
              <a:rPr lang="el-GR" sz="2400" dirty="0" smtClean="0">
                <a:solidFill>
                  <a:srgbClr val="FFFF00"/>
                </a:solidFill>
              </a:rPr>
              <a:t>κυρίως </a:t>
            </a:r>
            <a:r>
              <a:rPr lang="en-GB" sz="2400" dirty="0" smtClean="0">
                <a:solidFill>
                  <a:srgbClr val="FFFF00"/>
                </a:solidFill>
              </a:rPr>
              <a:t>για την </a:t>
            </a:r>
            <a:r>
              <a:rPr lang="el-GR" sz="2400" dirty="0" smtClean="0">
                <a:solidFill>
                  <a:srgbClr val="FFFF00"/>
                </a:solidFill>
              </a:rPr>
              <a:t>αρχικοποίηση αντικειμένων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spcBef>
                <a:spcPts val="5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Έχουν το ίδιο όνομα με την κλάση </a:t>
            </a:r>
            <a:r>
              <a:rPr lang="el-GR" sz="2400" dirty="0" smtClean="0">
                <a:solidFill>
                  <a:srgbClr val="FFFF00"/>
                </a:solidFill>
              </a:rPr>
              <a:t>σ</a:t>
            </a:r>
            <a:r>
              <a:rPr lang="en-GB" sz="2400" dirty="0" smtClean="0">
                <a:solidFill>
                  <a:srgbClr val="FFFF00"/>
                </a:solidFill>
              </a:rPr>
              <a:t>την οποία </a:t>
            </a:r>
            <a:r>
              <a:rPr lang="el-GR" sz="2400" dirty="0" smtClean="0">
                <a:solidFill>
                  <a:srgbClr val="FFFF00"/>
                </a:solidFill>
              </a:rPr>
              <a:t>ανήκουν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spcBef>
                <a:spcPts val="5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Οι κατασκευαστές ΔΕΝ ΕΠΙΣΤΡΕΦΟΥΝ ΤΙΜΗ (</a:t>
            </a:r>
            <a:r>
              <a:rPr lang="el-GR" sz="2400" dirty="0" smtClean="0">
                <a:solidFill>
                  <a:srgbClr val="FFFF00"/>
                </a:solidFill>
              </a:rPr>
              <a:t>δεν είναι ούτε </a:t>
            </a:r>
            <a:r>
              <a:rPr lang="en-US" sz="2400" dirty="0" smtClean="0">
                <a:solidFill>
                  <a:srgbClr val="FFFF00"/>
                </a:solidFill>
              </a:rPr>
              <a:t>void)</a:t>
            </a:r>
            <a:r>
              <a:rPr lang="en-GB" sz="2400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500"/>
              </a:spcBef>
              <a:buSzPct val="16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13775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Βιβλιογραφία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fontAlgn="base"/>
            <a:r>
              <a:rPr lang="en-US" dirty="0">
                <a:solidFill>
                  <a:srgbClr val="FFFF00"/>
                </a:solidFill>
              </a:rPr>
              <a:t>BlackU., Internet Architecture: An Introduction to IP Protocols, Prentice Hall, 2000.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Gralla P., How the Internet Works, Que/Sams Publishing, 2004.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Hall M., Brown L., Servlets </a:t>
            </a:r>
            <a:r>
              <a:rPr lang="el-GR" dirty="0">
                <a:solidFill>
                  <a:srgbClr val="FFFF00"/>
                </a:solidFill>
              </a:rPr>
              <a:t>και σελίδες διακομιστή </a:t>
            </a:r>
            <a:r>
              <a:rPr lang="en-US" dirty="0">
                <a:solidFill>
                  <a:srgbClr val="FFFF00"/>
                </a:solidFill>
              </a:rPr>
              <a:t>Java, </a:t>
            </a:r>
            <a:r>
              <a:rPr lang="el-GR" dirty="0">
                <a:solidFill>
                  <a:srgbClr val="FFFF00"/>
                </a:solidFill>
              </a:rPr>
              <a:t>Εκδόσεις Κλειδάριθμος, 2007.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Kurniawan B., Internet Programming with VB, Springer Verlag, 2000.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Short S., Building XML Web Services for the Microsoft® .NET Platform, Microsoft Press, 2002.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Software Agents, J.Bradshaw (Ed.), American Association for AI, 1997.</a:t>
            </a:r>
          </a:p>
          <a:p>
            <a:pPr fontAlgn="base"/>
            <a:r>
              <a:rPr lang="en-US" dirty="0">
                <a:solidFill>
                  <a:srgbClr val="FFFF00"/>
                </a:solidFill>
              </a:rPr>
              <a:t>Online books and tutorials: </a:t>
            </a:r>
            <a:r>
              <a:rPr lang="en-US" b="1" dirty="0" smtClean="0">
                <a:solidFill>
                  <a:srgbClr val="FFFF00"/>
                </a:solidFill>
              </a:rPr>
              <a:t>http</a:t>
            </a:r>
            <a:r>
              <a:rPr lang="en-US" b="1" dirty="0">
                <a:solidFill>
                  <a:srgbClr val="FFFF00"/>
                </a:solidFill>
              </a:rPr>
              <a:t>://</a:t>
            </a:r>
            <a:r>
              <a:rPr lang="en-US" b="1" dirty="0" smtClean="0">
                <a:solidFill>
                  <a:srgbClr val="FFFF00"/>
                </a:solidFill>
              </a:rPr>
              <a:t>www.sun.com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Servlets </a:t>
            </a:r>
            <a:r>
              <a:rPr lang="el-GR" dirty="0" smtClean="0">
                <a:solidFill>
                  <a:srgbClr val="FFFF00"/>
                </a:solidFill>
              </a:rPr>
              <a:t>και σελίδες διακομιστή </a:t>
            </a:r>
            <a:r>
              <a:rPr lang="en-US" dirty="0" smtClean="0">
                <a:solidFill>
                  <a:srgbClr val="FFFF00"/>
                </a:solidFill>
              </a:rPr>
              <a:t>Java: </a:t>
            </a:r>
            <a:r>
              <a:rPr lang="el-GR" dirty="0" smtClean="0">
                <a:solidFill>
                  <a:srgbClr val="FFFF00"/>
                </a:solidFill>
              </a:rPr>
              <a:t>Τεχνολογίες πυρήνα, </a:t>
            </a:r>
            <a:r>
              <a:rPr lang="en-US" dirty="0">
                <a:solidFill>
                  <a:srgbClr val="FFFF00"/>
                </a:solidFill>
              </a:rPr>
              <a:t>MARTY HALL, LARRY BROWN 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Αρχιτεκτονική πλατφόρμας υπηρεσιών ιστού, </a:t>
            </a:r>
            <a:r>
              <a:rPr lang="en-US" dirty="0">
                <a:solidFill>
                  <a:srgbClr val="FFFF00"/>
                </a:solidFill>
              </a:rPr>
              <a:t>SANJIVA WEERAWARANA, FRANCISCO CURBERA, FRANK LEYMANN, TONY STOREY, DONALD F. FERGUSON </a:t>
            </a:r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Πληροφοριακά συστήματα Παγκόσμιου ιστού, Αθηνά Βακάλη, Ζαχαρούλα Παπαμήτσιου </a:t>
            </a:r>
          </a:p>
          <a:p>
            <a:pPr fontAlgn="base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16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</a:t>
            </a:r>
            <a:r>
              <a:rPr lang="el-GR" sz="4000" dirty="0" smtClean="0">
                <a:solidFill>
                  <a:srgbClr val="FFFF00"/>
                </a:solidFill>
              </a:rPr>
              <a:t>α</a:t>
            </a:r>
            <a:r>
              <a:rPr lang="en-GB" sz="4000" dirty="0" smtClean="0">
                <a:solidFill>
                  <a:srgbClr val="FFFF00"/>
                </a:solidFill>
              </a:rPr>
              <a:t>δε</a:t>
            </a:r>
            <a:r>
              <a:rPr lang="el-GR" sz="4000" dirty="0" smtClean="0">
                <a:solidFill>
                  <a:srgbClr val="FFFF00"/>
                </a:solidFill>
              </a:rPr>
              <a:t>ί</a:t>
            </a:r>
            <a:r>
              <a:rPr lang="en-GB" sz="4000" dirty="0" smtClean="0">
                <a:solidFill>
                  <a:srgbClr val="FFFF00"/>
                </a:solidFill>
              </a:rPr>
              <a:t>γμα</a:t>
            </a:r>
            <a:r>
              <a:rPr lang="el-GR" sz="4000" dirty="0" smtClean="0">
                <a:solidFill>
                  <a:srgbClr val="FFFF00"/>
                </a:solidFill>
              </a:rPr>
              <a:t>τα</a:t>
            </a:r>
            <a:r>
              <a:rPr lang="en-GB" sz="4000" dirty="0" smtClean="0">
                <a:solidFill>
                  <a:srgbClr val="FFFF00"/>
                </a:solidFill>
              </a:rPr>
              <a:t> κατασκευαστ</a:t>
            </a:r>
            <a:r>
              <a:rPr lang="el-GR" sz="4000" dirty="0" smtClean="0">
                <a:solidFill>
                  <a:srgbClr val="FFFF00"/>
                </a:solidFill>
              </a:rPr>
              <a:t>ών</a:t>
            </a:r>
            <a:endParaRPr lang="en-GB" sz="4000" dirty="0" smtClean="0">
              <a:solidFill>
                <a:srgbClr val="FFFF00"/>
              </a:solidFill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2548879"/>
          </a:xfrm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class Rectangle</a:t>
            </a:r>
            <a:r>
              <a:rPr lang="el-GR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int height;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  int width;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Rectangle ( )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height = 1;</a:t>
            </a: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width = 1;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marL="93663" indent="0" eaLnBrk="1" hangingPunct="1">
              <a:spcBef>
                <a:spcPts val="0"/>
              </a:spcBef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4609" y="3933056"/>
            <a:ext cx="8352928" cy="276998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class Rectangle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{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 int height;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 int width;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public Rectangle (int rectHeight, int rectWidth)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{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   height = rectHeight;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   width = rectWidth;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  }</a:t>
            </a:r>
          </a:p>
          <a:p>
            <a:pPr marL="93663" eaLnBrk="1" hangingPunct="1">
              <a:buClr>
                <a:srgbClr val="9999FF"/>
              </a:buClr>
              <a:buSzPct val="100000"/>
              <a:buFont typeface="Wingdings" pitchFamily="2" charset="2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18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ea typeface="+mn-ea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385083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Πολλαπλοί κατασκευαστές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 anchor="ctr"/>
          <a:lstStyle/>
          <a:p>
            <a:pPr lvl="1" eaLnBrk="1" hangingPunct="1">
              <a:spcBef>
                <a:spcPts val="0"/>
              </a:spcBef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Για μια κλάση μπορούν να οριστούν περισσότεροι του ενός κατασκευαστές και να επιλεγεί ένας από αυτούς κατά την αρχικοποίηση (constructor overloading)</a:t>
            </a:r>
          </a:p>
          <a:p>
            <a:pPr lvl="1" eaLnBrk="1" hangingPunct="1">
              <a:spcBef>
                <a:spcPts val="0"/>
              </a:spcBef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Αν δεν ορ</a:t>
            </a:r>
            <a:r>
              <a:rPr lang="el-GR" sz="2400" dirty="0" smtClean="0">
                <a:solidFill>
                  <a:srgbClr val="FFFF00"/>
                </a:solidFill>
              </a:rPr>
              <a:t>ιστεί </a:t>
            </a:r>
            <a:r>
              <a:rPr lang="en-GB" sz="2400" dirty="0" smtClean="0">
                <a:solidFill>
                  <a:srgbClr val="FFFF00"/>
                </a:solidFill>
              </a:rPr>
              <a:t>κατασκευαστή</a:t>
            </a:r>
            <a:r>
              <a:rPr lang="el-GR" sz="2400" dirty="0" smtClean="0">
                <a:solidFill>
                  <a:srgbClr val="FFFF00"/>
                </a:solidFill>
              </a:rPr>
              <a:t>ς</a:t>
            </a:r>
            <a:r>
              <a:rPr lang="en-GB" sz="2400" dirty="0" smtClean="0">
                <a:solidFill>
                  <a:srgbClr val="FFFF00"/>
                </a:solidFill>
              </a:rPr>
              <a:t>, υφίσταται ο default constructor (κατασκευαστής χωρίς ορίσματα). </a:t>
            </a:r>
            <a:endParaRPr lang="el-GR" sz="2400" dirty="0" smtClean="0">
              <a:solidFill>
                <a:srgbClr val="FFFF00"/>
              </a:solidFill>
            </a:endParaRPr>
          </a:p>
          <a:p>
            <a:pPr lvl="1" eaLnBrk="1" hangingPunct="1">
              <a:spcBef>
                <a:spcPts val="0"/>
              </a:spcBef>
              <a:tabLst>
                <a:tab pos="733425" algn="l"/>
                <a:tab pos="1181100" algn="l"/>
                <a:tab pos="1630363" algn="l"/>
                <a:tab pos="2079625" algn="l"/>
                <a:tab pos="2528888" algn="l"/>
                <a:tab pos="2978150" algn="l"/>
                <a:tab pos="3427413" algn="l"/>
                <a:tab pos="3876675" algn="l"/>
                <a:tab pos="4325938" algn="l"/>
                <a:tab pos="4775200" algn="l"/>
                <a:tab pos="5224463" algn="l"/>
                <a:tab pos="5673725" algn="l"/>
                <a:tab pos="6122988" algn="l"/>
                <a:tab pos="6572250" algn="l"/>
                <a:tab pos="7021513" algn="l"/>
                <a:tab pos="7470775" algn="l"/>
                <a:tab pos="7920038" algn="l"/>
                <a:tab pos="8369300" algn="l"/>
                <a:tab pos="8818563" algn="l"/>
                <a:tab pos="9267825" algn="l"/>
                <a:tab pos="9717088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Υλοποίηση κατασκευαστή από τον προγραμματιστή αυτομάτως αναιρεί τον default constructor.</a:t>
            </a:r>
          </a:p>
        </p:txBody>
      </p:sp>
    </p:spTree>
    <p:extLst>
      <p:ext uri="{BB962C8B-B14F-4D97-AF65-F5344CB8AC3E}">
        <p14:creationId xmlns:p14="http://schemas.microsoft.com/office/powerpoint/2010/main" val="415321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600" dirty="0" smtClean="0">
                <a:solidFill>
                  <a:srgbClr val="FFFF00"/>
                </a:solidFill>
              </a:rPr>
              <a:t>Παράδειγμα πολλαπλών</a:t>
            </a:r>
            <a:r>
              <a:rPr lang="el-GR" sz="3600" dirty="0" smtClean="0">
                <a:solidFill>
                  <a:srgbClr val="FFFF00"/>
                </a:solidFill>
              </a:rPr>
              <a:t> </a:t>
            </a:r>
            <a:r>
              <a:rPr lang="en-GB" sz="3600" dirty="0" smtClean="0">
                <a:solidFill>
                  <a:srgbClr val="FFFF00"/>
                </a:solidFill>
              </a:rPr>
              <a:t>κατασκευαστών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3628999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myClass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int a;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int b;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myClass()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a = 0;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b = 0;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myClass(int alpha, int beta)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a = alpha;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b</a:t>
            </a: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beta;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62</a:t>
            </a:fld>
            <a:endParaRPr lang="el-GR" dirty="0"/>
          </a:p>
        </p:txBody>
      </p:sp>
      <p:sp>
        <p:nvSpPr>
          <p:cNvPr id="34820" name="Line 3"/>
          <p:cNvSpPr>
            <a:spLocks noChangeShapeType="1"/>
          </p:cNvSpPr>
          <p:nvPr/>
        </p:nvSpPr>
        <p:spPr bwMode="auto">
          <a:xfrm flipH="1">
            <a:off x="4067944" y="1052736"/>
            <a:ext cx="18255" cy="5517232"/>
          </a:xfrm>
          <a:prstGeom prst="line">
            <a:avLst/>
          </a:prstGeom>
          <a:noFill/>
          <a:ln w="93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4344795" y="1412776"/>
            <a:ext cx="4427537" cy="2111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+mn-lt"/>
              </a:rPr>
              <a:t>myClass Test1 = new myClass( );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alibri" pitchFamily="34" charset="0"/>
              </a:rPr>
              <a:t>Καλείται ο constructor χωρίς ορίσματα (default constructor), συνεπώς: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alibri" pitchFamily="34" charset="0"/>
              </a:rPr>
              <a:t>a = 0 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alibri" pitchFamily="34" charset="0"/>
              </a:rPr>
              <a:t>b = 0 </a:t>
            </a:r>
          </a:p>
        </p:txBody>
      </p:sp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4067944" y="4305300"/>
            <a:ext cx="4981241" cy="105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myClass Test2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</a:t>
            </a: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new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myClass(2, 3); a </a:t>
            </a: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2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 = 3</a:t>
            </a:r>
          </a:p>
        </p:txBody>
      </p:sp>
    </p:spTree>
    <p:extLst>
      <p:ext uri="{BB962C8B-B14F-4D97-AF65-F5344CB8AC3E}">
        <p14:creationId xmlns:p14="http://schemas.microsoft.com/office/powerpoint/2010/main" val="3560963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000" dirty="0" smtClean="0">
                <a:solidFill>
                  <a:srgbClr val="FFFF00"/>
                </a:solidFill>
              </a:rPr>
              <a:t>Πρόσβαση σε δεδομένα και μεθόδους αντικειμένων κλάσεων (που έχουν δηλωθεί public)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63</a:t>
            </a:fld>
            <a:endParaRPr lang="el-GR" dirty="0"/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147638" y="1657391"/>
            <a:ext cx="8894762" cy="378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99FF66"/>
              </a:buClr>
              <a:buSzPct val="100000"/>
            </a:pP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Πρόσβαση σε public μεταβλητές μέλη:</a:t>
            </a: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&lt;object&gt;.&lt;member variable&gt;</a:t>
            </a: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someEmployeeRecord.salary </a:t>
            </a: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= 1500;</a:t>
            </a:r>
          </a:p>
          <a:p>
            <a:pPr eaLnBrk="1" hangingPunct="1">
              <a:buClr>
                <a:srgbClr val="99FF66"/>
              </a:buClr>
              <a:buSzPct val="100000"/>
              <a:buFont typeface="Arial" pitchFamily="34" charset="0"/>
              <a:buChar char="•"/>
            </a:pPr>
            <a:endParaRPr lang="el-GR" sz="2400" b="1" u="sng" dirty="0" smtClean="0">
              <a:solidFill>
                <a:srgbClr val="FFFF00"/>
              </a:solidFill>
              <a:latin typeface="Calibri" pitchFamily="34" charset="0"/>
            </a:endParaRPr>
          </a:p>
          <a:p>
            <a:pPr eaLnBrk="1" hangingPunct="1">
              <a:buClr>
                <a:srgbClr val="99FF66"/>
              </a:buClr>
              <a:buSzPct val="100000"/>
            </a:pPr>
            <a:r>
              <a:rPr lang="en-GB" sz="2400" b="1" dirty="0" smtClean="0">
                <a:solidFill>
                  <a:srgbClr val="FFFF00"/>
                </a:solidFill>
                <a:latin typeface="Calibri" pitchFamily="34" charset="0"/>
              </a:rPr>
              <a:t>Κλήση </a:t>
            </a:r>
            <a:r>
              <a:rPr lang="en-GB" sz="2400" b="1" dirty="0">
                <a:solidFill>
                  <a:srgbClr val="FFFF00"/>
                </a:solidFill>
                <a:latin typeface="Calibri" pitchFamily="34" charset="0"/>
              </a:rPr>
              <a:t>μεθόδων:</a:t>
            </a: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&lt;object&gt;.&lt;member function&gt;</a:t>
            </a:r>
          </a:p>
          <a:p>
            <a:pPr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l-GR" sz="2400" dirty="0" smtClean="0">
                <a:solidFill>
                  <a:srgbClr val="FFFF00"/>
                </a:solidFill>
                <a:latin typeface="Calibri" pitchFamily="34" charset="0"/>
              </a:rPr>
              <a:t>π</a:t>
            </a: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.χ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.</a:t>
            </a: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income=someEmployeeRecord.getSalary();</a:t>
            </a:r>
            <a:endParaRPr lang="el-GR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endParaRPr lang="en-GB" sz="24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ctr" eaLnBrk="1" hangingPunct="1"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someEmployeeRecord.setSalary(1500</a:t>
            </a: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595972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 lIns="0" tIns="0" rIns="0" bIns="0"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Παράδειγμα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79512" y="1340768"/>
            <a:ext cx="8784976" cy="49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Employee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int salary;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setSalary (int employeeSalary)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salary = employeeSalary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int getSalary ( 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 return salary;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endParaRPr lang="en-GB" sz="2000" dirty="0" smtClean="0">
              <a:solidFill>
                <a:srgbClr val="99FF66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Employee John=new Employee ();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John.setSalary (1200);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int someSalary =John.getSalary ();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rgbClr val="9999FF"/>
              </a:buClr>
              <a:buSzPct val="100000"/>
              <a:buFont typeface="Arial" pitchFamily="34" charset="0"/>
              <a:buNone/>
              <a:defRPr/>
            </a:pPr>
            <a:endParaRPr lang="en-GB" sz="2000" dirty="0" smtClean="0">
              <a:solidFill>
                <a:srgbClr val="00FF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51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Η δεσμευμένη λέξη this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540768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Α</a:t>
            </a:r>
            <a:r>
              <a:rPr lang="en-GB" sz="2400" dirty="0" smtClean="0">
                <a:solidFill>
                  <a:srgbClr val="FFFF00"/>
                </a:solidFill>
              </a:rPr>
              <a:t>ποτελεί έναν τρόπο αναφοράς στο τρέχον αντικείμενο.</a:t>
            </a: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Χρήσιμη για τον διαχωρισμό μεταβλητών-μελών από ορίσματα συναρτήσεων σε περίπτωση που τα ονόματά τους ταυτίζονται.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65</a:t>
            </a:fld>
            <a:endParaRPr lang="el-GR" dirty="0"/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755576" y="3140968"/>
            <a:ext cx="7653535" cy="324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EmployeeRecord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int salary;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public void setInt (int salary)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{  this.salary = salary; }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42568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dirty="0" smtClean="0">
                <a:solidFill>
                  <a:srgbClr val="FFFF00"/>
                </a:solidFill>
              </a:rPr>
              <a:t>Πακέτα (packages)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ts val="6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Kλάσεις συναφούς λειτουργικότητας ομαδοποιούνται σε πακέτα (packages)</a:t>
            </a:r>
          </a:p>
          <a:p>
            <a:pPr eaLnBrk="1" hangingPunct="1">
              <a:spcBef>
                <a:spcPts val="6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Κλάσεις του ίδιου πακέτου βρίσκονται στο ίδιο directory</a:t>
            </a:r>
          </a:p>
          <a:p>
            <a:pPr eaLnBrk="1" hangingPunct="1">
              <a:spcBef>
                <a:spcPts val="6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Η δήλωση του πακέτου στο οποίο ανήκει μια κλάση γίνεται στην αρχή του πηγαίου κώδικα</a:t>
            </a:r>
          </a:p>
          <a:p>
            <a:pPr algn="ctr" eaLnBrk="1" hangingPunct="1">
              <a:spcBef>
                <a:spcPts val="600"/>
              </a:spcBef>
              <a:buSzPct val="145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package &lt;packageName&gt;;</a:t>
            </a:r>
          </a:p>
          <a:p>
            <a:pPr eaLnBrk="1" hangingPunct="1">
              <a:spcBef>
                <a:spcPts val="6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Ένα πακέτο έχει το ίδιο όνομα με το όνομα του directory στο οποίο αποθηκεύονται οι κλάσεις του.</a:t>
            </a:r>
          </a:p>
          <a:p>
            <a:pPr eaLnBrk="1" hangingPunct="1">
              <a:spcBef>
                <a:spcPts val="600"/>
              </a:spcBef>
              <a:buSzPct val="145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Κλάσεις ενσωματωμένες σ</a:t>
            </a:r>
            <a:r>
              <a:rPr lang="el-GR" sz="2400" dirty="0" smtClean="0">
                <a:solidFill>
                  <a:srgbClr val="FFFF00"/>
                </a:solidFill>
              </a:rPr>
              <a:t>ε</a:t>
            </a:r>
            <a:r>
              <a:rPr lang="en-GB" sz="2400" dirty="0" smtClean="0">
                <a:solidFill>
                  <a:srgbClr val="FFFF00"/>
                </a:solidFill>
              </a:rPr>
              <a:t> packages προσαρτώνται στον κώδικα άλλων κλάσεων με τη δήλωση </a:t>
            </a:r>
            <a:endParaRPr lang="el-GR" sz="2400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spcBef>
                <a:spcPts val="600"/>
              </a:spcBef>
              <a:buSzPct val="145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&lt;packageName&gt;.&lt;className&gt;;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21131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5715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Παράδειγμα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268858" y="2680048"/>
            <a:ext cx="3970784" cy="398904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u="sng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A11.java:</a:t>
            </a: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Folder1;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A11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Class Implementation…..}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u="sng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A12.java: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Folder1;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A12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class implementation……}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67</a:t>
            </a:fld>
            <a:endParaRPr lang="el-GR" dirty="0"/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4583113" y="2557463"/>
            <a:ext cx="4452937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u="sng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A21.java:</a:t>
            </a:r>
          </a:p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Folder2;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A21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Class implementation}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u="sng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A22.java:</a:t>
            </a:r>
          </a:p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package Folder2;</a:t>
            </a:r>
          </a:p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import Folder1.A11;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A22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Class implementation}</a:t>
            </a:r>
          </a:p>
        </p:txBody>
      </p:sp>
      <p:grpSp>
        <p:nvGrpSpPr>
          <p:cNvPr id="39941" name="Group 4"/>
          <p:cNvGrpSpPr>
            <a:grpSpLocks/>
          </p:cNvGrpSpPr>
          <p:nvPr/>
        </p:nvGrpSpPr>
        <p:grpSpPr bwMode="auto">
          <a:xfrm>
            <a:off x="611188" y="981075"/>
            <a:ext cx="2730499" cy="1511301"/>
            <a:chOff x="385" y="799"/>
            <a:chExt cx="1720" cy="952"/>
          </a:xfrm>
        </p:grpSpPr>
        <p:grpSp>
          <p:nvGrpSpPr>
            <p:cNvPr id="39951" name="Group 5"/>
            <p:cNvGrpSpPr>
              <a:grpSpLocks/>
            </p:cNvGrpSpPr>
            <p:nvPr/>
          </p:nvGrpSpPr>
          <p:grpSpPr bwMode="auto">
            <a:xfrm>
              <a:off x="385" y="799"/>
              <a:ext cx="1035" cy="276"/>
              <a:chOff x="385" y="799"/>
              <a:chExt cx="1035" cy="276"/>
            </a:xfrm>
          </p:grpSpPr>
          <p:sp>
            <p:nvSpPr>
              <p:cNvPr id="39957" name="AutoShape 6"/>
              <p:cNvSpPr>
                <a:spLocks noChangeArrowheads="1"/>
              </p:cNvSpPr>
              <p:nvPr/>
            </p:nvSpPr>
            <p:spPr bwMode="auto">
              <a:xfrm>
                <a:off x="385" y="799"/>
                <a:ext cx="1035" cy="226"/>
              </a:xfrm>
              <a:prstGeom prst="roundRect">
                <a:avLst>
                  <a:gd name="adj" fmla="val 44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39958" name="Text Box 7"/>
              <p:cNvSpPr txBox="1">
                <a:spLocks noChangeArrowheads="1"/>
              </p:cNvSpPr>
              <p:nvPr/>
            </p:nvSpPr>
            <p:spPr bwMode="auto">
              <a:xfrm>
                <a:off x="385" y="799"/>
                <a:ext cx="103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11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2400" dirty="0">
                    <a:solidFill>
                      <a:srgbClr val="000000"/>
                    </a:solidFill>
                    <a:latin typeface="+mn-lt"/>
                  </a:rPr>
                  <a:t>Folder 1</a:t>
                </a:r>
              </a:p>
            </p:txBody>
          </p:sp>
        </p:grpSp>
        <p:sp>
          <p:nvSpPr>
            <p:cNvPr id="39952" name="Text Box 8"/>
            <p:cNvSpPr txBox="1">
              <a:spLocks noChangeArrowheads="1"/>
            </p:cNvSpPr>
            <p:nvPr/>
          </p:nvSpPr>
          <p:spPr bwMode="auto">
            <a:xfrm>
              <a:off x="1153" y="1162"/>
              <a:ext cx="952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FF00"/>
                  </a:solidFill>
                  <a:latin typeface="+mn-lt"/>
                </a:rPr>
                <a:t>A11.java</a:t>
              </a:r>
            </a:p>
          </p:txBody>
        </p:sp>
        <p:sp>
          <p:nvSpPr>
            <p:cNvPr id="39953" name="Text Box 9"/>
            <p:cNvSpPr txBox="1">
              <a:spLocks noChangeArrowheads="1"/>
            </p:cNvSpPr>
            <p:nvPr/>
          </p:nvSpPr>
          <p:spPr bwMode="auto">
            <a:xfrm>
              <a:off x="1199" y="1475"/>
              <a:ext cx="858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FF00"/>
                  </a:solidFill>
                  <a:latin typeface="+mn-lt"/>
                </a:rPr>
                <a:t>A12.java</a:t>
              </a:r>
            </a:p>
          </p:txBody>
        </p:sp>
        <p:sp>
          <p:nvSpPr>
            <p:cNvPr id="39954" name="Line 10"/>
            <p:cNvSpPr>
              <a:spLocks noChangeShapeType="1"/>
            </p:cNvSpPr>
            <p:nvPr/>
          </p:nvSpPr>
          <p:spPr bwMode="auto">
            <a:xfrm>
              <a:off x="747" y="1026"/>
              <a:ext cx="1" cy="585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55" name="Line 11"/>
            <p:cNvSpPr>
              <a:spLocks noChangeShapeType="1"/>
            </p:cNvSpPr>
            <p:nvPr/>
          </p:nvSpPr>
          <p:spPr bwMode="auto">
            <a:xfrm>
              <a:off x="747" y="1252"/>
              <a:ext cx="454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  <p:sp>
          <p:nvSpPr>
            <p:cNvPr id="39956" name="Line 12"/>
            <p:cNvSpPr>
              <a:spLocks noChangeShapeType="1"/>
            </p:cNvSpPr>
            <p:nvPr/>
          </p:nvSpPr>
          <p:spPr bwMode="auto">
            <a:xfrm>
              <a:off x="747" y="1611"/>
              <a:ext cx="454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/>
            </a:p>
          </p:txBody>
        </p:sp>
      </p:grpSp>
      <p:grpSp>
        <p:nvGrpSpPr>
          <p:cNvPr id="39942" name="Group 13"/>
          <p:cNvGrpSpPr>
            <a:grpSpLocks/>
          </p:cNvGrpSpPr>
          <p:nvPr/>
        </p:nvGrpSpPr>
        <p:grpSpPr bwMode="auto">
          <a:xfrm>
            <a:off x="5508626" y="981075"/>
            <a:ext cx="2728913" cy="1366839"/>
            <a:chOff x="3470" y="799"/>
            <a:chExt cx="1719" cy="861"/>
          </a:xfrm>
        </p:grpSpPr>
        <p:grpSp>
          <p:nvGrpSpPr>
            <p:cNvPr id="39943" name="Group 14"/>
            <p:cNvGrpSpPr>
              <a:grpSpLocks/>
            </p:cNvGrpSpPr>
            <p:nvPr/>
          </p:nvGrpSpPr>
          <p:grpSpPr bwMode="auto">
            <a:xfrm>
              <a:off x="3470" y="799"/>
              <a:ext cx="1216" cy="276"/>
              <a:chOff x="3470" y="799"/>
              <a:chExt cx="1216" cy="276"/>
            </a:xfrm>
          </p:grpSpPr>
          <p:sp>
            <p:nvSpPr>
              <p:cNvPr id="39949" name="AutoShape 15"/>
              <p:cNvSpPr>
                <a:spLocks noChangeArrowheads="1"/>
              </p:cNvSpPr>
              <p:nvPr/>
            </p:nvSpPr>
            <p:spPr bwMode="auto">
              <a:xfrm>
                <a:off x="3470" y="799"/>
                <a:ext cx="1216" cy="226"/>
              </a:xfrm>
              <a:prstGeom prst="roundRect">
                <a:avLst>
                  <a:gd name="adj" fmla="val 440"/>
                </a:avLst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>
                  <a:latin typeface="Calibri" pitchFamily="34" charset="0"/>
                </a:endParaRPr>
              </a:p>
            </p:txBody>
          </p:sp>
          <p:sp>
            <p:nvSpPr>
              <p:cNvPr id="39950" name="Text Box 16"/>
              <p:cNvSpPr txBox="1">
                <a:spLocks noChangeArrowheads="1"/>
              </p:cNvSpPr>
              <p:nvPr/>
            </p:nvSpPr>
            <p:spPr bwMode="auto">
              <a:xfrm>
                <a:off x="3470" y="799"/>
                <a:ext cx="1216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1125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2400" dirty="0">
                    <a:solidFill>
                      <a:srgbClr val="000000"/>
                    </a:solidFill>
                    <a:latin typeface="Calibri" pitchFamily="34" charset="0"/>
                  </a:rPr>
                  <a:t>Folder 2</a:t>
                </a:r>
              </a:p>
            </p:txBody>
          </p:sp>
        </p:grpSp>
        <p:sp>
          <p:nvSpPr>
            <p:cNvPr id="39944" name="Text Box 17"/>
            <p:cNvSpPr txBox="1">
              <a:spLocks noChangeArrowheads="1"/>
            </p:cNvSpPr>
            <p:nvPr/>
          </p:nvSpPr>
          <p:spPr bwMode="auto">
            <a:xfrm>
              <a:off x="4104" y="1117"/>
              <a:ext cx="108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FF00"/>
                  </a:solidFill>
                  <a:latin typeface="Calibri" pitchFamily="34" charset="0"/>
                </a:rPr>
                <a:t>A21.java</a:t>
              </a:r>
            </a:p>
          </p:txBody>
        </p:sp>
        <p:sp>
          <p:nvSpPr>
            <p:cNvPr id="39945" name="Text Box 18"/>
            <p:cNvSpPr txBox="1">
              <a:spLocks noChangeArrowheads="1"/>
            </p:cNvSpPr>
            <p:nvPr/>
          </p:nvSpPr>
          <p:spPr bwMode="auto">
            <a:xfrm>
              <a:off x="4104" y="1384"/>
              <a:ext cx="108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125"/>
                </a:spcBef>
                <a:buClr>
                  <a:srgbClr val="FFFFFF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FF00"/>
                  </a:solidFill>
                  <a:latin typeface="Calibri" pitchFamily="34" charset="0"/>
                </a:rPr>
                <a:t>A22.java</a:t>
              </a:r>
            </a:p>
          </p:txBody>
        </p:sp>
        <p:sp>
          <p:nvSpPr>
            <p:cNvPr id="39946" name="Line 19"/>
            <p:cNvSpPr>
              <a:spLocks noChangeShapeType="1"/>
            </p:cNvSpPr>
            <p:nvPr/>
          </p:nvSpPr>
          <p:spPr bwMode="auto">
            <a:xfrm>
              <a:off x="3787" y="1026"/>
              <a:ext cx="1" cy="494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Calibri" pitchFamily="34" charset="0"/>
              </a:endParaRPr>
            </a:p>
          </p:txBody>
        </p:sp>
        <p:sp>
          <p:nvSpPr>
            <p:cNvPr id="39947" name="Line 20"/>
            <p:cNvSpPr>
              <a:spLocks noChangeShapeType="1"/>
            </p:cNvSpPr>
            <p:nvPr/>
          </p:nvSpPr>
          <p:spPr bwMode="auto">
            <a:xfrm flipH="1">
              <a:off x="3778" y="1207"/>
              <a:ext cx="421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Calibri" pitchFamily="34" charset="0"/>
              </a:endParaRPr>
            </a:p>
          </p:txBody>
        </p:sp>
        <p:sp>
          <p:nvSpPr>
            <p:cNvPr id="39948" name="Line 21"/>
            <p:cNvSpPr>
              <a:spLocks noChangeShapeType="1"/>
            </p:cNvSpPr>
            <p:nvPr/>
          </p:nvSpPr>
          <p:spPr bwMode="auto">
            <a:xfrm flipH="1">
              <a:off x="3778" y="1520"/>
              <a:ext cx="421" cy="1"/>
            </a:xfrm>
            <a:prstGeom prst="line">
              <a:avLst/>
            </a:prstGeom>
            <a:noFill/>
            <a:ln w="936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4761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Προσδιοριστές πρόσβασης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Καθορίζουν τα δικαιώματα πρόσβασης στις μεταβλητές και στις μεθόδους της κλάσης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public: </a:t>
            </a:r>
            <a:r>
              <a:rPr lang="en-GB" sz="2400" dirty="0" smtClean="0">
                <a:solidFill>
                  <a:srgbClr val="FFFF00"/>
                </a:solidFill>
              </a:rPr>
              <a:t>ορατά από οποιασδήποτε κλάση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private: </a:t>
            </a:r>
            <a:r>
              <a:rPr lang="en-GB" sz="2400" dirty="0" smtClean="0">
                <a:solidFill>
                  <a:srgbClr val="FFFF00"/>
                </a:solidFill>
              </a:rPr>
              <a:t>ορατά μόνο από την κλάση στην οποία ανήκουν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protected: </a:t>
            </a:r>
            <a:r>
              <a:rPr lang="en-GB" sz="2400" dirty="0" smtClean="0">
                <a:solidFill>
                  <a:srgbClr val="FFFF00"/>
                </a:solidFill>
              </a:rPr>
              <a:t>ορατά από την κλάση στην οπο</a:t>
            </a:r>
            <a:r>
              <a:rPr lang="el-GR" sz="2400" dirty="0">
                <a:solidFill>
                  <a:srgbClr val="FFFF00"/>
                </a:solidFill>
              </a:rPr>
              <a:t>ί</a:t>
            </a:r>
            <a:r>
              <a:rPr lang="en-GB" sz="2400" dirty="0" smtClean="0">
                <a:solidFill>
                  <a:srgbClr val="FFFF00"/>
                </a:solidFill>
              </a:rPr>
              <a:t>α ανήκουν και από υποκλάσεις της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b="1" dirty="0" smtClean="0">
                <a:solidFill>
                  <a:srgbClr val="FFFF00"/>
                </a:solidFill>
              </a:rPr>
              <a:t>Χωρίς δήλωση: </a:t>
            </a:r>
            <a:r>
              <a:rPr lang="en-GB" sz="2400" dirty="0" smtClean="0">
                <a:solidFill>
                  <a:srgbClr val="FFFF00"/>
                </a:solidFill>
              </a:rPr>
              <a:t>ορατά από κλάσεις που ανήκουν</a:t>
            </a:r>
            <a:r>
              <a:rPr lang="el-GR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στο ίδιο package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29238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Παράδειγμα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private int a;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int getInt()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{return a;}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CCCC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B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private int b;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void foo()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A myA = new A();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b = myA.a;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GB" sz="2000" dirty="0" smtClean="0">
              <a:solidFill>
                <a:srgbClr val="FF33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b = myA.getInt();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69</a:t>
            </a:fld>
            <a:endParaRPr lang="el-GR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4860032" y="1843088"/>
            <a:ext cx="4109343" cy="413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93663" eaLnBrk="1" hangingPunct="1">
              <a:lnSpc>
                <a:spcPct val="93000"/>
              </a:lnSpc>
              <a:buClr>
                <a:srgbClr val="FFFFFF"/>
              </a:buClr>
              <a:buSzPct val="100000"/>
              <a:buFont typeface="Arial" pitchFamily="34" charset="0"/>
              <a:buNone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u="sng" dirty="0">
                <a:solidFill>
                  <a:srgbClr val="00FF00"/>
                </a:solidFill>
                <a:latin typeface="+mn-lt"/>
              </a:rPr>
              <a:t>Παρατηρήσεις:</a:t>
            </a:r>
          </a:p>
          <a:p>
            <a:pPr marL="436563" indent="-342900" eaLnBrk="1" hangingPunct="1">
              <a:lnSpc>
                <a:spcPct val="93000"/>
              </a:lnSpc>
              <a:spcBef>
                <a:spcPts val="1500"/>
              </a:spcBef>
              <a:buClr>
                <a:srgbClr val="99FF66"/>
              </a:buClr>
              <a:buSzPct val="100000"/>
              <a:buFont typeface="Wingdings" pitchFamily="2" charset="2"/>
              <a:buChar char="q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 smtClean="0">
                <a:solidFill>
                  <a:srgbClr val="00FF00"/>
                </a:solidFill>
                <a:latin typeface="+mn-lt"/>
              </a:rPr>
              <a:t>Αν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και η μεταβλητή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a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 είναι private, η τιμή της μπορεί να </a:t>
            </a:r>
            <a:r>
              <a:rPr lang="en-GB" sz="2000" dirty="0" smtClean="0">
                <a:solidFill>
                  <a:srgbClr val="00FF00"/>
                </a:solidFill>
                <a:latin typeface="+mn-lt"/>
              </a:rPr>
              <a:t>ληφθεί 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από την κλάση B μέσω της public συνάρτησης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getInt ()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.</a:t>
            </a:r>
          </a:p>
          <a:p>
            <a:pPr marL="436563" indent="-342900" eaLnBrk="1" hangingPunct="1">
              <a:lnSpc>
                <a:spcPct val="93000"/>
              </a:lnSpc>
              <a:spcBef>
                <a:spcPts val="1500"/>
              </a:spcBef>
              <a:buClr>
                <a:srgbClr val="99FF66"/>
              </a:buClr>
              <a:buSzPct val="100000"/>
              <a:buFont typeface="Wingdings" pitchFamily="2" charset="2"/>
              <a:buChar char="q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dirty="0">
                <a:solidFill>
                  <a:srgbClr val="00FF00"/>
                </a:solidFill>
                <a:latin typeface="+mn-lt"/>
              </a:rPr>
              <a:t>Συνήθως οι μεταβλητές δηλώνονται private και οι όποιες τροποποιήσεις των τιμών τους επιτελούνται από μεθόδους που ορίζονται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public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. Δηλ. οι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public</a:t>
            </a:r>
            <a:r>
              <a:rPr lang="en-GB" sz="2000" dirty="0">
                <a:solidFill>
                  <a:srgbClr val="00FF00"/>
                </a:solidFill>
                <a:latin typeface="+mn-lt"/>
              </a:rPr>
              <a:t> μέθοδοι ορίζουν ένα interface, αποκρύπτοντας την εσωτερική δομή της κλάσης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4725144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ΛΑΘΟΣ</a:t>
            </a:r>
            <a:endParaRPr lang="el-GR" b="1" dirty="0"/>
          </a:p>
        </p:txBody>
      </p:sp>
      <p:sp>
        <p:nvSpPr>
          <p:cNvPr id="3" name="Rectangle 2"/>
          <p:cNvSpPr/>
          <p:nvPr/>
        </p:nvSpPr>
        <p:spPr>
          <a:xfrm>
            <a:off x="3851920" y="5072946"/>
            <a:ext cx="873957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b="1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ΣΩΣΤΟ</a:t>
            </a:r>
          </a:p>
        </p:txBody>
      </p:sp>
    </p:spTree>
    <p:extLst>
      <p:ext uri="{BB962C8B-B14F-4D97-AF65-F5344CB8AC3E}">
        <p14:creationId xmlns:p14="http://schemas.microsoft.com/office/powerpoint/2010/main" val="819819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Εισαγωγή- Επανάληψη από τη </a:t>
            </a:r>
            <a:r>
              <a:rPr lang="en-US" dirty="0" smtClean="0">
                <a:solidFill>
                  <a:srgbClr val="FFFF00"/>
                </a:solidFill>
              </a:rPr>
              <a:t>Java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9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Προσδιοριστές πρόσβασης σε κλάσεις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smtClean="0">
                <a:solidFill>
                  <a:srgbClr val="FFFF00"/>
                </a:solidFill>
              </a:rPr>
              <a:t>public: κλάση ορατή απο οποιαδήποτε άλλη </a:t>
            </a:r>
            <a:endParaRPr lang="el-GR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dirty="0" smtClean="0">
                <a:solidFill>
                  <a:srgbClr val="FFFF00"/>
                </a:solidFill>
              </a:rPr>
              <a:t>Χωρίς δήλωση: κλάση ορατή μόνο από κλάσεις που ανήκουν στο ίδιο package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9536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Κληρονομικότητα (inheritance)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Συχνά δημιουργούμε κλάσεις που εμπεριέχουν δεδομένα και μεθόδους που έχουν οριστεί σε προϋπάρχουσες κλάσεις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Βολική η δημιουργία μιας νέας κλάσης (υποκλάση) που εμπεριέχει τη λειτουργικότητα μιας προϋπάρχουσας κλάσης (υπερκλάση)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Ορισμός υποκλάσης: με τη χρήση της δεσμευμένης λέξης extends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77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Π</a:t>
            </a:r>
            <a:r>
              <a:rPr lang="en-GB" sz="4000" dirty="0" smtClean="0">
                <a:solidFill>
                  <a:srgbClr val="FFFF00"/>
                </a:solidFill>
              </a:rPr>
              <a:t>αράδειγμα κληρονομικότητας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289639"/>
            <a:ext cx="4336026" cy="3443748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Parent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int a;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foo () {…..}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Child extends Parent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int b;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test( 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72</a:t>
            </a:fld>
            <a:endParaRPr lang="el-GR" dirty="0"/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07950" y="5157788"/>
            <a:ext cx="417671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Child myChild;</a:t>
            </a:r>
          </a:p>
          <a:p>
            <a:pPr eaLnBrk="1" hangingPunct="1"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myChild</a:t>
            </a:r>
            <a:r>
              <a:rPr lang="en-GB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foo();</a:t>
            </a:r>
          </a:p>
          <a:p>
            <a:pPr eaLnBrk="1" hangingPunct="1"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myChild</a:t>
            </a:r>
            <a:r>
              <a:rPr lang="en-GB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.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 = someInteger ; </a:t>
            </a:r>
          </a:p>
        </p:txBody>
      </p:sp>
      <p:sp>
        <p:nvSpPr>
          <p:cNvPr id="45061" name="Freeform 4"/>
          <p:cNvSpPr>
            <a:spLocks noChangeArrowheads="1"/>
          </p:cNvSpPr>
          <p:nvPr/>
        </p:nvSpPr>
        <p:spPr bwMode="auto">
          <a:xfrm>
            <a:off x="4284663" y="5661025"/>
            <a:ext cx="215900" cy="793750"/>
          </a:xfrm>
          <a:custGeom>
            <a:avLst/>
            <a:gdLst>
              <a:gd name="T0" fmla="*/ 0 w 600"/>
              <a:gd name="T1" fmla="*/ 0 h 2205"/>
              <a:gd name="T2" fmla="*/ 38714468 w 600"/>
              <a:gd name="T3" fmla="*/ 23713866 h 2205"/>
              <a:gd name="T4" fmla="*/ 38714468 w 600"/>
              <a:gd name="T5" fmla="*/ 118957747 h 2205"/>
              <a:gd name="T6" fmla="*/ 77558477 w 600"/>
              <a:gd name="T7" fmla="*/ 142801205 h 2205"/>
              <a:gd name="T8" fmla="*/ 38714468 w 600"/>
              <a:gd name="T9" fmla="*/ 166515071 h 2205"/>
              <a:gd name="T10" fmla="*/ 38714468 w 600"/>
              <a:gd name="T11" fmla="*/ 261758951 h 2205"/>
              <a:gd name="T12" fmla="*/ 0 w 600"/>
              <a:gd name="T13" fmla="*/ 285602409 h 2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00" h="2205">
                <a:moveTo>
                  <a:pt x="0" y="0"/>
                </a:moveTo>
                <a:cubicBezTo>
                  <a:pt x="149" y="0"/>
                  <a:pt x="299" y="91"/>
                  <a:pt x="299" y="183"/>
                </a:cubicBezTo>
                <a:lnTo>
                  <a:pt x="299" y="918"/>
                </a:lnTo>
                <a:cubicBezTo>
                  <a:pt x="299" y="1010"/>
                  <a:pt x="449" y="1102"/>
                  <a:pt x="599" y="1102"/>
                </a:cubicBezTo>
                <a:cubicBezTo>
                  <a:pt x="449" y="1102"/>
                  <a:pt x="299" y="1193"/>
                  <a:pt x="299" y="1285"/>
                </a:cubicBezTo>
                <a:lnTo>
                  <a:pt x="299" y="2020"/>
                </a:lnTo>
                <a:cubicBezTo>
                  <a:pt x="299" y="2112"/>
                  <a:pt x="149" y="2204"/>
                  <a:pt x="0" y="2204"/>
                </a:cubicBezTo>
              </a:path>
            </a:pathLst>
          </a:custGeom>
          <a:noFill/>
          <a:ln w="9398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4498975" y="5589588"/>
            <a:ext cx="45386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00FF00"/>
                </a:solidFill>
                <a:latin typeface="+mn-lt"/>
              </a:rPr>
              <a:t>Έγκυρες κλήσεις, εφόσον η κλάση Child κληρονομεί μεταβλητές και μεθόδους της κλάσης Parent</a:t>
            </a: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>
            <a:off x="0" y="4652963"/>
            <a:ext cx="9144000" cy="1587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grpSp>
        <p:nvGrpSpPr>
          <p:cNvPr id="45064" name="Group 7"/>
          <p:cNvGrpSpPr>
            <a:grpSpLocks/>
          </p:cNvGrpSpPr>
          <p:nvPr/>
        </p:nvGrpSpPr>
        <p:grpSpPr bwMode="auto">
          <a:xfrm>
            <a:off x="5651500" y="1268413"/>
            <a:ext cx="2438400" cy="447675"/>
            <a:chOff x="3560" y="799"/>
            <a:chExt cx="1536" cy="282"/>
          </a:xfrm>
        </p:grpSpPr>
        <p:sp>
          <p:nvSpPr>
            <p:cNvPr id="45069" name="AutoShape 8"/>
            <p:cNvSpPr>
              <a:spLocks noChangeArrowheads="1"/>
            </p:cNvSpPr>
            <p:nvPr/>
          </p:nvSpPr>
          <p:spPr bwMode="auto">
            <a:xfrm>
              <a:off x="3560" y="799"/>
              <a:ext cx="1537" cy="283"/>
            </a:xfrm>
            <a:prstGeom prst="roundRect">
              <a:avLst>
                <a:gd name="adj" fmla="val 352"/>
              </a:avLst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5070" name="Text Box 9"/>
            <p:cNvSpPr txBox="1">
              <a:spLocks noChangeArrowheads="1"/>
            </p:cNvSpPr>
            <p:nvPr/>
          </p:nvSpPr>
          <p:spPr bwMode="auto">
            <a:xfrm>
              <a:off x="3560" y="799"/>
              <a:ext cx="1537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0000"/>
                  </a:solidFill>
                </a:rPr>
                <a:t>Parent</a:t>
              </a:r>
            </a:p>
          </p:txBody>
        </p:sp>
      </p:grpSp>
      <p:grpSp>
        <p:nvGrpSpPr>
          <p:cNvPr id="45065" name="Group 10"/>
          <p:cNvGrpSpPr>
            <a:grpSpLocks/>
          </p:cNvGrpSpPr>
          <p:nvPr/>
        </p:nvGrpSpPr>
        <p:grpSpPr bwMode="auto">
          <a:xfrm>
            <a:off x="5651500" y="3500438"/>
            <a:ext cx="2439988" cy="447675"/>
            <a:chOff x="3560" y="2205"/>
            <a:chExt cx="1537" cy="282"/>
          </a:xfrm>
        </p:grpSpPr>
        <p:sp>
          <p:nvSpPr>
            <p:cNvPr id="45067" name="AutoShape 11"/>
            <p:cNvSpPr>
              <a:spLocks noChangeArrowheads="1"/>
            </p:cNvSpPr>
            <p:nvPr/>
          </p:nvSpPr>
          <p:spPr bwMode="auto">
            <a:xfrm>
              <a:off x="3560" y="2205"/>
              <a:ext cx="1538" cy="283"/>
            </a:xfrm>
            <a:prstGeom prst="roundRect">
              <a:avLst>
                <a:gd name="adj" fmla="val 352"/>
              </a:avLst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l-GR" dirty="0"/>
            </a:p>
          </p:txBody>
        </p:sp>
        <p:sp>
          <p:nvSpPr>
            <p:cNvPr id="45068" name="Text Box 12"/>
            <p:cNvSpPr txBox="1">
              <a:spLocks noChangeArrowheads="1"/>
            </p:cNvSpPr>
            <p:nvPr/>
          </p:nvSpPr>
          <p:spPr bwMode="auto">
            <a:xfrm>
              <a:off x="3560" y="2205"/>
              <a:ext cx="153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bg1"/>
                  </a:solidFill>
                  <a:latin typeface="Times New Roman" pitchFamily="18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93000"/>
                </a:lnSpc>
                <a:spcBef>
                  <a:spcPts val="1500"/>
                </a:spcBef>
                <a:buClr>
                  <a:srgbClr val="000000"/>
                </a:buClr>
                <a:buSzPct val="100000"/>
                <a:buFont typeface="Arial" pitchFamily="34" charset="0"/>
                <a:buNone/>
              </a:pPr>
              <a:r>
                <a:rPr lang="en-GB" sz="2400" dirty="0">
                  <a:solidFill>
                    <a:srgbClr val="000000"/>
                  </a:solidFill>
                </a:rPr>
                <a:t>Child</a:t>
              </a:r>
            </a:p>
          </p:txBody>
        </p:sp>
      </p:grpSp>
      <p:cxnSp>
        <p:nvCxnSpPr>
          <p:cNvPr id="45066" name="AutoShape 13"/>
          <p:cNvCxnSpPr>
            <a:cxnSpLocks noChangeShapeType="1"/>
            <a:stCxn id="45069" idx="2"/>
            <a:endCxn id="45067" idx="0"/>
          </p:cNvCxnSpPr>
          <p:nvPr/>
        </p:nvCxnSpPr>
        <p:spPr bwMode="auto">
          <a:xfrm>
            <a:off x="6870700" y="1717675"/>
            <a:ext cx="1588" cy="1782763"/>
          </a:xfrm>
          <a:prstGeom prst="straightConnector1">
            <a:avLst/>
          </a:prstGeom>
          <a:noFill/>
          <a:ln w="5076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02086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Διαδικασία αρχικοποίησης υποκλάσης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Επιτελείται διαδοχική εκτέλεση των κατασκευαστών με τρόπο ιεραρχικό (από τις υπερκλάσεις προς τις υποκλάσεις).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3000"/>
              </a:lnSpc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class Parent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Parent( ) {………}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class Child extends Parent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Child( ) {……..}</a:t>
            </a:r>
          </a:p>
          <a:p>
            <a:pPr eaLnBrk="1" hangingPunct="1"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73</a:t>
            </a:fld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6444208" y="2520950"/>
            <a:ext cx="1790700" cy="2536825"/>
            <a:chOff x="5364163" y="1700213"/>
            <a:chExt cx="1790700" cy="2536825"/>
          </a:xfrm>
        </p:grpSpPr>
        <p:grpSp>
          <p:nvGrpSpPr>
            <p:cNvPr id="46084" name="Group 3"/>
            <p:cNvGrpSpPr>
              <a:grpSpLocks/>
            </p:cNvGrpSpPr>
            <p:nvPr/>
          </p:nvGrpSpPr>
          <p:grpSpPr bwMode="auto">
            <a:xfrm>
              <a:off x="5364163" y="1700213"/>
              <a:ext cx="1790700" cy="447675"/>
              <a:chOff x="3379" y="1071"/>
              <a:chExt cx="1128" cy="282"/>
            </a:xfrm>
          </p:grpSpPr>
          <p:sp>
            <p:nvSpPr>
              <p:cNvPr id="46090" name="AutoShape 4"/>
              <p:cNvSpPr>
                <a:spLocks noChangeArrowheads="1"/>
              </p:cNvSpPr>
              <p:nvPr/>
            </p:nvSpPr>
            <p:spPr bwMode="auto">
              <a:xfrm>
                <a:off x="3379" y="1071"/>
                <a:ext cx="1129" cy="283"/>
              </a:xfrm>
              <a:prstGeom prst="roundRect">
                <a:avLst>
                  <a:gd name="adj" fmla="val 352"/>
                </a:avLst>
              </a:pr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46091" name="Text Box 5"/>
              <p:cNvSpPr txBox="1">
                <a:spLocks noChangeArrowheads="1"/>
              </p:cNvSpPr>
              <p:nvPr/>
            </p:nvSpPr>
            <p:spPr bwMode="auto">
              <a:xfrm>
                <a:off x="3379" y="1071"/>
                <a:ext cx="1129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Parent ( )</a:t>
                </a:r>
              </a:p>
            </p:txBody>
          </p:sp>
        </p:grp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5435600" y="3789363"/>
              <a:ext cx="1646238" cy="447675"/>
              <a:chOff x="3424" y="2387"/>
              <a:chExt cx="1037" cy="282"/>
            </a:xfrm>
          </p:grpSpPr>
          <p:sp>
            <p:nvSpPr>
              <p:cNvPr id="46088" name="AutoShape 7"/>
              <p:cNvSpPr>
                <a:spLocks noChangeArrowheads="1"/>
              </p:cNvSpPr>
              <p:nvPr/>
            </p:nvSpPr>
            <p:spPr bwMode="auto">
              <a:xfrm>
                <a:off x="3424" y="2387"/>
                <a:ext cx="1038" cy="283"/>
              </a:xfrm>
              <a:prstGeom prst="roundRect">
                <a:avLst>
                  <a:gd name="adj" fmla="val 352"/>
                </a:avLst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l-GR" dirty="0"/>
              </a:p>
            </p:txBody>
          </p:sp>
          <p:sp>
            <p:nvSpPr>
              <p:cNvPr id="46089" name="Text Box 8"/>
              <p:cNvSpPr txBox="1">
                <a:spLocks noChangeArrowheads="1"/>
              </p:cNvSpPr>
              <p:nvPr/>
            </p:nvSpPr>
            <p:spPr bwMode="auto">
              <a:xfrm>
                <a:off x="3424" y="2387"/>
                <a:ext cx="1038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chemeClr val="bg1"/>
                    </a:solidFill>
                    <a:latin typeface="Times New Roman" pitchFamily="18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eaLnBrk="1" hangingPunct="1">
                  <a:lnSpc>
                    <a:spcPct val="93000"/>
                  </a:lnSpc>
                  <a:spcBef>
                    <a:spcPts val="1500"/>
                  </a:spcBef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en-GB" sz="2400" dirty="0">
                    <a:solidFill>
                      <a:srgbClr val="000000"/>
                    </a:solidFill>
                  </a:rPr>
                  <a:t>Child ( )</a:t>
                </a:r>
              </a:p>
            </p:txBody>
          </p:sp>
        </p:grpSp>
        <p:cxnSp>
          <p:nvCxnSpPr>
            <p:cNvPr id="46086" name="AutoShape 9"/>
            <p:cNvCxnSpPr>
              <a:cxnSpLocks noChangeShapeType="1"/>
              <a:stCxn id="46090" idx="2"/>
              <a:endCxn id="46088" idx="0"/>
            </p:cNvCxnSpPr>
            <p:nvPr/>
          </p:nvCxnSpPr>
          <p:spPr bwMode="auto">
            <a:xfrm flipH="1">
              <a:off x="6259513" y="2149475"/>
              <a:ext cx="1587" cy="1639888"/>
            </a:xfrm>
            <a:prstGeom prst="straightConnector1">
              <a:avLst/>
            </a:prstGeom>
            <a:noFill/>
            <a:ln w="50760">
              <a:solidFill>
                <a:srgbClr val="CC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395536" y="5517232"/>
            <a:ext cx="8208962" cy="10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sz="2000" dirty="0" smtClean="0">
                <a:solidFill>
                  <a:srgbClr val="FFFF00"/>
                </a:solidFill>
                <a:latin typeface="+mn-lt"/>
              </a:rPr>
              <a:t>Κατά 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τη δημιουργία ενός νέου αντικειμένου εκτελείται αρχικά πάντα ο default constructor της υπερκλάσης (εκτός κι αν ο προγραμματιστής αλλάξει τη συμπεριφορά τ</a:t>
            </a:r>
            <a:r>
              <a:rPr lang="el-GR" sz="2000" dirty="0">
                <a:solidFill>
                  <a:srgbClr val="FFFF00"/>
                </a:solidFill>
                <a:latin typeface="+mn-lt"/>
              </a:rPr>
              <a:t>ου </a:t>
            </a:r>
            <a:r>
              <a:rPr lang="en-US" sz="2000" dirty="0">
                <a:solidFill>
                  <a:srgbClr val="FFFF00"/>
                </a:solidFill>
                <a:latin typeface="+mn-lt"/>
              </a:rPr>
              <a:t>constructor </a:t>
            </a:r>
            <a:r>
              <a:rPr lang="el-GR" sz="2000" dirty="0">
                <a:solidFill>
                  <a:srgbClr val="FFFF00"/>
                </a:solidFill>
                <a:latin typeface="+mn-lt"/>
              </a:rPr>
              <a:t>της υποκλάσης</a:t>
            </a:r>
            <a:r>
              <a:rPr lang="en-GB" sz="2000" dirty="0">
                <a:solidFill>
                  <a:srgbClr val="FFFF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4552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12059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Παράκαμψη μεταβλητών και μεθόδων (overriding)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169168" y="1628800"/>
            <a:ext cx="4258816" cy="4565103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Parent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foo()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 ……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Child extends Parent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foo()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{ 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άλλ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ος κώδικας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74</a:t>
            </a:fld>
            <a:endParaRPr lang="el-GR" dirty="0"/>
          </a:p>
        </p:txBody>
      </p:sp>
      <p:sp>
        <p:nvSpPr>
          <p:cNvPr id="47108" name="Line 3"/>
          <p:cNvSpPr>
            <a:spLocks noChangeShapeType="1"/>
          </p:cNvSpPr>
          <p:nvPr/>
        </p:nvSpPr>
        <p:spPr bwMode="auto">
          <a:xfrm>
            <a:off x="4426397" y="1268413"/>
            <a:ext cx="1587" cy="5589587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4427984" y="1268413"/>
            <a:ext cx="4500562" cy="478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Child myChild = new Child();</a:t>
            </a:r>
          </a:p>
          <a:p>
            <a:pPr eaLnBrk="1" hangingPunct="1">
              <a:spcBef>
                <a:spcPts val="150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myChild.foo();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99FF66"/>
              </a:buClr>
              <a:buSzPct val="100000"/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Εκτελείται 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η συνάρτηση foo() που ορίστηκε στο σώμα της υποκλάσης Child. </a:t>
            </a:r>
            <a:endParaRPr lang="el-GR" sz="2400" dirty="0" smtClean="0">
              <a:solidFill>
                <a:srgbClr val="FFFF00"/>
              </a:solidFill>
              <a:latin typeface="Calibri" pitchFamily="34" charset="0"/>
            </a:endParaRPr>
          </a:p>
          <a:p>
            <a:pPr marL="342900" indent="-342900" eaLnBrk="1" hangingPunct="1">
              <a:spcBef>
                <a:spcPts val="1500"/>
              </a:spcBef>
              <a:buClr>
                <a:srgbClr val="99FF66"/>
              </a:buClr>
              <a:buSzPct val="100000"/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Η 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συνάρτηση foo() που ορίστηκε στην κλάση Parent παρακάμπτεται.</a:t>
            </a:r>
          </a:p>
          <a:p>
            <a:pPr marL="342900" indent="-342900" eaLnBrk="1" hangingPunct="1">
              <a:spcBef>
                <a:spcPts val="1500"/>
              </a:spcBef>
              <a:buClr>
                <a:srgbClr val="FFFF00"/>
              </a:buClr>
              <a:buSzPct val="100000"/>
              <a:buFont typeface="Wingdings" pitchFamily="2" charset="2"/>
              <a:buChar char="q"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Πώς </a:t>
            </a:r>
            <a:r>
              <a:rPr lang="en-GB" sz="2400" dirty="0">
                <a:solidFill>
                  <a:srgbClr val="FFFF00"/>
                </a:solidFill>
                <a:latin typeface="Calibri" pitchFamily="34" charset="0"/>
              </a:rPr>
              <a:t>καλούμε μέσα από την κλάση Child τη foo() της κλάσης Parent;</a:t>
            </a:r>
          </a:p>
        </p:txBody>
      </p:sp>
    </p:spTree>
    <p:extLst>
      <p:ext uri="{BB962C8B-B14F-4D97-AF65-F5344CB8AC3E}">
        <p14:creationId xmlns:p14="http://schemas.microsoft.com/office/powerpoint/2010/main" val="3483250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93614" y="9925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Η </a:t>
            </a:r>
            <a:r>
              <a:rPr lang="el-GR" sz="4000" dirty="0" smtClean="0">
                <a:solidFill>
                  <a:srgbClr val="FFFF00"/>
                </a:solidFill>
              </a:rPr>
              <a:t>δεσμευμένη </a:t>
            </a:r>
            <a:r>
              <a:rPr lang="en-GB" sz="4000" dirty="0" smtClean="0">
                <a:solidFill>
                  <a:srgbClr val="FFFF00"/>
                </a:solidFill>
              </a:rPr>
              <a:t>λέξη super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04818"/>
            <a:ext cx="8229600" cy="892696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</a:rPr>
              <a:t>Π</a:t>
            </a:r>
            <a:r>
              <a:rPr lang="en-GB" sz="2400" dirty="0" smtClean="0">
                <a:solidFill>
                  <a:srgbClr val="FFFF00"/>
                </a:solidFill>
              </a:rPr>
              <a:t>ροσφέρει πρόσβαση σε μεταβλητές και μεθόδους της υπερκλάσης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75</a:t>
            </a:fld>
            <a:endParaRPr lang="el-GR" dirty="0"/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252337" y="1749406"/>
            <a:ext cx="8713788" cy="514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Parent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public void foo( ) {……..}</a:t>
            </a:r>
          </a:p>
          <a:p>
            <a:pPr eaLnBrk="1" hangingPunct="1">
              <a:spcBef>
                <a:spcPts val="1250"/>
              </a:spcBef>
              <a:buClr>
                <a:srgbClr val="CCCC00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Child extends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Parent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33CC33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foo( )   {……}</a:t>
            </a:r>
            <a:r>
              <a:rPr lang="en-GB" sz="2000" dirty="0">
                <a:solidFill>
                  <a:srgbClr val="99FF66"/>
                </a:solidFill>
                <a:latin typeface="Courier New" pitchFamily="49" charset="0"/>
                <a:cs typeface="Courier New" pitchFamily="49" charset="0"/>
              </a:rPr>
              <a:t>  </a:t>
            </a:r>
            <a:endParaRPr lang="el-GR" sz="2000" dirty="0" smtClean="0">
              <a:solidFill>
                <a:srgbClr val="99FF66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endParaRPr lang="el-GR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void someChildFunction(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l-GR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  <a:endParaRPr lang="en-GB" sz="2000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super.foo( );</a:t>
            </a:r>
            <a:r>
              <a:rPr lang="en-GB" sz="2000" dirty="0">
                <a:solidFill>
                  <a:srgbClr val="33CC33"/>
                </a:solidFill>
                <a:latin typeface="Courier New" pitchFamily="49" charset="0"/>
                <a:cs typeface="Courier New" pitchFamily="49" charset="0"/>
              </a:rPr>
              <a:t>   </a:t>
            </a:r>
            <a:endParaRPr lang="el-GR" sz="2000" dirty="0" smtClean="0">
              <a:solidFill>
                <a:srgbClr val="33CC33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l-GR" sz="2000" dirty="0" smtClean="0">
                <a:solidFill>
                  <a:srgbClr val="33CC33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2000" dirty="0" smtClean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Εκτελείται </a:t>
            </a:r>
            <a:r>
              <a:rPr lang="en-GB" sz="2000" dirty="0">
                <a:solidFill>
                  <a:srgbClr val="00FF00"/>
                </a:solidFill>
                <a:latin typeface="Courier New" pitchFamily="49" charset="0"/>
                <a:cs typeface="Courier New" pitchFamily="49" charset="0"/>
              </a:rPr>
              <a:t>ο κώδικας της foo( ) της κλάσης Parent</a:t>
            </a: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spcBef>
                <a:spcPts val="1250"/>
              </a:spcBef>
              <a:buClr>
                <a:srgbClr val="33CC33"/>
              </a:buClr>
              <a:buSzPct val="100000"/>
              <a:buFont typeface="Arial" pitchFamily="34" charset="0"/>
              <a:buNone/>
            </a:pPr>
            <a:r>
              <a:rPr lang="en-GB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42197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Αρχικοποίηση υποκλάσεων (πολλαπλοί κατασκευαστές)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188591" y="1444543"/>
            <a:ext cx="3880172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Parent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int a;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int b;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Parent ( ) 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a = 0;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b = 0;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}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Parent(int alpha, int beta)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a = alpha;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b = beta;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spcBef>
                <a:spcPts val="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76</a:t>
            </a:fld>
            <a:endParaRPr lang="el-GR" dirty="0"/>
          </a:p>
        </p:txBody>
      </p:sp>
      <p:sp>
        <p:nvSpPr>
          <p:cNvPr id="49156" name="Line 3"/>
          <p:cNvSpPr>
            <a:spLocks noChangeShapeType="1"/>
          </p:cNvSpPr>
          <p:nvPr/>
        </p:nvSpPr>
        <p:spPr bwMode="auto">
          <a:xfrm>
            <a:off x="4067175" y="1125538"/>
            <a:ext cx="1588" cy="5732462"/>
          </a:xfrm>
          <a:prstGeom prst="line">
            <a:avLst/>
          </a:prstGeom>
          <a:noFill/>
          <a:ln w="936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4337372" y="1340768"/>
            <a:ext cx="4608512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Child extends Parent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Child(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l-GR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</a:t>
            </a: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Child (int alpha, int beta)</a:t>
            </a: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{super (alpha,beta); }</a:t>
            </a:r>
            <a:endParaRPr lang="en-GB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9158" name="Text Box 5"/>
          <p:cNvSpPr txBox="1">
            <a:spLocks noChangeArrowheads="1"/>
          </p:cNvSpPr>
          <p:nvPr/>
        </p:nvSpPr>
        <p:spPr bwMode="auto">
          <a:xfrm>
            <a:off x="4211638" y="3564418"/>
            <a:ext cx="4932362" cy="1239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Child myChild = new Child();</a:t>
            </a: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+mn-lt"/>
              </a:rPr>
              <a:t>Καλεί τον default constructor του </a:t>
            </a:r>
            <a:r>
              <a:rPr lang="en-GB" dirty="0" smtClean="0">
                <a:solidFill>
                  <a:srgbClr val="FFFF00"/>
                </a:solidFill>
                <a:latin typeface="+mn-lt"/>
              </a:rPr>
              <a:t>Parent </a:t>
            </a:r>
            <a:endParaRPr lang="el-GR" dirty="0" smtClean="0">
              <a:solidFill>
                <a:srgbClr val="FFFF00"/>
              </a:solidFill>
              <a:latin typeface="+mn-lt"/>
            </a:endParaRP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 smtClean="0">
                <a:solidFill>
                  <a:srgbClr val="FFFF00"/>
                </a:solidFill>
                <a:latin typeface="+mn-lt"/>
              </a:rPr>
              <a:t>άρα </a:t>
            </a:r>
            <a:r>
              <a:rPr lang="en-GB" dirty="0">
                <a:solidFill>
                  <a:srgbClr val="FFFF00"/>
                </a:solidFill>
                <a:latin typeface="+mn-lt"/>
              </a:rPr>
              <a:t>α = b = 0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4211960" y="5122642"/>
            <a:ext cx="4859337" cy="82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1250"/>
              </a:spcBef>
              <a:buClr>
                <a:srgbClr val="99FF66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Child myChild = new Child </a:t>
            </a:r>
            <a:r>
              <a:rPr lang="en-GB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(1, 2);</a:t>
            </a:r>
            <a:endParaRPr lang="en-GB" dirty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1250"/>
              </a:spcBef>
              <a:buClr>
                <a:srgbClr val="FFFFFF"/>
              </a:buClr>
              <a:buSzPct val="100000"/>
              <a:buFont typeface="Arial" pitchFamily="34" charset="0"/>
              <a:buNone/>
            </a:pPr>
            <a:r>
              <a:rPr lang="en-GB" dirty="0">
                <a:solidFill>
                  <a:srgbClr val="FFFF00"/>
                </a:solidFill>
                <a:latin typeface="+mn-lt"/>
              </a:rPr>
              <a:t>a = 1, b = 2</a:t>
            </a:r>
          </a:p>
        </p:txBody>
      </p:sp>
    </p:spTree>
    <p:extLst>
      <p:ext uri="{BB962C8B-B14F-4D97-AF65-F5344CB8AC3E}">
        <p14:creationId xmlns:p14="http://schemas.microsoft.com/office/powerpoint/2010/main" val="1519139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Ο τροποποιητής final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Για μεταβλητές: </a:t>
            </a:r>
            <a:endParaRPr lang="el-GR" sz="2400" dirty="0" smtClean="0">
              <a:solidFill>
                <a:srgbClr val="FFFF00"/>
              </a:solidFill>
            </a:endParaRPr>
          </a:p>
          <a:p>
            <a:pPr lvl="1">
              <a:lnSpc>
                <a:spcPct val="93000"/>
              </a:lnSpc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Δεν αλλάζει η τιμή τους μετά την</a:t>
            </a:r>
            <a:r>
              <a:rPr lang="el-GR" sz="2000" dirty="0" smtClean="0">
                <a:solidFill>
                  <a:srgbClr val="FFFF00"/>
                </a:solidFill>
              </a:rPr>
              <a:t> </a:t>
            </a:r>
            <a:r>
              <a:rPr lang="en-GB" sz="2000" dirty="0" smtClean="0">
                <a:solidFill>
                  <a:srgbClr val="FFFF00"/>
                </a:solidFill>
              </a:rPr>
              <a:t>αρχικοποίησή τους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Για μεθόδους: </a:t>
            </a:r>
            <a:endParaRPr lang="el-GR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Δεν παρακάμπτονται σε υποκλάσεις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Για κλάσεις: </a:t>
            </a:r>
            <a:endParaRPr lang="el-GR" sz="2400" dirty="0" smtClean="0">
              <a:solidFill>
                <a:srgbClr val="FFFF00"/>
              </a:solidFill>
            </a:endParaRPr>
          </a:p>
          <a:p>
            <a:pPr lvl="1"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</a:rPr>
              <a:t>Δεν κληρονομούνται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68991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Παραδείγματα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private final int a = 5;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a = 6;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                         </a:t>
            </a:r>
            <a:r>
              <a:rPr lang="en-GB" sz="20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ΛΑΘΟΣ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33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public final void foo();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B extends A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public void foo( ) {...}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l-GR" sz="2000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GB" sz="20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ΛΑΘΟΣ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final class A { ….. }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class B extends A { …}</a:t>
            </a:r>
            <a:r>
              <a:rPr lang="en-GB" sz="20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l-GR" sz="2000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GB" sz="2000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ΛΑΘΟΣ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SzPct val="13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33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78</a:t>
            </a:fld>
            <a:endParaRPr lang="el-GR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 flipV="1">
            <a:off x="482191" y="1556792"/>
            <a:ext cx="770326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flipH="1" flipV="1">
            <a:off x="482191" y="5229200"/>
            <a:ext cx="770326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45142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Ο τροποποιητής abstract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Σε κλάσεις που κληρονομούνται </a:t>
            </a:r>
            <a:r>
              <a:rPr lang="el-GR" sz="2400" dirty="0" smtClean="0">
                <a:solidFill>
                  <a:srgbClr val="FFFF00"/>
                </a:solidFill>
              </a:rPr>
              <a:t>μπορούμε να </a:t>
            </a:r>
            <a:r>
              <a:rPr lang="en-GB" sz="2400" dirty="0" smtClean="0">
                <a:solidFill>
                  <a:srgbClr val="FFFF00"/>
                </a:solidFill>
              </a:rPr>
              <a:t>ορί</a:t>
            </a:r>
            <a:r>
              <a:rPr lang="el-GR" sz="2400" dirty="0" smtClean="0">
                <a:solidFill>
                  <a:srgbClr val="FFFF00"/>
                </a:solidFill>
              </a:rPr>
              <a:t>σ</a:t>
            </a:r>
            <a:r>
              <a:rPr lang="en-GB" sz="2400" dirty="0" smtClean="0">
                <a:solidFill>
                  <a:srgbClr val="FFFF00"/>
                </a:solidFill>
              </a:rPr>
              <a:t>ουμε κενές συναρτήσεις που υλοποιούνται στις υποκλάσεις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   </a:t>
            </a:r>
          </a:p>
          <a:p>
            <a:pPr algn="ctr" eaLnBrk="1" hangingPunct="1">
              <a:spcBef>
                <a:spcPts val="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abstract &lt;returned type&gt; methodName();</a:t>
            </a:r>
          </a:p>
          <a:p>
            <a:pPr eaLnBrk="1" hangingPunct="1">
              <a:spcBef>
                <a:spcPts val="0"/>
              </a:spcBef>
              <a:buSzPct val="13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Οι abstract συναρτήσεις παρακάμπτονται σε υποκλάσεις</a:t>
            </a:r>
          </a:p>
          <a:p>
            <a:pPr eaLnBrk="1" hangingPunct="1">
              <a:spcBef>
                <a:spcPts val="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Κλάσεις μέσα στις οποίες δηλώνεται έστω και μία abstract μέθοδος, χαρακτηρίζονται επίσης abstract.</a:t>
            </a:r>
          </a:p>
          <a:p>
            <a:pPr marL="0" indent="0" eaLnBrk="1" hangingPunct="1">
              <a:spcBef>
                <a:spcPts val="0"/>
              </a:spcBef>
              <a:buSzPct val="133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abstract public class A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abstract public  void foo ( );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SzPct val="133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</a:rPr>
              <a:t>ΔΕΝ μπορούμε να αρχικοποιήσουμε abstract κλάσεις.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611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Εισαγωγή- Επανάληψη από τη </a:t>
            </a:r>
            <a:r>
              <a:rPr lang="en-US" sz="4000" dirty="0" smtClean="0">
                <a:solidFill>
                  <a:srgbClr val="FFFF00"/>
                </a:solidFill>
              </a:rPr>
              <a:t>Java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>
                <a:solidFill>
                  <a:srgbClr val="FFFF00"/>
                </a:solidFill>
              </a:rPr>
              <a:t>Χαρακτηριστικά της </a:t>
            </a:r>
            <a:r>
              <a:rPr lang="en-US" dirty="0">
                <a:solidFill>
                  <a:srgbClr val="FFFF00"/>
                </a:solidFill>
              </a:rPr>
              <a:t>Java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>
                <a:solidFill>
                  <a:srgbClr val="FFFF00"/>
                </a:solidFill>
              </a:rPr>
              <a:t>Τύποι Δεδομένων </a:t>
            </a:r>
            <a:r>
              <a:rPr lang="en-US" dirty="0">
                <a:solidFill>
                  <a:srgbClr val="FFFF00"/>
                </a:solidFill>
              </a:rPr>
              <a:t>Java 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Classes and objects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Arrays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Methods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Object-orientation</a:t>
            </a:r>
            <a:endParaRPr lang="el-GR" dirty="0">
              <a:solidFill>
                <a:srgbClr val="FFFF00"/>
              </a:solidFill>
            </a:endParaRPr>
          </a:p>
          <a:p>
            <a:pPr lvl="1"/>
            <a:r>
              <a:rPr lang="el-GR" dirty="0">
                <a:solidFill>
                  <a:srgbClr val="FFFF00"/>
                </a:solidFill>
              </a:rPr>
              <a:t>(κληρονομικότητα, </a:t>
            </a:r>
            <a:r>
              <a:rPr lang="en-US" dirty="0">
                <a:solidFill>
                  <a:srgbClr val="FFFF00"/>
                </a:solidFill>
              </a:rPr>
              <a:t>overriding)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Interfaces</a:t>
            </a:r>
            <a:endParaRPr lang="el-GR" dirty="0">
              <a:solidFill>
                <a:srgbClr val="FFFF0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959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  <a:latin typeface="+mn-lt"/>
              </a:rPr>
              <a:t>Παράδειγμα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SzPct val="11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abstract public class Shape {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abstract public void Draw();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SzPct val="11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Circle extends Shape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Draw ( )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</a:t>
            </a:r>
            <a:endParaRPr lang="el-GR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//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κώδικας σχεδίασης κύκλου</a:t>
            </a:r>
            <a:endParaRPr lang="el-GR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 eaLnBrk="1" hangingPunct="1">
              <a:spcBef>
                <a:spcPts val="0"/>
              </a:spcBef>
              <a:buSzPct val="11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Rectangle extends Shape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void Draw ()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 </a:t>
            </a:r>
            <a:endParaRPr lang="el-GR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//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κώδικας σχεδίασης ορθογωνίου</a:t>
            </a:r>
            <a:endParaRPr lang="el-GR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24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spcBef>
                <a:spcPts val="0"/>
              </a:spcBef>
              <a:buSzPct val="117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80140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Interfaces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US" sz="1800" dirty="0" smtClean="0">
                <a:solidFill>
                  <a:srgbClr val="FFFF00"/>
                </a:solidFill>
              </a:rPr>
              <a:t>Interfaces: </a:t>
            </a:r>
            <a:r>
              <a:rPr lang="en-GB" sz="1800" dirty="0" smtClean="0">
                <a:solidFill>
                  <a:srgbClr val="FFFF00"/>
                </a:solidFill>
              </a:rPr>
              <a:t>κλάσεις που περιέχουν μόνο abstract μεθόδους</a:t>
            </a: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</a:rPr>
              <a:t>Οι abstract μέθοδοι των interfaces υλοποιούνται στις κλάσεις που τα υλοποιούν.</a:t>
            </a:r>
            <a:r>
              <a:rPr lang="el-GR" sz="1800" dirty="0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</a:rPr>
              <a:t>Ορισμός ενός interface: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&lt;access specifier&gt; interface myInterface {</a:t>
            </a: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&lt;access specifier&gt; &lt;returned type&gt; functionOne();</a:t>
            </a:r>
            <a:endParaRPr lang="el-GR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&lt;access specifier&gt; &lt;returned type&gt; functionTwo();        </a:t>
            </a:r>
            <a:endParaRPr lang="el-GR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l-GR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1800" dirty="0" smtClean="0">
                <a:solidFill>
                  <a:srgbClr val="FFFF00"/>
                </a:solidFill>
                <a:cs typeface="Courier New" pitchFamily="49" charset="0"/>
              </a:rPr>
              <a:t>Τα </a:t>
            </a:r>
            <a:r>
              <a:rPr lang="en-GB" sz="1800" dirty="0" smtClean="0">
                <a:solidFill>
                  <a:srgbClr val="FFFF00"/>
                </a:solidFill>
                <a:cs typeface="Courier New" pitchFamily="49" charset="0"/>
              </a:rPr>
              <a:t>functionOne, functionTwo </a:t>
            </a:r>
            <a:r>
              <a:rPr lang="el-GR" sz="1800" dirty="0">
                <a:solidFill>
                  <a:srgbClr val="FFFF00"/>
                </a:solidFill>
                <a:cs typeface="Courier New" pitchFamily="49" charset="0"/>
              </a:rPr>
              <a:t>δ</a:t>
            </a:r>
            <a:r>
              <a:rPr lang="en-GB" sz="1800" dirty="0" smtClean="0">
                <a:solidFill>
                  <a:srgbClr val="FFFF00"/>
                </a:solidFill>
                <a:cs typeface="Courier New" pitchFamily="49" charset="0"/>
              </a:rPr>
              <a:t>εν </a:t>
            </a:r>
            <a:r>
              <a:rPr lang="en-GB" sz="1800" dirty="0">
                <a:solidFill>
                  <a:srgbClr val="FFFF00"/>
                </a:solidFill>
                <a:cs typeface="Courier New" pitchFamily="49" charset="0"/>
              </a:rPr>
              <a:t>είναι αναγκαίο να δηλωθούν ρητά ως abstract.</a:t>
            </a:r>
            <a:endParaRPr lang="en-GB" sz="1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</a:rPr>
              <a:t>Ορισμός υποκλάσης που υλοποιεί ένα interface:</a:t>
            </a:r>
            <a:endParaRPr lang="el-GR" sz="1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18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myClass extends someParentClass implements myInterface</a:t>
            </a: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l-GR" sz="18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0"/>
              </a:spcBef>
              <a:buSzPct val="100000"/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l-GR" sz="1800" dirty="0" smtClean="0">
                <a:solidFill>
                  <a:srgbClr val="FFFF00"/>
                </a:solidFill>
              </a:rPr>
              <a:t>Κ</a:t>
            </a:r>
            <a:r>
              <a:rPr lang="en-GB" sz="1800" dirty="0" smtClean="0">
                <a:solidFill>
                  <a:srgbClr val="FFFF00"/>
                </a:solidFill>
              </a:rPr>
              <a:t>λάση που υλοποιεί ένα interface πρέπει να ολοποιεί όλες τις μεθόδους που ορίζονται σε αυτό.</a:t>
            </a:r>
          </a:p>
          <a:p>
            <a:pPr eaLnBrk="1" hangingPunct="1">
              <a:spcBef>
                <a:spcPts val="0"/>
              </a:spcBef>
              <a:buSzPct val="178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1800" dirty="0" smtClean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1150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Interfaces - Παράδειγμα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interface myInterface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foo( 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foo2(String str);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0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ts val="5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public class Test extends </a:t>
            </a:r>
            <a:r>
              <a:rPr lang="en-US" sz="2000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implements myInterface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foo ()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 Function code here…}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     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void foo2 (String str)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{ Function code here…}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0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83354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Ο τροποποιητής static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Κάθε αντικείμενο έχει τις δικές του μεταβλητές και μεθόδους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ΟΜΩΣ: Μεταβλητές και μέθοδοι που δηλώνονται ως static είναι κοινές για όλα τα αντικείμενα της ίδιας κλάσης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Για τη χρήση static </a:t>
            </a:r>
            <a:r>
              <a:rPr lang="en-GB" sz="2400" b="1" dirty="0" smtClean="0">
                <a:solidFill>
                  <a:srgbClr val="FFFF00"/>
                </a:solidFill>
                <a:latin typeface="Calibri" pitchFamily="34" charset="0"/>
              </a:rPr>
              <a:t>μεταβλητών</a:t>
            </a: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 και </a:t>
            </a:r>
            <a:r>
              <a:rPr lang="en-GB" sz="2400" b="1" dirty="0" smtClean="0">
                <a:solidFill>
                  <a:srgbClr val="FFFF00"/>
                </a:solidFill>
                <a:latin typeface="Calibri" pitchFamily="34" charset="0"/>
              </a:rPr>
              <a:t>μεθόδων</a:t>
            </a: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 ΔΕ χρειάζεται η δημιουργία στιγμιοτύπου κλάσης.</a:t>
            </a:r>
          </a:p>
          <a:p>
            <a:pPr eaLnBrk="1" hangingPunct="1">
              <a:spcBef>
                <a:spcPts val="600"/>
              </a:spcBef>
              <a:buSzPct val="13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alibri" pitchFamily="34" charset="0"/>
              </a:rPr>
              <a:t>Μέθοδοι που έχουν δηλωθεί static βλέπουν και τροποποιούν ΜΟΝΟ static μεταβλητές.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293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4000" dirty="0" smtClean="0">
                <a:solidFill>
                  <a:srgbClr val="FFFF00"/>
                </a:solidFill>
              </a:rPr>
              <a:t>Παράδειγμα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31314A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lnSpc>
                <a:spcPct val="93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class myClass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public static int a = 1;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myClass first = new myClass ( );       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myClass second = new myClass ( );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first.a = 2 ;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1" hangingPunct="1">
              <a:spcBef>
                <a:spcPts val="600"/>
              </a:spcBef>
              <a:buFont typeface="Wingdings" pitchFamily="2" charset="2"/>
              <a:buChar char="q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sz="2400" dirty="0" smtClean="0">
                <a:solidFill>
                  <a:srgbClr val="FFFF00"/>
                </a:solidFill>
                <a:cs typeface="Courier New" pitchFamily="49" charset="0"/>
              </a:rPr>
              <a:t>Η μεταβλητή a παίρνει την τιμή 2 και στα δύο αντικείμενα δηλ. ισχύει first.a = 2  KAI  second.a = 2 </a:t>
            </a:r>
          </a:p>
          <a:p>
            <a:pPr algn="ctr"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sz="2400" dirty="0" smtClean="0">
              <a:solidFill>
                <a:srgbClr val="FFFF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9519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>
                <a:solidFill>
                  <a:srgbClr val="FFFF00"/>
                </a:solidFill>
              </a:rPr>
              <a:t>Καταστροφή αντικειμένων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FFFF00"/>
                </a:solidFill>
              </a:rPr>
              <a:t>Στη </a:t>
            </a:r>
            <a:r>
              <a:rPr lang="en-US" sz="2800" dirty="0" smtClean="0">
                <a:solidFill>
                  <a:srgbClr val="FFFF00"/>
                </a:solidFill>
              </a:rPr>
              <a:t>Java </a:t>
            </a:r>
            <a:r>
              <a:rPr lang="el-GR" sz="2800" dirty="0" smtClean="0">
                <a:solidFill>
                  <a:srgbClr val="FFFF00"/>
                </a:solidFill>
              </a:rPr>
              <a:t>η κατάργηση αντικειμένων δεν επιτελείται από το χρήστη αλλά από το </a:t>
            </a:r>
            <a:r>
              <a:rPr lang="en-US" sz="2800" dirty="0" smtClean="0">
                <a:solidFill>
                  <a:srgbClr val="FFFF00"/>
                </a:solidFill>
              </a:rPr>
              <a:t>rutime system </a:t>
            </a:r>
            <a:r>
              <a:rPr lang="el-GR" sz="2800" dirty="0" smtClean="0">
                <a:solidFill>
                  <a:srgbClr val="FFFF00"/>
                </a:solidFill>
              </a:rPr>
              <a:t>της </a:t>
            </a:r>
            <a:r>
              <a:rPr lang="en-US" sz="2800" dirty="0" smtClean="0">
                <a:solidFill>
                  <a:srgbClr val="FFFF00"/>
                </a:solidFill>
              </a:rPr>
              <a:t>Java.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Garbage collector: </a:t>
            </a:r>
            <a:r>
              <a:rPr lang="el-GR" sz="2800" dirty="0" smtClean="0">
                <a:solidFill>
                  <a:srgbClr val="FFFF00"/>
                </a:solidFill>
              </a:rPr>
              <a:t>Εντοπίζει αντικείμενα που δεν πρόκειται να ξαναχρησιμοποιηθούν στο μέλλον και τα καταργεί, αποδεσμεύοντας τη μνήμη που καταλαμβάνουν.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725B6-EF9A-4089-B1F5-71C56426BC8C}" type="slidenum">
              <a:rPr lang="el-GR" smtClean="0"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261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805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Ιωάννης Βογιατζής 2015. Ιωάννης Βογιατζής. «Δικτυακός </a:t>
            </a:r>
            <a:r>
              <a:rPr lang="el-GR" sz="2000" dirty="0" smtClean="0"/>
              <a:t>Προγραμματισμός</a:t>
            </a:r>
            <a:r>
              <a:rPr lang="en-US" sz="2000" dirty="0" smtClean="0"/>
              <a:t> </a:t>
            </a:r>
            <a:r>
              <a:rPr lang="el-GR" sz="2000" smtClean="0"/>
              <a:t>(Θ). </a:t>
            </a:r>
            <a:r>
              <a:rPr lang="el-GR" sz="2000" dirty="0"/>
              <a:t>Ενότητα 1: Εισαγωγή- Επανάληψη από τη </a:t>
            </a:r>
            <a:r>
              <a:rPr lang="el-GR" sz="2000" dirty="0" smtClean="0"/>
              <a:t>Java».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9082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</a:rPr>
              <a:t>τόπο</a:t>
            </a:r>
            <a:endParaRPr lang="en-US" dirty="0" smtClean="0">
              <a:solidFill>
                <a:prstClr val="black"/>
              </a:solidFill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Ο </a:t>
            </a:r>
            <a:r>
              <a:rPr lang="el-GR" dirty="0">
                <a:solidFill>
                  <a:prstClr val="black"/>
                </a:solidFill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60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Java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SzPct val="100000"/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FFFF00"/>
                </a:solidFill>
              </a:rPr>
              <a:t>A brief history:</a:t>
            </a: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original name was Oak, </a:t>
            </a:r>
            <a:endParaRPr lang="el-GR" sz="22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was developed as a part of the Green project at Sun. </a:t>
            </a:r>
            <a:endParaRPr lang="el-GR" sz="22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It was started in December '90 by Patrick Naughton, Mike Sheridan and James Gosling and </a:t>
            </a:r>
            <a:endParaRPr lang="el-GR" sz="22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was chartered to spend time trying to figure out what would be the "next wave" of computing and how we might catch it. </a:t>
            </a:r>
            <a:endParaRPr lang="el-GR" sz="2200" dirty="0" smtClean="0">
              <a:solidFill>
                <a:srgbClr val="FFFF00"/>
              </a:solidFill>
            </a:endParaRPr>
          </a:p>
          <a:p>
            <a:pPr lvl="1" eaLnBrk="1" hangingPunct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>
                <a:solidFill>
                  <a:srgbClr val="FFFF00"/>
                </a:solidFill>
              </a:rPr>
              <a:t>They came to the conclusion that at least one of the waves was going to be </a:t>
            </a:r>
            <a:r>
              <a:rPr lang="en-US" sz="2200" b="1" dirty="0" smtClean="0">
                <a:solidFill>
                  <a:srgbClr val="FFFF00"/>
                </a:solidFill>
              </a:rPr>
              <a:t>the convergence of digitally controlled consumer devices and computers</a:t>
            </a:r>
            <a:r>
              <a:rPr lang="en-US" sz="2200" dirty="0" smtClean="0">
                <a:solidFill>
                  <a:srgbClr val="FFFF00"/>
                </a:solidFill>
              </a:rPr>
              <a:t>. 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Marlett" pitchFamily="2" charset="2"/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FC500A-752A-4798-AA4D-4E865E508D94}" type="slidenum">
              <a:rPr lang="en-US" sz="1800" smtClean="0">
                <a:solidFill>
                  <a:srgbClr val="FFFF00"/>
                </a:solidFill>
              </a:rPr>
              <a:pPr eaLnBrk="1" hangingPunct="1"/>
              <a:t>9</a:t>
            </a:fld>
            <a:endParaRPr lang="en-US" sz="18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6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90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δημιουργού.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άδεια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1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303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dcad969e4d26876c927be9a26284a18bff6"/>
</p:tagLst>
</file>

<file path=ppt/theme/theme1.xml><?xml version="1.0" encoding="utf-8"?>
<a:theme xmlns:a="http://schemas.openxmlformats.org/drawingml/2006/main" name="Office Theme">
  <a:themeElements>
    <a:clrScheme name="Προσαρμοσμένο 3">
      <a:dk1>
        <a:sysClr val="windowText" lastClr="000000"/>
      </a:dk1>
      <a:lt1>
        <a:srgbClr val="FFC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C000"/>
      </a:hlink>
      <a:folHlink>
        <a:srgbClr val="BF9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3658</TotalTime>
  <Words>4819</Words>
  <Application>Microsoft Office PowerPoint</Application>
  <PresentationFormat>On-screen Show (4:3)</PresentationFormat>
  <Paragraphs>1022</Paragraphs>
  <Slides>92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92</vt:i4>
      </vt:variant>
    </vt:vector>
  </HeadingPairs>
  <TitlesOfParts>
    <vt:vector size="95" baseType="lpstr">
      <vt:lpstr>Office Theme</vt:lpstr>
      <vt:lpstr>OC_template_updated</vt:lpstr>
      <vt:lpstr>1_OC_template_updated</vt:lpstr>
      <vt:lpstr>Δικτυακός Προγραμματισμός (Θ)</vt:lpstr>
      <vt:lpstr>Στοιχεία Επικοινωνίας </vt:lpstr>
      <vt:lpstr>Σκοπός του μαθήματος</vt:lpstr>
      <vt:lpstr>Στόχοι του μαθήματος</vt:lpstr>
      <vt:lpstr>Περιγραφή του μαθήματος</vt:lpstr>
      <vt:lpstr>Βιβλιογραφία</vt:lpstr>
      <vt:lpstr>Εισαγωγή- Επανάληψη από τη Java</vt:lpstr>
      <vt:lpstr>Εισαγωγή- Επανάληψη από τη Java</vt:lpstr>
      <vt:lpstr>Java</vt:lpstr>
      <vt:lpstr>Χαρακτηριστικά της Java</vt:lpstr>
      <vt:lpstr>Εργαλεία της Java</vt:lpstr>
      <vt:lpstr>Διάγραμμα μεταγλώττισης</vt:lpstr>
      <vt:lpstr>Δομή ενός αυτόνομου προγράμματος σε Java</vt:lpstr>
      <vt:lpstr>Μια απλή εφαρμογή</vt:lpstr>
      <vt:lpstr>Μια παραλλαγή με εισαγωγή  δεδομένων</vt:lpstr>
      <vt:lpstr>Δημιουργία Java applet </vt:lpstr>
      <vt:lpstr>Hello.html που καλεί το Applet</vt:lpstr>
      <vt:lpstr>Java Data Types</vt:lpstr>
      <vt:lpstr>Identifiers στη Java</vt:lpstr>
      <vt:lpstr>Data Types</vt:lpstr>
      <vt:lpstr>Java Primitive Data Types</vt:lpstr>
      <vt:lpstr>Classes και Objects</vt:lpstr>
      <vt:lpstr>Δημιουργία και χρήση Objects</vt:lpstr>
      <vt:lpstr>Built in Classes</vt:lpstr>
      <vt:lpstr>import</vt:lpstr>
      <vt:lpstr>More on import</vt:lpstr>
      <vt:lpstr> The String Class</vt:lpstr>
      <vt:lpstr>Standard Output</vt:lpstr>
      <vt:lpstr>Constants</vt:lpstr>
      <vt:lpstr>Arrays</vt:lpstr>
      <vt:lpstr>Arrays</vt:lpstr>
      <vt:lpstr>Array Details</vt:lpstr>
      <vt:lpstr>Αρχικοποίηση</vt:lpstr>
      <vt:lpstr>Arrays of objects</vt:lpstr>
      <vt:lpstr>Arrays of objects</vt:lpstr>
      <vt:lpstr>Array Utilities</vt:lpstr>
      <vt:lpstr>The arraycopy method</vt:lpstr>
      <vt:lpstr>2D Arrays in Java</vt:lpstr>
      <vt:lpstr>Two Dimensional Arrays</vt:lpstr>
      <vt:lpstr>The Real Picture</vt:lpstr>
      <vt:lpstr>Πίνακες πολλών διαστάσεων</vt:lpstr>
      <vt:lpstr>Ragged Arrays</vt:lpstr>
      <vt:lpstr>Enhanced for</vt:lpstr>
      <vt:lpstr>Enhanced for loop</vt:lpstr>
      <vt:lpstr>Methods</vt:lpstr>
      <vt:lpstr>Methods</vt:lpstr>
      <vt:lpstr>More on Methods</vt:lpstr>
      <vt:lpstr>Static Μέθοδοι</vt:lpstr>
      <vt:lpstr>static methods</vt:lpstr>
      <vt:lpstr>Method Overloading and Return</vt:lpstr>
      <vt:lpstr>Method Parameters</vt:lpstr>
      <vt:lpstr>Value Parameters vs. Reference Parameters</vt:lpstr>
      <vt:lpstr>Value vs. Reference</vt:lpstr>
      <vt:lpstr>Αντικειμενοστρέφεια στη Java</vt:lpstr>
      <vt:lpstr>Εισαγωγή στον αντικειμενοστραφή προγραμματισμό</vt:lpstr>
      <vt:lpstr>Κλάσεις και αντικείμενα</vt:lpstr>
      <vt:lpstr>Παράδειγμα</vt:lpstr>
      <vt:lpstr>Σχέση κλάσεων-αντικειμένων</vt:lpstr>
      <vt:lpstr>Κατασκευαστές (Constructors)</vt:lpstr>
      <vt:lpstr>Παραδείγματα κατασκευαστών</vt:lpstr>
      <vt:lpstr>Πολλαπλοί κατασκευαστές</vt:lpstr>
      <vt:lpstr>Παράδειγμα πολλαπλών κατασκευαστών</vt:lpstr>
      <vt:lpstr>Πρόσβαση σε δεδομένα και μεθόδους αντικειμένων κλάσεων (που έχουν δηλωθεί public)</vt:lpstr>
      <vt:lpstr>Παράδειγμα</vt:lpstr>
      <vt:lpstr>Η δεσμευμένη λέξη this</vt:lpstr>
      <vt:lpstr>Πακέτα (packages)</vt:lpstr>
      <vt:lpstr>Παράδειγμα</vt:lpstr>
      <vt:lpstr>Προσδιοριστές πρόσβασης</vt:lpstr>
      <vt:lpstr>Παράδειγμα</vt:lpstr>
      <vt:lpstr>Προσδιοριστές πρόσβασης σε κλάσεις</vt:lpstr>
      <vt:lpstr>Κληρονομικότητα (inheritance)</vt:lpstr>
      <vt:lpstr>Παράδειγμα κληρονομικότητας</vt:lpstr>
      <vt:lpstr>Διαδικασία αρχικοποίησης υποκλάσης</vt:lpstr>
      <vt:lpstr>Παράκαμψη μεταβλητών και μεθόδων (overriding)</vt:lpstr>
      <vt:lpstr>Η δεσμευμένη λέξη super</vt:lpstr>
      <vt:lpstr>Αρχικοποίηση υποκλάσεων (πολλαπλοί κατασκευαστές)</vt:lpstr>
      <vt:lpstr>Ο τροποποιητής final</vt:lpstr>
      <vt:lpstr>Παραδείγματα</vt:lpstr>
      <vt:lpstr>Ο τροποποιητής abstract</vt:lpstr>
      <vt:lpstr>Παράδειγμα</vt:lpstr>
      <vt:lpstr>Interfaces</vt:lpstr>
      <vt:lpstr>Interfaces - Παράδειγμα</vt:lpstr>
      <vt:lpstr>Ο τροποποιητής static</vt:lpstr>
      <vt:lpstr>Παράδειγμα</vt:lpstr>
      <vt:lpstr>Καταστροφή αντικειμένων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Σύγχρονες Αρχιτεκτονικές</dc:title>
  <dc:creator>opencourses@teiath.gr</dc:creator>
  <cp:lastModifiedBy>alex</cp:lastModifiedBy>
  <cp:revision>86</cp:revision>
  <dcterms:created xsi:type="dcterms:W3CDTF">2014-10-06T11:46:26Z</dcterms:created>
  <dcterms:modified xsi:type="dcterms:W3CDTF">2015-05-07T11:26:06Z</dcterms:modified>
</cp:coreProperties>
</file>