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65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1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1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2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alytical_balance_mettler_ae-260.jp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Lilly_M" TargetMode="External"/><Relationship Id="rId5" Type="http://schemas.openxmlformats.org/officeDocument/2006/relationships/hyperlink" Target="http://commons.wikimedia.org/wiki/File:Glass_graduated_cylinder-250ml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996207"/>
          </a:xfrm>
        </p:spPr>
        <p:txBody>
          <a:bodyPr>
            <a:normAutofit lnSpcReduction="10000"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9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600" dirty="0"/>
              <a:t>Μέτρηση πυκνότητας στερεών σωμάτων </a:t>
            </a:r>
            <a:br>
              <a:rPr lang="el-GR" altLang="el-GR" sz="2600" dirty="0"/>
            </a:br>
            <a:r>
              <a:rPr lang="el-GR" altLang="el-GR" sz="2600" dirty="0"/>
              <a:t>(Εφαρμογή: ταυτοποίηση πολυμερών</a:t>
            </a:r>
            <a:r>
              <a:rPr lang="el-GR" altLang="el-GR" sz="2600" dirty="0" smtClean="0"/>
              <a:t>)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6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sz="3600" dirty="0"/>
              <a:t>Εφαρμογή: ταυτοποίηση </a:t>
            </a:r>
            <a:r>
              <a:rPr lang="el-GR" sz="3600" dirty="0" smtClean="0"/>
              <a:t>πολυμερών </a:t>
            </a:r>
            <a:r>
              <a:rPr lang="el-GR" sz="3000" b="0" dirty="0" smtClean="0"/>
              <a:t>(1 από 2)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Με βάση την </a:t>
            </a:r>
            <a:r>
              <a:rPr lang="el-GR" b="1" dirty="0"/>
              <a:t>πυκνότητα</a:t>
            </a:r>
            <a:r>
              <a:rPr lang="el-GR" dirty="0"/>
              <a:t>, αλλά και κάποιες άλλες δοκιμασίες (φλόγας και ακετόνης) μπορούμε να </a:t>
            </a:r>
            <a:r>
              <a:rPr lang="el-GR" dirty="0" err="1"/>
              <a:t>ταυτοποιήσουμε</a:t>
            </a:r>
            <a:r>
              <a:rPr lang="el-GR" dirty="0"/>
              <a:t> </a:t>
            </a:r>
            <a:r>
              <a:rPr lang="el-GR" dirty="0" smtClean="0"/>
              <a:t>μια σειρά </a:t>
            </a:r>
            <a:r>
              <a:rPr lang="el-GR" dirty="0"/>
              <a:t>από πολυμερή υλικά, όπως </a:t>
            </a:r>
            <a:r>
              <a:rPr lang="en-US" dirty="0"/>
              <a:t>PET, PVC, PS, HDPE, LDPE </a:t>
            </a:r>
            <a:r>
              <a:rPr lang="el-GR" dirty="0"/>
              <a:t>και</a:t>
            </a:r>
            <a:r>
              <a:rPr lang="en-US" dirty="0"/>
              <a:t> PP</a:t>
            </a:r>
            <a:r>
              <a:rPr lang="el-GR" dirty="0"/>
              <a:t>.</a:t>
            </a:r>
          </a:p>
          <a:p>
            <a:pPr>
              <a:lnSpc>
                <a:spcPct val="114000"/>
              </a:lnSpc>
            </a:pPr>
            <a:r>
              <a:rPr lang="el-GR" dirty="0"/>
              <a:t>Τα έξι αυτά υλικά χωρίζονται σε δυο κατηγορίες ανάλογα με το εάν βυθίζονται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PET, PVC, PS</a:t>
            </a:r>
            <a:r>
              <a:rPr lang="el-GR" dirty="0"/>
              <a:t>) ή επιπλέουν (</a:t>
            </a:r>
            <a:r>
              <a:rPr lang="en-US" dirty="0"/>
              <a:t>HDPE, LDPE </a:t>
            </a:r>
            <a:r>
              <a:rPr lang="el-GR" dirty="0"/>
              <a:t>και</a:t>
            </a:r>
            <a:r>
              <a:rPr lang="en-US" dirty="0"/>
              <a:t> PP</a:t>
            </a:r>
            <a:r>
              <a:rPr lang="el-GR" dirty="0"/>
              <a:t>) στο νερό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/>
          <a:lstStyle/>
          <a:p>
            <a:r>
              <a:rPr lang="el-GR" sz="3600" dirty="0" smtClean="0"/>
              <a:t>Εφαρμογή: ταυτοποίηση πολυμερών </a:t>
            </a:r>
            <a:r>
              <a:rPr lang="el-GR" sz="3000" b="0" dirty="0" smtClean="0"/>
              <a:t>(2 από 2)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Στη συνέχεια, τα «ελαφρύτερα» του νερού μπορούν να διαχωριστούν με βάση το εάν βυθίζονται (</a:t>
            </a:r>
            <a:r>
              <a:rPr lang="en-US" dirty="0"/>
              <a:t>HDPE</a:t>
            </a:r>
            <a:r>
              <a:rPr lang="el-GR" dirty="0"/>
              <a:t>) ή επιπλέουν (</a:t>
            </a:r>
            <a:r>
              <a:rPr lang="en-US" dirty="0"/>
              <a:t>LDPE</a:t>
            </a:r>
            <a:r>
              <a:rPr lang="el-GR" dirty="0"/>
              <a:t> και </a:t>
            </a:r>
            <a:r>
              <a:rPr lang="en-US" dirty="0"/>
              <a:t>PP</a:t>
            </a:r>
            <a:r>
              <a:rPr lang="el-GR" dirty="0"/>
              <a:t>) σε υδατικό διάλυμα </a:t>
            </a:r>
            <a:r>
              <a:rPr lang="el-GR" dirty="0" err="1"/>
              <a:t>ισοπροπυλικής</a:t>
            </a:r>
            <a:r>
              <a:rPr lang="el-GR" dirty="0"/>
              <a:t> αλκοόλης Α (</a:t>
            </a:r>
            <a:r>
              <a:rPr lang="en-US" dirty="0"/>
              <a:t>d=</a:t>
            </a:r>
            <a:r>
              <a:rPr lang="el-GR" dirty="0"/>
              <a:t>0,945</a:t>
            </a:r>
            <a:r>
              <a:rPr lang="en-US" dirty="0"/>
              <a:t> g/mL</a:t>
            </a:r>
            <a:r>
              <a:rPr lang="el-GR" dirty="0"/>
              <a:t>, 90 </a:t>
            </a:r>
            <a:r>
              <a:rPr lang="en-US" dirty="0"/>
              <a:t>mL </a:t>
            </a:r>
            <a:r>
              <a:rPr lang="el-GR" dirty="0" err="1"/>
              <a:t>υδατ</a:t>
            </a:r>
            <a:r>
              <a:rPr lang="el-GR" dirty="0"/>
              <a:t>. </a:t>
            </a:r>
            <a:r>
              <a:rPr lang="el-GR" dirty="0" err="1"/>
              <a:t>διαλ</a:t>
            </a:r>
            <a:r>
              <a:rPr lang="el-GR" dirty="0"/>
              <a:t>. </a:t>
            </a:r>
            <a:r>
              <a:rPr lang="el-GR" dirty="0" err="1" smtClean="0"/>
              <a:t>ισ</a:t>
            </a:r>
            <a:r>
              <a:rPr lang="el-GR" dirty="0" smtClean="0"/>
              <a:t>/</a:t>
            </a:r>
            <a:r>
              <a:rPr lang="el-GR" dirty="0" err="1" smtClean="0"/>
              <a:t>προπ.αλκ</a:t>
            </a:r>
            <a:r>
              <a:rPr lang="el-GR" dirty="0"/>
              <a:t>. </a:t>
            </a:r>
            <a:r>
              <a:rPr lang="el-GR" dirty="0" smtClean="0"/>
              <a:t>+</a:t>
            </a:r>
            <a:r>
              <a:rPr lang="el-GR" dirty="0"/>
              <a:t>40 </a:t>
            </a:r>
            <a:r>
              <a:rPr lang="en-US" dirty="0"/>
              <a:t> mL</a:t>
            </a:r>
            <a:r>
              <a:rPr lang="el-GR" dirty="0"/>
              <a:t>νερό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4000"/>
              </a:lnSpc>
            </a:pPr>
            <a:r>
              <a:rPr lang="el-GR" dirty="0"/>
              <a:t>Τα «ελαφρύτερα» του </a:t>
            </a:r>
            <a:r>
              <a:rPr lang="el-GR" dirty="0" err="1"/>
              <a:t>υδατ</a:t>
            </a:r>
            <a:r>
              <a:rPr lang="el-GR" dirty="0"/>
              <a:t>. </a:t>
            </a:r>
            <a:r>
              <a:rPr lang="el-GR" dirty="0" err="1"/>
              <a:t>διαλ</a:t>
            </a:r>
            <a:r>
              <a:rPr lang="el-GR" dirty="0"/>
              <a:t>. </a:t>
            </a:r>
            <a:r>
              <a:rPr lang="el-GR" dirty="0" err="1"/>
              <a:t>ισοπροπυλ</a:t>
            </a:r>
            <a:r>
              <a:rPr lang="el-GR" dirty="0"/>
              <a:t>. αλκοόλης Α διαχωρίζονται με βάση το εάν βυθίζονται (</a:t>
            </a:r>
            <a:r>
              <a:rPr lang="en-US" dirty="0"/>
              <a:t>LDPE</a:t>
            </a:r>
            <a:r>
              <a:rPr lang="el-GR" dirty="0"/>
              <a:t>) ή επιπλέουν (</a:t>
            </a:r>
            <a:r>
              <a:rPr lang="en-US" dirty="0"/>
              <a:t>PP</a:t>
            </a:r>
            <a:r>
              <a:rPr lang="el-GR" dirty="0"/>
              <a:t>) σε </a:t>
            </a:r>
            <a:r>
              <a:rPr lang="el-GR" dirty="0" err="1"/>
              <a:t>υδατ</a:t>
            </a:r>
            <a:r>
              <a:rPr lang="el-GR" dirty="0"/>
              <a:t>. διάλ. </a:t>
            </a:r>
            <a:r>
              <a:rPr lang="el-GR" dirty="0" err="1"/>
              <a:t>ισοπροπ</a:t>
            </a:r>
            <a:r>
              <a:rPr lang="el-GR" dirty="0"/>
              <a:t>. αλκοόλης Β (</a:t>
            </a:r>
            <a:r>
              <a:rPr lang="en-US" dirty="0"/>
              <a:t>d=</a:t>
            </a:r>
            <a:r>
              <a:rPr lang="el-GR" dirty="0"/>
              <a:t>0,915</a:t>
            </a:r>
            <a:r>
              <a:rPr lang="en-US" dirty="0"/>
              <a:t> g/mL, 15</a:t>
            </a:r>
            <a:r>
              <a:rPr lang="el-GR" dirty="0"/>
              <a:t>0 </a:t>
            </a:r>
            <a:r>
              <a:rPr lang="en-US" dirty="0"/>
              <a:t>mL </a:t>
            </a:r>
            <a:r>
              <a:rPr lang="el-GR" dirty="0"/>
              <a:t>καθαρής </a:t>
            </a:r>
            <a:r>
              <a:rPr lang="el-GR" dirty="0" err="1" smtClean="0"/>
              <a:t>ισ</a:t>
            </a:r>
            <a:r>
              <a:rPr lang="el-GR" dirty="0" smtClean="0"/>
              <a:t>/</a:t>
            </a:r>
            <a:r>
              <a:rPr lang="el-GR" dirty="0" err="1" smtClean="0"/>
              <a:t>προπ.αλκ</a:t>
            </a:r>
            <a:r>
              <a:rPr lang="el-GR" dirty="0"/>
              <a:t>. +</a:t>
            </a:r>
            <a:r>
              <a:rPr lang="en-US" dirty="0"/>
              <a:t>7</a:t>
            </a:r>
            <a:r>
              <a:rPr lang="el-GR" dirty="0"/>
              <a:t>0 </a:t>
            </a:r>
            <a:r>
              <a:rPr lang="en-US" dirty="0"/>
              <a:t> mL</a:t>
            </a:r>
            <a:r>
              <a:rPr lang="el-GR" dirty="0"/>
              <a:t>νερό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Μέτρηση πυκνότητας στερεών σωμάτων 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Εφαρμογή: ταυτοποίηση πολυμερών</a:t>
            </a:r>
            <a:r>
              <a:rPr lang="el-GR" altLang="el-GR" sz="2000" dirty="0" smtClean="0"/>
              <a:t>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</a:t>
            </a:r>
            <a:r>
              <a:rPr lang="el-GR" dirty="0" smtClean="0"/>
              <a:t>μέρος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Πυκνότητα</a:t>
            </a:r>
            <a:r>
              <a:rPr lang="el-GR" dirty="0"/>
              <a:t> ενός σώματος είναι η μάζα που περιέχεται στη μονάδα του όγκου του σώματος και δίνεται από τη σχέση</a:t>
            </a:r>
            <a:r>
              <a:rPr lang="en-US" dirty="0"/>
              <a:t> </a:t>
            </a:r>
            <a:r>
              <a:rPr lang="en-US" b="1" dirty="0"/>
              <a:t>d=m/V</a:t>
            </a:r>
            <a:r>
              <a:rPr lang="en-US" dirty="0"/>
              <a:t>, </a:t>
            </a:r>
            <a:r>
              <a:rPr lang="el-GR" dirty="0"/>
              <a:t>όπου </a:t>
            </a:r>
            <a:r>
              <a:rPr lang="en-US" dirty="0"/>
              <a:t>m </a:t>
            </a:r>
            <a:r>
              <a:rPr lang="el-GR" dirty="0"/>
              <a:t>η μάζα και</a:t>
            </a:r>
            <a:r>
              <a:rPr lang="en-US" dirty="0"/>
              <a:t> V</a:t>
            </a:r>
            <a:r>
              <a:rPr lang="el-GR" dirty="0"/>
              <a:t> ο όγκος του σώματος.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l-GR" dirty="0"/>
              <a:t>Οι μονάδες πυκνότητας είναι το </a:t>
            </a:r>
            <a:r>
              <a:rPr lang="en-US" b="1" dirty="0" err="1"/>
              <a:t>g.mL</a:t>
            </a:r>
            <a:r>
              <a:rPr lang="el-GR" dirty="0"/>
              <a:t> , το </a:t>
            </a:r>
            <a:r>
              <a:rPr lang="en-US" dirty="0"/>
              <a:t>kg/L </a:t>
            </a:r>
            <a:r>
              <a:rPr lang="el-GR" dirty="0"/>
              <a:t>και το</a:t>
            </a:r>
            <a:r>
              <a:rPr lang="en-US" dirty="0"/>
              <a:t> g/L</a:t>
            </a:r>
            <a:r>
              <a:rPr lang="el-GR" dirty="0"/>
              <a:t> (αέρια). Η πυκνότητα εξαρτάται από την θερμοκρασία και </a:t>
            </a:r>
            <a:r>
              <a:rPr lang="el-GR" dirty="0" err="1"/>
              <a:t>γι΄αυτό</a:t>
            </a:r>
            <a:r>
              <a:rPr lang="el-GR" dirty="0"/>
              <a:t> το λόγο μετριέται στους </a:t>
            </a:r>
            <a:r>
              <a:rPr lang="en-US" dirty="0"/>
              <a:t>20° C</a:t>
            </a:r>
            <a:r>
              <a:rPr lang="el-GR" dirty="0"/>
              <a:t> (μέση θερμοκρασία δωματίου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Με τη μέτρηση της πυκνότητας ενός στερεού μπορούμε να διαπιστώσουμε την ταυτότητά του ή την καθαρότητά του, πχ. ορυκτά, πλαστικά, κράματα κλπ. </a:t>
            </a:r>
          </a:p>
          <a:p>
            <a:pPr>
              <a:lnSpc>
                <a:spcPct val="114000"/>
              </a:lnSpc>
            </a:pPr>
            <a:r>
              <a:rPr lang="el-GR" dirty="0"/>
              <a:t>Μπορούμε να προσδιορίσουμε την πυκνότητα στερεών σε κάθε μορφή, όπως συμπαγών ή πορωδών στερεών, σε σκόνη, σε κόκκους ή κομμάτια.</a:t>
            </a:r>
          </a:p>
          <a:p>
            <a:pPr>
              <a:lnSpc>
                <a:spcPct val="114000"/>
              </a:lnSpc>
            </a:pPr>
            <a:r>
              <a:rPr lang="el-GR" dirty="0"/>
              <a:t>Χρησιμοποιούμε κάθε φορά την κατάλληλη μέθοδο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/>
              <a:t>Σκοπός της άσκησης </a:t>
            </a:r>
            <a:r>
              <a:rPr lang="el-GR" dirty="0"/>
              <a:t>είναι η εξοικείωση με τη χρήση </a:t>
            </a:r>
            <a:r>
              <a:rPr lang="el-GR" dirty="0" err="1"/>
              <a:t>πυκνομέτρων</a:t>
            </a:r>
            <a:r>
              <a:rPr lang="el-GR" dirty="0"/>
              <a:t>, ογκομετρικών δοχείων αλλά με τη λύση σχετικών προβλημάτων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/>
          <a:lstStyle/>
          <a:p>
            <a:r>
              <a:rPr lang="el-GR" dirty="0"/>
              <a:t>Απαιτούμενα όργανα και </a:t>
            </a:r>
            <a:r>
              <a:rPr lang="el-GR" dirty="0" smtClean="0"/>
              <a:t>υλικά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Ογκομετρικός κύλινδρος 250 </a:t>
            </a:r>
            <a:r>
              <a:rPr lang="el-GR" dirty="0" err="1" smtClean="0"/>
              <a:t>mL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 smtClean="0"/>
              <a:t>Ζυγός,</a:t>
            </a:r>
            <a:endParaRPr lang="el-GR" dirty="0"/>
          </a:p>
          <a:p>
            <a:r>
              <a:rPr lang="el-GR" dirty="0"/>
              <a:t>Δείγματα πλαστικού, γυαλιού, μετάλλων </a:t>
            </a:r>
            <a:r>
              <a:rPr lang="el-GR" dirty="0" err="1" smtClean="0"/>
              <a:t>κτλ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 smtClean="0"/>
              <a:t>Πυκνόμετρο,</a:t>
            </a:r>
            <a:endParaRPr lang="el-GR" dirty="0"/>
          </a:p>
          <a:p>
            <a:r>
              <a:rPr lang="el-GR" dirty="0"/>
              <a:t>Οινόπνευμα, </a:t>
            </a:r>
            <a:r>
              <a:rPr lang="el-GR" dirty="0" smtClean="0"/>
              <a:t>αλάτι.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/>
              <a:t>Απαιτούμενα όργανα και υλικά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3194"/>
            <a:ext cx="3402378" cy="4536504"/>
          </a:xfrm>
          <a:ln>
            <a:solidFill>
              <a:schemeClr val="tx1"/>
            </a:solidFill>
          </a:ln>
        </p:spPr>
      </p:pic>
      <p:sp>
        <p:nvSpPr>
          <p:cNvPr id="6" name="Rectangle 8"/>
          <p:cNvSpPr/>
          <p:nvPr/>
        </p:nvSpPr>
        <p:spPr>
          <a:xfrm>
            <a:off x="971600" y="585023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Analytical balance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mettler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 ae-260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Itub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211148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8"/>
          <p:cNvSpPr/>
          <p:nvPr/>
        </p:nvSpPr>
        <p:spPr>
          <a:xfrm>
            <a:off x="5652120" y="584887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Glass graduated cylinder-250ml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Lilly M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Ζυγίζουμε δείγμα στερεού υλικού (</a:t>
            </a:r>
            <a:r>
              <a:rPr lang="en-US" dirty="0"/>
              <a:t>m </a:t>
            </a:r>
            <a:r>
              <a:rPr lang="el-GR" dirty="0"/>
              <a:t>σε </a:t>
            </a:r>
            <a:r>
              <a:rPr lang="en-US" dirty="0"/>
              <a:t>g</a:t>
            </a:r>
            <a:r>
              <a:rPr lang="el-GR" dirty="0"/>
              <a:t>)</a:t>
            </a:r>
          </a:p>
          <a:p>
            <a:pPr>
              <a:lnSpc>
                <a:spcPct val="110000"/>
              </a:lnSpc>
            </a:pPr>
            <a:r>
              <a:rPr lang="el-GR" dirty="0"/>
              <a:t>Γεμίζουμε με νερό τον ογκομετρικό κύλινδρο μέχρι μιας ορισμένης χαραγής και την σημειώνουμε</a:t>
            </a:r>
            <a:r>
              <a:rPr lang="en-US" dirty="0"/>
              <a:t> (V</a:t>
            </a:r>
            <a:r>
              <a:rPr lang="en-US" sz="1800" dirty="0"/>
              <a:t>1</a:t>
            </a:r>
            <a:r>
              <a:rPr lang="en-US" dirty="0"/>
              <a:t> mL)</a:t>
            </a:r>
            <a:r>
              <a:rPr lang="el-GR" dirty="0"/>
              <a:t> </a:t>
            </a:r>
          </a:p>
          <a:p>
            <a:pPr>
              <a:lnSpc>
                <a:spcPct val="110000"/>
              </a:lnSpc>
            </a:pPr>
            <a:r>
              <a:rPr lang="el-GR" dirty="0"/>
              <a:t>Ρίχνουμε το στερεό που έχουμε ζυγίσει, μέσα στον κύλινδρο με το νερό</a:t>
            </a:r>
            <a:r>
              <a:rPr lang="en-US" dirty="0"/>
              <a:t> </a:t>
            </a:r>
            <a:r>
              <a:rPr lang="el-GR" dirty="0"/>
              <a:t>και σημειώνουμε την νέα ένδειξη της ελεύθερης επιφάνειας του νερού</a:t>
            </a:r>
            <a:r>
              <a:rPr lang="en-US" dirty="0"/>
              <a:t> (V</a:t>
            </a:r>
            <a:r>
              <a:rPr lang="en-US" sz="1800" dirty="0"/>
              <a:t>2  </a:t>
            </a:r>
            <a:r>
              <a:rPr lang="en-US" dirty="0"/>
              <a:t>mL)</a:t>
            </a:r>
            <a:r>
              <a:rPr lang="el-GR" dirty="0"/>
              <a:t>.</a:t>
            </a:r>
          </a:p>
          <a:p>
            <a:pPr>
              <a:lnSpc>
                <a:spcPct val="110000"/>
              </a:lnSpc>
            </a:pPr>
            <a:r>
              <a:rPr lang="el-GR" dirty="0"/>
              <a:t>Η διαφορά των δυο ενδείξεων </a:t>
            </a:r>
            <a:r>
              <a:rPr lang="en-US" dirty="0"/>
              <a:t>(V</a:t>
            </a:r>
            <a:r>
              <a:rPr lang="en-US" sz="1800" dirty="0"/>
              <a:t>2</a:t>
            </a:r>
            <a:r>
              <a:rPr lang="en-US" dirty="0"/>
              <a:t>-V</a:t>
            </a:r>
            <a:r>
              <a:rPr lang="en-US" sz="1800" dirty="0"/>
              <a:t>1</a:t>
            </a:r>
            <a:r>
              <a:rPr lang="en-US" dirty="0"/>
              <a:t>) </a:t>
            </a:r>
            <a:r>
              <a:rPr lang="el-GR" dirty="0"/>
              <a:t>μας δίνει τον όγκο του </a:t>
            </a:r>
            <a:r>
              <a:rPr lang="el-GR" dirty="0" err="1"/>
              <a:t>εκτοπιζόμενου</a:t>
            </a:r>
            <a:r>
              <a:rPr lang="el-GR" dirty="0"/>
              <a:t> νερού, άρα τον όγκο του στερεού (</a:t>
            </a:r>
            <a:r>
              <a:rPr lang="en-US" dirty="0"/>
              <a:t>V mL</a:t>
            </a:r>
            <a:r>
              <a:rPr lang="el-GR" dirty="0"/>
              <a:t>)</a:t>
            </a:r>
          </a:p>
          <a:p>
            <a:pPr>
              <a:lnSpc>
                <a:spcPct val="110000"/>
              </a:lnSpc>
            </a:pPr>
            <a:r>
              <a:rPr lang="el-GR" dirty="0"/>
              <a:t>Από τη σχέση </a:t>
            </a:r>
            <a:r>
              <a:rPr lang="en-US" b="1" dirty="0"/>
              <a:t>d=m/V</a:t>
            </a:r>
            <a:r>
              <a:rPr lang="en-US" dirty="0"/>
              <a:t> </a:t>
            </a:r>
            <a:r>
              <a:rPr lang="el-GR" dirty="0"/>
              <a:t>υπολογίζουμε την πυκνότητα του στερεού</a:t>
            </a:r>
            <a:r>
              <a:rPr lang="en-US" dirty="0"/>
              <a:t> </a:t>
            </a:r>
            <a:r>
              <a:rPr lang="en-US" b="1" dirty="0"/>
              <a:t>(g/mL)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Παρατήρηση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Εάν έχουμε κάποιο σώμα μικρού όγκου και πυκνότητας γύρω στη μονάδα, μπορούμε να </a:t>
            </a:r>
            <a:r>
              <a:rPr lang="el-GR" dirty="0" smtClean="0"/>
              <a:t>μετρήσουμε </a:t>
            </a:r>
            <a:r>
              <a:rPr lang="el-GR" dirty="0"/>
              <a:t>ως εξής:</a:t>
            </a:r>
          </a:p>
          <a:p>
            <a:pPr>
              <a:lnSpc>
                <a:spcPct val="114000"/>
              </a:lnSpc>
            </a:pPr>
            <a:r>
              <a:rPr lang="el-GR" dirty="0"/>
              <a:t>Ζυγίζουμε το σώμα και το ρίχνουμε στο νερό. Εάν επιπλέει, ρίχνουμε στο νερό οινόπνευμα κι ανακατεύουμε.</a:t>
            </a:r>
          </a:p>
          <a:p>
            <a:pPr>
              <a:lnSpc>
                <a:spcPct val="114000"/>
              </a:lnSpc>
            </a:pPr>
            <a:r>
              <a:rPr lang="el-GR" dirty="0"/>
              <a:t>Αν το σώμα βυθίζεται, ρίχνουμε στο νερό αλάτι, τόσο, όσο χρειάζεται, ώστε το σώμα να ηρεμεί, να αιωρείται, επειδή το υγρό απέκτησε την πυκνότητα του στερεού.</a:t>
            </a:r>
          </a:p>
          <a:p>
            <a:pPr>
              <a:lnSpc>
                <a:spcPct val="114000"/>
              </a:lnSpc>
            </a:pPr>
            <a:r>
              <a:rPr lang="el-GR" dirty="0"/>
              <a:t>Μετράμε την πυκνότητα του υγρού με πυκνόμετρο, όπως συνήθως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αποτελεσμάτων</a:t>
            </a:r>
            <a:endParaRPr lang="el-GR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175543"/>
              </p:ext>
            </p:extLst>
          </p:nvPr>
        </p:nvGraphicFramePr>
        <p:xfrm>
          <a:off x="428499" y="1268760"/>
          <a:ext cx="8229600" cy="4610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4114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Υλικό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Μάζα (</a:t>
                      </a:r>
                      <a:r>
                        <a:rPr lang="en-US" sz="2400" dirty="0" smtClean="0"/>
                        <a:t>g</a:t>
                      </a:r>
                      <a:r>
                        <a:rPr lang="el-GR" sz="2400" dirty="0" smtClean="0"/>
                        <a:t>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Όγκος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mL</a:t>
                      </a:r>
                      <a:r>
                        <a:rPr lang="el-GR" sz="2400" dirty="0" smtClean="0"/>
                        <a:t>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Πυκνότητα </a:t>
                      </a:r>
                      <a:r>
                        <a:rPr lang="en-US" sz="2400" dirty="0" smtClean="0"/>
                        <a:t> (g/</a:t>
                      </a:r>
                      <a:r>
                        <a:rPr lang="en-US" sz="2400" dirty="0" err="1" smtClean="0"/>
                        <a:t>mL</a:t>
                      </a:r>
                      <a:r>
                        <a:rPr lang="en-US" sz="2400" dirty="0" smtClean="0"/>
                        <a:t>)</a:t>
                      </a:r>
                      <a:endParaRPr lang="el-GR" sz="2400" dirty="0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14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5b93d758ff0c352fc3eda2fe3ffe66688aac7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</TotalTime>
  <Words>1100</Words>
  <Application>Microsoft Office PowerPoint</Application>
  <PresentationFormat>On-screen Show (4:3)</PresentationFormat>
  <Paragraphs>103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OC_template_updated</vt:lpstr>
      <vt:lpstr>template</vt:lpstr>
      <vt:lpstr>Χημεία Γραφικών Τεχνών (Ε)</vt:lpstr>
      <vt:lpstr>Θεωρητικό μέρος (1 από 2)</vt:lpstr>
      <vt:lpstr>Θεωρητικό μέρος (2 από 2)</vt:lpstr>
      <vt:lpstr>Σκοπός </vt:lpstr>
      <vt:lpstr>Απαιτούμενα όργανα και υλικά (1 από 2)</vt:lpstr>
      <vt:lpstr>Απαιτούμενα όργανα και υλικά (2 από 2)</vt:lpstr>
      <vt:lpstr>Πειραματική διαδικασία</vt:lpstr>
      <vt:lpstr>Παρατήρηση </vt:lpstr>
      <vt:lpstr>Πίνακας αποτελεσμάτων</vt:lpstr>
      <vt:lpstr>Εφαρμογή: ταυτοποίηση πολυμερών (1 από 2)</vt:lpstr>
      <vt:lpstr>Εφαρμογή: ταυτοποίηση πολυμερών (2 από 2)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5</cp:revision>
  <dcterms:created xsi:type="dcterms:W3CDTF">2014-09-29T06:50:37Z</dcterms:created>
  <dcterms:modified xsi:type="dcterms:W3CDTF">2015-01-28T13:56:20Z</dcterms:modified>
</cp:coreProperties>
</file>