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76"/>
  </p:notesMasterIdLst>
  <p:handoutMasterIdLst>
    <p:handoutMasterId r:id="rId77"/>
  </p:handoutMasterIdLst>
  <p:sldIdLst>
    <p:sldId id="256" r:id="rId3"/>
    <p:sldId id="271" r:id="rId4"/>
    <p:sldId id="272" r:id="rId5"/>
    <p:sldId id="273" r:id="rId6"/>
    <p:sldId id="274" r:id="rId7"/>
    <p:sldId id="275" r:id="rId8"/>
    <p:sldId id="276" r:id="rId9"/>
    <p:sldId id="277" r:id="rId10"/>
    <p:sldId id="278" r:id="rId11"/>
    <p:sldId id="279" r:id="rId12"/>
    <p:sldId id="280" r:id="rId13"/>
    <p:sldId id="281" r:id="rId14"/>
    <p:sldId id="282" r:id="rId15"/>
    <p:sldId id="283" r:id="rId16"/>
    <p:sldId id="284" r:id="rId17"/>
    <p:sldId id="285" r:id="rId18"/>
    <p:sldId id="286" r:id="rId19"/>
    <p:sldId id="287" r:id="rId20"/>
    <p:sldId id="288" r:id="rId21"/>
    <p:sldId id="289" r:id="rId22"/>
    <p:sldId id="290" r:id="rId23"/>
    <p:sldId id="291" r:id="rId24"/>
    <p:sldId id="292" r:id="rId25"/>
    <p:sldId id="293" r:id="rId26"/>
    <p:sldId id="294" r:id="rId27"/>
    <p:sldId id="295" r:id="rId28"/>
    <p:sldId id="296" r:id="rId29"/>
    <p:sldId id="297" r:id="rId30"/>
    <p:sldId id="298" r:id="rId31"/>
    <p:sldId id="299" r:id="rId32"/>
    <p:sldId id="301" r:id="rId33"/>
    <p:sldId id="302" r:id="rId34"/>
    <p:sldId id="303" r:id="rId35"/>
    <p:sldId id="304" r:id="rId36"/>
    <p:sldId id="305" r:id="rId37"/>
    <p:sldId id="306" r:id="rId38"/>
    <p:sldId id="307" r:id="rId39"/>
    <p:sldId id="308" r:id="rId40"/>
    <p:sldId id="309" r:id="rId41"/>
    <p:sldId id="310" r:id="rId42"/>
    <p:sldId id="311" r:id="rId43"/>
    <p:sldId id="312" r:id="rId44"/>
    <p:sldId id="313" r:id="rId45"/>
    <p:sldId id="314" r:id="rId46"/>
    <p:sldId id="315" r:id="rId47"/>
    <p:sldId id="316" r:id="rId48"/>
    <p:sldId id="317" r:id="rId49"/>
    <p:sldId id="318" r:id="rId50"/>
    <p:sldId id="319" r:id="rId51"/>
    <p:sldId id="320" r:id="rId52"/>
    <p:sldId id="321" r:id="rId53"/>
    <p:sldId id="322" r:id="rId54"/>
    <p:sldId id="323" r:id="rId55"/>
    <p:sldId id="324" r:id="rId56"/>
    <p:sldId id="325" r:id="rId57"/>
    <p:sldId id="326" r:id="rId58"/>
    <p:sldId id="327" r:id="rId59"/>
    <p:sldId id="328" r:id="rId60"/>
    <p:sldId id="330" r:id="rId61"/>
    <p:sldId id="331" r:id="rId62"/>
    <p:sldId id="332" r:id="rId63"/>
    <p:sldId id="333" r:id="rId64"/>
    <p:sldId id="334" r:id="rId65"/>
    <p:sldId id="335" r:id="rId66"/>
    <p:sldId id="336" r:id="rId67"/>
    <p:sldId id="337" r:id="rId68"/>
    <p:sldId id="257" r:id="rId69"/>
    <p:sldId id="262" r:id="rId70"/>
    <p:sldId id="264" r:id="rId71"/>
    <p:sldId id="269" r:id="rId72"/>
    <p:sldId id="270" r:id="rId73"/>
    <p:sldId id="266" r:id="rId74"/>
    <p:sldId id="261" r:id="rId75"/>
  </p:sldIdLst>
  <p:sldSz cx="9144000" cy="6858000" type="screen4x3"/>
  <p:notesSz cx="7104063" cy="10234613"/>
  <p:custDataLst>
    <p:tags r:id="rId78"/>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11" d="100"/>
          <a:sy n="111" d="100"/>
        </p:scale>
        <p:origin x="-1788"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tags" Target="tags/tag1.xml"/><Relationship Id="rId8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6/5/2015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6/5/2015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66</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67</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68</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69</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71</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72</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lvl1pPr>
              <a:defRPr/>
            </a:lvl1pPr>
          </a:lstStyle>
          <a:p>
            <a:endParaRPr lang="el-GR" altLang="el-GR" dirty="0"/>
          </a:p>
        </p:txBody>
      </p:sp>
      <p:sp>
        <p:nvSpPr>
          <p:cNvPr id="3" name="Θέση υποσέλιδου 2"/>
          <p:cNvSpPr>
            <a:spLocks noGrp="1"/>
          </p:cNvSpPr>
          <p:nvPr>
            <p:ph type="ftr" sz="quarter" idx="11"/>
          </p:nvPr>
        </p:nvSpPr>
        <p:spPr/>
        <p:txBody>
          <a:bodyPr/>
          <a:lstStyle>
            <a:lvl1pPr>
              <a:defRPr/>
            </a:lvl1pPr>
          </a:lstStyle>
          <a:p>
            <a:endParaRPr lang="el-GR" altLang="el-GR" dirty="0"/>
          </a:p>
        </p:txBody>
      </p:sp>
      <p:sp>
        <p:nvSpPr>
          <p:cNvPr id="4" name="Θέση αριθμού διαφάνειας 3"/>
          <p:cNvSpPr>
            <a:spLocks noGrp="1"/>
          </p:cNvSpPr>
          <p:nvPr>
            <p:ph type="sldNum" sz="quarter" idx="12"/>
          </p:nvPr>
        </p:nvSpPr>
        <p:spPr/>
        <p:txBody>
          <a:bodyPr/>
          <a:lstStyle>
            <a:lvl1pPr>
              <a:defRPr/>
            </a:lvl1pPr>
          </a:lstStyle>
          <a:p>
            <a:fld id="{CD7DC2B2-066D-4C31-B976-6017E3529150}" type="slidenum">
              <a:rPr lang="el-GR" altLang="el-GR"/>
              <a:pPr/>
              <a:t>‹#›</a:t>
            </a:fld>
            <a:endParaRPr lang="el-GR" altLang="el-GR" dirty="0"/>
          </a:p>
        </p:txBody>
      </p:sp>
    </p:spTree>
    <p:extLst>
      <p:ext uri="{BB962C8B-B14F-4D97-AF65-F5344CB8AC3E}">
        <p14:creationId xmlns:p14="http://schemas.microsoft.com/office/powerpoint/2010/main" val="12668168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4058775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0875194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4193979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4392425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3789712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6021857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3635562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52736"/>
          </a:xfrm>
          <a:solidFill>
            <a:schemeClr val="accent5">
              <a:lumMod val="50000"/>
            </a:schemeClr>
          </a:solidFill>
        </p:spPr>
        <p:txBody>
          <a:bodyPr>
            <a:normAutofit/>
          </a:bodyPr>
          <a:lstStyle>
            <a:lvl1pPr marL="268288" indent="0" algn="l">
              <a:defRPr sz="3600">
                <a:solidFill>
                  <a:schemeClr val="bg1"/>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323528" y="1196752"/>
            <a:ext cx="8496944" cy="5040560"/>
          </a:xfrm>
        </p:spPr>
        <p:txBody>
          <a:bodyPr>
            <a:normAutofit/>
          </a:bodyPr>
          <a:lstStyle>
            <a:lvl1pPr>
              <a:lnSpc>
                <a:spcPct val="112000"/>
              </a:lnSpc>
              <a:spcBef>
                <a:spcPts val="1200"/>
              </a:spcBef>
              <a:defRPr sz="2400"/>
            </a:lvl1pPr>
            <a:lvl2pPr marL="742950" indent="-382588">
              <a:lnSpc>
                <a:spcPct val="112000"/>
              </a:lnSpc>
              <a:spcBef>
                <a:spcPts val="1200"/>
              </a:spcBef>
              <a:buFont typeface="Courier New" panose="02070309020205020404" pitchFamily="49" charset="0"/>
              <a:buChar char="o"/>
              <a:defRPr sz="2400"/>
            </a:lvl2pPr>
            <a:lvl3pPr>
              <a:defRPr sz="2400"/>
            </a:lvl3pPr>
            <a:lvl4pPr>
              <a:defRPr sz="2400"/>
            </a:lvl4pPr>
            <a:lvl5pPr>
              <a:defRPr sz="2400"/>
            </a:lvl5pPr>
          </a:lstStyle>
          <a:p>
            <a:pPr lvl="0"/>
            <a:r>
              <a:rPr lang="el-GR" smtClean="0"/>
              <a:t>Στυλ υποδείγματος κειμένου</a:t>
            </a:r>
          </a:p>
          <a:p>
            <a:pPr lvl="1"/>
            <a:r>
              <a:rPr lang="el-GR" smtClean="0"/>
              <a:t>Δεύτερου επιπέδου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3716607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1574417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209546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9144000" cy="1196752"/>
          </a:xfrm>
          <a:solidFill>
            <a:schemeClr val="accent5">
              <a:lumMod val="50000"/>
            </a:schemeClr>
          </a:solidFill>
        </p:spPr>
        <p:txBody>
          <a:bodyPr>
            <a:normAutofit/>
          </a:bodyPr>
          <a:lstStyle>
            <a:lvl1pPr marL="268288" indent="0" algn="l">
              <a:defRPr sz="3600">
                <a:solidFill>
                  <a:schemeClr val="bg1"/>
                </a:solidFill>
              </a:defRPr>
            </a:lvl1pPr>
          </a:lstStyle>
          <a:p>
            <a:r>
              <a:rPr lang="el-GR" smtClean="0"/>
              <a:t>Στυλ κύριου τίτλου</a:t>
            </a:r>
            <a:endParaRPr lang="el-GR" dirty="0"/>
          </a:p>
        </p:txBody>
      </p:sp>
      <p:sp>
        <p:nvSpPr>
          <p:cNvPr id="3" name="Θέση ημερομηνίας 2"/>
          <p:cNvSpPr>
            <a:spLocks noGrp="1"/>
          </p:cNvSpPr>
          <p:nvPr>
            <p:ph type="dt" sz="half" idx="10"/>
          </p:nvPr>
        </p:nvSpPr>
        <p:spPr/>
        <p:txBody>
          <a:bodyPr/>
          <a:lstStyle/>
          <a:p>
            <a:pPr>
              <a:defRPr/>
            </a:pPr>
            <a:endParaRPr lang="el-GR" dirty="0"/>
          </a:p>
        </p:txBody>
      </p:sp>
      <p:sp>
        <p:nvSpPr>
          <p:cNvPr id="4" name="Θέση υποσέλιδου 3"/>
          <p:cNvSpPr>
            <a:spLocks noGrp="1"/>
          </p:cNvSpPr>
          <p:nvPr>
            <p:ph type="ftr" sz="quarter" idx="11"/>
          </p:nvPr>
        </p:nvSpPr>
        <p:spPr/>
        <p:txBody>
          <a:bodyPr/>
          <a:lstStyle/>
          <a:p>
            <a:pPr>
              <a:defRPr/>
            </a:pP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
        <p:nvSpPr>
          <p:cNvPr id="6" name="Content Placeholder 2"/>
          <p:cNvSpPr>
            <a:spLocks noGrp="1"/>
          </p:cNvSpPr>
          <p:nvPr>
            <p:ph idx="1"/>
          </p:nvPr>
        </p:nvSpPr>
        <p:spPr>
          <a:xfrm>
            <a:off x="251520" y="1412776"/>
            <a:ext cx="8640960" cy="4968552"/>
          </a:xfrm>
        </p:spPr>
        <p:txBody>
          <a:bodyPr>
            <a:normAutofit/>
          </a:bodyPr>
          <a:lstStyle>
            <a:lvl1pPr>
              <a:lnSpc>
                <a:spcPct val="112000"/>
              </a:lnSpc>
              <a:spcBef>
                <a:spcPts val="1200"/>
              </a:spcBef>
              <a:defRPr sz="2400"/>
            </a:lvl1pPr>
            <a:lvl2pPr marL="742950" indent="-382588">
              <a:lnSpc>
                <a:spcPct val="112000"/>
              </a:lnSpc>
              <a:spcBef>
                <a:spcPts val="1200"/>
              </a:spcBef>
              <a:buFont typeface="Courier New" panose="02070309020205020404" pitchFamily="49" charset="0"/>
              <a:buChar char="o"/>
              <a:defRPr sz="2400"/>
            </a:lvl2pPr>
            <a:lvl3pPr>
              <a:defRPr sz="2400"/>
            </a:lvl3pPr>
            <a:lvl4pPr>
              <a:defRPr sz="2400"/>
            </a:lvl4pPr>
            <a:lvl5pPr>
              <a:defRPr sz="2400"/>
            </a:lvl5pPr>
          </a:lstStyle>
          <a:p>
            <a:pPr lvl="0"/>
            <a:r>
              <a:rPr lang="el-GR" smtClean="0"/>
              <a:t>Στυλ υποδείγματος κειμένου</a:t>
            </a:r>
          </a:p>
          <a:p>
            <a:pPr lvl="1"/>
            <a:r>
              <a:rPr lang="el-GR" smtClean="0"/>
              <a:t>Δεύτερου επιπέδου</a:t>
            </a:r>
          </a:p>
        </p:txBody>
      </p:sp>
    </p:spTree>
    <p:extLst>
      <p:ext uri="{BB962C8B-B14F-4D97-AF65-F5344CB8AC3E}">
        <p14:creationId xmlns:p14="http://schemas.microsoft.com/office/powerpoint/2010/main" val="153887050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707" r:id="rId3"/>
    <p:sldLayoutId id="2147483687" r:id="rId4"/>
    <p:sldLayoutId id="2147483688" r:id="rId5"/>
    <p:sldLayoutId id="2147483689" r:id="rId6"/>
    <p:sldLayoutId id="2147483690" r:id="rId7"/>
    <p:sldLayoutId id="2147483692" r:id="rId8"/>
    <p:sldLayoutId id="2147483693" r:id="rId9"/>
    <p:sldLayoutId id="2147483694" r:id="rId10"/>
    <p:sldLayoutId id="2147483695" r:id="rId11"/>
    <p:sldLayoutId id="2147483708" r:id="rId12"/>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5821719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1.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2.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3.xml"/><Relationship Id="rId1" Type="http://schemas.openxmlformats.org/officeDocument/2006/relationships/vmlDrawing" Target="../drawings/vmlDrawing3.vml"/><Relationship Id="rId4" Type="http://schemas.openxmlformats.org/officeDocument/2006/relationships/image" Target="../media/image13.w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3.xml"/><Relationship Id="rId1" Type="http://schemas.openxmlformats.org/officeDocument/2006/relationships/vmlDrawing" Target="../drawings/vmlDrawing4.vml"/><Relationship Id="rId4" Type="http://schemas.openxmlformats.org/officeDocument/2006/relationships/image" Target="../media/image14.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1382911"/>
            <a:ext cx="9144000" cy="1470025"/>
          </a:xfrm>
        </p:spPr>
        <p:txBody>
          <a:bodyPr>
            <a:normAutofit/>
          </a:bodyPr>
          <a:lstStyle/>
          <a:p>
            <a:pPr lvl="1" algn="ctr"/>
            <a:r>
              <a:rPr lang="el-GR" sz="3600" b="1" dirty="0" smtClean="0">
                <a:solidFill>
                  <a:schemeClr val="tx1"/>
                </a:solidFill>
                <a:latin typeface="+mn-lt"/>
              </a:rPr>
              <a:t>Τεχνολογία και ποιότητα Λιπών-Ελαιών (Θ)</a:t>
            </a:r>
            <a:endParaRPr lang="el-GR" sz="3600" b="1" dirty="0">
              <a:solidFill>
                <a:schemeClr val="tx1"/>
              </a:solidFill>
              <a:latin typeface="+mn-lt"/>
            </a:endParaRPr>
          </a:p>
        </p:txBody>
      </p:sp>
      <p:sp>
        <p:nvSpPr>
          <p:cNvPr id="3" name="Υπότιτλος 2"/>
          <p:cNvSpPr>
            <a:spLocks noGrp="1"/>
          </p:cNvSpPr>
          <p:nvPr>
            <p:ph type="subTitle" idx="1"/>
          </p:nvPr>
        </p:nvSpPr>
        <p:spPr>
          <a:xfrm>
            <a:off x="0" y="2996952"/>
            <a:ext cx="9144000" cy="1852191"/>
          </a:xfrm>
        </p:spPr>
        <p:txBody>
          <a:bodyPr>
            <a:normAutofit/>
          </a:bodyPr>
          <a:lstStyle/>
          <a:p>
            <a:pPr>
              <a:spcBef>
                <a:spcPts val="0"/>
              </a:spcBef>
              <a:spcAft>
                <a:spcPts val="1800"/>
              </a:spcAft>
            </a:pPr>
            <a:r>
              <a:rPr lang="el-GR" sz="2600" b="1" dirty="0" smtClean="0"/>
              <a:t>Ενότητα 3</a:t>
            </a:r>
            <a:r>
              <a:rPr lang="el-GR" sz="2600" dirty="0" smtClean="0"/>
              <a:t>:</a:t>
            </a:r>
            <a:r>
              <a:rPr lang="en-US" sz="2600" dirty="0" smtClean="0"/>
              <a:t> </a:t>
            </a:r>
            <a:r>
              <a:rPr lang="el-GR" sz="2600" dirty="0" smtClean="0"/>
              <a:t>Εξαγωγή φυτικών λαδιών</a:t>
            </a:r>
            <a:endParaRPr lang="en-US" sz="2600" dirty="0" smtClean="0"/>
          </a:p>
          <a:p>
            <a:pPr>
              <a:spcBef>
                <a:spcPts val="0"/>
              </a:spcBef>
            </a:pPr>
            <a:r>
              <a:rPr lang="el-GR" sz="2200" dirty="0" smtClean="0"/>
              <a:t>Ιωάννης Τσάκνης, Καθηγητής</a:t>
            </a:r>
          </a:p>
          <a:p>
            <a:pPr>
              <a:spcBef>
                <a:spcPts val="0"/>
              </a:spcBef>
            </a:pPr>
            <a:r>
              <a:rPr lang="el-GR" sz="2200" dirty="0" smtClean="0"/>
              <a:t>Τμήμα Τεχνολογίας Τροφίμων</a:t>
            </a:r>
            <a:endParaRPr lang="el-GR" sz="22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αριθμού διαφάνειας 5"/>
          <p:cNvSpPr>
            <a:spLocks noGrp="1"/>
          </p:cNvSpPr>
          <p:nvPr>
            <p:ph type="sldNum" sz="quarter" idx="12"/>
          </p:nvPr>
        </p:nvSpPr>
        <p:spPr/>
        <p:txBody>
          <a:bodyPr/>
          <a:lstStyle/>
          <a:p>
            <a:fld id="{5FDF8828-C446-4850-8B5E-692C0D64A26C}" type="slidenum">
              <a:rPr lang="el-GR" altLang="el-GR"/>
              <a:pPr/>
              <a:t>9</a:t>
            </a:fld>
            <a:endParaRPr lang="el-GR" altLang="el-GR" dirty="0"/>
          </a:p>
        </p:txBody>
      </p:sp>
      <p:sp>
        <p:nvSpPr>
          <p:cNvPr id="2" name="Τίτλος 1"/>
          <p:cNvSpPr>
            <a:spLocks noGrp="1"/>
          </p:cNvSpPr>
          <p:nvPr>
            <p:ph type="title"/>
          </p:nvPr>
        </p:nvSpPr>
        <p:spPr/>
        <p:txBody>
          <a:bodyPr/>
          <a:lstStyle/>
          <a:p>
            <a:r>
              <a:rPr lang="el-GR" dirty="0" smtClean="0"/>
              <a:t>Πίεση </a:t>
            </a:r>
            <a:r>
              <a:rPr lang="el-GR" sz="3000" b="0" dirty="0" smtClean="0"/>
              <a:t>1/10</a:t>
            </a:r>
            <a:endParaRPr lang="el-GR" sz="3000" b="0" dirty="0"/>
          </a:p>
        </p:txBody>
      </p:sp>
      <p:sp>
        <p:nvSpPr>
          <p:cNvPr id="3" name="Θέση περιεχομένου 2"/>
          <p:cNvSpPr>
            <a:spLocks noGrp="1"/>
          </p:cNvSpPr>
          <p:nvPr>
            <p:ph idx="1"/>
          </p:nvPr>
        </p:nvSpPr>
        <p:spPr/>
        <p:txBody>
          <a:bodyPr/>
          <a:lstStyle/>
          <a:p>
            <a:r>
              <a:rPr lang="el-GR" altLang="el-GR" dirty="0"/>
              <a:t>Η εξαγωγή με μηχανικές μεθόδους γίνεται με τα </a:t>
            </a:r>
            <a:r>
              <a:rPr lang="el-GR" altLang="el-GR" b="1" dirty="0"/>
              <a:t>υδραυλικά πιεστήρια</a:t>
            </a:r>
            <a:r>
              <a:rPr lang="el-GR" altLang="el-GR" dirty="0">
                <a:solidFill>
                  <a:schemeClr val="accent2"/>
                </a:solidFill>
              </a:rPr>
              <a:t> </a:t>
            </a:r>
            <a:r>
              <a:rPr lang="el-GR" altLang="el-GR" dirty="0"/>
              <a:t>ή τα </a:t>
            </a:r>
            <a:r>
              <a:rPr lang="el-GR" altLang="el-GR" dirty="0">
                <a:solidFill>
                  <a:schemeClr val="hlink"/>
                </a:solidFill>
              </a:rPr>
              <a:t>πιεστήρια με ελικοειδές έμβολο</a:t>
            </a:r>
            <a:r>
              <a:rPr lang="el-GR" altLang="el-GR" dirty="0"/>
              <a:t>.</a:t>
            </a:r>
          </a:p>
          <a:p>
            <a:pPr>
              <a:buFontTx/>
              <a:buNone/>
            </a:pPr>
            <a:r>
              <a:rPr lang="el-GR" altLang="el-GR" b="1" dirty="0"/>
              <a:t>Υδραυλικά πιεστήρια</a:t>
            </a:r>
          </a:p>
          <a:p>
            <a:pPr marL="0" indent="0">
              <a:buNone/>
            </a:pPr>
            <a:r>
              <a:rPr lang="el-GR" altLang="el-GR" dirty="0"/>
              <a:t>Τα υδραυλικά πιεστήρια, ήταν τα πρώτα που χρησιμοποιήθηκαν για την εξαγωγή του λαδιού από τους σπόρους. Υπάρχουν αρκετοί τύποι πιεστηρίων με μικρές παραλλαγές μεταξύ τους, όλοι όμως βασίζονται στην ίδια αρχή</a:t>
            </a:r>
            <a:r>
              <a:rPr lang="el-GR" altLang="el-GR" dirty="0" smtClean="0"/>
              <a:t>.</a:t>
            </a:r>
            <a:endParaRPr lang="el-GR" altLang="el-GR" dirty="0"/>
          </a:p>
        </p:txBody>
      </p:sp>
    </p:spTree>
    <p:extLst>
      <p:ext uri="{BB962C8B-B14F-4D97-AF65-F5344CB8AC3E}">
        <p14:creationId xmlns:p14="http://schemas.microsoft.com/office/powerpoint/2010/main" val="21634320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Πίεση </a:t>
            </a:r>
            <a:r>
              <a:rPr lang="el-GR" sz="3000" b="0" dirty="0" smtClean="0">
                <a:solidFill>
                  <a:prstClr val="white"/>
                </a:solidFill>
              </a:rPr>
              <a:t>2/10</a:t>
            </a:r>
            <a:endParaRPr lang="el-GR" dirty="0"/>
          </a:p>
        </p:txBody>
      </p:sp>
      <p:sp>
        <p:nvSpPr>
          <p:cNvPr id="4" name="Θέση αριθμού διαφάνειας 5"/>
          <p:cNvSpPr>
            <a:spLocks noGrp="1"/>
          </p:cNvSpPr>
          <p:nvPr>
            <p:ph type="sldNum" sz="quarter" idx="12"/>
          </p:nvPr>
        </p:nvSpPr>
        <p:spPr/>
        <p:txBody>
          <a:bodyPr/>
          <a:lstStyle/>
          <a:p>
            <a:fld id="{24B2C814-D3FA-47F6-A8A9-DD54086F2037}" type="slidenum">
              <a:rPr lang="el-GR" altLang="el-GR"/>
              <a:pPr/>
              <a:t>10</a:t>
            </a:fld>
            <a:endParaRPr lang="el-GR" altLang="el-GR" dirty="0"/>
          </a:p>
        </p:txBody>
      </p:sp>
      <p:sp>
        <p:nvSpPr>
          <p:cNvPr id="3" name="Θέση περιεχομένου 2"/>
          <p:cNvSpPr>
            <a:spLocks noGrp="1"/>
          </p:cNvSpPr>
          <p:nvPr>
            <p:ph idx="1"/>
          </p:nvPr>
        </p:nvSpPr>
        <p:spPr/>
        <p:txBody>
          <a:bodyPr/>
          <a:lstStyle/>
          <a:p>
            <a:r>
              <a:rPr lang="el-GR" altLang="el-GR" dirty="0"/>
              <a:t>Η εφεύρεση της </a:t>
            </a:r>
            <a:r>
              <a:rPr lang="el-GR" altLang="el-GR" b="1" dirty="0"/>
              <a:t>υδραυλικής πίεσης </a:t>
            </a:r>
            <a:r>
              <a:rPr lang="el-GR" altLang="el-GR" dirty="0"/>
              <a:t>αποτέλεσε επανάσταση στη λειτουργία των παλαιών ελαιουργείων και χρησιμοποιείται μέχρι και σήμερα στα βελτιωμένου τύπου κλασικά ελαιουργεία.</a:t>
            </a:r>
          </a:p>
          <a:p>
            <a:r>
              <a:rPr lang="el-GR" altLang="el-GR" dirty="0"/>
              <a:t>Στην εξαγωγή των φυτικών λαδιών με πίεση, οι αλεσμένοι και ξηραμένοι σπόροι, υφίστανται τη διαδικασία της μάλαξης με την προσθήκη νερού (σχηματίζοντας ελαιοζύμη) και τοποθετούνται σε </a:t>
            </a:r>
            <a:r>
              <a:rPr lang="el-GR" altLang="el-GR" b="1" dirty="0"/>
              <a:t>λεπτά στρώματα στα ελαιοδιαφράγματα</a:t>
            </a:r>
            <a:r>
              <a:rPr lang="el-GR" altLang="el-GR" dirty="0"/>
              <a:t>.</a:t>
            </a:r>
          </a:p>
          <a:p>
            <a:r>
              <a:rPr lang="el-GR" altLang="el-GR" dirty="0"/>
              <a:t>Η τοποθέτηση της ελαιοζύμης στα ελαιοδιαφράγματα γίνεται, </a:t>
            </a:r>
            <a:r>
              <a:rPr lang="el-GR" altLang="el-GR" b="1" dirty="0"/>
              <a:t>ομοιόμορφα με ειδικό δοσοδότη</a:t>
            </a:r>
            <a:r>
              <a:rPr lang="el-GR" altLang="el-GR" dirty="0"/>
              <a:t>, ο οποίος αποτελεί βασικό μηχάνημα ενός βελτιωμένου ελαιουργείου κλασικού </a:t>
            </a:r>
            <a:r>
              <a:rPr lang="el-GR" altLang="el-GR" dirty="0" smtClean="0"/>
              <a:t>τύπου</a:t>
            </a:r>
            <a:r>
              <a:rPr lang="el-GR" altLang="el-GR" dirty="0"/>
              <a:t>.</a:t>
            </a:r>
          </a:p>
        </p:txBody>
      </p:sp>
    </p:spTree>
    <p:extLst>
      <p:ext uri="{BB962C8B-B14F-4D97-AF65-F5344CB8AC3E}">
        <p14:creationId xmlns:p14="http://schemas.microsoft.com/office/powerpoint/2010/main" val="25508369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Πίεση </a:t>
            </a:r>
            <a:r>
              <a:rPr lang="el-GR" sz="3000" b="0" dirty="0" smtClean="0">
                <a:solidFill>
                  <a:prstClr val="white"/>
                </a:solidFill>
              </a:rPr>
              <a:t>3/10</a:t>
            </a:r>
            <a:endParaRPr lang="el-GR" dirty="0"/>
          </a:p>
        </p:txBody>
      </p:sp>
      <p:sp>
        <p:nvSpPr>
          <p:cNvPr id="4" name="Θέση αριθμού διαφάνειας 5"/>
          <p:cNvSpPr>
            <a:spLocks noGrp="1"/>
          </p:cNvSpPr>
          <p:nvPr>
            <p:ph type="sldNum" sz="quarter" idx="12"/>
          </p:nvPr>
        </p:nvSpPr>
        <p:spPr/>
        <p:txBody>
          <a:bodyPr/>
          <a:lstStyle/>
          <a:p>
            <a:fld id="{F50E2787-06AB-4820-B048-8BDA7DE5A50E}" type="slidenum">
              <a:rPr lang="el-GR" altLang="el-GR"/>
              <a:pPr/>
              <a:t>11</a:t>
            </a:fld>
            <a:endParaRPr lang="el-GR" altLang="el-GR" dirty="0"/>
          </a:p>
        </p:txBody>
      </p:sp>
      <p:sp>
        <p:nvSpPr>
          <p:cNvPr id="3" name="Θέση περιεχομένου 2"/>
          <p:cNvSpPr>
            <a:spLocks noGrp="1"/>
          </p:cNvSpPr>
          <p:nvPr>
            <p:ph idx="1"/>
          </p:nvPr>
        </p:nvSpPr>
        <p:spPr/>
        <p:txBody>
          <a:bodyPr/>
          <a:lstStyle/>
          <a:p>
            <a:r>
              <a:rPr lang="el-GR" altLang="el-GR" dirty="0"/>
              <a:t>Τα ελαιοδιαφράγματα τοποθετούνται στη συνέχεια σε </a:t>
            </a:r>
            <a:r>
              <a:rPr lang="el-GR" altLang="el-GR" b="1" dirty="0"/>
              <a:t>ειδική κινητή λεκάνη φόρτωσης</a:t>
            </a:r>
            <a:r>
              <a:rPr lang="el-GR" altLang="el-GR" dirty="0"/>
              <a:t>, η οποία φέρει στο μέσο της διάτρητο κύλινδρο πάχους ίσου περίπου με το άνοιγμα των ελαιοδιαφραγμάτων.</a:t>
            </a:r>
          </a:p>
          <a:p>
            <a:endParaRPr lang="el-GR" altLang="el-GR" dirty="0"/>
          </a:p>
          <a:p>
            <a:endParaRPr lang="el-GR" dirty="0"/>
          </a:p>
        </p:txBody>
      </p:sp>
    </p:spTree>
    <p:extLst>
      <p:ext uri="{BB962C8B-B14F-4D97-AF65-F5344CB8AC3E}">
        <p14:creationId xmlns:p14="http://schemas.microsoft.com/office/powerpoint/2010/main" val="31366607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Τύποι ελαιοδιαφραγμάτων κλασικού ελαιουργείου</a:t>
            </a:r>
          </a:p>
        </p:txBody>
      </p:sp>
      <p:sp>
        <p:nvSpPr>
          <p:cNvPr id="5" name="Θέση αριθμού διαφάνειας 5"/>
          <p:cNvSpPr>
            <a:spLocks noGrp="1"/>
          </p:cNvSpPr>
          <p:nvPr>
            <p:ph type="sldNum" sz="quarter" idx="12"/>
          </p:nvPr>
        </p:nvSpPr>
        <p:spPr/>
        <p:txBody>
          <a:bodyPr/>
          <a:lstStyle/>
          <a:p>
            <a:fld id="{572AEA7C-A440-4703-9DB6-3233D25DC7CE}" type="slidenum">
              <a:rPr lang="el-GR" altLang="el-GR"/>
              <a:pPr/>
              <a:t>12</a:t>
            </a:fld>
            <a:endParaRPr lang="el-GR" altLang="el-GR" dirty="0"/>
          </a:p>
        </p:txBody>
      </p:sp>
      <p:pic>
        <p:nvPicPr>
          <p:cNvPr id="354308"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2257077" y="2060848"/>
            <a:ext cx="4629846" cy="3779040"/>
          </a:xfr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481036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Γέμισμα ελαιοδιαφραγμάτων με δοσοδότη</a:t>
            </a:r>
          </a:p>
        </p:txBody>
      </p:sp>
      <p:sp>
        <p:nvSpPr>
          <p:cNvPr id="5" name="Θέση αριθμού διαφάνειας 5"/>
          <p:cNvSpPr>
            <a:spLocks noGrp="1"/>
          </p:cNvSpPr>
          <p:nvPr>
            <p:ph type="sldNum" sz="quarter" idx="12"/>
          </p:nvPr>
        </p:nvSpPr>
        <p:spPr/>
        <p:txBody>
          <a:bodyPr/>
          <a:lstStyle/>
          <a:p>
            <a:fld id="{16417C30-5EAE-4380-984F-28355DE333B2}" type="slidenum">
              <a:rPr lang="el-GR" altLang="el-GR"/>
              <a:pPr/>
              <a:t>13</a:t>
            </a:fld>
            <a:endParaRPr lang="el-GR" altLang="el-GR" dirty="0"/>
          </a:p>
        </p:txBody>
      </p:sp>
      <p:pic>
        <p:nvPicPr>
          <p:cNvPr id="355332"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1809320" y="1988840"/>
            <a:ext cx="5525360" cy="3328078"/>
          </a:xfr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658752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αριθμού διαφάνειας 5"/>
          <p:cNvSpPr>
            <a:spLocks noGrp="1"/>
          </p:cNvSpPr>
          <p:nvPr>
            <p:ph type="sldNum" sz="quarter" idx="12"/>
          </p:nvPr>
        </p:nvSpPr>
        <p:spPr/>
        <p:txBody>
          <a:bodyPr/>
          <a:lstStyle/>
          <a:p>
            <a:fld id="{54D662E9-090F-424E-B852-E3F2443B6288}" type="slidenum">
              <a:rPr lang="el-GR" altLang="el-GR"/>
              <a:pPr/>
              <a:t>14</a:t>
            </a:fld>
            <a:endParaRPr lang="el-GR" altLang="el-GR" dirty="0"/>
          </a:p>
        </p:txBody>
      </p:sp>
      <p:pic>
        <p:nvPicPr>
          <p:cNvPr id="356356"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2462178" y="1916832"/>
            <a:ext cx="4219644" cy="3628162"/>
          </a:xfr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Τίτλος 1"/>
          <p:cNvSpPr>
            <a:spLocks noGrp="1"/>
          </p:cNvSpPr>
          <p:nvPr>
            <p:ph type="title"/>
          </p:nvPr>
        </p:nvSpPr>
        <p:spPr/>
        <p:txBody>
          <a:bodyPr/>
          <a:lstStyle/>
          <a:p>
            <a:r>
              <a:rPr lang="el-GR" dirty="0"/>
              <a:t>Κινητή λεκάνη φόρτωσης ελαιοδιαφραγμάτων</a:t>
            </a:r>
          </a:p>
        </p:txBody>
      </p:sp>
    </p:spTree>
    <p:extLst>
      <p:ext uri="{BB962C8B-B14F-4D97-AF65-F5344CB8AC3E}">
        <p14:creationId xmlns:p14="http://schemas.microsoft.com/office/powerpoint/2010/main" val="23832875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Πίεση </a:t>
            </a:r>
            <a:r>
              <a:rPr lang="el-GR" sz="3000" b="0" dirty="0" smtClean="0">
                <a:solidFill>
                  <a:prstClr val="white"/>
                </a:solidFill>
              </a:rPr>
              <a:t>4/10</a:t>
            </a:r>
            <a:endParaRPr lang="el-GR" dirty="0"/>
          </a:p>
        </p:txBody>
      </p:sp>
      <p:sp>
        <p:nvSpPr>
          <p:cNvPr id="4" name="Θέση αριθμού διαφάνειας 5"/>
          <p:cNvSpPr>
            <a:spLocks noGrp="1"/>
          </p:cNvSpPr>
          <p:nvPr>
            <p:ph type="sldNum" sz="quarter" idx="12"/>
          </p:nvPr>
        </p:nvSpPr>
        <p:spPr/>
        <p:txBody>
          <a:bodyPr/>
          <a:lstStyle/>
          <a:p>
            <a:fld id="{847FFB01-3B55-438A-8B43-08AD79001062}" type="slidenum">
              <a:rPr lang="el-GR" altLang="el-GR"/>
              <a:pPr/>
              <a:t>15</a:t>
            </a:fld>
            <a:endParaRPr lang="el-GR" altLang="el-GR" dirty="0"/>
          </a:p>
        </p:txBody>
      </p:sp>
      <p:sp>
        <p:nvSpPr>
          <p:cNvPr id="3" name="Θέση περιεχομένου 2"/>
          <p:cNvSpPr>
            <a:spLocks noGrp="1"/>
          </p:cNvSpPr>
          <p:nvPr>
            <p:ph idx="1"/>
          </p:nvPr>
        </p:nvSpPr>
        <p:spPr/>
        <p:txBody>
          <a:bodyPr/>
          <a:lstStyle/>
          <a:p>
            <a:r>
              <a:rPr lang="el-GR" altLang="el-GR" dirty="0"/>
              <a:t>Μετά από 3-4 διαφράγματα γεμάτα με ελαιοζύμη, </a:t>
            </a:r>
            <a:r>
              <a:rPr lang="el-GR" altLang="el-GR" b="1" dirty="0"/>
              <a:t>τοποθετείται ένα κενό διάφραγμα και ένας μεταλλικός δίσκος</a:t>
            </a:r>
            <a:r>
              <a:rPr lang="el-GR" altLang="el-GR" dirty="0"/>
              <a:t>, ίδιων διαστάσεων με τα διαφράγματα. Ο ρόλος των μεταλλικών δίσκων είναι σημαντικός, γιατί εξασφαλίζει ομοιομορφία στην κατανομή της ασκούμενης υδραυλικής πίεσης και επιτυγχάνεται καλύτερη εξαγωγή του ελαιολάδου από  όλο το ύψος της στήλης</a:t>
            </a:r>
            <a:r>
              <a:rPr lang="el-GR" altLang="el-GR" dirty="0" smtClean="0"/>
              <a:t>.</a:t>
            </a:r>
            <a:endParaRPr lang="el-GR" altLang="el-GR" dirty="0"/>
          </a:p>
        </p:txBody>
      </p:sp>
    </p:spTree>
    <p:extLst>
      <p:ext uri="{BB962C8B-B14F-4D97-AF65-F5344CB8AC3E}">
        <p14:creationId xmlns:p14="http://schemas.microsoft.com/office/powerpoint/2010/main" val="3652925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Πίεση </a:t>
            </a:r>
            <a:r>
              <a:rPr lang="el-GR" sz="3000" b="0" dirty="0" smtClean="0">
                <a:solidFill>
                  <a:prstClr val="white"/>
                </a:solidFill>
              </a:rPr>
              <a:t>5/10</a:t>
            </a:r>
            <a:endParaRPr lang="el-GR" dirty="0"/>
          </a:p>
        </p:txBody>
      </p:sp>
      <p:sp>
        <p:nvSpPr>
          <p:cNvPr id="4" name="Θέση αριθμού διαφάνειας 5"/>
          <p:cNvSpPr>
            <a:spLocks noGrp="1"/>
          </p:cNvSpPr>
          <p:nvPr>
            <p:ph type="sldNum" sz="quarter" idx="12"/>
          </p:nvPr>
        </p:nvSpPr>
        <p:spPr/>
        <p:txBody>
          <a:bodyPr/>
          <a:lstStyle/>
          <a:p>
            <a:fld id="{A03D57BF-44EA-418F-8619-98EA4DE17828}" type="slidenum">
              <a:rPr lang="el-GR" altLang="el-GR"/>
              <a:pPr/>
              <a:t>16</a:t>
            </a:fld>
            <a:endParaRPr lang="el-GR" altLang="el-GR" dirty="0"/>
          </a:p>
        </p:txBody>
      </p:sp>
      <p:sp>
        <p:nvSpPr>
          <p:cNvPr id="3" name="Θέση περιεχομένου 2"/>
          <p:cNvSpPr>
            <a:spLocks noGrp="1"/>
          </p:cNvSpPr>
          <p:nvPr>
            <p:ph idx="1"/>
          </p:nvPr>
        </p:nvSpPr>
        <p:spPr/>
        <p:txBody>
          <a:bodyPr/>
          <a:lstStyle/>
          <a:p>
            <a:r>
              <a:rPr lang="el-GR" altLang="el-GR" b="1" dirty="0"/>
              <a:t>Η κινητή λεκάνη </a:t>
            </a:r>
            <a:r>
              <a:rPr lang="el-GR" altLang="el-GR" dirty="0"/>
              <a:t>με το φορτίο που δημιουργείται από την τοποθέτηση των ελαιοδιαφραγμάτων της ελαιοζύμης και των μεταλλικών  δίσκων μεταφέρεται και τοποθετείται στην κατάλληλη υποδοχή του υδραυλικού πιεστηρίου</a:t>
            </a:r>
            <a:r>
              <a:rPr lang="el-GR" altLang="el-GR" dirty="0" smtClean="0"/>
              <a:t>.</a:t>
            </a:r>
            <a:endParaRPr lang="el-GR" altLang="el-GR" dirty="0"/>
          </a:p>
        </p:txBody>
      </p:sp>
    </p:spTree>
    <p:extLst>
      <p:ext uri="{BB962C8B-B14F-4D97-AF65-F5344CB8AC3E}">
        <p14:creationId xmlns:p14="http://schemas.microsoft.com/office/powerpoint/2010/main" val="7926439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9428"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1823683" y="1988840"/>
            <a:ext cx="5496634" cy="3001593"/>
          </a:xfr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Θέση αριθμού διαφάνειας 5"/>
          <p:cNvSpPr>
            <a:spLocks noGrp="1"/>
          </p:cNvSpPr>
          <p:nvPr>
            <p:ph type="sldNum" sz="quarter" idx="12"/>
          </p:nvPr>
        </p:nvSpPr>
        <p:spPr/>
        <p:txBody>
          <a:bodyPr/>
          <a:lstStyle/>
          <a:p>
            <a:fld id="{AA0C8451-7AFA-430D-B699-F01BD97A3F28}" type="slidenum">
              <a:rPr lang="el-GR" altLang="el-GR"/>
              <a:pPr/>
              <a:t>17</a:t>
            </a:fld>
            <a:endParaRPr lang="el-GR" altLang="el-GR" dirty="0"/>
          </a:p>
        </p:txBody>
      </p:sp>
      <p:sp>
        <p:nvSpPr>
          <p:cNvPr id="2" name="Τίτλος 1"/>
          <p:cNvSpPr>
            <a:spLocks noGrp="1"/>
          </p:cNvSpPr>
          <p:nvPr>
            <p:ph type="title"/>
          </p:nvPr>
        </p:nvSpPr>
        <p:spPr/>
        <p:txBody>
          <a:bodyPr/>
          <a:lstStyle/>
          <a:p>
            <a:r>
              <a:rPr lang="el-GR" dirty="0"/>
              <a:t>Υδραυλικά πιεστήρια με πλήρες φορτίο</a:t>
            </a:r>
          </a:p>
        </p:txBody>
      </p:sp>
    </p:spTree>
    <p:extLst>
      <p:ext uri="{BB962C8B-B14F-4D97-AF65-F5344CB8AC3E}">
        <p14:creationId xmlns:p14="http://schemas.microsoft.com/office/powerpoint/2010/main" val="15716794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Ρόλος των ελαιοδιαφραγμάτων στην εξαγωγή των φυτικών λαδιών</a:t>
            </a:r>
          </a:p>
        </p:txBody>
      </p:sp>
      <p:sp>
        <p:nvSpPr>
          <p:cNvPr id="5" name="Θέση αριθμού διαφάνειας 5"/>
          <p:cNvSpPr>
            <a:spLocks noGrp="1"/>
          </p:cNvSpPr>
          <p:nvPr>
            <p:ph type="sldNum" sz="quarter" idx="12"/>
          </p:nvPr>
        </p:nvSpPr>
        <p:spPr/>
        <p:txBody>
          <a:bodyPr/>
          <a:lstStyle/>
          <a:p>
            <a:fld id="{67D9219D-734C-4F2E-8F2C-528CE4996E23}" type="slidenum">
              <a:rPr lang="el-GR" altLang="el-GR"/>
              <a:pPr/>
              <a:t>18</a:t>
            </a:fld>
            <a:endParaRPr lang="el-GR" altLang="el-GR" dirty="0"/>
          </a:p>
        </p:txBody>
      </p:sp>
      <p:sp>
        <p:nvSpPr>
          <p:cNvPr id="3" name="Θέση περιεχομένου 2"/>
          <p:cNvSpPr>
            <a:spLocks noGrp="1"/>
          </p:cNvSpPr>
          <p:nvPr>
            <p:ph idx="1"/>
          </p:nvPr>
        </p:nvSpPr>
        <p:spPr/>
        <p:txBody>
          <a:bodyPr/>
          <a:lstStyle/>
          <a:p>
            <a:r>
              <a:rPr lang="el-GR" altLang="el-GR" dirty="0"/>
              <a:t>Τα ελαιοδιαφράγματα κατά την εφαρμογή της υδραυλικής πίεσης, βοηθούν στην </a:t>
            </a:r>
            <a:r>
              <a:rPr lang="el-GR" altLang="el-GR" b="1" dirty="0"/>
              <a:t>καλλίτερη διασπορά της ελαιοζύμης </a:t>
            </a:r>
            <a:r>
              <a:rPr lang="el-GR" altLang="el-GR" dirty="0"/>
              <a:t>σε λεπτότερα στρώματα και δρουν σαν διηθητικά μέσα, εμποδίζοντας το πέρασμα της στερεής φάσης, ενώ επιτρέπουν την έξοδο της υγρής. </a:t>
            </a:r>
          </a:p>
          <a:p>
            <a:endParaRPr lang="el-GR" altLang="el-GR" dirty="0"/>
          </a:p>
          <a:p>
            <a:endParaRPr lang="el-GR" dirty="0"/>
          </a:p>
        </p:txBody>
      </p:sp>
    </p:spTree>
    <p:extLst>
      <p:ext uri="{BB962C8B-B14F-4D97-AF65-F5344CB8AC3E}">
        <p14:creationId xmlns:p14="http://schemas.microsoft.com/office/powerpoint/2010/main" val="20453760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αριθμού διαφάνειας 5"/>
          <p:cNvSpPr>
            <a:spLocks noGrp="1"/>
          </p:cNvSpPr>
          <p:nvPr>
            <p:ph type="sldNum" sz="quarter" idx="12"/>
          </p:nvPr>
        </p:nvSpPr>
        <p:spPr/>
        <p:txBody>
          <a:bodyPr/>
          <a:lstStyle/>
          <a:p>
            <a:fld id="{689A7507-558A-4E3F-864F-044CB5B08E7A}" type="slidenum">
              <a:rPr lang="el-GR" altLang="el-GR"/>
              <a:pPr/>
              <a:t>1</a:t>
            </a:fld>
            <a:endParaRPr lang="el-GR" altLang="el-GR" dirty="0"/>
          </a:p>
        </p:txBody>
      </p:sp>
      <p:sp>
        <p:nvSpPr>
          <p:cNvPr id="2" name="Τίτλος 1"/>
          <p:cNvSpPr>
            <a:spLocks noGrp="1"/>
          </p:cNvSpPr>
          <p:nvPr>
            <p:ph type="title"/>
          </p:nvPr>
        </p:nvSpPr>
        <p:spPr/>
        <p:txBody>
          <a:bodyPr/>
          <a:lstStyle/>
          <a:p>
            <a:r>
              <a:rPr lang="el-GR" dirty="0"/>
              <a:t>Εξαγωγή φυτικών </a:t>
            </a:r>
            <a:r>
              <a:rPr lang="el-GR" dirty="0" smtClean="0"/>
              <a:t>λαδιών </a:t>
            </a:r>
            <a:r>
              <a:rPr lang="el-GR" sz="3000" b="0" dirty="0" smtClean="0"/>
              <a:t>1/2</a:t>
            </a:r>
            <a:endParaRPr lang="el-GR" sz="3000" b="0" dirty="0"/>
          </a:p>
        </p:txBody>
      </p:sp>
      <p:sp>
        <p:nvSpPr>
          <p:cNvPr id="3" name="Θέση περιεχομένου 2"/>
          <p:cNvSpPr>
            <a:spLocks noGrp="1"/>
          </p:cNvSpPr>
          <p:nvPr>
            <p:ph idx="1"/>
          </p:nvPr>
        </p:nvSpPr>
        <p:spPr/>
        <p:txBody>
          <a:bodyPr/>
          <a:lstStyle/>
          <a:p>
            <a:r>
              <a:rPr lang="el-GR" altLang="el-GR" dirty="0"/>
              <a:t>Τα φυτικά λάδια είναι ενώσεις ελεύθερων λιπαρών οξέων, μονογλυκεριδίων, διγλυκεριδίων, τριγλυκεριδίων, φωσφατιδίων, λιποπρωτεϊνών, γλυκολιπιδίων, κηρών, τερπενίων και άλλων μικρότερης σημασίας συστατικών. </a:t>
            </a:r>
          </a:p>
          <a:p>
            <a:r>
              <a:rPr lang="el-GR" altLang="el-GR" dirty="0"/>
              <a:t>Βρίσκονται κυρίως στους </a:t>
            </a:r>
            <a:r>
              <a:rPr lang="el-GR" altLang="el-GR" b="1" dirty="0"/>
              <a:t>σπόρους </a:t>
            </a:r>
            <a:r>
              <a:rPr lang="el-GR" altLang="el-GR" dirty="0"/>
              <a:t>διάφορων φυτών. Η περιεκτικότητα του σπόρου σε λάδι ποικίλει ανάλογα με το φυτό και την ποικιλία. </a:t>
            </a:r>
          </a:p>
          <a:p>
            <a:r>
              <a:rPr lang="el-GR" altLang="el-GR" b="1" dirty="0"/>
              <a:t>Η ποσότητα λαδιού </a:t>
            </a:r>
            <a:r>
              <a:rPr lang="el-GR" altLang="el-GR" dirty="0"/>
              <a:t>που μπορεί να παραληφθεί από το σπόρο, εξαρτάται από την τεχνική εξαγωγής του λαδιού</a:t>
            </a:r>
            <a:r>
              <a:rPr lang="el-GR" altLang="el-GR" dirty="0" smtClean="0"/>
              <a:t>.</a:t>
            </a:r>
            <a:endParaRPr lang="el-GR" dirty="0"/>
          </a:p>
        </p:txBody>
      </p:sp>
    </p:spTree>
    <p:extLst>
      <p:ext uri="{BB962C8B-B14F-4D97-AF65-F5344CB8AC3E}">
        <p14:creationId xmlns:p14="http://schemas.microsoft.com/office/powerpoint/2010/main" val="20709856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Πίεση </a:t>
            </a:r>
            <a:r>
              <a:rPr lang="el-GR" sz="3000" b="0" dirty="0" smtClean="0">
                <a:solidFill>
                  <a:prstClr val="white"/>
                </a:solidFill>
              </a:rPr>
              <a:t>6/10</a:t>
            </a:r>
            <a:endParaRPr lang="el-GR" dirty="0"/>
          </a:p>
        </p:txBody>
      </p:sp>
      <p:sp>
        <p:nvSpPr>
          <p:cNvPr id="4" name="Θέση αριθμού διαφάνειας 5"/>
          <p:cNvSpPr>
            <a:spLocks noGrp="1"/>
          </p:cNvSpPr>
          <p:nvPr>
            <p:ph type="sldNum" sz="quarter" idx="12"/>
          </p:nvPr>
        </p:nvSpPr>
        <p:spPr/>
        <p:txBody>
          <a:bodyPr/>
          <a:lstStyle/>
          <a:p>
            <a:fld id="{0AD8F4C3-CD0E-4679-8C4E-14CE2A376CCB}" type="slidenum">
              <a:rPr lang="el-GR" altLang="el-GR"/>
              <a:pPr/>
              <a:t>19</a:t>
            </a:fld>
            <a:endParaRPr lang="el-GR" altLang="el-GR" dirty="0"/>
          </a:p>
        </p:txBody>
      </p:sp>
      <p:sp>
        <p:nvSpPr>
          <p:cNvPr id="3" name="Θέση περιεχομένου 2"/>
          <p:cNvSpPr>
            <a:spLocks noGrp="1"/>
          </p:cNvSpPr>
          <p:nvPr>
            <p:ph idx="1"/>
          </p:nvPr>
        </p:nvSpPr>
        <p:spPr/>
        <p:txBody>
          <a:bodyPr/>
          <a:lstStyle/>
          <a:p>
            <a:r>
              <a:rPr lang="el-GR" altLang="el-GR" dirty="0"/>
              <a:t>Για να γίνει </a:t>
            </a:r>
            <a:r>
              <a:rPr lang="el-GR" altLang="el-GR" b="1" dirty="0"/>
              <a:t>ο διαχωρισμός των συστατικών της ελαιοζύμης </a:t>
            </a:r>
            <a:r>
              <a:rPr lang="el-GR" altLang="el-GR" dirty="0"/>
              <a:t>θα πρέπει η στερεή φάση να συναντά αντίσταση στη μετατόπισή της μεγαλύτερη από ότι αυτή η ίδια προβάλλει στο πέρασμα της υγρής φάσης. Αυτό ακριβώς επιτυγχάνεται με τα ελαιοδιαφράγματα.</a:t>
            </a:r>
          </a:p>
          <a:p>
            <a:r>
              <a:rPr lang="el-GR" altLang="el-GR" dirty="0"/>
              <a:t>Σπουδαίο ρόλο στην εξαγωγή του φυτικού λαδιού, παίζει η </a:t>
            </a:r>
            <a:r>
              <a:rPr lang="el-GR" altLang="el-GR" b="1" dirty="0"/>
              <a:t>ομοιομορφία</a:t>
            </a:r>
            <a:r>
              <a:rPr lang="el-GR" altLang="el-GR" dirty="0"/>
              <a:t> κατανομής της ελαιοζύμης στα ελαιοδιαφράγματα.</a:t>
            </a:r>
          </a:p>
          <a:p>
            <a:endParaRPr lang="el-GR" dirty="0"/>
          </a:p>
        </p:txBody>
      </p:sp>
    </p:spTree>
    <p:extLst>
      <p:ext uri="{BB962C8B-B14F-4D97-AF65-F5344CB8AC3E}">
        <p14:creationId xmlns:p14="http://schemas.microsoft.com/office/powerpoint/2010/main" val="39120403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Πίεση </a:t>
            </a:r>
            <a:r>
              <a:rPr lang="el-GR" sz="3000" b="0" dirty="0" smtClean="0">
                <a:solidFill>
                  <a:prstClr val="white"/>
                </a:solidFill>
              </a:rPr>
              <a:t>7/10</a:t>
            </a:r>
            <a:endParaRPr lang="el-GR" dirty="0"/>
          </a:p>
        </p:txBody>
      </p:sp>
      <p:sp>
        <p:nvSpPr>
          <p:cNvPr id="4" name="Θέση αριθμού διαφάνειας 5"/>
          <p:cNvSpPr>
            <a:spLocks noGrp="1"/>
          </p:cNvSpPr>
          <p:nvPr>
            <p:ph type="sldNum" sz="quarter" idx="12"/>
          </p:nvPr>
        </p:nvSpPr>
        <p:spPr/>
        <p:txBody>
          <a:bodyPr/>
          <a:lstStyle/>
          <a:p>
            <a:fld id="{09B0F15C-494B-4C98-B224-8DABBC2DF7C5}" type="slidenum">
              <a:rPr lang="el-GR" altLang="el-GR"/>
              <a:pPr/>
              <a:t>20</a:t>
            </a:fld>
            <a:endParaRPr lang="el-GR" altLang="el-GR" dirty="0"/>
          </a:p>
        </p:txBody>
      </p:sp>
      <p:sp>
        <p:nvSpPr>
          <p:cNvPr id="3" name="Θέση περιεχομένου 2"/>
          <p:cNvSpPr>
            <a:spLocks noGrp="1"/>
          </p:cNvSpPr>
          <p:nvPr>
            <p:ph idx="1"/>
          </p:nvPr>
        </p:nvSpPr>
        <p:spPr/>
        <p:txBody>
          <a:bodyPr/>
          <a:lstStyle/>
          <a:p>
            <a:r>
              <a:rPr lang="el-GR" altLang="el-GR" dirty="0"/>
              <a:t>Με την ομοιόμορφη κατανομή της ελαιοζύμης εξασφαλίζεται:</a:t>
            </a:r>
          </a:p>
          <a:p>
            <a:pPr lvl="1"/>
            <a:r>
              <a:rPr lang="el-GR" altLang="el-GR" b="1" dirty="0"/>
              <a:t>Ομοιόμορφη κατανομή της πίεσης </a:t>
            </a:r>
            <a:r>
              <a:rPr lang="el-GR" altLang="el-GR" dirty="0"/>
              <a:t>και αποφυγή σχισίματος των ελαιοδιαφραγμάτων,</a:t>
            </a:r>
          </a:p>
          <a:p>
            <a:pPr lvl="1"/>
            <a:r>
              <a:rPr lang="el-GR" altLang="el-GR" b="1" dirty="0"/>
              <a:t>Εύκολη απομάκρυνση της ελαιοπυρήνας </a:t>
            </a:r>
            <a:r>
              <a:rPr lang="el-GR" altLang="el-GR" dirty="0"/>
              <a:t>από τα διαφράγματα,</a:t>
            </a:r>
          </a:p>
          <a:p>
            <a:pPr lvl="1"/>
            <a:r>
              <a:rPr lang="el-GR" altLang="el-GR" b="1" dirty="0"/>
              <a:t>Αποφυγή παραμορφώσεων </a:t>
            </a:r>
            <a:r>
              <a:rPr lang="el-GR" altLang="el-GR" dirty="0"/>
              <a:t>στους μεταλλικούς δίσκους.</a:t>
            </a:r>
          </a:p>
          <a:p>
            <a:endParaRPr lang="el-GR" altLang="el-GR" dirty="0"/>
          </a:p>
          <a:p>
            <a:endParaRPr lang="el-GR" dirty="0"/>
          </a:p>
        </p:txBody>
      </p:sp>
    </p:spTree>
    <p:extLst>
      <p:ext uri="{BB962C8B-B14F-4D97-AF65-F5344CB8AC3E}">
        <p14:creationId xmlns:p14="http://schemas.microsoft.com/office/powerpoint/2010/main" val="27860689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Πίεση </a:t>
            </a:r>
            <a:r>
              <a:rPr lang="el-GR" sz="3000" b="0" dirty="0" smtClean="0">
                <a:solidFill>
                  <a:prstClr val="white"/>
                </a:solidFill>
              </a:rPr>
              <a:t>8/10</a:t>
            </a:r>
            <a:endParaRPr lang="el-GR" dirty="0"/>
          </a:p>
        </p:txBody>
      </p:sp>
      <p:sp>
        <p:nvSpPr>
          <p:cNvPr id="4" name="Θέση αριθμού διαφάνειας 5"/>
          <p:cNvSpPr>
            <a:spLocks noGrp="1"/>
          </p:cNvSpPr>
          <p:nvPr>
            <p:ph type="sldNum" sz="quarter" idx="12"/>
          </p:nvPr>
        </p:nvSpPr>
        <p:spPr/>
        <p:txBody>
          <a:bodyPr/>
          <a:lstStyle/>
          <a:p>
            <a:fld id="{958634BF-07F6-49F2-B8A9-F5652F42C6B6}" type="slidenum">
              <a:rPr lang="el-GR" altLang="el-GR"/>
              <a:pPr/>
              <a:t>21</a:t>
            </a:fld>
            <a:endParaRPr lang="el-GR" altLang="el-GR" dirty="0"/>
          </a:p>
        </p:txBody>
      </p:sp>
      <p:sp>
        <p:nvSpPr>
          <p:cNvPr id="3" name="Θέση περιεχομένου 2"/>
          <p:cNvSpPr>
            <a:spLocks noGrp="1"/>
          </p:cNvSpPr>
          <p:nvPr>
            <p:ph idx="1"/>
          </p:nvPr>
        </p:nvSpPr>
        <p:spPr/>
        <p:txBody>
          <a:bodyPr/>
          <a:lstStyle/>
          <a:p>
            <a:r>
              <a:rPr lang="el-GR" altLang="el-GR" dirty="0"/>
              <a:t>Για τον καθορισμό του </a:t>
            </a:r>
            <a:r>
              <a:rPr lang="el-GR" altLang="el-GR" b="1" dirty="0"/>
              <a:t>πάχους της ελαιοζύμης </a:t>
            </a:r>
            <a:r>
              <a:rPr lang="el-GR" altLang="el-GR" dirty="0"/>
              <a:t>που τοποθετείται στα ελαιοδιαφράγματα θα πρέπει να λαμβάνονται υπόψη:</a:t>
            </a:r>
          </a:p>
          <a:p>
            <a:pPr lvl="1"/>
            <a:r>
              <a:rPr lang="el-GR" altLang="el-GR" b="1" dirty="0"/>
              <a:t>Τα χαρακτηριστικά του ελαιοκάρπου</a:t>
            </a:r>
            <a:r>
              <a:rPr lang="el-GR" altLang="el-GR" dirty="0"/>
              <a:t>,</a:t>
            </a:r>
          </a:p>
          <a:p>
            <a:pPr lvl="1"/>
            <a:r>
              <a:rPr lang="el-GR" altLang="el-GR" b="1" dirty="0"/>
              <a:t>Ο βαθμός άλεσης</a:t>
            </a:r>
            <a:r>
              <a:rPr lang="el-GR" altLang="el-GR" dirty="0"/>
              <a:t>,</a:t>
            </a:r>
          </a:p>
          <a:p>
            <a:pPr lvl="1"/>
            <a:r>
              <a:rPr lang="el-GR" altLang="el-GR" b="1" dirty="0"/>
              <a:t>Η αδρότητα </a:t>
            </a:r>
            <a:r>
              <a:rPr lang="el-GR" altLang="el-GR" dirty="0"/>
              <a:t>της επιφάνειας των διαφραγμάτων.</a:t>
            </a:r>
            <a:br>
              <a:rPr lang="el-GR" altLang="el-GR" dirty="0"/>
            </a:br>
            <a:endParaRPr lang="el-GR" altLang="el-GR" dirty="0"/>
          </a:p>
          <a:p>
            <a:endParaRPr lang="el-GR" dirty="0"/>
          </a:p>
        </p:txBody>
      </p:sp>
    </p:spTree>
    <p:extLst>
      <p:ext uri="{BB962C8B-B14F-4D97-AF65-F5344CB8AC3E}">
        <p14:creationId xmlns:p14="http://schemas.microsoft.com/office/powerpoint/2010/main" val="34113453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Πίεση </a:t>
            </a:r>
            <a:r>
              <a:rPr lang="el-GR" sz="3000" b="0" dirty="0" smtClean="0">
                <a:solidFill>
                  <a:prstClr val="white"/>
                </a:solidFill>
              </a:rPr>
              <a:t>9/10</a:t>
            </a:r>
            <a:endParaRPr lang="el-GR" dirty="0"/>
          </a:p>
        </p:txBody>
      </p:sp>
      <p:sp>
        <p:nvSpPr>
          <p:cNvPr id="4" name="Θέση αριθμού διαφάνειας 5"/>
          <p:cNvSpPr>
            <a:spLocks noGrp="1"/>
          </p:cNvSpPr>
          <p:nvPr>
            <p:ph type="sldNum" sz="quarter" idx="12"/>
          </p:nvPr>
        </p:nvSpPr>
        <p:spPr/>
        <p:txBody>
          <a:bodyPr/>
          <a:lstStyle/>
          <a:p>
            <a:fld id="{3ADAC8AE-B950-4256-88FC-837F573466D8}" type="slidenum">
              <a:rPr lang="el-GR" altLang="el-GR"/>
              <a:pPr/>
              <a:t>22</a:t>
            </a:fld>
            <a:endParaRPr lang="el-GR" altLang="el-GR" dirty="0"/>
          </a:p>
        </p:txBody>
      </p:sp>
      <p:sp>
        <p:nvSpPr>
          <p:cNvPr id="3" name="Θέση περιεχομένου 2"/>
          <p:cNvSpPr>
            <a:spLocks noGrp="1"/>
          </p:cNvSpPr>
          <p:nvPr>
            <p:ph idx="1"/>
          </p:nvPr>
        </p:nvSpPr>
        <p:spPr/>
        <p:txBody>
          <a:bodyPr/>
          <a:lstStyle/>
          <a:p>
            <a:r>
              <a:rPr lang="el-GR" altLang="el-GR" dirty="0"/>
              <a:t>Εάν η εφαρμογή της πίεσης είναι </a:t>
            </a:r>
            <a:r>
              <a:rPr lang="el-GR" altLang="el-GR" b="1" dirty="0"/>
              <a:t>ανομοιόμορφη</a:t>
            </a:r>
            <a:r>
              <a:rPr lang="el-GR" altLang="el-GR" dirty="0"/>
              <a:t>, τότε είναι δυνατόν να εξέλθει ελαιοζύμη από τα ελαιοδιαφράγματα. Έξοδος παρατηρείται συνήθως, στα σημεία όπου το </a:t>
            </a:r>
            <a:r>
              <a:rPr lang="el-GR" altLang="el-GR" b="1" dirty="0"/>
              <a:t>πάχος είναι υπερβολικό ή σχετικά μικρό</a:t>
            </a:r>
            <a:r>
              <a:rPr lang="el-GR" altLang="el-GR" dirty="0"/>
              <a:t>.</a:t>
            </a:r>
          </a:p>
          <a:p>
            <a:r>
              <a:rPr lang="el-GR" altLang="el-GR" dirty="0"/>
              <a:t>Το παρακάτω σχήμα δείχνει, ότι όταν η τοποθέτηση της ελαιοζύμης στα ελαιοδιαφράγματα είναι ομοιόμορφη, τότε η κατανομή των πιέσεων ακολουθεί μια ομοιόμορφη καμπύλη σχήματος </a:t>
            </a:r>
            <a:r>
              <a:rPr lang="el-GR" altLang="el-GR" b="1" dirty="0"/>
              <a:t>καμπάνας</a:t>
            </a:r>
            <a:r>
              <a:rPr lang="el-GR" altLang="el-GR" dirty="0"/>
              <a:t>.</a:t>
            </a:r>
          </a:p>
          <a:p>
            <a:endParaRPr lang="el-GR" dirty="0"/>
          </a:p>
        </p:txBody>
      </p:sp>
    </p:spTree>
    <p:extLst>
      <p:ext uri="{BB962C8B-B14F-4D97-AF65-F5344CB8AC3E}">
        <p14:creationId xmlns:p14="http://schemas.microsoft.com/office/powerpoint/2010/main" val="17693035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Σχηματική απόδοση </a:t>
            </a:r>
            <a:r>
              <a:rPr lang="el-GR" dirty="0" smtClean="0"/>
              <a:t>κατανομής</a:t>
            </a:r>
            <a:br>
              <a:rPr lang="el-GR" dirty="0" smtClean="0"/>
            </a:br>
            <a:r>
              <a:rPr lang="el-GR" dirty="0" smtClean="0"/>
              <a:t> </a:t>
            </a:r>
            <a:r>
              <a:rPr lang="el-GR" dirty="0"/>
              <a:t>των πιέσεων</a:t>
            </a:r>
          </a:p>
        </p:txBody>
      </p:sp>
      <p:sp>
        <p:nvSpPr>
          <p:cNvPr id="5" name="Θέση αριθμού διαφάνειας 5"/>
          <p:cNvSpPr>
            <a:spLocks noGrp="1"/>
          </p:cNvSpPr>
          <p:nvPr>
            <p:ph type="sldNum" sz="quarter" idx="12"/>
          </p:nvPr>
        </p:nvSpPr>
        <p:spPr/>
        <p:txBody>
          <a:bodyPr/>
          <a:lstStyle/>
          <a:p>
            <a:fld id="{2D799675-F6D6-49B3-B511-DFB78642DD80}" type="slidenum">
              <a:rPr lang="el-GR" altLang="el-GR"/>
              <a:pPr/>
              <a:t>23</a:t>
            </a:fld>
            <a:endParaRPr lang="el-GR" altLang="el-GR" dirty="0"/>
          </a:p>
        </p:txBody>
      </p:sp>
      <p:pic>
        <p:nvPicPr>
          <p:cNvPr id="365572" name="Picture 4"/>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8886" t="15375" r="9742" b="16127"/>
          <a:stretch/>
        </p:blipFill>
        <p:spPr>
          <a:xfrm>
            <a:off x="1979311" y="1844824"/>
            <a:ext cx="5185378" cy="2626072"/>
          </a:xfrm>
          <a:ln w="9525">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Ορθογώνιο 1"/>
          <p:cNvSpPr/>
          <p:nvPr/>
        </p:nvSpPr>
        <p:spPr>
          <a:xfrm>
            <a:off x="1979712" y="4797152"/>
            <a:ext cx="6156176" cy="923330"/>
          </a:xfrm>
          <a:prstGeom prst="rect">
            <a:avLst/>
          </a:prstGeom>
        </p:spPr>
        <p:txBody>
          <a:bodyPr wrap="square">
            <a:spAutoFit/>
          </a:bodyPr>
          <a:lstStyle/>
          <a:p>
            <a:pPr>
              <a:spcBef>
                <a:spcPts val="1200"/>
              </a:spcBef>
            </a:pPr>
            <a:r>
              <a:rPr lang="el-GR" sz="2200" dirty="0" smtClean="0">
                <a:latin typeface="+mn-lt"/>
              </a:rPr>
              <a:t>(</a:t>
            </a:r>
            <a:r>
              <a:rPr lang="el-GR" sz="2200" dirty="0">
                <a:latin typeface="+mn-lt"/>
              </a:rPr>
              <a:t>α) Ανομοιόμορφη κατανομή ελαιοζύμης</a:t>
            </a:r>
            <a:r>
              <a:rPr lang="el-GR" sz="2200" dirty="0" smtClean="0">
                <a:latin typeface="+mn-lt"/>
              </a:rPr>
              <a:t>,</a:t>
            </a:r>
          </a:p>
          <a:p>
            <a:pPr>
              <a:spcBef>
                <a:spcPts val="1200"/>
              </a:spcBef>
            </a:pPr>
            <a:r>
              <a:rPr lang="el-GR" sz="2200" dirty="0" smtClean="0">
                <a:latin typeface="+mn-lt"/>
              </a:rPr>
              <a:t>(</a:t>
            </a:r>
            <a:r>
              <a:rPr lang="el-GR" sz="2200" dirty="0">
                <a:latin typeface="+mn-lt"/>
              </a:rPr>
              <a:t>β) Ομοιόμορφη </a:t>
            </a:r>
            <a:r>
              <a:rPr lang="el-GR" sz="2200" dirty="0" smtClean="0">
                <a:latin typeface="+mn-lt"/>
              </a:rPr>
              <a:t>κατανομή.</a:t>
            </a:r>
            <a:endParaRPr lang="el-GR" sz="2200" dirty="0">
              <a:latin typeface="+mn-lt"/>
            </a:endParaRPr>
          </a:p>
        </p:txBody>
      </p:sp>
    </p:spTree>
    <p:extLst>
      <p:ext uri="{BB962C8B-B14F-4D97-AF65-F5344CB8AC3E}">
        <p14:creationId xmlns:p14="http://schemas.microsoft.com/office/powerpoint/2010/main" val="23217958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Πίεση </a:t>
            </a:r>
            <a:r>
              <a:rPr lang="el-GR" sz="3000" b="0" dirty="0" smtClean="0">
                <a:solidFill>
                  <a:prstClr val="white"/>
                </a:solidFill>
              </a:rPr>
              <a:t>10/10</a:t>
            </a:r>
            <a:endParaRPr lang="el-GR" dirty="0"/>
          </a:p>
        </p:txBody>
      </p:sp>
      <p:sp>
        <p:nvSpPr>
          <p:cNvPr id="4" name="Θέση αριθμού διαφάνειας 5"/>
          <p:cNvSpPr>
            <a:spLocks noGrp="1"/>
          </p:cNvSpPr>
          <p:nvPr>
            <p:ph type="sldNum" sz="quarter" idx="12"/>
          </p:nvPr>
        </p:nvSpPr>
        <p:spPr/>
        <p:txBody>
          <a:bodyPr/>
          <a:lstStyle/>
          <a:p>
            <a:fld id="{4B2CC284-A3AA-48CB-9CE5-32E02894BC57}" type="slidenum">
              <a:rPr lang="el-GR" altLang="el-GR"/>
              <a:pPr/>
              <a:t>24</a:t>
            </a:fld>
            <a:endParaRPr lang="el-GR" altLang="el-GR" dirty="0"/>
          </a:p>
        </p:txBody>
      </p:sp>
      <p:sp>
        <p:nvSpPr>
          <p:cNvPr id="3" name="Θέση περιεχομένου 2"/>
          <p:cNvSpPr>
            <a:spLocks noGrp="1"/>
          </p:cNvSpPr>
          <p:nvPr>
            <p:ph idx="1"/>
          </p:nvPr>
        </p:nvSpPr>
        <p:spPr/>
        <p:txBody>
          <a:bodyPr/>
          <a:lstStyle/>
          <a:p>
            <a:r>
              <a:rPr lang="el-GR" altLang="el-GR" dirty="0"/>
              <a:t>Στην καμπύλη σχήματος καμπάνας επιτυγχάνεται η εφαρμογή της </a:t>
            </a:r>
            <a:r>
              <a:rPr lang="el-GR" altLang="el-GR" b="1" dirty="0"/>
              <a:t>μέγιστης πίεσης </a:t>
            </a:r>
            <a:r>
              <a:rPr lang="el-GR" altLang="el-GR" dirty="0"/>
              <a:t>στη μεσαία περιφερειακή ζώνη του στρώματος της ελαιοζύμης και μειώνεται βαθμιαία προς τις δύο άκρες. </a:t>
            </a:r>
          </a:p>
          <a:p>
            <a:r>
              <a:rPr lang="el-GR" altLang="el-GR" dirty="0"/>
              <a:t>Αντίθετα, αν η κατανομή της ελαιοζύμης είναι ανομοιόμορφη ασκείται </a:t>
            </a:r>
            <a:r>
              <a:rPr lang="el-GR" altLang="el-GR" b="1" dirty="0"/>
              <a:t>άνιση πίεση </a:t>
            </a:r>
            <a:r>
              <a:rPr lang="el-GR" altLang="el-GR" dirty="0"/>
              <a:t>στα διάφορα σημεία του ελαιοδιαφράγματος, με αποτέλεσμα να μειώνεται ο χρόνος ζωής τους.</a:t>
            </a:r>
          </a:p>
          <a:p>
            <a:endParaRPr lang="el-GR" dirty="0"/>
          </a:p>
        </p:txBody>
      </p:sp>
    </p:spTree>
    <p:extLst>
      <p:ext uri="{BB962C8B-B14F-4D97-AF65-F5344CB8AC3E}">
        <p14:creationId xmlns:p14="http://schemas.microsoft.com/office/powerpoint/2010/main" val="24952384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Ελαιοδιαφράγματα </a:t>
            </a:r>
            <a:r>
              <a:rPr lang="el-GR" sz="3000" b="0" dirty="0" smtClean="0"/>
              <a:t>1/2</a:t>
            </a:r>
            <a:endParaRPr lang="el-GR" sz="3000" b="0" dirty="0"/>
          </a:p>
        </p:txBody>
      </p:sp>
      <p:sp>
        <p:nvSpPr>
          <p:cNvPr id="4" name="Θέση αριθμού διαφάνειας 5"/>
          <p:cNvSpPr>
            <a:spLocks noGrp="1"/>
          </p:cNvSpPr>
          <p:nvPr>
            <p:ph type="sldNum" sz="quarter" idx="12"/>
          </p:nvPr>
        </p:nvSpPr>
        <p:spPr/>
        <p:txBody>
          <a:bodyPr/>
          <a:lstStyle/>
          <a:p>
            <a:fld id="{94534D58-19C0-4D86-94BF-3F26C1E437CC}" type="slidenum">
              <a:rPr lang="el-GR" altLang="el-GR"/>
              <a:pPr/>
              <a:t>25</a:t>
            </a:fld>
            <a:endParaRPr lang="el-GR" altLang="el-GR" dirty="0"/>
          </a:p>
        </p:txBody>
      </p:sp>
      <p:sp>
        <p:nvSpPr>
          <p:cNvPr id="3" name="Θέση περιεχομένου 2"/>
          <p:cNvSpPr>
            <a:spLocks noGrp="1"/>
          </p:cNvSpPr>
          <p:nvPr>
            <p:ph idx="1"/>
          </p:nvPr>
        </p:nvSpPr>
        <p:spPr/>
        <p:txBody>
          <a:bodyPr/>
          <a:lstStyle/>
          <a:p>
            <a:pPr>
              <a:lnSpc>
                <a:spcPct val="110000"/>
              </a:lnSpc>
              <a:spcAft>
                <a:spcPts val="1200"/>
              </a:spcAft>
            </a:pPr>
            <a:r>
              <a:rPr lang="el-GR" altLang="el-GR" dirty="0"/>
              <a:t>Τα ελαιοδιαφράγματα κατασκευάζονται κυρίως, από </a:t>
            </a:r>
            <a:r>
              <a:rPr lang="el-GR" altLang="el-GR" b="1" dirty="0"/>
              <a:t>ίνες κοκκοφοίνικα</a:t>
            </a:r>
            <a:r>
              <a:rPr lang="el-GR" altLang="el-GR" dirty="0"/>
              <a:t> και από </a:t>
            </a:r>
            <a:r>
              <a:rPr lang="el-GR" altLang="el-GR" b="1" dirty="0"/>
              <a:t>πλαστικές ίνες</a:t>
            </a:r>
            <a:r>
              <a:rPr lang="en-US" altLang="el-GR" b="1" dirty="0" smtClean="0"/>
              <a:t>.</a:t>
            </a:r>
            <a:endParaRPr lang="el-GR" altLang="el-GR" b="1" dirty="0"/>
          </a:p>
          <a:p>
            <a:pPr>
              <a:lnSpc>
                <a:spcPct val="110000"/>
              </a:lnSpc>
              <a:buFontTx/>
              <a:buNone/>
            </a:pPr>
            <a:r>
              <a:rPr lang="el-GR" altLang="el-GR" b="1" dirty="0"/>
              <a:t>Ελαιοδιαφράγματα από ίνες κοκκοφοίνικα </a:t>
            </a:r>
          </a:p>
          <a:p>
            <a:pPr>
              <a:lnSpc>
                <a:spcPct val="110000"/>
              </a:lnSpc>
            </a:pPr>
            <a:r>
              <a:rPr lang="el-GR" altLang="el-GR" dirty="0"/>
              <a:t>Τα ελαιοδιαφράγματα αυτά παρουσιάζουν </a:t>
            </a:r>
            <a:r>
              <a:rPr lang="el-GR" altLang="el-GR" b="1" dirty="0"/>
              <a:t>μεγάλη διηθητικότητα</a:t>
            </a:r>
            <a:r>
              <a:rPr lang="el-GR" altLang="el-GR" dirty="0"/>
              <a:t> στο ελαιόλαδο και στα φυτικά νερά.</a:t>
            </a:r>
            <a:r>
              <a:rPr lang="en-US" altLang="el-GR" dirty="0"/>
              <a:t> </a:t>
            </a:r>
            <a:endParaRPr lang="el-GR" altLang="el-GR" dirty="0"/>
          </a:p>
          <a:p>
            <a:pPr>
              <a:lnSpc>
                <a:spcPct val="110000"/>
              </a:lnSpc>
            </a:pPr>
            <a:r>
              <a:rPr lang="el-GR" altLang="el-GR" dirty="0"/>
              <a:t>Επειδή κάποια ποσότητα ελαιοχυμού συγκρατείται από τις ίνες τους, θα πρέπει να πλένονται πολύ συχνά, γιατί διαφορετικά το ελαιόλαδο που παραμένει στα ελαιοδιαφράγματα οξειδώνεται από τον ατμοσφαιρικό αέρα και </a:t>
            </a:r>
            <a:r>
              <a:rPr lang="el-GR" altLang="el-GR" b="1" dirty="0"/>
              <a:t>ρυπαίνει το φυτικό λάδι </a:t>
            </a:r>
            <a:r>
              <a:rPr lang="el-GR" altLang="el-GR" dirty="0"/>
              <a:t>των επόμενων παρτίδων ελαιοζύμης</a:t>
            </a:r>
            <a:r>
              <a:rPr lang="el-GR" altLang="el-GR" dirty="0" smtClean="0"/>
              <a:t>.</a:t>
            </a:r>
            <a:endParaRPr lang="el-GR" dirty="0"/>
          </a:p>
        </p:txBody>
      </p:sp>
    </p:spTree>
    <p:extLst>
      <p:ext uri="{BB962C8B-B14F-4D97-AF65-F5344CB8AC3E}">
        <p14:creationId xmlns:p14="http://schemas.microsoft.com/office/powerpoint/2010/main" val="42684979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Ελαιοδιαφράγματα </a:t>
            </a:r>
            <a:r>
              <a:rPr lang="el-GR" sz="3000" b="0" dirty="0" smtClean="0">
                <a:solidFill>
                  <a:prstClr val="white"/>
                </a:solidFill>
              </a:rPr>
              <a:t>2/2</a:t>
            </a:r>
            <a:endParaRPr lang="el-GR" dirty="0"/>
          </a:p>
        </p:txBody>
      </p:sp>
      <p:sp>
        <p:nvSpPr>
          <p:cNvPr id="4" name="Θέση αριθμού διαφάνειας 5"/>
          <p:cNvSpPr>
            <a:spLocks noGrp="1"/>
          </p:cNvSpPr>
          <p:nvPr>
            <p:ph type="sldNum" sz="quarter" idx="12"/>
          </p:nvPr>
        </p:nvSpPr>
        <p:spPr/>
        <p:txBody>
          <a:bodyPr/>
          <a:lstStyle/>
          <a:p>
            <a:fld id="{6F5B6CFD-02F1-464D-8A91-DF86946FEDFF}" type="slidenum">
              <a:rPr lang="el-GR" altLang="el-GR"/>
              <a:pPr/>
              <a:t>26</a:t>
            </a:fld>
            <a:endParaRPr lang="el-GR" altLang="el-GR" dirty="0"/>
          </a:p>
        </p:txBody>
      </p:sp>
      <p:sp>
        <p:nvSpPr>
          <p:cNvPr id="3" name="Θέση περιεχομένου 2"/>
          <p:cNvSpPr>
            <a:spLocks noGrp="1"/>
          </p:cNvSpPr>
          <p:nvPr>
            <p:ph idx="1"/>
          </p:nvPr>
        </p:nvSpPr>
        <p:spPr/>
        <p:txBody>
          <a:bodyPr/>
          <a:lstStyle/>
          <a:p>
            <a:r>
              <a:rPr lang="el-GR" altLang="el-GR" dirty="0"/>
              <a:t>Επίσης, τα φυτικά υγρά, τα οποία συγκρατούνται, </a:t>
            </a:r>
            <a:r>
              <a:rPr lang="el-GR" altLang="el-GR" b="1" dirty="0"/>
              <a:t>ζυμώνονται</a:t>
            </a:r>
            <a:r>
              <a:rPr lang="el-GR" altLang="el-GR" dirty="0"/>
              <a:t> με αποτέλεσμα να σχηματίζονται προϊόντα με δυσάρεστες οσμές, οι οποίες προσροφούνται από το φυτικό λάδι.</a:t>
            </a:r>
          </a:p>
          <a:p>
            <a:r>
              <a:rPr lang="el-GR" altLang="el-GR" dirty="0"/>
              <a:t>Τα ελαιοδιαφράγματα αυτού του τύπου παρουσιάζουν </a:t>
            </a:r>
            <a:r>
              <a:rPr lang="el-GR" altLang="el-GR" b="1" dirty="0"/>
              <a:t>μειωμένη αντοχή στις πιέσεις </a:t>
            </a:r>
            <a:r>
              <a:rPr lang="el-GR" altLang="el-GR" dirty="0"/>
              <a:t>και φθείρονται σχετικά εύκολα</a:t>
            </a:r>
            <a:r>
              <a:rPr lang="el-GR" altLang="el-GR" dirty="0" smtClean="0"/>
              <a:t>.</a:t>
            </a:r>
            <a:endParaRPr lang="el-GR" altLang="el-GR" dirty="0"/>
          </a:p>
        </p:txBody>
      </p:sp>
    </p:spTree>
    <p:extLst>
      <p:ext uri="{BB962C8B-B14F-4D97-AF65-F5344CB8AC3E}">
        <p14:creationId xmlns:p14="http://schemas.microsoft.com/office/powerpoint/2010/main" val="30414477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αριθμού διαφάνειας 5"/>
          <p:cNvSpPr>
            <a:spLocks noGrp="1"/>
          </p:cNvSpPr>
          <p:nvPr>
            <p:ph type="sldNum" sz="quarter" idx="12"/>
          </p:nvPr>
        </p:nvSpPr>
        <p:spPr/>
        <p:txBody>
          <a:bodyPr/>
          <a:lstStyle/>
          <a:p>
            <a:fld id="{66966F0B-75B3-4694-9DF0-56A6736937D9}" type="slidenum">
              <a:rPr lang="el-GR" altLang="el-GR"/>
              <a:pPr/>
              <a:t>27</a:t>
            </a:fld>
            <a:endParaRPr lang="el-GR" altLang="el-GR" dirty="0"/>
          </a:p>
        </p:txBody>
      </p:sp>
      <p:sp>
        <p:nvSpPr>
          <p:cNvPr id="2" name="Τίτλος 1"/>
          <p:cNvSpPr>
            <a:spLocks noGrp="1"/>
          </p:cNvSpPr>
          <p:nvPr>
            <p:ph type="title"/>
          </p:nvPr>
        </p:nvSpPr>
        <p:spPr/>
        <p:txBody>
          <a:bodyPr/>
          <a:lstStyle/>
          <a:p>
            <a:r>
              <a:rPr lang="el-GR" dirty="0"/>
              <a:t>Ελαιοδιαφράγματα από πλαστικές ίνες</a:t>
            </a:r>
          </a:p>
        </p:txBody>
      </p:sp>
      <p:sp>
        <p:nvSpPr>
          <p:cNvPr id="3" name="Θέση περιεχομένου 2"/>
          <p:cNvSpPr>
            <a:spLocks noGrp="1"/>
          </p:cNvSpPr>
          <p:nvPr>
            <p:ph idx="1"/>
          </p:nvPr>
        </p:nvSpPr>
        <p:spPr/>
        <p:txBody>
          <a:bodyPr/>
          <a:lstStyle/>
          <a:p>
            <a:r>
              <a:rPr lang="el-GR" altLang="el-GR" dirty="0"/>
              <a:t>Τα ελαιοδιαφράγματα αυτά έχουν </a:t>
            </a:r>
            <a:r>
              <a:rPr lang="el-GR" altLang="el-GR" b="1" dirty="0"/>
              <a:t>μειονεκτήματα στη διήθηση </a:t>
            </a:r>
            <a:r>
              <a:rPr lang="el-GR" altLang="el-GR" dirty="0"/>
              <a:t>του ελαιοχυμού. Ο ελαιοχυμός περιέχει μέρος της σάρκας του καρπού και μικρούς κόκκους από το ξυλώδες μέρος του (ιδιαίτερα όταν το σπάσιμο του καρπού γίνεται με σφυρόμυλο).</a:t>
            </a:r>
          </a:p>
          <a:p>
            <a:r>
              <a:rPr lang="el-GR" altLang="el-GR" dirty="0"/>
              <a:t>Αυτό συντελεί στο φράξιμο των ελαιοδιαχωριστήρων και στην παραλαβή φυτικού λαδιού με </a:t>
            </a:r>
            <a:r>
              <a:rPr lang="el-GR" altLang="el-GR" b="1" dirty="0"/>
              <a:t>μεγάλο ποσοστό ξένων υλών</a:t>
            </a:r>
            <a:r>
              <a:rPr lang="el-GR" altLang="el-GR" dirty="0"/>
              <a:t>.</a:t>
            </a:r>
          </a:p>
          <a:p>
            <a:endParaRPr lang="el-GR" dirty="0"/>
          </a:p>
        </p:txBody>
      </p:sp>
    </p:spTree>
    <p:extLst>
      <p:ext uri="{BB962C8B-B14F-4D97-AF65-F5344CB8AC3E}">
        <p14:creationId xmlns:p14="http://schemas.microsoft.com/office/powerpoint/2010/main" val="8545047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Τα πλεονεκτήματα των ελαιοδιαφραγμάτων </a:t>
            </a:r>
            <a:r>
              <a:rPr lang="el-GR" dirty="0" smtClean="0"/>
              <a:t>αυτών </a:t>
            </a:r>
            <a:r>
              <a:rPr lang="el-GR" dirty="0" smtClean="0"/>
              <a:t>είναι : </a:t>
            </a:r>
            <a:r>
              <a:rPr lang="el-GR" b="0" dirty="0"/>
              <a:t>1/2</a:t>
            </a:r>
            <a:endParaRPr lang="el-GR" b="0" dirty="0"/>
          </a:p>
        </p:txBody>
      </p:sp>
      <p:sp>
        <p:nvSpPr>
          <p:cNvPr id="5" name="Θέση αριθμού διαφάνειας 5"/>
          <p:cNvSpPr>
            <a:spLocks noGrp="1"/>
          </p:cNvSpPr>
          <p:nvPr>
            <p:ph type="sldNum" sz="quarter" idx="12"/>
          </p:nvPr>
        </p:nvSpPr>
        <p:spPr/>
        <p:txBody>
          <a:bodyPr/>
          <a:lstStyle/>
          <a:p>
            <a:fld id="{28A5B270-0F85-4E2D-8A87-D9F7124C7AF5}" type="slidenum">
              <a:rPr lang="el-GR" altLang="el-GR"/>
              <a:pPr/>
              <a:t>28</a:t>
            </a:fld>
            <a:endParaRPr lang="el-GR" altLang="el-GR" dirty="0"/>
          </a:p>
        </p:txBody>
      </p:sp>
      <p:sp>
        <p:nvSpPr>
          <p:cNvPr id="4" name="Θέση περιεχομένου 3"/>
          <p:cNvSpPr>
            <a:spLocks noGrp="1"/>
          </p:cNvSpPr>
          <p:nvPr>
            <p:ph idx="1"/>
          </p:nvPr>
        </p:nvSpPr>
        <p:spPr/>
        <p:txBody>
          <a:bodyPr/>
          <a:lstStyle/>
          <a:p>
            <a:r>
              <a:rPr lang="el-GR" b="1" dirty="0"/>
              <a:t>Αυξημένη αντοχή στις πιέσεις </a:t>
            </a:r>
            <a:r>
              <a:rPr lang="el-GR" dirty="0"/>
              <a:t>με αποτέλεσμα να έχουν μεγαλύτερο χρόνο ζωής,</a:t>
            </a:r>
          </a:p>
          <a:p>
            <a:r>
              <a:rPr lang="el-GR" b="1" dirty="0"/>
              <a:t>Εύκολη απομάκρυνση της ελαιοπυρήνας</a:t>
            </a:r>
            <a:r>
              <a:rPr lang="el-GR" dirty="0"/>
              <a:t>.</a:t>
            </a:r>
          </a:p>
          <a:p>
            <a:pPr marL="355600" indent="0">
              <a:spcBef>
                <a:spcPts val="300"/>
              </a:spcBef>
              <a:buNone/>
            </a:pPr>
            <a:r>
              <a:rPr lang="el-GR" dirty="0"/>
              <a:t>Τα βασικότερα επιθυμητά χαρακτηριστικά που πρέπει να έχουν τα ελαιοδιαφράγματα που χρησιμοποιούνται στα κλασικά ελαιουργεία (πιεστήρια) είναι τα παρακάτω:</a:t>
            </a:r>
          </a:p>
          <a:p>
            <a:endParaRPr lang="el-GR" dirty="0"/>
          </a:p>
        </p:txBody>
      </p:sp>
    </p:spTree>
    <p:extLst>
      <p:ext uri="{BB962C8B-B14F-4D97-AF65-F5344CB8AC3E}">
        <p14:creationId xmlns:p14="http://schemas.microsoft.com/office/powerpoint/2010/main" val="17743992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Εξαγωγή φυτικών λαδιών </a:t>
            </a:r>
            <a:r>
              <a:rPr lang="el-GR" sz="3000" b="0" dirty="0" smtClean="0">
                <a:solidFill>
                  <a:prstClr val="white"/>
                </a:solidFill>
              </a:rPr>
              <a:t>2/2</a:t>
            </a:r>
            <a:endParaRPr lang="el-GR" dirty="0"/>
          </a:p>
        </p:txBody>
      </p:sp>
      <p:sp>
        <p:nvSpPr>
          <p:cNvPr id="4" name="Θέση αριθμού διαφάνειας 5"/>
          <p:cNvSpPr>
            <a:spLocks noGrp="1"/>
          </p:cNvSpPr>
          <p:nvPr>
            <p:ph type="sldNum" sz="quarter" idx="12"/>
          </p:nvPr>
        </p:nvSpPr>
        <p:spPr/>
        <p:txBody>
          <a:bodyPr/>
          <a:lstStyle/>
          <a:p>
            <a:fld id="{284BF1CD-E35F-4AA3-AB7D-72F995399F5C}" type="slidenum">
              <a:rPr lang="el-GR" altLang="el-GR"/>
              <a:pPr/>
              <a:t>2</a:t>
            </a:fld>
            <a:endParaRPr lang="el-GR" altLang="el-GR" dirty="0"/>
          </a:p>
        </p:txBody>
      </p:sp>
      <p:sp>
        <p:nvSpPr>
          <p:cNvPr id="3" name="Θέση περιεχομένου 2"/>
          <p:cNvSpPr>
            <a:spLocks noGrp="1"/>
          </p:cNvSpPr>
          <p:nvPr>
            <p:ph idx="1"/>
          </p:nvPr>
        </p:nvSpPr>
        <p:spPr/>
        <p:txBody>
          <a:bodyPr/>
          <a:lstStyle/>
          <a:p>
            <a:r>
              <a:rPr lang="el-GR" altLang="el-GR" dirty="0"/>
              <a:t>Η </a:t>
            </a:r>
            <a:r>
              <a:rPr lang="el-GR" altLang="el-GR" b="1" dirty="0"/>
              <a:t>επεξεργασία </a:t>
            </a:r>
            <a:r>
              <a:rPr lang="el-GR" altLang="el-GR" dirty="0"/>
              <a:t>που θα εφαρμοστεί, εξαρτάται από την περιεκτικότητα των σπόρων σε λάδι. </a:t>
            </a:r>
          </a:p>
          <a:p>
            <a:r>
              <a:rPr lang="el-GR" altLang="el-GR" dirty="0"/>
              <a:t>Για σπόρους με </a:t>
            </a:r>
            <a:r>
              <a:rPr lang="el-GR" altLang="el-GR" b="1" dirty="0"/>
              <a:t>χαμηλή περιεκτικότητα λαδιού </a:t>
            </a:r>
            <a:r>
              <a:rPr lang="el-GR" altLang="el-GR" dirty="0"/>
              <a:t>μπορεί να χρησιμοποιηθεί μόνο χημική επεξεργασία, ενώ για σπόρους </a:t>
            </a:r>
            <a:r>
              <a:rPr lang="el-GR" altLang="el-GR" dirty="0">
                <a:solidFill>
                  <a:schemeClr val="folHlink"/>
                </a:solidFill>
              </a:rPr>
              <a:t>με </a:t>
            </a:r>
            <a:r>
              <a:rPr lang="el-GR" altLang="el-GR" b="1" dirty="0"/>
              <a:t>υψηλή περιεκτικότητα λαδιού</a:t>
            </a:r>
            <a:r>
              <a:rPr lang="el-GR" altLang="el-GR" dirty="0"/>
              <a:t>, εφαρμόζεται μηχανική επεξεργασία και στη συνέχεια μπορεί να εφαρμοστεί και χημική επεξεργασία. </a:t>
            </a:r>
          </a:p>
          <a:p>
            <a:endParaRPr lang="el-GR" dirty="0"/>
          </a:p>
        </p:txBody>
      </p:sp>
    </p:spTree>
    <p:extLst>
      <p:ext uri="{BB962C8B-B14F-4D97-AF65-F5344CB8AC3E}">
        <p14:creationId xmlns:p14="http://schemas.microsoft.com/office/powerpoint/2010/main" val="6749924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a:solidFill>
                  <a:prstClr val="white"/>
                </a:solidFill>
              </a:rPr>
              <a:t>Τα πλεονεκτήματα των ελαιοδιαφραγμάτων αυτών είναι</a:t>
            </a:r>
            <a:r>
              <a:rPr lang="el-GR" dirty="0" smtClean="0">
                <a:solidFill>
                  <a:prstClr val="white"/>
                </a:solidFill>
              </a:rPr>
              <a:t>: </a:t>
            </a:r>
            <a:r>
              <a:rPr lang="el-GR" b="0" dirty="0" smtClean="0">
                <a:solidFill>
                  <a:prstClr val="white"/>
                </a:solidFill>
              </a:rPr>
              <a:t>2/2</a:t>
            </a:r>
            <a:endParaRPr lang="el-GR" b="0" dirty="0"/>
          </a:p>
        </p:txBody>
      </p:sp>
      <p:sp>
        <p:nvSpPr>
          <p:cNvPr id="4" name="Θέση αριθμού διαφάνειας 5"/>
          <p:cNvSpPr>
            <a:spLocks noGrp="1"/>
          </p:cNvSpPr>
          <p:nvPr>
            <p:ph type="sldNum" sz="quarter" idx="12"/>
          </p:nvPr>
        </p:nvSpPr>
        <p:spPr/>
        <p:txBody>
          <a:bodyPr/>
          <a:lstStyle/>
          <a:p>
            <a:fld id="{AAEBB5D2-0D89-443A-850C-1C539B18A110}" type="slidenum">
              <a:rPr lang="el-GR" altLang="el-GR"/>
              <a:pPr/>
              <a:t>29</a:t>
            </a:fld>
            <a:endParaRPr lang="el-GR" altLang="el-GR" dirty="0"/>
          </a:p>
        </p:txBody>
      </p:sp>
      <p:sp>
        <p:nvSpPr>
          <p:cNvPr id="3" name="Θέση περιεχομένου 2"/>
          <p:cNvSpPr>
            <a:spLocks noGrp="1"/>
          </p:cNvSpPr>
          <p:nvPr>
            <p:ph idx="1"/>
          </p:nvPr>
        </p:nvSpPr>
        <p:spPr/>
        <p:txBody>
          <a:bodyPr>
            <a:normAutofit/>
          </a:bodyPr>
          <a:lstStyle/>
          <a:p>
            <a:r>
              <a:rPr lang="el-GR" altLang="el-GR" sz="2300" b="1" dirty="0"/>
              <a:t>Καλή διηθητικότητα</a:t>
            </a:r>
            <a:r>
              <a:rPr lang="el-GR" altLang="el-GR" sz="2300" dirty="0"/>
              <a:t>,</a:t>
            </a:r>
          </a:p>
          <a:p>
            <a:r>
              <a:rPr lang="el-GR" altLang="el-GR" sz="2300" b="1" dirty="0"/>
              <a:t>Αδρή επιφάνεια </a:t>
            </a:r>
            <a:r>
              <a:rPr lang="el-GR" altLang="el-GR" sz="2300" dirty="0"/>
              <a:t>στην οποία να προσκολλούνται και να συγκρατούνται εύκολα τα στερεά συστατικά της ελαιοζύμης,</a:t>
            </a:r>
          </a:p>
          <a:p>
            <a:r>
              <a:rPr lang="el-GR" altLang="el-GR" sz="2300" b="1" dirty="0"/>
              <a:t>Σχετική ελαστικότητα </a:t>
            </a:r>
            <a:r>
              <a:rPr lang="el-GR" altLang="el-GR" sz="2300" dirty="0"/>
              <a:t>για να προσαρμόζονται στην ανομοιόμορφη ή άνιση κατανομή της ελαιοζύμης,</a:t>
            </a:r>
          </a:p>
          <a:p>
            <a:r>
              <a:rPr lang="el-GR" altLang="el-GR" sz="2300" b="1" dirty="0"/>
              <a:t>Μικρό βάρος </a:t>
            </a:r>
            <a:r>
              <a:rPr lang="el-GR" altLang="el-GR" sz="2300" dirty="0"/>
              <a:t>για εύκολο χειρισμό,</a:t>
            </a:r>
          </a:p>
          <a:p>
            <a:r>
              <a:rPr lang="el-GR" altLang="el-GR" sz="2300" b="1" dirty="0"/>
              <a:t>Λεπτό πάχος </a:t>
            </a:r>
            <a:r>
              <a:rPr lang="el-GR" altLang="el-GR" sz="2300" dirty="0"/>
              <a:t>για να μη μειώνεται το ωφέλιμο ύψος του </a:t>
            </a:r>
            <a:r>
              <a:rPr lang="el-GR" altLang="el-GR" sz="2300" dirty="0" smtClean="0"/>
              <a:t>φορτίου.</a:t>
            </a:r>
          </a:p>
          <a:p>
            <a:r>
              <a:rPr lang="el-GR" altLang="el-GR" sz="2300" b="1" dirty="0"/>
              <a:t>Μικρή απορροφητικότητα</a:t>
            </a:r>
            <a:r>
              <a:rPr lang="el-GR" altLang="el-GR" sz="2300" dirty="0"/>
              <a:t>, ώστε να κατακρατούν τη λιγότερη δυνατή ποσότητα ελαιολάδου και φυτικών υγρών,</a:t>
            </a:r>
          </a:p>
          <a:p>
            <a:r>
              <a:rPr lang="el-GR" altLang="el-GR" sz="2300" b="1" dirty="0"/>
              <a:t>Μεγάλη αντοχή στην πίεση</a:t>
            </a:r>
            <a:r>
              <a:rPr lang="el-GR" altLang="el-GR" sz="2300" b="1" dirty="0" smtClean="0"/>
              <a:t>.</a:t>
            </a:r>
            <a:endParaRPr lang="el-GR" altLang="el-GR" sz="2300" b="1" dirty="0"/>
          </a:p>
        </p:txBody>
      </p:sp>
    </p:spTree>
    <p:extLst>
      <p:ext uri="{BB962C8B-B14F-4D97-AF65-F5344CB8AC3E}">
        <p14:creationId xmlns:p14="http://schemas.microsoft.com/office/powerpoint/2010/main" val="2466286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Αρχή λειτουργίας των </a:t>
            </a:r>
            <a:r>
              <a:rPr lang="el-GR" dirty="0" smtClean="0"/>
              <a:t/>
            </a:r>
            <a:br>
              <a:rPr lang="el-GR" dirty="0" smtClean="0"/>
            </a:br>
            <a:r>
              <a:rPr lang="el-GR" dirty="0" smtClean="0"/>
              <a:t>υδραυλικών </a:t>
            </a:r>
            <a:r>
              <a:rPr lang="el-GR" dirty="0"/>
              <a:t>πιεστηρίων</a:t>
            </a:r>
          </a:p>
        </p:txBody>
      </p:sp>
      <p:sp>
        <p:nvSpPr>
          <p:cNvPr id="5" name="Θέση αριθμού διαφάνειας 5"/>
          <p:cNvSpPr>
            <a:spLocks noGrp="1"/>
          </p:cNvSpPr>
          <p:nvPr>
            <p:ph type="sldNum" sz="quarter" idx="12"/>
          </p:nvPr>
        </p:nvSpPr>
        <p:spPr/>
        <p:txBody>
          <a:bodyPr/>
          <a:lstStyle/>
          <a:p>
            <a:fld id="{59E644AB-8A5B-48CD-9B24-52F667CC8ADB}" type="slidenum">
              <a:rPr lang="el-GR" altLang="el-GR"/>
              <a:pPr/>
              <a:t>30</a:t>
            </a:fld>
            <a:endParaRPr lang="el-GR" altLang="el-GR" dirty="0"/>
          </a:p>
        </p:txBody>
      </p:sp>
      <p:sp>
        <p:nvSpPr>
          <p:cNvPr id="3" name="Θέση περιεχομένου 2"/>
          <p:cNvSpPr>
            <a:spLocks noGrp="1"/>
          </p:cNvSpPr>
          <p:nvPr>
            <p:ph idx="1"/>
          </p:nvPr>
        </p:nvSpPr>
        <p:spPr/>
        <p:txBody>
          <a:bodyPr/>
          <a:lstStyle/>
          <a:p>
            <a:r>
              <a:rPr lang="el-GR" altLang="el-GR" dirty="0"/>
              <a:t>Η λειτουργία των υδραυλικών πιεστηρίων βασίζεται στην </a:t>
            </a:r>
            <a:r>
              <a:rPr lang="el-GR" altLang="el-GR" b="1" dirty="0"/>
              <a:t>αρχή του </a:t>
            </a:r>
            <a:r>
              <a:rPr lang="en-US" altLang="el-GR" b="1" dirty="0"/>
              <a:t>PASCAL</a:t>
            </a:r>
            <a:r>
              <a:rPr lang="el-GR" altLang="el-GR" dirty="0"/>
              <a:t>, σύμφωνα με την οποία, εάν ένα υγρό σε ισορροπία υποστεί πίεση σε κάποιο σημείο της επιφάνειας ή της μάζας του, η πίεση αυτή μεταδίδεται από το υγρό με την ίδια ένταση προς όλες τις διευθύνσεις.</a:t>
            </a:r>
          </a:p>
          <a:p>
            <a:r>
              <a:rPr lang="el-GR" altLang="el-GR" dirty="0"/>
              <a:t>Στο μετρικό σύστημα η μονάδα πίεσης είναι η </a:t>
            </a:r>
            <a:r>
              <a:rPr lang="el-GR" altLang="el-GR" b="1" dirty="0"/>
              <a:t>ατμόσφαιρα </a:t>
            </a:r>
            <a:r>
              <a:rPr lang="el-GR" altLang="el-GR" dirty="0"/>
              <a:t>(1 ΑΤΜ=1 </a:t>
            </a:r>
            <a:r>
              <a:rPr lang="en-US" altLang="el-GR" dirty="0"/>
              <a:t>KG/CM</a:t>
            </a:r>
            <a:r>
              <a:rPr lang="en-US" altLang="el-GR" baseline="30000" dirty="0"/>
              <a:t>2</a:t>
            </a:r>
            <a:r>
              <a:rPr lang="en-US" altLang="el-GR" dirty="0" smtClean="0"/>
              <a:t>).</a:t>
            </a:r>
            <a:endParaRPr lang="el-GR" altLang="el-GR" dirty="0"/>
          </a:p>
        </p:txBody>
      </p:sp>
    </p:spTree>
    <p:extLst>
      <p:ext uri="{BB962C8B-B14F-4D97-AF65-F5344CB8AC3E}">
        <p14:creationId xmlns:p14="http://schemas.microsoft.com/office/powerpoint/2010/main" val="37605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Εφαρμογή της αρχής του PASCAL στο  σύνολο του παρακάτω σχήματος</a:t>
            </a:r>
          </a:p>
        </p:txBody>
      </p:sp>
      <p:sp>
        <p:nvSpPr>
          <p:cNvPr id="5" name="Θέση αριθμού διαφάνειας 5"/>
          <p:cNvSpPr>
            <a:spLocks noGrp="1"/>
          </p:cNvSpPr>
          <p:nvPr>
            <p:ph type="sldNum" sz="quarter" idx="12"/>
          </p:nvPr>
        </p:nvSpPr>
        <p:spPr/>
        <p:txBody>
          <a:bodyPr/>
          <a:lstStyle/>
          <a:p>
            <a:fld id="{AB0FDCD7-D0FE-4361-B6F9-607657AA6180}" type="slidenum">
              <a:rPr lang="el-GR" altLang="el-GR"/>
              <a:pPr/>
              <a:t>31</a:t>
            </a:fld>
            <a:endParaRPr lang="el-GR" altLang="el-GR" dirty="0"/>
          </a:p>
        </p:txBody>
      </p:sp>
      <p:pic>
        <p:nvPicPr>
          <p:cNvPr id="374788" name="Picture 4"/>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sharpenSoften amount="50000"/>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1829395" y="1628800"/>
            <a:ext cx="5485210" cy="4631690"/>
          </a:xfr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9662704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Εφαρμογή της αρχής του </a:t>
            </a:r>
            <a:r>
              <a:rPr lang="el-GR" dirty="0" smtClean="0">
                <a:solidFill>
                  <a:prstClr val="white"/>
                </a:solidFill>
              </a:rPr>
              <a:t>PASCAL </a:t>
            </a:r>
            <a:r>
              <a:rPr lang="el-GR" sz="3000" b="0" dirty="0" smtClean="0">
                <a:solidFill>
                  <a:prstClr val="white"/>
                </a:solidFill>
              </a:rPr>
              <a:t>1/4</a:t>
            </a:r>
            <a:endParaRPr lang="el-GR" sz="3000" b="0" dirty="0"/>
          </a:p>
        </p:txBody>
      </p:sp>
      <p:sp>
        <p:nvSpPr>
          <p:cNvPr id="4" name="Θέση αριθμού διαφάνειας 5"/>
          <p:cNvSpPr>
            <a:spLocks noGrp="1"/>
          </p:cNvSpPr>
          <p:nvPr>
            <p:ph type="sldNum" sz="quarter" idx="12"/>
          </p:nvPr>
        </p:nvSpPr>
        <p:spPr/>
        <p:txBody>
          <a:bodyPr/>
          <a:lstStyle/>
          <a:p>
            <a:fld id="{0974EACC-15B1-41AC-98B6-776489483DA1}" type="slidenum">
              <a:rPr lang="el-GR" altLang="el-GR"/>
              <a:pPr/>
              <a:t>32</a:t>
            </a:fld>
            <a:endParaRPr lang="el-GR" altLang="el-GR" dirty="0"/>
          </a:p>
        </p:txBody>
      </p:sp>
      <p:sp>
        <p:nvSpPr>
          <p:cNvPr id="3" name="Θέση περιεχομένου 2"/>
          <p:cNvSpPr>
            <a:spLocks noGrp="1"/>
          </p:cNvSpPr>
          <p:nvPr>
            <p:ph idx="1"/>
          </p:nvPr>
        </p:nvSpPr>
        <p:spPr/>
        <p:txBody>
          <a:bodyPr/>
          <a:lstStyle/>
          <a:p>
            <a:r>
              <a:rPr lang="el-GR" altLang="el-GR" dirty="0"/>
              <a:t>Έστω ότι η επιφάνεια του εμβόλου της αντλίας είναι 1 </a:t>
            </a:r>
            <a:r>
              <a:rPr lang="en-US" altLang="el-GR" dirty="0"/>
              <a:t>CM2 </a:t>
            </a:r>
            <a:r>
              <a:rPr lang="el-GR" altLang="el-GR" dirty="0"/>
              <a:t>και ωθείται από δύναμη 150 </a:t>
            </a:r>
            <a:r>
              <a:rPr lang="en-US" altLang="el-GR" dirty="0"/>
              <a:t>KG. </a:t>
            </a:r>
            <a:r>
              <a:rPr lang="el-GR" altLang="el-GR" dirty="0"/>
              <a:t>Το νερό που βρίσκεται κατευθείαν από κάτω υφίσταται μια πίεση 150 </a:t>
            </a:r>
            <a:r>
              <a:rPr lang="en-US" altLang="el-GR" dirty="0"/>
              <a:t>KG/CM2.</a:t>
            </a:r>
          </a:p>
          <a:p>
            <a:r>
              <a:rPr lang="el-GR" altLang="el-GR" dirty="0"/>
              <a:t> Σύμφωνα με την αρχή του </a:t>
            </a:r>
            <a:r>
              <a:rPr lang="en-US" altLang="el-GR" dirty="0"/>
              <a:t>PASCAL</a:t>
            </a:r>
            <a:r>
              <a:rPr lang="el-GR" altLang="el-GR" dirty="0"/>
              <a:t> αυτό το νερό με τη σειρά του ωθεί με την ίδια δύναμη προς όλες τις διευθύνσεις, δηλαδή κάθε </a:t>
            </a:r>
            <a:r>
              <a:rPr lang="en-US" altLang="el-GR" dirty="0"/>
              <a:t>CM2</a:t>
            </a:r>
            <a:r>
              <a:rPr lang="el-GR" altLang="el-GR" dirty="0"/>
              <a:t> επιφάνειας που βρίσκεται σε επαφή με το νερό υφίσταται την ίδια πίεση των 150 </a:t>
            </a:r>
            <a:r>
              <a:rPr lang="en-US" altLang="el-GR" dirty="0"/>
              <a:t>KG</a:t>
            </a:r>
            <a:r>
              <a:rPr lang="el-GR" altLang="el-GR" dirty="0"/>
              <a:t>. Την ίδια πίεση υφίστανται τόσο τα τοιχώματα των αγωγών όσο και η εσωτερική επιφάνεια του εμβόλου του πιεστηρίου</a:t>
            </a:r>
            <a:r>
              <a:rPr lang="el-GR" altLang="el-GR" dirty="0" smtClean="0"/>
              <a:t>.</a:t>
            </a:r>
            <a:endParaRPr lang="el-GR" altLang="el-GR" dirty="0"/>
          </a:p>
        </p:txBody>
      </p:sp>
    </p:spTree>
    <p:extLst>
      <p:ext uri="{BB962C8B-B14F-4D97-AF65-F5344CB8AC3E}">
        <p14:creationId xmlns:p14="http://schemas.microsoft.com/office/powerpoint/2010/main" val="25164701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Εφαρμογή της αρχής του PASCAL </a:t>
            </a:r>
            <a:r>
              <a:rPr lang="el-GR" sz="3000" b="0" dirty="0" smtClean="0">
                <a:solidFill>
                  <a:prstClr val="white"/>
                </a:solidFill>
              </a:rPr>
              <a:t>2/4</a:t>
            </a:r>
            <a:endParaRPr lang="el-GR" dirty="0"/>
          </a:p>
        </p:txBody>
      </p:sp>
      <p:sp>
        <p:nvSpPr>
          <p:cNvPr id="3" name="Θέση περιεχομένου 2"/>
          <p:cNvSpPr>
            <a:spLocks noGrp="1"/>
          </p:cNvSpPr>
          <p:nvPr>
            <p:ph idx="1"/>
          </p:nvPr>
        </p:nvSpPr>
        <p:spPr/>
        <p:txBody>
          <a:bodyPr/>
          <a:lstStyle/>
          <a:p>
            <a:r>
              <a:rPr lang="el-GR" altLang="el-GR" dirty="0"/>
              <a:t>Αν υποτεθεί ότι η επιφάνεια ατή είναι 100 </a:t>
            </a:r>
            <a:r>
              <a:rPr lang="en-US" altLang="el-GR" dirty="0" smtClean="0"/>
              <a:t>cm</a:t>
            </a:r>
            <a:r>
              <a:rPr lang="en-US" altLang="el-GR" baseline="30000" dirty="0" smtClean="0"/>
              <a:t>2</a:t>
            </a:r>
            <a:r>
              <a:rPr lang="en-US" altLang="el-GR" dirty="0"/>
              <a:t>, </a:t>
            </a:r>
            <a:r>
              <a:rPr lang="el-GR" altLang="el-GR" dirty="0"/>
              <a:t>δηλαδή 15.000 </a:t>
            </a:r>
            <a:r>
              <a:rPr lang="en-US" altLang="el-GR" dirty="0"/>
              <a:t>KG.</a:t>
            </a:r>
            <a:r>
              <a:rPr lang="el-GR" altLang="el-GR" dirty="0"/>
              <a:t> Δηλαδή μια αρχική πίεση μπορεί με κατάλληλη ρύθμιση των διαμέτρων των δύο εμβόλων (αντλίας και πιεστηρίου) να πολλαπλασιαστεί. Τα παραπάνω εκφράζονται με τον τύπο: </a:t>
            </a:r>
          </a:p>
          <a:p>
            <a:endParaRPr lang="el-GR" dirty="0"/>
          </a:p>
        </p:txBody>
      </p:sp>
      <p:sp>
        <p:nvSpPr>
          <p:cNvPr id="6" name="Θέση αριθμού διαφάνειας 3"/>
          <p:cNvSpPr>
            <a:spLocks noGrp="1"/>
          </p:cNvSpPr>
          <p:nvPr>
            <p:ph type="sldNum" sz="quarter" idx="12"/>
          </p:nvPr>
        </p:nvSpPr>
        <p:spPr/>
        <p:txBody>
          <a:bodyPr/>
          <a:lstStyle/>
          <a:p>
            <a:fld id="{180C378B-04C6-4425-AFED-D28041349717}" type="slidenum">
              <a:rPr lang="el-GR" altLang="el-GR"/>
              <a:pPr/>
              <a:t>33</a:t>
            </a:fld>
            <a:endParaRPr lang="el-GR" altLang="el-GR" dirty="0"/>
          </a:p>
        </p:txBody>
      </p:sp>
      <p:graphicFrame>
        <p:nvGraphicFramePr>
          <p:cNvPr id="381957" name="Object 5"/>
          <p:cNvGraphicFramePr>
            <a:graphicFrameLocks noChangeAspect="1"/>
          </p:cNvGraphicFramePr>
          <p:nvPr>
            <p:extLst>
              <p:ext uri="{D42A27DB-BD31-4B8C-83A1-F6EECF244321}">
                <p14:modId xmlns:p14="http://schemas.microsoft.com/office/powerpoint/2010/main" val="2650382447"/>
              </p:ext>
            </p:extLst>
          </p:nvPr>
        </p:nvGraphicFramePr>
        <p:xfrm>
          <a:off x="3563938" y="3141663"/>
          <a:ext cx="1653297" cy="1079425"/>
        </p:xfrm>
        <a:graphic>
          <a:graphicData uri="http://schemas.openxmlformats.org/presentationml/2006/ole">
            <mc:AlternateContent xmlns:mc="http://schemas.openxmlformats.org/markup-compatibility/2006">
              <mc:Choice xmlns:v="urn:schemas-microsoft-com:vml" Requires="v">
                <p:oleObj spid="_x0000_s1040" name="Equation" r:id="rId3" imgW="469800" imgH="393480" progId="Equation.3">
                  <p:embed/>
                </p:oleObj>
              </mc:Choice>
              <mc:Fallback>
                <p:oleObj name="Equation" r:id="rId3" imgW="469800" imgH="393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938" y="3141663"/>
                        <a:ext cx="1653297" cy="1079425"/>
                      </a:xfrm>
                      <a:prstGeom prst="rect">
                        <a:avLst/>
                      </a:prstGeom>
                      <a:solidFill>
                        <a:schemeClr val="bg1"/>
                      </a:solidFill>
                      <a:ln>
                        <a:noFill/>
                      </a:ln>
                      <a:effectLst/>
                      <a:extLst/>
                    </p:spPr>
                  </p:pic>
                </p:oleObj>
              </mc:Fallback>
            </mc:AlternateContent>
          </a:graphicData>
        </a:graphic>
      </p:graphicFrame>
      <p:sp>
        <p:nvSpPr>
          <p:cNvPr id="381958" name="Text Box 6"/>
          <p:cNvSpPr txBox="1">
            <a:spLocks noChangeArrowheads="1"/>
          </p:cNvSpPr>
          <p:nvPr/>
        </p:nvSpPr>
        <p:spPr bwMode="auto">
          <a:xfrm>
            <a:off x="517066" y="4581128"/>
            <a:ext cx="8353425" cy="1200329"/>
          </a:xfrm>
          <a:prstGeom prst="rect">
            <a:avLst/>
          </a:prstGeom>
          <a:solidFill>
            <a:schemeClr val="bg1"/>
          </a:solidFill>
          <a:ln>
            <a:noFill/>
          </a:ln>
          <a:effectLst/>
          <a:extLst/>
        </p:spPr>
        <p:txBody>
          <a:bodyPr>
            <a:spAutoFit/>
          </a:bodyPr>
          <a:lstStyle/>
          <a:p>
            <a:pPr>
              <a:spcBef>
                <a:spcPct val="50000"/>
              </a:spcBef>
            </a:pPr>
            <a:r>
              <a:rPr lang="el-GR" altLang="el-GR" sz="2400" dirty="0">
                <a:latin typeface="+mn-lt"/>
              </a:rPr>
              <a:t>Όπου </a:t>
            </a:r>
            <a:r>
              <a:rPr lang="en-US" altLang="el-GR" sz="2400" dirty="0">
                <a:latin typeface="+mn-lt"/>
              </a:rPr>
              <a:t>F= </a:t>
            </a:r>
            <a:r>
              <a:rPr lang="el-GR" altLang="el-GR" sz="2400" dirty="0">
                <a:latin typeface="+mn-lt"/>
              </a:rPr>
              <a:t>δύναμη σε </a:t>
            </a:r>
            <a:r>
              <a:rPr lang="en-US" altLang="el-GR" sz="2400" dirty="0">
                <a:latin typeface="+mn-lt"/>
              </a:rPr>
              <a:t>KG</a:t>
            </a:r>
            <a:r>
              <a:rPr lang="el-GR" altLang="el-GR" sz="2400" dirty="0">
                <a:latin typeface="+mn-lt"/>
              </a:rPr>
              <a:t> ασκούμενη από το έμβολο του πιεστηρίου. Η </a:t>
            </a:r>
            <a:r>
              <a:rPr lang="en-US" altLang="el-GR" sz="2400" dirty="0">
                <a:latin typeface="+mn-lt"/>
              </a:rPr>
              <a:t>F </a:t>
            </a:r>
            <a:r>
              <a:rPr lang="el-GR" altLang="el-GR" sz="2400" dirty="0">
                <a:latin typeface="+mn-lt"/>
              </a:rPr>
              <a:t>πολλαπλασιασμένη επί την μέση ταχύτητα ανόδου του εμβόλου σε </a:t>
            </a:r>
            <a:r>
              <a:rPr lang="en-US" altLang="el-GR" sz="2400" dirty="0">
                <a:latin typeface="+mn-lt"/>
              </a:rPr>
              <a:t>m/sec </a:t>
            </a:r>
            <a:r>
              <a:rPr lang="el-GR" altLang="el-GR" sz="2400" dirty="0">
                <a:latin typeface="+mn-lt"/>
              </a:rPr>
              <a:t>δίνει την ισχύ του πιεστηρίου.</a:t>
            </a:r>
          </a:p>
        </p:txBody>
      </p:sp>
    </p:spTree>
    <p:extLst>
      <p:ext uri="{BB962C8B-B14F-4D97-AF65-F5344CB8AC3E}">
        <p14:creationId xmlns:p14="http://schemas.microsoft.com/office/powerpoint/2010/main" val="18538458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Εφαρμογή της αρχής του PASCAL </a:t>
            </a:r>
            <a:r>
              <a:rPr lang="el-GR" sz="3000" b="0" dirty="0">
                <a:solidFill>
                  <a:prstClr val="white"/>
                </a:solidFill>
              </a:rPr>
              <a:t>3</a:t>
            </a:r>
            <a:r>
              <a:rPr lang="el-GR" sz="3000" b="0" dirty="0" smtClean="0">
                <a:solidFill>
                  <a:prstClr val="white"/>
                </a:solidFill>
              </a:rPr>
              <a:t>/4</a:t>
            </a:r>
            <a:endParaRPr lang="el-GR" dirty="0"/>
          </a:p>
        </p:txBody>
      </p:sp>
      <p:sp>
        <p:nvSpPr>
          <p:cNvPr id="4" name="Θέση αριθμού διαφάνειας 5"/>
          <p:cNvSpPr>
            <a:spLocks noGrp="1"/>
          </p:cNvSpPr>
          <p:nvPr>
            <p:ph type="sldNum" sz="quarter" idx="12"/>
          </p:nvPr>
        </p:nvSpPr>
        <p:spPr/>
        <p:txBody>
          <a:bodyPr/>
          <a:lstStyle/>
          <a:p>
            <a:fld id="{A57A199F-0396-4535-ACB1-421AD27E5DA7}" type="slidenum">
              <a:rPr lang="el-GR" altLang="el-GR"/>
              <a:pPr/>
              <a:t>34</a:t>
            </a:fld>
            <a:endParaRPr lang="el-GR" altLang="el-GR" dirty="0"/>
          </a:p>
        </p:txBody>
      </p:sp>
      <p:sp>
        <p:nvSpPr>
          <p:cNvPr id="3" name="Θέση περιεχομένου 2"/>
          <p:cNvSpPr>
            <a:spLocks noGrp="1"/>
          </p:cNvSpPr>
          <p:nvPr>
            <p:ph idx="1"/>
          </p:nvPr>
        </p:nvSpPr>
        <p:spPr/>
        <p:txBody>
          <a:bodyPr/>
          <a:lstStyle/>
          <a:p>
            <a:pPr>
              <a:buFontTx/>
              <a:buNone/>
            </a:pPr>
            <a:r>
              <a:rPr lang="en-US" altLang="el-GR" dirty="0"/>
              <a:t>f= </a:t>
            </a:r>
            <a:r>
              <a:rPr lang="el-GR" altLang="el-GR" dirty="0"/>
              <a:t>δύναμη σε </a:t>
            </a:r>
            <a:r>
              <a:rPr lang="en-US" altLang="el-GR" dirty="0"/>
              <a:t>KG</a:t>
            </a:r>
            <a:r>
              <a:rPr lang="el-GR" altLang="el-GR" dirty="0"/>
              <a:t> ασκούμενη από το έμβολο της αντλίας (πίεση λειτουργίας).</a:t>
            </a:r>
          </a:p>
          <a:p>
            <a:pPr>
              <a:buFontTx/>
              <a:buNone/>
            </a:pPr>
            <a:r>
              <a:rPr lang="en-US" altLang="el-GR" dirty="0"/>
              <a:t>s</a:t>
            </a:r>
            <a:r>
              <a:rPr lang="el-GR" altLang="el-GR" dirty="0"/>
              <a:t>= επιφάνεια σε </a:t>
            </a:r>
            <a:r>
              <a:rPr lang="en-US" altLang="el-GR" dirty="0"/>
              <a:t>cm</a:t>
            </a:r>
            <a:r>
              <a:rPr lang="en-US" altLang="el-GR" baseline="30000" dirty="0"/>
              <a:t>2</a:t>
            </a:r>
            <a:r>
              <a:rPr lang="en-US" altLang="el-GR" dirty="0"/>
              <a:t> </a:t>
            </a:r>
            <a:r>
              <a:rPr lang="el-GR" altLang="el-GR" dirty="0"/>
              <a:t>του εμβόλου της αντλίας.</a:t>
            </a:r>
          </a:p>
          <a:p>
            <a:pPr>
              <a:buFontTx/>
              <a:buNone/>
            </a:pPr>
            <a:r>
              <a:rPr lang="en-US" altLang="el-GR" dirty="0"/>
              <a:t>S= </a:t>
            </a:r>
            <a:r>
              <a:rPr lang="el-GR" altLang="el-GR" dirty="0"/>
              <a:t>επιφάνεια σε </a:t>
            </a:r>
            <a:r>
              <a:rPr lang="en-US" altLang="el-GR" dirty="0"/>
              <a:t>cm</a:t>
            </a:r>
            <a:r>
              <a:rPr lang="el-GR" altLang="el-GR" baseline="30000" dirty="0"/>
              <a:t>2</a:t>
            </a:r>
            <a:r>
              <a:rPr lang="el-GR" altLang="el-GR" dirty="0"/>
              <a:t> του εμβόλου του πιεστηρίου.</a:t>
            </a:r>
          </a:p>
          <a:p>
            <a:r>
              <a:rPr lang="el-GR" altLang="el-GR" dirty="0"/>
              <a:t>Οι κατασκευαστές στις προδιαγραφές τους αναφέρουν την </a:t>
            </a:r>
            <a:r>
              <a:rPr lang="el-GR" altLang="el-GR" b="1" dirty="0"/>
              <a:t>πίεση λειτουργίας </a:t>
            </a:r>
            <a:r>
              <a:rPr lang="el-GR" altLang="el-GR" dirty="0"/>
              <a:t>του πιεστηρίου σε ΑΤΜ. Επειδή η πίεση είναι μια δύναμη διαιρεμένη από μονάδες επιφάνειας, στον παραπάνω τύπο </a:t>
            </a:r>
            <a:r>
              <a:rPr lang="en-US" altLang="el-GR" dirty="0"/>
              <a:t>f/s </a:t>
            </a:r>
            <a:r>
              <a:rPr lang="el-GR" altLang="el-GR" dirty="0"/>
              <a:t>αντικαθίσταται από τον αριθμό των ΑΤΜ που παρέχεται από τον κατασκευαστή</a:t>
            </a:r>
            <a:r>
              <a:rPr lang="el-GR" altLang="el-GR" dirty="0" smtClean="0"/>
              <a:t>.</a:t>
            </a:r>
            <a:endParaRPr lang="el-GR" dirty="0"/>
          </a:p>
        </p:txBody>
      </p:sp>
    </p:spTree>
    <p:extLst>
      <p:ext uri="{BB962C8B-B14F-4D97-AF65-F5344CB8AC3E}">
        <p14:creationId xmlns:p14="http://schemas.microsoft.com/office/powerpoint/2010/main" val="25429692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Εφαρμογή της αρχής του PASCAL </a:t>
            </a:r>
            <a:r>
              <a:rPr lang="el-GR" sz="3000" b="0" dirty="0" smtClean="0">
                <a:solidFill>
                  <a:prstClr val="white"/>
                </a:solidFill>
              </a:rPr>
              <a:t>4/4</a:t>
            </a:r>
            <a:endParaRPr lang="el-GR" dirty="0"/>
          </a:p>
        </p:txBody>
      </p:sp>
      <p:sp>
        <p:nvSpPr>
          <p:cNvPr id="3" name="Θέση περιεχομένου 2"/>
          <p:cNvSpPr>
            <a:spLocks noGrp="1"/>
          </p:cNvSpPr>
          <p:nvPr>
            <p:ph idx="1"/>
          </p:nvPr>
        </p:nvSpPr>
        <p:spPr/>
        <p:txBody>
          <a:bodyPr/>
          <a:lstStyle/>
          <a:p>
            <a:r>
              <a:rPr lang="el-GR" dirty="0"/>
              <a:t>Επειδή οι κατασκευαστές δεν αναφέρουν την επιφάνεια του εμβόλου του πιεστηρίου, αλλά δίνουν μόνο τη διάμετρό του, ο τύπος μετασχηματίζεται σε:</a:t>
            </a:r>
          </a:p>
          <a:p>
            <a:endParaRPr lang="el-GR" dirty="0"/>
          </a:p>
        </p:txBody>
      </p:sp>
      <p:sp>
        <p:nvSpPr>
          <p:cNvPr id="6" name="Θέση αριθμού διαφάνειας 3"/>
          <p:cNvSpPr>
            <a:spLocks noGrp="1"/>
          </p:cNvSpPr>
          <p:nvPr>
            <p:ph type="sldNum" sz="quarter" idx="12"/>
          </p:nvPr>
        </p:nvSpPr>
        <p:spPr/>
        <p:txBody>
          <a:bodyPr/>
          <a:lstStyle/>
          <a:p>
            <a:fld id="{1FE30498-BFEC-4C06-BF78-6163849E9084}" type="slidenum">
              <a:rPr lang="el-GR" altLang="el-GR"/>
              <a:pPr/>
              <a:t>35</a:t>
            </a:fld>
            <a:endParaRPr lang="el-GR" altLang="el-GR" dirty="0"/>
          </a:p>
        </p:txBody>
      </p:sp>
      <p:graphicFrame>
        <p:nvGraphicFramePr>
          <p:cNvPr id="384005" name="Object 5"/>
          <p:cNvGraphicFramePr>
            <a:graphicFrameLocks noChangeAspect="1"/>
          </p:cNvGraphicFramePr>
          <p:nvPr>
            <p:extLst>
              <p:ext uri="{D42A27DB-BD31-4B8C-83A1-F6EECF244321}">
                <p14:modId xmlns:p14="http://schemas.microsoft.com/office/powerpoint/2010/main" val="2075563771"/>
              </p:ext>
            </p:extLst>
          </p:nvPr>
        </p:nvGraphicFramePr>
        <p:xfrm>
          <a:off x="2484439" y="2565400"/>
          <a:ext cx="2807642" cy="1317899"/>
        </p:xfrm>
        <a:graphic>
          <a:graphicData uri="http://schemas.openxmlformats.org/presentationml/2006/ole">
            <mc:AlternateContent xmlns:mc="http://schemas.openxmlformats.org/markup-compatibility/2006">
              <mc:Choice xmlns:v="urn:schemas-microsoft-com:vml" Requires="v">
                <p:oleObj spid="_x0000_s2063" name="Equation" r:id="rId3" imgW="965160" imgH="419040" progId="Equation.3">
                  <p:embed/>
                </p:oleObj>
              </mc:Choice>
              <mc:Fallback>
                <p:oleObj name="Equation" r:id="rId3" imgW="965160" imgH="4190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4439" y="2565400"/>
                        <a:ext cx="2807642" cy="1317899"/>
                      </a:xfrm>
                      <a:prstGeom prst="rect">
                        <a:avLst/>
                      </a:prstGeom>
                      <a:solidFill>
                        <a:schemeClr val="bg1"/>
                      </a:solidFill>
                      <a:ln>
                        <a:noFill/>
                      </a:ln>
                      <a:effectLst/>
                      <a:extLst/>
                    </p:spPr>
                  </p:pic>
                </p:oleObj>
              </mc:Fallback>
            </mc:AlternateContent>
          </a:graphicData>
        </a:graphic>
      </p:graphicFrame>
      <p:sp>
        <p:nvSpPr>
          <p:cNvPr id="384006" name="Text Box 6"/>
          <p:cNvSpPr txBox="1">
            <a:spLocks noChangeArrowheads="1"/>
          </p:cNvSpPr>
          <p:nvPr/>
        </p:nvSpPr>
        <p:spPr bwMode="auto">
          <a:xfrm>
            <a:off x="755576" y="4044710"/>
            <a:ext cx="8137525" cy="1569660"/>
          </a:xfrm>
          <a:prstGeom prst="rect">
            <a:avLst/>
          </a:prstGeom>
          <a:solidFill>
            <a:schemeClr val="bg1"/>
          </a:solidFill>
          <a:ln>
            <a:noFill/>
          </a:ln>
          <a:effectLst/>
          <a:extLst/>
        </p:spPr>
        <p:txBody>
          <a:bodyPr>
            <a:spAutoFit/>
          </a:bodyPr>
          <a:lstStyle/>
          <a:p>
            <a:pPr>
              <a:spcBef>
                <a:spcPct val="50000"/>
              </a:spcBef>
            </a:pPr>
            <a:r>
              <a:rPr lang="el-GR" altLang="el-GR" sz="2400" dirty="0" smtClean="0">
                <a:latin typeface="+mn-lt"/>
              </a:rPr>
              <a:t>Όπου</a:t>
            </a:r>
            <a:r>
              <a:rPr lang="el-GR" altLang="el-GR" sz="2400" dirty="0">
                <a:latin typeface="+mn-lt"/>
              </a:rPr>
              <a:t>:</a:t>
            </a:r>
            <a:r>
              <a:rPr lang="el-GR" altLang="el-GR" sz="2400" dirty="0" smtClean="0">
                <a:latin typeface="+mn-lt"/>
              </a:rPr>
              <a:t> </a:t>
            </a:r>
            <a:r>
              <a:rPr lang="el-GR" altLang="el-GR" sz="2400" dirty="0">
                <a:latin typeface="+mn-lt"/>
              </a:rPr>
              <a:t>ΑΤΜ = πίεση λειτουργίας</a:t>
            </a:r>
          </a:p>
          <a:p>
            <a:pPr marL="1349375">
              <a:spcBef>
                <a:spcPct val="50000"/>
              </a:spcBef>
            </a:pPr>
            <a:r>
              <a:rPr lang="en-US" altLang="el-GR" sz="2400" dirty="0" smtClean="0">
                <a:latin typeface="+mn-lt"/>
              </a:rPr>
              <a:t>D </a:t>
            </a:r>
            <a:r>
              <a:rPr lang="el-GR" altLang="el-GR" sz="2400" dirty="0" smtClean="0">
                <a:latin typeface="+mn-lt"/>
              </a:rPr>
              <a:t>= </a:t>
            </a:r>
            <a:r>
              <a:rPr lang="el-GR" altLang="el-GR" sz="2400" dirty="0">
                <a:latin typeface="+mn-lt"/>
              </a:rPr>
              <a:t>διάμετρος εμβόλου σε </a:t>
            </a:r>
            <a:r>
              <a:rPr lang="en-US" altLang="el-GR" sz="2400" dirty="0">
                <a:latin typeface="+mn-lt"/>
              </a:rPr>
              <a:t>CM</a:t>
            </a:r>
          </a:p>
          <a:p>
            <a:pPr marL="1349375">
              <a:spcBef>
                <a:spcPct val="50000"/>
              </a:spcBef>
            </a:pPr>
            <a:r>
              <a:rPr lang="el-GR" altLang="el-GR" sz="2400" dirty="0" smtClean="0">
                <a:latin typeface="+mn-lt"/>
              </a:rPr>
              <a:t>Π</a:t>
            </a:r>
            <a:r>
              <a:rPr lang="en-US" altLang="el-GR" sz="2400" dirty="0" smtClean="0">
                <a:latin typeface="+mn-lt"/>
              </a:rPr>
              <a:t> </a:t>
            </a:r>
            <a:r>
              <a:rPr lang="el-GR" altLang="el-GR" sz="2400" dirty="0" smtClean="0">
                <a:latin typeface="+mn-lt"/>
              </a:rPr>
              <a:t>= </a:t>
            </a:r>
            <a:r>
              <a:rPr lang="el-GR" altLang="el-GR" sz="2400" dirty="0">
                <a:latin typeface="+mn-lt"/>
              </a:rPr>
              <a:t>3,14</a:t>
            </a:r>
          </a:p>
        </p:txBody>
      </p:sp>
    </p:spTree>
    <p:extLst>
      <p:ext uri="{BB962C8B-B14F-4D97-AF65-F5344CB8AC3E}">
        <p14:creationId xmlns:p14="http://schemas.microsoft.com/office/powerpoint/2010/main" val="1132065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Επιφάνεια κατανομής του </a:t>
            </a:r>
            <a:r>
              <a:rPr lang="el-GR" dirty="0" smtClean="0"/>
              <a:t>πολτού</a:t>
            </a:r>
            <a:br>
              <a:rPr lang="el-GR" dirty="0" smtClean="0"/>
            </a:br>
            <a:r>
              <a:rPr lang="el-GR" dirty="0" smtClean="0"/>
              <a:t>Ειδική πίεση </a:t>
            </a:r>
            <a:r>
              <a:rPr lang="el-GR" sz="3000" b="0" dirty="0" smtClean="0"/>
              <a:t>1/3</a:t>
            </a:r>
            <a:endParaRPr lang="el-GR" sz="3000" b="0" dirty="0"/>
          </a:p>
        </p:txBody>
      </p:sp>
      <p:sp>
        <p:nvSpPr>
          <p:cNvPr id="5" name="Θέση αριθμού διαφάνειας 5"/>
          <p:cNvSpPr>
            <a:spLocks noGrp="1"/>
          </p:cNvSpPr>
          <p:nvPr>
            <p:ph type="sldNum" sz="quarter" idx="12"/>
          </p:nvPr>
        </p:nvSpPr>
        <p:spPr/>
        <p:txBody>
          <a:bodyPr/>
          <a:lstStyle/>
          <a:p>
            <a:fld id="{3A490BD4-CF75-49EC-B038-4D4F7DA94751}" type="slidenum">
              <a:rPr lang="el-GR" altLang="el-GR"/>
              <a:pPr/>
              <a:t>36</a:t>
            </a:fld>
            <a:endParaRPr lang="el-GR" altLang="el-GR" dirty="0"/>
          </a:p>
        </p:txBody>
      </p:sp>
      <p:sp>
        <p:nvSpPr>
          <p:cNvPr id="3" name="Θέση περιεχομένου 2"/>
          <p:cNvSpPr>
            <a:spLocks noGrp="1"/>
          </p:cNvSpPr>
          <p:nvPr>
            <p:ph idx="1"/>
          </p:nvPr>
        </p:nvSpPr>
        <p:spPr/>
        <p:txBody>
          <a:bodyPr/>
          <a:lstStyle/>
          <a:p>
            <a:r>
              <a:rPr lang="el-GR" altLang="el-GR" dirty="0"/>
              <a:t>Η ελαιοζύμη τοποθετείται μέσα στα ελαιοδιαφράγματα και σχηματίζεται μια στήλη που στηρίζεται στη λεκάνη του πιεστηρίου. </a:t>
            </a:r>
            <a:r>
              <a:rPr lang="el-GR" altLang="el-GR" b="1" dirty="0"/>
              <a:t>Η δύναμη </a:t>
            </a:r>
            <a:r>
              <a:rPr lang="en-US" altLang="el-GR" b="1" dirty="0"/>
              <a:t>F</a:t>
            </a:r>
            <a:r>
              <a:rPr lang="el-GR" altLang="el-GR" b="1" dirty="0"/>
              <a:t> </a:t>
            </a:r>
            <a:r>
              <a:rPr lang="el-GR" altLang="el-GR" dirty="0"/>
              <a:t>που ασκείται από το έμβολο κατανέμεται σε όλη την επιφάνεια του ελαιοδιαφράγματος.</a:t>
            </a:r>
          </a:p>
          <a:p>
            <a:r>
              <a:rPr lang="el-GR" altLang="el-GR" b="1" dirty="0"/>
              <a:t>Η πίεση </a:t>
            </a:r>
            <a:r>
              <a:rPr lang="el-GR" altLang="el-GR" dirty="0"/>
              <a:t>που ασκείται σε </a:t>
            </a:r>
            <a:r>
              <a:rPr lang="en-US" altLang="el-GR" dirty="0"/>
              <a:t>1</a:t>
            </a:r>
            <a:r>
              <a:rPr lang="el-GR" altLang="el-GR" dirty="0"/>
              <a:t> </a:t>
            </a:r>
            <a:r>
              <a:rPr lang="en-US" altLang="el-GR" dirty="0"/>
              <a:t>CM</a:t>
            </a:r>
            <a:r>
              <a:rPr lang="en-US" altLang="el-GR" baseline="30000" dirty="0"/>
              <a:t>2</a:t>
            </a:r>
            <a:r>
              <a:rPr lang="en-US" altLang="el-GR" dirty="0"/>
              <a:t> </a:t>
            </a:r>
            <a:r>
              <a:rPr lang="el-GR" altLang="el-GR" dirty="0"/>
              <a:t>της ελαιοζύμης θα είναι τόσο ασθενέστερη, όσο η επιφάνεια της ελαιοζύμης είναι μεγαλύτερη και αντίστροφα</a:t>
            </a:r>
            <a:r>
              <a:rPr lang="el-GR" altLang="el-GR" dirty="0" smtClean="0"/>
              <a:t>.</a:t>
            </a:r>
            <a:endParaRPr lang="el-GR" dirty="0"/>
          </a:p>
        </p:txBody>
      </p:sp>
    </p:spTree>
    <p:extLst>
      <p:ext uri="{BB962C8B-B14F-4D97-AF65-F5344CB8AC3E}">
        <p14:creationId xmlns:p14="http://schemas.microsoft.com/office/powerpoint/2010/main" val="18573712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solidFill>
                  <a:prstClr val="white"/>
                </a:solidFill>
              </a:rPr>
              <a:t>Επιφάνεια κατανομής του πολτού</a:t>
            </a:r>
            <a:br>
              <a:rPr lang="el-GR" dirty="0">
                <a:solidFill>
                  <a:prstClr val="white"/>
                </a:solidFill>
              </a:rPr>
            </a:br>
            <a:r>
              <a:rPr lang="el-GR" dirty="0">
                <a:solidFill>
                  <a:prstClr val="white"/>
                </a:solidFill>
              </a:rPr>
              <a:t>Ειδική πίεση </a:t>
            </a:r>
            <a:r>
              <a:rPr lang="el-GR" sz="3000" b="0" dirty="0" smtClean="0">
                <a:solidFill>
                  <a:prstClr val="white"/>
                </a:solidFill>
              </a:rPr>
              <a:t>2/3</a:t>
            </a:r>
            <a:endParaRPr lang="el-GR" dirty="0"/>
          </a:p>
        </p:txBody>
      </p:sp>
      <p:sp>
        <p:nvSpPr>
          <p:cNvPr id="6" name="Θέση αριθμού διαφάνειας 3"/>
          <p:cNvSpPr>
            <a:spLocks noGrp="1"/>
          </p:cNvSpPr>
          <p:nvPr>
            <p:ph type="sldNum" sz="quarter" idx="12"/>
          </p:nvPr>
        </p:nvSpPr>
        <p:spPr/>
        <p:txBody>
          <a:bodyPr/>
          <a:lstStyle/>
          <a:p>
            <a:fld id="{DF30D602-7255-44F9-86E2-2ABB689A7EFB}" type="slidenum">
              <a:rPr lang="el-GR" altLang="el-GR"/>
              <a:pPr/>
              <a:t>37</a:t>
            </a:fld>
            <a:endParaRPr lang="el-GR" altLang="el-GR" dirty="0"/>
          </a:p>
        </p:txBody>
      </p:sp>
      <p:sp>
        <p:nvSpPr>
          <p:cNvPr id="5" name="Θέση περιεχομένου 4"/>
          <p:cNvSpPr>
            <a:spLocks noGrp="1"/>
          </p:cNvSpPr>
          <p:nvPr>
            <p:ph idx="1"/>
          </p:nvPr>
        </p:nvSpPr>
        <p:spPr/>
        <p:txBody>
          <a:bodyPr/>
          <a:lstStyle/>
          <a:p>
            <a:r>
              <a:rPr lang="el-GR" altLang="el-GR" b="1" dirty="0"/>
              <a:t>Παράδειγμα: </a:t>
            </a:r>
            <a:r>
              <a:rPr lang="el-GR" altLang="el-GR" dirty="0"/>
              <a:t>Ένα πιεστήριο λειτουργεί με πίεση 600 ΑΤΜ και η διάμετρος του εμβόλου του είναι 60 </a:t>
            </a:r>
            <a:r>
              <a:rPr lang="en-US" altLang="el-GR" dirty="0"/>
              <a:t>CM. </a:t>
            </a:r>
            <a:r>
              <a:rPr lang="el-GR" altLang="el-GR" dirty="0"/>
              <a:t>Η δύναμη που ασκείται από το έμβολο βρίσκεται από τον τύπο:</a:t>
            </a:r>
          </a:p>
          <a:p>
            <a:endParaRPr lang="el-GR" dirty="0"/>
          </a:p>
        </p:txBody>
      </p:sp>
      <p:graphicFrame>
        <p:nvGraphicFramePr>
          <p:cNvPr id="386053" name="Object 5"/>
          <p:cNvGraphicFramePr>
            <a:graphicFrameLocks noChangeAspect="1"/>
          </p:cNvGraphicFramePr>
          <p:nvPr>
            <p:extLst>
              <p:ext uri="{D42A27DB-BD31-4B8C-83A1-F6EECF244321}">
                <p14:modId xmlns:p14="http://schemas.microsoft.com/office/powerpoint/2010/main" val="121585456"/>
              </p:ext>
            </p:extLst>
          </p:nvPr>
        </p:nvGraphicFramePr>
        <p:xfrm>
          <a:off x="632618" y="2924944"/>
          <a:ext cx="7878763" cy="1368425"/>
        </p:xfrm>
        <a:graphic>
          <a:graphicData uri="http://schemas.openxmlformats.org/presentationml/2006/ole">
            <mc:AlternateContent xmlns:mc="http://schemas.openxmlformats.org/markup-compatibility/2006">
              <mc:Choice xmlns:v="urn:schemas-microsoft-com:vml" Requires="v">
                <p:oleObj spid="_x0000_s3087" name="Equation" r:id="rId3" imgW="2412720" imgH="419040" progId="Equation.3">
                  <p:embed/>
                </p:oleObj>
              </mc:Choice>
              <mc:Fallback>
                <p:oleObj name="Equation" r:id="rId3" imgW="2412720" imgH="4190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618" y="2924944"/>
                        <a:ext cx="7878763" cy="1368425"/>
                      </a:xfrm>
                      <a:prstGeom prst="rect">
                        <a:avLst/>
                      </a:prstGeom>
                      <a:solidFill>
                        <a:schemeClr val="bg1"/>
                      </a:solidFill>
                      <a:ln>
                        <a:noFill/>
                      </a:ln>
                      <a:effectLst/>
                      <a:extLst/>
                    </p:spPr>
                  </p:pic>
                </p:oleObj>
              </mc:Fallback>
            </mc:AlternateContent>
          </a:graphicData>
        </a:graphic>
      </p:graphicFrame>
      <p:sp>
        <p:nvSpPr>
          <p:cNvPr id="386054" name="Text Box 6"/>
          <p:cNvSpPr txBox="1">
            <a:spLocks noChangeArrowheads="1"/>
          </p:cNvSpPr>
          <p:nvPr/>
        </p:nvSpPr>
        <p:spPr bwMode="auto">
          <a:xfrm>
            <a:off x="755576" y="4509120"/>
            <a:ext cx="3600450" cy="641350"/>
          </a:xfrm>
          <a:prstGeom prst="rect">
            <a:avLst/>
          </a:prstGeom>
          <a:solidFill>
            <a:schemeClr val="bg1"/>
          </a:solidFill>
          <a:ln>
            <a:noFill/>
          </a:ln>
          <a:effectLst/>
          <a:extLst/>
        </p:spPr>
        <p:txBody>
          <a:bodyPr>
            <a:spAutoFit/>
          </a:bodyPr>
          <a:lstStyle/>
          <a:p>
            <a:pPr>
              <a:spcBef>
                <a:spcPct val="50000"/>
              </a:spcBef>
            </a:pPr>
            <a:r>
              <a:rPr lang="el-GR" altLang="el-GR" sz="3600" dirty="0"/>
              <a:t>= 1.695.600 </a:t>
            </a:r>
            <a:r>
              <a:rPr lang="en-US" altLang="el-GR" sz="3600" dirty="0"/>
              <a:t>KG</a:t>
            </a:r>
            <a:endParaRPr lang="el-GR" altLang="el-GR" sz="3600" dirty="0"/>
          </a:p>
        </p:txBody>
      </p:sp>
    </p:spTree>
    <p:extLst>
      <p:ext uri="{BB962C8B-B14F-4D97-AF65-F5344CB8AC3E}">
        <p14:creationId xmlns:p14="http://schemas.microsoft.com/office/powerpoint/2010/main" val="36698583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solidFill>
                  <a:prstClr val="white"/>
                </a:solidFill>
              </a:rPr>
              <a:t>Επιφάνεια κατανομής του πολτού</a:t>
            </a:r>
            <a:br>
              <a:rPr lang="el-GR" dirty="0">
                <a:solidFill>
                  <a:prstClr val="white"/>
                </a:solidFill>
              </a:rPr>
            </a:br>
            <a:r>
              <a:rPr lang="el-GR" dirty="0">
                <a:solidFill>
                  <a:prstClr val="white"/>
                </a:solidFill>
              </a:rPr>
              <a:t>Ειδική πίεση </a:t>
            </a:r>
            <a:r>
              <a:rPr lang="el-GR" sz="3000" b="0" dirty="0" smtClean="0">
                <a:solidFill>
                  <a:prstClr val="white"/>
                </a:solidFill>
              </a:rPr>
              <a:t>3/3</a:t>
            </a:r>
            <a:endParaRPr lang="el-GR" dirty="0"/>
          </a:p>
        </p:txBody>
      </p:sp>
      <p:sp>
        <p:nvSpPr>
          <p:cNvPr id="6" name="Θέση αριθμού διαφάνειας 3"/>
          <p:cNvSpPr>
            <a:spLocks noGrp="1"/>
          </p:cNvSpPr>
          <p:nvPr>
            <p:ph type="sldNum" sz="quarter" idx="12"/>
          </p:nvPr>
        </p:nvSpPr>
        <p:spPr/>
        <p:txBody>
          <a:bodyPr/>
          <a:lstStyle/>
          <a:p>
            <a:fld id="{6EA34F9B-82A2-4901-9A77-089837D262CC}" type="slidenum">
              <a:rPr lang="el-GR" altLang="el-GR"/>
              <a:pPr/>
              <a:t>38</a:t>
            </a:fld>
            <a:endParaRPr lang="el-GR" altLang="el-GR" dirty="0"/>
          </a:p>
        </p:txBody>
      </p:sp>
      <p:sp>
        <p:nvSpPr>
          <p:cNvPr id="5" name="Θέση περιεχομένου 4"/>
          <p:cNvSpPr>
            <a:spLocks noGrp="1"/>
          </p:cNvSpPr>
          <p:nvPr>
            <p:ph idx="1"/>
          </p:nvPr>
        </p:nvSpPr>
        <p:spPr/>
        <p:txBody>
          <a:bodyPr/>
          <a:lstStyle/>
          <a:p>
            <a:r>
              <a:rPr lang="el-GR" altLang="el-GR" dirty="0"/>
              <a:t>Έστω ότι στη λεκάνη αυτού του πιεστηρίου σχηματίζεται μια στήλη από ελαιοδιαφράγματα διαμέτρου 90 </a:t>
            </a:r>
            <a:r>
              <a:rPr lang="en-US" altLang="el-GR" dirty="0"/>
              <a:t>CM </a:t>
            </a:r>
            <a:r>
              <a:rPr lang="el-GR" altLang="el-GR" dirty="0"/>
              <a:t>(επιφάνειας π </a:t>
            </a:r>
            <a:r>
              <a:rPr lang="en-US" altLang="el-GR" dirty="0"/>
              <a:t>x </a:t>
            </a:r>
            <a:r>
              <a:rPr lang="el-GR" altLang="el-GR" dirty="0"/>
              <a:t>ρ</a:t>
            </a:r>
            <a:r>
              <a:rPr lang="en-US" altLang="el-GR" baseline="30000" dirty="0"/>
              <a:t>2</a:t>
            </a:r>
            <a:r>
              <a:rPr lang="en-US" altLang="el-GR" dirty="0"/>
              <a:t> = 3,14 x </a:t>
            </a:r>
            <a:r>
              <a:rPr lang="el-GR" altLang="el-GR" dirty="0"/>
              <a:t>45</a:t>
            </a:r>
            <a:r>
              <a:rPr lang="el-GR" altLang="el-GR" baseline="30000" dirty="0"/>
              <a:t>2</a:t>
            </a:r>
            <a:r>
              <a:rPr lang="el-GR" altLang="el-GR" dirty="0"/>
              <a:t>= 6358,5 </a:t>
            </a:r>
            <a:r>
              <a:rPr lang="en-US" altLang="el-GR" dirty="0"/>
              <a:t>CM</a:t>
            </a:r>
            <a:r>
              <a:rPr lang="el-GR" altLang="el-GR" baseline="30000" dirty="0"/>
              <a:t>2</a:t>
            </a:r>
            <a:r>
              <a:rPr lang="el-GR" altLang="el-GR" dirty="0"/>
              <a:t>. Άρα η ασκούμενη σε κάθε </a:t>
            </a:r>
            <a:r>
              <a:rPr lang="en-US" altLang="el-GR" dirty="0"/>
              <a:t>CM</a:t>
            </a:r>
            <a:r>
              <a:rPr lang="el-GR" altLang="el-GR" baseline="30000" dirty="0"/>
              <a:t>2</a:t>
            </a:r>
            <a:r>
              <a:rPr lang="el-GR" altLang="el-GR" dirty="0"/>
              <a:t> πίεση ή </a:t>
            </a:r>
            <a:r>
              <a:rPr lang="el-GR" altLang="el-GR" i="1" dirty="0"/>
              <a:t>Ειδική πίεση</a:t>
            </a:r>
            <a:r>
              <a:rPr lang="el-GR" altLang="el-GR" dirty="0"/>
              <a:t>, ισούται με:  </a:t>
            </a:r>
          </a:p>
          <a:p>
            <a:endParaRPr lang="el-GR" dirty="0"/>
          </a:p>
        </p:txBody>
      </p:sp>
      <p:graphicFrame>
        <p:nvGraphicFramePr>
          <p:cNvPr id="387077" name="Object 5"/>
          <p:cNvGraphicFramePr>
            <a:graphicFrameLocks noChangeAspect="1"/>
          </p:cNvGraphicFramePr>
          <p:nvPr>
            <p:extLst>
              <p:ext uri="{D42A27DB-BD31-4B8C-83A1-F6EECF244321}">
                <p14:modId xmlns:p14="http://schemas.microsoft.com/office/powerpoint/2010/main" val="3425074432"/>
              </p:ext>
            </p:extLst>
          </p:nvPr>
        </p:nvGraphicFramePr>
        <p:xfrm>
          <a:off x="539552" y="3356992"/>
          <a:ext cx="7715250" cy="1306513"/>
        </p:xfrm>
        <a:graphic>
          <a:graphicData uri="http://schemas.openxmlformats.org/presentationml/2006/ole">
            <mc:AlternateContent xmlns:mc="http://schemas.openxmlformats.org/markup-compatibility/2006">
              <mc:Choice xmlns:v="urn:schemas-microsoft-com:vml" Requires="v">
                <p:oleObj spid="_x0000_s4111" name="Equation" r:id="rId3" imgW="2298600" imgH="419040" progId="Equation.3">
                  <p:embed/>
                </p:oleObj>
              </mc:Choice>
              <mc:Fallback>
                <p:oleObj name="Equation" r:id="rId3" imgW="2298600" imgH="4190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3356992"/>
                        <a:ext cx="7715250" cy="1306513"/>
                      </a:xfrm>
                      <a:prstGeom prst="rect">
                        <a:avLst/>
                      </a:prstGeom>
                      <a:solidFill>
                        <a:schemeClr val="bg1"/>
                      </a:solidFill>
                      <a:ln>
                        <a:noFill/>
                      </a:ln>
                      <a:effectLst/>
                      <a:extLst/>
                    </p:spPr>
                  </p:pic>
                </p:oleObj>
              </mc:Fallback>
            </mc:AlternateContent>
          </a:graphicData>
        </a:graphic>
      </p:graphicFrame>
      <p:sp>
        <p:nvSpPr>
          <p:cNvPr id="387078" name="Text Box 6"/>
          <p:cNvSpPr txBox="1">
            <a:spLocks noChangeArrowheads="1"/>
          </p:cNvSpPr>
          <p:nvPr/>
        </p:nvSpPr>
        <p:spPr bwMode="auto">
          <a:xfrm>
            <a:off x="467544" y="4941168"/>
            <a:ext cx="8569772" cy="1333250"/>
          </a:xfrm>
          <a:prstGeom prst="rect">
            <a:avLst/>
          </a:prstGeom>
          <a:solidFill>
            <a:schemeClr val="bg1"/>
          </a:solidFill>
          <a:ln>
            <a:noFill/>
          </a:ln>
          <a:effectLst/>
          <a:extLst/>
        </p:spPr>
        <p:txBody>
          <a:bodyPr wrap="square">
            <a:spAutoFit/>
          </a:bodyPr>
          <a:lstStyle/>
          <a:p>
            <a:pPr>
              <a:lnSpc>
                <a:spcPct val="112000"/>
              </a:lnSpc>
              <a:spcBef>
                <a:spcPts val="1200"/>
              </a:spcBef>
            </a:pPr>
            <a:r>
              <a:rPr lang="el-GR" altLang="el-GR" sz="2400" dirty="0">
                <a:latin typeface="+mn-lt"/>
              </a:rPr>
              <a:t>Είναι δυνατόν στο ίδιο πιεστήριο να επεξεργαστούμε είτε μια μεγάλη ποσότητα ελαιοζύμης σε </a:t>
            </a:r>
            <a:r>
              <a:rPr lang="el-GR" altLang="el-GR" sz="2400" b="1" dirty="0">
                <a:latin typeface="+mn-lt"/>
              </a:rPr>
              <a:t>χαμηλή πίεση</a:t>
            </a:r>
            <a:r>
              <a:rPr lang="el-GR" altLang="el-GR" sz="2400" dirty="0">
                <a:latin typeface="+mn-lt"/>
              </a:rPr>
              <a:t>, είτε μια μικρή ποσότητα ελαιοζύμης σε </a:t>
            </a:r>
            <a:r>
              <a:rPr lang="el-GR" altLang="el-GR" sz="2400" b="1" dirty="0">
                <a:latin typeface="+mn-lt"/>
              </a:rPr>
              <a:t>υψηλή πίεση</a:t>
            </a:r>
            <a:r>
              <a:rPr lang="el-GR" altLang="el-GR" sz="2400" dirty="0">
                <a:latin typeface="+mn-lt"/>
              </a:rPr>
              <a:t>. </a:t>
            </a:r>
          </a:p>
        </p:txBody>
      </p:sp>
    </p:spTree>
    <p:extLst>
      <p:ext uri="{BB962C8B-B14F-4D97-AF65-F5344CB8AC3E}">
        <p14:creationId xmlns:p14="http://schemas.microsoft.com/office/powerpoint/2010/main" val="35047841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Παραλαβή </a:t>
            </a:r>
            <a:r>
              <a:rPr lang="el-GR" dirty="0" smtClean="0"/>
              <a:t>πρώτης </a:t>
            </a:r>
            <a:r>
              <a:rPr lang="el-GR" dirty="0"/>
              <a:t>ύ</a:t>
            </a:r>
            <a:r>
              <a:rPr lang="el-GR" dirty="0" smtClean="0"/>
              <a:t>λης </a:t>
            </a:r>
            <a:r>
              <a:rPr lang="el-GR" dirty="0" smtClean="0"/>
              <a:t/>
            </a:r>
            <a:br>
              <a:rPr lang="el-GR" dirty="0" smtClean="0"/>
            </a:br>
            <a:r>
              <a:rPr lang="el-GR" sz="3000" b="0" dirty="0" smtClean="0"/>
              <a:t>(</a:t>
            </a:r>
            <a:r>
              <a:rPr lang="el-GR" sz="3000" b="0" dirty="0"/>
              <a:t>Συγκομιδή</a:t>
            </a:r>
            <a:r>
              <a:rPr lang="el-GR" sz="3000" b="0" dirty="0" smtClean="0"/>
              <a:t>) 1/4</a:t>
            </a:r>
            <a:endParaRPr lang="el-GR" sz="3000" b="0" dirty="0"/>
          </a:p>
        </p:txBody>
      </p:sp>
      <p:sp>
        <p:nvSpPr>
          <p:cNvPr id="5" name="Θέση αριθμού διαφάνειας 5"/>
          <p:cNvSpPr>
            <a:spLocks noGrp="1"/>
          </p:cNvSpPr>
          <p:nvPr>
            <p:ph type="sldNum" sz="quarter" idx="12"/>
          </p:nvPr>
        </p:nvSpPr>
        <p:spPr/>
        <p:txBody>
          <a:bodyPr/>
          <a:lstStyle/>
          <a:p>
            <a:fld id="{A011AFB7-7CFE-4EBD-95FD-21C3F4E98D87}" type="slidenum">
              <a:rPr lang="el-GR" altLang="el-GR"/>
              <a:pPr/>
              <a:t>3</a:t>
            </a:fld>
            <a:endParaRPr lang="el-GR" altLang="el-GR" dirty="0"/>
          </a:p>
        </p:txBody>
      </p:sp>
      <p:sp>
        <p:nvSpPr>
          <p:cNvPr id="4" name="Θέση περιεχομένου 3"/>
          <p:cNvSpPr>
            <a:spLocks noGrp="1"/>
          </p:cNvSpPr>
          <p:nvPr>
            <p:ph idx="1"/>
          </p:nvPr>
        </p:nvSpPr>
        <p:spPr/>
        <p:txBody>
          <a:bodyPr/>
          <a:lstStyle/>
          <a:p>
            <a:r>
              <a:rPr lang="el-GR" altLang="el-GR" dirty="0"/>
              <a:t>Η συγκομιδή των </a:t>
            </a:r>
            <a:r>
              <a:rPr lang="el-GR" altLang="el-GR" dirty="0"/>
              <a:t>ελαιούχων</a:t>
            </a:r>
            <a:r>
              <a:rPr lang="el-GR" altLang="el-GR" dirty="0"/>
              <a:t> σπερμάτων και καρπών γίνεται στον </a:t>
            </a:r>
            <a:r>
              <a:rPr lang="el-GR" altLang="el-GR" b="1" dirty="0"/>
              <a:t>κατάλληλο χρόνο ωρίμανσης </a:t>
            </a:r>
            <a:r>
              <a:rPr lang="el-GR" altLang="el-GR" dirty="0"/>
              <a:t>αφού είναι γνωστό ότι οι άωροι, όπως και οι υπερώριμοι, αλλοιώνονται ταχύτερα σε σχέση με αυτούς που έχουν συλλεχθεί στο κατάλληλο στάδιο ωρίμανσής τους, οι οποίοι και έχουν μεγαλύτερη απόδοση σε λάδι.</a:t>
            </a:r>
          </a:p>
          <a:p>
            <a:r>
              <a:rPr lang="el-GR" altLang="el-GR" dirty="0"/>
              <a:t>Στη συνέχεια μεγάλη προσοχή πρέπει να δοθεί στη </a:t>
            </a:r>
            <a:r>
              <a:rPr lang="el-GR" altLang="el-GR" dirty="0">
                <a:solidFill>
                  <a:schemeClr val="hlink"/>
                </a:solidFill>
              </a:rPr>
              <a:t>μεταφορά, </a:t>
            </a:r>
            <a:r>
              <a:rPr lang="el-GR" altLang="el-GR" dirty="0"/>
              <a:t>είτε στο εργοστάσιο για άμεση επεξεργασία, είτε στις αποθήκες οπού θα παραμείνει μέχρι την επεξεργασία</a:t>
            </a:r>
            <a:r>
              <a:rPr lang="el-GR" altLang="el-GR" dirty="0" smtClean="0"/>
              <a:t>.</a:t>
            </a:r>
            <a:endParaRPr lang="el-GR" dirty="0"/>
          </a:p>
        </p:txBody>
      </p:sp>
    </p:spTree>
    <p:extLst>
      <p:ext uri="{BB962C8B-B14F-4D97-AF65-F5344CB8AC3E}">
        <p14:creationId xmlns:p14="http://schemas.microsoft.com/office/powerpoint/2010/main" val="25062851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Πιεστήρια με ελικοειδές </a:t>
            </a:r>
            <a:r>
              <a:rPr lang="el-GR" dirty="0" smtClean="0"/>
              <a:t>έμβολο </a:t>
            </a:r>
            <a:r>
              <a:rPr lang="el-GR" sz="3000" b="0" dirty="0" smtClean="0"/>
              <a:t>1/3</a:t>
            </a:r>
            <a:endParaRPr lang="el-GR" sz="3000" b="0" dirty="0"/>
          </a:p>
        </p:txBody>
      </p:sp>
      <p:sp>
        <p:nvSpPr>
          <p:cNvPr id="4" name="Θέση αριθμού διαφάνειας 5"/>
          <p:cNvSpPr>
            <a:spLocks noGrp="1"/>
          </p:cNvSpPr>
          <p:nvPr>
            <p:ph type="sldNum" sz="quarter" idx="12"/>
          </p:nvPr>
        </p:nvSpPr>
        <p:spPr/>
        <p:txBody>
          <a:bodyPr/>
          <a:lstStyle/>
          <a:p>
            <a:fld id="{F6D08016-500B-465E-9CE9-64F13C805FDB}" type="slidenum">
              <a:rPr lang="el-GR" altLang="el-GR"/>
              <a:pPr/>
              <a:t>39</a:t>
            </a:fld>
            <a:endParaRPr lang="el-GR" altLang="el-GR" dirty="0"/>
          </a:p>
        </p:txBody>
      </p:sp>
      <p:sp>
        <p:nvSpPr>
          <p:cNvPr id="3" name="Θέση περιεχομένου 2"/>
          <p:cNvSpPr>
            <a:spLocks noGrp="1"/>
          </p:cNvSpPr>
          <p:nvPr>
            <p:ph idx="1"/>
          </p:nvPr>
        </p:nvSpPr>
        <p:spPr/>
        <p:txBody>
          <a:bodyPr/>
          <a:lstStyle/>
          <a:p>
            <a:pPr>
              <a:lnSpc>
                <a:spcPct val="110000"/>
              </a:lnSpc>
            </a:pPr>
            <a:r>
              <a:rPr lang="el-GR" altLang="el-GR" dirty="0"/>
              <a:t>Τα πιεστήρια αυτά αποτελούνται από ένα </a:t>
            </a:r>
            <a:r>
              <a:rPr lang="el-GR" altLang="el-GR" b="1" dirty="0"/>
              <a:t>χαλύβδινο κοχλία περιστρεφόμενο</a:t>
            </a:r>
            <a:r>
              <a:rPr lang="el-GR" altLang="el-GR" dirty="0"/>
              <a:t> στο εσωτερικό ενός κυλινδρικού περιβλήματος (βαρελιού). </a:t>
            </a:r>
          </a:p>
          <a:p>
            <a:pPr>
              <a:lnSpc>
                <a:spcPct val="110000"/>
              </a:lnSpc>
            </a:pPr>
            <a:r>
              <a:rPr lang="el-GR" altLang="el-GR" dirty="0"/>
              <a:t>Στο ένα άκρο του βαρελιού βρίσκεται η εισαγωγή του προς πίεση υλικού, το οποίο συμπιέζεται κατά μήκος του βαρελιού και εξέρχεται από το άλλο άκρο όπου βρίσκεται η εξαγωγή. </a:t>
            </a:r>
          </a:p>
          <a:p>
            <a:pPr>
              <a:lnSpc>
                <a:spcPct val="110000"/>
              </a:lnSpc>
            </a:pPr>
            <a:r>
              <a:rPr lang="el-GR" altLang="el-GR" dirty="0"/>
              <a:t>Για να έχουμε  καλύτερα αποτελέσματα με αυτή τη μέθοδο, </a:t>
            </a:r>
            <a:r>
              <a:rPr lang="el-GR" altLang="el-GR" b="1" dirty="0"/>
              <a:t>πρέπει η απαιτούμενη πίεση να εφαρμοστεί βαθμιαία</a:t>
            </a:r>
            <a:r>
              <a:rPr lang="el-GR" altLang="el-GR" dirty="0"/>
              <a:t>. Αυτό επιτυγχάνεται με βαθμιαία μείωση της εσωτερικής διαμέτρου του βαρελιού ή με αύξηση του πάχους του κοχλία</a:t>
            </a:r>
            <a:r>
              <a:rPr lang="el-GR" altLang="el-GR" dirty="0" smtClean="0"/>
              <a:t>.</a:t>
            </a:r>
            <a:endParaRPr lang="el-GR" altLang="el-GR" dirty="0"/>
          </a:p>
        </p:txBody>
      </p:sp>
    </p:spTree>
    <p:extLst>
      <p:ext uri="{BB962C8B-B14F-4D97-AF65-F5344CB8AC3E}">
        <p14:creationId xmlns:p14="http://schemas.microsoft.com/office/powerpoint/2010/main" val="35818963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Πιεστήρια με ελικοειδές έμβολο </a:t>
            </a:r>
            <a:r>
              <a:rPr lang="el-GR" sz="3000" b="0" dirty="0" smtClean="0">
                <a:solidFill>
                  <a:prstClr val="white"/>
                </a:solidFill>
              </a:rPr>
              <a:t>2/3</a:t>
            </a:r>
            <a:endParaRPr lang="el-GR" dirty="0"/>
          </a:p>
        </p:txBody>
      </p:sp>
      <p:sp>
        <p:nvSpPr>
          <p:cNvPr id="4" name="Θέση αριθμού διαφάνειας 5"/>
          <p:cNvSpPr>
            <a:spLocks noGrp="1"/>
          </p:cNvSpPr>
          <p:nvPr>
            <p:ph type="sldNum" sz="quarter" idx="12"/>
          </p:nvPr>
        </p:nvSpPr>
        <p:spPr/>
        <p:txBody>
          <a:bodyPr/>
          <a:lstStyle/>
          <a:p>
            <a:fld id="{F6C04F03-7CC1-45A0-91FF-D55D560618DC}" type="slidenum">
              <a:rPr lang="el-GR" altLang="el-GR"/>
              <a:pPr/>
              <a:t>40</a:t>
            </a:fld>
            <a:endParaRPr lang="el-GR" altLang="el-GR" dirty="0"/>
          </a:p>
        </p:txBody>
      </p:sp>
      <p:sp>
        <p:nvSpPr>
          <p:cNvPr id="3" name="Θέση περιεχομένου 2"/>
          <p:cNvSpPr>
            <a:spLocks noGrp="1"/>
          </p:cNvSpPr>
          <p:nvPr>
            <p:ph idx="1"/>
          </p:nvPr>
        </p:nvSpPr>
        <p:spPr/>
        <p:txBody>
          <a:bodyPr/>
          <a:lstStyle/>
          <a:p>
            <a:r>
              <a:rPr lang="el-GR" altLang="el-GR" dirty="0"/>
              <a:t>Το βαρέλι είναι  κατασκευασμένο από </a:t>
            </a:r>
            <a:r>
              <a:rPr lang="el-GR" altLang="el-GR" b="1" dirty="0"/>
              <a:t>χαλύβδινες ράβδους </a:t>
            </a:r>
            <a:r>
              <a:rPr lang="el-GR" altLang="el-GR" dirty="0"/>
              <a:t>που είναι έτσι τοποθετημένες, ώστε να αφήνουν μεταξύ τους μικρά ανοίγματα από τα οποία διέρχεται το λάδι, ενώ κατακρατούνται τα υπόλοιπα μέρη του σπόρου. </a:t>
            </a:r>
          </a:p>
          <a:p>
            <a:r>
              <a:rPr lang="el-GR" altLang="el-GR" dirty="0"/>
              <a:t>Με την μέθοδο αυτή απαιτείται  </a:t>
            </a:r>
            <a:r>
              <a:rPr lang="el-GR" altLang="el-GR" b="1" dirty="0"/>
              <a:t>μεγαλύτερη ισχύς </a:t>
            </a:r>
            <a:r>
              <a:rPr lang="el-GR" altLang="el-GR" dirty="0"/>
              <a:t>και κατά συνέπεια μεγαλύτερο κόστος ηλεκτρικής ενέργειας, το οποίο όμως αντισταθμίζεται με την μείωση των εργατικών χεριών που απαιτούνται στα υδραυλικά πιεστήρια. </a:t>
            </a:r>
          </a:p>
          <a:p>
            <a:r>
              <a:rPr lang="el-GR" altLang="el-GR" dirty="0"/>
              <a:t>Επίσης, τα πιεστήρια με ελικοειδές έμβολο επιτυγχάνουν καλλίτερες αποδόσεις, συγκρινόμενα με τα υδραυλικά πιεστήρια</a:t>
            </a:r>
            <a:r>
              <a:rPr lang="el-GR" altLang="el-GR" dirty="0" smtClean="0"/>
              <a:t>.</a:t>
            </a:r>
            <a:endParaRPr lang="el-GR" altLang="el-GR" dirty="0"/>
          </a:p>
        </p:txBody>
      </p:sp>
    </p:spTree>
    <p:extLst>
      <p:ext uri="{BB962C8B-B14F-4D97-AF65-F5344CB8AC3E}">
        <p14:creationId xmlns:p14="http://schemas.microsoft.com/office/powerpoint/2010/main" val="38359325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Πιεστήρια με ελικοειδές έμβολο </a:t>
            </a:r>
            <a:r>
              <a:rPr lang="el-GR" sz="3000" b="0" dirty="0" smtClean="0">
                <a:solidFill>
                  <a:prstClr val="white"/>
                </a:solidFill>
              </a:rPr>
              <a:t>3/3</a:t>
            </a:r>
            <a:endParaRPr lang="el-GR" dirty="0"/>
          </a:p>
        </p:txBody>
      </p:sp>
      <p:sp>
        <p:nvSpPr>
          <p:cNvPr id="4" name="Θέση αριθμού διαφάνειας 5"/>
          <p:cNvSpPr>
            <a:spLocks noGrp="1"/>
          </p:cNvSpPr>
          <p:nvPr>
            <p:ph type="sldNum" sz="quarter" idx="12"/>
          </p:nvPr>
        </p:nvSpPr>
        <p:spPr/>
        <p:txBody>
          <a:bodyPr/>
          <a:lstStyle/>
          <a:p>
            <a:fld id="{984408F7-FD38-40D0-8F82-4070FFDF56BC}" type="slidenum">
              <a:rPr lang="el-GR" altLang="el-GR"/>
              <a:pPr/>
              <a:t>41</a:t>
            </a:fld>
            <a:endParaRPr lang="el-GR" altLang="el-GR" dirty="0"/>
          </a:p>
        </p:txBody>
      </p:sp>
      <p:sp>
        <p:nvSpPr>
          <p:cNvPr id="3" name="Θέση περιεχομένου 2"/>
          <p:cNvSpPr>
            <a:spLocks noGrp="1"/>
          </p:cNvSpPr>
          <p:nvPr>
            <p:ph idx="1"/>
          </p:nvPr>
        </p:nvSpPr>
        <p:spPr/>
        <p:txBody>
          <a:bodyPr/>
          <a:lstStyle/>
          <a:p>
            <a:r>
              <a:rPr lang="el-GR" altLang="el-GR" b="1" dirty="0"/>
              <a:t>Η κοχλιωτή πρέσα </a:t>
            </a:r>
            <a:r>
              <a:rPr lang="el-GR" altLang="el-GR" dirty="0"/>
              <a:t>είναι μια μικρογραφία πιεστηρίου με ελικοειδές έμβολο.</a:t>
            </a:r>
          </a:p>
          <a:p>
            <a:r>
              <a:rPr lang="el-GR" altLang="el-GR" dirty="0"/>
              <a:t>Είναι μία απλή, εύχρηστη, ασφαλής και συνεχής  μηχανική διαδικασία και η απόδοσή της εξαρτάται από την περιεκτικότητα των σπόρων σε λάδι. </a:t>
            </a:r>
          </a:p>
          <a:p>
            <a:r>
              <a:rPr lang="el-GR" altLang="el-GR" dirty="0"/>
              <a:t>Η δυνατότητα της πρέσας μπορεί να  κυμαίνεται από 2-5 kg σπόρου/ώρα (χειροκίνητη), αλλά μπορεί να φθάσει και τα 500 kg σπόρου/ώρα. </a:t>
            </a:r>
          </a:p>
          <a:p>
            <a:r>
              <a:rPr lang="el-GR" altLang="el-GR" dirty="0"/>
              <a:t>Διάφοροι παράμετροι μπορεί να επηρεάζουν τις αποδόσεις της πρέσας και του λαδιού.  </a:t>
            </a:r>
          </a:p>
          <a:p>
            <a:endParaRPr lang="el-GR" dirty="0"/>
          </a:p>
        </p:txBody>
      </p:sp>
    </p:spTree>
    <p:extLst>
      <p:ext uri="{BB962C8B-B14F-4D97-AF65-F5344CB8AC3E}">
        <p14:creationId xmlns:p14="http://schemas.microsoft.com/office/powerpoint/2010/main" val="66111498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7140" name="Εικόνα 1"/>
          <p:cNvPicPr>
            <a:picLocks noGrp="1" noChangeArrowheads="1"/>
          </p:cNvPicPr>
          <p:nvPr>
            <p:ph idx="1"/>
          </p:nvPr>
        </p:nvPicPr>
        <p:blipFill rotWithShape="1">
          <a:blip r:embed="rId2">
            <a:extLst>
              <a:ext uri="{28A0092B-C50C-407E-A947-70E740481C1C}">
                <a14:useLocalDpi xmlns:a14="http://schemas.microsoft.com/office/drawing/2010/main" val="0"/>
              </a:ext>
            </a:extLst>
          </a:blip>
          <a:srcRect l="8483" t="10309" r="8483" b="10644"/>
          <a:stretch/>
        </p:blipFill>
        <p:spPr>
          <a:xfrm>
            <a:off x="2051720" y="1916832"/>
            <a:ext cx="5040560" cy="3816424"/>
          </a:xfrm>
          <a:noFill/>
          <a:ln w="9525">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Θέση αριθμού διαφάνειας 5"/>
          <p:cNvSpPr>
            <a:spLocks noGrp="1"/>
          </p:cNvSpPr>
          <p:nvPr>
            <p:ph type="sldNum" sz="quarter" idx="12"/>
          </p:nvPr>
        </p:nvSpPr>
        <p:spPr/>
        <p:txBody>
          <a:bodyPr/>
          <a:lstStyle/>
          <a:p>
            <a:fld id="{13F5ECAC-6A8C-4466-B8A0-6B0D56652BD8}" type="slidenum">
              <a:rPr lang="el-GR" altLang="el-GR"/>
              <a:pPr/>
              <a:t>42</a:t>
            </a:fld>
            <a:endParaRPr lang="el-GR" altLang="el-GR" dirty="0"/>
          </a:p>
        </p:txBody>
      </p:sp>
      <p:sp>
        <p:nvSpPr>
          <p:cNvPr id="2" name="Τίτλος 1"/>
          <p:cNvSpPr>
            <a:spLocks noGrp="1"/>
          </p:cNvSpPr>
          <p:nvPr>
            <p:ph type="title"/>
          </p:nvPr>
        </p:nvSpPr>
        <p:spPr/>
        <p:txBody>
          <a:bodyPr/>
          <a:lstStyle/>
          <a:p>
            <a:r>
              <a:rPr lang="el-GR" dirty="0"/>
              <a:t>Παραλαβή λαδιού με κοχλιωτή </a:t>
            </a:r>
            <a:r>
              <a:rPr lang="el-GR" dirty="0" smtClean="0"/>
              <a:t>πρέσα </a:t>
            </a:r>
            <a:r>
              <a:rPr lang="el-GR" sz="3000" b="0" dirty="0" smtClean="0"/>
              <a:t>1/3</a:t>
            </a:r>
            <a:endParaRPr lang="el-GR" sz="3000" b="0" dirty="0"/>
          </a:p>
        </p:txBody>
      </p:sp>
    </p:spTree>
    <p:extLst>
      <p:ext uri="{BB962C8B-B14F-4D97-AF65-F5344CB8AC3E}">
        <p14:creationId xmlns:p14="http://schemas.microsoft.com/office/powerpoint/2010/main" val="84573290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Παραλαβή λαδιού με κοχλιωτή πρέσα </a:t>
            </a:r>
            <a:r>
              <a:rPr lang="el-GR" sz="3000" b="0" dirty="0" smtClean="0"/>
              <a:t>2/3</a:t>
            </a:r>
            <a:endParaRPr lang="el-GR" dirty="0"/>
          </a:p>
        </p:txBody>
      </p:sp>
      <p:sp>
        <p:nvSpPr>
          <p:cNvPr id="4" name="Θέση αριθμού διαφάνειας 5"/>
          <p:cNvSpPr>
            <a:spLocks noGrp="1"/>
          </p:cNvSpPr>
          <p:nvPr>
            <p:ph type="sldNum" sz="quarter" idx="12"/>
          </p:nvPr>
        </p:nvSpPr>
        <p:spPr/>
        <p:txBody>
          <a:bodyPr/>
          <a:lstStyle/>
          <a:p>
            <a:fld id="{14A8F496-E191-4D74-B568-78C7A89FDB89}" type="slidenum">
              <a:rPr lang="el-GR" altLang="el-GR"/>
              <a:pPr/>
              <a:t>43</a:t>
            </a:fld>
            <a:endParaRPr lang="el-GR" altLang="el-GR" dirty="0"/>
          </a:p>
        </p:txBody>
      </p:sp>
      <p:sp>
        <p:nvSpPr>
          <p:cNvPr id="3" name="Θέση περιεχομένου 2"/>
          <p:cNvSpPr>
            <a:spLocks noGrp="1"/>
          </p:cNvSpPr>
          <p:nvPr>
            <p:ph idx="1"/>
          </p:nvPr>
        </p:nvSpPr>
        <p:spPr/>
        <p:txBody>
          <a:bodyPr/>
          <a:lstStyle/>
          <a:p>
            <a:r>
              <a:rPr lang="el-GR" altLang="el-GR" dirty="0"/>
              <a:t>Η πρέσα αποτελείται από τον </a:t>
            </a:r>
            <a:r>
              <a:rPr lang="el-GR" altLang="el-GR" b="1" dirty="0"/>
              <a:t>ηλεκτροκινητήρα</a:t>
            </a:r>
            <a:r>
              <a:rPr lang="el-GR" altLang="el-GR" dirty="0"/>
              <a:t>, το </a:t>
            </a:r>
            <a:r>
              <a:rPr lang="el-GR" altLang="el-GR" b="1" dirty="0"/>
              <a:t>δοχείο τροφοδοσίας του σπόρου</a:t>
            </a:r>
            <a:r>
              <a:rPr lang="el-GR" altLang="el-GR" dirty="0"/>
              <a:t> και το </a:t>
            </a:r>
            <a:r>
              <a:rPr lang="el-GR" altLang="el-GR" dirty="0">
                <a:solidFill>
                  <a:schemeClr val="hlink"/>
                </a:solidFill>
              </a:rPr>
              <a:t>μηχανικό τμήμα της συμπίεσης</a:t>
            </a:r>
            <a:r>
              <a:rPr lang="el-GR" altLang="el-GR" dirty="0"/>
              <a:t>.</a:t>
            </a:r>
          </a:p>
          <a:p>
            <a:r>
              <a:rPr lang="el-GR" altLang="el-GR" dirty="0"/>
              <a:t>Το τελευταίο αποτελείται από τον </a:t>
            </a:r>
            <a:r>
              <a:rPr lang="el-GR" altLang="el-GR" b="1" dirty="0"/>
              <a:t>κοχλία</a:t>
            </a:r>
            <a:r>
              <a:rPr lang="el-GR" altLang="el-GR" dirty="0"/>
              <a:t>, </a:t>
            </a:r>
            <a:r>
              <a:rPr lang="el-GR" altLang="el-GR" dirty="0">
                <a:solidFill>
                  <a:srgbClr val="663300"/>
                </a:solidFill>
              </a:rPr>
              <a:t>τ</a:t>
            </a:r>
            <a:r>
              <a:rPr lang="el-GR" altLang="el-GR" b="1" dirty="0"/>
              <a:t>ον θάλαμο </a:t>
            </a:r>
            <a:r>
              <a:rPr lang="el-GR" altLang="el-GR" dirty="0"/>
              <a:t>μέσα στον οποίο περιστρέφεται ο κοχλίας και την </a:t>
            </a:r>
            <a:r>
              <a:rPr lang="el-GR" altLang="el-GR" dirty="0">
                <a:solidFill>
                  <a:schemeClr val="hlink"/>
                </a:solidFill>
              </a:rPr>
              <a:t>κεφαλή</a:t>
            </a:r>
            <a:r>
              <a:rPr lang="el-GR" altLang="el-GR" dirty="0"/>
              <a:t> στο τέλος του θαλάμου, η οποία με την στένωση που δημιουργεί προκαλεί την συμπίεση των σπόρων. </a:t>
            </a:r>
          </a:p>
          <a:p>
            <a:r>
              <a:rPr lang="el-GR" altLang="el-GR" dirty="0"/>
              <a:t>Η στένωση αυτή μπορεί να μικραίνει με την προσθήκη </a:t>
            </a:r>
            <a:r>
              <a:rPr lang="el-GR" altLang="el-GR" b="1" dirty="0"/>
              <a:t>ακροφυσίων</a:t>
            </a:r>
            <a:r>
              <a:rPr lang="el-GR" altLang="el-GR" dirty="0"/>
              <a:t> μικρότερης διαμέτρου.  </a:t>
            </a:r>
          </a:p>
          <a:p>
            <a:endParaRPr lang="el-GR" dirty="0"/>
          </a:p>
        </p:txBody>
      </p:sp>
    </p:spTree>
    <p:extLst>
      <p:ext uri="{BB962C8B-B14F-4D97-AF65-F5344CB8AC3E}">
        <p14:creationId xmlns:p14="http://schemas.microsoft.com/office/powerpoint/2010/main" val="109494734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Παραλαβή λαδιού με κοχλιωτή πρέσα </a:t>
            </a:r>
            <a:r>
              <a:rPr lang="el-GR" sz="3000" b="0" dirty="0" smtClean="0"/>
              <a:t>3/3</a:t>
            </a:r>
            <a:endParaRPr lang="el-GR" dirty="0"/>
          </a:p>
        </p:txBody>
      </p:sp>
      <p:sp>
        <p:nvSpPr>
          <p:cNvPr id="4" name="Θέση αριθμού διαφάνειας 5"/>
          <p:cNvSpPr>
            <a:spLocks noGrp="1"/>
          </p:cNvSpPr>
          <p:nvPr>
            <p:ph type="sldNum" sz="quarter" idx="12"/>
          </p:nvPr>
        </p:nvSpPr>
        <p:spPr/>
        <p:txBody>
          <a:bodyPr/>
          <a:lstStyle/>
          <a:p>
            <a:fld id="{421536C1-698F-4A56-A5A0-0FB3B5EE47AB}" type="slidenum">
              <a:rPr lang="el-GR" altLang="el-GR"/>
              <a:pPr/>
              <a:t>44</a:t>
            </a:fld>
            <a:endParaRPr lang="el-GR" altLang="el-GR" dirty="0"/>
          </a:p>
        </p:txBody>
      </p:sp>
      <p:sp>
        <p:nvSpPr>
          <p:cNvPr id="3" name="Θέση περιεχομένου 2"/>
          <p:cNvSpPr>
            <a:spLocks noGrp="1"/>
          </p:cNvSpPr>
          <p:nvPr>
            <p:ph idx="1"/>
          </p:nvPr>
        </p:nvSpPr>
        <p:spPr/>
        <p:txBody>
          <a:bodyPr/>
          <a:lstStyle/>
          <a:p>
            <a:r>
              <a:rPr lang="el-GR" altLang="el-GR" dirty="0"/>
              <a:t>Αμέσως πριν την κεφαλή της πρέσας, στο τελευταίο τμήμα του θαλάμου υπάρχουν </a:t>
            </a:r>
            <a:r>
              <a:rPr lang="el-GR" altLang="el-GR" b="1" dirty="0"/>
              <a:t>οπές πολύ μικρής διαμέτρου </a:t>
            </a:r>
            <a:r>
              <a:rPr lang="el-GR" altLang="el-GR" dirty="0"/>
              <a:t>από όπου εξέρχεται το λάδι, ενώ από τα</a:t>
            </a:r>
            <a:br>
              <a:rPr lang="el-GR" altLang="el-GR" dirty="0"/>
            </a:br>
            <a:r>
              <a:rPr lang="el-GR" altLang="el-GR" b="1" dirty="0"/>
              <a:t> ακροφύσια </a:t>
            </a:r>
            <a:r>
              <a:rPr lang="el-GR" altLang="el-GR" dirty="0"/>
              <a:t>εξέρχεται το υπόλοιπο, που προκύπτει από την συμπίεση της πίτας (συμπιεσμένοι σπόροι). </a:t>
            </a:r>
          </a:p>
        </p:txBody>
      </p:sp>
    </p:spTree>
    <p:extLst>
      <p:ext uri="{BB962C8B-B14F-4D97-AF65-F5344CB8AC3E}">
        <p14:creationId xmlns:p14="http://schemas.microsoft.com/office/powerpoint/2010/main" val="263086852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5268" name="Εικόνα 1"/>
          <p:cNvPicPr>
            <a:picLocks noGrp="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1387910" y="2132338"/>
            <a:ext cx="3310415" cy="338357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Θέση αριθμού διαφάνειας 5"/>
          <p:cNvSpPr>
            <a:spLocks noGrp="1"/>
          </p:cNvSpPr>
          <p:nvPr>
            <p:ph type="sldNum" sz="quarter" idx="12"/>
          </p:nvPr>
        </p:nvSpPr>
        <p:spPr/>
        <p:txBody>
          <a:bodyPr/>
          <a:lstStyle/>
          <a:p>
            <a:fld id="{A3131687-CDBF-4EED-A0CC-6788CA11E2DE}" type="slidenum">
              <a:rPr lang="el-GR" altLang="el-GR"/>
              <a:pPr/>
              <a:t>45</a:t>
            </a:fld>
            <a:endParaRPr lang="el-GR" altLang="el-GR" dirty="0"/>
          </a:p>
        </p:txBody>
      </p:sp>
      <p:pic>
        <p:nvPicPr>
          <p:cNvPr id="395269" name="Εικόνα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1484784"/>
            <a:ext cx="2519363" cy="446405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title"/>
          </p:nvPr>
        </p:nvSpPr>
        <p:spPr/>
        <p:txBody>
          <a:bodyPr/>
          <a:lstStyle/>
          <a:p>
            <a:r>
              <a:rPr lang="el-GR" dirty="0"/>
              <a:t>Σημεία εξόδου λαδιού και πίτας</a:t>
            </a:r>
          </a:p>
        </p:txBody>
      </p:sp>
    </p:spTree>
    <p:extLst>
      <p:ext uri="{BB962C8B-B14F-4D97-AF65-F5344CB8AC3E}">
        <p14:creationId xmlns:p14="http://schemas.microsoft.com/office/powerpoint/2010/main" val="82931384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Διάφορες έρευνες έδειξαν </a:t>
            </a:r>
            <a:r>
              <a:rPr lang="el-GR" dirty="0" smtClean="0"/>
              <a:t>ότι</a:t>
            </a:r>
            <a:r>
              <a:rPr lang="el-GR" dirty="0"/>
              <a:t>:</a:t>
            </a:r>
          </a:p>
        </p:txBody>
      </p:sp>
      <p:sp>
        <p:nvSpPr>
          <p:cNvPr id="4" name="Θέση αριθμού διαφάνειας 5"/>
          <p:cNvSpPr>
            <a:spLocks noGrp="1"/>
          </p:cNvSpPr>
          <p:nvPr>
            <p:ph type="sldNum" sz="quarter" idx="12"/>
          </p:nvPr>
        </p:nvSpPr>
        <p:spPr/>
        <p:txBody>
          <a:bodyPr/>
          <a:lstStyle/>
          <a:p>
            <a:fld id="{6D7E5560-2735-4712-9FC4-BA8B07F17D85}" type="slidenum">
              <a:rPr lang="el-GR" altLang="el-GR"/>
              <a:pPr/>
              <a:t>46</a:t>
            </a:fld>
            <a:endParaRPr lang="el-GR" altLang="el-GR" dirty="0"/>
          </a:p>
        </p:txBody>
      </p:sp>
      <p:sp>
        <p:nvSpPr>
          <p:cNvPr id="3" name="Θέση περιεχομένου 2"/>
          <p:cNvSpPr>
            <a:spLocks noGrp="1"/>
          </p:cNvSpPr>
          <p:nvPr>
            <p:ph idx="1"/>
          </p:nvPr>
        </p:nvSpPr>
        <p:spPr/>
        <p:txBody>
          <a:bodyPr/>
          <a:lstStyle/>
          <a:p>
            <a:pPr>
              <a:buFont typeface="Wingdings" pitchFamily="2" charset="2"/>
              <a:buAutoNum type="arabicPeriod"/>
            </a:pPr>
            <a:r>
              <a:rPr lang="el-GR" altLang="el-GR" dirty="0"/>
              <a:t>Επιτυγχάνεται </a:t>
            </a:r>
            <a:r>
              <a:rPr lang="el-GR" altLang="el-GR" b="1" dirty="0"/>
              <a:t>υψηλότερη παραγωγή λαδιού</a:t>
            </a:r>
            <a:r>
              <a:rPr lang="el-GR" altLang="el-GR" dirty="0"/>
              <a:t>, όταν η πίεση διαρκεί μεγαλύτερο χρόνο, παρά όταν διεξάγεται γρήγορα. </a:t>
            </a:r>
          </a:p>
          <a:p>
            <a:pPr>
              <a:buFont typeface="Wingdings" pitchFamily="2" charset="2"/>
              <a:buAutoNum type="arabicPeriod"/>
            </a:pPr>
            <a:r>
              <a:rPr lang="el-GR" altLang="el-GR" b="1" dirty="0"/>
              <a:t>Οι ξεφλουδισμένοι σπόροι </a:t>
            </a:r>
            <a:r>
              <a:rPr lang="el-GR" altLang="el-GR" dirty="0"/>
              <a:t>μειώνουν τη θερμότητα που παράγεται από την τριβή, το οποίο έχει σα συνέπεια την παραλαβή καλλίτερης ποιότητας λαδιού. </a:t>
            </a:r>
            <a:endParaRPr lang="el-GR" dirty="0"/>
          </a:p>
        </p:txBody>
      </p:sp>
    </p:spTree>
    <p:extLst>
      <p:ext uri="{BB962C8B-B14F-4D97-AF65-F5344CB8AC3E}">
        <p14:creationId xmlns:p14="http://schemas.microsoft.com/office/powerpoint/2010/main" val="326808860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αριθμού διαφάνειας 5"/>
          <p:cNvSpPr>
            <a:spLocks noGrp="1"/>
          </p:cNvSpPr>
          <p:nvPr>
            <p:ph type="sldNum" sz="quarter" idx="12"/>
          </p:nvPr>
        </p:nvSpPr>
        <p:spPr/>
        <p:txBody>
          <a:bodyPr/>
          <a:lstStyle/>
          <a:p>
            <a:fld id="{37D646B9-8837-4FB9-A8C8-3A29ED476931}" type="slidenum">
              <a:rPr lang="el-GR" altLang="el-GR"/>
              <a:pPr/>
              <a:t>47</a:t>
            </a:fld>
            <a:endParaRPr lang="el-GR" altLang="el-GR" dirty="0"/>
          </a:p>
        </p:txBody>
      </p:sp>
      <p:sp>
        <p:nvSpPr>
          <p:cNvPr id="2" name="Τίτλος 1"/>
          <p:cNvSpPr>
            <a:spLocks noGrp="1"/>
          </p:cNvSpPr>
          <p:nvPr>
            <p:ph type="title"/>
          </p:nvPr>
        </p:nvSpPr>
        <p:spPr/>
        <p:txBody>
          <a:bodyPr/>
          <a:lstStyle/>
          <a:p>
            <a:r>
              <a:rPr lang="el-GR" dirty="0" smtClean="0"/>
              <a:t>Εκχύλιση</a:t>
            </a:r>
            <a:r>
              <a:rPr lang="en-US" dirty="0" smtClean="0"/>
              <a:t> </a:t>
            </a:r>
            <a:r>
              <a:rPr lang="en-US" sz="3000" b="0" dirty="0" smtClean="0"/>
              <a:t>1/</a:t>
            </a:r>
            <a:r>
              <a:rPr lang="el-GR" sz="3000" b="0" dirty="0" smtClean="0"/>
              <a:t>5</a:t>
            </a:r>
            <a:endParaRPr lang="el-GR" sz="3000" b="0" dirty="0"/>
          </a:p>
        </p:txBody>
      </p:sp>
      <p:sp>
        <p:nvSpPr>
          <p:cNvPr id="3" name="Θέση περιεχομένου 2"/>
          <p:cNvSpPr>
            <a:spLocks noGrp="1"/>
          </p:cNvSpPr>
          <p:nvPr>
            <p:ph idx="1"/>
          </p:nvPr>
        </p:nvSpPr>
        <p:spPr/>
        <p:txBody>
          <a:bodyPr/>
          <a:lstStyle/>
          <a:p>
            <a:r>
              <a:rPr lang="el-GR" altLang="el-GR" dirty="0"/>
              <a:t>Για την εξαγωγή των φυτικών λαδιών με τη μέθοδο της εκχύλισης, χρησιμοποιείται ένας  </a:t>
            </a:r>
            <a:r>
              <a:rPr lang="el-GR" altLang="el-GR" b="1" dirty="0"/>
              <a:t>κατάλληλος διαλύτης</a:t>
            </a:r>
            <a:r>
              <a:rPr lang="el-GR" altLang="el-GR" dirty="0"/>
              <a:t>,  ο οποίος διαλύει και παραλαμβάνει τη λιπαρή ύλη των ελαιούχων σπόρων. Ο διαλύτης αυτός μπορεί να ανακτηθεί με απόσταξη.</a:t>
            </a:r>
          </a:p>
          <a:p>
            <a:r>
              <a:rPr lang="el-GR" altLang="el-GR" dirty="0"/>
              <a:t>Οι ελαιούχοι σπόροι πριν την εκχύλιση, ξηραίνονται και στη συνέχεια διέρχονται από σπαστήρες και εξέρχονται σε </a:t>
            </a:r>
            <a:r>
              <a:rPr lang="el-GR" altLang="el-GR" b="1" dirty="0"/>
              <a:t>μορφή φυλλιδίων </a:t>
            </a:r>
            <a:r>
              <a:rPr lang="el-GR" altLang="el-GR" dirty="0"/>
              <a:t>(</a:t>
            </a:r>
            <a:r>
              <a:rPr lang="en-US" altLang="el-GR" dirty="0"/>
              <a:t>laminae)</a:t>
            </a:r>
            <a:r>
              <a:rPr lang="el-GR" altLang="el-GR" dirty="0"/>
              <a:t>,  έτσι ώστε να γίνει ταχύτερη και πληρέστερη η διείσδυση του διαλύτη και να δημιουργηθούν,  ευνοϊκότερες συνθήκες εκχύλισης. </a:t>
            </a:r>
            <a:endParaRPr lang="el-GR" dirty="0"/>
          </a:p>
        </p:txBody>
      </p:sp>
    </p:spTree>
    <p:extLst>
      <p:ext uri="{BB962C8B-B14F-4D97-AF65-F5344CB8AC3E}">
        <p14:creationId xmlns:p14="http://schemas.microsoft.com/office/powerpoint/2010/main" val="59191527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Εκχύλιση</a:t>
            </a:r>
            <a:r>
              <a:rPr lang="en-US" dirty="0">
                <a:solidFill>
                  <a:prstClr val="white"/>
                </a:solidFill>
              </a:rPr>
              <a:t> </a:t>
            </a:r>
            <a:r>
              <a:rPr lang="el-GR" sz="3000" b="0" dirty="0" smtClean="0">
                <a:solidFill>
                  <a:prstClr val="white"/>
                </a:solidFill>
              </a:rPr>
              <a:t>2</a:t>
            </a:r>
            <a:r>
              <a:rPr lang="en-US" sz="3000" b="0" dirty="0" smtClean="0">
                <a:solidFill>
                  <a:prstClr val="white"/>
                </a:solidFill>
              </a:rPr>
              <a:t>/</a:t>
            </a:r>
            <a:r>
              <a:rPr lang="el-GR" sz="3000" b="0" dirty="0" smtClean="0">
                <a:solidFill>
                  <a:prstClr val="white"/>
                </a:solidFill>
              </a:rPr>
              <a:t>5</a:t>
            </a:r>
            <a:endParaRPr lang="el-GR" dirty="0"/>
          </a:p>
        </p:txBody>
      </p:sp>
      <p:sp>
        <p:nvSpPr>
          <p:cNvPr id="4" name="Θέση αριθμού διαφάνειας 5"/>
          <p:cNvSpPr>
            <a:spLocks noGrp="1"/>
          </p:cNvSpPr>
          <p:nvPr>
            <p:ph type="sldNum" sz="quarter" idx="12"/>
          </p:nvPr>
        </p:nvSpPr>
        <p:spPr/>
        <p:txBody>
          <a:bodyPr/>
          <a:lstStyle/>
          <a:p>
            <a:fld id="{9BBA454B-FC73-422C-A405-E60444C8982C}" type="slidenum">
              <a:rPr lang="el-GR" altLang="el-GR"/>
              <a:pPr/>
              <a:t>48</a:t>
            </a:fld>
            <a:endParaRPr lang="el-GR" altLang="el-GR" dirty="0"/>
          </a:p>
        </p:txBody>
      </p:sp>
      <p:sp>
        <p:nvSpPr>
          <p:cNvPr id="3" name="Θέση περιεχομένου 2"/>
          <p:cNvSpPr>
            <a:spLocks noGrp="1"/>
          </p:cNvSpPr>
          <p:nvPr>
            <p:ph idx="1"/>
          </p:nvPr>
        </p:nvSpPr>
        <p:spPr>
          <a:xfrm>
            <a:off x="323528" y="1196752"/>
            <a:ext cx="8496944" cy="5184576"/>
          </a:xfrm>
        </p:spPr>
        <p:txBody>
          <a:bodyPr/>
          <a:lstStyle/>
          <a:p>
            <a:r>
              <a:rPr lang="el-GR" altLang="el-GR" dirty="0"/>
              <a:t>Μεγάλη προσοχή πρέπει επίσης να δοθεί κατά το στάδιο της ξήρανσης, γιατί εάν οι αλεσμένοι σπόροι </a:t>
            </a:r>
            <a:r>
              <a:rPr lang="el-GR" altLang="el-GR" b="1" dirty="0"/>
              <a:t>έχουν υψηλό ποσοστό υγρασίας</a:t>
            </a:r>
            <a:r>
              <a:rPr lang="el-GR" altLang="el-GR" dirty="0"/>
              <a:t>, ο διαλύτης δεν μπορεί να διεισδύσει στα  σωματίδια.</a:t>
            </a:r>
          </a:p>
          <a:p>
            <a:r>
              <a:rPr lang="el-GR" altLang="el-GR" dirty="0"/>
              <a:t>Η βιομηχανική εκχύλιση στηρίζεται στις παρακάτω αρχές </a:t>
            </a:r>
            <a:r>
              <a:rPr lang="el-GR" altLang="el-GR" dirty="0" smtClean="0"/>
              <a:t>λειτουργίας:</a:t>
            </a:r>
            <a:endParaRPr lang="el-GR" altLang="el-GR" dirty="0"/>
          </a:p>
          <a:p>
            <a:pPr>
              <a:buFont typeface="Wingdings" pitchFamily="2" charset="2"/>
              <a:buChar char="ü"/>
            </a:pPr>
            <a:r>
              <a:rPr lang="el-GR" altLang="el-GR" dirty="0"/>
              <a:t>Το υλικό που πρόκειται να εκχυλιστεί πρέπει να έχει υποστεί κατάλληλες </a:t>
            </a:r>
            <a:r>
              <a:rPr lang="el-GR" altLang="el-GR" b="1" dirty="0"/>
              <a:t>προκατεργασίες</a:t>
            </a:r>
            <a:r>
              <a:rPr lang="el-GR" altLang="el-GR" dirty="0"/>
              <a:t>, ώστε να παρουσιάζει τις ευνοϊκότερες συνθήκες εκχύλισης. Οι προκατεργασίες αυτές αναφέρονται κύρια στο </a:t>
            </a:r>
            <a:r>
              <a:rPr lang="el-GR" altLang="el-GR" dirty="0">
                <a:solidFill>
                  <a:srgbClr val="663300"/>
                </a:solidFill>
              </a:rPr>
              <a:t>θ</a:t>
            </a:r>
            <a:r>
              <a:rPr lang="el-GR" altLang="el-GR" b="1" dirty="0"/>
              <a:t>ρυμματισμό </a:t>
            </a:r>
            <a:r>
              <a:rPr lang="el-GR" altLang="el-GR" dirty="0"/>
              <a:t>(άλεση) και </a:t>
            </a:r>
            <a:r>
              <a:rPr lang="el-GR" altLang="el-GR" b="1" dirty="0"/>
              <a:t>στις θερμικές κατεργασίες.</a:t>
            </a:r>
          </a:p>
          <a:p>
            <a:endParaRPr lang="el-GR" dirty="0"/>
          </a:p>
        </p:txBody>
      </p:sp>
    </p:spTree>
    <p:extLst>
      <p:ext uri="{BB962C8B-B14F-4D97-AF65-F5344CB8AC3E}">
        <p14:creationId xmlns:p14="http://schemas.microsoft.com/office/powerpoint/2010/main" val="34770715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normAutofit/>
          </a:bodyPr>
          <a:lstStyle/>
          <a:p>
            <a:r>
              <a:rPr lang="el-GR" dirty="0"/>
              <a:t>Παραλαβή πρώτης ύλης </a:t>
            </a:r>
            <a:br>
              <a:rPr lang="el-GR" dirty="0"/>
            </a:br>
            <a:r>
              <a:rPr lang="el-GR" sz="3000" b="0" dirty="0" smtClean="0">
                <a:solidFill>
                  <a:prstClr val="white"/>
                </a:solidFill>
              </a:rPr>
              <a:t>(</a:t>
            </a:r>
            <a:r>
              <a:rPr lang="el-GR" sz="3000" b="0" dirty="0">
                <a:solidFill>
                  <a:prstClr val="white"/>
                </a:solidFill>
              </a:rPr>
              <a:t>Συγκομιδή) </a:t>
            </a:r>
            <a:r>
              <a:rPr lang="el-GR" sz="3000" b="0" dirty="0" smtClean="0">
                <a:solidFill>
                  <a:prstClr val="white"/>
                </a:solidFill>
              </a:rPr>
              <a:t>2/4</a:t>
            </a:r>
            <a:endParaRPr lang="el-GR" dirty="0"/>
          </a:p>
        </p:txBody>
      </p:sp>
      <p:sp>
        <p:nvSpPr>
          <p:cNvPr id="4" name="Θέση αριθμού διαφάνειας 5"/>
          <p:cNvSpPr>
            <a:spLocks noGrp="1"/>
          </p:cNvSpPr>
          <p:nvPr>
            <p:ph type="sldNum" sz="quarter" idx="12"/>
          </p:nvPr>
        </p:nvSpPr>
        <p:spPr/>
        <p:txBody>
          <a:bodyPr/>
          <a:lstStyle/>
          <a:p>
            <a:fld id="{16738406-B0B1-4332-BCDD-2FDB96E2949C}" type="slidenum">
              <a:rPr lang="el-GR" altLang="el-GR"/>
              <a:pPr/>
              <a:t>4</a:t>
            </a:fld>
            <a:endParaRPr lang="el-GR" altLang="el-GR" dirty="0"/>
          </a:p>
        </p:txBody>
      </p:sp>
      <p:sp>
        <p:nvSpPr>
          <p:cNvPr id="5" name="Θέση περιεχομένου 4"/>
          <p:cNvSpPr>
            <a:spLocks noGrp="1"/>
          </p:cNvSpPr>
          <p:nvPr>
            <p:ph idx="1"/>
          </p:nvPr>
        </p:nvSpPr>
        <p:spPr/>
        <p:txBody>
          <a:bodyPr/>
          <a:lstStyle/>
          <a:p>
            <a:r>
              <a:rPr lang="el-GR" dirty="0"/>
              <a:t>Συνιστάται η άμεση επεξεργασία των σπόρων, γιατί κατά τη διάρκεια της αποθήκευσης μπορούν να λάβουν χώρα διάφορες αλλοιώσεις.</a:t>
            </a:r>
          </a:p>
          <a:p>
            <a:r>
              <a:rPr lang="el-GR" dirty="0"/>
              <a:t>Εάν οι συνθήκες αποθήκευσης δεν είναι οι κατάλληλες, τα ένζυμα που περιέχουν οι ελαιούχοι σπόροι ενεργοποιούνται προκαλώντας βλάβες στο σπόρο ή ακόμα και βλάστηση αυτών, ενώ παράλληλα υφίστανται βακτηριακή ή μυκητιακή προσβολή</a:t>
            </a:r>
            <a:r>
              <a:rPr lang="el-GR" dirty="0" smtClean="0"/>
              <a:t>.</a:t>
            </a:r>
            <a:endParaRPr lang="el-GR" dirty="0"/>
          </a:p>
        </p:txBody>
      </p:sp>
    </p:spTree>
    <p:extLst>
      <p:ext uri="{BB962C8B-B14F-4D97-AF65-F5344CB8AC3E}">
        <p14:creationId xmlns:p14="http://schemas.microsoft.com/office/powerpoint/2010/main" val="294341952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Εκχύλιση</a:t>
            </a:r>
            <a:r>
              <a:rPr lang="en-US" dirty="0">
                <a:solidFill>
                  <a:prstClr val="white"/>
                </a:solidFill>
              </a:rPr>
              <a:t> </a:t>
            </a:r>
            <a:r>
              <a:rPr lang="el-GR" sz="3000" b="0" dirty="0" smtClean="0">
                <a:solidFill>
                  <a:prstClr val="white"/>
                </a:solidFill>
              </a:rPr>
              <a:t>3</a:t>
            </a:r>
            <a:r>
              <a:rPr lang="en-US" sz="3000" b="0" dirty="0" smtClean="0">
                <a:solidFill>
                  <a:prstClr val="white"/>
                </a:solidFill>
              </a:rPr>
              <a:t>/</a:t>
            </a:r>
            <a:r>
              <a:rPr lang="el-GR" sz="3000" b="0" dirty="0" smtClean="0">
                <a:solidFill>
                  <a:prstClr val="white"/>
                </a:solidFill>
              </a:rPr>
              <a:t>5</a:t>
            </a:r>
            <a:endParaRPr lang="el-GR" dirty="0"/>
          </a:p>
        </p:txBody>
      </p:sp>
      <p:sp>
        <p:nvSpPr>
          <p:cNvPr id="4" name="Θέση αριθμού διαφάνειας 5"/>
          <p:cNvSpPr>
            <a:spLocks noGrp="1"/>
          </p:cNvSpPr>
          <p:nvPr>
            <p:ph type="sldNum" sz="quarter" idx="12"/>
          </p:nvPr>
        </p:nvSpPr>
        <p:spPr/>
        <p:txBody>
          <a:bodyPr/>
          <a:lstStyle/>
          <a:p>
            <a:fld id="{BF82D308-8ED3-4B73-BC9B-C7ECD8ECA4B1}" type="slidenum">
              <a:rPr lang="el-GR" altLang="el-GR"/>
              <a:pPr/>
              <a:t>49</a:t>
            </a:fld>
            <a:endParaRPr lang="el-GR" altLang="el-GR" dirty="0"/>
          </a:p>
        </p:txBody>
      </p:sp>
      <p:sp>
        <p:nvSpPr>
          <p:cNvPr id="3" name="Θέση περιεχομένου 2"/>
          <p:cNvSpPr>
            <a:spLocks noGrp="1"/>
          </p:cNvSpPr>
          <p:nvPr>
            <p:ph idx="1"/>
          </p:nvPr>
        </p:nvSpPr>
        <p:spPr/>
        <p:txBody>
          <a:bodyPr/>
          <a:lstStyle/>
          <a:p>
            <a:pPr>
              <a:buFont typeface="Wingdings" pitchFamily="2" charset="2"/>
              <a:buChar char="ü"/>
            </a:pPr>
            <a:r>
              <a:rPr lang="el-GR" altLang="el-GR" dirty="0"/>
              <a:t>Η ουσία που εκχυλίζεται (το λάδι) πρέπει να παραληφθεί όσο το δυνατόν </a:t>
            </a:r>
            <a:r>
              <a:rPr lang="el-GR" altLang="el-GR" b="1" dirty="0"/>
              <a:t>πληρέστερα</a:t>
            </a:r>
            <a:r>
              <a:rPr lang="el-GR" altLang="el-GR" dirty="0"/>
              <a:t>.</a:t>
            </a:r>
          </a:p>
          <a:p>
            <a:r>
              <a:rPr lang="el-GR" altLang="el-GR" dirty="0"/>
              <a:t>Οι κυριότεροι διαλύτες που χρησιμοποιούνται στην εκχύλιση είναι η </a:t>
            </a:r>
            <a:r>
              <a:rPr lang="el-GR" altLang="el-GR" b="1" dirty="0"/>
              <a:t>βενζίνη</a:t>
            </a:r>
            <a:r>
              <a:rPr lang="el-GR" altLang="el-GR" dirty="0"/>
              <a:t>, </a:t>
            </a:r>
            <a:r>
              <a:rPr lang="el-GR" altLang="el-GR" b="1" dirty="0"/>
              <a:t>το εξάνιο </a:t>
            </a:r>
            <a:r>
              <a:rPr lang="el-GR" altLang="el-GR" dirty="0"/>
              <a:t>και το</a:t>
            </a:r>
            <a:r>
              <a:rPr lang="el-GR" altLang="el-GR" b="1" dirty="0"/>
              <a:t> τριχλωροαιθυλένιο</a:t>
            </a:r>
            <a:r>
              <a:rPr lang="el-GR" altLang="el-GR" dirty="0"/>
              <a:t>.</a:t>
            </a:r>
          </a:p>
          <a:p>
            <a:endParaRPr lang="el-GR" dirty="0"/>
          </a:p>
        </p:txBody>
      </p:sp>
    </p:spTree>
    <p:extLst>
      <p:ext uri="{BB962C8B-B14F-4D97-AF65-F5344CB8AC3E}">
        <p14:creationId xmlns:p14="http://schemas.microsoft.com/office/powerpoint/2010/main" val="3287758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αριθμού διαφάνειας 5"/>
          <p:cNvSpPr>
            <a:spLocks noGrp="1"/>
          </p:cNvSpPr>
          <p:nvPr>
            <p:ph type="sldNum" sz="quarter" idx="12"/>
          </p:nvPr>
        </p:nvSpPr>
        <p:spPr/>
        <p:txBody>
          <a:bodyPr/>
          <a:lstStyle/>
          <a:p>
            <a:fld id="{73F26534-6A34-40DC-AF6E-112C816A17BA}" type="slidenum">
              <a:rPr lang="el-GR" altLang="el-GR"/>
              <a:pPr/>
              <a:t>50</a:t>
            </a:fld>
            <a:endParaRPr lang="el-GR" altLang="el-GR" dirty="0"/>
          </a:p>
        </p:txBody>
      </p:sp>
      <p:sp>
        <p:nvSpPr>
          <p:cNvPr id="2" name="Τίτλος 1"/>
          <p:cNvSpPr>
            <a:spLocks noGrp="1"/>
          </p:cNvSpPr>
          <p:nvPr>
            <p:ph type="title"/>
          </p:nvPr>
        </p:nvSpPr>
        <p:spPr/>
        <p:txBody>
          <a:bodyPr/>
          <a:lstStyle/>
          <a:p>
            <a:r>
              <a:rPr lang="el-GR" dirty="0">
                <a:solidFill>
                  <a:prstClr val="white"/>
                </a:solidFill>
              </a:rPr>
              <a:t>Εκχύλιση</a:t>
            </a:r>
            <a:r>
              <a:rPr lang="en-US" dirty="0">
                <a:solidFill>
                  <a:prstClr val="white"/>
                </a:solidFill>
              </a:rPr>
              <a:t> </a:t>
            </a:r>
            <a:r>
              <a:rPr lang="el-GR" sz="3000" b="0" dirty="0" smtClean="0">
                <a:solidFill>
                  <a:prstClr val="white"/>
                </a:solidFill>
              </a:rPr>
              <a:t>4</a:t>
            </a:r>
            <a:r>
              <a:rPr lang="en-US" sz="3000" b="0" dirty="0" smtClean="0">
                <a:solidFill>
                  <a:prstClr val="white"/>
                </a:solidFill>
              </a:rPr>
              <a:t>/</a:t>
            </a:r>
            <a:r>
              <a:rPr lang="el-GR" sz="3000" b="0" dirty="0" smtClean="0">
                <a:solidFill>
                  <a:prstClr val="white"/>
                </a:solidFill>
              </a:rPr>
              <a:t>5</a:t>
            </a:r>
            <a:endParaRPr lang="el-GR" dirty="0"/>
          </a:p>
        </p:txBody>
      </p:sp>
      <p:sp>
        <p:nvSpPr>
          <p:cNvPr id="3" name="Θέση περιεχομένου 2"/>
          <p:cNvSpPr>
            <a:spLocks noGrp="1"/>
          </p:cNvSpPr>
          <p:nvPr>
            <p:ph idx="1"/>
          </p:nvPr>
        </p:nvSpPr>
        <p:spPr/>
        <p:txBody>
          <a:bodyPr/>
          <a:lstStyle/>
          <a:p>
            <a:pPr marL="0" indent="0">
              <a:buNone/>
            </a:pPr>
            <a:r>
              <a:rPr lang="el-GR" dirty="0"/>
              <a:t>Συστήματα </a:t>
            </a:r>
            <a:r>
              <a:rPr lang="el-GR" dirty="0" smtClean="0"/>
              <a:t>εκχύλισης</a:t>
            </a:r>
            <a:r>
              <a:rPr lang="el-GR" dirty="0"/>
              <a:t>:</a:t>
            </a:r>
            <a:endParaRPr lang="en-US" altLang="el-GR" b="1" dirty="0" smtClean="0"/>
          </a:p>
          <a:p>
            <a:pPr marL="457200" indent="-457200">
              <a:buFont typeface="+mj-lt"/>
              <a:buAutoNum type="arabicPeriod"/>
            </a:pPr>
            <a:r>
              <a:rPr lang="el-GR" altLang="el-GR" b="1" dirty="0" smtClean="0"/>
              <a:t>Απλής </a:t>
            </a:r>
            <a:r>
              <a:rPr lang="el-GR" altLang="el-GR" b="1" dirty="0"/>
              <a:t>ανάμιξης </a:t>
            </a:r>
            <a:r>
              <a:rPr lang="el-GR" altLang="el-GR" dirty="0"/>
              <a:t>διαλύτη και ελαιούχου υποστρώματος,</a:t>
            </a:r>
          </a:p>
          <a:p>
            <a:pPr marL="457200" indent="-457200">
              <a:buFont typeface="+mj-lt"/>
              <a:buAutoNum type="arabicPeriod"/>
            </a:pPr>
            <a:r>
              <a:rPr lang="el-GR" altLang="el-GR" dirty="0"/>
              <a:t>Συσκευές </a:t>
            </a:r>
            <a:r>
              <a:rPr lang="el-GR" altLang="el-GR" b="1" dirty="0"/>
              <a:t>ασυνεχούς (διακεκομμένης)</a:t>
            </a:r>
            <a:r>
              <a:rPr lang="en-US" altLang="el-GR" b="1" dirty="0"/>
              <a:t> </a:t>
            </a:r>
            <a:r>
              <a:rPr lang="el-GR" altLang="el-GR" b="1" dirty="0"/>
              <a:t>εκχύλισης</a:t>
            </a:r>
            <a:r>
              <a:rPr lang="el-GR" altLang="el-GR" dirty="0"/>
              <a:t>, με σταδιακό εμπλουτισμό του διαλύτη σε λάδι (μεταφέρεται από τον ένα εκχυλιστήρα στον άλλο),</a:t>
            </a:r>
          </a:p>
          <a:p>
            <a:pPr marL="457200" indent="-457200">
              <a:buFont typeface="+mj-lt"/>
              <a:buAutoNum type="arabicPeriod"/>
            </a:pPr>
            <a:r>
              <a:rPr lang="el-GR" altLang="el-GR" dirty="0"/>
              <a:t>Συσκευές </a:t>
            </a:r>
            <a:r>
              <a:rPr lang="el-GR" altLang="el-GR" b="1" dirty="0"/>
              <a:t>συνεχούς εκχύλισης</a:t>
            </a:r>
            <a:r>
              <a:rPr lang="el-GR" altLang="el-GR" dirty="0"/>
              <a:t>, όπου η ελαιοπυρήνα και ο διαλύτης κινούνται σε αντίθετη φορά</a:t>
            </a:r>
            <a:r>
              <a:rPr lang="el-GR" altLang="el-GR" dirty="0" smtClean="0"/>
              <a:t>.</a:t>
            </a:r>
            <a:endParaRPr lang="el-GR" altLang="el-GR" dirty="0"/>
          </a:p>
        </p:txBody>
      </p:sp>
    </p:spTree>
    <p:extLst>
      <p:ext uri="{BB962C8B-B14F-4D97-AF65-F5344CB8AC3E}">
        <p14:creationId xmlns:p14="http://schemas.microsoft.com/office/powerpoint/2010/main" val="158358496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Εκχύλιση</a:t>
            </a:r>
            <a:r>
              <a:rPr lang="en-US" dirty="0">
                <a:solidFill>
                  <a:prstClr val="white"/>
                </a:solidFill>
              </a:rPr>
              <a:t> </a:t>
            </a:r>
            <a:r>
              <a:rPr lang="el-GR" sz="3000" b="0" dirty="0" smtClean="0">
                <a:solidFill>
                  <a:prstClr val="white"/>
                </a:solidFill>
              </a:rPr>
              <a:t>5</a:t>
            </a:r>
            <a:r>
              <a:rPr lang="en-US" sz="3000" b="0" dirty="0" smtClean="0">
                <a:solidFill>
                  <a:prstClr val="white"/>
                </a:solidFill>
              </a:rPr>
              <a:t>/</a:t>
            </a:r>
            <a:r>
              <a:rPr lang="el-GR" sz="3000" b="0" dirty="0" smtClean="0">
                <a:solidFill>
                  <a:prstClr val="white"/>
                </a:solidFill>
              </a:rPr>
              <a:t>5</a:t>
            </a:r>
            <a:endParaRPr lang="el-GR" dirty="0"/>
          </a:p>
        </p:txBody>
      </p:sp>
      <p:sp>
        <p:nvSpPr>
          <p:cNvPr id="4" name="Θέση αριθμού διαφάνειας 5"/>
          <p:cNvSpPr>
            <a:spLocks noGrp="1"/>
          </p:cNvSpPr>
          <p:nvPr>
            <p:ph type="sldNum" sz="quarter" idx="12"/>
          </p:nvPr>
        </p:nvSpPr>
        <p:spPr/>
        <p:txBody>
          <a:bodyPr/>
          <a:lstStyle/>
          <a:p>
            <a:fld id="{437A45AA-58FC-4426-944F-72DD9BD8F1AF}" type="slidenum">
              <a:rPr lang="el-GR" altLang="el-GR"/>
              <a:pPr/>
              <a:t>51</a:t>
            </a:fld>
            <a:endParaRPr lang="el-GR" altLang="el-GR" dirty="0"/>
          </a:p>
        </p:txBody>
      </p:sp>
      <p:sp>
        <p:nvSpPr>
          <p:cNvPr id="3" name="Θέση περιεχομένου 2"/>
          <p:cNvSpPr>
            <a:spLocks noGrp="1"/>
          </p:cNvSpPr>
          <p:nvPr>
            <p:ph idx="1"/>
          </p:nvPr>
        </p:nvSpPr>
        <p:spPr/>
        <p:txBody>
          <a:bodyPr/>
          <a:lstStyle/>
          <a:p>
            <a:r>
              <a:rPr lang="el-GR" altLang="el-GR" dirty="0"/>
              <a:t>Η παραλαβή των λιπαρών υλών με εκχύλιση, περιλαμβάνει τρεις φάσεις:</a:t>
            </a:r>
          </a:p>
          <a:p>
            <a:pPr>
              <a:buFont typeface="Wingdings" pitchFamily="2" charset="2"/>
              <a:buAutoNum type="arabicPeriod"/>
            </a:pPr>
            <a:r>
              <a:rPr lang="el-GR" altLang="el-GR" b="1" dirty="0"/>
              <a:t>Παραλαβή των λιπαρών υλών </a:t>
            </a:r>
            <a:r>
              <a:rPr lang="el-GR" altLang="el-GR" dirty="0"/>
              <a:t>από το διαλύτη,</a:t>
            </a:r>
          </a:p>
          <a:p>
            <a:pPr>
              <a:buFont typeface="Wingdings" pitchFamily="2" charset="2"/>
              <a:buAutoNum type="arabicPeriod"/>
            </a:pPr>
            <a:r>
              <a:rPr lang="el-GR" altLang="el-GR" b="1" dirty="0"/>
              <a:t>Καθαρισμό του ελαιοδιαλύματος </a:t>
            </a:r>
            <a:r>
              <a:rPr lang="el-GR" altLang="el-GR" dirty="0"/>
              <a:t>(λάδι + διαλύτης) που εξέρχεται από τον εκχυλιστήρα με διήθηση,</a:t>
            </a:r>
          </a:p>
          <a:p>
            <a:pPr>
              <a:buFont typeface="Wingdings" pitchFamily="2" charset="2"/>
              <a:buAutoNum type="arabicPeriod"/>
            </a:pPr>
            <a:r>
              <a:rPr lang="el-GR" altLang="el-GR" b="1" dirty="0"/>
              <a:t>Διαχωρισμό του λαδιού από το διαλύτη </a:t>
            </a:r>
            <a:r>
              <a:rPr lang="el-GR" altLang="el-GR" dirty="0"/>
              <a:t>και επανάκτηση του διαλύτη με απόσταξη. </a:t>
            </a:r>
          </a:p>
          <a:p>
            <a:endParaRPr lang="el-GR" dirty="0"/>
          </a:p>
        </p:txBody>
      </p:sp>
    </p:spTree>
    <p:extLst>
      <p:ext uri="{BB962C8B-B14F-4D97-AF65-F5344CB8AC3E}">
        <p14:creationId xmlns:p14="http://schemas.microsoft.com/office/powerpoint/2010/main" val="177526612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Εκχυλιστική συσκευή </a:t>
            </a:r>
            <a:r>
              <a:rPr lang="el-GR" dirty="0" smtClean="0"/>
              <a:t/>
            </a:r>
            <a:br>
              <a:rPr lang="el-GR" dirty="0" smtClean="0"/>
            </a:br>
            <a:r>
              <a:rPr lang="el-GR" dirty="0" smtClean="0"/>
              <a:t>απλής ανάμιξης </a:t>
            </a:r>
            <a:r>
              <a:rPr lang="el-GR" sz="3000" b="0" dirty="0" smtClean="0"/>
              <a:t>1/2</a:t>
            </a:r>
            <a:endParaRPr lang="el-GR" sz="3000" b="0" dirty="0"/>
          </a:p>
        </p:txBody>
      </p:sp>
      <p:sp>
        <p:nvSpPr>
          <p:cNvPr id="5" name="Θέση αριθμού διαφάνειας 5"/>
          <p:cNvSpPr>
            <a:spLocks noGrp="1"/>
          </p:cNvSpPr>
          <p:nvPr>
            <p:ph type="sldNum" sz="quarter" idx="12"/>
          </p:nvPr>
        </p:nvSpPr>
        <p:spPr/>
        <p:txBody>
          <a:bodyPr/>
          <a:lstStyle/>
          <a:p>
            <a:fld id="{3729163C-7DAC-4B2C-A38A-D19472B3D4E9}" type="slidenum">
              <a:rPr lang="el-GR" altLang="el-GR"/>
              <a:pPr/>
              <a:t>52</a:t>
            </a:fld>
            <a:endParaRPr lang="el-GR" altLang="el-GR" dirty="0"/>
          </a:p>
        </p:txBody>
      </p:sp>
      <p:sp>
        <p:nvSpPr>
          <p:cNvPr id="3" name="Θέση περιεχομένου 2"/>
          <p:cNvSpPr>
            <a:spLocks noGrp="1"/>
          </p:cNvSpPr>
          <p:nvPr>
            <p:ph idx="1"/>
          </p:nvPr>
        </p:nvSpPr>
        <p:spPr/>
        <p:txBody>
          <a:bodyPr/>
          <a:lstStyle/>
          <a:p>
            <a:pPr marL="577850" indent="-577850"/>
            <a:r>
              <a:rPr lang="el-GR" altLang="el-GR" dirty="0"/>
              <a:t>Οι εκχυλιστήρες της κατηγορίας αυτής είναι απλοί, χρησιμοποιούνται από μικρές βιομηχανίες </a:t>
            </a:r>
            <a:r>
              <a:rPr lang="el-GR" altLang="el-GR" b="1" dirty="0"/>
              <a:t>για απολύμανση ορισμένων υλών</a:t>
            </a:r>
            <a:r>
              <a:rPr lang="el-GR" altLang="el-GR" dirty="0"/>
              <a:t>, όπως οστών και αποχρωστικών γαιών.</a:t>
            </a:r>
            <a:endParaRPr lang="en-US" altLang="el-GR" dirty="0"/>
          </a:p>
          <a:p>
            <a:pPr marL="577850" indent="-577850"/>
            <a:r>
              <a:rPr lang="el-GR" altLang="el-GR" dirty="0"/>
              <a:t>Τυπικό παράδειγμα της κατηγορίας αυτής είναι ο εκχυλιστήρας του </a:t>
            </a:r>
            <a:r>
              <a:rPr lang="en-US" altLang="el-GR" dirty="0"/>
              <a:t>DEISS</a:t>
            </a:r>
            <a:r>
              <a:rPr lang="en-US" altLang="el-GR" dirty="0" smtClean="0"/>
              <a:t>.</a:t>
            </a:r>
            <a:endParaRPr lang="en-US" altLang="el-GR" dirty="0"/>
          </a:p>
        </p:txBody>
      </p:sp>
    </p:spTree>
    <p:extLst>
      <p:ext uri="{BB962C8B-B14F-4D97-AF65-F5344CB8AC3E}">
        <p14:creationId xmlns:p14="http://schemas.microsoft.com/office/powerpoint/2010/main" val="421825058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a:solidFill>
                  <a:prstClr val="white"/>
                </a:solidFill>
              </a:rPr>
              <a:t>Εκχυλιστική συσκευή </a:t>
            </a:r>
            <a:br>
              <a:rPr lang="el-GR" dirty="0">
                <a:solidFill>
                  <a:prstClr val="white"/>
                </a:solidFill>
              </a:rPr>
            </a:br>
            <a:r>
              <a:rPr lang="el-GR" dirty="0">
                <a:solidFill>
                  <a:prstClr val="white"/>
                </a:solidFill>
              </a:rPr>
              <a:t>απλής ανάμιξης </a:t>
            </a:r>
            <a:r>
              <a:rPr lang="el-GR" sz="3000" b="0" dirty="0" smtClean="0">
                <a:solidFill>
                  <a:prstClr val="white"/>
                </a:solidFill>
              </a:rPr>
              <a:t>2/2</a:t>
            </a:r>
            <a:endParaRPr lang="el-GR" dirty="0"/>
          </a:p>
        </p:txBody>
      </p:sp>
      <p:sp>
        <p:nvSpPr>
          <p:cNvPr id="4" name="Θέση αριθμού διαφάνειας 5"/>
          <p:cNvSpPr>
            <a:spLocks noGrp="1"/>
          </p:cNvSpPr>
          <p:nvPr>
            <p:ph type="sldNum" sz="quarter" idx="12"/>
          </p:nvPr>
        </p:nvSpPr>
        <p:spPr/>
        <p:txBody>
          <a:bodyPr/>
          <a:lstStyle/>
          <a:p>
            <a:fld id="{3F0582BA-A848-43F9-BAFF-1B8C36A4BA9C}" type="slidenum">
              <a:rPr lang="el-GR" altLang="el-GR"/>
              <a:pPr/>
              <a:t>53</a:t>
            </a:fld>
            <a:endParaRPr lang="el-GR" altLang="el-GR" dirty="0"/>
          </a:p>
        </p:txBody>
      </p:sp>
      <p:sp>
        <p:nvSpPr>
          <p:cNvPr id="3" name="Θέση περιεχομένου 2"/>
          <p:cNvSpPr>
            <a:spLocks noGrp="1"/>
          </p:cNvSpPr>
          <p:nvPr>
            <p:ph idx="1"/>
          </p:nvPr>
        </p:nvSpPr>
        <p:spPr/>
        <p:txBody>
          <a:bodyPr/>
          <a:lstStyle/>
          <a:p>
            <a:r>
              <a:rPr lang="el-GR" altLang="el-GR" dirty="0"/>
              <a:t>Στη συσκευή αυτή, η εκχύλιση γίνεται σε περιβάλλον που </a:t>
            </a:r>
            <a:r>
              <a:rPr lang="el-GR" altLang="el-GR" b="1" dirty="0"/>
              <a:t>συνυπάρχουν και οι δύο φάσεις </a:t>
            </a:r>
            <a:r>
              <a:rPr lang="el-GR" altLang="el-GR" dirty="0"/>
              <a:t>(ατμοί και υγρό διαλυτικό μέσο).</a:t>
            </a:r>
          </a:p>
          <a:p>
            <a:r>
              <a:rPr lang="el-GR" altLang="el-GR" dirty="0"/>
              <a:t>Οι συσκευές αυτές είναι συνήθως χωρητικότητας </a:t>
            </a:r>
            <a:r>
              <a:rPr lang="en-US" altLang="el-GR" dirty="0"/>
              <a:t>1-10 m</a:t>
            </a:r>
            <a:r>
              <a:rPr lang="el-GR" altLang="el-GR" baseline="30000" dirty="0"/>
              <a:t>3</a:t>
            </a:r>
            <a:r>
              <a:rPr lang="el-GR" altLang="el-GR" dirty="0"/>
              <a:t> και στο μπροστινό μέρος φέρουν </a:t>
            </a:r>
            <a:r>
              <a:rPr lang="el-GR" altLang="el-GR" b="1" dirty="0"/>
              <a:t>θυρίδα εκφόρτωσης</a:t>
            </a:r>
            <a:r>
              <a:rPr lang="el-GR" altLang="el-GR" dirty="0"/>
              <a:t>, στο επίπεδο της οποίας έχει τοποθετηθεί ψευδοπυθμένας, ο οποίος καλύπτεται με ύφασμα για να συγκρατεί τον αλεσμένο σπόρο</a:t>
            </a:r>
            <a:r>
              <a:rPr lang="el-GR" altLang="el-GR" dirty="0" smtClean="0"/>
              <a:t>.</a:t>
            </a:r>
            <a:endParaRPr lang="el-GR" dirty="0"/>
          </a:p>
        </p:txBody>
      </p:sp>
    </p:spTree>
    <p:extLst>
      <p:ext uri="{BB962C8B-B14F-4D97-AF65-F5344CB8AC3E}">
        <p14:creationId xmlns:p14="http://schemas.microsoft.com/office/powerpoint/2010/main" val="33174718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αριθμού διαφάνειας 5"/>
          <p:cNvSpPr>
            <a:spLocks noGrp="1"/>
          </p:cNvSpPr>
          <p:nvPr>
            <p:ph type="sldNum" sz="quarter" idx="12"/>
          </p:nvPr>
        </p:nvSpPr>
        <p:spPr/>
        <p:txBody>
          <a:bodyPr/>
          <a:lstStyle/>
          <a:p>
            <a:fld id="{3F4590B4-F84F-4AE5-957A-AFB319D48C90}" type="slidenum">
              <a:rPr lang="el-GR" altLang="el-GR"/>
              <a:pPr/>
              <a:t>54</a:t>
            </a:fld>
            <a:endParaRPr lang="el-GR" altLang="el-GR" dirty="0"/>
          </a:p>
        </p:txBody>
      </p:sp>
      <p:pic>
        <p:nvPicPr>
          <p:cNvPr id="402438" name="55 - Εικόνα" descr="εκχυλιστήρας Deiss"/>
          <p:cNvPicPr>
            <a:picLocks noGrp="1" noChangeArrowheads="1"/>
          </p:cNvPicPr>
          <p:nvPr>
            <p:ph idx="1"/>
          </p:nvPr>
        </p:nvPicPr>
        <p:blipFill rotWithShape="1">
          <a:blip r:embed="rId2">
            <a:extLst>
              <a:ext uri="{28A0092B-C50C-407E-A947-70E740481C1C}">
                <a14:useLocalDpi xmlns:a14="http://schemas.microsoft.com/office/drawing/2010/main" val="0"/>
              </a:ext>
            </a:extLst>
          </a:blip>
          <a:srcRect l="15434" t="9890" r="14699" b="8869"/>
          <a:stretch/>
        </p:blipFill>
        <p:spPr>
          <a:xfrm>
            <a:off x="3275856" y="1916832"/>
            <a:ext cx="2592289" cy="4032448"/>
          </a:xfr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Τίτλος 1"/>
          <p:cNvSpPr>
            <a:spLocks noGrp="1"/>
          </p:cNvSpPr>
          <p:nvPr>
            <p:ph type="title"/>
          </p:nvPr>
        </p:nvSpPr>
        <p:spPr/>
        <p:txBody>
          <a:bodyPr/>
          <a:lstStyle/>
          <a:p>
            <a:r>
              <a:rPr lang="el-GR" dirty="0"/>
              <a:t>Εκχυλιστική συσκευή απλής ανάμιξης </a:t>
            </a:r>
            <a:r>
              <a:rPr lang="el-GR" sz="3000" b="0" dirty="0"/>
              <a:t>(εκχυλιστήρας του Deiss</a:t>
            </a:r>
            <a:r>
              <a:rPr lang="el-GR" sz="3000" b="0" dirty="0" smtClean="0"/>
              <a:t>) 1/3</a:t>
            </a:r>
            <a:endParaRPr lang="el-GR" sz="3000" b="0" dirty="0"/>
          </a:p>
        </p:txBody>
      </p:sp>
    </p:spTree>
    <p:extLst>
      <p:ext uri="{BB962C8B-B14F-4D97-AF65-F5344CB8AC3E}">
        <p14:creationId xmlns:p14="http://schemas.microsoft.com/office/powerpoint/2010/main" val="206053341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solidFill>
                  <a:prstClr val="white"/>
                </a:solidFill>
              </a:rPr>
              <a:t>Εκχυλιστική συσκευή απλής ανάμιξης </a:t>
            </a:r>
            <a:r>
              <a:rPr lang="el-GR" sz="3000" b="0" dirty="0">
                <a:solidFill>
                  <a:prstClr val="white"/>
                </a:solidFill>
              </a:rPr>
              <a:t>(εκχυλιστήρας του Deiss) </a:t>
            </a:r>
            <a:r>
              <a:rPr lang="el-GR" sz="3000" b="0" dirty="0" smtClean="0">
                <a:solidFill>
                  <a:prstClr val="white"/>
                </a:solidFill>
              </a:rPr>
              <a:t>2/3</a:t>
            </a:r>
            <a:endParaRPr lang="el-GR" dirty="0"/>
          </a:p>
        </p:txBody>
      </p:sp>
      <p:sp>
        <p:nvSpPr>
          <p:cNvPr id="4" name="Θέση αριθμού διαφάνειας 5"/>
          <p:cNvSpPr>
            <a:spLocks noGrp="1"/>
          </p:cNvSpPr>
          <p:nvPr>
            <p:ph type="sldNum" sz="quarter" idx="12"/>
          </p:nvPr>
        </p:nvSpPr>
        <p:spPr/>
        <p:txBody>
          <a:bodyPr/>
          <a:lstStyle/>
          <a:p>
            <a:fld id="{3834948E-20A5-472F-BB82-BEC8B92CC5C6}" type="slidenum">
              <a:rPr lang="el-GR" altLang="el-GR"/>
              <a:pPr/>
              <a:t>55</a:t>
            </a:fld>
            <a:endParaRPr lang="el-GR" altLang="el-GR" dirty="0"/>
          </a:p>
        </p:txBody>
      </p:sp>
      <p:sp>
        <p:nvSpPr>
          <p:cNvPr id="5" name="Θέση περιεχομένου 4"/>
          <p:cNvSpPr>
            <a:spLocks noGrp="1"/>
          </p:cNvSpPr>
          <p:nvPr>
            <p:ph idx="1"/>
          </p:nvPr>
        </p:nvSpPr>
        <p:spPr>
          <a:xfrm>
            <a:off x="251520" y="1412776"/>
            <a:ext cx="8640960" cy="5184576"/>
          </a:xfrm>
        </p:spPr>
        <p:txBody>
          <a:bodyPr/>
          <a:lstStyle/>
          <a:p>
            <a:pPr>
              <a:lnSpc>
                <a:spcPct val="110000"/>
              </a:lnSpc>
            </a:pPr>
            <a:r>
              <a:rPr lang="el-GR" altLang="el-GR" b="1" dirty="0"/>
              <a:t>Η εισαγωγή του αλεσμένου σπόρου </a:t>
            </a:r>
            <a:r>
              <a:rPr lang="el-GR" altLang="el-GR" dirty="0"/>
              <a:t>γίνεται από την πάνω θυρίδα, η οποία κλείνει αεροστεγώς. Ο διαλύτης τοποθετείται συνήθως κάτω από τον ψευδοπυθμένα.</a:t>
            </a:r>
          </a:p>
          <a:p>
            <a:pPr>
              <a:lnSpc>
                <a:spcPct val="110000"/>
              </a:lnSpc>
            </a:pPr>
            <a:r>
              <a:rPr lang="el-GR" altLang="el-GR" dirty="0"/>
              <a:t>Εάν ο διαλύτης, έχει </a:t>
            </a:r>
            <a:r>
              <a:rPr lang="el-GR" altLang="el-GR" b="1" dirty="0"/>
              <a:t>μεγαλύτερο ειδικό βάρος από το λάδι</a:t>
            </a:r>
            <a:r>
              <a:rPr lang="el-GR" altLang="el-GR" dirty="0"/>
              <a:t>, εισέρχεται από το κάτω μέρος,  διαπερνά τη μάζα, διαλύει το λάδι και το διάλυμα βγαίνει από κατάλληλη σωλήνωση, στο πάνω μέρος, και οδηγείται προς τον αποστακτήρα.</a:t>
            </a:r>
          </a:p>
          <a:p>
            <a:pPr>
              <a:lnSpc>
                <a:spcPct val="110000"/>
              </a:lnSpc>
            </a:pPr>
            <a:r>
              <a:rPr lang="el-GR" altLang="el-GR" dirty="0"/>
              <a:t>Οι διαλύτες</a:t>
            </a:r>
            <a:r>
              <a:rPr lang="el-GR" altLang="el-GR" b="1" dirty="0"/>
              <a:t> με μικρότερο ειδικό βάρος από το λάδι</a:t>
            </a:r>
            <a:r>
              <a:rPr lang="el-GR" altLang="el-GR" dirty="0"/>
              <a:t>, ακολουθούν αντίστροφη πορεία, δηλαδή εισέρχονται από πάνω και το ελαιοδιάλυμα που σχηματίζεται παραλαμβάνεται από το κάτω μέρος και οδηγείται προς τον αποστακτήρα</a:t>
            </a:r>
            <a:r>
              <a:rPr lang="el-GR" altLang="el-GR" dirty="0" smtClean="0"/>
              <a:t>.</a:t>
            </a:r>
            <a:endParaRPr lang="el-GR" altLang="el-GR" dirty="0"/>
          </a:p>
        </p:txBody>
      </p:sp>
    </p:spTree>
    <p:extLst>
      <p:ext uri="{BB962C8B-B14F-4D97-AF65-F5344CB8AC3E}">
        <p14:creationId xmlns:p14="http://schemas.microsoft.com/office/powerpoint/2010/main" val="162145333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solidFill>
                  <a:prstClr val="white"/>
                </a:solidFill>
              </a:rPr>
              <a:t>Εκχυλιστική συσκευή απλής ανάμιξης </a:t>
            </a:r>
            <a:r>
              <a:rPr lang="el-GR" sz="3000" b="0" dirty="0">
                <a:solidFill>
                  <a:prstClr val="white"/>
                </a:solidFill>
              </a:rPr>
              <a:t>(εκχυλιστήρας του Deiss) </a:t>
            </a:r>
            <a:r>
              <a:rPr lang="el-GR" sz="3000" b="0" dirty="0" smtClean="0">
                <a:solidFill>
                  <a:prstClr val="white"/>
                </a:solidFill>
              </a:rPr>
              <a:t>3/3</a:t>
            </a:r>
            <a:endParaRPr lang="el-GR" dirty="0"/>
          </a:p>
        </p:txBody>
      </p:sp>
      <p:sp>
        <p:nvSpPr>
          <p:cNvPr id="4" name="Θέση αριθμού διαφάνειας 5"/>
          <p:cNvSpPr>
            <a:spLocks noGrp="1"/>
          </p:cNvSpPr>
          <p:nvPr>
            <p:ph type="sldNum" sz="quarter" idx="12"/>
          </p:nvPr>
        </p:nvSpPr>
        <p:spPr/>
        <p:txBody>
          <a:bodyPr/>
          <a:lstStyle/>
          <a:p>
            <a:fld id="{9B5ABEC3-E56A-41FF-84C1-5DDB112E4EAD}" type="slidenum">
              <a:rPr lang="el-GR" altLang="el-GR"/>
              <a:pPr/>
              <a:t>56</a:t>
            </a:fld>
            <a:endParaRPr lang="el-GR" altLang="el-GR" dirty="0"/>
          </a:p>
        </p:txBody>
      </p:sp>
      <p:sp>
        <p:nvSpPr>
          <p:cNvPr id="5" name="Θέση περιεχομένου 4"/>
          <p:cNvSpPr>
            <a:spLocks noGrp="1"/>
          </p:cNvSpPr>
          <p:nvPr>
            <p:ph idx="1"/>
          </p:nvPr>
        </p:nvSpPr>
        <p:spPr>
          <a:xfrm>
            <a:off x="251520" y="1412776"/>
            <a:ext cx="8640960" cy="5112568"/>
          </a:xfrm>
        </p:spPr>
        <p:txBody>
          <a:bodyPr/>
          <a:lstStyle/>
          <a:p>
            <a:pPr>
              <a:lnSpc>
                <a:spcPct val="110000"/>
              </a:lnSpc>
            </a:pPr>
            <a:r>
              <a:rPr lang="el-GR" altLang="el-GR" b="1" dirty="0"/>
              <a:t>Ο διαλύτης θερμαίνεται από υπέρθερμο ατμό</a:t>
            </a:r>
            <a:r>
              <a:rPr lang="el-GR" altLang="el-GR" dirty="0"/>
              <a:t>, ο οποίος είτε κυκλοφορεί στα διπλά τοιχώματα του εκχυλιστήρα, είτε μέσα από σερπαντίνα (οφιοειδής σωλήνας) που είναι εμβαπτισμένη στο διαλύτη.</a:t>
            </a:r>
          </a:p>
          <a:p>
            <a:pPr>
              <a:lnSpc>
                <a:spcPct val="110000"/>
              </a:lnSpc>
            </a:pPr>
            <a:r>
              <a:rPr lang="el-GR" altLang="el-GR" dirty="0"/>
              <a:t>Με τη θέρμανση </a:t>
            </a:r>
            <a:r>
              <a:rPr lang="el-GR" altLang="el-GR" b="1" dirty="0"/>
              <a:t>εξαερώνεται ένα μέρος του διαλύτη </a:t>
            </a:r>
            <a:r>
              <a:rPr lang="el-GR" altLang="el-GR" dirty="0"/>
              <a:t>και οι ατμοί γεμίζουν τον ελεύθερο χώρο και ανεβαίνουν στο επάνω μέρος της συσκευής που βρίσκεται ο ψυκτήρας, υγροποιούνται και ξαναπέφτουν στην ελαιοπυρήνα.</a:t>
            </a:r>
          </a:p>
          <a:p>
            <a:pPr>
              <a:lnSpc>
                <a:spcPct val="110000"/>
              </a:lnSpc>
            </a:pPr>
            <a:r>
              <a:rPr lang="el-GR" altLang="el-GR" dirty="0"/>
              <a:t>Η διαδικασία συνεχίζεται μέχρι να </a:t>
            </a:r>
            <a:r>
              <a:rPr lang="el-GR" altLang="el-GR" b="1" dirty="0"/>
              <a:t>ολοκληρωθεί η παραλαβή του λαδιού </a:t>
            </a:r>
            <a:r>
              <a:rPr lang="el-GR" altLang="el-GR" dirty="0"/>
              <a:t>από το διαλύτη (μετά από 4 ώρες παραμένει περίπου 1% λάδι στο σπόρο</a:t>
            </a:r>
            <a:r>
              <a:rPr lang="el-GR" altLang="el-GR" dirty="0" smtClean="0"/>
              <a:t>.</a:t>
            </a:r>
            <a:endParaRPr lang="el-GR" dirty="0"/>
          </a:p>
        </p:txBody>
      </p:sp>
    </p:spTree>
    <p:extLst>
      <p:ext uri="{BB962C8B-B14F-4D97-AF65-F5344CB8AC3E}">
        <p14:creationId xmlns:p14="http://schemas.microsoft.com/office/powerpoint/2010/main" val="161323802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αριθμού διαφάνειας 5"/>
          <p:cNvSpPr>
            <a:spLocks noGrp="1"/>
          </p:cNvSpPr>
          <p:nvPr>
            <p:ph type="sldNum" sz="quarter" idx="12"/>
          </p:nvPr>
        </p:nvSpPr>
        <p:spPr/>
        <p:txBody>
          <a:bodyPr/>
          <a:lstStyle/>
          <a:p>
            <a:fld id="{1F02E061-0C4B-475E-B2E2-5090E134DE10}" type="slidenum">
              <a:rPr lang="el-GR" altLang="el-GR"/>
              <a:pPr/>
              <a:t>57</a:t>
            </a:fld>
            <a:endParaRPr lang="el-GR" altLang="el-GR" dirty="0"/>
          </a:p>
        </p:txBody>
      </p:sp>
      <p:sp>
        <p:nvSpPr>
          <p:cNvPr id="2" name="Τίτλος 1"/>
          <p:cNvSpPr>
            <a:spLocks noGrp="1"/>
          </p:cNvSpPr>
          <p:nvPr>
            <p:ph type="title"/>
          </p:nvPr>
        </p:nvSpPr>
        <p:spPr/>
        <p:txBody>
          <a:bodyPr/>
          <a:lstStyle/>
          <a:p>
            <a:r>
              <a:rPr lang="el-GR" dirty="0"/>
              <a:t>Ασυνεχής εκχύλιση με </a:t>
            </a:r>
            <a:r>
              <a:rPr lang="el-GR" dirty="0" smtClean="0"/>
              <a:t>εμπλουτισμό </a:t>
            </a:r>
            <a:r>
              <a:rPr lang="el-GR" sz="3000" b="0" dirty="0" smtClean="0"/>
              <a:t>1/7</a:t>
            </a:r>
            <a:endParaRPr lang="el-GR" sz="3000" b="0" dirty="0"/>
          </a:p>
        </p:txBody>
      </p:sp>
      <p:sp>
        <p:nvSpPr>
          <p:cNvPr id="3" name="Θέση περιεχομένου 2"/>
          <p:cNvSpPr>
            <a:spLocks noGrp="1"/>
          </p:cNvSpPr>
          <p:nvPr>
            <p:ph idx="1"/>
          </p:nvPr>
        </p:nvSpPr>
        <p:spPr>
          <a:xfrm>
            <a:off x="323528" y="1196752"/>
            <a:ext cx="8568952" cy="2088232"/>
          </a:xfrm>
        </p:spPr>
        <p:txBody>
          <a:bodyPr>
            <a:normAutofit/>
          </a:bodyPr>
          <a:lstStyle/>
          <a:p>
            <a:r>
              <a:rPr lang="el-GR" altLang="el-GR" sz="2300" dirty="0"/>
              <a:t>Το σύστημα αυτό εξαγωγής λαδιού, συνήθως χρησιμοποιείται από μεγάλες βιομηχανίες. </a:t>
            </a:r>
          </a:p>
          <a:p>
            <a:r>
              <a:rPr lang="el-GR" altLang="el-GR" sz="2300" dirty="0"/>
              <a:t>Χρησιμοποιούνται εκχυλιστήρες </a:t>
            </a:r>
            <a:r>
              <a:rPr lang="el-GR" altLang="el-GR" sz="2300" b="1" dirty="0"/>
              <a:t>παρόμοιοι με τον εκχυλιστήρα </a:t>
            </a:r>
            <a:r>
              <a:rPr lang="en-US" altLang="el-GR" sz="2300" b="1" dirty="0"/>
              <a:t>DEISS</a:t>
            </a:r>
            <a:r>
              <a:rPr lang="el-GR" altLang="el-GR" sz="2300" dirty="0"/>
              <a:t>, αλλά σε συστοιχίες από δυο μέχρι δέκα συσκευές</a:t>
            </a:r>
            <a:r>
              <a:rPr lang="el-GR" altLang="el-GR" sz="2300" dirty="0" smtClean="0"/>
              <a:t>.</a:t>
            </a:r>
            <a:endParaRPr lang="el-GR" altLang="el-GR" sz="2300" dirty="0"/>
          </a:p>
        </p:txBody>
      </p:sp>
      <p:pic>
        <p:nvPicPr>
          <p:cNvPr id="7" name="56 - Εικόνα" descr="εκχυλιση με εμπλουτισμό"/>
          <p:cNvPicPr>
            <a:picLocks noChangeArrowheads="1"/>
          </p:cNvPicPr>
          <p:nvPr/>
        </p:nvPicPr>
        <p:blipFill rotWithShape="1">
          <a:blip r:embed="rId2">
            <a:extLst>
              <a:ext uri="{28A0092B-C50C-407E-A947-70E740481C1C}">
                <a14:useLocalDpi xmlns:a14="http://schemas.microsoft.com/office/drawing/2010/main" val="0"/>
              </a:ext>
            </a:extLst>
          </a:blip>
          <a:srcRect l="2148" t="2576" r="3043" b="4002"/>
          <a:stretch/>
        </p:blipFill>
        <p:spPr>
          <a:xfrm>
            <a:off x="3491881" y="3068960"/>
            <a:ext cx="5544616" cy="324036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Ορθογώνιο 3"/>
          <p:cNvSpPr/>
          <p:nvPr/>
        </p:nvSpPr>
        <p:spPr>
          <a:xfrm>
            <a:off x="323528" y="3140968"/>
            <a:ext cx="3240360" cy="2074286"/>
          </a:xfrm>
          <a:prstGeom prst="rect">
            <a:avLst/>
          </a:prstGeom>
        </p:spPr>
        <p:txBody>
          <a:bodyPr wrap="square">
            <a:spAutoFit/>
          </a:bodyPr>
          <a:lstStyle/>
          <a:p>
            <a:pPr marL="342900" lvl="0" indent="-342900" fontAlgn="auto">
              <a:lnSpc>
                <a:spcPct val="112000"/>
              </a:lnSpc>
              <a:spcBef>
                <a:spcPts val="1200"/>
              </a:spcBef>
              <a:spcAft>
                <a:spcPts val="0"/>
              </a:spcAft>
              <a:buFont typeface="Arial" pitchFamily="34" charset="0"/>
              <a:buChar char="•"/>
            </a:pPr>
            <a:r>
              <a:rPr lang="el-GR" altLang="el-GR" sz="2300" dirty="0">
                <a:solidFill>
                  <a:prstClr val="black"/>
                </a:solidFill>
                <a:latin typeface="Calibri"/>
              </a:rPr>
              <a:t>Το σχήμα απεικονίζει τη διάταξη μιας τέτοιας συστοιχίας που αποτελείται από 6 εκχυλιστήρες. </a:t>
            </a:r>
          </a:p>
        </p:txBody>
      </p:sp>
    </p:spTree>
    <p:extLst>
      <p:ext uri="{BB962C8B-B14F-4D97-AF65-F5344CB8AC3E}">
        <p14:creationId xmlns:p14="http://schemas.microsoft.com/office/powerpoint/2010/main" val="350526127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Ασυνεχής εκχύλιση με εμπλουτισμό </a:t>
            </a:r>
            <a:r>
              <a:rPr lang="el-GR" sz="3000" b="0" dirty="0" smtClean="0">
                <a:solidFill>
                  <a:prstClr val="white"/>
                </a:solidFill>
              </a:rPr>
              <a:t>2/7</a:t>
            </a:r>
            <a:endParaRPr lang="el-GR" dirty="0"/>
          </a:p>
        </p:txBody>
      </p:sp>
      <p:sp>
        <p:nvSpPr>
          <p:cNvPr id="4" name="Θέση αριθμού διαφάνειας 5"/>
          <p:cNvSpPr>
            <a:spLocks noGrp="1"/>
          </p:cNvSpPr>
          <p:nvPr>
            <p:ph type="sldNum" sz="quarter" idx="12"/>
          </p:nvPr>
        </p:nvSpPr>
        <p:spPr/>
        <p:txBody>
          <a:bodyPr/>
          <a:lstStyle/>
          <a:p>
            <a:fld id="{E04FB06F-B655-4946-AB85-5C54E3102871}" type="slidenum">
              <a:rPr lang="el-GR" altLang="el-GR"/>
              <a:pPr/>
              <a:t>58</a:t>
            </a:fld>
            <a:endParaRPr lang="el-GR" altLang="el-GR" dirty="0"/>
          </a:p>
        </p:txBody>
      </p:sp>
      <p:sp>
        <p:nvSpPr>
          <p:cNvPr id="3" name="Θέση περιεχομένου 2"/>
          <p:cNvSpPr>
            <a:spLocks noGrp="1"/>
          </p:cNvSpPr>
          <p:nvPr>
            <p:ph idx="1"/>
          </p:nvPr>
        </p:nvSpPr>
        <p:spPr/>
        <p:txBody>
          <a:bodyPr/>
          <a:lstStyle/>
          <a:p>
            <a:r>
              <a:rPr lang="el-GR" altLang="el-GR" b="1" dirty="0"/>
              <a:t>Οι 6 εκχυλιστήρες τοποθετούνται σε σειρά</a:t>
            </a:r>
            <a:r>
              <a:rPr lang="el-GR" altLang="el-GR" dirty="0"/>
              <a:t>, ώστε ο διαλύτης (βενζίνη) να κυκλοφορεί από τον ένα εκχυλιστήρα στον άλλο και να εμπλουτίζεται συνεχώς σε εκχύλισμα</a:t>
            </a:r>
            <a:r>
              <a:rPr lang="en-US" altLang="el-GR" dirty="0"/>
              <a:t> (</a:t>
            </a:r>
            <a:r>
              <a:rPr lang="el-GR" altLang="el-GR" dirty="0"/>
              <a:t>λάδι</a:t>
            </a:r>
            <a:r>
              <a:rPr lang="en-US" altLang="el-GR" dirty="0"/>
              <a:t>)</a:t>
            </a:r>
            <a:r>
              <a:rPr lang="el-GR" altLang="el-GR" dirty="0"/>
              <a:t>, μέχρι να κορεστεί πλήρως.</a:t>
            </a:r>
          </a:p>
          <a:p>
            <a:r>
              <a:rPr lang="el-GR" altLang="el-GR" dirty="0"/>
              <a:t>Αρχικά </a:t>
            </a:r>
            <a:r>
              <a:rPr lang="el-GR" altLang="el-GR" b="1" dirty="0"/>
              <a:t>γεμίζονται οι 6 εκχυλιστήρες με ελαιούχο σπόρο</a:t>
            </a:r>
            <a:r>
              <a:rPr lang="el-GR" altLang="el-GR" dirty="0"/>
              <a:t>, στη συνέχεια γεμίζει ο πρώτος (1) με </a:t>
            </a:r>
            <a:r>
              <a:rPr lang="el-GR" altLang="el-GR" b="1" dirty="0"/>
              <a:t>καθαρό διαλύτη </a:t>
            </a:r>
            <a:r>
              <a:rPr lang="el-GR" altLang="el-GR" dirty="0"/>
              <a:t>από το ντεπόζιτο</a:t>
            </a:r>
            <a:r>
              <a:rPr lang="en-US" altLang="el-GR" dirty="0"/>
              <a:t> </a:t>
            </a:r>
            <a:r>
              <a:rPr lang="el-GR" altLang="el-GR" dirty="0"/>
              <a:t>και μένει σε επαφή με τον αλεσμένο ελαιούχο σπόρο για ένα χρονικό διάστημα (συνήθως 3 </a:t>
            </a:r>
            <a:r>
              <a:rPr lang="en-US" altLang="el-GR" dirty="0"/>
              <a:t>h</a:t>
            </a:r>
            <a:r>
              <a:rPr lang="el-GR" altLang="el-GR" dirty="0"/>
              <a:t>) και στη συνέχεια μεταφέρεται στον δεύτερο εκχυλιστήρα (2) [ο εκχυλιστήρας (1) ξαναγεμίζεται με διαλύτη</a:t>
            </a:r>
            <a:r>
              <a:rPr lang="el-GR" altLang="el-GR" dirty="0" smtClean="0"/>
              <a:t>].</a:t>
            </a:r>
            <a:endParaRPr lang="el-GR" dirty="0"/>
          </a:p>
        </p:txBody>
      </p:sp>
    </p:spTree>
    <p:extLst>
      <p:ext uri="{BB962C8B-B14F-4D97-AF65-F5344CB8AC3E}">
        <p14:creationId xmlns:p14="http://schemas.microsoft.com/office/powerpoint/2010/main" val="18887484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Παραλαβή πρώτης ύλης </a:t>
            </a:r>
            <a:br>
              <a:rPr lang="el-GR" dirty="0"/>
            </a:br>
            <a:r>
              <a:rPr lang="el-GR" sz="3000" b="0" dirty="0" smtClean="0">
                <a:solidFill>
                  <a:prstClr val="white"/>
                </a:solidFill>
              </a:rPr>
              <a:t>(</a:t>
            </a:r>
            <a:r>
              <a:rPr lang="el-GR" sz="3000" b="0" dirty="0">
                <a:solidFill>
                  <a:prstClr val="white"/>
                </a:solidFill>
              </a:rPr>
              <a:t>Συγκομιδή) </a:t>
            </a:r>
            <a:r>
              <a:rPr lang="el-GR" sz="3000" b="0" dirty="0" smtClean="0">
                <a:solidFill>
                  <a:prstClr val="white"/>
                </a:solidFill>
              </a:rPr>
              <a:t>3/4</a:t>
            </a:r>
            <a:endParaRPr lang="el-GR" dirty="0"/>
          </a:p>
        </p:txBody>
      </p:sp>
      <p:sp>
        <p:nvSpPr>
          <p:cNvPr id="4" name="Θέση αριθμού διαφάνειας 5"/>
          <p:cNvSpPr>
            <a:spLocks noGrp="1"/>
          </p:cNvSpPr>
          <p:nvPr>
            <p:ph type="sldNum" sz="quarter" idx="12"/>
          </p:nvPr>
        </p:nvSpPr>
        <p:spPr/>
        <p:txBody>
          <a:bodyPr/>
          <a:lstStyle/>
          <a:p>
            <a:fld id="{83964552-9B9B-47EA-A2A1-1074BAF0A1C9}" type="slidenum">
              <a:rPr lang="el-GR" altLang="el-GR"/>
              <a:pPr/>
              <a:t>5</a:t>
            </a:fld>
            <a:endParaRPr lang="el-GR" altLang="el-GR" dirty="0"/>
          </a:p>
        </p:txBody>
      </p:sp>
      <p:sp>
        <p:nvSpPr>
          <p:cNvPr id="5" name="Θέση περιεχομένου 4"/>
          <p:cNvSpPr>
            <a:spLocks noGrp="1"/>
          </p:cNvSpPr>
          <p:nvPr>
            <p:ph idx="1"/>
          </p:nvPr>
        </p:nvSpPr>
        <p:spPr/>
        <p:txBody>
          <a:bodyPr/>
          <a:lstStyle/>
          <a:p>
            <a:r>
              <a:rPr lang="el-GR" altLang="el-GR" dirty="0"/>
              <a:t>Αποτέλεσμα όλων αυτών είναι η </a:t>
            </a:r>
            <a:r>
              <a:rPr lang="el-GR" altLang="el-GR" dirty="0">
                <a:solidFill>
                  <a:schemeClr val="hlink"/>
                </a:solidFill>
              </a:rPr>
              <a:t>υδρόλυση των γλυκεριδίων</a:t>
            </a:r>
            <a:r>
              <a:rPr lang="el-GR" altLang="el-GR" dirty="0"/>
              <a:t> των λαδιών, </a:t>
            </a:r>
            <a:r>
              <a:rPr lang="el-GR" altLang="el-GR" b="1" dirty="0"/>
              <a:t>η δημιουργία ελεύθερων λιπαρών οξέων</a:t>
            </a:r>
            <a:r>
              <a:rPr lang="el-GR" altLang="el-GR" dirty="0"/>
              <a:t>, </a:t>
            </a:r>
            <a:r>
              <a:rPr lang="el-GR" altLang="el-GR" b="1" dirty="0"/>
              <a:t>η διάσπαση μη λιπαρών συστατικών</a:t>
            </a:r>
            <a:r>
              <a:rPr lang="el-GR" altLang="el-GR" dirty="0"/>
              <a:t>, </a:t>
            </a:r>
            <a:r>
              <a:rPr lang="el-GR" altLang="el-GR" dirty="0">
                <a:solidFill>
                  <a:srgbClr val="660066"/>
                </a:solidFill>
              </a:rPr>
              <a:t>η αλλοίωση του χρώματος</a:t>
            </a:r>
            <a:r>
              <a:rPr lang="el-GR" altLang="el-GR" dirty="0"/>
              <a:t> κ.λ.π. </a:t>
            </a:r>
          </a:p>
          <a:p>
            <a:r>
              <a:rPr lang="el-GR" altLang="el-GR" dirty="0"/>
              <a:t>Ακόμη, μπορεί να συμβεί «</a:t>
            </a:r>
            <a:r>
              <a:rPr lang="el-GR" altLang="el-GR" b="1" dirty="0"/>
              <a:t>αυτοθέρμανση</a:t>
            </a:r>
            <a:r>
              <a:rPr lang="el-GR" altLang="el-GR" dirty="0"/>
              <a:t>», δηλαδή να ανέβει η θερμοκρασία εξαιτίας της αύξησης του πληθυσμού των βακτηρίων.</a:t>
            </a:r>
          </a:p>
          <a:p>
            <a:r>
              <a:rPr lang="el-GR" altLang="el-GR" dirty="0"/>
              <a:t>Για τους λόγους αυτούς οι σπόροι πρέπει να αποθηκεύονται </a:t>
            </a:r>
            <a:r>
              <a:rPr lang="el-GR" altLang="el-GR" b="1" dirty="0"/>
              <a:t>σε ξηρές αποθήκες</a:t>
            </a:r>
            <a:r>
              <a:rPr lang="el-GR" altLang="el-GR" dirty="0"/>
              <a:t> με μικρό ποσοστό υγρασίας και λίγο οξυγόνο, ώστε να περιοριστεί στο ελάχιστο δυνατό η δράση των ενζύμων, μυκήτων και βακτηρίων</a:t>
            </a:r>
            <a:r>
              <a:rPr lang="el-GR" altLang="el-GR" dirty="0" smtClean="0"/>
              <a:t>.</a:t>
            </a:r>
            <a:endParaRPr lang="el-GR" dirty="0"/>
          </a:p>
        </p:txBody>
      </p:sp>
    </p:spTree>
    <p:extLst>
      <p:ext uri="{BB962C8B-B14F-4D97-AF65-F5344CB8AC3E}">
        <p14:creationId xmlns:p14="http://schemas.microsoft.com/office/powerpoint/2010/main" val="399212372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Ασυνεχής εκχύλιση με εμπλουτισμό </a:t>
            </a:r>
            <a:r>
              <a:rPr lang="el-GR" sz="3000" b="0" dirty="0" smtClean="0">
                <a:solidFill>
                  <a:prstClr val="white"/>
                </a:solidFill>
              </a:rPr>
              <a:t>3/7</a:t>
            </a:r>
            <a:endParaRPr lang="el-GR" dirty="0"/>
          </a:p>
        </p:txBody>
      </p:sp>
      <p:sp>
        <p:nvSpPr>
          <p:cNvPr id="4" name="Θέση αριθμού διαφάνειας 5"/>
          <p:cNvSpPr>
            <a:spLocks noGrp="1"/>
          </p:cNvSpPr>
          <p:nvPr>
            <p:ph type="sldNum" sz="quarter" idx="12"/>
          </p:nvPr>
        </p:nvSpPr>
        <p:spPr/>
        <p:txBody>
          <a:bodyPr/>
          <a:lstStyle/>
          <a:p>
            <a:fld id="{A1F6DD04-0B72-47F6-BB49-4ADC23CE5E80}" type="slidenum">
              <a:rPr lang="el-GR" altLang="el-GR"/>
              <a:pPr/>
              <a:t>59</a:t>
            </a:fld>
            <a:endParaRPr lang="el-GR" altLang="el-GR" dirty="0"/>
          </a:p>
        </p:txBody>
      </p:sp>
      <p:sp>
        <p:nvSpPr>
          <p:cNvPr id="3" name="Θέση περιεχομένου 2"/>
          <p:cNvSpPr>
            <a:spLocks noGrp="1"/>
          </p:cNvSpPr>
          <p:nvPr>
            <p:ph idx="1"/>
          </p:nvPr>
        </p:nvSpPr>
        <p:spPr/>
        <p:txBody>
          <a:bodyPr/>
          <a:lstStyle/>
          <a:p>
            <a:r>
              <a:rPr lang="el-GR" altLang="el-GR" b="1" dirty="0"/>
              <a:t>Μετά από 3 </a:t>
            </a:r>
            <a:r>
              <a:rPr lang="en-US" altLang="el-GR" b="1" dirty="0"/>
              <a:t>h</a:t>
            </a:r>
            <a:r>
              <a:rPr lang="el-GR" altLang="el-GR" b="1" dirty="0"/>
              <a:t> </a:t>
            </a:r>
            <a:r>
              <a:rPr lang="el-GR" altLang="el-GR" dirty="0"/>
              <a:t>ο διαλύτης του εκχυλιστήρα (2) μεταφέρεται στον εκχυλιστήρα (3) όπου παραμένει για άλλες 3 </a:t>
            </a:r>
            <a:r>
              <a:rPr lang="en-US" altLang="el-GR" dirty="0"/>
              <a:t>h</a:t>
            </a:r>
            <a:r>
              <a:rPr lang="el-GR" altLang="el-GR" dirty="0"/>
              <a:t> και ο κορεσμένος σε λάδι διαλύτης </a:t>
            </a:r>
            <a:r>
              <a:rPr lang="el-GR" altLang="el-GR" b="1" dirty="0"/>
              <a:t>(</a:t>
            </a:r>
            <a:r>
              <a:rPr lang="en-US" altLang="el-GR" b="1" dirty="0"/>
              <a:t>miscela</a:t>
            </a:r>
            <a:r>
              <a:rPr lang="el-GR" altLang="el-GR" b="1" dirty="0"/>
              <a:t>) </a:t>
            </a:r>
            <a:r>
              <a:rPr lang="el-GR" altLang="el-GR" dirty="0"/>
              <a:t>με τη βοήθεια αντλίας προωθείται στον αποστακτήρα, όπου με θέρμανση η βενζίνη αποστάζεται, οι υδρατμοί οδηγούνται στην ψυκτική συσκευή, όπου υγροποιούνται και επιστρέφουν στο ντεπόζιτο του διαλύτη  για να εισέλθει ξανά στο κύκλωμα</a:t>
            </a:r>
            <a:r>
              <a:rPr lang="el-GR" altLang="el-GR" dirty="0" smtClean="0"/>
              <a:t>.</a:t>
            </a:r>
            <a:endParaRPr lang="el-GR" dirty="0"/>
          </a:p>
        </p:txBody>
      </p:sp>
    </p:spTree>
    <p:extLst>
      <p:ext uri="{BB962C8B-B14F-4D97-AF65-F5344CB8AC3E}">
        <p14:creationId xmlns:p14="http://schemas.microsoft.com/office/powerpoint/2010/main" val="325492541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Ασυνεχής εκχύλιση με εμπλουτισμό </a:t>
            </a:r>
            <a:r>
              <a:rPr lang="el-GR" sz="3000" b="0" dirty="0" smtClean="0">
                <a:solidFill>
                  <a:prstClr val="white"/>
                </a:solidFill>
              </a:rPr>
              <a:t>4/7</a:t>
            </a:r>
            <a:endParaRPr lang="el-GR" dirty="0"/>
          </a:p>
        </p:txBody>
      </p:sp>
      <p:sp>
        <p:nvSpPr>
          <p:cNvPr id="4" name="Θέση αριθμού διαφάνειας 5"/>
          <p:cNvSpPr>
            <a:spLocks noGrp="1"/>
          </p:cNvSpPr>
          <p:nvPr>
            <p:ph type="sldNum" sz="quarter" idx="12"/>
          </p:nvPr>
        </p:nvSpPr>
        <p:spPr/>
        <p:txBody>
          <a:bodyPr/>
          <a:lstStyle/>
          <a:p>
            <a:fld id="{F5A94C35-F0A1-4B47-ABD4-094DD89C846E}" type="slidenum">
              <a:rPr lang="el-GR" altLang="el-GR"/>
              <a:pPr/>
              <a:t>60</a:t>
            </a:fld>
            <a:endParaRPr lang="el-GR" altLang="el-GR" dirty="0"/>
          </a:p>
        </p:txBody>
      </p:sp>
      <p:sp>
        <p:nvSpPr>
          <p:cNvPr id="3" name="Θέση περιεχομένου 2"/>
          <p:cNvSpPr>
            <a:spLocks noGrp="1"/>
          </p:cNvSpPr>
          <p:nvPr>
            <p:ph idx="1"/>
          </p:nvPr>
        </p:nvSpPr>
        <p:spPr/>
        <p:txBody>
          <a:bodyPr/>
          <a:lstStyle/>
          <a:p>
            <a:r>
              <a:rPr lang="el-GR" altLang="el-GR" dirty="0"/>
              <a:t>Στο λάδι που απομένει στον αποστακτήρα μετά την απομάκρυνση του διαλύτη, γίνεται </a:t>
            </a:r>
            <a:r>
              <a:rPr lang="el-GR" altLang="el-GR" b="1" dirty="0"/>
              <a:t>εισαγωγή ελεύθερου ατμού </a:t>
            </a:r>
            <a:r>
              <a:rPr lang="el-GR" altLang="el-GR" dirty="0"/>
              <a:t>για την απομάκρυνση τυχόν ιχνών διαλύτη και στη συνέχεια οδηγείται στη δεξαμενή αποθήκευσης.</a:t>
            </a:r>
          </a:p>
          <a:p>
            <a:r>
              <a:rPr lang="el-GR" altLang="el-GR" dirty="0"/>
              <a:t>Το μίγμα </a:t>
            </a:r>
            <a:r>
              <a:rPr lang="el-GR" altLang="el-GR" b="1" dirty="0"/>
              <a:t>ελεύθερου ατμού - βενζίνης </a:t>
            </a:r>
            <a:r>
              <a:rPr lang="el-GR" altLang="el-GR" dirty="0"/>
              <a:t>οδηγείται στον ψυκτήρα και κατόπιν στο διαχωριστή νερού-βενζίνης</a:t>
            </a:r>
            <a:r>
              <a:rPr lang="el-GR" altLang="el-GR" dirty="0" smtClean="0"/>
              <a:t>.</a:t>
            </a:r>
            <a:endParaRPr lang="el-GR" altLang="el-GR" dirty="0"/>
          </a:p>
        </p:txBody>
      </p:sp>
    </p:spTree>
    <p:extLst>
      <p:ext uri="{BB962C8B-B14F-4D97-AF65-F5344CB8AC3E}">
        <p14:creationId xmlns:p14="http://schemas.microsoft.com/office/powerpoint/2010/main" val="27780641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Ασυνεχής εκχύλιση με εμπλουτισμό </a:t>
            </a:r>
            <a:r>
              <a:rPr lang="el-GR" sz="3000" b="0" dirty="0" smtClean="0">
                <a:solidFill>
                  <a:prstClr val="white"/>
                </a:solidFill>
              </a:rPr>
              <a:t>5/7</a:t>
            </a:r>
            <a:endParaRPr lang="el-GR" dirty="0"/>
          </a:p>
        </p:txBody>
      </p:sp>
      <p:sp>
        <p:nvSpPr>
          <p:cNvPr id="4" name="Θέση αριθμού διαφάνειας 5"/>
          <p:cNvSpPr>
            <a:spLocks noGrp="1"/>
          </p:cNvSpPr>
          <p:nvPr>
            <p:ph type="sldNum" sz="quarter" idx="12"/>
          </p:nvPr>
        </p:nvSpPr>
        <p:spPr/>
        <p:txBody>
          <a:bodyPr/>
          <a:lstStyle/>
          <a:p>
            <a:fld id="{9C8B7453-D3A3-49A9-A350-0273FB49C6DA}" type="slidenum">
              <a:rPr lang="el-GR" altLang="el-GR"/>
              <a:pPr/>
              <a:t>61</a:t>
            </a:fld>
            <a:endParaRPr lang="el-GR" altLang="el-GR" dirty="0"/>
          </a:p>
        </p:txBody>
      </p:sp>
      <p:sp>
        <p:nvSpPr>
          <p:cNvPr id="3" name="Θέση περιεχομένου 2"/>
          <p:cNvSpPr>
            <a:spLocks noGrp="1"/>
          </p:cNvSpPr>
          <p:nvPr>
            <p:ph idx="1"/>
          </p:nvPr>
        </p:nvSpPr>
        <p:spPr/>
        <p:txBody>
          <a:bodyPr/>
          <a:lstStyle/>
          <a:p>
            <a:r>
              <a:rPr lang="el-GR" altLang="el-GR" dirty="0"/>
              <a:t>Ο καθαρός διαλύτης μετά την έξοδό του από τους εκχυλιστήρες (1)</a:t>
            </a:r>
            <a:r>
              <a:rPr lang="en-US" altLang="el-GR" dirty="0"/>
              <a:t>, </a:t>
            </a:r>
            <a:r>
              <a:rPr lang="el-GR" altLang="el-GR" dirty="0"/>
              <a:t>(2) και</a:t>
            </a:r>
            <a:r>
              <a:rPr lang="en-US" altLang="el-GR" dirty="0"/>
              <a:t> </a:t>
            </a:r>
            <a:r>
              <a:rPr lang="el-GR" altLang="el-GR" dirty="0"/>
              <a:t>(3) </a:t>
            </a:r>
            <a:r>
              <a:rPr lang="el-GR" altLang="el-GR" b="1" dirty="0"/>
              <a:t>είναι κορεσμένος με λιπαρές ουσίες </a:t>
            </a:r>
            <a:r>
              <a:rPr lang="el-GR" altLang="el-GR" dirty="0"/>
              <a:t>κατά 1/3, 2/3 &amp; 3/3 αντίστοιχα.</a:t>
            </a:r>
            <a:endParaRPr lang="el-GR" altLang="el-GR" dirty="0">
              <a:solidFill>
                <a:schemeClr val="hlink"/>
              </a:solidFill>
            </a:endParaRPr>
          </a:p>
          <a:p>
            <a:r>
              <a:rPr lang="el-GR" altLang="el-GR" dirty="0"/>
              <a:t>Επίσης, εισάγεται </a:t>
            </a:r>
            <a:r>
              <a:rPr lang="el-GR" altLang="el-GR" b="1" dirty="0"/>
              <a:t>καθαρός διαλύτης στον εκχυλιστήρα </a:t>
            </a:r>
            <a:r>
              <a:rPr lang="el-GR" altLang="el-GR" dirty="0"/>
              <a:t>(4), όπου παραμένει για 3 </a:t>
            </a:r>
            <a:r>
              <a:rPr lang="en-US" altLang="el-GR" dirty="0"/>
              <a:t>h</a:t>
            </a:r>
            <a:r>
              <a:rPr lang="el-GR" altLang="el-GR" dirty="0"/>
              <a:t>, στη συνέχεια οδηγείται στους εκχυλιστήρες (5) και (6) και τελικά οδηγείται κατά τον ίδιο τρόπο στον αποστακτήρα</a:t>
            </a:r>
            <a:r>
              <a:rPr lang="el-GR" altLang="el-GR" dirty="0" smtClean="0"/>
              <a:t>.</a:t>
            </a:r>
            <a:endParaRPr lang="el-GR" altLang="el-GR" dirty="0"/>
          </a:p>
        </p:txBody>
      </p:sp>
    </p:spTree>
    <p:extLst>
      <p:ext uri="{BB962C8B-B14F-4D97-AF65-F5344CB8AC3E}">
        <p14:creationId xmlns:p14="http://schemas.microsoft.com/office/powerpoint/2010/main" val="108623870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Ασυνεχής εκχύλιση με εμπλουτισμό </a:t>
            </a:r>
            <a:r>
              <a:rPr lang="el-GR" sz="3000" b="0" dirty="0" smtClean="0">
                <a:solidFill>
                  <a:prstClr val="white"/>
                </a:solidFill>
              </a:rPr>
              <a:t>6/7</a:t>
            </a:r>
            <a:endParaRPr lang="el-GR" dirty="0"/>
          </a:p>
        </p:txBody>
      </p:sp>
      <p:sp>
        <p:nvSpPr>
          <p:cNvPr id="4" name="Θέση αριθμού διαφάνειας 5"/>
          <p:cNvSpPr>
            <a:spLocks noGrp="1"/>
          </p:cNvSpPr>
          <p:nvPr>
            <p:ph type="sldNum" sz="quarter" idx="12"/>
          </p:nvPr>
        </p:nvSpPr>
        <p:spPr/>
        <p:txBody>
          <a:bodyPr/>
          <a:lstStyle/>
          <a:p>
            <a:fld id="{CDDEBC7E-B965-4112-A52A-39F1DE9A253B}" type="slidenum">
              <a:rPr lang="el-GR" altLang="el-GR"/>
              <a:pPr/>
              <a:t>62</a:t>
            </a:fld>
            <a:endParaRPr lang="el-GR" altLang="el-GR" dirty="0"/>
          </a:p>
        </p:txBody>
      </p:sp>
      <p:sp>
        <p:nvSpPr>
          <p:cNvPr id="3" name="Θέση περιεχομένου 2"/>
          <p:cNvSpPr>
            <a:spLocks noGrp="1"/>
          </p:cNvSpPr>
          <p:nvPr>
            <p:ph idx="1"/>
          </p:nvPr>
        </p:nvSpPr>
        <p:spPr/>
        <p:txBody>
          <a:bodyPr/>
          <a:lstStyle/>
          <a:p>
            <a:r>
              <a:rPr lang="el-GR" altLang="el-GR" dirty="0"/>
              <a:t>Όταν απομακρυνθεί τα λάδι από τους σπόρους του πρώτου εκχυλιστήρα τότε ο</a:t>
            </a:r>
            <a:r>
              <a:rPr lang="el-GR" altLang="el-GR" dirty="0">
                <a:solidFill>
                  <a:srgbClr val="0066FF"/>
                </a:solidFill>
              </a:rPr>
              <a:t> </a:t>
            </a:r>
            <a:r>
              <a:rPr lang="el-GR" altLang="el-GR" b="1" dirty="0"/>
              <a:t>εκχυλιστήρας (1) παραμένει για 3 </a:t>
            </a:r>
            <a:r>
              <a:rPr lang="en-US" altLang="el-GR" b="1" dirty="0"/>
              <a:t>h</a:t>
            </a:r>
            <a:r>
              <a:rPr lang="el-GR" altLang="el-GR" b="1" dirty="0"/>
              <a:t> χωρίς διαλύτη</a:t>
            </a:r>
            <a:r>
              <a:rPr lang="el-GR" altLang="el-GR" dirty="0"/>
              <a:t> και απομονώνεται από το κύκλωμα, για να περάσει υδρατμός και να ξηράνει τον αλεσμένο σπόρο, ο οποίος θα αντικατασταθεί από νέο.</a:t>
            </a:r>
          </a:p>
          <a:p>
            <a:r>
              <a:rPr lang="el-GR" altLang="el-GR" dirty="0"/>
              <a:t>Τότε, </a:t>
            </a:r>
            <a:r>
              <a:rPr lang="el-GR" altLang="el-GR" b="1" dirty="0"/>
              <a:t>ο καθαρός διαλύτης </a:t>
            </a:r>
            <a:r>
              <a:rPr lang="el-GR" altLang="el-GR" dirty="0"/>
              <a:t>προστίθεται στον εκχυλιστήρα (2) και αφού διέλθει από τους εκχυλιστήρες (3) και (4)   οδηγείται στον αποστακτήρα κ.τ.λ</a:t>
            </a:r>
            <a:r>
              <a:rPr lang="el-GR" altLang="el-GR" dirty="0" smtClean="0"/>
              <a:t>.</a:t>
            </a:r>
            <a:endParaRPr lang="el-GR" dirty="0"/>
          </a:p>
        </p:txBody>
      </p:sp>
    </p:spTree>
    <p:extLst>
      <p:ext uri="{BB962C8B-B14F-4D97-AF65-F5344CB8AC3E}">
        <p14:creationId xmlns:p14="http://schemas.microsoft.com/office/powerpoint/2010/main" val="263226691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Ασυνεχής εκχύλιση με εμπλουτισμό </a:t>
            </a:r>
            <a:r>
              <a:rPr lang="el-GR" sz="3000" b="0" dirty="0" smtClean="0">
                <a:solidFill>
                  <a:prstClr val="white"/>
                </a:solidFill>
              </a:rPr>
              <a:t>7/7</a:t>
            </a:r>
            <a:endParaRPr lang="el-GR" dirty="0"/>
          </a:p>
        </p:txBody>
      </p:sp>
      <p:sp>
        <p:nvSpPr>
          <p:cNvPr id="4" name="Θέση αριθμού διαφάνειας 5"/>
          <p:cNvSpPr>
            <a:spLocks noGrp="1"/>
          </p:cNvSpPr>
          <p:nvPr>
            <p:ph type="sldNum" sz="quarter" idx="12"/>
          </p:nvPr>
        </p:nvSpPr>
        <p:spPr/>
        <p:txBody>
          <a:bodyPr/>
          <a:lstStyle/>
          <a:p>
            <a:fld id="{27D62E7F-3FBE-4161-B220-DA1957786369}" type="slidenum">
              <a:rPr lang="el-GR" altLang="el-GR"/>
              <a:pPr/>
              <a:t>63</a:t>
            </a:fld>
            <a:endParaRPr lang="el-GR" altLang="el-GR" dirty="0"/>
          </a:p>
        </p:txBody>
      </p:sp>
      <p:sp>
        <p:nvSpPr>
          <p:cNvPr id="3" name="Θέση περιεχομένου 2"/>
          <p:cNvSpPr>
            <a:spLocks noGrp="1"/>
          </p:cNvSpPr>
          <p:nvPr>
            <p:ph idx="1"/>
          </p:nvPr>
        </p:nvSpPr>
        <p:spPr/>
        <p:txBody>
          <a:bodyPr/>
          <a:lstStyle/>
          <a:p>
            <a:r>
              <a:rPr lang="el-GR" altLang="el-GR" dirty="0"/>
              <a:t>Όταν </a:t>
            </a:r>
            <a:r>
              <a:rPr lang="el-GR" altLang="el-GR" b="1" dirty="0"/>
              <a:t>απομονωθεί ο εκχυλιστήρας </a:t>
            </a:r>
            <a:r>
              <a:rPr lang="el-GR" altLang="el-GR" dirty="0"/>
              <a:t>(2) ο καθαρός διαλύτης προστίθεται στον εκχυλιστήρα (3) και αφού διέλθει από τους εκχυλιστήρες (4) </a:t>
            </a:r>
            <a:r>
              <a:rPr lang="el-GR" altLang="el-GR" dirty="0" smtClean="0"/>
              <a:t>και </a:t>
            </a:r>
            <a:r>
              <a:rPr lang="el-GR" altLang="el-GR" dirty="0"/>
              <a:t>(5) οδηγείται στον αποστακτήρα.</a:t>
            </a:r>
          </a:p>
          <a:p>
            <a:r>
              <a:rPr lang="el-GR" altLang="el-GR" dirty="0"/>
              <a:t>Η πορεία αυτή επαναλαμβάνεται με όλους τους εκχυλιστήρες και εάν η εγκατάσταση διαθέτει δυο τουλάχιστον αποστακτήρες τότε μπορεί να μετατραπεί σε </a:t>
            </a:r>
            <a:r>
              <a:rPr lang="el-GR" altLang="el-GR" b="1" dirty="0"/>
              <a:t>εγκατάσταση συνεχούς λειτουργίας</a:t>
            </a:r>
            <a:r>
              <a:rPr lang="el-GR" altLang="el-GR" b="1" dirty="0" smtClean="0"/>
              <a:t>.</a:t>
            </a:r>
            <a:endParaRPr lang="el-GR" dirty="0"/>
          </a:p>
        </p:txBody>
      </p:sp>
    </p:spTree>
    <p:extLst>
      <p:ext uri="{BB962C8B-B14F-4D97-AF65-F5344CB8AC3E}">
        <p14:creationId xmlns:p14="http://schemas.microsoft.com/office/powerpoint/2010/main" val="260665153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Διάγραμμα συνεχούς εκχύλισης </a:t>
            </a:r>
            <a:r>
              <a:rPr lang="el-GR" dirty="0" smtClean="0"/>
              <a:t/>
            </a:r>
            <a:br>
              <a:rPr lang="el-GR" dirty="0" smtClean="0"/>
            </a:br>
            <a:r>
              <a:rPr lang="el-GR" dirty="0" smtClean="0"/>
              <a:t>ελαιούχων </a:t>
            </a:r>
            <a:r>
              <a:rPr lang="el-GR" dirty="0"/>
              <a:t>σπόρων “κατ΄αντορροή” </a:t>
            </a:r>
          </a:p>
        </p:txBody>
      </p:sp>
      <p:sp>
        <p:nvSpPr>
          <p:cNvPr id="5" name="Θέση αριθμού διαφάνειας 5"/>
          <p:cNvSpPr>
            <a:spLocks noGrp="1"/>
          </p:cNvSpPr>
          <p:nvPr>
            <p:ph type="sldNum" sz="quarter" idx="12"/>
          </p:nvPr>
        </p:nvSpPr>
        <p:spPr/>
        <p:txBody>
          <a:bodyPr/>
          <a:lstStyle/>
          <a:p>
            <a:fld id="{497142F1-0C43-47E7-BB4F-02BA828BCF33}" type="slidenum">
              <a:rPr lang="el-GR" altLang="el-GR"/>
              <a:pPr/>
              <a:t>64</a:t>
            </a:fld>
            <a:endParaRPr lang="el-GR" altLang="el-GR" dirty="0"/>
          </a:p>
        </p:txBody>
      </p:sp>
      <p:pic>
        <p:nvPicPr>
          <p:cNvPr id="416772" name="58 - Εικόνα"/>
          <p:cNvPicPr>
            <a:picLocks noGrp="1" noChangeArrowheads="1"/>
          </p:cNvPicPr>
          <p:nvPr>
            <p:ph idx="1"/>
          </p:nvPr>
        </p:nvPicPr>
        <p:blipFill rotWithShape="1">
          <a:blip r:embed="rId2">
            <a:extLst>
              <a:ext uri="{28A0092B-C50C-407E-A947-70E740481C1C}">
                <a14:useLocalDpi xmlns:a14="http://schemas.microsoft.com/office/drawing/2010/main" val="0"/>
              </a:ext>
            </a:extLst>
          </a:blip>
          <a:srcRect l="4208" t="5294" r="4025" b="7268"/>
          <a:stretch/>
        </p:blipFill>
        <p:spPr>
          <a:xfrm>
            <a:off x="1511661" y="1844824"/>
            <a:ext cx="6120679" cy="3744415"/>
          </a:xfr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93946950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αριθμού διαφάνειας 5"/>
          <p:cNvSpPr>
            <a:spLocks noGrp="1"/>
          </p:cNvSpPr>
          <p:nvPr>
            <p:ph type="sldNum" sz="quarter" idx="12"/>
          </p:nvPr>
        </p:nvSpPr>
        <p:spPr/>
        <p:txBody>
          <a:bodyPr/>
          <a:lstStyle/>
          <a:p>
            <a:fld id="{95CF89F4-F343-4717-9088-14AB538B314D}" type="slidenum">
              <a:rPr lang="el-GR" altLang="el-GR"/>
              <a:pPr/>
              <a:t>65</a:t>
            </a:fld>
            <a:endParaRPr lang="el-GR" altLang="el-GR" dirty="0"/>
          </a:p>
        </p:txBody>
      </p:sp>
      <p:sp>
        <p:nvSpPr>
          <p:cNvPr id="2" name="Τίτλος 1"/>
          <p:cNvSpPr>
            <a:spLocks noGrp="1"/>
          </p:cNvSpPr>
          <p:nvPr>
            <p:ph type="title"/>
          </p:nvPr>
        </p:nvSpPr>
        <p:spPr/>
        <p:txBody>
          <a:bodyPr/>
          <a:lstStyle/>
          <a:p>
            <a:r>
              <a:rPr lang="el-GR" dirty="0"/>
              <a:t>Φυγοκέντριση</a:t>
            </a:r>
          </a:p>
        </p:txBody>
      </p:sp>
      <p:sp>
        <p:nvSpPr>
          <p:cNvPr id="3" name="Θέση περιεχομένου 2"/>
          <p:cNvSpPr>
            <a:spLocks noGrp="1"/>
          </p:cNvSpPr>
          <p:nvPr>
            <p:ph idx="1"/>
          </p:nvPr>
        </p:nvSpPr>
        <p:spPr/>
        <p:txBody>
          <a:bodyPr/>
          <a:lstStyle/>
          <a:p>
            <a:r>
              <a:rPr lang="el-GR" altLang="el-GR" dirty="0"/>
              <a:t>Η φυγοκέντριση αποτελεί μια </a:t>
            </a:r>
            <a:r>
              <a:rPr lang="el-GR" altLang="el-GR" b="1" dirty="0"/>
              <a:t>νέα σχετικά τεχνική διαχωρισμού των φυτικών λαδιών</a:t>
            </a:r>
            <a:r>
              <a:rPr lang="el-GR" altLang="el-GR" dirty="0"/>
              <a:t> από τους ελαιούχους σπόρους και βασίζεται στη διαφορά του ειδικού βάρους που παρουσιάζουν τα διάφορα συστατικά του σπόρου (λάδι, νερό, στερεά συστατικά</a:t>
            </a:r>
            <a:r>
              <a:rPr lang="el-GR" altLang="el-GR" dirty="0" smtClean="0"/>
              <a:t>).</a:t>
            </a:r>
            <a:endParaRPr lang="el-GR" dirty="0"/>
          </a:p>
        </p:txBody>
      </p:sp>
    </p:spTree>
    <p:extLst>
      <p:ext uri="{BB962C8B-B14F-4D97-AF65-F5344CB8AC3E}">
        <p14:creationId xmlns:p14="http://schemas.microsoft.com/office/powerpoint/2010/main" val="168398078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lvl="0" indent="0">
              <a:buNone/>
            </a:pPr>
            <a:r>
              <a:rPr lang="el-GR" sz="2000" dirty="0">
                <a:solidFill>
                  <a:prstClr val="black"/>
                </a:solidFill>
              </a:rPr>
              <a:t>Copyright Τεχνολογικό Εκπαιδευτικό Ίδρυμα Αθήνας</a:t>
            </a:r>
            <a:r>
              <a:rPr lang="en-US" sz="2000" dirty="0">
                <a:solidFill>
                  <a:prstClr val="black"/>
                </a:solidFill>
              </a:rPr>
              <a:t>, </a:t>
            </a:r>
            <a:r>
              <a:rPr lang="el-GR" sz="2000" dirty="0">
                <a:solidFill>
                  <a:prstClr val="black"/>
                </a:solidFill>
              </a:rPr>
              <a:t>Ιωάννης Τσάκνης 2014. Ιωάννης Τσάκνης. «Τεχνολογία και ποιότητα Λιπών-Ελαιών (Θ). Ενότητα </a:t>
            </a:r>
            <a:r>
              <a:rPr lang="el-GR" sz="2000" dirty="0" smtClean="0">
                <a:solidFill>
                  <a:prstClr val="black"/>
                </a:solidFill>
              </a:rPr>
              <a:t>3</a:t>
            </a:r>
            <a:r>
              <a:rPr lang="en-US" sz="2000" dirty="0" smtClean="0">
                <a:solidFill>
                  <a:prstClr val="black"/>
                </a:solidFill>
              </a:rPr>
              <a:t>:</a:t>
            </a:r>
            <a:r>
              <a:rPr lang="el-GR" sz="2000" dirty="0">
                <a:solidFill>
                  <a:prstClr val="black"/>
                </a:solidFill>
              </a:rPr>
              <a:t> Εξαγωγή φυτικών λαδιών». Έκδοση: 1.0. Αθήνα 2014. Διαθέσιμο από τη δικτυακή διεύθυνση: </a:t>
            </a:r>
            <a:r>
              <a:rPr lang="en-US" sz="2000" dirty="0">
                <a:solidFill>
                  <a:prstClr val="black"/>
                </a:solidFill>
                <a:hlinkClick r:id="rId3"/>
              </a:rPr>
              <a:t>ocp.teiath.gr</a:t>
            </a:r>
            <a:r>
              <a:rPr lang="el-GR" sz="2000" dirty="0" smtClean="0">
                <a:solidFill>
                  <a:prstClr val="black"/>
                </a:solidFill>
              </a:rPr>
              <a:t>.</a:t>
            </a:r>
            <a:endParaRPr lang="el-GR" sz="2000" dirty="0">
              <a:solidFill>
                <a:prstClr val="black"/>
              </a:solidFill>
            </a:endParaRPr>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Παραλαβή πρώτης ύλης </a:t>
            </a:r>
            <a:br>
              <a:rPr lang="el-GR" dirty="0"/>
            </a:br>
            <a:r>
              <a:rPr lang="el-GR" sz="3000" b="0" dirty="0" smtClean="0">
                <a:solidFill>
                  <a:prstClr val="white"/>
                </a:solidFill>
              </a:rPr>
              <a:t>(</a:t>
            </a:r>
            <a:r>
              <a:rPr lang="el-GR" sz="3000" b="0" dirty="0">
                <a:solidFill>
                  <a:prstClr val="white"/>
                </a:solidFill>
              </a:rPr>
              <a:t>Συγκομιδή) </a:t>
            </a:r>
            <a:r>
              <a:rPr lang="el-GR" sz="3000" b="0" dirty="0" smtClean="0">
                <a:solidFill>
                  <a:prstClr val="white"/>
                </a:solidFill>
              </a:rPr>
              <a:t>4/4</a:t>
            </a:r>
            <a:endParaRPr lang="el-GR" dirty="0"/>
          </a:p>
        </p:txBody>
      </p:sp>
      <p:sp>
        <p:nvSpPr>
          <p:cNvPr id="4" name="Θέση αριθμού διαφάνειας 5"/>
          <p:cNvSpPr>
            <a:spLocks noGrp="1"/>
          </p:cNvSpPr>
          <p:nvPr>
            <p:ph type="sldNum" sz="quarter" idx="12"/>
          </p:nvPr>
        </p:nvSpPr>
        <p:spPr/>
        <p:txBody>
          <a:bodyPr/>
          <a:lstStyle/>
          <a:p>
            <a:fld id="{7B923CD7-F1C6-4C8D-85D9-7D0B7E03DD2A}" type="slidenum">
              <a:rPr lang="el-GR" altLang="el-GR"/>
              <a:pPr/>
              <a:t>6</a:t>
            </a:fld>
            <a:endParaRPr lang="el-GR" altLang="el-GR" dirty="0"/>
          </a:p>
        </p:txBody>
      </p:sp>
      <p:sp>
        <p:nvSpPr>
          <p:cNvPr id="5" name="Θέση περιεχομένου 4"/>
          <p:cNvSpPr>
            <a:spLocks noGrp="1"/>
          </p:cNvSpPr>
          <p:nvPr>
            <p:ph idx="1"/>
          </p:nvPr>
        </p:nvSpPr>
        <p:spPr/>
        <p:txBody>
          <a:bodyPr/>
          <a:lstStyle/>
          <a:p>
            <a:r>
              <a:rPr lang="el-GR" altLang="el-GR" dirty="0"/>
              <a:t>Για την παρεμπόδιση της αλλοίωσης </a:t>
            </a:r>
            <a:r>
              <a:rPr lang="el-GR" altLang="el-GR" dirty="0">
                <a:solidFill>
                  <a:schemeClr val="hlink"/>
                </a:solidFill>
              </a:rPr>
              <a:t>κατά την αποθήκευση</a:t>
            </a:r>
            <a:r>
              <a:rPr lang="el-GR" altLang="el-GR" dirty="0"/>
              <a:t> έχουν χρησιμοποιηθεί διάφορα μέσα, όπως υδρογόνο αντί αέρα, άζωτο υπό κενό, διπροπιονικός εστέρας της προπυλενογλυκόλης, ξυλόλιο καθώς και προπιονικό οξύ</a:t>
            </a:r>
            <a:r>
              <a:rPr lang="el-GR" altLang="el-GR" dirty="0" smtClean="0"/>
              <a:t>.</a:t>
            </a:r>
            <a:endParaRPr lang="el-GR" altLang="el-GR" dirty="0"/>
          </a:p>
        </p:txBody>
      </p:sp>
    </p:spTree>
    <p:extLst>
      <p:ext uri="{BB962C8B-B14F-4D97-AF65-F5344CB8AC3E}">
        <p14:creationId xmlns:p14="http://schemas.microsoft.com/office/powerpoint/2010/main" val="193491588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και δοθεί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18090983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a:solidFill>
                  <a:prstClr val="black">
                    <a:lumMod val="75000"/>
                    <a:lumOff val="25000"/>
                  </a:prstClr>
                </a:solidFill>
                <a:latin typeface="Calibri"/>
              </a:rPr>
              <a:t>και διάθεση του έργου ή του παράγωγου αυτού με την ίδια άδεια</a:t>
            </a: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62490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αριθμού διαφάνειας 5"/>
          <p:cNvSpPr>
            <a:spLocks noGrp="1"/>
          </p:cNvSpPr>
          <p:nvPr>
            <p:ph type="sldNum" sz="quarter" idx="12"/>
          </p:nvPr>
        </p:nvSpPr>
        <p:spPr/>
        <p:txBody>
          <a:bodyPr/>
          <a:lstStyle/>
          <a:p>
            <a:fld id="{0E136921-8A8A-4F6D-BDFD-1A964BA26704}" type="slidenum">
              <a:rPr lang="el-GR" altLang="el-GR"/>
              <a:pPr/>
              <a:t>7</a:t>
            </a:fld>
            <a:endParaRPr lang="el-GR" altLang="el-GR" dirty="0"/>
          </a:p>
        </p:txBody>
      </p:sp>
      <p:sp>
        <p:nvSpPr>
          <p:cNvPr id="2" name="Τίτλος 1"/>
          <p:cNvSpPr>
            <a:spLocks noGrp="1"/>
          </p:cNvSpPr>
          <p:nvPr>
            <p:ph type="title"/>
          </p:nvPr>
        </p:nvSpPr>
        <p:spPr/>
        <p:txBody>
          <a:bodyPr/>
          <a:lstStyle/>
          <a:p>
            <a:r>
              <a:rPr lang="el-GR" dirty="0"/>
              <a:t>Εξαγωγή φυτικών λαδιών με </a:t>
            </a:r>
            <a:r>
              <a:rPr lang="el-GR" dirty="0" smtClean="0"/>
              <a:t/>
            </a:r>
            <a:br>
              <a:rPr lang="el-GR" dirty="0" smtClean="0"/>
            </a:br>
            <a:r>
              <a:rPr lang="el-GR" dirty="0" smtClean="0"/>
              <a:t>μηχανικές μεθόδους </a:t>
            </a:r>
            <a:r>
              <a:rPr lang="el-GR" sz="3000" b="0" dirty="0" smtClean="0"/>
              <a:t>1/2</a:t>
            </a:r>
            <a:endParaRPr lang="el-GR" sz="3000" b="0" dirty="0"/>
          </a:p>
        </p:txBody>
      </p:sp>
      <p:sp>
        <p:nvSpPr>
          <p:cNvPr id="3" name="Θέση περιεχομένου 2"/>
          <p:cNvSpPr>
            <a:spLocks noGrp="1"/>
          </p:cNvSpPr>
          <p:nvPr>
            <p:ph idx="1"/>
          </p:nvPr>
        </p:nvSpPr>
        <p:spPr/>
        <p:txBody>
          <a:bodyPr/>
          <a:lstStyle/>
          <a:p>
            <a:r>
              <a:rPr lang="el-GR" altLang="el-GR" dirty="0"/>
              <a:t>Η εξαγωγή των φυτικών λαδιών από τις πρώτες ύλες που είναι αλεσμένοι και ξηραμένοι σπόροι ή καρποί διαφόρων φυτών, γίνεται με τις παρακάτω μεθόδους:</a:t>
            </a:r>
          </a:p>
          <a:p>
            <a:pPr lvl="1"/>
            <a:r>
              <a:rPr lang="el-GR" altLang="el-GR" b="1" dirty="0"/>
              <a:t>Πίεση,</a:t>
            </a:r>
          </a:p>
          <a:p>
            <a:pPr lvl="1"/>
            <a:r>
              <a:rPr lang="el-GR" altLang="el-GR" b="1" dirty="0"/>
              <a:t>Εκχύλιση,</a:t>
            </a:r>
          </a:p>
          <a:p>
            <a:pPr lvl="1"/>
            <a:r>
              <a:rPr lang="el-GR" altLang="el-GR" b="1" dirty="0" smtClean="0"/>
              <a:t>Φυγοκέντριση.</a:t>
            </a:r>
            <a:endParaRPr lang="el-GR" b="1" dirty="0"/>
          </a:p>
        </p:txBody>
      </p:sp>
    </p:spTree>
    <p:extLst>
      <p:ext uri="{BB962C8B-B14F-4D97-AF65-F5344CB8AC3E}">
        <p14:creationId xmlns:p14="http://schemas.microsoft.com/office/powerpoint/2010/main" val="18969776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Εξαγωγή φυτικών λαδιών με </a:t>
            </a:r>
            <a:br>
              <a:rPr lang="el-GR" dirty="0"/>
            </a:br>
            <a:r>
              <a:rPr lang="el-GR" dirty="0"/>
              <a:t>μηχανικές μεθόδους </a:t>
            </a:r>
            <a:r>
              <a:rPr lang="el-GR" sz="3000" b="0" dirty="0" smtClean="0"/>
              <a:t>2/2</a:t>
            </a:r>
            <a:endParaRPr lang="el-GR" dirty="0"/>
          </a:p>
        </p:txBody>
      </p:sp>
      <p:sp>
        <p:nvSpPr>
          <p:cNvPr id="4" name="Θέση αριθμού διαφάνειας 5"/>
          <p:cNvSpPr>
            <a:spLocks noGrp="1"/>
          </p:cNvSpPr>
          <p:nvPr>
            <p:ph type="sldNum" sz="quarter" idx="12"/>
          </p:nvPr>
        </p:nvSpPr>
        <p:spPr/>
        <p:txBody>
          <a:bodyPr/>
          <a:lstStyle/>
          <a:p>
            <a:fld id="{84239D11-AA3D-43DE-9B10-4C39D15D4082}" type="slidenum">
              <a:rPr lang="el-GR" altLang="el-GR"/>
              <a:pPr/>
              <a:t>8</a:t>
            </a:fld>
            <a:endParaRPr lang="el-GR" altLang="el-GR" dirty="0"/>
          </a:p>
        </p:txBody>
      </p:sp>
      <p:sp>
        <p:nvSpPr>
          <p:cNvPr id="6" name="Θέση περιεχομένου 5"/>
          <p:cNvSpPr>
            <a:spLocks noGrp="1"/>
          </p:cNvSpPr>
          <p:nvPr>
            <p:ph idx="1"/>
          </p:nvPr>
        </p:nvSpPr>
        <p:spPr/>
        <p:txBody>
          <a:bodyPr/>
          <a:lstStyle/>
          <a:p>
            <a:r>
              <a:rPr lang="el-GR" altLang="el-GR" dirty="0"/>
              <a:t>Η επιλογή της μεθόδου γίνεται με βάσει </a:t>
            </a:r>
            <a:r>
              <a:rPr lang="el-GR" altLang="el-GR" b="1" dirty="0"/>
              <a:t>την περιεκτικότητα του σπόρου σε λάδι</a:t>
            </a:r>
            <a:r>
              <a:rPr lang="el-GR" altLang="el-GR" dirty="0"/>
              <a:t>. </a:t>
            </a:r>
          </a:p>
          <a:p>
            <a:r>
              <a:rPr lang="el-GR" altLang="el-GR" dirty="0"/>
              <a:t>Όταν η περιεκτικότητα του σπόρου σε λάδι είναι </a:t>
            </a:r>
            <a:r>
              <a:rPr lang="el-GR" altLang="el-GR" b="1" dirty="0"/>
              <a:t>μικρότερη από 20%, </a:t>
            </a:r>
            <a:r>
              <a:rPr lang="el-GR" altLang="el-GR" dirty="0"/>
              <a:t>τότε προτιμάται η εκχύλιση με  διαλύτη, γιατί δίνει καλύτερα αποτελέσματα και η ποσότητα του λαδιού που παραμένει στο σπόρο είναι μικρότερη από 1%. </a:t>
            </a:r>
          </a:p>
          <a:p>
            <a:r>
              <a:rPr lang="el-GR" altLang="el-GR" dirty="0"/>
              <a:t>Όταν όμως η περιεκτικότητα του σπόρου σε λάδι είναι </a:t>
            </a:r>
            <a:r>
              <a:rPr lang="el-GR" altLang="el-GR" dirty="0">
                <a:solidFill>
                  <a:schemeClr val="hlink"/>
                </a:solidFill>
              </a:rPr>
              <a:t>μεγαλύτερη από 20%</a:t>
            </a:r>
            <a:r>
              <a:rPr lang="el-GR" altLang="el-GR" dirty="0"/>
              <a:t> τότε  προτιμώνται οι μηχανικές μέθοδοι παραλαβής του λαδιού και το λάδι που παραμένει στο σπόρο κυμαίνεται από 5-6%, το οποίο στη συνέχεια παραλαμβάνεται με εκχύλιση</a:t>
            </a:r>
            <a:r>
              <a:rPr lang="el-GR" altLang="el-GR" dirty="0" smtClean="0"/>
              <a:t>.</a:t>
            </a:r>
            <a:endParaRPr lang="el-GR" altLang="el-GR" dirty="0"/>
          </a:p>
        </p:txBody>
      </p:sp>
    </p:spTree>
    <p:extLst>
      <p:ext uri="{BB962C8B-B14F-4D97-AF65-F5344CB8AC3E}">
        <p14:creationId xmlns:p14="http://schemas.microsoft.com/office/powerpoint/2010/main" val="424168717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a:themeElements>
    <a:clrScheme name="Προσαρμοσμένο 22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147</TotalTime>
  <Words>4192</Words>
  <Application>Microsoft Office PowerPoint</Application>
  <PresentationFormat>Προβολή στην οθόνη (4:3)</PresentationFormat>
  <Paragraphs>335</Paragraphs>
  <Slides>73</Slides>
  <Notes>7</Notes>
  <HiddenSlides>0</HiddenSlides>
  <MMClips>0</MMClips>
  <ScaleCrop>false</ScaleCrop>
  <HeadingPairs>
    <vt:vector size="6" baseType="variant">
      <vt:variant>
        <vt:lpstr>Θέμα</vt:lpstr>
      </vt:variant>
      <vt:variant>
        <vt:i4>2</vt:i4>
      </vt:variant>
      <vt:variant>
        <vt:lpstr>Ενσωματωμένοι διακομιστές OLE</vt:lpstr>
      </vt:variant>
      <vt:variant>
        <vt:i4>1</vt:i4>
      </vt:variant>
      <vt:variant>
        <vt:lpstr>Τίτλοι διαφανειών</vt:lpstr>
      </vt:variant>
      <vt:variant>
        <vt:i4>73</vt:i4>
      </vt:variant>
    </vt:vector>
  </HeadingPairs>
  <TitlesOfParts>
    <vt:vector size="76" baseType="lpstr">
      <vt:lpstr>template</vt:lpstr>
      <vt:lpstr>OC_template_updated</vt:lpstr>
      <vt:lpstr>Equation</vt:lpstr>
      <vt:lpstr>Τεχνολογία και ποιότητα Λιπών-Ελαιών (Θ)</vt:lpstr>
      <vt:lpstr>Εξαγωγή φυτικών λαδιών 1/2</vt:lpstr>
      <vt:lpstr>Εξαγωγή φυτικών λαδιών 2/2</vt:lpstr>
      <vt:lpstr>Παραλαβή πρώτης ύλης  (Συγκομιδή) 1/4</vt:lpstr>
      <vt:lpstr>Παραλαβή πρώτης ύλης  (Συγκομιδή) 2/4</vt:lpstr>
      <vt:lpstr>Παραλαβή πρώτης ύλης  (Συγκομιδή) 3/4</vt:lpstr>
      <vt:lpstr>Παραλαβή πρώτης ύλης  (Συγκομιδή) 4/4</vt:lpstr>
      <vt:lpstr>Εξαγωγή φυτικών λαδιών με  μηχανικές μεθόδους 1/2</vt:lpstr>
      <vt:lpstr>Εξαγωγή φυτικών λαδιών με  μηχανικές μεθόδους 2/2</vt:lpstr>
      <vt:lpstr>Πίεση 1/10</vt:lpstr>
      <vt:lpstr>Πίεση 2/10</vt:lpstr>
      <vt:lpstr>Πίεση 3/10</vt:lpstr>
      <vt:lpstr>Τύποι ελαιοδιαφραγμάτων κλασικού ελαιουργείου</vt:lpstr>
      <vt:lpstr>Γέμισμα ελαιοδιαφραγμάτων με δοσοδότη</vt:lpstr>
      <vt:lpstr>Κινητή λεκάνη φόρτωσης ελαιοδιαφραγμάτων</vt:lpstr>
      <vt:lpstr>Πίεση 4/10</vt:lpstr>
      <vt:lpstr>Πίεση 5/10</vt:lpstr>
      <vt:lpstr>Υδραυλικά πιεστήρια με πλήρες φορτίο</vt:lpstr>
      <vt:lpstr>Ρόλος των ελαιοδιαφραγμάτων στην εξαγωγή των φυτικών λαδιών</vt:lpstr>
      <vt:lpstr>Πίεση 6/10</vt:lpstr>
      <vt:lpstr>Πίεση 7/10</vt:lpstr>
      <vt:lpstr>Πίεση 8/10</vt:lpstr>
      <vt:lpstr>Πίεση 9/10</vt:lpstr>
      <vt:lpstr>Σχηματική απόδοση κατανομής  των πιέσεων</vt:lpstr>
      <vt:lpstr>Πίεση 10/10</vt:lpstr>
      <vt:lpstr>Ελαιοδιαφράγματα 1/2</vt:lpstr>
      <vt:lpstr>Ελαιοδιαφράγματα 2/2</vt:lpstr>
      <vt:lpstr>Ελαιοδιαφράγματα από πλαστικές ίνες</vt:lpstr>
      <vt:lpstr>Τα πλεονεκτήματα των ελαιοδιαφραγμάτων αυτών είναι : 1/2</vt:lpstr>
      <vt:lpstr>Τα πλεονεκτήματα των ελαιοδιαφραγμάτων αυτών είναι: 2/2</vt:lpstr>
      <vt:lpstr>Αρχή λειτουργίας των  υδραυλικών πιεστηρίων</vt:lpstr>
      <vt:lpstr>Εφαρμογή της αρχής του PASCAL στο  σύνολο του παρακάτω σχήματος</vt:lpstr>
      <vt:lpstr>Εφαρμογή της αρχής του PASCAL 1/4</vt:lpstr>
      <vt:lpstr>Εφαρμογή της αρχής του PASCAL 2/4</vt:lpstr>
      <vt:lpstr>Εφαρμογή της αρχής του PASCAL 3/4</vt:lpstr>
      <vt:lpstr>Εφαρμογή της αρχής του PASCAL 4/4</vt:lpstr>
      <vt:lpstr>Επιφάνεια κατανομής του πολτού Ειδική πίεση 1/3</vt:lpstr>
      <vt:lpstr>Επιφάνεια κατανομής του πολτού Ειδική πίεση 2/3</vt:lpstr>
      <vt:lpstr>Επιφάνεια κατανομής του πολτού Ειδική πίεση 3/3</vt:lpstr>
      <vt:lpstr>Πιεστήρια με ελικοειδές έμβολο 1/3</vt:lpstr>
      <vt:lpstr>Πιεστήρια με ελικοειδές έμβολο 2/3</vt:lpstr>
      <vt:lpstr>Πιεστήρια με ελικοειδές έμβολο 3/3</vt:lpstr>
      <vt:lpstr>Παραλαβή λαδιού με κοχλιωτή πρέσα 1/3</vt:lpstr>
      <vt:lpstr>Παραλαβή λαδιού με κοχλιωτή πρέσα 2/3</vt:lpstr>
      <vt:lpstr>Παραλαβή λαδιού με κοχλιωτή πρέσα 3/3</vt:lpstr>
      <vt:lpstr>Σημεία εξόδου λαδιού και πίτας</vt:lpstr>
      <vt:lpstr>Διάφορες έρευνες έδειξαν ότι:</vt:lpstr>
      <vt:lpstr>Εκχύλιση 1/5</vt:lpstr>
      <vt:lpstr>Εκχύλιση 2/5</vt:lpstr>
      <vt:lpstr>Εκχύλιση 3/5</vt:lpstr>
      <vt:lpstr>Εκχύλιση 4/5</vt:lpstr>
      <vt:lpstr>Εκχύλιση 5/5</vt:lpstr>
      <vt:lpstr>Εκχυλιστική συσκευή  απλής ανάμιξης 1/2</vt:lpstr>
      <vt:lpstr>Εκχυλιστική συσκευή  απλής ανάμιξης 2/2</vt:lpstr>
      <vt:lpstr>Εκχυλιστική συσκευή απλής ανάμιξης (εκχυλιστήρας του Deiss) 1/3</vt:lpstr>
      <vt:lpstr>Εκχυλιστική συσκευή απλής ανάμιξης (εκχυλιστήρας του Deiss) 2/3</vt:lpstr>
      <vt:lpstr>Εκχυλιστική συσκευή απλής ανάμιξης (εκχυλιστήρας του Deiss) 3/3</vt:lpstr>
      <vt:lpstr>Ασυνεχής εκχύλιση με εμπλουτισμό 1/7</vt:lpstr>
      <vt:lpstr>Ασυνεχής εκχύλιση με εμπλουτισμό 2/7</vt:lpstr>
      <vt:lpstr>Ασυνεχής εκχύλιση με εμπλουτισμό 3/7</vt:lpstr>
      <vt:lpstr>Ασυνεχής εκχύλιση με εμπλουτισμό 4/7</vt:lpstr>
      <vt:lpstr>Ασυνεχής εκχύλιση με εμπλουτισμό 5/7</vt:lpstr>
      <vt:lpstr>Ασυνεχής εκχύλιση με εμπλουτισμό 6/7</vt:lpstr>
      <vt:lpstr>Ασυνεχής εκχύλιση με εμπλουτισμό 7/7</vt:lpstr>
      <vt:lpstr>Διάγραμμα συνεχούς εκχύλισης  ελαιούχων σπόρων “κατ΄αντορροή” </vt:lpstr>
      <vt:lpstr>Φυγοκέντριση</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Τεχνολογία και ποιότητα Λιπών-Ελαιών (Θ)</dc:title>
  <dc:creator>opencourses@teiath.gr</dc:creator>
  <cp:lastModifiedBy>natasakar new</cp:lastModifiedBy>
  <cp:revision>15</cp:revision>
  <dcterms:created xsi:type="dcterms:W3CDTF">2015-03-26T13:46:35Z</dcterms:created>
  <dcterms:modified xsi:type="dcterms:W3CDTF">2015-05-06T09:30:43Z</dcterms:modified>
</cp:coreProperties>
</file>