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7" r:id="rId2"/>
  </p:sldMasterIdLst>
  <p:notesMasterIdLst>
    <p:notesMasterId r:id="rId71"/>
  </p:notesMasterIdLst>
  <p:handoutMasterIdLst>
    <p:handoutMasterId r:id="rId72"/>
  </p:handoutMasterIdLst>
  <p:sldIdLst>
    <p:sldId id="256" r:id="rId3"/>
    <p:sldId id="268" r:id="rId4"/>
    <p:sldId id="269" r:id="rId5"/>
    <p:sldId id="270" r:id="rId6"/>
    <p:sldId id="339" r:id="rId7"/>
    <p:sldId id="273" r:id="rId8"/>
    <p:sldId id="274" r:id="rId9"/>
    <p:sldId id="275" r:id="rId10"/>
    <p:sldId id="276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302" r:id="rId34"/>
    <p:sldId id="303" r:id="rId35"/>
    <p:sldId id="304" r:id="rId36"/>
    <p:sldId id="305" r:id="rId37"/>
    <p:sldId id="306" r:id="rId38"/>
    <p:sldId id="307" r:id="rId39"/>
    <p:sldId id="308" r:id="rId40"/>
    <p:sldId id="309" r:id="rId41"/>
    <p:sldId id="310" r:id="rId42"/>
    <p:sldId id="311" r:id="rId43"/>
    <p:sldId id="312" r:id="rId44"/>
    <p:sldId id="313" r:id="rId45"/>
    <p:sldId id="314" r:id="rId46"/>
    <p:sldId id="315" r:id="rId47"/>
    <p:sldId id="316" r:id="rId48"/>
    <p:sldId id="317" r:id="rId49"/>
    <p:sldId id="338" r:id="rId50"/>
    <p:sldId id="319" r:id="rId51"/>
    <p:sldId id="320" r:id="rId52"/>
    <p:sldId id="321" r:id="rId53"/>
    <p:sldId id="322" r:id="rId54"/>
    <p:sldId id="323" r:id="rId55"/>
    <p:sldId id="324" r:id="rId56"/>
    <p:sldId id="325" r:id="rId57"/>
    <p:sldId id="326" r:id="rId58"/>
    <p:sldId id="327" r:id="rId59"/>
    <p:sldId id="332" r:id="rId60"/>
    <p:sldId id="334" r:id="rId61"/>
    <p:sldId id="335" r:id="rId62"/>
    <p:sldId id="336" r:id="rId63"/>
    <p:sldId id="257" r:id="rId64"/>
    <p:sldId id="262" r:id="rId65"/>
    <p:sldId id="264" r:id="rId66"/>
    <p:sldId id="340" r:id="rId67"/>
    <p:sldId id="341" r:id="rId68"/>
    <p:sldId id="266" r:id="rId69"/>
    <p:sldId id="261" r:id="rId70"/>
  </p:sldIdLst>
  <p:sldSz cx="9144000" cy="6858000" type="screen4x3"/>
  <p:notesSz cx="7104063" cy="10234613"/>
  <p:custDataLst>
    <p:tags r:id="rId73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82"/>
    <a:srgbClr val="FFFFAF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2710" autoAdjust="0"/>
  </p:normalViewPr>
  <p:slideViewPr>
    <p:cSldViewPr>
      <p:cViewPr>
        <p:scale>
          <a:sx n="100" d="100"/>
          <a:sy n="100" d="100"/>
        </p:scale>
        <p:origin x="-2034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17/3/2015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17/3/2015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50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31311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56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98219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58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45417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59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0062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60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51925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64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16233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9596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4787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7662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65065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72346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21957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47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6178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E64F1-8217-42AA-8D3C-98FEE7B70BFF}" type="datetime1">
              <a:rPr lang="el-GR" altLang="el-GR"/>
              <a:pPr>
                <a:defRPr/>
              </a:pPr>
              <a:t>17/3/2015</a:t>
            </a:fld>
            <a:endParaRPr lang="el-GR" altLang="el-GR"/>
          </a:p>
        </p:txBody>
      </p:sp>
      <p:sp>
        <p:nvSpPr>
          <p:cNvPr id="3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6E500-BB2C-4148-91A8-9C99F1F334D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275543186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582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700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290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451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56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124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767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047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200"/>
            </a:lvl1pPr>
            <a:lvl2pPr marL="742950" indent="-382588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200"/>
            </a:lvl2pPr>
            <a:lvl3pPr>
              <a:lnSpc>
                <a:spcPct val="112000"/>
              </a:lnSpc>
              <a:spcBef>
                <a:spcPts val="1200"/>
              </a:spcBef>
              <a:defRPr sz="2200"/>
            </a:lvl3pPr>
            <a:lvl4pPr>
              <a:lnSpc>
                <a:spcPct val="112000"/>
              </a:lnSpc>
              <a:spcBef>
                <a:spcPts val="1200"/>
              </a:spcBef>
              <a:defRPr sz="2200"/>
            </a:lvl4pPr>
            <a:lvl5pPr>
              <a:lnSpc>
                <a:spcPct val="112000"/>
              </a:lnSpc>
              <a:spcBef>
                <a:spcPts val="1200"/>
              </a:spcBef>
              <a:defRPr sz="22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51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557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664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User:Delphi234" TargetMode="External"/><Relationship Id="rId4" Type="http://schemas.openxmlformats.org/officeDocument/2006/relationships/hyperlink" Target="http://commons.wikimedia.org/wiki/File:ABO_blood_group_diagram.svg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nas.org/content/105/23/8026/F6.expansion.html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User:YassineMrabet" TargetMode="External"/><Relationship Id="rId4" Type="http://schemas.openxmlformats.org/officeDocument/2006/relationships/hyperlink" Target="http://commons.wikimedia.org/wiki/File:ABO_system_codominance.svg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User:Delphi234" TargetMode="External"/><Relationship Id="rId4" Type="http://schemas.openxmlformats.org/officeDocument/2006/relationships/hyperlink" Target="http://commons.wikimedia.org/wiki/File:ABO_blood_group_diagram.svg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0/0f/Bedside_card.jpg" TargetMode="External"/><Relationship Id="rId7" Type="http://schemas.openxmlformats.org/officeDocument/2006/relationships/hyperlink" Target="http://creativecommons.org/licenses/by/3.0/deed.en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User:File_Upload_Bot_(Magnus_Manske)" TargetMode="External"/><Relationship Id="rId5" Type="http://schemas.openxmlformats.org/officeDocument/2006/relationships/hyperlink" Target="http://commons.wikimedia.org/wiki/File:Bedside_card.jpg" TargetMode="External"/><Relationship Id="rId4" Type="http://schemas.openxmlformats.org/officeDocument/2006/relationships/image" Target="../media/image19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http://www.bloodbook.com/images/clear.gif" TargetMode="External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User:Delphi234" TargetMode="External"/><Relationship Id="rId4" Type="http://schemas.openxmlformats.org/officeDocument/2006/relationships/hyperlink" Target="http://commons.wikimedia.org/wiki/File:ABO_blood_type.svg" TargetMode="Externa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ndb.com/people/698/000091425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ciandbeyond.blogspot.gr/2011/05/blood-typing.html" TargetMode="Externa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iology200.gsu.edu/houghton'04/4564%20'14/lecture1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prstClr val="black"/>
                </a:solidFill>
                <a:latin typeface="Calibri"/>
              </a:rPr>
              <a:t>Αιμοδοσία </a:t>
            </a:r>
            <a:r>
              <a:rPr lang="el-GR" sz="4000" b="1" dirty="0">
                <a:solidFill>
                  <a:prstClr val="black"/>
                </a:solidFill>
                <a:latin typeface="Calibri"/>
              </a:rPr>
              <a:t>(</a:t>
            </a:r>
            <a:r>
              <a:rPr lang="el-GR" sz="4000" b="1" dirty="0" smtClean="0">
                <a:solidFill>
                  <a:prstClr val="black"/>
                </a:solidFill>
                <a:latin typeface="Calibri"/>
              </a:rPr>
              <a:t>Θ)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2"/>
            <a:ext cx="9144000" cy="198864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4</a:t>
            </a:r>
            <a:r>
              <a:rPr lang="el-GR" sz="2600" dirty="0" smtClean="0"/>
              <a:t>: Εισαγωγή στις ομάδες αίματος – Σύστημα ΑΒΟ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Αναστάσιος </a:t>
            </a:r>
            <a:r>
              <a:rPr lang="el-GR" sz="2200" dirty="0" err="1" smtClean="0"/>
              <a:t>Κριεμπάρδης</a:t>
            </a:r>
            <a:endParaRPr lang="el-GR" sz="22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Ιατρικών εργαστηρίων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Καθορισμός Μορφής </a:t>
            </a:r>
            <a:r>
              <a:rPr lang="el-GR" dirty="0" smtClean="0"/>
              <a:t>Αντιγόνων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Αλληλουχία των σακχάρων που συνδέονται στην </a:t>
            </a:r>
            <a:r>
              <a:rPr lang="el-GR" dirty="0" err="1"/>
              <a:t>ερυθροκυτταρική</a:t>
            </a:r>
            <a:r>
              <a:rPr lang="el-GR" dirty="0"/>
              <a:t> </a:t>
            </a:r>
            <a:r>
              <a:rPr lang="el-GR" dirty="0" smtClean="0"/>
              <a:t>μεμβράνη</a:t>
            </a:r>
            <a:r>
              <a:rPr lang="en-US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l-GR" b="1" dirty="0" smtClean="0"/>
              <a:t>Σάκχαρο </a:t>
            </a:r>
            <a:r>
              <a:rPr lang="el-GR" b="1" dirty="0"/>
              <a:t>+ 1 μόριο </a:t>
            </a:r>
            <a:r>
              <a:rPr lang="el-GR" b="1" dirty="0" err="1"/>
              <a:t>σφιγγομυελίνης</a:t>
            </a:r>
            <a:r>
              <a:rPr lang="el-GR" b="1" dirty="0"/>
              <a:t> (εξωτερική στιβάδα λιπιδίων) = </a:t>
            </a:r>
            <a:r>
              <a:rPr lang="el-GR" b="1" dirty="0" err="1"/>
              <a:t>γλυκολιπίδιο</a:t>
            </a:r>
            <a:r>
              <a:rPr lang="el-GR" b="1" dirty="0"/>
              <a:t> </a:t>
            </a:r>
          </a:p>
          <a:p>
            <a:pPr marL="355600" indent="0">
              <a:buNone/>
            </a:pPr>
            <a:r>
              <a:rPr lang="el-GR" dirty="0" err="1"/>
              <a:t>Γλυκολιπιδικού</a:t>
            </a:r>
            <a:r>
              <a:rPr lang="el-GR" dirty="0"/>
              <a:t> </a:t>
            </a:r>
            <a:r>
              <a:rPr lang="el-GR" dirty="0" smtClean="0"/>
              <a:t>δεσμού</a:t>
            </a:r>
            <a:endParaRPr lang="el-GR" dirty="0"/>
          </a:p>
          <a:p>
            <a:pPr marL="457200" indent="-457200">
              <a:buFont typeface="+mj-lt"/>
              <a:buAutoNum type="arabicPeriod" startAt="2"/>
            </a:pPr>
            <a:r>
              <a:rPr lang="el-GR" b="1" dirty="0" smtClean="0"/>
              <a:t>Σάκχαρο </a:t>
            </a:r>
            <a:r>
              <a:rPr lang="el-GR" b="1" dirty="0"/>
              <a:t>+ πρωτεΐνη = γλυκοπρωτεΐνη</a:t>
            </a:r>
          </a:p>
          <a:p>
            <a:pPr marL="355600" indent="0">
              <a:buNone/>
            </a:pPr>
            <a:r>
              <a:rPr lang="el-GR" dirty="0" err="1"/>
              <a:t>Γλυκοπρωτεϊνικού</a:t>
            </a:r>
            <a:r>
              <a:rPr lang="el-GR" dirty="0"/>
              <a:t> </a:t>
            </a:r>
            <a:r>
              <a:rPr lang="el-GR" dirty="0" smtClean="0"/>
              <a:t>δεσμού</a:t>
            </a:r>
            <a:endParaRPr lang="el-GR" dirty="0"/>
          </a:p>
        </p:txBody>
      </p:sp>
      <p:sp>
        <p:nvSpPr>
          <p:cNvPr id="6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BA0136-1F05-42DF-9DE8-716D543876DF}" type="slidenum">
              <a:rPr lang="el-GR" altLang="el-GR"/>
              <a:pPr>
                <a:defRPr/>
              </a:pPr>
              <a:t>9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7399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/>
              <a:t>Τα Σάκχαρα Δημιουργούν τις</a:t>
            </a:r>
            <a:br>
              <a:rPr lang="el-GR" dirty="0"/>
            </a:br>
            <a:r>
              <a:rPr lang="el-GR" dirty="0"/>
              <a:t> </a:t>
            </a:r>
            <a:r>
              <a:rPr lang="el-GR" dirty="0" err="1"/>
              <a:t>Αντιγονικές</a:t>
            </a:r>
            <a:r>
              <a:rPr lang="el-GR" dirty="0"/>
              <a:t> </a:t>
            </a:r>
            <a:r>
              <a:rPr lang="el-GR" dirty="0" smtClean="0"/>
              <a:t>Αλυσίδες</a:t>
            </a:r>
            <a:endParaRPr lang="el-GR" dirty="0"/>
          </a:p>
        </p:txBody>
      </p:sp>
      <p:sp>
        <p:nvSpPr>
          <p:cNvPr id="12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E077F9-2CD0-4C01-83BA-C56D6D40C4ED}" type="slidenum">
              <a:rPr lang="el-GR" altLang="el-GR"/>
              <a:pPr>
                <a:defRPr/>
              </a:pPr>
              <a:t>10</a:t>
            </a:fld>
            <a:endParaRPr lang="el-GR" altLang="el-GR"/>
          </a:p>
        </p:txBody>
      </p:sp>
      <p:sp>
        <p:nvSpPr>
          <p:cNvPr id="16388" name="AutoShape 5"/>
          <p:cNvSpPr>
            <a:spLocks noChangeArrowheads="1"/>
          </p:cNvSpPr>
          <p:nvPr/>
        </p:nvSpPr>
        <p:spPr bwMode="auto">
          <a:xfrm>
            <a:off x="1066800" y="1828800"/>
            <a:ext cx="6096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 b="1">
              <a:latin typeface="+mn-lt"/>
            </a:endParaRPr>
          </a:p>
        </p:txBody>
      </p:sp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1828800" y="1828800"/>
            <a:ext cx="32432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b="1">
                <a:latin typeface="+mn-lt"/>
              </a:rPr>
              <a:t>Ν-ακετυλο-γλυκοζαμίνη</a:t>
            </a:r>
          </a:p>
        </p:txBody>
      </p:sp>
      <p:sp>
        <p:nvSpPr>
          <p:cNvPr id="16390" name="AutoShape 7"/>
          <p:cNvSpPr>
            <a:spLocks noChangeArrowheads="1"/>
          </p:cNvSpPr>
          <p:nvPr/>
        </p:nvSpPr>
        <p:spPr bwMode="auto">
          <a:xfrm>
            <a:off x="1143000" y="2590800"/>
            <a:ext cx="533400" cy="7620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 b="1">
              <a:latin typeface="+mn-lt"/>
            </a:endParaRPr>
          </a:p>
        </p:txBody>
      </p:sp>
      <p:sp>
        <p:nvSpPr>
          <p:cNvPr id="16391" name="Text Box 8"/>
          <p:cNvSpPr txBox="1">
            <a:spLocks noChangeArrowheads="1"/>
          </p:cNvSpPr>
          <p:nvPr/>
        </p:nvSpPr>
        <p:spPr bwMode="auto">
          <a:xfrm>
            <a:off x="1752600" y="2743200"/>
            <a:ext cx="15408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400" b="1">
                <a:latin typeface="+mn-lt"/>
              </a:rPr>
              <a:t>L-</a:t>
            </a:r>
            <a:r>
              <a:rPr lang="el-GR" altLang="el-GR" sz="2400" b="1">
                <a:latin typeface="+mn-lt"/>
              </a:rPr>
              <a:t>φουκόζη</a:t>
            </a:r>
          </a:p>
        </p:txBody>
      </p:sp>
      <p:sp>
        <p:nvSpPr>
          <p:cNvPr id="16392" name="Rectangle 9"/>
          <p:cNvSpPr>
            <a:spLocks noChangeArrowheads="1"/>
          </p:cNvSpPr>
          <p:nvPr/>
        </p:nvSpPr>
        <p:spPr bwMode="auto">
          <a:xfrm>
            <a:off x="1066800" y="3657600"/>
            <a:ext cx="609600" cy="533400"/>
          </a:xfrm>
          <a:prstGeom prst="rect">
            <a:avLst/>
          </a:prstGeom>
          <a:solidFill>
            <a:srgbClr val="FF00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 b="1">
              <a:latin typeface="+mn-lt"/>
            </a:endParaRPr>
          </a:p>
        </p:txBody>
      </p:sp>
      <p:sp>
        <p:nvSpPr>
          <p:cNvPr id="16393" name="Text Box 10"/>
          <p:cNvSpPr txBox="1">
            <a:spLocks noChangeArrowheads="1"/>
          </p:cNvSpPr>
          <p:nvPr/>
        </p:nvSpPr>
        <p:spPr bwMode="auto">
          <a:xfrm>
            <a:off x="1935163" y="3632200"/>
            <a:ext cx="18366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400" b="1">
                <a:latin typeface="+mn-lt"/>
              </a:rPr>
              <a:t>D-</a:t>
            </a:r>
            <a:r>
              <a:rPr lang="el-GR" altLang="el-GR" sz="2400" b="1">
                <a:latin typeface="+mn-lt"/>
              </a:rPr>
              <a:t>γαλακτόζη</a:t>
            </a:r>
          </a:p>
        </p:txBody>
      </p:sp>
      <p:sp>
        <p:nvSpPr>
          <p:cNvPr id="16394" name="Oval 11"/>
          <p:cNvSpPr>
            <a:spLocks noChangeArrowheads="1"/>
          </p:cNvSpPr>
          <p:nvPr/>
        </p:nvSpPr>
        <p:spPr bwMode="auto">
          <a:xfrm>
            <a:off x="1066800" y="4457700"/>
            <a:ext cx="685800" cy="6858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 b="1">
              <a:latin typeface="+mn-lt"/>
            </a:endParaRPr>
          </a:p>
        </p:txBody>
      </p:sp>
      <p:sp>
        <p:nvSpPr>
          <p:cNvPr id="16395" name="Text Box 12"/>
          <p:cNvSpPr txBox="1">
            <a:spLocks noChangeArrowheads="1"/>
          </p:cNvSpPr>
          <p:nvPr/>
        </p:nvSpPr>
        <p:spPr bwMode="auto">
          <a:xfrm>
            <a:off x="2003425" y="4572000"/>
            <a:ext cx="35717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b="1">
                <a:latin typeface="+mn-lt"/>
              </a:rPr>
              <a:t>Ν-ακετυλο-γαλακτοζαμίνη</a:t>
            </a:r>
          </a:p>
        </p:txBody>
      </p:sp>
    </p:spTree>
    <p:extLst>
      <p:ext uri="{BB962C8B-B14F-4D97-AF65-F5344CB8AC3E}">
        <p14:creationId xmlns:p14="http://schemas.microsoft.com/office/powerpoint/2010/main" val="350764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Σχηματικός </a:t>
            </a:r>
            <a:r>
              <a:rPr lang="el-GR" dirty="0" smtClean="0"/>
              <a:t>Αντιγόνων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560"/>
          </a:xfrm>
        </p:spPr>
        <p:txBody>
          <a:bodyPr>
            <a:normAutofit/>
          </a:bodyPr>
          <a:lstStyle/>
          <a:p>
            <a:r>
              <a:rPr lang="el-GR" sz="2800" b="1" dirty="0"/>
              <a:t>Πρόδρομη ουσία χωρίς </a:t>
            </a:r>
            <a:r>
              <a:rPr lang="el-GR" sz="2800" b="1" dirty="0" err="1"/>
              <a:t>αντιγονικές</a:t>
            </a:r>
            <a:r>
              <a:rPr lang="el-GR" sz="2800" b="1" dirty="0"/>
              <a:t> </a:t>
            </a:r>
            <a:r>
              <a:rPr lang="el-GR" sz="2800" b="1" dirty="0" smtClean="0"/>
              <a:t>ιδιότητες</a:t>
            </a:r>
            <a:endParaRPr lang="el-GR" sz="2800" b="1" dirty="0"/>
          </a:p>
        </p:txBody>
      </p:sp>
      <p:sp>
        <p:nvSpPr>
          <p:cNvPr id="21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AAD14A-3030-4544-9E0D-4349964DD4CB}" type="slidenum">
              <a:rPr lang="el-GR" altLang="el-GR"/>
              <a:pPr>
                <a:defRPr/>
              </a:pPr>
              <a:t>11</a:t>
            </a:fld>
            <a:endParaRPr lang="el-GR" altLang="el-GR"/>
          </a:p>
        </p:txBody>
      </p:sp>
      <p:grpSp>
        <p:nvGrpSpPr>
          <p:cNvPr id="4" name="Ομάδα 3"/>
          <p:cNvGrpSpPr/>
          <p:nvPr/>
        </p:nvGrpSpPr>
        <p:grpSpPr>
          <a:xfrm>
            <a:off x="0" y="548680"/>
            <a:ext cx="9228309" cy="4572000"/>
            <a:chOff x="0" y="548680"/>
            <a:chExt cx="9228309" cy="4572000"/>
          </a:xfrm>
        </p:grpSpPr>
        <p:grpSp>
          <p:nvGrpSpPr>
            <p:cNvPr id="17412" name="Group 95"/>
            <p:cNvGrpSpPr>
              <a:grpSpLocks/>
            </p:cNvGrpSpPr>
            <p:nvPr/>
          </p:nvGrpSpPr>
          <p:grpSpPr bwMode="auto">
            <a:xfrm>
              <a:off x="685800" y="2225080"/>
              <a:ext cx="7924800" cy="1828800"/>
              <a:chOff x="-3108" y="720"/>
              <a:chExt cx="2088" cy="384"/>
            </a:xfrm>
          </p:grpSpPr>
          <p:sp>
            <p:nvSpPr>
              <p:cNvPr id="17422" name="AutoShape 61"/>
              <p:cNvSpPr>
                <a:spLocks noChangeArrowheads="1"/>
              </p:cNvSpPr>
              <p:nvPr/>
            </p:nvSpPr>
            <p:spPr bwMode="auto">
              <a:xfrm>
                <a:off x="-2532" y="756"/>
                <a:ext cx="384" cy="336"/>
              </a:xfrm>
              <a:prstGeom prst="hexagon">
                <a:avLst>
                  <a:gd name="adj" fmla="val 28571"/>
                  <a:gd name="vf" fmla="val 115470"/>
                </a:avLst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000">
                  <a:latin typeface="+mn-lt"/>
                </a:endParaRPr>
              </a:p>
            </p:txBody>
          </p:sp>
          <p:sp>
            <p:nvSpPr>
              <p:cNvPr id="17423" name="Rectangle 63"/>
              <p:cNvSpPr>
                <a:spLocks noChangeArrowheads="1"/>
              </p:cNvSpPr>
              <p:nvPr/>
            </p:nvSpPr>
            <p:spPr bwMode="auto">
              <a:xfrm>
                <a:off x="-3108" y="738"/>
                <a:ext cx="384" cy="336"/>
              </a:xfrm>
              <a:prstGeom prst="rect">
                <a:avLst/>
              </a:prstGeom>
              <a:solidFill>
                <a:srgbClr val="FF00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000">
                  <a:latin typeface="+mn-lt"/>
                </a:endParaRPr>
              </a:p>
            </p:txBody>
          </p:sp>
          <p:sp>
            <p:nvSpPr>
              <p:cNvPr id="17424" name="Oval 64"/>
              <p:cNvSpPr>
                <a:spLocks noChangeArrowheads="1"/>
              </p:cNvSpPr>
              <p:nvPr/>
            </p:nvSpPr>
            <p:spPr bwMode="auto">
              <a:xfrm>
                <a:off x="-1392" y="720"/>
                <a:ext cx="372" cy="384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000">
                  <a:latin typeface="+mn-lt"/>
                </a:endParaRPr>
              </a:p>
            </p:txBody>
          </p:sp>
          <p:sp>
            <p:nvSpPr>
              <p:cNvPr id="17425" name="Rectangle 65"/>
              <p:cNvSpPr>
                <a:spLocks noChangeArrowheads="1"/>
              </p:cNvSpPr>
              <p:nvPr/>
            </p:nvSpPr>
            <p:spPr bwMode="auto">
              <a:xfrm>
                <a:off x="-1968" y="756"/>
                <a:ext cx="384" cy="336"/>
              </a:xfrm>
              <a:prstGeom prst="rect">
                <a:avLst/>
              </a:prstGeom>
              <a:solidFill>
                <a:srgbClr val="FF00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000">
                  <a:latin typeface="+mn-lt"/>
                </a:endParaRPr>
              </a:p>
            </p:txBody>
          </p:sp>
          <p:sp>
            <p:nvSpPr>
              <p:cNvPr id="17426" name="Line 66"/>
              <p:cNvSpPr>
                <a:spLocks noChangeShapeType="1"/>
              </p:cNvSpPr>
              <p:nvPr/>
            </p:nvSpPr>
            <p:spPr bwMode="auto">
              <a:xfrm>
                <a:off x="-2724" y="900"/>
                <a:ext cx="1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 sz="2000">
                  <a:latin typeface="+mn-lt"/>
                </a:endParaRPr>
              </a:p>
            </p:txBody>
          </p:sp>
          <p:sp>
            <p:nvSpPr>
              <p:cNvPr id="17427" name="Line 67"/>
              <p:cNvSpPr>
                <a:spLocks noChangeShapeType="1"/>
              </p:cNvSpPr>
              <p:nvPr/>
            </p:nvSpPr>
            <p:spPr bwMode="auto">
              <a:xfrm>
                <a:off x="-2160" y="900"/>
                <a:ext cx="1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 sz="2000">
                  <a:latin typeface="+mn-lt"/>
                </a:endParaRPr>
              </a:p>
            </p:txBody>
          </p:sp>
          <p:sp>
            <p:nvSpPr>
              <p:cNvPr id="17428" name="Line 68"/>
              <p:cNvSpPr>
                <a:spLocks noChangeShapeType="1"/>
              </p:cNvSpPr>
              <p:nvPr/>
            </p:nvSpPr>
            <p:spPr bwMode="auto">
              <a:xfrm>
                <a:off x="-1584" y="912"/>
                <a:ext cx="1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 sz="2000">
                  <a:latin typeface="+mn-lt"/>
                </a:endParaRPr>
              </a:p>
            </p:txBody>
          </p:sp>
        </p:grpSp>
        <p:sp>
          <p:nvSpPr>
            <p:cNvPr id="17413" name="Line 96"/>
            <p:cNvSpPr>
              <a:spLocks noChangeShapeType="1"/>
            </p:cNvSpPr>
            <p:nvPr/>
          </p:nvSpPr>
          <p:spPr bwMode="auto">
            <a:xfrm>
              <a:off x="0" y="5120680"/>
              <a:ext cx="91440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000">
                <a:latin typeface="+mn-lt"/>
              </a:endParaRPr>
            </a:p>
          </p:txBody>
        </p:sp>
        <p:sp>
          <p:nvSpPr>
            <p:cNvPr id="17415" name="Text Box 98"/>
            <p:cNvSpPr txBox="1">
              <a:spLocks noChangeArrowheads="1"/>
            </p:cNvSpPr>
            <p:nvPr/>
          </p:nvSpPr>
          <p:spPr bwMode="auto">
            <a:xfrm>
              <a:off x="304800" y="4587280"/>
              <a:ext cx="2053511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800">
                  <a:latin typeface="+mn-lt"/>
                </a:rPr>
                <a:t>D-</a:t>
              </a:r>
              <a:r>
                <a:rPr lang="el-GR" altLang="el-GR" sz="2800">
                  <a:latin typeface="+mn-lt"/>
                </a:rPr>
                <a:t>γαλακτόζη</a:t>
              </a:r>
            </a:p>
          </p:txBody>
        </p:sp>
        <p:sp>
          <p:nvSpPr>
            <p:cNvPr id="17416" name="Text Box 99"/>
            <p:cNvSpPr txBox="1">
              <a:spLocks noChangeArrowheads="1"/>
            </p:cNvSpPr>
            <p:nvPr/>
          </p:nvSpPr>
          <p:spPr bwMode="auto">
            <a:xfrm>
              <a:off x="1600200" y="4053880"/>
              <a:ext cx="3653564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800">
                  <a:latin typeface="+mn-lt"/>
                </a:rPr>
                <a:t>Ν-ακετυλο-γλυκοζαμίνη</a:t>
              </a:r>
            </a:p>
          </p:txBody>
        </p:sp>
        <p:sp>
          <p:nvSpPr>
            <p:cNvPr id="17417" name="Text Box 100"/>
            <p:cNvSpPr txBox="1">
              <a:spLocks noChangeArrowheads="1"/>
            </p:cNvSpPr>
            <p:nvPr/>
          </p:nvSpPr>
          <p:spPr bwMode="auto">
            <a:xfrm>
              <a:off x="4800600" y="4587280"/>
              <a:ext cx="2053511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800">
                  <a:latin typeface="+mn-lt"/>
                </a:rPr>
                <a:t>D-</a:t>
              </a:r>
              <a:r>
                <a:rPr lang="el-GR" altLang="el-GR" sz="2800">
                  <a:latin typeface="+mn-lt"/>
                </a:rPr>
                <a:t>γαλακτόζη</a:t>
              </a:r>
            </a:p>
          </p:txBody>
        </p:sp>
        <p:sp>
          <p:nvSpPr>
            <p:cNvPr id="17418" name="Text Box 101"/>
            <p:cNvSpPr txBox="1">
              <a:spLocks noChangeArrowheads="1"/>
            </p:cNvSpPr>
            <p:nvPr/>
          </p:nvSpPr>
          <p:spPr bwMode="auto">
            <a:xfrm>
              <a:off x="5205413" y="4053880"/>
              <a:ext cx="4022896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800">
                  <a:latin typeface="+mn-lt"/>
                </a:rPr>
                <a:t>Ν-ακετυλο-γαλακτοζαμίνη</a:t>
              </a:r>
            </a:p>
          </p:txBody>
        </p:sp>
        <p:sp>
          <p:nvSpPr>
            <p:cNvPr id="17419" name="Line 102"/>
            <p:cNvSpPr>
              <a:spLocks noChangeShapeType="1"/>
            </p:cNvSpPr>
            <p:nvPr/>
          </p:nvSpPr>
          <p:spPr bwMode="auto">
            <a:xfrm>
              <a:off x="8686800" y="548680"/>
              <a:ext cx="0" cy="36576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000">
                <a:latin typeface="+mn-lt"/>
              </a:endParaRPr>
            </a:p>
          </p:txBody>
        </p:sp>
        <p:sp>
          <p:nvSpPr>
            <p:cNvPr id="17420" name="Text Box 103"/>
            <p:cNvSpPr txBox="1">
              <a:spLocks noChangeArrowheads="1"/>
            </p:cNvSpPr>
            <p:nvPr/>
          </p:nvSpPr>
          <p:spPr bwMode="auto">
            <a:xfrm rot="5400000">
              <a:off x="-558736" y="2938632"/>
              <a:ext cx="178581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000">
                  <a:latin typeface="+mn-lt"/>
                </a:rPr>
                <a:t>Ελεύθερο άκρο</a:t>
              </a:r>
            </a:p>
          </p:txBody>
        </p:sp>
        <p:sp>
          <p:nvSpPr>
            <p:cNvPr id="17421" name="Text Box 104"/>
            <p:cNvSpPr txBox="1">
              <a:spLocks noChangeArrowheads="1"/>
            </p:cNvSpPr>
            <p:nvPr/>
          </p:nvSpPr>
          <p:spPr bwMode="auto">
            <a:xfrm rot="5400000">
              <a:off x="7399333" y="2253316"/>
              <a:ext cx="3156442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000" dirty="0" err="1">
                  <a:latin typeface="+mn-lt"/>
                </a:rPr>
                <a:t>Ερυθροκυτταρική</a:t>
              </a:r>
              <a:r>
                <a:rPr lang="el-GR" altLang="el-GR" sz="2000" dirty="0">
                  <a:latin typeface="+mn-lt"/>
                </a:rPr>
                <a:t> μεμβράνη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766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Το Αντιγόνο </a:t>
            </a:r>
            <a:r>
              <a:rPr lang="el-GR" dirty="0" smtClean="0"/>
              <a:t>Η</a:t>
            </a:r>
            <a:endParaRPr lang="el-GR" dirty="0"/>
          </a:p>
        </p:txBody>
      </p:sp>
      <p:sp>
        <p:nvSpPr>
          <p:cNvPr id="15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1DC5D3-BB8B-4B53-8C55-132DEE024B9B}" type="slidenum">
              <a:rPr lang="el-GR" altLang="el-GR"/>
              <a:pPr>
                <a:defRPr/>
              </a:pPr>
              <a:t>12</a:t>
            </a:fld>
            <a:endParaRPr lang="el-GR" altLang="el-GR"/>
          </a:p>
        </p:txBody>
      </p:sp>
      <p:grpSp>
        <p:nvGrpSpPr>
          <p:cNvPr id="4" name="Ομάδα 3"/>
          <p:cNvGrpSpPr/>
          <p:nvPr/>
        </p:nvGrpSpPr>
        <p:grpSpPr>
          <a:xfrm>
            <a:off x="457200" y="1676400"/>
            <a:ext cx="8153400" cy="4500265"/>
            <a:chOff x="457200" y="1676400"/>
            <a:chExt cx="8153400" cy="4500265"/>
          </a:xfrm>
        </p:grpSpPr>
        <p:grpSp>
          <p:nvGrpSpPr>
            <p:cNvPr id="18435" name="Group 4"/>
            <p:cNvGrpSpPr>
              <a:grpSpLocks/>
            </p:cNvGrpSpPr>
            <p:nvPr/>
          </p:nvGrpSpPr>
          <p:grpSpPr bwMode="auto">
            <a:xfrm>
              <a:off x="685800" y="1676400"/>
              <a:ext cx="7924800" cy="1828800"/>
              <a:chOff x="-3108" y="720"/>
              <a:chExt cx="2088" cy="384"/>
            </a:xfrm>
          </p:grpSpPr>
          <p:sp>
            <p:nvSpPr>
              <p:cNvPr id="18440" name="AutoShape 5"/>
              <p:cNvSpPr>
                <a:spLocks noChangeArrowheads="1"/>
              </p:cNvSpPr>
              <p:nvPr/>
            </p:nvSpPr>
            <p:spPr bwMode="auto">
              <a:xfrm>
                <a:off x="-2532" y="756"/>
                <a:ext cx="384" cy="336"/>
              </a:xfrm>
              <a:prstGeom prst="hexagon">
                <a:avLst>
                  <a:gd name="adj" fmla="val 28571"/>
                  <a:gd name="vf" fmla="val 115470"/>
                </a:avLst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charset="0"/>
                </a:endParaRPr>
              </a:p>
            </p:txBody>
          </p:sp>
          <p:sp>
            <p:nvSpPr>
              <p:cNvPr id="18441" name="Rectangle 6"/>
              <p:cNvSpPr>
                <a:spLocks noChangeArrowheads="1"/>
              </p:cNvSpPr>
              <p:nvPr/>
            </p:nvSpPr>
            <p:spPr bwMode="auto">
              <a:xfrm>
                <a:off x="-3108" y="738"/>
                <a:ext cx="384" cy="336"/>
              </a:xfrm>
              <a:prstGeom prst="rect">
                <a:avLst/>
              </a:prstGeom>
              <a:solidFill>
                <a:srgbClr val="FF00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charset="0"/>
                </a:endParaRPr>
              </a:p>
            </p:txBody>
          </p:sp>
          <p:sp>
            <p:nvSpPr>
              <p:cNvPr id="18442" name="Oval 7"/>
              <p:cNvSpPr>
                <a:spLocks noChangeArrowheads="1"/>
              </p:cNvSpPr>
              <p:nvPr/>
            </p:nvSpPr>
            <p:spPr bwMode="auto">
              <a:xfrm>
                <a:off x="-1392" y="720"/>
                <a:ext cx="372" cy="384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charset="0"/>
                </a:endParaRPr>
              </a:p>
            </p:txBody>
          </p:sp>
          <p:sp>
            <p:nvSpPr>
              <p:cNvPr id="18443" name="Rectangle 8"/>
              <p:cNvSpPr>
                <a:spLocks noChangeArrowheads="1"/>
              </p:cNvSpPr>
              <p:nvPr/>
            </p:nvSpPr>
            <p:spPr bwMode="auto">
              <a:xfrm>
                <a:off x="-1968" y="756"/>
                <a:ext cx="384" cy="336"/>
              </a:xfrm>
              <a:prstGeom prst="rect">
                <a:avLst/>
              </a:prstGeom>
              <a:solidFill>
                <a:srgbClr val="FF00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charset="0"/>
                </a:endParaRPr>
              </a:p>
            </p:txBody>
          </p:sp>
          <p:sp>
            <p:nvSpPr>
              <p:cNvPr id="18444" name="Line 9"/>
              <p:cNvSpPr>
                <a:spLocks noChangeShapeType="1"/>
              </p:cNvSpPr>
              <p:nvPr/>
            </p:nvSpPr>
            <p:spPr bwMode="auto">
              <a:xfrm>
                <a:off x="-2724" y="900"/>
                <a:ext cx="1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8445" name="Line 10"/>
              <p:cNvSpPr>
                <a:spLocks noChangeShapeType="1"/>
              </p:cNvSpPr>
              <p:nvPr/>
            </p:nvSpPr>
            <p:spPr bwMode="auto">
              <a:xfrm>
                <a:off x="-2160" y="900"/>
                <a:ext cx="1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8446" name="Line 11"/>
              <p:cNvSpPr>
                <a:spLocks noChangeShapeType="1"/>
              </p:cNvSpPr>
              <p:nvPr/>
            </p:nvSpPr>
            <p:spPr bwMode="auto">
              <a:xfrm>
                <a:off x="-1584" y="912"/>
                <a:ext cx="1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63501" name="AutoShape 13"/>
            <p:cNvSpPr>
              <a:spLocks noChangeArrowheads="1"/>
            </p:cNvSpPr>
            <p:nvPr/>
          </p:nvSpPr>
          <p:spPr bwMode="auto">
            <a:xfrm>
              <a:off x="685800" y="3657600"/>
              <a:ext cx="1295400" cy="198120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charset="0"/>
              </a:endParaRPr>
            </a:p>
          </p:txBody>
        </p:sp>
        <p:sp>
          <p:nvSpPr>
            <p:cNvPr id="63502" name="Line 14"/>
            <p:cNvSpPr>
              <a:spLocks noChangeShapeType="1"/>
            </p:cNvSpPr>
            <p:nvPr/>
          </p:nvSpPr>
          <p:spPr bwMode="auto">
            <a:xfrm>
              <a:off x="1323975" y="3338513"/>
              <a:ext cx="0" cy="304800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3505" name="Text Box 17"/>
            <p:cNvSpPr txBox="1">
              <a:spLocks noChangeArrowheads="1"/>
            </p:cNvSpPr>
            <p:nvPr/>
          </p:nvSpPr>
          <p:spPr bwMode="auto">
            <a:xfrm>
              <a:off x="457200" y="5715000"/>
              <a:ext cx="1540871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400" b="1">
                  <a:latin typeface="+mn-lt"/>
                </a:rPr>
                <a:t>L-</a:t>
              </a:r>
              <a:r>
                <a:rPr lang="el-GR" altLang="el-GR" sz="2400" b="1">
                  <a:latin typeface="+mn-lt"/>
                </a:rPr>
                <a:t>φουκόζη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005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Το Αντιγόνο </a:t>
            </a:r>
            <a:r>
              <a:rPr lang="el-GR" dirty="0" smtClean="0"/>
              <a:t>Α</a:t>
            </a:r>
            <a:endParaRPr lang="el-GR" dirty="0"/>
          </a:p>
        </p:txBody>
      </p:sp>
      <p:sp>
        <p:nvSpPr>
          <p:cNvPr id="17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216B31-48AB-48C7-A1AC-9AE3FBC15196}" type="slidenum">
              <a:rPr lang="el-GR" altLang="el-GR"/>
              <a:pPr>
                <a:defRPr/>
              </a:pPr>
              <a:t>13</a:t>
            </a:fld>
            <a:endParaRPr lang="el-GR" altLang="el-GR"/>
          </a:p>
        </p:txBody>
      </p:sp>
      <p:grpSp>
        <p:nvGrpSpPr>
          <p:cNvPr id="4" name="Ομάδα 3"/>
          <p:cNvGrpSpPr/>
          <p:nvPr/>
        </p:nvGrpSpPr>
        <p:grpSpPr>
          <a:xfrm>
            <a:off x="113605" y="1892895"/>
            <a:ext cx="8778875" cy="4416425"/>
            <a:chOff x="0" y="2209800"/>
            <a:chExt cx="8778875" cy="4416425"/>
          </a:xfrm>
        </p:grpSpPr>
        <p:sp>
          <p:nvSpPr>
            <p:cNvPr id="19459" name="AutoShape 5"/>
            <p:cNvSpPr>
              <a:spLocks noChangeArrowheads="1"/>
            </p:cNvSpPr>
            <p:nvPr/>
          </p:nvSpPr>
          <p:spPr bwMode="auto">
            <a:xfrm>
              <a:off x="3733800" y="2286000"/>
              <a:ext cx="1274763" cy="1266825"/>
            </a:xfrm>
            <a:prstGeom prst="hexagon">
              <a:avLst>
                <a:gd name="adj" fmla="val 25157"/>
                <a:gd name="vf" fmla="val 115470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charset="0"/>
              </a:endParaRPr>
            </a:p>
          </p:txBody>
        </p:sp>
        <p:sp>
          <p:nvSpPr>
            <p:cNvPr id="19460" name="Rectangle 6"/>
            <p:cNvSpPr>
              <a:spLocks noChangeArrowheads="1"/>
            </p:cNvSpPr>
            <p:nvPr/>
          </p:nvSpPr>
          <p:spPr bwMode="auto">
            <a:xfrm>
              <a:off x="1881188" y="2301875"/>
              <a:ext cx="1274762" cy="1266825"/>
            </a:xfrm>
            <a:prstGeom prst="rect">
              <a:avLst/>
            </a:prstGeom>
            <a:solidFill>
              <a:srgbClr val="FF00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charset="0"/>
              </a:endParaRPr>
            </a:p>
          </p:txBody>
        </p:sp>
        <p:sp>
          <p:nvSpPr>
            <p:cNvPr id="19461" name="Oval 7"/>
            <p:cNvSpPr>
              <a:spLocks noChangeArrowheads="1"/>
            </p:cNvSpPr>
            <p:nvPr/>
          </p:nvSpPr>
          <p:spPr bwMode="auto">
            <a:xfrm>
              <a:off x="7543800" y="2209800"/>
              <a:ext cx="1235075" cy="144780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charset="0"/>
              </a:endParaRPr>
            </a:p>
          </p:txBody>
        </p:sp>
        <p:sp>
          <p:nvSpPr>
            <p:cNvPr id="19462" name="Rectangle 8"/>
            <p:cNvSpPr>
              <a:spLocks noChangeArrowheads="1"/>
            </p:cNvSpPr>
            <p:nvPr/>
          </p:nvSpPr>
          <p:spPr bwMode="auto">
            <a:xfrm>
              <a:off x="5638800" y="2362200"/>
              <a:ext cx="1274763" cy="1266825"/>
            </a:xfrm>
            <a:prstGeom prst="rect">
              <a:avLst/>
            </a:prstGeom>
            <a:solidFill>
              <a:srgbClr val="FF00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charset="0"/>
              </a:endParaRPr>
            </a:p>
          </p:txBody>
        </p:sp>
        <p:sp>
          <p:nvSpPr>
            <p:cNvPr id="19463" name="Line 9"/>
            <p:cNvSpPr>
              <a:spLocks noChangeShapeType="1"/>
            </p:cNvSpPr>
            <p:nvPr/>
          </p:nvSpPr>
          <p:spPr bwMode="auto">
            <a:xfrm>
              <a:off x="3155950" y="2911475"/>
              <a:ext cx="63817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464" name="Line 10"/>
            <p:cNvSpPr>
              <a:spLocks noChangeShapeType="1"/>
            </p:cNvSpPr>
            <p:nvPr/>
          </p:nvSpPr>
          <p:spPr bwMode="auto">
            <a:xfrm>
              <a:off x="5008563" y="2895600"/>
              <a:ext cx="63817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465" name="Line 11"/>
            <p:cNvSpPr>
              <a:spLocks noChangeShapeType="1"/>
            </p:cNvSpPr>
            <p:nvPr/>
          </p:nvSpPr>
          <p:spPr bwMode="auto">
            <a:xfrm>
              <a:off x="6905625" y="2971800"/>
              <a:ext cx="63817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467" name="AutoShape 13"/>
            <p:cNvSpPr>
              <a:spLocks noChangeArrowheads="1"/>
            </p:cNvSpPr>
            <p:nvPr/>
          </p:nvSpPr>
          <p:spPr bwMode="auto">
            <a:xfrm>
              <a:off x="1785938" y="3886200"/>
              <a:ext cx="1295400" cy="198120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charset="0"/>
              </a:endParaRPr>
            </a:p>
          </p:txBody>
        </p:sp>
        <p:sp>
          <p:nvSpPr>
            <p:cNvPr id="19468" name="Line 14"/>
            <p:cNvSpPr>
              <a:spLocks noChangeShapeType="1"/>
            </p:cNvSpPr>
            <p:nvPr/>
          </p:nvSpPr>
          <p:spPr bwMode="auto">
            <a:xfrm>
              <a:off x="2438400" y="3581400"/>
              <a:ext cx="0" cy="304800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469" name="Line 17"/>
            <p:cNvSpPr>
              <a:spLocks noChangeShapeType="1"/>
            </p:cNvSpPr>
            <p:nvPr/>
          </p:nvSpPr>
          <p:spPr bwMode="auto">
            <a:xfrm>
              <a:off x="1219200" y="2895600"/>
              <a:ext cx="63817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grpSp>
          <p:nvGrpSpPr>
            <p:cNvPr id="64531" name="Group 19"/>
            <p:cNvGrpSpPr>
              <a:grpSpLocks/>
            </p:cNvGrpSpPr>
            <p:nvPr/>
          </p:nvGrpSpPr>
          <p:grpSpPr bwMode="auto">
            <a:xfrm>
              <a:off x="0" y="2286000"/>
              <a:ext cx="1770063" cy="4340225"/>
              <a:chOff x="0" y="1440"/>
              <a:chExt cx="1115" cy="2734"/>
            </a:xfrm>
          </p:grpSpPr>
          <p:sp>
            <p:nvSpPr>
              <p:cNvPr id="19471" name="Oval 16"/>
              <p:cNvSpPr>
                <a:spLocks noChangeArrowheads="1"/>
              </p:cNvSpPr>
              <p:nvPr/>
            </p:nvSpPr>
            <p:spPr bwMode="auto">
              <a:xfrm>
                <a:off x="0" y="1440"/>
                <a:ext cx="778" cy="912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>
                  <a:latin typeface="+mn-lt"/>
                </a:endParaRPr>
              </a:p>
            </p:txBody>
          </p:sp>
          <p:sp>
            <p:nvSpPr>
              <p:cNvPr id="19472" name="Text Box 18"/>
              <p:cNvSpPr txBox="1">
                <a:spLocks noChangeArrowheads="1"/>
              </p:cNvSpPr>
              <p:nvPr/>
            </p:nvSpPr>
            <p:spPr bwMode="auto">
              <a:xfrm rot="5400000">
                <a:off x="-124" y="2935"/>
                <a:ext cx="2187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l-GR" altLang="el-GR" sz="2400">
                    <a:latin typeface="+mn-lt"/>
                  </a:rPr>
                  <a:t>Ν-ακετυλο-γαλακτοζαμίνη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5585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Το Αντιγόνο </a:t>
            </a:r>
            <a:r>
              <a:rPr lang="en-US" dirty="0" smtClean="0"/>
              <a:t>B</a:t>
            </a:r>
            <a:endParaRPr lang="el-GR" dirty="0"/>
          </a:p>
        </p:txBody>
      </p:sp>
      <p:sp>
        <p:nvSpPr>
          <p:cNvPr id="17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BA5982-91EF-4C80-9772-5B10C02BDEB2}" type="slidenum">
              <a:rPr lang="el-GR" altLang="el-GR"/>
              <a:pPr>
                <a:defRPr/>
              </a:pPr>
              <a:t>14</a:t>
            </a:fld>
            <a:endParaRPr lang="el-GR" altLang="el-GR"/>
          </a:p>
        </p:txBody>
      </p:sp>
      <p:grpSp>
        <p:nvGrpSpPr>
          <p:cNvPr id="4" name="Ομάδα 3"/>
          <p:cNvGrpSpPr/>
          <p:nvPr/>
        </p:nvGrpSpPr>
        <p:grpSpPr>
          <a:xfrm>
            <a:off x="228600" y="1916832"/>
            <a:ext cx="8763000" cy="3657600"/>
            <a:chOff x="228600" y="2209800"/>
            <a:chExt cx="8763000" cy="3657600"/>
          </a:xfrm>
        </p:grpSpPr>
        <p:sp>
          <p:nvSpPr>
            <p:cNvPr id="20483" name="AutoShape 4"/>
            <p:cNvSpPr>
              <a:spLocks noChangeArrowheads="1"/>
            </p:cNvSpPr>
            <p:nvPr/>
          </p:nvSpPr>
          <p:spPr bwMode="auto">
            <a:xfrm>
              <a:off x="3971925" y="2257425"/>
              <a:ext cx="1274763" cy="1266825"/>
            </a:xfrm>
            <a:prstGeom prst="hexagon">
              <a:avLst>
                <a:gd name="adj" fmla="val 25157"/>
                <a:gd name="vf" fmla="val 115470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charset="0"/>
              </a:endParaRPr>
            </a:p>
          </p:txBody>
        </p:sp>
        <p:sp>
          <p:nvSpPr>
            <p:cNvPr id="20484" name="Rectangle 5"/>
            <p:cNvSpPr>
              <a:spLocks noChangeArrowheads="1"/>
            </p:cNvSpPr>
            <p:nvPr/>
          </p:nvSpPr>
          <p:spPr bwMode="auto">
            <a:xfrm>
              <a:off x="2057400" y="2286000"/>
              <a:ext cx="1274763" cy="1266825"/>
            </a:xfrm>
            <a:prstGeom prst="rect">
              <a:avLst/>
            </a:prstGeom>
            <a:solidFill>
              <a:srgbClr val="FF00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charset="0"/>
              </a:endParaRPr>
            </a:p>
          </p:txBody>
        </p:sp>
        <p:sp>
          <p:nvSpPr>
            <p:cNvPr id="20485" name="Oval 6"/>
            <p:cNvSpPr>
              <a:spLocks noChangeArrowheads="1"/>
            </p:cNvSpPr>
            <p:nvPr/>
          </p:nvSpPr>
          <p:spPr bwMode="auto">
            <a:xfrm>
              <a:off x="7756525" y="2209800"/>
              <a:ext cx="1235075" cy="144780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charset="0"/>
              </a:endParaRPr>
            </a:p>
          </p:txBody>
        </p:sp>
        <p:sp>
          <p:nvSpPr>
            <p:cNvPr id="20486" name="Rectangle 7"/>
            <p:cNvSpPr>
              <a:spLocks noChangeArrowheads="1"/>
            </p:cNvSpPr>
            <p:nvPr/>
          </p:nvSpPr>
          <p:spPr bwMode="auto">
            <a:xfrm>
              <a:off x="5822950" y="2362200"/>
              <a:ext cx="1274763" cy="1266825"/>
            </a:xfrm>
            <a:prstGeom prst="rect">
              <a:avLst/>
            </a:prstGeom>
            <a:solidFill>
              <a:srgbClr val="FF00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charset="0"/>
              </a:endParaRPr>
            </a:p>
          </p:txBody>
        </p:sp>
        <p:sp>
          <p:nvSpPr>
            <p:cNvPr id="20487" name="Line 8"/>
            <p:cNvSpPr>
              <a:spLocks noChangeShapeType="1"/>
            </p:cNvSpPr>
            <p:nvPr/>
          </p:nvSpPr>
          <p:spPr bwMode="auto">
            <a:xfrm>
              <a:off x="3319463" y="2895600"/>
              <a:ext cx="63817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0488" name="Line 9"/>
            <p:cNvSpPr>
              <a:spLocks noChangeShapeType="1"/>
            </p:cNvSpPr>
            <p:nvPr/>
          </p:nvSpPr>
          <p:spPr bwMode="auto">
            <a:xfrm>
              <a:off x="5192713" y="2895600"/>
              <a:ext cx="63817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0489" name="Line 10"/>
            <p:cNvSpPr>
              <a:spLocks noChangeShapeType="1"/>
            </p:cNvSpPr>
            <p:nvPr/>
          </p:nvSpPr>
          <p:spPr bwMode="auto">
            <a:xfrm>
              <a:off x="7118350" y="2971800"/>
              <a:ext cx="63817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0491" name="AutoShape 12"/>
            <p:cNvSpPr>
              <a:spLocks noChangeArrowheads="1"/>
            </p:cNvSpPr>
            <p:nvPr/>
          </p:nvSpPr>
          <p:spPr bwMode="auto">
            <a:xfrm>
              <a:off x="2057400" y="3886200"/>
              <a:ext cx="1295400" cy="198120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charset="0"/>
              </a:endParaRPr>
            </a:p>
          </p:txBody>
        </p:sp>
        <p:sp>
          <p:nvSpPr>
            <p:cNvPr id="20492" name="Line 13"/>
            <p:cNvSpPr>
              <a:spLocks noChangeShapeType="1"/>
            </p:cNvSpPr>
            <p:nvPr/>
          </p:nvSpPr>
          <p:spPr bwMode="auto">
            <a:xfrm>
              <a:off x="2714625" y="3581400"/>
              <a:ext cx="0" cy="304800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5550" name="Line 14"/>
            <p:cNvSpPr>
              <a:spLocks noChangeShapeType="1"/>
            </p:cNvSpPr>
            <p:nvPr/>
          </p:nvSpPr>
          <p:spPr bwMode="auto">
            <a:xfrm>
              <a:off x="1447800" y="2895600"/>
              <a:ext cx="63817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grpSp>
          <p:nvGrpSpPr>
            <p:cNvPr id="65580" name="Group 44"/>
            <p:cNvGrpSpPr>
              <a:grpSpLocks/>
            </p:cNvGrpSpPr>
            <p:nvPr/>
          </p:nvGrpSpPr>
          <p:grpSpPr bwMode="auto">
            <a:xfrm>
              <a:off x="228600" y="2286000"/>
              <a:ext cx="1755775" cy="2547938"/>
              <a:chOff x="144" y="1424"/>
              <a:chExt cx="1106" cy="1605"/>
            </a:xfrm>
          </p:grpSpPr>
          <p:sp>
            <p:nvSpPr>
              <p:cNvPr id="20495" name="Text Box 17"/>
              <p:cNvSpPr txBox="1">
                <a:spLocks noChangeArrowheads="1"/>
              </p:cNvSpPr>
              <p:nvPr/>
            </p:nvSpPr>
            <p:spPr bwMode="auto">
              <a:xfrm rot="5400000">
                <a:off x="542" y="2321"/>
                <a:ext cx="1125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400" dirty="0">
                    <a:latin typeface="+mn-lt"/>
                  </a:rPr>
                  <a:t>D-</a:t>
                </a:r>
                <a:r>
                  <a:rPr lang="el-GR" altLang="el-GR" sz="2400" dirty="0">
                    <a:latin typeface="+mn-lt"/>
                  </a:rPr>
                  <a:t>γαλακτόζη</a:t>
                </a:r>
              </a:p>
            </p:txBody>
          </p:sp>
          <p:sp>
            <p:nvSpPr>
              <p:cNvPr id="20496" name="Rectangle 19"/>
              <p:cNvSpPr>
                <a:spLocks noChangeArrowheads="1"/>
              </p:cNvSpPr>
              <p:nvPr/>
            </p:nvSpPr>
            <p:spPr bwMode="auto">
              <a:xfrm>
                <a:off x="144" y="1424"/>
                <a:ext cx="803" cy="798"/>
              </a:xfrm>
              <a:prstGeom prst="rect">
                <a:avLst/>
              </a:prstGeom>
              <a:solidFill>
                <a:srgbClr val="FF00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>
                  <a:latin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1038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Τα Αντιγόνα του Συστήματος </a:t>
            </a:r>
            <a:r>
              <a:rPr lang="el-GR" dirty="0" smtClean="0"/>
              <a:t>ΑΒΟ</a:t>
            </a:r>
            <a:endParaRPr lang="el-GR" dirty="0"/>
          </a:p>
        </p:txBody>
      </p:sp>
      <p:sp>
        <p:nvSpPr>
          <p:cNvPr id="39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44AEF6-F3AE-4BF9-95ED-0607D3175175}" type="slidenum">
              <a:rPr lang="el-GR" altLang="el-GR"/>
              <a:pPr>
                <a:defRPr/>
              </a:pPr>
              <a:t>15</a:t>
            </a:fld>
            <a:endParaRPr lang="el-GR" altLang="el-GR"/>
          </a:p>
        </p:txBody>
      </p:sp>
      <p:grpSp>
        <p:nvGrpSpPr>
          <p:cNvPr id="21507" name="Group 4"/>
          <p:cNvGrpSpPr>
            <a:grpSpLocks/>
          </p:cNvGrpSpPr>
          <p:nvPr/>
        </p:nvGrpSpPr>
        <p:grpSpPr bwMode="auto">
          <a:xfrm>
            <a:off x="1752600" y="1295400"/>
            <a:ext cx="6246813" cy="5257800"/>
            <a:chOff x="624" y="912"/>
            <a:chExt cx="3935" cy="3312"/>
          </a:xfrm>
        </p:grpSpPr>
        <p:sp>
          <p:nvSpPr>
            <p:cNvPr id="21509" name="AutoShape 5"/>
            <p:cNvSpPr>
              <a:spLocks noChangeArrowheads="1"/>
            </p:cNvSpPr>
            <p:nvPr/>
          </p:nvSpPr>
          <p:spPr bwMode="auto">
            <a:xfrm>
              <a:off x="1776" y="960"/>
              <a:ext cx="384" cy="336"/>
            </a:xfrm>
            <a:prstGeom prst="hexagon">
              <a:avLst>
                <a:gd name="adj" fmla="val 28571"/>
                <a:gd name="vf" fmla="val 115470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2400" b="1">
                <a:latin typeface="+mn-lt"/>
              </a:endParaRPr>
            </a:p>
          </p:txBody>
        </p:sp>
        <p:sp>
          <p:nvSpPr>
            <p:cNvPr id="21510" name="AutoShape 6"/>
            <p:cNvSpPr>
              <a:spLocks noChangeArrowheads="1"/>
            </p:cNvSpPr>
            <p:nvPr/>
          </p:nvSpPr>
          <p:spPr bwMode="auto">
            <a:xfrm>
              <a:off x="1200" y="1440"/>
              <a:ext cx="336" cy="48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2400" b="1">
                <a:latin typeface="+mn-lt"/>
              </a:endParaRPr>
            </a:p>
          </p:txBody>
        </p:sp>
        <p:sp>
          <p:nvSpPr>
            <p:cNvPr id="21511" name="Rectangle 7"/>
            <p:cNvSpPr>
              <a:spLocks noChangeArrowheads="1"/>
            </p:cNvSpPr>
            <p:nvPr/>
          </p:nvSpPr>
          <p:spPr bwMode="auto">
            <a:xfrm>
              <a:off x="1200" y="960"/>
              <a:ext cx="384" cy="336"/>
            </a:xfrm>
            <a:prstGeom prst="rect">
              <a:avLst/>
            </a:prstGeom>
            <a:solidFill>
              <a:srgbClr val="FF00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2400" b="1">
                <a:latin typeface="+mn-lt"/>
              </a:endParaRPr>
            </a:p>
          </p:txBody>
        </p:sp>
        <p:sp>
          <p:nvSpPr>
            <p:cNvPr id="21512" name="Oval 8"/>
            <p:cNvSpPr>
              <a:spLocks noChangeArrowheads="1"/>
            </p:cNvSpPr>
            <p:nvPr/>
          </p:nvSpPr>
          <p:spPr bwMode="auto">
            <a:xfrm>
              <a:off x="2928" y="912"/>
              <a:ext cx="372" cy="384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2400" b="1">
                <a:latin typeface="+mn-lt"/>
              </a:endParaRPr>
            </a:p>
          </p:txBody>
        </p:sp>
        <p:sp>
          <p:nvSpPr>
            <p:cNvPr id="21513" name="Rectangle 9"/>
            <p:cNvSpPr>
              <a:spLocks noChangeArrowheads="1"/>
            </p:cNvSpPr>
            <p:nvPr/>
          </p:nvSpPr>
          <p:spPr bwMode="auto">
            <a:xfrm>
              <a:off x="2352" y="960"/>
              <a:ext cx="384" cy="336"/>
            </a:xfrm>
            <a:prstGeom prst="rect">
              <a:avLst/>
            </a:prstGeom>
            <a:solidFill>
              <a:srgbClr val="FF00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2400" b="1">
                <a:latin typeface="+mn-lt"/>
              </a:endParaRPr>
            </a:p>
          </p:txBody>
        </p:sp>
        <p:sp>
          <p:nvSpPr>
            <p:cNvPr id="21514" name="Line 10"/>
            <p:cNvSpPr>
              <a:spLocks noChangeShapeType="1"/>
            </p:cNvSpPr>
            <p:nvPr/>
          </p:nvSpPr>
          <p:spPr bwMode="auto">
            <a:xfrm>
              <a:off x="1584" y="1122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400" b="1">
                <a:latin typeface="+mn-lt"/>
              </a:endParaRPr>
            </a:p>
          </p:txBody>
        </p:sp>
        <p:sp>
          <p:nvSpPr>
            <p:cNvPr id="21515" name="Line 11"/>
            <p:cNvSpPr>
              <a:spLocks noChangeShapeType="1"/>
            </p:cNvSpPr>
            <p:nvPr/>
          </p:nvSpPr>
          <p:spPr bwMode="auto">
            <a:xfrm>
              <a:off x="2148" y="1116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400" b="1">
                <a:latin typeface="+mn-lt"/>
              </a:endParaRPr>
            </a:p>
          </p:txBody>
        </p:sp>
        <p:sp>
          <p:nvSpPr>
            <p:cNvPr id="21516" name="Line 12"/>
            <p:cNvSpPr>
              <a:spLocks noChangeShapeType="1"/>
            </p:cNvSpPr>
            <p:nvPr/>
          </p:nvSpPr>
          <p:spPr bwMode="auto">
            <a:xfrm>
              <a:off x="2736" y="1116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400" b="1">
                <a:latin typeface="+mn-lt"/>
              </a:endParaRPr>
            </a:p>
          </p:txBody>
        </p:sp>
        <p:sp>
          <p:nvSpPr>
            <p:cNvPr id="21517" name="Line 13"/>
            <p:cNvSpPr>
              <a:spLocks noChangeShapeType="1"/>
            </p:cNvSpPr>
            <p:nvPr/>
          </p:nvSpPr>
          <p:spPr bwMode="auto">
            <a:xfrm>
              <a:off x="1368" y="1290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400" b="1">
                <a:latin typeface="+mn-lt"/>
              </a:endParaRPr>
            </a:p>
          </p:txBody>
        </p:sp>
        <p:sp>
          <p:nvSpPr>
            <p:cNvPr id="21518" name="AutoShape 14"/>
            <p:cNvSpPr>
              <a:spLocks noChangeArrowheads="1"/>
            </p:cNvSpPr>
            <p:nvPr/>
          </p:nvSpPr>
          <p:spPr bwMode="auto">
            <a:xfrm>
              <a:off x="1776" y="2112"/>
              <a:ext cx="384" cy="336"/>
            </a:xfrm>
            <a:prstGeom prst="hexagon">
              <a:avLst>
                <a:gd name="adj" fmla="val 28571"/>
                <a:gd name="vf" fmla="val 115470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2400" b="1">
                <a:latin typeface="+mn-lt"/>
              </a:endParaRPr>
            </a:p>
          </p:txBody>
        </p:sp>
        <p:sp>
          <p:nvSpPr>
            <p:cNvPr id="21519" name="AutoShape 15"/>
            <p:cNvSpPr>
              <a:spLocks noChangeArrowheads="1"/>
            </p:cNvSpPr>
            <p:nvPr/>
          </p:nvSpPr>
          <p:spPr bwMode="auto">
            <a:xfrm>
              <a:off x="1191" y="2592"/>
              <a:ext cx="336" cy="48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2400" b="1">
                <a:latin typeface="+mn-lt"/>
              </a:endParaRPr>
            </a:p>
          </p:txBody>
        </p:sp>
        <p:sp>
          <p:nvSpPr>
            <p:cNvPr id="21520" name="Rectangle 16"/>
            <p:cNvSpPr>
              <a:spLocks noChangeArrowheads="1"/>
            </p:cNvSpPr>
            <p:nvPr/>
          </p:nvSpPr>
          <p:spPr bwMode="auto">
            <a:xfrm>
              <a:off x="1200" y="2112"/>
              <a:ext cx="384" cy="336"/>
            </a:xfrm>
            <a:prstGeom prst="rect">
              <a:avLst/>
            </a:prstGeom>
            <a:solidFill>
              <a:srgbClr val="FF00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2400" b="1">
                <a:latin typeface="+mn-lt"/>
              </a:endParaRPr>
            </a:p>
          </p:txBody>
        </p:sp>
        <p:sp>
          <p:nvSpPr>
            <p:cNvPr id="21521" name="Oval 17"/>
            <p:cNvSpPr>
              <a:spLocks noChangeArrowheads="1"/>
            </p:cNvSpPr>
            <p:nvPr/>
          </p:nvSpPr>
          <p:spPr bwMode="auto">
            <a:xfrm>
              <a:off x="2928" y="2064"/>
              <a:ext cx="372" cy="384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2400" b="1">
                <a:latin typeface="+mn-lt"/>
              </a:endParaRPr>
            </a:p>
          </p:txBody>
        </p:sp>
        <p:sp>
          <p:nvSpPr>
            <p:cNvPr id="21522" name="Rectangle 18"/>
            <p:cNvSpPr>
              <a:spLocks noChangeArrowheads="1"/>
            </p:cNvSpPr>
            <p:nvPr/>
          </p:nvSpPr>
          <p:spPr bwMode="auto">
            <a:xfrm>
              <a:off x="2352" y="2124"/>
              <a:ext cx="384" cy="336"/>
            </a:xfrm>
            <a:prstGeom prst="rect">
              <a:avLst/>
            </a:prstGeom>
            <a:solidFill>
              <a:srgbClr val="FF00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2400" b="1">
                <a:latin typeface="+mn-lt"/>
              </a:endParaRPr>
            </a:p>
          </p:txBody>
        </p:sp>
        <p:sp>
          <p:nvSpPr>
            <p:cNvPr id="21523" name="Line 19"/>
            <p:cNvSpPr>
              <a:spLocks noChangeShapeType="1"/>
            </p:cNvSpPr>
            <p:nvPr/>
          </p:nvSpPr>
          <p:spPr bwMode="auto">
            <a:xfrm>
              <a:off x="1572" y="2274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400" b="1">
                <a:latin typeface="+mn-lt"/>
              </a:endParaRPr>
            </a:p>
          </p:txBody>
        </p:sp>
        <p:sp>
          <p:nvSpPr>
            <p:cNvPr id="21524" name="Line 20"/>
            <p:cNvSpPr>
              <a:spLocks noChangeShapeType="1"/>
            </p:cNvSpPr>
            <p:nvPr/>
          </p:nvSpPr>
          <p:spPr bwMode="auto">
            <a:xfrm>
              <a:off x="2136" y="2268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400" b="1">
                <a:latin typeface="+mn-lt"/>
              </a:endParaRPr>
            </a:p>
          </p:txBody>
        </p:sp>
        <p:sp>
          <p:nvSpPr>
            <p:cNvPr id="21525" name="Line 21"/>
            <p:cNvSpPr>
              <a:spLocks noChangeShapeType="1"/>
            </p:cNvSpPr>
            <p:nvPr/>
          </p:nvSpPr>
          <p:spPr bwMode="auto">
            <a:xfrm>
              <a:off x="2724" y="2268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400" b="1">
                <a:latin typeface="+mn-lt"/>
              </a:endParaRPr>
            </a:p>
          </p:txBody>
        </p:sp>
        <p:sp>
          <p:nvSpPr>
            <p:cNvPr id="21526" name="Line 22"/>
            <p:cNvSpPr>
              <a:spLocks noChangeShapeType="1"/>
            </p:cNvSpPr>
            <p:nvPr/>
          </p:nvSpPr>
          <p:spPr bwMode="auto">
            <a:xfrm>
              <a:off x="1356" y="2442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400" b="1">
                <a:latin typeface="+mn-lt"/>
              </a:endParaRPr>
            </a:p>
          </p:txBody>
        </p:sp>
        <p:sp>
          <p:nvSpPr>
            <p:cNvPr id="21527" name="Line 23"/>
            <p:cNvSpPr>
              <a:spLocks noChangeShapeType="1"/>
            </p:cNvSpPr>
            <p:nvPr/>
          </p:nvSpPr>
          <p:spPr bwMode="auto">
            <a:xfrm>
              <a:off x="996" y="2274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400" b="1">
                <a:latin typeface="+mn-lt"/>
              </a:endParaRPr>
            </a:p>
          </p:txBody>
        </p:sp>
        <p:sp>
          <p:nvSpPr>
            <p:cNvPr id="21528" name="Oval 24"/>
            <p:cNvSpPr>
              <a:spLocks noChangeArrowheads="1"/>
            </p:cNvSpPr>
            <p:nvPr/>
          </p:nvSpPr>
          <p:spPr bwMode="auto">
            <a:xfrm>
              <a:off x="624" y="2064"/>
              <a:ext cx="372" cy="384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2400" b="1">
                <a:latin typeface="+mn-lt"/>
              </a:endParaRPr>
            </a:p>
          </p:txBody>
        </p:sp>
        <p:sp>
          <p:nvSpPr>
            <p:cNvPr id="21529" name="AutoShape 25"/>
            <p:cNvSpPr>
              <a:spLocks noChangeArrowheads="1"/>
            </p:cNvSpPr>
            <p:nvPr/>
          </p:nvSpPr>
          <p:spPr bwMode="auto">
            <a:xfrm>
              <a:off x="1776" y="3264"/>
              <a:ext cx="384" cy="336"/>
            </a:xfrm>
            <a:prstGeom prst="hexagon">
              <a:avLst>
                <a:gd name="adj" fmla="val 28571"/>
                <a:gd name="vf" fmla="val 115470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2400" b="1">
                <a:latin typeface="+mn-lt"/>
              </a:endParaRPr>
            </a:p>
          </p:txBody>
        </p:sp>
        <p:sp>
          <p:nvSpPr>
            <p:cNvPr id="21530" name="AutoShape 26"/>
            <p:cNvSpPr>
              <a:spLocks noChangeArrowheads="1"/>
            </p:cNvSpPr>
            <p:nvPr/>
          </p:nvSpPr>
          <p:spPr bwMode="auto">
            <a:xfrm>
              <a:off x="1200" y="3744"/>
              <a:ext cx="336" cy="48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2400" b="1">
                <a:latin typeface="+mn-lt"/>
              </a:endParaRPr>
            </a:p>
          </p:txBody>
        </p:sp>
        <p:sp>
          <p:nvSpPr>
            <p:cNvPr id="21531" name="Rectangle 27"/>
            <p:cNvSpPr>
              <a:spLocks noChangeArrowheads="1"/>
            </p:cNvSpPr>
            <p:nvPr/>
          </p:nvSpPr>
          <p:spPr bwMode="auto">
            <a:xfrm>
              <a:off x="1200" y="3264"/>
              <a:ext cx="384" cy="336"/>
            </a:xfrm>
            <a:prstGeom prst="rect">
              <a:avLst/>
            </a:prstGeom>
            <a:solidFill>
              <a:srgbClr val="FF00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2400" b="1">
                <a:latin typeface="+mn-lt"/>
              </a:endParaRPr>
            </a:p>
          </p:txBody>
        </p:sp>
        <p:sp>
          <p:nvSpPr>
            <p:cNvPr id="21532" name="Oval 28"/>
            <p:cNvSpPr>
              <a:spLocks noChangeArrowheads="1"/>
            </p:cNvSpPr>
            <p:nvPr/>
          </p:nvSpPr>
          <p:spPr bwMode="auto">
            <a:xfrm>
              <a:off x="2928" y="3216"/>
              <a:ext cx="372" cy="384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2400" b="1">
                <a:latin typeface="+mn-lt"/>
              </a:endParaRPr>
            </a:p>
          </p:txBody>
        </p:sp>
        <p:sp>
          <p:nvSpPr>
            <p:cNvPr id="21533" name="Rectangle 29"/>
            <p:cNvSpPr>
              <a:spLocks noChangeArrowheads="1"/>
            </p:cNvSpPr>
            <p:nvPr/>
          </p:nvSpPr>
          <p:spPr bwMode="auto">
            <a:xfrm>
              <a:off x="2364" y="3276"/>
              <a:ext cx="384" cy="336"/>
            </a:xfrm>
            <a:prstGeom prst="rect">
              <a:avLst/>
            </a:prstGeom>
            <a:solidFill>
              <a:srgbClr val="FF00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2400" b="1">
                <a:latin typeface="+mn-lt"/>
              </a:endParaRPr>
            </a:p>
          </p:txBody>
        </p:sp>
        <p:sp>
          <p:nvSpPr>
            <p:cNvPr id="21534" name="Line 30"/>
            <p:cNvSpPr>
              <a:spLocks noChangeShapeType="1"/>
            </p:cNvSpPr>
            <p:nvPr/>
          </p:nvSpPr>
          <p:spPr bwMode="auto">
            <a:xfrm>
              <a:off x="1584" y="3426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400" b="1">
                <a:latin typeface="+mn-lt"/>
              </a:endParaRPr>
            </a:p>
          </p:txBody>
        </p:sp>
        <p:sp>
          <p:nvSpPr>
            <p:cNvPr id="21535" name="Line 31"/>
            <p:cNvSpPr>
              <a:spLocks noChangeShapeType="1"/>
            </p:cNvSpPr>
            <p:nvPr/>
          </p:nvSpPr>
          <p:spPr bwMode="auto">
            <a:xfrm>
              <a:off x="2148" y="3420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400" b="1">
                <a:latin typeface="+mn-lt"/>
              </a:endParaRPr>
            </a:p>
          </p:txBody>
        </p:sp>
        <p:sp>
          <p:nvSpPr>
            <p:cNvPr id="21536" name="Line 32"/>
            <p:cNvSpPr>
              <a:spLocks noChangeShapeType="1"/>
            </p:cNvSpPr>
            <p:nvPr/>
          </p:nvSpPr>
          <p:spPr bwMode="auto">
            <a:xfrm>
              <a:off x="2736" y="3420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400" b="1">
                <a:latin typeface="+mn-lt"/>
              </a:endParaRPr>
            </a:p>
          </p:txBody>
        </p:sp>
        <p:sp>
          <p:nvSpPr>
            <p:cNvPr id="21537" name="Line 33"/>
            <p:cNvSpPr>
              <a:spLocks noChangeShapeType="1"/>
            </p:cNvSpPr>
            <p:nvPr/>
          </p:nvSpPr>
          <p:spPr bwMode="auto">
            <a:xfrm>
              <a:off x="1368" y="3594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400" b="1">
                <a:latin typeface="+mn-lt"/>
              </a:endParaRPr>
            </a:p>
          </p:txBody>
        </p:sp>
        <p:sp>
          <p:nvSpPr>
            <p:cNvPr id="21538" name="Rectangle 34"/>
            <p:cNvSpPr>
              <a:spLocks noChangeArrowheads="1"/>
            </p:cNvSpPr>
            <p:nvPr/>
          </p:nvSpPr>
          <p:spPr bwMode="auto">
            <a:xfrm>
              <a:off x="624" y="3264"/>
              <a:ext cx="384" cy="336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2400" b="1">
                <a:latin typeface="+mn-lt"/>
              </a:endParaRPr>
            </a:p>
          </p:txBody>
        </p:sp>
        <p:sp>
          <p:nvSpPr>
            <p:cNvPr id="21539" name="Line 35"/>
            <p:cNvSpPr>
              <a:spLocks noChangeShapeType="1"/>
            </p:cNvSpPr>
            <p:nvPr/>
          </p:nvSpPr>
          <p:spPr bwMode="auto">
            <a:xfrm>
              <a:off x="1008" y="3420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400" b="1">
                <a:latin typeface="+mn-lt"/>
              </a:endParaRPr>
            </a:p>
          </p:txBody>
        </p:sp>
        <p:sp>
          <p:nvSpPr>
            <p:cNvPr id="21540" name="Text Box 36"/>
            <p:cNvSpPr txBox="1">
              <a:spLocks noChangeArrowheads="1"/>
            </p:cNvSpPr>
            <p:nvPr/>
          </p:nvSpPr>
          <p:spPr bwMode="auto">
            <a:xfrm>
              <a:off x="3550" y="985"/>
              <a:ext cx="100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400" b="1" dirty="0">
                  <a:latin typeface="+mn-lt"/>
                </a:rPr>
                <a:t>Αντιγόνο Η</a:t>
              </a:r>
            </a:p>
          </p:txBody>
        </p:sp>
        <p:sp>
          <p:nvSpPr>
            <p:cNvPr id="21541" name="Text Box 37"/>
            <p:cNvSpPr txBox="1">
              <a:spLocks noChangeArrowheads="1"/>
            </p:cNvSpPr>
            <p:nvPr/>
          </p:nvSpPr>
          <p:spPr bwMode="auto">
            <a:xfrm>
              <a:off x="3550" y="2064"/>
              <a:ext cx="100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400" b="1">
                  <a:latin typeface="+mn-lt"/>
                </a:rPr>
                <a:t>Αντιγόνο Α</a:t>
              </a:r>
            </a:p>
          </p:txBody>
        </p:sp>
        <p:sp>
          <p:nvSpPr>
            <p:cNvPr id="21542" name="Text Box 38"/>
            <p:cNvSpPr txBox="1">
              <a:spLocks noChangeArrowheads="1"/>
            </p:cNvSpPr>
            <p:nvPr/>
          </p:nvSpPr>
          <p:spPr bwMode="auto">
            <a:xfrm>
              <a:off x="3539" y="3192"/>
              <a:ext cx="99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400" b="1">
                  <a:latin typeface="+mn-lt"/>
                </a:rPr>
                <a:t>Αντιγόνο 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610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Ομάδες Αίματος κατά </a:t>
            </a:r>
            <a:r>
              <a:rPr lang="el-GR" dirty="0" smtClean="0"/>
              <a:t>ΑΒΟ</a:t>
            </a:r>
            <a:endParaRPr lang="el-GR" dirty="0"/>
          </a:p>
        </p:txBody>
      </p:sp>
      <p:sp>
        <p:nvSpPr>
          <p:cNvPr id="101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41C0ED-D94E-4B61-B1E5-9E5E9F801F7C}" type="slidenum">
              <a:rPr lang="el-GR" altLang="el-GR"/>
              <a:pPr>
                <a:defRPr/>
              </a:pPr>
              <a:t>16</a:t>
            </a:fld>
            <a:endParaRPr lang="el-GR" altLang="el-GR"/>
          </a:p>
        </p:txBody>
      </p:sp>
      <p:grpSp>
        <p:nvGrpSpPr>
          <p:cNvPr id="22532" name="Group 186"/>
          <p:cNvGrpSpPr>
            <a:grpSpLocks/>
          </p:cNvGrpSpPr>
          <p:nvPr/>
        </p:nvGrpSpPr>
        <p:grpSpPr bwMode="auto">
          <a:xfrm>
            <a:off x="762000" y="1600200"/>
            <a:ext cx="3352800" cy="1828800"/>
            <a:chOff x="96" y="912"/>
            <a:chExt cx="2112" cy="1152"/>
          </a:xfrm>
        </p:grpSpPr>
        <p:grpSp>
          <p:nvGrpSpPr>
            <p:cNvPr id="22603" name="Group 27"/>
            <p:cNvGrpSpPr>
              <a:grpSpLocks/>
            </p:cNvGrpSpPr>
            <p:nvPr/>
          </p:nvGrpSpPr>
          <p:grpSpPr bwMode="auto">
            <a:xfrm>
              <a:off x="567" y="1008"/>
              <a:ext cx="681" cy="448"/>
              <a:chOff x="1344" y="1212"/>
              <a:chExt cx="2106" cy="1008"/>
            </a:xfrm>
          </p:grpSpPr>
          <p:sp>
            <p:nvSpPr>
              <p:cNvPr id="22620" name="AutoShape 28"/>
              <p:cNvSpPr>
                <a:spLocks noChangeArrowheads="1"/>
              </p:cNvSpPr>
              <p:nvPr/>
            </p:nvSpPr>
            <p:spPr bwMode="auto">
              <a:xfrm>
                <a:off x="1920" y="1248"/>
                <a:ext cx="384" cy="336"/>
              </a:xfrm>
              <a:prstGeom prst="hexagon">
                <a:avLst>
                  <a:gd name="adj" fmla="val 28571"/>
                  <a:gd name="vf" fmla="val 115470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 b="1">
                  <a:latin typeface="+mn-lt"/>
                </a:endParaRPr>
              </a:p>
            </p:txBody>
          </p:sp>
          <p:sp>
            <p:nvSpPr>
              <p:cNvPr id="22621" name="AutoShape 29"/>
              <p:cNvSpPr>
                <a:spLocks noChangeArrowheads="1"/>
              </p:cNvSpPr>
              <p:nvPr/>
            </p:nvSpPr>
            <p:spPr bwMode="auto">
              <a:xfrm>
                <a:off x="1344" y="1740"/>
                <a:ext cx="336" cy="480"/>
              </a:xfrm>
              <a:prstGeom prst="triangle">
                <a:avLst>
                  <a:gd name="adj" fmla="val 50000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 b="1">
                  <a:latin typeface="+mn-lt"/>
                </a:endParaRPr>
              </a:p>
            </p:txBody>
          </p:sp>
          <p:sp>
            <p:nvSpPr>
              <p:cNvPr id="22622" name="Rectangle 30"/>
              <p:cNvSpPr>
                <a:spLocks noChangeArrowheads="1"/>
              </p:cNvSpPr>
              <p:nvPr/>
            </p:nvSpPr>
            <p:spPr bwMode="auto">
              <a:xfrm>
                <a:off x="1344" y="1248"/>
                <a:ext cx="384" cy="33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 b="1">
                  <a:latin typeface="+mn-lt"/>
                </a:endParaRPr>
              </a:p>
            </p:txBody>
          </p:sp>
          <p:sp>
            <p:nvSpPr>
              <p:cNvPr id="22623" name="Oval 31"/>
              <p:cNvSpPr>
                <a:spLocks noChangeArrowheads="1"/>
              </p:cNvSpPr>
              <p:nvPr/>
            </p:nvSpPr>
            <p:spPr bwMode="auto">
              <a:xfrm>
                <a:off x="3078" y="1212"/>
                <a:ext cx="372" cy="384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 b="1">
                  <a:latin typeface="+mn-lt"/>
                </a:endParaRPr>
              </a:p>
            </p:txBody>
          </p:sp>
          <p:sp>
            <p:nvSpPr>
              <p:cNvPr id="22624" name="Rectangle 32"/>
              <p:cNvSpPr>
                <a:spLocks noChangeArrowheads="1"/>
              </p:cNvSpPr>
              <p:nvPr/>
            </p:nvSpPr>
            <p:spPr bwMode="auto">
              <a:xfrm>
                <a:off x="2496" y="1248"/>
                <a:ext cx="384" cy="33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 b="1">
                  <a:latin typeface="+mn-lt"/>
                </a:endParaRPr>
              </a:p>
            </p:txBody>
          </p:sp>
          <p:sp>
            <p:nvSpPr>
              <p:cNvPr id="22625" name="Line 33"/>
              <p:cNvSpPr>
                <a:spLocks noChangeShapeType="1"/>
              </p:cNvSpPr>
              <p:nvPr/>
            </p:nvSpPr>
            <p:spPr bwMode="auto">
              <a:xfrm>
                <a:off x="1728" y="1422"/>
                <a:ext cx="1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 b="1">
                  <a:latin typeface="+mn-lt"/>
                </a:endParaRPr>
              </a:p>
            </p:txBody>
          </p:sp>
          <p:sp>
            <p:nvSpPr>
              <p:cNvPr id="22626" name="Line 34"/>
              <p:cNvSpPr>
                <a:spLocks noChangeShapeType="1"/>
              </p:cNvSpPr>
              <p:nvPr/>
            </p:nvSpPr>
            <p:spPr bwMode="auto">
              <a:xfrm>
                <a:off x="2292" y="1416"/>
                <a:ext cx="1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 b="1">
                  <a:latin typeface="+mn-lt"/>
                </a:endParaRPr>
              </a:p>
            </p:txBody>
          </p:sp>
          <p:sp>
            <p:nvSpPr>
              <p:cNvPr id="22627" name="Line 35"/>
              <p:cNvSpPr>
                <a:spLocks noChangeShapeType="1"/>
              </p:cNvSpPr>
              <p:nvPr/>
            </p:nvSpPr>
            <p:spPr bwMode="auto">
              <a:xfrm>
                <a:off x="2880" y="1416"/>
                <a:ext cx="1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 b="1">
                  <a:latin typeface="+mn-lt"/>
                </a:endParaRPr>
              </a:p>
            </p:txBody>
          </p:sp>
          <p:sp>
            <p:nvSpPr>
              <p:cNvPr id="22628" name="Line 36"/>
              <p:cNvSpPr>
                <a:spLocks noChangeShapeType="1"/>
              </p:cNvSpPr>
              <p:nvPr/>
            </p:nvSpPr>
            <p:spPr bwMode="auto">
              <a:xfrm>
                <a:off x="1512" y="1590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 b="1">
                  <a:latin typeface="+mn-lt"/>
                </a:endParaRPr>
              </a:p>
            </p:txBody>
          </p:sp>
        </p:grpSp>
        <p:grpSp>
          <p:nvGrpSpPr>
            <p:cNvPr id="22604" name="Group 37"/>
            <p:cNvGrpSpPr>
              <a:grpSpLocks/>
            </p:cNvGrpSpPr>
            <p:nvPr/>
          </p:nvGrpSpPr>
          <p:grpSpPr bwMode="auto">
            <a:xfrm>
              <a:off x="384" y="1520"/>
              <a:ext cx="864" cy="448"/>
              <a:chOff x="780" y="2496"/>
              <a:chExt cx="2670" cy="1008"/>
            </a:xfrm>
          </p:grpSpPr>
          <p:sp>
            <p:nvSpPr>
              <p:cNvPr id="22609" name="AutoShape 38"/>
              <p:cNvSpPr>
                <a:spLocks noChangeArrowheads="1"/>
              </p:cNvSpPr>
              <p:nvPr/>
            </p:nvSpPr>
            <p:spPr bwMode="auto">
              <a:xfrm>
                <a:off x="1920" y="2532"/>
                <a:ext cx="384" cy="336"/>
              </a:xfrm>
              <a:prstGeom prst="hexagon">
                <a:avLst>
                  <a:gd name="adj" fmla="val 28571"/>
                  <a:gd name="vf" fmla="val 115470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 b="1">
                  <a:latin typeface="+mn-lt"/>
                </a:endParaRPr>
              </a:p>
            </p:txBody>
          </p:sp>
          <p:sp>
            <p:nvSpPr>
              <p:cNvPr id="22610" name="AutoShape 39"/>
              <p:cNvSpPr>
                <a:spLocks noChangeArrowheads="1"/>
              </p:cNvSpPr>
              <p:nvPr/>
            </p:nvSpPr>
            <p:spPr bwMode="auto">
              <a:xfrm>
                <a:off x="1344" y="3024"/>
                <a:ext cx="336" cy="480"/>
              </a:xfrm>
              <a:prstGeom prst="triangle">
                <a:avLst>
                  <a:gd name="adj" fmla="val 50000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 b="1">
                  <a:latin typeface="+mn-lt"/>
                </a:endParaRPr>
              </a:p>
            </p:txBody>
          </p:sp>
          <p:sp>
            <p:nvSpPr>
              <p:cNvPr id="22611" name="Rectangle 40"/>
              <p:cNvSpPr>
                <a:spLocks noChangeArrowheads="1"/>
              </p:cNvSpPr>
              <p:nvPr/>
            </p:nvSpPr>
            <p:spPr bwMode="auto">
              <a:xfrm>
                <a:off x="1344" y="2532"/>
                <a:ext cx="384" cy="33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 b="1">
                  <a:latin typeface="+mn-lt"/>
                </a:endParaRPr>
              </a:p>
            </p:txBody>
          </p:sp>
          <p:sp>
            <p:nvSpPr>
              <p:cNvPr id="22612" name="Oval 41"/>
              <p:cNvSpPr>
                <a:spLocks noChangeArrowheads="1"/>
              </p:cNvSpPr>
              <p:nvPr/>
            </p:nvSpPr>
            <p:spPr bwMode="auto">
              <a:xfrm>
                <a:off x="3078" y="2496"/>
                <a:ext cx="372" cy="384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 b="1">
                  <a:latin typeface="+mn-lt"/>
                </a:endParaRPr>
              </a:p>
            </p:txBody>
          </p:sp>
          <p:sp>
            <p:nvSpPr>
              <p:cNvPr id="22613" name="Rectangle 42"/>
              <p:cNvSpPr>
                <a:spLocks noChangeArrowheads="1"/>
              </p:cNvSpPr>
              <p:nvPr/>
            </p:nvSpPr>
            <p:spPr bwMode="auto">
              <a:xfrm>
                <a:off x="2496" y="2532"/>
                <a:ext cx="384" cy="33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 b="1">
                  <a:latin typeface="+mn-lt"/>
                </a:endParaRPr>
              </a:p>
            </p:txBody>
          </p:sp>
          <p:sp>
            <p:nvSpPr>
              <p:cNvPr id="22614" name="Line 43"/>
              <p:cNvSpPr>
                <a:spLocks noChangeShapeType="1"/>
              </p:cNvSpPr>
              <p:nvPr/>
            </p:nvSpPr>
            <p:spPr bwMode="auto">
              <a:xfrm>
                <a:off x="1728" y="2706"/>
                <a:ext cx="1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 b="1">
                  <a:latin typeface="+mn-lt"/>
                </a:endParaRPr>
              </a:p>
            </p:txBody>
          </p:sp>
          <p:sp>
            <p:nvSpPr>
              <p:cNvPr id="22615" name="Line 44"/>
              <p:cNvSpPr>
                <a:spLocks noChangeShapeType="1"/>
              </p:cNvSpPr>
              <p:nvPr/>
            </p:nvSpPr>
            <p:spPr bwMode="auto">
              <a:xfrm>
                <a:off x="2292" y="2700"/>
                <a:ext cx="1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 b="1">
                  <a:latin typeface="+mn-lt"/>
                </a:endParaRPr>
              </a:p>
            </p:txBody>
          </p:sp>
          <p:sp>
            <p:nvSpPr>
              <p:cNvPr id="22616" name="Line 45"/>
              <p:cNvSpPr>
                <a:spLocks noChangeShapeType="1"/>
              </p:cNvSpPr>
              <p:nvPr/>
            </p:nvSpPr>
            <p:spPr bwMode="auto">
              <a:xfrm>
                <a:off x="2880" y="2700"/>
                <a:ext cx="1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 b="1">
                  <a:latin typeface="+mn-lt"/>
                </a:endParaRPr>
              </a:p>
            </p:txBody>
          </p:sp>
          <p:sp>
            <p:nvSpPr>
              <p:cNvPr id="22617" name="Line 46"/>
              <p:cNvSpPr>
                <a:spLocks noChangeShapeType="1"/>
              </p:cNvSpPr>
              <p:nvPr/>
            </p:nvSpPr>
            <p:spPr bwMode="auto">
              <a:xfrm>
                <a:off x="1512" y="2874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 b="1">
                  <a:latin typeface="+mn-lt"/>
                </a:endParaRPr>
              </a:p>
            </p:txBody>
          </p:sp>
          <p:sp>
            <p:nvSpPr>
              <p:cNvPr id="22618" name="Line 47"/>
              <p:cNvSpPr>
                <a:spLocks noChangeShapeType="1"/>
              </p:cNvSpPr>
              <p:nvPr/>
            </p:nvSpPr>
            <p:spPr bwMode="auto">
              <a:xfrm>
                <a:off x="1152" y="2706"/>
                <a:ext cx="1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 b="1">
                  <a:latin typeface="+mn-lt"/>
                </a:endParaRPr>
              </a:p>
            </p:txBody>
          </p:sp>
          <p:sp>
            <p:nvSpPr>
              <p:cNvPr id="22619" name="Oval 48"/>
              <p:cNvSpPr>
                <a:spLocks noChangeArrowheads="1"/>
              </p:cNvSpPr>
              <p:nvPr/>
            </p:nvSpPr>
            <p:spPr bwMode="auto">
              <a:xfrm>
                <a:off x="780" y="2496"/>
                <a:ext cx="372" cy="384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 b="1">
                  <a:latin typeface="+mn-lt"/>
                </a:endParaRPr>
              </a:p>
            </p:txBody>
          </p:sp>
        </p:grpSp>
        <p:sp>
          <p:nvSpPr>
            <p:cNvPr id="22605" name="Text Box 50"/>
            <p:cNvSpPr txBox="1">
              <a:spLocks noChangeArrowheads="1"/>
            </p:cNvSpPr>
            <p:nvPr/>
          </p:nvSpPr>
          <p:spPr bwMode="auto">
            <a:xfrm>
              <a:off x="1451" y="1193"/>
              <a:ext cx="664" cy="233"/>
            </a:xfrm>
            <a:prstGeom prst="rect">
              <a:avLst/>
            </a:prstGeom>
            <a:solidFill>
              <a:srgbClr val="FFFFAF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b="1" dirty="0">
                  <a:latin typeface="+mn-lt"/>
                </a:rPr>
                <a:t>Ομάδα Α</a:t>
              </a:r>
            </a:p>
          </p:txBody>
        </p:sp>
        <p:sp>
          <p:nvSpPr>
            <p:cNvPr id="22606" name="Text Box 51"/>
            <p:cNvSpPr txBox="1">
              <a:spLocks noChangeArrowheads="1"/>
            </p:cNvSpPr>
            <p:nvPr/>
          </p:nvSpPr>
          <p:spPr bwMode="auto">
            <a:xfrm>
              <a:off x="96" y="1065"/>
              <a:ext cx="20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b="1">
                  <a:latin typeface="+mn-lt"/>
                </a:rPr>
                <a:t>Η</a:t>
              </a:r>
            </a:p>
          </p:txBody>
        </p:sp>
        <p:sp>
          <p:nvSpPr>
            <p:cNvPr id="22607" name="Text Box 52"/>
            <p:cNvSpPr txBox="1">
              <a:spLocks noChangeArrowheads="1"/>
            </p:cNvSpPr>
            <p:nvPr/>
          </p:nvSpPr>
          <p:spPr bwMode="auto">
            <a:xfrm>
              <a:off x="96" y="1440"/>
              <a:ext cx="20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b="1">
                  <a:latin typeface="+mn-lt"/>
                </a:rPr>
                <a:t>Α</a:t>
              </a:r>
            </a:p>
          </p:txBody>
        </p:sp>
        <p:sp>
          <p:nvSpPr>
            <p:cNvPr id="22608" name="Rectangle 53"/>
            <p:cNvSpPr>
              <a:spLocks noChangeArrowheads="1"/>
            </p:cNvSpPr>
            <p:nvPr/>
          </p:nvSpPr>
          <p:spPr bwMode="auto">
            <a:xfrm>
              <a:off x="96" y="912"/>
              <a:ext cx="2112" cy="1152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 b="1">
                <a:latin typeface="+mn-lt"/>
              </a:endParaRPr>
            </a:p>
          </p:txBody>
        </p:sp>
      </p:grpSp>
      <p:grpSp>
        <p:nvGrpSpPr>
          <p:cNvPr id="22533" name="Group 189"/>
          <p:cNvGrpSpPr>
            <a:grpSpLocks/>
          </p:cNvGrpSpPr>
          <p:nvPr/>
        </p:nvGrpSpPr>
        <p:grpSpPr bwMode="auto">
          <a:xfrm>
            <a:off x="5181600" y="1600200"/>
            <a:ext cx="3352800" cy="1828800"/>
            <a:chOff x="3312" y="912"/>
            <a:chExt cx="2112" cy="1152"/>
          </a:xfrm>
        </p:grpSpPr>
        <p:grpSp>
          <p:nvGrpSpPr>
            <p:cNvPr id="22577" name="Group 55"/>
            <p:cNvGrpSpPr>
              <a:grpSpLocks/>
            </p:cNvGrpSpPr>
            <p:nvPr/>
          </p:nvGrpSpPr>
          <p:grpSpPr bwMode="auto">
            <a:xfrm>
              <a:off x="3783" y="1008"/>
              <a:ext cx="681" cy="448"/>
              <a:chOff x="1344" y="1212"/>
              <a:chExt cx="2106" cy="1008"/>
            </a:xfrm>
          </p:grpSpPr>
          <p:sp>
            <p:nvSpPr>
              <p:cNvPr id="22594" name="AutoShape 56"/>
              <p:cNvSpPr>
                <a:spLocks noChangeArrowheads="1"/>
              </p:cNvSpPr>
              <p:nvPr/>
            </p:nvSpPr>
            <p:spPr bwMode="auto">
              <a:xfrm>
                <a:off x="1920" y="1248"/>
                <a:ext cx="384" cy="336"/>
              </a:xfrm>
              <a:prstGeom prst="hexagon">
                <a:avLst>
                  <a:gd name="adj" fmla="val 28571"/>
                  <a:gd name="vf" fmla="val 115470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 b="1">
                  <a:latin typeface="+mn-lt"/>
                </a:endParaRPr>
              </a:p>
            </p:txBody>
          </p:sp>
          <p:sp>
            <p:nvSpPr>
              <p:cNvPr id="22595" name="AutoShape 57"/>
              <p:cNvSpPr>
                <a:spLocks noChangeArrowheads="1"/>
              </p:cNvSpPr>
              <p:nvPr/>
            </p:nvSpPr>
            <p:spPr bwMode="auto">
              <a:xfrm>
                <a:off x="1344" y="1740"/>
                <a:ext cx="336" cy="480"/>
              </a:xfrm>
              <a:prstGeom prst="triangle">
                <a:avLst>
                  <a:gd name="adj" fmla="val 50000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 b="1">
                  <a:latin typeface="+mn-lt"/>
                </a:endParaRPr>
              </a:p>
            </p:txBody>
          </p:sp>
          <p:sp>
            <p:nvSpPr>
              <p:cNvPr id="22596" name="Rectangle 58"/>
              <p:cNvSpPr>
                <a:spLocks noChangeArrowheads="1"/>
              </p:cNvSpPr>
              <p:nvPr/>
            </p:nvSpPr>
            <p:spPr bwMode="auto">
              <a:xfrm>
                <a:off x="1344" y="1248"/>
                <a:ext cx="384" cy="33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 b="1">
                  <a:latin typeface="+mn-lt"/>
                </a:endParaRPr>
              </a:p>
            </p:txBody>
          </p:sp>
          <p:sp>
            <p:nvSpPr>
              <p:cNvPr id="22597" name="Oval 59"/>
              <p:cNvSpPr>
                <a:spLocks noChangeArrowheads="1"/>
              </p:cNvSpPr>
              <p:nvPr/>
            </p:nvSpPr>
            <p:spPr bwMode="auto">
              <a:xfrm>
                <a:off x="3078" y="1212"/>
                <a:ext cx="372" cy="384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 b="1">
                  <a:latin typeface="+mn-lt"/>
                </a:endParaRPr>
              </a:p>
            </p:txBody>
          </p:sp>
          <p:sp>
            <p:nvSpPr>
              <p:cNvPr id="22598" name="Rectangle 60"/>
              <p:cNvSpPr>
                <a:spLocks noChangeArrowheads="1"/>
              </p:cNvSpPr>
              <p:nvPr/>
            </p:nvSpPr>
            <p:spPr bwMode="auto">
              <a:xfrm>
                <a:off x="2496" y="1248"/>
                <a:ext cx="384" cy="33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 b="1">
                  <a:latin typeface="+mn-lt"/>
                </a:endParaRPr>
              </a:p>
            </p:txBody>
          </p:sp>
          <p:sp>
            <p:nvSpPr>
              <p:cNvPr id="22599" name="Line 61"/>
              <p:cNvSpPr>
                <a:spLocks noChangeShapeType="1"/>
              </p:cNvSpPr>
              <p:nvPr/>
            </p:nvSpPr>
            <p:spPr bwMode="auto">
              <a:xfrm>
                <a:off x="1728" y="1422"/>
                <a:ext cx="1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 b="1">
                  <a:latin typeface="+mn-lt"/>
                </a:endParaRPr>
              </a:p>
            </p:txBody>
          </p:sp>
          <p:sp>
            <p:nvSpPr>
              <p:cNvPr id="22600" name="Line 62"/>
              <p:cNvSpPr>
                <a:spLocks noChangeShapeType="1"/>
              </p:cNvSpPr>
              <p:nvPr/>
            </p:nvSpPr>
            <p:spPr bwMode="auto">
              <a:xfrm>
                <a:off x="2292" y="1416"/>
                <a:ext cx="1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 b="1">
                  <a:latin typeface="+mn-lt"/>
                </a:endParaRPr>
              </a:p>
            </p:txBody>
          </p:sp>
          <p:sp>
            <p:nvSpPr>
              <p:cNvPr id="22601" name="Line 63"/>
              <p:cNvSpPr>
                <a:spLocks noChangeShapeType="1"/>
              </p:cNvSpPr>
              <p:nvPr/>
            </p:nvSpPr>
            <p:spPr bwMode="auto">
              <a:xfrm>
                <a:off x="2880" y="1416"/>
                <a:ext cx="1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 b="1">
                  <a:latin typeface="+mn-lt"/>
                </a:endParaRPr>
              </a:p>
            </p:txBody>
          </p:sp>
          <p:sp>
            <p:nvSpPr>
              <p:cNvPr id="22602" name="Line 64"/>
              <p:cNvSpPr>
                <a:spLocks noChangeShapeType="1"/>
              </p:cNvSpPr>
              <p:nvPr/>
            </p:nvSpPr>
            <p:spPr bwMode="auto">
              <a:xfrm>
                <a:off x="1512" y="1590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 b="1">
                  <a:latin typeface="+mn-lt"/>
                </a:endParaRPr>
              </a:p>
            </p:txBody>
          </p:sp>
        </p:grpSp>
        <p:sp>
          <p:nvSpPr>
            <p:cNvPr id="22578" name="Text Box 77"/>
            <p:cNvSpPr txBox="1">
              <a:spLocks noChangeArrowheads="1"/>
            </p:cNvSpPr>
            <p:nvPr/>
          </p:nvSpPr>
          <p:spPr bwMode="auto">
            <a:xfrm>
              <a:off x="4667" y="1193"/>
              <a:ext cx="658" cy="233"/>
            </a:xfrm>
            <a:prstGeom prst="rect">
              <a:avLst/>
            </a:prstGeom>
            <a:solidFill>
              <a:srgbClr val="FFFFAF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b="1" dirty="0">
                  <a:latin typeface="+mn-lt"/>
                </a:rPr>
                <a:t>Ομάδα Β</a:t>
              </a:r>
            </a:p>
          </p:txBody>
        </p:sp>
        <p:sp>
          <p:nvSpPr>
            <p:cNvPr id="22579" name="Text Box 78"/>
            <p:cNvSpPr txBox="1">
              <a:spLocks noChangeArrowheads="1"/>
            </p:cNvSpPr>
            <p:nvPr/>
          </p:nvSpPr>
          <p:spPr bwMode="auto">
            <a:xfrm>
              <a:off x="3312" y="1065"/>
              <a:ext cx="20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b="1">
                  <a:latin typeface="+mn-lt"/>
                </a:rPr>
                <a:t>Η</a:t>
              </a:r>
            </a:p>
          </p:txBody>
        </p:sp>
        <p:sp>
          <p:nvSpPr>
            <p:cNvPr id="22580" name="Text Box 79"/>
            <p:cNvSpPr txBox="1">
              <a:spLocks noChangeArrowheads="1"/>
            </p:cNvSpPr>
            <p:nvPr/>
          </p:nvSpPr>
          <p:spPr bwMode="auto">
            <a:xfrm>
              <a:off x="3312" y="1440"/>
              <a:ext cx="19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b="1">
                  <a:latin typeface="+mn-lt"/>
                </a:rPr>
                <a:t>Β</a:t>
              </a:r>
            </a:p>
          </p:txBody>
        </p:sp>
        <p:sp>
          <p:nvSpPr>
            <p:cNvPr id="22581" name="Rectangle 80"/>
            <p:cNvSpPr>
              <a:spLocks noChangeArrowheads="1"/>
            </p:cNvSpPr>
            <p:nvPr/>
          </p:nvSpPr>
          <p:spPr bwMode="auto">
            <a:xfrm>
              <a:off x="3312" y="912"/>
              <a:ext cx="2112" cy="1152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1800" b="1">
                <a:latin typeface="+mn-lt"/>
              </a:endParaRPr>
            </a:p>
          </p:txBody>
        </p:sp>
        <p:grpSp>
          <p:nvGrpSpPr>
            <p:cNvPr id="22582" name="Group 108"/>
            <p:cNvGrpSpPr>
              <a:grpSpLocks/>
            </p:cNvGrpSpPr>
            <p:nvPr/>
          </p:nvGrpSpPr>
          <p:grpSpPr bwMode="auto">
            <a:xfrm>
              <a:off x="3600" y="1536"/>
              <a:ext cx="960" cy="384"/>
              <a:chOff x="774" y="3120"/>
              <a:chExt cx="2682" cy="1008"/>
            </a:xfrm>
          </p:grpSpPr>
          <p:sp>
            <p:nvSpPr>
              <p:cNvPr id="22583" name="AutoShape 109"/>
              <p:cNvSpPr>
                <a:spLocks noChangeArrowheads="1"/>
              </p:cNvSpPr>
              <p:nvPr/>
            </p:nvSpPr>
            <p:spPr bwMode="auto">
              <a:xfrm>
                <a:off x="1926" y="3156"/>
                <a:ext cx="384" cy="336"/>
              </a:xfrm>
              <a:prstGeom prst="hexagon">
                <a:avLst>
                  <a:gd name="adj" fmla="val 28571"/>
                  <a:gd name="vf" fmla="val 115470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 b="1">
                  <a:latin typeface="+mn-lt"/>
                </a:endParaRPr>
              </a:p>
            </p:txBody>
          </p:sp>
          <p:sp>
            <p:nvSpPr>
              <p:cNvPr id="22584" name="AutoShape 110"/>
              <p:cNvSpPr>
                <a:spLocks noChangeArrowheads="1"/>
              </p:cNvSpPr>
              <p:nvPr/>
            </p:nvSpPr>
            <p:spPr bwMode="auto">
              <a:xfrm>
                <a:off x="1350" y="3648"/>
                <a:ext cx="336" cy="480"/>
              </a:xfrm>
              <a:prstGeom prst="triangle">
                <a:avLst>
                  <a:gd name="adj" fmla="val 50000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 b="1">
                  <a:latin typeface="+mn-lt"/>
                </a:endParaRPr>
              </a:p>
            </p:txBody>
          </p:sp>
          <p:sp>
            <p:nvSpPr>
              <p:cNvPr id="22585" name="Rectangle 111"/>
              <p:cNvSpPr>
                <a:spLocks noChangeArrowheads="1"/>
              </p:cNvSpPr>
              <p:nvPr/>
            </p:nvSpPr>
            <p:spPr bwMode="auto">
              <a:xfrm>
                <a:off x="1350" y="3156"/>
                <a:ext cx="384" cy="33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 b="1">
                  <a:latin typeface="+mn-lt"/>
                </a:endParaRPr>
              </a:p>
            </p:txBody>
          </p:sp>
          <p:sp>
            <p:nvSpPr>
              <p:cNvPr id="22586" name="Oval 112"/>
              <p:cNvSpPr>
                <a:spLocks noChangeArrowheads="1"/>
              </p:cNvSpPr>
              <p:nvPr/>
            </p:nvSpPr>
            <p:spPr bwMode="auto">
              <a:xfrm>
                <a:off x="3084" y="3120"/>
                <a:ext cx="372" cy="384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 b="1">
                  <a:latin typeface="+mn-lt"/>
                </a:endParaRPr>
              </a:p>
            </p:txBody>
          </p:sp>
          <p:sp>
            <p:nvSpPr>
              <p:cNvPr id="22587" name="Rectangle 113"/>
              <p:cNvSpPr>
                <a:spLocks noChangeArrowheads="1"/>
              </p:cNvSpPr>
              <p:nvPr/>
            </p:nvSpPr>
            <p:spPr bwMode="auto">
              <a:xfrm>
                <a:off x="2502" y="3156"/>
                <a:ext cx="384" cy="33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 b="1">
                  <a:latin typeface="+mn-lt"/>
                </a:endParaRPr>
              </a:p>
            </p:txBody>
          </p:sp>
          <p:sp>
            <p:nvSpPr>
              <p:cNvPr id="22588" name="Line 114"/>
              <p:cNvSpPr>
                <a:spLocks noChangeShapeType="1"/>
              </p:cNvSpPr>
              <p:nvPr/>
            </p:nvSpPr>
            <p:spPr bwMode="auto">
              <a:xfrm>
                <a:off x="1734" y="3330"/>
                <a:ext cx="1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 b="1">
                  <a:latin typeface="+mn-lt"/>
                </a:endParaRPr>
              </a:p>
            </p:txBody>
          </p:sp>
          <p:sp>
            <p:nvSpPr>
              <p:cNvPr id="22589" name="Line 115"/>
              <p:cNvSpPr>
                <a:spLocks noChangeShapeType="1"/>
              </p:cNvSpPr>
              <p:nvPr/>
            </p:nvSpPr>
            <p:spPr bwMode="auto">
              <a:xfrm>
                <a:off x="2298" y="3324"/>
                <a:ext cx="1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 b="1">
                  <a:latin typeface="+mn-lt"/>
                </a:endParaRPr>
              </a:p>
            </p:txBody>
          </p:sp>
          <p:sp>
            <p:nvSpPr>
              <p:cNvPr id="22590" name="Line 116"/>
              <p:cNvSpPr>
                <a:spLocks noChangeShapeType="1"/>
              </p:cNvSpPr>
              <p:nvPr/>
            </p:nvSpPr>
            <p:spPr bwMode="auto">
              <a:xfrm>
                <a:off x="2886" y="3324"/>
                <a:ext cx="1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 b="1">
                  <a:latin typeface="+mn-lt"/>
                </a:endParaRPr>
              </a:p>
            </p:txBody>
          </p:sp>
          <p:sp>
            <p:nvSpPr>
              <p:cNvPr id="22591" name="Line 117"/>
              <p:cNvSpPr>
                <a:spLocks noChangeShapeType="1"/>
              </p:cNvSpPr>
              <p:nvPr/>
            </p:nvSpPr>
            <p:spPr bwMode="auto">
              <a:xfrm>
                <a:off x="1518" y="3498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 b="1">
                  <a:latin typeface="+mn-lt"/>
                </a:endParaRPr>
              </a:p>
            </p:txBody>
          </p:sp>
          <p:sp>
            <p:nvSpPr>
              <p:cNvPr id="22592" name="Rectangle 118"/>
              <p:cNvSpPr>
                <a:spLocks noChangeArrowheads="1"/>
              </p:cNvSpPr>
              <p:nvPr/>
            </p:nvSpPr>
            <p:spPr bwMode="auto">
              <a:xfrm>
                <a:off x="774" y="3150"/>
                <a:ext cx="384" cy="33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 b="1">
                  <a:latin typeface="+mn-lt"/>
                </a:endParaRPr>
              </a:p>
            </p:txBody>
          </p:sp>
          <p:sp>
            <p:nvSpPr>
              <p:cNvPr id="22593" name="Line 119"/>
              <p:cNvSpPr>
                <a:spLocks noChangeShapeType="1"/>
              </p:cNvSpPr>
              <p:nvPr/>
            </p:nvSpPr>
            <p:spPr bwMode="auto">
              <a:xfrm>
                <a:off x="1158" y="3324"/>
                <a:ext cx="1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 b="1">
                  <a:latin typeface="+mn-lt"/>
                </a:endParaRPr>
              </a:p>
            </p:txBody>
          </p:sp>
        </p:grpSp>
      </p:grpSp>
      <p:grpSp>
        <p:nvGrpSpPr>
          <p:cNvPr id="22534" name="Group 187"/>
          <p:cNvGrpSpPr>
            <a:grpSpLocks/>
          </p:cNvGrpSpPr>
          <p:nvPr/>
        </p:nvGrpSpPr>
        <p:grpSpPr bwMode="auto">
          <a:xfrm>
            <a:off x="762000" y="3962400"/>
            <a:ext cx="3352800" cy="1828800"/>
            <a:chOff x="96" y="2400"/>
            <a:chExt cx="2112" cy="1152"/>
          </a:xfrm>
        </p:grpSpPr>
        <p:sp>
          <p:nvSpPr>
            <p:cNvPr id="22549" name="Text Box 144"/>
            <p:cNvSpPr txBox="1">
              <a:spLocks noChangeArrowheads="1"/>
            </p:cNvSpPr>
            <p:nvPr/>
          </p:nvSpPr>
          <p:spPr bwMode="auto">
            <a:xfrm>
              <a:off x="1344" y="2681"/>
              <a:ext cx="746" cy="233"/>
            </a:xfrm>
            <a:prstGeom prst="rect">
              <a:avLst/>
            </a:prstGeom>
            <a:solidFill>
              <a:srgbClr val="FFFFAF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b="1" dirty="0">
                  <a:latin typeface="+mn-lt"/>
                </a:rPr>
                <a:t>Ομάδα ΑΒ</a:t>
              </a:r>
            </a:p>
          </p:txBody>
        </p:sp>
        <p:sp>
          <p:nvSpPr>
            <p:cNvPr id="22550" name="Rectangle 146"/>
            <p:cNvSpPr>
              <a:spLocks noChangeArrowheads="1"/>
            </p:cNvSpPr>
            <p:nvPr/>
          </p:nvSpPr>
          <p:spPr bwMode="auto">
            <a:xfrm>
              <a:off x="96" y="2400"/>
              <a:ext cx="2112" cy="1152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 b="1">
                <a:latin typeface="+mn-lt"/>
              </a:endParaRPr>
            </a:p>
          </p:txBody>
        </p:sp>
        <p:grpSp>
          <p:nvGrpSpPr>
            <p:cNvPr id="22551" name="Group 147"/>
            <p:cNvGrpSpPr>
              <a:grpSpLocks/>
            </p:cNvGrpSpPr>
            <p:nvPr/>
          </p:nvGrpSpPr>
          <p:grpSpPr bwMode="auto">
            <a:xfrm>
              <a:off x="384" y="3024"/>
              <a:ext cx="960" cy="384"/>
              <a:chOff x="774" y="3120"/>
              <a:chExt cx="2682" cy="1008"/>
            </a:xfrm>
          </p:grpSpPr>
          <p:sp>
            <p:nvSpPr>
              <p:cNvPr id="22566" name="AutoShape 148"/>
              <p:cNvSpPr>
                <a:spLocks noChangeArrowheads="1"/>
              </p:cNvSpPr>
              <p:nvPr/>
            </p:nvSpPr>
            <p:spPr bwMode="auto">
              <a:xfrm>
                <a:off x="1926" y="3156"/>
                <a:ext cx="384" cy="336"/>
              </a:xfrm>
              <a:prstGeom prst="hexagon">
                <a:avLst>
                  <a:gd name="adj" fmla="val 28571"/>
                  <a:gd name="vf" fmla="val 115470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 b="1">
                  <a:latin typeface="+mn-lt"/>
                </a:endParaRPr>
              </a:p>
            </p:txBody>
          </p:sp>
          <p:sp>
            <p:nvSpPr>
              <p:cNvPr id="22567" name="AutoShape 149"/>
              <p:cNvSpPr>
                <a:spLocks noChangeArrowheads="1"/>
              </p:cNvSpPr>
              <p:nvPr/>
            </p:nvSpPr>
            <p:spPr bwMode="auto">
              <a:xfrm>
                <a:off x="1350" y="3648"/>
                <a:ext cx="336" cy="480"/>
              </a:xfrm>
              <a:prstGeom prst="triangle">
                <a:avLst>
                  <a:gd name="adj" fmla="val 50000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 b="1">
                  <a:latin typeface="+mn-lt"/>
                </a:endParaRPr>
              </a:p>
            </p:txBody>
          </p:sp>
          <p:sp>
            <p:nvSpPr>
              <p:cNvPr id="22568" name="Rectangle 150"/>
              <p:cNvSpPr>
                <a:spLocks noChangeArrowheads="1"/>
              </p:cNvSpPr>
              <p:nvPr/>
            </p:nvSpPr>
            <p:spPr bwMode="auto">
              <a:xfrm>
                <a:off x="1350" y="3156"/>
                <a:ext cx="384" cy="33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 b="1">
                  <a:latin typeface="+mn-lt"/>
                </a:endParaRPr>
              </a:p>
            </p:txBody>
          </p:sp>
          <p:sp>
            <p:nvSpPr>
              <p:cNvPr id="22569" name="Oval 151"/>
              <p:cNvSpPr>
                <a:spLocks noChangeArrowheads="1"/>
              </p:cNvSpPr>
              <p:nvPr/>
            </p:nvSpPr>
            <p:spPr bwMode="auto">
              <a:xfrm>
                <a:off x="3084" y="3120"/>
                <a:ext cx="372" cy="384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 b="1">
                  <a:latin typeface="+mn-lt"/>
                </a:endParaRPr>
              </a:p>
            </p:txBody>
          </p:sp>
          <p:sp>
            <p:nvSpPr>
              <p:cNvPr id="22570" name="Rectangle 152"/>
              <p:cNvSpPr>
                <a:spLocks noChangeArrowheads="1"/>
              </p:cNvSpPr>
              <p:nvPr/>
            </p:nvSpPr>
            <p:spPr bwMode="auto">
              <a:xfrm>
                <a:off x="2502" y="3156"/>
                <a:ext cx="384" cy="33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 b="1">
                  <a:latin typeface="+mn-lt"/>
                </a:endParaRPr>
              </a:p>
            </p:txBody>
          </p:sp>
          <p:sp>
            <p:nvSpPr>
              <p:cNvPr id="22571" name="Line 153"/>
              <p:cNvSpPr>
                <a:spLocks noChangeShapeType="1"/>
              </p:cNvSpPr>
              <p:nvPr/>
            </p:nvSpPr>
            <p:spPr bwMode="auto">
              <a:xfrm>
                <a:off x="1734" y="3330"/>
                <a:ext cx="1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 b="1">
                  <a:latin typeface="+mn-lt"/>
                </a:endParaRPr>
              </a:p>
            </p:txBody>
          </p:sp>
          <p:sp>
            <p:nvSpPr>
              <p:cNvPr id="22572" name="Line 154"/>
              <p:cNvSpPr>
                <a:spLocks noChangeShapeType="1"/>
              </p:cNvSpPr>
              <p:nvPr/>
            </p:nvSpPr>
            <p:spPr bwMode="auto">
              <a:xfrm>
                <a:off x="2298" y="3324"/>
                <a:ext cx="1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 b="1">
                  <a:latin typeface="+mn-lt"/>
                </a:endParaRPr>
              </a:p>
            </p:txBody>
          </p:sp>
          <p:sp>
            <p:nvSpPr>
              <p:cNvPr id="22573" name="Line 155"/>
              <p:cNvSpPr>
                <a:spLocks noChangeShapeType="1"/>
              </p:cNvSpPr>
              <p:nvPr/>
            </p:nvSpPr>
            <p:spPr bwMode="auto">
              <a:xfrm>
                <a:off x="2886" y="3324"/>
                <a:ext cx="1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 b="1">
                  <a:latin typeface="+mn-lt"/>
                </a:endParaRPr>
              </a:p>
            </p:txBody>
          </p:sp>
          <p:sp>
            <p:nvSpPr>
              <p:cNvPr id="22574" name="Line 156"/>
              <p:cNvSpPr>
                <a:spLocks noChangeShapeType="1"/>
              </p:cNvSpPr>
              <p:nvPr/>
            </p:nvSpPr>
            <p:spPr bwMode="auto">
              <a:xfrm>
                <a:off x="1518" y="3498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 b="1">
                  <a:latin typeface="+mn-lt"/>
                </a:endParaRPr>
              </a:p>
            </p:txBody>
          </p:sp>
          <p:sp>
            <p:nvSpPr>
              <p:cNvPr id="22575" name="Rectangle 157"/>
              <p:cNvSpPr>
                <a:spLocks noChangeArrowheads="1"/>
              </p:cNvSpPr>
              <p:nvPr/>
            </p:nvSpPr>
            <p:spPr bwMode="auto">
              <a:xfrm>
                <a:off x="774" y="3150"/>
                <a:ext cx="384" cy="33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 b="1">
                  <a:latin typeface="+mn-lt"/>
                </a:endParaRPr>
              </a:p>
            </p:txBody>
          </p:sp>
          <p:sp>
            <p:nvSpPr>
              <p:cNvPr id="22576" name="Line 158"/>
              <p:cNvSpPr>
                <a:spLocks noChangeShapeType="1"/>
              </p:cNvSpPr>
              <p:nvPr/>
            </p:nvSpPr>
            <p:spPr bwMode="auto">
              <a:xfrm>
                <a:off x="1158" y="3324"/>
                <a:ext cx="1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 b="1">
                  <a:latin typeface="+mn-lt"/>
                </a:endParaRPr>
              </a:p>
            </p:txBody>
          </p:sp>
        </p:grpSp>
        <p:grpSp>
          <p:nvGrpSpPr>
            <p:cNvPr id="22552" name="Group 159"/>
            <p:cNvGrpSpPr>
              <a:grpSpLocks/>
            </p:cNvGrpSpPr>
            <p:nvPr/>
          </p:nvGrpSpPr>
          <p:grpSpPr bwMode="auto">
            <a:xfrm>
              <a:off x="384" y="2528"/>
              <a:ext cx="864" cy="448"/>
              <a:chOff x="780" y="2496"/>
              <a:chExt cx="2670" cy="1008"/>
            </a:xfrm>
          </p:grpSpPr>
          <p:sp>
            <p:nvSpPr>
              <p:cNvPr id="22555" name="AutoShape 160"/>
              <p:cNvSpPr>
                <a:spLocks noChangeArrowheads="1"/>
              </p:cNvSpPr>
              <p:nvPr/>
            </p:nvSpPr>
            <p:spPr bwMode="auto">
              <a:xfrm>
                <a:off x="1920" y="2532"/>
                <a:ext cx="384" cy="336"/>
              </a:xfrm>
              <a:prstGeom prst="hexagon">
                <a:avLst>
                  <a:gd name="adj" fmla="val 28571"/>
                  <a:gd name="vf" fmla="val 115470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 b="1">
                  <a:latin typeface="+mn-lt"/>
                </a:endParaRPr>
              </a:p>
            </p:txBody>
          </p:sp>
          <p:sp>
            <p:nvSpPr>
              <p:cNvPr id="22556" name="AutoShape 161"/>
              <p:cNvSpPr>
                <a:spLocks noChangeArrowheads="1"/>
              </p:cNvSpPr>
              <p:nvPr/>
            </p:nvSpPr>
            <p:spPr bwMode="auto">
              <a:xfrm>
                <a:off x="1344" y="3024"/>
                <a:ext cx="336" cy="480"/>
              </a:xfrm>
              <a:prstGeom prst="triangle">
                <a:avLst>
                  <a:gd name="adj" fmla="val 50000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 b="1">
                  <a:latin typeface="+mn-lt"/>
                </a:endParaRPr>
              </a:p>
            </p:txBody>
          </p:sp>
          <p:sp>
            <p:nvSpPr>
              <p:cNvPr id="22557" name="Rectangle 162"/>
              <p:cNvSpPr>
                <a:spLocks noChangeArrowheads="1"/>
              </p:cNvSpPr>
              <p:nvPr/>
            </p:nvSpPr>
            <p:spPr bwMode="auto">
              <a:xfrm>
                <a:off x="1344" y="2532"/>
                <a:ext cx="384" cy="33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 b="1">
                  <a:latin typeface="+mn-lt"/>
                </a:endParaRPr>
              </a:p>
            </p:txBody>
          </p:sp>
          <p:sp>
            <p:nvSpPr>
              <p:cNvPr id="22558" name="Oval 163"/>
              <p:cNvSpPr>
                <a:spLocks noChangeArrowheads="1"/>
              </p:cNvSpPr>
              <p:nvPr/>
            </p:nvSpPr>
            <p:spPr bwMode="auto">
              <a:xfrm>
                <a:off x="3078" y="2496"/>
                <a:ext cx="372" cy="384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 b="1">
                  <a:latin typeface="+mn-lt"/>
                </a:endParaRPr>
              </a:p>
            </p:txBody>
          </p:sp>
          <p:sp>
            <p:nvSpPr>
              <p:cNvPr id="22559" name="Rectangle 164"/>
              <p:cNvSpPr>
                <a:spLocks noChangeArrowheads="1"/>
              </p:cNvSpPr>
              <p:nvPr/>
            </p:nvSpPr>
            <p:spPr bwMode="auto">
              <a:xfrm>
                <a:off x="2496" y="2532"/>
                <a:ext cx="384" cy="33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 b="1">
                  <a:latin typeface="+mn-lt"/>
                </a:endParaRPr>
              </a:p>
            </p:txBody>
          </p:sp>
          <p:sp>
            <p:nvSpPr>
              <p:cNvPr id="22560" name="Line 165"/>
              <p:cNvSpPr>
                <a:spLocks noChangeShapeType="1"/>
              </p:cNvSpPr>
              <p:nvPr/>
            </p:nvSpPr>
            <p:spPr bwMode="auto">
              <a:xfrm>
                <a:off x="1728" y="2706"/>
                <a:ext cx="1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 b="1">
                  <a:latin typeface="+mn-lt"/>
                </a:endParaRPr>
              </a:p>
            </p:txBody>
          </p:sp>
          <p:sp>
            <p:nvSpPr>
              <p:cNvPr id="22561" name="Line 166"/>
              <p:cNvSpPr>
                <a:spLocks noChangeShapeType="1"/>
              </p:cNvSpPr>
              <p:nvPr/>
            </p:nvSpPr>
            <p:spPr bwMode="auto">
              <a:xfrm>
                <a:off x="2292" y="2700"/>
                <a:ext cx="1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 b="1">
                  <a:latin typeface="+mn-lt"/>
                </a:endParaRPr>
              </a:p>
            </p:txBody>
          </p:sp>
          <p:sp>
            <p:nvSpPr>
              <p:cNvPr id="22562" name="Line 167"/>
              <p:cNvSpPr>
                <a:spLocks noChangeShapeType="1"/>
              </p:cNvSpPr>
              <p:nvPr/>
            </p:nvSpPr>
            <p:spPr bwMode="auto">
              <a:xfrm>
                <a:off x="2880" y="2700"/>
                <a:ext cx="1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 b="1">
                  <a:latin typeface="+mn-lt"/>
                </a:endParaRPr>
              </a:p>
            </p:txBody>
          </p:sp>
          <p:sp>
            <p:nvSpPr>
              <p:cNvPr id="22563" name="Line 168"/>
              <p:cNvSpPr>
                <a:spLocks noChangeShapeType="1"/>
              </p:cNvSpPr>
              <p:nvPr/>
            </p:nvSpPr>
            <p:spPr bwMode="auto">
              <a:xfrm>
                <a:off x="1512" y="2874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 b="1">
                  <a:latin typeface="+mn-lt"/>
                </a:endParaRPr>
              </a:p>
            </p:txBody>
          </p:sp>
          <p:sp>
            <p:nvSpPr>
              <p:cNvPr id="22564" name="Line 169"/>
              <p:cNvSpPr>
                <a:spLocks noChangeShapeType="1"/>
              </p:cNvSpPr>
              <p:nvPr/>
            </p:nvSpPr>
            <p:spPr bwMode="auto">
              <a:xfrm>
                <a:off x="1152" y="2706"/>
                <a:ext cx="1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 b="1">
                  <a:latin typeface="+mn-lt"/>
                </a:endParaRPr>
              </a:p>
            </p:txBody>
          </p:sp>
          <p:sp>
            <p:nvSpPr>
              <p:cNvPr id="22565" name="Oval 170"/>
              <p:cNvSpPr>
                <a:spLocks noChangeArrowheads="1"/>
              </p:cNvSpPr>
              <p:nvPr/>
            </p:nvSpPr>
            <p:spPr bwMode="auto">
              <a:xfrm>
                <a:off x="780" y="2496"/>
                <a:ext cx="372" cy="384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 b="1">
                  <a:latin typeface="+mn-lt"/>
                </a:endParaRPr>
              </a:p>
            </p:txBody>
          </p:sp>
        </p:grpSp>
        <p:sp>
          <p:nvSpPr>
            <p:cNvPr id="22553" name="Text Box 171"/>
            <p:cNvSpPr txBox="1">
              <a:spLocks noChangeArrowheads="1"/>
            </p:cNvSpPr>
            <p:nvPr/>
          </p:nvSpPr>
          <p:spPr bwMode="auto">
            <a:xfrm>
              <a:off x="124" y="2544"/>
              <a:ext cx="20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b="1">
                  <a:latin typeface="+mn-lt"/>
                </a:rPr>
                <a:t>Α</a:t>
              </a:r>
            </a:p>
          </p:txBody>
        </p:sp>
        <p:sp>
          <p:nvSpPr>
            <p:cNvPr id="22554" name="Text Box 172"/>
            <p:cNvSpPr txBox="1">
              <a:spLocks noChangeArrowheads="1"/>
            </p:cNvSpPr>
            <p:nvPr/>
          </p:nvSpPr>
          <p:spPr bwMode="auto">
            <a:xfrm>
              <a:off x="144" y="2937"/>
              <a:ext cx="19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b="1">
                  <a:latin typeface="+mn-lt"/>
                </a:rPr>
                <a:t>Β</a:t>
              </a:r>
            </a:p>
          </p:txBody>
        </p:sp>
      </p:grpSp>
      <p:grpSp>
        <p:nvGrpSpPr>
          <p:cNvPr id="22535" name="Group 190"/>
          <p:cNvGrpSpPr>
            <a:grpSpLocks/>
          </p:cNvGrpSpPr>
          <p:nvPr/>
        </p:nvGrpSpPr>
        <p:grpSpPr bwMode="auto">
          <a:xfrm>
            <a:off x="5181600" y="3975100"/>
            <a:ext cx="3352800" cy="1828800"/>
            <a:chOff x="3312" y="2400"/>
            <a:chExt cx="2112" cy="1152"/>
          </a:xfrm>
        </p:grpSpPr>
        <p:grpSp>
          <p:nvGrpSpPr>
            <p:cNvPr id="22536" name="Group 173"/>
            <p:cNvGrpSpPr>
              <a:grpSpLocks/>
            </p:cNvGrpSpPr>
            <p:nvPr/>
          </p:nvGrpSpPr>
          <p:grpSpPr bwMode="auto">
            <a:xfrm>
              <a:off x="3783" y="2496"/>
              <a:ext cx="681" cy="448"/>
              <a:chOff x="1344" y="1212"/>
              <a:chExt cx="2106" cy="1008"/>
            </a:xfrm>
          </p:grpSpPr>
          <p:sp>
            <p:nvSpPr>
              <p:cNvPr id="22540" name="AutoShape 174"/>
              <p:cNvSpPr>
                <a:spLocks noChangeArrowheads="1"/>
              </p:cNvSpPr>
              <p:nvPr/>
            </p:nvSpPr>
            <p:spPr bwMode="auto">
              <a:xfrm>
                <a:off x="1920" y="1248"/>
                <a:ext cx="384" cy="336"/>
              </a:xfrm>
              <a:prstGeom prst="hexagon">
                <a:avLst>
                  <a:gd name="adj" fmla="val 28571"/>
                  <a:gd name="vf" fmla="val 115470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 b="1">
                  <a:latin typeface="+mn-lt"/>
                </a:endParaRPr>
              </a:p>
            </p:txBody>
          </p:sp>
          <p:sp>
            <p:nvSpPr>
              <p:cNvPr id="22541" name="AutoShape 175"/>
              <p:cNvSpPr>
                <a:spLocks noChangeArrowheads="1"/>
              </p:cNvSpPr>
              <p:nvPr/>
            </p:nvSpPr>
            <p:spPr bwMode="auto">
              <a:xfrm>
                <a:off x="1344" y="1740"/>
                <a:ext cx="336" cy="480"/>
              </a:xfrm>
              <a:prstGeom prst="triangle">
                <a:avLst>
                  <a:gd name="adj" fmla="val 50000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 b="1">
                  <a:latin typeface="+mn-lt"/>
                </a:endParaRPr>
              </a:p>
            </p:txBody>
          </p:sp>
          <p:sp>
            <p:nvSpPr>
              <p:cNvPr id="22542" name="Rectangle 176"/>
              <p:cNvSpPr>
                <a:spLocks noChangeArrowheads="1"/>
              </p:cNvSpPr>
              <p:nvPr/>
            </p:nvSpPr>
            <p:spPr bwMode="auto">
              <a:xfrm>
                <a:off x="1344" y="1248"/>
                <a:ext cx="384" cy="33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 b="1">
                  <a:latin typeface="+mn-lt"/>
                </a:endParaRPr>
              </a:p>
            </p:txBody>
          </p:sp>
          <p:sp>
            <p:nvSpPr>
              <p:cNvPr id="22543" name="Oval 177"/>
              <p:cNvSpPr>
                <a:spLocks noChangeArrowheads="1"/>
              </p:cNvSpPr>
              <p:nvPr/>
            </p:nvSpPr>
            <p:spPr bwMode="auto">
              <a:xfrm>
                <a:off x="3078" y="1212"/>
                <a:ext cx="372" cy="384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 b="1">
                  <a:latin typeface="+mn-lt"/>
                </a:endParaRPr>
              </a:p>
            </p:txBody>
          </p:sp>
          <p:sp>
            <p:nvSpPr>
              <p:cNvPr id="22544" name="Rectangle 178"/>
              <p:cNvSpPr>
                <a:spLocks noChangeArrowheads="1"/>
              </p:cNvSpPr>
              <p:nvPr/>
            </p:nvSpPr>
            <p:spPr bwMode="auto">
              <a:xfrm>
                <a:off x="2496" y="1248"/>
                <a:ext cx="384" cy="33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 b="1">
                  <a:latin typeface="+mn-lt"/>
                </a:endParaRPr>
              </a:p>
            </p:txBody>
          </p:sp>
          <p:sp>
            <p:nvSpPr>
              <p:cNvPr id="22545" name="Line 179"/>
              <p:cNvSpPr>
                <a:spLocks noChangeShapeType="1"/>
              </p:cNvSpPr>
              <p:nvPr/>
            </p:nvSpPr>
            <p:spPr bwMode="auto">
              <a:xfrm>
                <a:off x="1728" y="1422"/>
                <a:ext cx="1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 b="1">
                  <a:latin typeface="+mn-lt"/>
                </a:endParaRPr>
              </a:p>
            </p:txBody>
          </p:sp>
          <p:sp>
            <p:nvSpPr>
              <p:cNvPr id="22546" name="Line 180"/>
              <p:cNvSpPr>
                <a:spLocks noChangeShapeType="1"/>
              </p:cNvSpPr>
              <p:nvPr/>
            </p:nvSpPr>
            <p:spPr bwMode="auto">
              <a:xfrm>
                <a:off x="2292" y="1416"/>
                <a:ext cx="1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 b="1">
                  <a:latin typeface="+mn-lt"/>
                </a:endParaRPr>
              </a:p>
            </p:txBody>
          </p:sp>
          <p:sp>
            <p:nvSpPr>
              <p:cNvPr id="22547" name="Line 181"/>
              <p:cNvSpPr>
                <a:spLocks noChangeShapeType="1"/>
              </p:cNvSpPr>
              <p:nvPr/>
            </p:nvSpPr>
            <p:spPr bwMode="auto">
              <a:xfrm>
                <a:off x="2880" y="1416"/>
                <a:ext cx="1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 b="1">
                  <a:latin typeface="+mn-lt"/>
                </a:endParaRPr>
              </a:p>
            </p:txBody>
          </p:sp>
          <p:sp>
            <p:nvSpPr>
              <p:cNvPr id="22548" name="Line 182"/>
              <p:cNvSpPr>
                <a:spLocks noChangeShapeType="1"/>
              </p:cNvSpPr>
              <p:nvPr/>
            </p:nvSpPr>
            <p:spPr bwMode="auto">
              <a:xfrm>
                <a:off x="1512" y="1590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 b="1">
                  <a:latin typeface="+mn-lt"/>
                </a:endParaRPr>
              </a:p>
            </p:txBody>
          </p:sp>
        </p:grpSp>
        <p:sp>
          <p:nvSpPr>
            <p:cNvPr id="22537" name="Text Box 183"/>
            <p:cNvSpPr txBox="1">
              <a:spLocks noChangeArrowheads="1"/>
            </p:cNvSpPr>
            <p:nvPr/>
          </p:nvSpPr>
          <p:spPr bwMode="auto">
            <a:xfrm>
              <a:off x="4667" y="2681"/>
              <a:ext cx="674" cy="233"/>
            </a:xfrm>
            <a:prstGeom prst="rect">
              <a:avLst/>
            </a:prstGeom>
            <a:solidFill>
              <a:srgbClr val="FFFFAF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b="1">
                  <a:latin typeface="+mn-lt"/>
                </a:rPr>
                <a:t>Ομάδα Ο</a:t>
              </a:r>
            </a:p>
          </p:txBody>
        </p:sp>
        <p:sp>
          <p:nvSpPr>
            <p:cNvPr id="22538" name="Text Box 184"/>
            <p:cNvSpPr txBox="1">
              <a:spLocks noChangeArrowheads="1"/>
            </p:cNvSpPr>
            <p:nvPr/>
          </p:nvSpPr>
          <p:spPr bwMode="auto">
            <a:xfrm>
              <a:off x="3312" y="2553"/>
              <a:ext cx="20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b="1">
                  <a:latin typeface="+mn-lt"/>
                </a:rPr>
                <a:t>Η</a:t>
              </a:r>
            </a:p>
          </p:txBody>
        </p:sp>
        <p:sp>
          <p:nvSpPr>
            <p:cNvPr id="22539" name="Rectangle 185"/>
            <p:cNvSpPr>
              <a:spLocks noChangeArrowheads="1"/>
            </p:cNvSpPr>
            <p:nvPr/>
          </p:nvSpPr>
          <p:spPr bwMode="auto">
            <a:xfrm>
              <a:off x="3312" y="2400"/>
              <a:ext cx="2112" cy="1152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 b="1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398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r>
              <a:rPr lang="el-GR" dirty="0" smtClean="0"/>
              <a:t>Διάγραμμα του συστήματος ΑΒΟ αντιγόνου στο αίμα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52B64F-5518-4C2F-A784-A961111FC8AF}" type="slidenum">
              <a:rPr lang="el-GR" altLang="el-GR"/>
              <a:pPr>
                <a:defRPr/>
              </a:pPr>
              <a:t>17</a:t>
            </a:fld>
            <a:endParaRPr lang="el-GR" altLang="el-GR"/>
          </a:p>
        </p:txBody>
      </p:sp>
      <p:pic>
        <p:nvPicPr>
          <p:cNvPr id="2050" name="Picture 2" descr="File:ABO blood group diagram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335" y="1340768"/>
            <a:ext cx="6583331" cy="496855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1"/>
          <p:cNvSpPr/>
          <p:nvPr/>
        </p:nvSpPr>
        <p:spPr>
          <a:xfrm>
            <a:off x="1280335" y="6381328"/>
            <a:ext cx="65833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ABO blood group </a:t>
            </a:r>
            <a:r>
              <a:rPr lang="en-US" sz="1200" dirty="0" smtClean="0">
                <a:latin typeface="+mn-lt"/>
                <a:hlinkClick r:id="rId4"/>
              </a:rPr>
              <a:t>diagram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 </a:t>
            </a:r>
            <a:r>
              <a:rPr lang="en-US" sz="1200" dirty="0">
                <a:latin typeface="+mn-lt"/>
                <a:hlinkClick r:id="rId5" tooltip="User:Delphi234"/>
              </a:rPr>
              <a:t>Delphi234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l-G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500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RBC </a:t>
            </a:r>
            <a:r>
              <a:rPr lang="el-GR" dirty="0"/>
              <a:t>Πρόδρομη </a:t>
            </a:r>
            <a:r>
              <a:rPr lang="el-GR" dirty="0" smtClean="0"/>
              <a:t>Ουσία</a:t>
            </a:r>
            <a:endParaRPr lang="el-GR" dirty="0"/>
          </a:p>
        </p:txBody>
      </p:sp>
      <p:sp>
        <p:nvSpPr>
          <p:cNvPr id="16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14F891-3643-49C6-AB9A-585FE302C444}" type="slidenum">
              <a:rPr lang="el-GR" altLang="el-GR"/>
              <a:pPr>
                <a:defRPr/>
              </a:pPr>
              <a:t>18</a:t>
            </a:fld>
            <a:endParaRPr lang="el-GR" altLang="el-GR"/>
          </a:p>
        </p:txBody>
      </p:sp>
      <p:sp>
        <p:nvSpPr>
          <p:cNvPr id="24580" name="Oval 4"/>
          <p:cNvSpPr>
            <a:spLocks noChangeArrowheads="1"/>
          </p:cNvSpPr>
          <p:nvPr/>
        </p:nvSpPr>
        <p:spPr bwMode="auto">
          <a:xfrm>
            <a:off x="3276600" y="1066800"/>
            <a:ext cx="1828800" cy="17526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C4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 b="0">
              <a:latin typeface="Arial" charset="0"/>
              <a:cs typeface="Arial" charset="0"/>
            </a:endParaRPr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>
            <a:off x="4191000" y="2819400"/>
            <a:ext cx="0" cy="297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4582" name="Oval 9"/>
          <p:cNvSpPr>
            <a:spLocks noChangeArrowheads="1"/>
          </p:cNvSpPr>
          <p:nvPr/>
        </p:nvSpPr>
        <p:spPr bwMode="auto">
          <a:xfrm rot="5400000">
            <a:off x="4000500" y="2857500"/>
            <a:ext cx="3810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vert="eaVert"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 b="0">
              <a:latin typeface="Arial" charset="0"/>
              <a:cs typeface="Arial" charset="0"/>
            </a:endParaRPr>
          </a:p>
        </p:txBody>
      </p:sp>
      <p:sp>
        <p:nvSpPr>
          <p:cNvPr id="24583" name="AutoShape 10"/>
          <p:cNvSpPr>
            <a:spLocks noChangeArrowheads="1"/>
          </p:cNvSpPr>
          <p:nvPr/>
        </p:nvSpPr>
        <p:spPr bwMode="auto">
          <a:xfrm>
            <a:off x="3886200" y="3276600"/>
            <a:ext cx="609600" cy="533400"/>
          </a:xfrm>
          <a:prstGeom prst="triangle">
            <a:avLst>
              <a:gd name="adj" fmla="val 50000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 b="0">
              <a:latin typeface="Arial" charset="0"/>
              <a:cs typeface="Arial" charset="0"/>
            </a:endParaRPr>
          </a:p>
        </p:txBody>
      </p:sp>
      <p:sp>
        <p:nvSpPr>
          <p:cNvPr id="24584" name="Oval 11"/>
          <p:cNvSpPr>
            <a:spLocks noChangeArrowheads="1"/>
          </p:cNvSpPr>
          <p:nvPr/>
        </p:nvSpPr>
        <p:spPr bwMode="auto">
          <a:xfrm>
            <a:off x="3962400" y="5410200"/>
            <a:ext cx="457200" cy="457200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 b="0">
              <a:latin typeface="Arial" charset="0"/>
              <a:cs typeface="Arial" charset="0"/>
            </a:endParaRPr>
          </a:p>
        </p:txBody>
      </p:sp>
      <p:sp>
        <p:nvSpPr>
          <p:cNvPr id="24585" name="Rectangle 12"/>
          <p:cNvSpPr>
            <a:spLocks noChangeArrowheads="1"/>
          </p:cNvSpPr>
          <p:nvPr/>
        </p:nvSpPr>
        <p:spPr bwMode="auto">
          <a:xfrm>
            <a:off x="3962400" y="4724400"/>
            <a:ext cx="4572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 b="0">
              <a:latin typeface="Arial" charset="0"/>
              <a:cs typeface="Arial" charset="0"/>
            </a:endParaRPr>
          </a:p>
        </p:txBody>
      </p:sp>
      <p:sp>
        <p:nvSpPr>
          <p:cNvPr id="24586" name="Oval 13"/>
          <p:cNvSpPr>
            <a:spLocks noChangeArrowheads="1"/>
          </p:cNvSpPr>
          <p:nvPr/>
        </p:nvSpPr>
        <p:spPr bwMode="auto">
          <a:xfrm>
            <a:off x="3962400" y="4038600"/>
            <a:ext cx="457200" cy="457200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 b="0">
              <a:latin typeface="Arial" charset="0"/>
              <a:cs typeface="Arial" charset="0"/>
            </a:endParaRPr>
          </a:p>
        </p:txBody>
      </p:sp>
      <p:sp>
        <p:nvSpPr>
          <p:cNvPr id="24587" name="AutoShape 22"/>
          <p:cNvSpPr>
            <a:spLocks/>
          </p:cNvSpPr>
          <p:nvPr/>
        </p:nvSpPr>
        <p:spPr bwMode="auto">
          <a:xfrm>
            <a:off x="3429000" y="3276600"/>
            <a:ext cx="304800" cy="2667000"/>
          </a:xfrm>
          <a:prstGeom prst="leftBracket">
            <a:avLst>
              <a:gd name="adj" fmla="val 7291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 b="0">
              <a:latin typeface="Arial" charset="0"/>
              <a:cs typeface="Arial" charset="0"/>
            </a:endParaRPr>
          </a:p>
        </p:txBody>
      </p:sp>
      <p:sp>
        <p:nvSpPr>
          <p:cNvPr id="24588" name="Line 23"/>
          <p:cNvSpPr>
            <a:spLocks noChangeShapeType="1"/>
          </p:cNvSpPr>
          <p:nvPr/>
        </p:nvSpPr>
        <p:spPr bwMode="auto">
          <a:xfrm>
            <a:off x="3048000" y="4572000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4589" name="Text Box 24"/>
          <p:cNvSpPr txBox="1">
            <a:spLocks noChangeArrowheads="1"/>
          </p:cNvSpPr>
          <p:nvPr/>
        </p:nvSpPr>
        <p:spPr bwMode="auto">
          <a:xfrm>
            <a:off x="609600" y="4299963"/>
            <a:ext cx="2667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sz="2400" b="1">
                <a:latin typeface="+mn-lt"/>
                <a:cs typeface="Arial" charset="0"/>
              </a:rPr>
              <a:t>Πρόδρομη ουσία</a:t>
            </a:r>
            <a:endParaRPr lang="en-US" altLang="el-GR" sz="2400" b="1">
              <a:latin typeface="+mn-lt"/>
              <a:cs typeface="Arial" charset="0"/>
            </a:endParaRPr>
          </a:p>
        </p:txBody>
      </p:sp>
      <p:sp>
        <p:nvSpPr>
          <p:cNvPr id="24590" name="Text Box 25"/>
          <p:cNvSpPr txBox="1">
            <a:spLocks noChangeArrowheads="1"/>
          </p:cNvSpPr>
          <p:nvPr/>
        </p:nvSpPr>
        <p:spPr bwMode="auto">
          <a:xfrm>
            <a:off x="3771900" y="1752599"/>
            <a:ext cx="8382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2600" b="1">
                <a:solidFill>
                  <a:schemeClr val="bg1"/>
                </a:solidFill>
                <a:latin typeface="+mn-lt"/>
                <a:cs typeface="Arial" charset="0"/>
              </a:rPr>
              <a:t> RBC</a:t>
            </a:r>
          </a:p>
        </p:txBody>
      </p:sp>
      <p:pic>
        <p:nvPicPr>
          <p:cNvPr id="105496" name="Picture 24" descr="ABOType1chain"/>
          <p:cNvPicPr>
            <a:picLocks noChangeAspect="1" noChangeArrowheads="1"/>
          </p:cNvPicPr>
          <p:nvPr/>
        </p:nvPicPr>
        <p:blipFill>
          <a:blip r:embed="rId2" cstate="print"/>
          <a:srcRect b="20270"/>
          <a:stretch>
            <a:fillRect/>
          </a:stretch>
        </p:blipFill>
        <p:spPr bwMode="auto">
          <a:xfrm>
            <a:off x="5334000" y="1066800"/>
            <a:ext cx="3657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490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/>
              <a:t>Το Ερυθρό Αιμοσφαίριο ή </a:t>
            </a:r>
            <a:r>
              <a:rPr lang="el-GR" dirty="0" err="1" smtClean="0"/>
              <a:t>Ερυθροκύτταρο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/>
              <a:t>Λειτουργικοί </a:t>
            </a:r>
            <a:r>
              <a:rPr lang="el-GR" b="1" dirty="0" smtClean="0"/>
              <a:t>ρόλοι</a:t>
            </a:r>
          </a:p>
          <a:p>
            <a:r>
              <a:rPr lang="el-GR" dirty="0"/>
              <a:t>Τυπικοί και «ιδιαίτεροι» (αέρια αίματος/O</a:t>
            </a:r>
            <a:r>
              <a:rPr lang="el-GR" baseline="-25000" dirty="0"/>
              <a:t>2</a:t>
            </a:r>
            <a:r>
              <a:rPr lang="el-GR" dirty="0"/>
              <a:t> &amp; CO</a:t>
            </a:r>
            <a:r>
              <a:rPr lang="el-GR" baseline="-25000" dirty="0"/>
              <a:t>2</a:t>
            </a:r>
            <a:r>
              <a:rPr lang="el-GR" dirty="0"/>
              <a:t>)</a:t>
            </a:r>
          </a:p>
          <a:p>
            <a:r>
              <a:rPr lang="el-GR" dirty="0"/>
              <a:t>Μεταφορά υλικών και πληροφορίας, ηλεκτροχημικό δυναμικό, επικοινωνία, ανοσολογική αναγνώριση, μεταγωγή </a:t>
            </a:r>
            <a:r>
              <a:rPr lang="el-GR" dirty="0" smtClean="0"/>
              <a:t>σήματος.</a:t>
            </a:r>
            <a:endParaRPr lang="el-GR" dirty="0"/>
          </a:p>
          <a:p>
            <a:r>
              <a:rPr lang="el-GR" dirty="0"/>
              <a:t>Ικανότητα ελαστικής παραμόρφωσης </a:t>
            </a:r>
            <a:r>
              <a:rPr lang="el-GR" dirty="0" smtClean="0"/>
              <a:t>RBC.</a:t>
            </a:r>
            <a:endParaRPr lang="el-GR" dirty="0"/>
          </a:p>
          <a:p>
            <a:pPr lvl="1"/>
            <a:r>
              <a:rPr lang="el-GR" dirty="0" smtClean="0"/>
              <a:t>Γεωμετρία,</a:t>
            </a:r>
            <a:endParaRPr lang="el-GR" dirty="0"/>
          </a:p>
          <a:p>
            <a:pPr lvl="1"/>
            <a:r>
              <a:rPr lang="el-GR" dirty="0" smtClean="0"/>
              <a:t>ιξώδες κυτταροπλάσματος,</a:t>
            </a:r>
            <a:endParaRPr lang="el-GR" dirty="0"/>
          </a:p>
          <a:p>
            <a:pPr lvl="1"/>
            <a:r>
              <a:rPr lang="el-GR" dirty="0" smtClean="0"/>
              <a:t>μηχανικές </a:t>
            </a:r>
            <a:r>
              <a:rPr lang="el-GR" dirty="0"/>
              <a:t>ιδιότητες </a:t>
            </a:r>
            <a:r>
              <a:rPr lang="el-GR" dirty="0" smtClean="0"/>
              <a:t>μεμβράνης.</a:t>
            </a:r>
            <a:endParaRPr lang="el-GR" dirty="0"/>
          </a:p>
          <a:p>
            <a:r>
              <a:rPr lang="el-GR" dirty="0" smtClean="0"/>
              <a:t>Ελαστική/εκτατή/συμπιέσιμη-ανθεκτική.</a:t>
            </a:r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7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9FCA68-93C2-49E7-9C0A-4783FD29DDEB}" type="slidenum">
              <a:rPr lang="el-GR" altLang="el-GR"/>
              <a:pPr>
                <a:defRPr/>
              </a:pPr>
              <a:t>1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07413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Σχηματισμός του </a:t>
            </a:r>
            <a:r>
              <a:rPr lang="en-US" dirty="0"/>
              <a:t>H </a:t>
            </a:r>
            <a:r>
              <a:rPr lang="el-GR" dirty="0" smtClean="0"/>
              <a:t>αντιγόνου</a:t>
            </a:r>
            <a:endParaRPr lang="el-GR" dirty="0"/>
          </a:p>
        </p:txBody>
      </p:sp>
      <p:sp>
        <p:nvSpPr>
          <p:cNvPr id="18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8163FA-6B88-460C-9F25-CF6C281EEBD3}" type="slidenum">
              <a:rPr lang="el-GR" altLang="el-GR"/>
              <a:pPr>
                <a:defRPr/>
              </a:pPr>
              <a:t>19</a:t>
            </a:fld>
            <a:endParaRPr lang="el-GR" altLang="el-GR"/>
          </a:p>
        </p:txBody>
      </p:sp>
      <p:sp>
        <p:nvSpPr>
          <p:cNvPr id="25604" name="Oval 3"/>
          <p:cNvSpPr>
            <a:spLocks noChangeArrowheads="1"/>
          </p:cNvSpPr>
          <p:nvPr/>
        </p:nvSpPr>
        <p:spPr bwMode="auto">
          <a:xfrm>
            <a:off x="3276600" y="1066800"/>
            <a:ext cx="1828800" cy="17526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C4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 b="0">
              <a:latin typeface="Arial" charset="0"/>
              <a:cs typeface="Arial" charset="0"/>
            </a:endParaRPr>
          </a:p>
        </p:txBody>
      </p:sp>
      <p:sp>
        <p:nvSpPr>
          <p:cNvPr id="25605" name="Line 4"/>
          <p:cNvSpPr>
            <a:spLocks noChangeShapeType="1"/>
          </p:cNvSpPr>
          <p:nvPr/>
        </p:nvSpPr>
        <p:spPr bwMode="auto">
          <a:xfrm>
            <a:off x="4191000" y="2819400"/>
            <a:ext cx="0" cy="297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5606" name="Oval 5"/>
          <p:cNvSpPr>
            <a:spLocks noChangeArrowheads="1"/>
          </p:cNvSpPr>
          <p:nvPr/>
        </p:nvSpPr>
        <p:spPr bwMode="auto">
          <a:xfrm rot="5400000">
            <a:off x="4000500" y="2857500"/>
            <a:ext cx="3810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vert="eaVert"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 b="0">
              <a:latin typeface="Arial" charset="0"/>
              <a:cs typeface="Arial" charset="0"/>
            </a:endParaRPr>
          </a:p>
        </p:txBody>
      </p:sp>
      <p:sp>
        <p:nvSpPr>
          <p:cNvPr id="25607" name="AutoShape 6"/>
          <p:cNvSpPr>
            <a:spLocks noChangeArrowheads="1"/>
          </p:cNvSpPr>
          <p:nvPr/>
        </p:nvSpPr>
        <p:spPr bwMode="auto">
          <a:xfrm>
            <a:off x="3886200" y="3276600"/>
            <a:ext cx="609600" cy="533400"/>
          </a:xfrm>
          <a:prstGeom prst="triangle">
            <a:avLst>
              <a:gd name="adj" fmla="val 50000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 b="0">
              <a:latin typeface="Arial" charset="0"/>
              <a:cs typeface="Arial" charset="0"/>
            </a:endParaRPr>
          </a:p>
        </p:txBody>
      </p:sp>
      <p:sp>
        <p:nvSpPr>
          <p:cNvPr id="25608" name="Oval 7"/>
          <p:cNvSpPr>
            <a:spLocks noChangeArrowheads="1"/>
          </p:cNvSpPr>
          <p:nvPr/>
        </p:nvSpPr>
        <p:spPr bwMode="auto">
          <a:xfrm>
            <a:off x="3962400" y="5410200"/>
            <a:ext cx="457200" cy="457200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 b="0">
              <a:latin typeface="Arial" charset="0"/>
              <a:cs typeface="Arial" charset="0"/>
            </a:endParaRPr>
          </a:p>
        </p:txBody>
      </p:sp>
      <p:sp>
        <p:nvSpPr>
          <p:cNvPr id="25609" name="Rectangle 8"/>
          <p:cNvSpPr>
            <a:spLocks noChangeArrowheads="1"/>
          </p:cNvSpPr>
          <p:nvPr/>
        </p:nvSpPr>
        <p:spPr bwMode="auto">
          <a:xfrm>
            <a:off x="3962400" y="4724400"/>
            <a:ext cx="4572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 b="0">
              <a:latin typeface="Arial" charset="0"/>
              <a:cs typeface="Arial" charset="0"/>
            </a:endParaRPr>
          </a:p>
        </p:txBody>
      </p:sp>
      <p:sp>
        <p:nvSpPr>
          <p:cNvPr id="25610" name="Oval 9"/>
          <p:cNvSpPr>
            <a:spLocks noChangeArrowheads="1"/>
          </p:cNvSpPr>
          <p:nvPr/>
        </p:nvSpPr>
        <p:spPr bwMode="auto">
          <a:xfrm>
            <a:off x="3962400" y="4038600"/>
            <a:ext cx="457200" cy="457200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 b="0">
              <a:latin typeface="Arial" charset="0"/>
              <a:cs typeface="Arial" charset="0"/>
            </a:endParaRPr>
          </a:p>
        </p:txBody>
      </p:sp>
      <p:sp>
        <p:nvSpPr>
          <p:cNvPr id="25611" name="Text Box 20"/>
          <p:cNvSpPr txBox="1">
            <a:spLocks noChangeArrowheads="1"/>
          </p:cNvSpPr>
          <p:nvPr/>
        </p:nvSpPr>
        <p:spPr bwMode="auto">
          <a:xfrm>
            <a:off x="1524000" y="4114800"/>
            <a:ext cx="152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l-GR" sz="2400" b="1">
                <a:latin typeface="+mn-lt"/>
                <a:cs typeface="Arial" charset="0"/>
              </a:rPr>
              <a:t>H antigen</a:t>
            </a:r>
          </a:p>
        </p:txBody>
      </p:sp>
      <p:sp>
        <p:nvSpPr>
          <p:cNvPr id="25612" name="Text Box 21"/>
          <p:cNvSpPr txBox="1">
            <a:spLocks noChangeArrowheads="1"/>
          </p:cNvSpPr>
          <p:nvPr/>
        </p:nvSpPr>
        <p:spPr bwMode="auto">
          <a:xfrm>
            <a:off x="3810000" y="1752600"/>
            <a:ext cx="8382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2600" b="1">
                <a:solidFill>
                  <a:schemeClr val="bg1"/>
                </a:solidFill>
                <a:latin typeface="+mn-lt"/>
                <a:cs typeface="Arial" charset="0"/>
              </a:rPr>
              <a:t> RBC</a:t>
            </a:r>
          </a:p>
        </p:txBody>
      </p:sp>
      <p:sp>
        <p:nvSpPr>
          <p:cNvPr id="25613" name="Line 22"/>
          <p:cNvSpPr>
            <a:spLocks noChangeShapeType="1"/>
          </p:cNvSpPr>
          <p:nvPr/>
        </p:nvSpPr>
        <p:spPr bwMode="auto">
          <a:xfrm>
            <a:off x="3505200" y="56388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5614" name="AutoShape 23"/>
          <p:cNvSpPr>
            <a:spLocks noChangeArrowheads="1"/>
          </p:cNvSpPr>
          <p:nvPr/>
        </p:nvSpPr>
        <p:spPr bwMode="auto">
          <a:xfrm>
            <a:off x="2895600" y="5334000"/>
            <a:ext cx="609600" cy="609600"/>
          </a:xfrm>
          <a:prstGeom prst="diamond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 b="0">
              <a:latin typeface="Arial" charset="0"/>
              <a:cs typeface="Arial" charset="0"/>
            </a:endParaRPr>
          </a:p>
        </p:txBody>
      </p:sp>
      <p:sp>
        <p:nvSpPr>
          <p:cNvPr id="25615" name="Line 24"/>
          <p:cNvSpPr>
            <a:spLocks noChangeShapeType="1"/>
          </p:cNvSpPr>
          <p:nvPr/>
        </p:nvSpPr>
        <p:spPr bwMode="auto">
          <a:xfrm>
            <a:off x="3200400" y="6019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5616" name="Text Box 25"/>
          <p:cNvSpPr txBox="1">
            <a:spLocks noChangeArrowheads="1"/>
          </p:cNvSpPr>
          <p:nvPr/>
        </p:nvSpPr>
        <p:spPr bwMode="auto">
          <a:xfrm>
            <a:off x="2743200" y="632460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800" b="1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Fucose</a:t>
            </a:r>
          </a:p>
        </p:txBody>
      </p:sp>
      <p:pic>
        <p:nvPicPr>
          <p:cNvPr id="106522" name="Picture 26" descr="HAg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5818" y="2535237"/>
            <a:ext cx="3810000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22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Σχηματισμός του Α </a:t>
            </a:r>
            <a:r>
              <a:rPr lang="el-GR" dirty="0" smtClean="0"/>
              <a:t>αντιγόνου</a:t>
            </a:r>
            <a:endParaRPr lang="el-GR" dirty="0"/>
          </a:p>
        </p:txBody>
      </p:sp>
      <p:sp>
        <p:nvSpPr>
          <p:cNvPr id="21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3F8353-82AF-4F4C-8042-17DE2B6EC56B}" type="slidenum">
              <a:rPr lang="el-GR" altLang="el-GR"/>
              <a:pPr>
                <a:defRPr/>
              </a:pPr>
              <a:t>20</a:t>
            </a:fld>
            <a:endParaRPr lang="el-GR" altLang="el-GR"/>
          </a:p>
        </p:txBody>
      </p:sp>
      <p:sp>
        <p:nvSpPr>
          <p:cNvPr id="26627" name="Oval 3"/>
          <p:cNvSpPr>
            <a:spLocks noChangeArrowheads="1"/>
          </p:cNvSpPr>
          <p:nvPr/>
        </p:nvSpPr>
        <p:spPr bwMode="auto">
          <a:xfrm>
            <a:off x="4572000" y="1066800"/>
            <a:ext cx="1828800" cy="17526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C4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 b="0">
              <a:latin typeface="Arial" charset="0"/>
              <a:cs typeface="Arial" charset="0"/>
            </a:endParaRPr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>
            <a:off x="5486400" y="2819400"/>
            <a:ext cx="0" cy="297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6629" name="Oval 5"/>
          <p:cNvSpPr>
            <a:spLocks noChangeArrowheads="1"/>
          </p:cNvSpPr>
          <p:nvPr/>
        </p:nvSpPr>
        <p:spPr bwMode="auto">
          <a:xfrm rot="5400000">
            <a:off x="5295900" y="2857500"/>
            <a:ext cx="3810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vert="eaVert"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 b="0">
              <a:latin typeface="Arial" charset="0"/>
              <a:cs typeface="Arial" charset="0"/>
            </a:endParaRPr>
          </a:p>
        </p:txBody>
      </p:sp>
      <p:sp>
        <p:nvSpPr>
          <p:cNvPr id="26630" name="AutoShape 6"/>
          <p:cNvSpPr>
            <a:spLocks noChangeArrowheads="1"/>
          </p:cNvSpPr>
          <p:nvPr/>
        </p:nvSpPr>
        <p:spPr bwMode="auto">
          <a:xfrm>
            <a:off x="5181600" y="3276600"/>
            <a:ext cx="609600" cy="533400"/>
          </a:xfrm>
          <a:prstGeom prst="triangle">
            <a:avLst>
              <a:gd name="adj" fmla="val 50000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 b="0">
              <a:latin typeface="Arial" charset="0"/>
              <a:cs typeface="Arial" charset="0"/>
            </a:endParaRPr>
          </a:p>
        </p:txBody>
      </p:sp>
      <p:sp>
        <p:nvSpPr>
          <p:cNvPr id="26631" name="Oval 7"/>
          <p:cNvSpPr>
            <a:spLocks noChangeArrowheads="1"/>
          </p:cNvSpPr>
          <p:nvPr/>
        </p:nvSpPr>
        <p:spPr bwMode="auto">
          <a:xfrm>
            <a:off x="5257800" y="5410200"/>
            <a:ext cx="457200" cy="457200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 b="0">
              <a:latin typeface="Arial" charset="0"/>
              <a:cs typeface="Arial" charset="0"/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5257800" y="4724400"/>
            <a:ext cx="4572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 b="0">
              <a:latin typeface="Arial" charset="0"/>
              <a:cs typeface="Arial" charset="0"/>
            </a:endParaRPr>
          </a:p>
        </p:txBody>
      </p:sp>
      <p:sp>
        <p:nvSpPr>
          <p:cNvPr id="26633" name="Oval 9"/>
          <p:cNvSpPr>
            <a:spLocks noChangeArrowheads="1"/>
          </p:cNvSpPr>
          <p:nvPr/>
        </p:nvSpPr>
        <p:spPr bwMode="auto">
          <a:xfrm>
            <a:off x="5257800" y="4038600"/>
            <a:ext cx="457200" cy="457200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 b="0">
              <a:latin typeface="Arial" charset="0"/>
              <a:cs typeface="Arial" charset="0"/>
            </a:endParaRPr>
          </a:p>
        </p:txBody>
      </p:sp>
      <p:sp>
        <p:nvSpPr>
          <p:cNvPr id="26634" name="Text Box 19"/>
          <p:cNvSpPr txBox="1">
            <a:spLocks noChangeArrowheads="1"/>
          </p:cNvSpPr>
          <p:nvPr/>
        </p:nvSpPr>
        <p:spPr bwMode="auto">
          <a:xfrm>
            <a:off x="5105400" y="1752600"/>
            <a:ext cx="8382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2600" b="1" dirty="0">
                <a:solidFill>
                  <a:schemeClr val="bg1"/>
                </a:solidFill>
                <a:latin typeface="+mn-lt"/>
                <a:cs typeface="Arial" charset="0"/>
              </a:rPr>
              <a:t> RBC</a:t>
            </a:r>
          </a:p>
        </p:txBody>
      </p:sp>
      <p:sp>
        <p:nvSpPr>
          <p:cNvPr id="26635" name="Line 20"/>
          <p:cNvSpPr>
            <a:spLocks noChangeShapeType="1"/>
          </p:cNvSpPr>
          <p:nvPr/>
        </p:nvSpPr>
        <p:spPr bwMode="auto">
          <a:xfrm>
            <a:off x="4800600" y="56388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6636" name="AutoShape 21"/>
          <p:cNvSpPr>
            <a:spLocks noChangeArrowheads="1"/>
          </p:cNvSpPr>
          <p:nvPr/>
        </p:nvSpPr>
        <p:spPr bwMode="auto">
          <a:xfrm>
            <a:off x="4191000" y="5334000"/>
            <a:ext cx="609600" cy="609600"/>
          </a:xfrm>
          <a:prstGeom prst="diamond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 b="0">
              <a:latin typeface="Arial" charset="0"/>
              <a:cs typeface="Arial" charset="0"/>
            </a:endParaRPr>
          </a:p>
        </p:txBody>
      </p:sp>
      <p:sp>
        <p:nvSpPr>
          <p:cNvPr id="26637" name="Line 22"/>
          <p:cNvSpPr>
            <a:spLocks noChangeShapeType="1"/>
          </p:cNvSpPr>
          <p:nvPr/>
        </p:nvSpPr>
        <p:spPr bwMode="auto">
          <a:xfrm>
            <a:off x="4495800" y="6019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6638" name="Text Box 23"/>
          <p:cNvSpPr txBox="1">
            <a:spLocks noChangeArrowheads="1"/>
          </p:cNvSpPr>
          <p:nvPr/>
        </p:nvSpPr>
        <p:spPr bwMode="auto">
          <a:xfrm>
            <a:off x="4038600" y="632460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800" b="0">
                <a:latin typeface="Arial" charset="0"/>
                <a:cs typeface="Arial" charset="0"/>
              </a:rPr>
              <a:t>Fucose</a:t>
            </a:r>
          </a:p>
        </p:txBody>
      </p:sp>
      <p:sp>
        <p:nvSpPr>
          <p:cNvPr id="26639" name="Line 25"/>
          <p:cNvSpPr>
            <a:spLocks noChangeShapeType="1"/>
          </p:cNvSpPr>
          <p:nvPr/>
        </p:nvSpPr>
        <p:spPr bwMode="auto">
          <a:xfrm>
            <a:off x="5486400" y="58674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1466" name="AutoShape 26"/>
          <p:cNvSpPr>
            <a:spLocks noChangeArrowheads="1"/>
          </p:cNvSpPr>
          <p:nvPr/>
        </p:nvSpPr>
        <p:spPr bwMode="auto">
          <a:xfrm>
            <a:off x="5181600" y="6096000"/>
            <a:ext cx="609600" cy="457200"/>
          </a:xfrm>
          <a:prstGeom prst="hexagon">
            <a:avLst>
              <a:gd name="adj" fmla="val 33333"/>
              <a:gd name="vf" fmla="val 115470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 b="0">
              <a:latin typeface="Arial" charset="0"/>
              <a:cs typeface="Arial" charset="0"/>
            </a:endParaRPr>
          </a:p>
        </p:txBody>
      </p:sp>
      <p:sp>
        <p:nvSpPr>
          <p:cNvPr id="26641" name="Line 27"/>
          <p:cNvSpPr>
            <a:spLocks noChangeShapeType="1"/>
          </p:cNvSpPr>
          <p:nvPr/>
        </p:nvSpPr>
        <p:spPr bwMode="auto">
          <a:xfrm>
            <a:off x="5791200" y="6324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6642" name="Text Box 28"/>
          <p:cNvSpPr txBox="1">
            <a:spLocks noChangeArrowheads="1"/>
          </p:cNvSpPr>
          <p:nvPr/>
        </p:nvSpPr>
        <p:spPr bwMode="auto">
          <a:xfrm>
            <a:off x="6228184" y="6096000"/>
            <a:ext cx="288032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2200" b="1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 charset="0"/>
              </a:rPr>
              <a:t>N-</a:t>
            </a:r>
            <a:r>
              <a:rPr lang="en-US" altLang="el-GR" sz="2200" b="1" dirty="0" err="1">
                <a:solidFill>
                  <a:schemeClr val="accent4">
                    <a:lumMod val="75000"/>
                  </a:schemeClr>
                </a:solidFill>
                <a:latin typeface="+mn-lt"/>
                <a:cs typeface="Arial" charset="0"/>
              </a:rPr>
              <a:t>acetylgalactosamine</a:t>
            </a:r>
            <a:endParaRPr lang="en-US" altLang="el-GR" sz="2200" b="1" dirty="0">
              <a:solidFill>
                <a:schemeClr val="accent4">
                  <a:lumMod val="75000"/>
                </a:schemeClr>
              </a:solidFill>
              <a:latin typeface="+mn-lt"/>
              <a:cs typeface="Arial" charset="0"/>
            </a:endParaRPr>
          </a:p>
        </p:txBody>
      </p:sp>
      <p:pic>
        <p:nvPicPr>
          <p:cNvPr id="107550" name="Picture 30" descr="A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555875"/>
            <a:ext cx="4267200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406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7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7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Σχηματισμός του Β </a:t>
            </a:r>
            <a:r>
              <a:rPr lang="el-GR" dirty="0" smtClean="0"/>
              <a:t>αντιγόνου</a:t>
            </a:r>
            <a:endParaRPr lang="el-GR" dirty="0"/>
          </a:p>
        </p:txBody>
      </p:sp>
      <p:sp>
        <p:nvSpPr>
          <p:cNvPr id="21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872A7F-5DD7-4034-B7F2-EB1B0A4FD5FF}" type="slidenum">
              <a:rPr lang="el-GR" altLang="el-GR"/>
              <a:pPr>
                <a:defRPr/>
              </a:pPr>
              <a:t>21</a:t>
            </a:fld>
            <a:endParaRPr lang="el-GR" altLang="el-GR"/>
          </a:p>
        </p:txBody>
      </p:sp>
      <p:sp>
        <p:nvSpPr>
          <p:cNvPr id="27651" name="Oval 3"/>
          <p:cNvSpPr>
            <a:spLocks noChangeArrowheads="1"/>
          </p:cNvSpPr>
          <p:nvPr/>
        </p:nvSpPr>
        <p:spPr bwMode="auto">
          <a:xfrm>
            <a:off x="5943600" y="1066800"/>
            <a:ext cx="1828800" cy="17526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C4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 b="0">
              <a:latin typeface="Arial" charset="0"/>
              <a:cs typeface="Arial" charset="0"/>
            </a:endParaRPr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>
            <a:off x="6858000" y="2819400"/>
            <a:ext cx="0" cy="297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7653" name="Oval 5"/>
          <p:cNvSpPr>
            <a:spLocks noChangeArrowheads="1"/>
          </p:cNvSpPr>
          <p:nvPr/>
        </p:nvSpPr>
        <p:spPr bwMode="auto">
          <a:xfrm rot="5400000">
            <a:off x="6667500" y="2857500"/>
            <a:ext cx="3810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vert="eaVert"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 b="0">
              <a:latin typeface="Arial" charset="0"/>
              <a:cs typeface="Arial" charset="0"/>
            </a:endParaRPr>
          </a:p>
        </p:txBody>
      </p:sp>
      <p:sp>
        <p:nvSpPr>
          <p:cNvPr id="27654" name="AutoShape 6"/>
          <p:cNvSpPr>
            <a:spLocks noChangeArrowheads="1"/>
          </p:cNvSpPr>
          <p:nvPr/>
        </p:nvSpPr>
        <p:spPr bwMode="auto">
          <a:xfrm>
            <a:off x="6553200" y="3276600"/>
            <a:ext cx="609600" cy="533400"/>
          </a:xfrm>
          <a:prstGeom prst="triangle">
            <a:avLst>
              <a:gd name="adj" fmla="val 50000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 b="0">
              <a:latin typeface="Arial" charset="0"/>
              <a:cs typeface="Arial" charset="0"/>
            </a:endParaRPr>
          </a:p>
        </p:txBody>
      </p:sp>
      <p:sp>
        <p:nvSpPr>
          <p:cNvPr id="27655" name="Oval 7"/>
          <p:cNvSpPr>
            <a:spLocks noChangeArrowheads="1"/>
          </p:cNvSpPr>
          <p:nvPr/>
        </p:nvSpPr>
        <p:spPr bwMode="auto">
          <a:xfrm>
            <a:off x="6629400" y="5410200"/>
            <a:ext cx="457200" cy="457200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 b="0">
              <a:latin typeface="Arial" charset="0"/>
              <a:cs typeface="Arial" charset="0"/>
            </a:endParaRP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6629400" y="4724400"/>
            <a:ext cx="4572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 b="0">
              <a:latin typeface="Arial" charset="0"/>
              <a:cs typeface="Arial" charset="0"/>
            </a:endParaRPr>
          </a:p>
        </p:txBody>
      </p:sp>
      <p:sp>
        <p:nvSpPr>
          <p:cNvPr id="27657" name="Oval 9"/>
          <p:cNvSpPr>
            <a:spLocks noChangeArrowheads="1"/>
          </p:cNvSpPr>
          <p:nvPr/>
        </p:nvSpPr>
        <p:spPr bwMode="auto">
          <a:xfrm>
            <a:off x="6629400" y="4038600"/>
            <a:ext cx="457200" cy="457200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 b="0">
              <a:latin typeface="Arial" charset="0"/>
              <a:cs typeface="Arial" charset="0"/>
            </a:endParaRPr>
          </a:p>
        </p:txBody>
      </p:sp>
      <p:sp>
        <p:nvSpPr>
          <p:cNvPr id="27658" name="Text Box 18"/>
          <p:cNvSpPr txBox="1">
            <a:spLocks noChangeArrowheads="1"/>
          </p:cNvSpPr>
          <p:nvPr/>
        </p:nvSpPr>
        <p:spPr bwMode="auto">
          <a:xfrm>
            <a:off x="6477000" y="175260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800">
                <a:solidFill>
                  <a:schemeClr val="bg1"/>
                </a:solidFill>
                <a:latin typeface="Arial" charset="0"/>
                <a:cs typeface="Arial" charset="0"/>
              </a:rPr>
              <a:t> RBC</a:t>
            </a:r>
          </a:p>
        </p:txBody>
      </p:sp>
      <p:sp>
        <p:nvSpPr>
          <p:cNvPr id="27659" name="Line 19"/>
          <p:cNvSpPr>
            <a:spLocks noChangeShapeType="1"/>
          </p:cNvSpPr>
          <p:nvPr/>
        </p:nvSpPr>
        <p:spPr bwMode="auto">
          <a:xfrm>
            <a:off x="6172200" y="56388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7660" name="AutoShape 20"/>
          <p:cNvSpPr>
            <a:spLocks noChangeArrowheads="1"/>
          </p:cNvSpPr>
          <p:nvPr/>
        </p:nvSpPr>
        <p:spPr bwMode="auto">
          <a:xfrm>
            <a:off x="5562600" y="5334000"/>
            <a:ext cx="609600" cy="609600"/>
          </a:xfrm>
          <a:prstGeom prst="diamond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 b="0">
              <a:latin typeface="Arial" charset="0"/>
              <a:cs typeface="Arial" charset="0"/>
            </a:endParaRPr>
          </a:p>
        </p:txBody>
      </p:sp>
      <p:sp>
        <p:nvSpPr>
          <p:cNvPr id="27661" name="Line 21"/>
          <p:cNvSpPr>
            <a:spLocks noChangeShapeType="1"/>
          </p:cNvSpPr>
          <p:nvPr/>
        </p:nvSpPr>
        <p:spPr bwMode="auto">
          <a:xfrm>
            <a:off x="5867400" y="6019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7662" name="Text Box 22"/>
          <p:cNvSpPr txBox="1">
            <a:spLocks noChangeArrowheads="1"/>
          </p:cNvSpPr>
          <p:nvPr/>
        </p:nvSpPr>
        <p:spPr bwMode="auto">
          <a:xfrm>
            <a:off x="5410200" y="632460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800" b="0">
                <a:latin typeface="Arial" charset="0"/>
                <a:cs typeface="Arial" charset="0"/>
              </a:rPr>
              <a:t>Fucose</a:t>
            </a:r>
          </a:p>
        </p:txBody>
      </p:sp>
      <p:sp>
        <p:nvSpPr>
          <p:cNvPr id="27663" name="Line 23"/>
          <p:cNvSpPr>
            <a:spLocks noChangeShapeType="1"/>
          </p:cNvSpPr>
          <p:nvPr/>
        </p:nvSpPr>
        <p:spPr bwMode="auto">
          <a:xfrm>
            <a:off x="6858000" y="58674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7664" name="Line 25"/>
          <p:cNvSpPr>
            <a:spLocks noChangeShapeType="1"/>
          </p:cNvSpPr>
          <p:nvPr/>
        </p:nvSpPr>
        <p:spPr bwMode="auto">
          <a:xfrm>
            <a:off x="7239000" y="6324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7665" name="Text Box 26"/>
          <p:cNvSpPr txBox="1">
            <a:spLocks noChangeArrowheads="1"/>
          </p:cNvSpPr>
          <p:nvPr/>
        </p:nvSpPr>
        <p:spPr bwMode="auto">
          <a:xfrm>
            <a:off x="7772400" y="6172200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800">
                <a:solidFill>
                  <a:srgbClr val="009999"/>
                </a:solidFill>
                <a:latin typeface="Arial" charset="0"/>
                <a:cs typeface="Arial" charset="0"/>
              </a:rPr>
              <a:t>Galactose</a:t>
            </a:r>
          </a:p>
        </p:txBody>
      </p:sp>
      <p:sp>
        <p:nvSpPr>
          <p:cNvPr id="62491" name="Oval 27"/>
          <p:cNvSpPr>
            <a:spLocks noChangeArrowheads="1"/>
          </p:cNvSpPr>
          <p:nvPr/>
        </p:nvSpPr>
        <p:spPr bwMode="auto">
          <a:xfrm>
            <a:off x="6629400" y="6096000"/>
            <a:ext cx="457200" cy="457200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 b="0">
              <a:latin typeface="Arial" charset="0"/>
              <a:cs typeface="Arial" charset="0"/>
            </a:endParaRPr>
          </a:p>
        </p:txBody>
      </p:sp>
      <p:pic>
        <p:nvPicPr>
          <p:cNvPr id="108573" name="Picture 29" descr="B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81213"/>
            <a:ext cx="5105400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65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9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788024" y="116632"/>
            <a:ext cx="4355976" cy="908720"/>
          </a:xfrm>
        </p:spPr>
        <p:txBody>
          <a:bodyPr/>
          <a:lstStyle/>
          <a:p>
            <a:r>
              <a:rPr lang="el-GR" dirty="0" smtClean="0"/>
              <a:t>Σάκχαρα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932040" y="1628800"/>
            <a:ext cx="4104456" cy="4680520"/>
          </a:xfrm>
        </p:spPr>
        <p:txBody>
          <a:bodyPr/>
          <a:lstStyle/>
          <a:p>
            <a:r>
              <a:rPr lang="el-GR" dirty="0"/>
              <a:t>Το αντιγόνο Η: </a:t>
            </a:r>
            <a:r>
              <a:rPr lang="el-GR" dirty="0" err="1"/>
              <a:t>RBCs</a:t>
            </a:r>
            <a:r>
              <a:rPr lang="el-GR" dirty="0"/>
              <a:t> </a:t>
            </a:r>
            <a:r>
              <a:rPr lang="el-GR" dirty="0" err="1"/>
              <a:t>Hh</a:t>
            </a:r>
            <a:r>
              <a:rPr lang="el-GR" dirty="0"/>
              <a:t> ή HH γονότυπο αλλά όχι στον </a:t>
            </a:r>
            <a:r>
              <a:rPr lang="el-GR" dirty="0" err="1"/>
              <a:t>hh</a:t>
            </a:r>
            <a:r>
              <a:rPr lang="el-GR" dirty="0"/>
              <a:t> </a:t>
            </a:r>
          </a:p>
          <a:p>
            <a:r>
              <a:rPr lang="el-GR" dirty="0"/>
              <a:t>Το αντιγόνο Α: </a:t>
            </a:r>
            <a:r>
              <a:rPr lang="el-GR" dirty="0" err="1"/>
              <a:t>RBCs</a:t>
            </a:r>
            <a:r>
              <a:rPr lang="el-GR" dirty="0"/>
              <a:t> </a:t>
            </a:r>
            <a:r>
              <a:rPr lang="el-GR" dirty="0" err="1"/>
              <a:t>Hh</a:t>
            </a:r>
            <a:r>
              <a:rPr lang="el-GR" dirty="0"/>
              <a:t>, HH, και A/A, A/O ή A/B γονότυπος</a:t>
            </a:r>
          </a:p>
          <a:p>
            <a:r>
              <a:rPr lang="el-GR" dirty="0"/>
              <a:t>Το αντιγόνο Β: </a:t>
            </a:r>
            <a:r>
              <a:rPr lang="el-GR" dirty="0" err="1"/>
              <a:t>RBCs</a:t>
            </a:r>
            <a:r>
              <a:rPr lang="el-GR" dirty="0"/>
              <a:t> </a:t>
            </a:r>
            <a:r>
              <a:rPr lang="el-GR" dirty="0" err="1"/>
              <a:t>Hh</a:t>
            </a:r>
            <a:r>
              <a:rPr lang="el-GR" dirty="0"/>
              <a:t>, HH, και B/B, B/O ή A/B </a:t>
            </a:r>
            <a:r>
              <a:rPr lang="el-GR" dirty="0" smtClean="0"/>
              <a:t>γονότυπος</a:t>
            </a:r>
            <a:endParaRPr lang="el-GR" dirty="0"/>
          </a:p>
        </p:txBody>
      </p:sp>
      <p:sp>
        <p:nvSpPr>
          <p:cNvPr id="7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F7FEF1-45EF-488D-8535-FDC4616E1280}" type="slidenum">
              <a:rPr lang="el-GR" altLang="el-GR"/>
              <a:pPr>
                <a:defRPr/>
              </a:pPr>
              <a:t>22</a:t>
            </a:fld>
            <a:endParaRPr lang="el-GR" altLang="el-GR"/>
          </a:p>
        </p:txBody>
      </p:sp>
      <p:pic>
        <p:nvPicPr>
          <p:cNvPr id="119812" name="Picture 4" descr="ABHantige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86" y="260648"/>
            <a:ext cx="4732338" cy="64801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78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Γονίδια του Συστήματος </a:t>
            </a:r>
            <a:r>
              <a:rPr lang="el-GR" dirty="0" smtClean="0"/>
              <a:t>ΑΒΟ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Παραγωγή και έκφραση των αντιγόνων του ΑΒΟ:</a:t>
            </a:r>
          </a:p>
          <a:p>
            <a:pPr marL="3582988" lvl="1"/>
            <a:r>
              <a:rPr lang="el-GR" sz="2400" b="1" dirty="0"/>
              <a:t>ΑΒΟ</a:t>
            </a:r>
          </a:p>
          <a:p>
            <a:pPr marL="3582988" lvl="1"/>
            <a:r>
              <a:rPr lang="el-GR" sz="2400" b="1" dirty="0" err="1"/>
              <a:t>Ηh</a:t>
            </a:r>
            <a:endParaRPr lang="el-GR" sz="2400" b="1" dirty="0"/>
          </a:p>
          <a:p>
            <a:pPr marL="3582988" lvl="1"/>
            <a:r>
              <a:rPr lang="el-GR" sz="2400" b="1" dirty="0" err="1"/>
              <a:t>Sese</a:t>
            </a:r>
            <a:endParaRPr lang="el-GR" sz="2400" b="1" dirty="0"/>
          </a:p>
          <a:p>
            <a:pPr marL="0" indent="0" algn="ctr">
              <a:buNone/>
            </a:pPr>
            <a:r>
              <a:rPr lang="el-GR" sz="2400" dirty="0"/>
              <a:t>3 διαφορετικά συστήματα </a:t>
            </a:r>
            <a:r>
              <a:rPr lang="el-GR" sz="2400" dirty="0" smtClean="0"/>
              <a:t>γονιδίων</a:t>
            </a:r>
            <a:endParaRPr lang="el-GR" sz="2400" dirty="0"/>
          </a:p>
        </p:txBody>
      </p:sp>
      <p:sp>
        <p:nvSpPr>
          <p:cNvPr id="5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D7DD5D-411E-43CD-AF05-290CC95E9B56}" type="slidenum">
              <a:rPr lang="el-GR" altLang="el-GR"/>
              <a:pPr>
                <a:defRPr/>
              </a:pPr>
              <a:t>23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86190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Ομάδα Γονιδίων </a:t>
            </a:r>
            <a:r>
              <a:rPr lang="el-GR" dirty="0" smtClean="0"/>
              <a:t>ΑΒΟ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507288" cy="5472608"/>
          </a:xfrm>
        </p:spPr>
        <p:txBody>
          <a:bodyPr>
            <a:normAutofit/>
          </a:bodyPr>
          <a:lstStyle/>
          <a:p>
            <a:r>
              <a:rPr lang="el-GR" dirty="0"/>
              <a:t>Εδράζει στο μακρύ σκέλος του χρωμοσώματος </a:t>
            </a:r>
            <a:r>
              <a:rPr lang="el-GR" dirty="0" smtClean="0"/>
              <a:t>9.</a:t>
            </a:r>
            <a:endParaRPr lang="el-GR" dirty="0"/>
          </a:p>
          <a:p>
            <a:r>
              <a:rPr lang="el-GR" dirty="0"/>
              <a:t>Συμμετέχουν 3 </a:t>
            </a:r>
            <a:r>
              <a:rPr lang="el-GR" dirty="0" err="1"/>
              <a:t>αλληλόμορφα</a:t>
            </a:r>
            <a:r>
              <a:rPr lang="el-GR" dirty="0"/>
              <a:t> γονίδια (Α, Β, Ο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dirty="0"/>
              <a:t>Τα </a:t>
            </a:r>
            <a:r>
              <a:rPr lang="el-GR" dirty="0" err="1"/>
              <a:t>αλληλόμορφα</a:t>
            </a:r>
            <a:r>
              <a:rPr lang="el-GR" dirty="0"/>
              <a:t> καθορίζουν την έκφραση των </a:t>
            </a:r>
            <a:r>
              <a:rPr lang="el-GR" dirty="0" smtClean="0"/>
              <a:t>ομάδων.</a:t>
            </a:r>
            <a:endParaRPr lang="el-GR" dirty="0"/>
          </a:p>
          <a:p>
            <a:r>
              <a:rPr lang="el-GR" dirty="0"/>
              <a:t>Κληρονομούνται με </a:t>
            </a:r>
            <a:r>
              <a:rPr lang="el-GR" dirty="0" err="1"/>
              <a:t>αυτόσωμο</a:t>
            </a:r>
            <a:r>
              <a:rPr lang="el-GR" dirty="0"/>
              <a:t> </a:t>
            </a:r>
            <a:r>
              <a:rPr lang="el-GR" dirty="0" err="1"/>
              <a:t>συνεπικρατή</a:t>
            </a:r>
            <a:r>
              <a:rPr lang="el-GR" dirty="0"/>
              <a:t> </a:t>
            </a:r>
            <a:r>
              <a:rPr lang="el-GR" dirty="0" smtClean="0"/>
              <a:t>τρόπο.</a:t>
            </a:r>
            <a:endParaRPr lang="el-GR" dirty="0"/>
          </a:p>
          <a:p>
            <a:r>
              <a:rPr lang="el-GR" dirty="0"/>
              <a:t>Το γονίδιο Α παράγει την </a:t>
            </a:r>
            <a:r>
              <a:rPr lang="el-GR" dirty="0" err="1"/>
              <a:t>τρανσφεράση</a:t>
            </a:r>
            <a:r>
              <a:rPr lang="el-GR" dirty="0"/>
              <a:t> Α (ένζυμο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dirty="0"/>
              <a:t>Το γονίδιο Β παράγει την </a:t>
            </a:r>
            <a:r>
              <a:rPr lang="el-GR" dirty="0" err="1"/>
              <a:t>τρανφεράση</a:t>
            </a:r>
            <a:r>
              <a:rPr lang="el-GR" dirty="0"/>
              <a:t> Β (ένζυμο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dirty="0"/>
              <a:t>Η </a:t>
            </a:r>
            <a:r>
              <a:rPr lang="el-GR" dirty="0" err="1"/>
              <a:t>τρανσφεράση</a:t>
            </a:r>
            <a:r>
              <a:rPr lang="el-GR" dirty="0"/>
              <a:t> Α ενσωματώνει την </a:t>
            </a:r>
            <a:r>
              <a:rPr lang="el-GR" dirty="0" smtClean="0"/>
              <a:t>Ν-</a:t>
            </a:r>
            <a:r>
              <a:rPr lang="el-GR" dirty="0" err="1" smtClean="0"/>
              <a:t>ακετυλο</a:t>
            </a:r>
            <a:r>
              <a:rPr lang="el-GR" dirty="0" smtClean="0"/>
              <a:t>-</a:t>
            </a:r>
            <a:r>
              <a:rPr lang="el-GR" dirty="0" err="1" smtClean="0"/>
              <a:t>γαλακτοζαμίνη</a:t>
            </a:r>
            <a:r>
              <a:rPr lang="el-GR" dirty="0" smtClean="0"/>
              <a:t> </a:t>
            </a:r>
            <a:r>
              <a:rPr lang="el-GR" dirty="0"/>
              <a:t>στο αντιγόνο Η (μετατροπή σε </a:t>
            </a:r>
            <a:r>
              <a:rPr lang="el-GR" dirty="0" err="1"/>
              <a:t>Ag</a:t>
            </a:r>
            <a:r>
              <a:rPr lang="el-GR" dirty="0"/>
              <a:t>-Α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dirty="0"/>
              <a:t>Η </a:t>
            </a:r>
            <a:r>
              <a:rPr lang="el-GR" dirty="0" err="1"/>
              <a:t>τρανσφεράση</a:t>
            </a:r>
            <a:r>
              <a:rPr lang="el-GR" dirty="0"/>
              <a:t> Β ενσωματώνει την </a:t>
            </a:r>
            <a:r>
              <a:rPr lang="el-GR" dirty="0" smtClean="0"/>
              <a:t>D-γαλακτόζη στο </a:t>
            </a:r>
            <a:r>
              <a:rPr lang="el-GR" dirty="0"/>
              <a:t>αντιγόνο Η (μετατροπή σε </a:t>
            </a:r>
            <a:r>
              <a:rPr lang="el-GR" dirty="0" err="1"/>
              <a:t>Ag</a:t>
            </a:r>
            <a:r>
              <a:rPr lang="el-GR" dirty="0"/>
              <a:t>-Β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dirty="0"/>
              <a:t>Το γονίδιο Ο δε παράγει κανένα λειτουργικό </a:t>
            </a:r>
            <a:r>
              <a:rPr lang="el-GR" dirty="0" smtClean="0"/>
              <a:t>ένζυμο.</a:t>
            </a:r>
            <a:endParaRPr lang="el-GR" dirty="0"/>
          </a:p>
        </p:txBody>
      </p:sp>
      <p:sp>
        <p:nvSpPr>
          <p:cNvPr id="5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8F3C5-BDF9-4E27-9372-F139DC62A5BF}" type="slidenum">
              <a:rPr lang="el-GR" altLang="el-GR"/>
              <a:pPr>
                <a:defRPr/>
              </a:pPr>
              <a:t>24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99443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Φαινότυπος - </a:t>
            </a:r>
            <a:r>
              <a:rPr lang="el-GR" dirty="0" smtClean="0"/>
              <a:t>Γονότυπος</a:t>
            </a:r>
            <a:endParaRPr lang="el-GR" dirty="0"/>
          </a:p>
        </p:txBody>
      </p:sp>
      <p:sp>
        <p:nvSpPr>
          <p:cNvPr id="17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E61EFD-F536-432F-9652-2102D007E925}" type="slidenum">
              <a:rPr lang="el-GR" altLang="el-GR"/>
              <a:pPr>
                <a:defRPr/>
              </a:pPr>
              <a:t>25</a:t>
            </a:fld>
            <a:endParaRPr lang="el-GR" altLang="el-GR"/>
          </a:p>
        </p:txBody>
      </p:sp>
      <p:sp>
        <p:nvSpPr>
          <p:cNvPr id="31748" name="AutoShape 5"/>
          <p:cNvSpPr>
            <a:spLocks noChangeArrowheads="1"/>
          </p:cNvSpPr>
          <p:nvPr/>
        </p:nvSpPr>
        <p:spPr bwMode="auto">
          <a:xfrm>
            <a:off x="7010400" y="228600"/>
            <a:ext cx="1663700" cy="1371600"/>
          </a:xfrm>
          <a:prstGeom prst="cloudCallout">
            <a:avLst>
              <a:gd name="adj1" fmla="val -76269"/>
              <a:gd name="adj2" fmla="val 91069"/>
            </a:avLst>
          </a:prstGeom>
          <a:noFill/>
          <a:ln w="444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1800">
              <a:latin typeface="+mn-lt"/>
            </a:endParaRPr>
          </a:p>
        </p:txBody>
      </p:sp>
      <p:sp>
        <p:nvSpPr>
          <p:cNvPr id="31749" name="Text Box 6"/>
          <p:cNvSpPr txBox="1">
            <a:spLocks noChangeArrowheads="1"/>
          </p:cNvSpPr>
          <p:nvPr/>
        </p:nvSpPr>
        <p:spPr bwMode="auto">
          <a:xfrm>
            <a:off x="7231544" y="609600"/>
            <a:ext cx="96468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200">
                <a:latin typeface="+mn-lt"/>
              </a:rPr>
              <a:t>BB</a:t>
            </a:r>
            <a:r>
              <a:rPr lang="el-GR" altLang="el-GR" sz="2200">
                <a:latin typeface="+mn-lt"/>
              </a:rPr>
              <a:t>, </a:t>
            </a:r>
            <a:r>
              <a:rPr lang="en-US" altLang="el-GR" sz="2200">
                <a:latin typeface="+mn-lt"/>
              </a:rPr>
              <a:t>B</a:t>
            </a:r>
            <a:r>
              <a:rPr lang="el-GR" altLang="el-GR" sz="2200">
                <a:latin typeface="+mn-lt"/>
              </a:rPr>
              <a:t>Ο</a:t>
            </a:r>
          </a:p>
        </p:txBody>
      </p:sp>
      <p:sp>
        <p:nvSpPr>
          <p:cNvPr id="31750" name="AutoShape 7"/>
          <p:cNvSpPr>
            <a:spLocks noChangeArrowheads="1"/>
          </p:cNvSpPr>
          <p:nvPr/>
        </p:nvSpPr>
        <p:spPr bwMode="auto">
          <a:xfrm>
            <a:off x="457200" y="2133600"/>
            <a:ext cx="1981200" cy="1219200"/>
          </a:xfrm>
          <a:prstGeom prst="verticalScroll">
            <a:avLst>
              <a:gd name="adj" fmla="val 12500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400" dirty="0">
                <a:latin typeface="+mn-lt"/>
              </a:rPr>
              <a:t>ομάδα Α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400" dirty="0">
                <a:latin typeface="+mn-lt"/>
              </a:rPr>
              <a:t>αντιγόνο Α</a:t>
            </a:r>
          </a:p>
        </p:txBody>
      </p:sp>
      <p:sp>
        <p:nvSpPr>
          <p:cNvPr id="31751" name="AutoShape 8"/>
          <p:cNvSpPr>
            <a:spLocks noChangeArrowheads="1"/>
          </p:cNvSpPr>
          <p:nvPr/>
        </p:nvSpPr>
        <p:spPr bwMode="auto">
          <a:xfrm>
            <a:off x="5105400" y="2286000"/>
            <a:ext cx="2057400" cy="1066800"/>
          </a:xfrm>
          <a:prstGeom prst="verticalScroll">
            <a:avLst>
              <a:gd name="adj" fmla="val 12500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400">
                <a:latin typeface="+mn-lt"/>
              </a:rPr>
              <a:t>ομάδα Β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400">
                <a:latin typeface="+mn-lt"/>
              </a:rPr>
              <a:t>αντιγόνο Β</a:t>
            </a:r>
          </a:p>
        </p:txBody>
      </p:sp>
      <p:sp>
        <p:nvSpPr>
          <p:cNvPr id="31752" name="AutoShape 9"/>
          <p:cNvSpPr>
            <a:spLocks noChangeArrowheads="1"/>
          </p:cNvSpPr>
          <p:nvPr/>
        </p:nvSpPr>
        <p:spPr bwMode="auto">
          <a:xfrm>
            <a:off x="228600" y="4114800"/>
            <a:ext cx="2286000" cy="1447800"/>
          </a:xfrm>
          <a:prstGeom prst="verticalScroll">
            <a:avLst>
              <a:gd name="adj" fmla="val 12500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400">
                <a:latin typeface="+mn-lt"/>
              </a:rPr>
              <a:t>ομάδα ΑΒ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400">
                <a:latin typeface="+mn-lt"/>
              </a:rPr>
              <a:t>αντιγόνα Α,Β</a:t>
            </a:r>
          </a:p>
        </p:txBody>
      </p:sp>
      <p:sp>
        <p:nvSpPr>
          <p:cNvPr id="31753" name="AutoShape 10"/>
          <p:cNvSpPr>
            <a:spLocks noChangeArrowheads="1"/>
          </p:cNvSpPr>
          <p:nvPr/>
        </p:nvSpPr>
        <p:spPr bwMode="auto">
          <a:xfrm>
            <a:off x="3886200" y="4114800"/>
            <a:ext cx="2133600" cy="1066800"/>
          </a:xfrm>
          <a:prstGeom prst="verticalScroll">
            <a:avLst>
              <a:gd name="adj" fmla="val 12500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400">
                <a:latin typeface="+mn-lt"/>
              </a:rPr>
              <a:t>ομάδα Ο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400">
                <a:latin typeface="+mn-lt"/>
              </a:rPr>
              <a:t>αντιγόνο </a:t>
            </a:r>
            <a:r>
              <a:rPr lang="en-US" altLang="el-GR" sz="2400">
                <a:latin typeface="+mn-lt"/>
              </a:rPr>
              <a:t>H</a:t>
            </a:r>
            <a:endParaRPr lang="el-GR" altLang="el-GR" sz="2400">
              <a:latin typeface="+mn-lt"/>
            </a:endParaRPr>
          </a:p>
        </p:txBody>
      </p:sp>
      <p:sp>
        <p:nvSpPr>
          <p:cNvPr id="31754" name="AutoShape 11"/>
          <p:cNvSpPr>
            <a:spLocks noChangeArrowheads="1"/>
          </p:cNvSpPr>
          <p:nvPr/>
        </p:nvSpPr>
        <p:spPr bwMode="auto">
          <a:xfrm>
            <a:off x="7162800" y="2286000"/>
            <a:ext cx="1905000" cy="1371600"/>
          </a:xfrm>
          <a:prstGeom prst="cloudCallout">
            <a:avLst>
              <a:gd name="adj1" fmla="val -107491"/>
              <a:gd name="adj2" fmla="val 118509"/>
            </a:avLst>
          </a:prstGeom>
          <a:noFill/>
          <a:ln w="444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1800">
              <a:latin typeface="+mn-lt"/>
            </a:endParaRPr>
          </a:p>
        </p:txBody>
      </p:sp>
      <p:sp>
        <p:nvSpPr>
          <p:cNvPr id="31755" name="Text Box 12"/>
          <p:cNvSpPr txBox="1">
            <a:spLocks noChangeArrowheads="1"/>
          </p:cNvSpPr>
          <p:nvPr/>
        </p:nvSpPr>
        <p:spPr bwMode="auto">
          <a:xfrm>
            <a:off x="7431569" y="2706688"/>
            <a:ext cx="160492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200">
                <a:latin typeface="+mn-lt"/>
              </a:rPr>
              <a:t>ΟΟ (Η</a:t>
            </a:r>
            <a:r>
              <a:rPr lang="en-US" altLang="el-GR" sz="2200">
                <a:latin typeface="+mn-lt"/>
              </a:rPr>
              <a:t>h, HH)</a:t>
            </a:r>
            <a:endParaRPr lang="el-GR" altLang="el-GR" sz="2200">
              <a:latin typeface="+mn-lt"/>
            </a:endParaRPr>
          </a:p>
        </p:txBody>
      </p:sp>
      <p:sp>
        <p:nvSpPr>
          <p:cNvPr id="31756" name="AutoShape 14"/>
          <p:cNvSpPr>
            <a:spLocks noChangeArrowheads="1"/>
          </p:cNvSpPr>
          <p:nvPr/>
        </p:nvSpPr>
        <p:spPr bwMode="auto">
          <a:xfrm>
            <a:off x="228600" y="152400"/>
            <a:ext cx="1524000" cy="1219200"/>
          </a:xfrm>
          <a:prstGeom prst="cloudCallout">
            <a:avLst>
              <a:gd name="adj1" fmla="val 16319"/>
              <a:gd name="adj2" fmla="val 94051"/>
            </a:avLst>
          </a:prstGeom>
          <a:noFill/>
          <a:ln w="444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1800">
              <a:latin typeface="+mn-lt"/>
            </a:endParaRPr>
          </a:p>
        </p:txBody>
      </p:sp>
      <p:sp>
        <p:nvSpPr>
          <p:cNvPr id="31757" name="Text Box 15"/>
          <p:cNvSpPr txBox="1">
            <a:spLocks noChangeArrowheads="1"/>
          </p:cNvSpPr>
          <p:nvPr/>
        </p:nvSpPr>
        <p:spPr bwMode="auto">
          <a:xfrm>
            <a:off x="379894" y="450850"/>
            <a:ext cx="99475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200" dirty="0">
                <a:latin typeface="+mn-lt"/>
              </a:rPr>
              <a:t>ΑΑ, ΑΟ</a:t>
            </a:r>
          </a:p>
        </p:txBody>
      </p:sp>
      <p:sp>
        <p:nvSpPr>
          <p:cNvPr id="31758" name="AutoShape 16"/>
          <p:cNvSpPr>
            <a:spLocks noChangeArrowheads="1"/>
          </p:cNvSpPr>
          <p:nvPr/>
        </p:nvSpPr>
        <p:spPr bwMode="auto">
          <a:xfrm>
            <a:off x="3124200" y="1905000"/>
            <a:ext cx="1524000" cy="1219200"/>
          </a:xfrm>
          <a:prstGeom prst="cloudCallout">
            <a:avLst>
              <a:gd name="adj1" fmla="val -120940"/>
              <a:gd name="adj2" fmla="val 116667"/>
            </a:avLst>
          </a:prstGeom>
          <a:noFill/>
          <a:ln w="444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1800">
              <a:latin typeface="+mn-lt"/>
            </a:endParaRPr>
          </a:p>
        </p:txBody>
      </p:sp>
      <p:sp>
        <p:nvSpPr>
          <p:cNvPr id="31759" name="Text Box 17"/>
          <p:cNvSpPr txBox="1">
            <a:spLocks noChangeArrowheads="1"/>
          </p:cNvSpPr>
          <p:nvPr/>
        </p:nvSpPr>
        <p:spPr bwMode="auto">
          <a:xfrm>
            <a:off x="3443769" y="2209800"/>
            <a:ext cx="63876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200">
                <a:latin typeface="+mn-lt"/>
              </a:rPr>
              <a:t>A, B</a:t>
            </a:r>
            <a:endParaRPr lang="el-GR" altLang="el-GR" sz="2200">
              <a:latin typeface="+mn-lt"/>
            </a:endParaRPr>
          </a:p>
        </p:txBody>
      </p:sp>
      <p:sp>
        <p:nvSpPr>
          <p:cNvPr id="31760" name="Text Box 18"/>
          <p:cNvSpPr txBox="1">
            <a:spLocks noChangeArrowheads="1"/>
          </p:cNvSpPr>
          <p:nvPr/>
        </p:nvSpPr>
        <p:spPr bwMode="auto">
          <a:xfrm>
            <a:off x="253014" y="5657849"/>
            <a:ext cx="85344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>
                <a:latin typeface="+mn-lt"/>
              </a:rPr>
              <a:t>Μπορούν 2 άτομα ομάδας Α να αποκτήσουν παιδί ομάδας</a:t>
            </a:r>
            <a:r>
              <a:rPr lang="en-US" altLang="el-GR" sz="2400" b="1" dirty="0">
                <a:latin typeface="+mn-lt"/>
              </a:rPr>
              <a:t> </a:t>
            </a:r>
            <a:r>
              <a:rPr lang="el-GR" altLang="el-GR" sz="2400" b="1" dirty="0">
                <a:latin typeface="+mn-lt"/>
              </a:rPr>
              <a:t>κατά ΑΒΟ Ο;</a:t>
            </a:r>
          </a:p>
        </p:txBody>
      </p:sp>
    </p:spTree>
    <p:extLst>
      <p:ext uri="{BB962C8B-B14F-4D97-AF65-F5344CB8AC3E}">
        <p14:creationId xmlns:p14="http://schemas.microsoft.com/office/powerpoint/2010/main" val="281386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Ομάδα Γονιδίων </a:t>
            </a:r>
            <a:r>
              <a:rPr lang="en-US" dirty="0" err="1" smtClean="0"/>
              <a:t>Hh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91264" cy="5328592"/>
          </a:xfrm>
        </p:spPr>
        <p:txBody>
          <a:bodyPr>
            <a:normAutofit/>
          </a:bodyPr>
          <a:lstStyle/>
          <a:p>
            <a:r>
              <a:rPr lang="el-GR" dirty="0"/>
              <a:t>Εδράζει στο μακρύ σκέλος του χρωμοσώματος </a:t>
            </a:r>
            <a:r>
              <a:rPr lang="el-GR" dirty="0" smtClean="0"/>
              <a:t>19.</a:t>
            </a:r>
            <a:endParaRPr lang="el-GR" dirty="0"/>
          </a:p>
          <a:p>
            <a:r>
              <a:rPr lang="el-GR" dirty="0"/>
              <a:t>Κληρονομούνται με </a:t>
            </a:r>
            <a:r>
              <a:rPr lang="el-GR" dirty="0" err="1"/>
              <a:t>αυτόσωμο</a:t>
            </a:r>
            <a:r>
              <a:rPr lang="el-GR" dirty="0"/>
              <a:t> επικρατή </a:t>
            </a:r>
            <a:r>
              <a:rPr lang="el-GR" dirty="0" smtClean="0"/>
              <a:t>τρόπο.</a:t>
            </a:r>
            <a:endParaRPr lang="el-GR" dirty="0"/>
          </a:p>
          <a:p>
            <a:r>
              <a:rPr lang="el-GR" dirty="0" smtClean="0"/>
              <a:t>Το  </a:t>
            </a:r>
            <a:r>
              <a:rPr lang="el-GR" dirty="0"/>
              <a:t>γονίδιο Η είναι επικρατές, h </a:t>
            </a:r>
            <a:r>
              <a:rPr lang="el-GR" dirty="0" smtClean="0"/>
              <a:t>υπολειπόμενο.</a:t>
            </a:r>
            <a:endParaRPr lang="el-GR" dirty="0"/>
          </a:p>
          <a:p>
            <a:r>
              <a:rPr lang="el-GR" dirty="0"/>
              <a:t>Συμμετέχουν 2 </a:t>
            </a:r>
            <a:r>
              <a:rPr lang="el-GR" dirty="0" err="1"/>
              <a:t>αλληλόμορφα</a:t>
            </a:r>
            <a:r>
              <a:rPr lang="el-GR" dirty="0"/>
              <a:t> γονίδια (Η, h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dirty="0" smtClean="0"/>
              <a:t>Το  </a:t>
            </a:r>
            <a:r>
              <a:rPr lang="el-GR" dirty="0"/>
              <a:t>h δεν είναι </a:t>
            </a:r>
            <a:r>
              <a:rPr lang="el-GR" dirty="0" smtClean="0"/>
              <a:t>λειτουργικό.</a:t>
            </a:r>
            <a:endParaRPr lang="el-GR" dirty="0"/>
          </a:p>
          <a:p>
            <a:r>
              <a:rPr lang="el-GR" dirty="0"/>
              <a:t>Το γονίδιο Η παράγει την </a:t>
            </a:r>
            <a:r>
              <a:rPr lang="el-GR" dirty="0" err="1"/>
              <a:t>τρανσφεράση</a:t>
            </a:r>
            <a:r>
              <a:rPr lang="el-GR" dirty="0"/>
              <a:t> της </a:t>
            </a:r>
            <a:r>
              <a:rPr lang="el-GR" dirty="0" smtClean="0"/>
              <a:t>L-</a:t>
            </a:r>
            <a:r>
              <a:rPr lang="el-GR" dirty="0" err="1" smtClean="0"/>
              <a:t>φουκόζης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Με το ένζυμο μετατρέπεται η πρόδρομη ουσία σε </a:t>
            </a:r>
            <a:r>
              <a:rPr lang="el-GR" dirty="0" err="1" smtClean="0"/>
              <a:t>Ag</a:t>
            </a:r>
            <a:r>
              <a:rPr lang="el-GR" dirty="0" smtClean="0"/>
              <a:t>-H.</a:t>
            </a:r>
            <a:endParaRPr lang="el-GR" dirty="0"/>
          </a:p>
          <a:p>
            <a:r>
              <a:rPr lang="el-GR" dirty="0"/>
              <a:t>Ο γονότυπος Η/Η, Η/h = </a:t>
            </a:r>
            <a:r>
              <a:rPr lang="el-GR" dirty="0" err="1" smtClean="0"/>
              <a:t>Ag</a:t>
            </a:r>
            <a:r>
              <a:rPr lang="el-GR" dirty="0" smtClean="0"/>
              <a:t>-H.</a:t>
            </a:r>
            <a:endParaRPr lang="el-GR" dirty="0"/>
          </a:p>
          <a:p>
            <a:r>
              <a:rPr lang="el-GR" dirty="0"/>
              <a:t>h/h δε παράγεται το </a:t>
            </a:r>
            <a:r>
              <a:rPr lang="el-GR" dirty="0" err="1" smtClean="0"/>
              <a:t>Ag</a:t>
            </a:r>
            <a:r>
              <a:rPr lang="el-GR" dirty="0" smtClean="0"/>
              <a:t>-H.</a:t>
            </a:r>
            <a:endParaRPr lang="el-GR" dirty="0"/>
          </a:p>
          <a:p>
            <a:r>
              <a:rPr lang="el-GR" dirty="0"/>
              <a:t>Εάν δεν υπάρχει το </a:t>
            </a:r>
            <a:r>
              <a:rPr lang="el-GR" dirty="0" err="1"/>
              <a:t>Ag</a:t>
            </a:r>
            <a:r>
              <a:rPr lang="el-GR" dirty="0"/>
              <a:t>-H δεν παράγονται τα </a:t>
            </a:r>
            <a:r>
              <a:rPr lang="el-GR" dirty="0" err="1"/>
              <a:t>Ag</a:t>
            </a:r>
            <a:r>
              <a:rPr lang="el-GR" dirty="0"/>
              <a:t>-A, </a:t>
            </a:r>
            <a:r>
              <a:rPr lang="el-GR" dirty="0" err="1" smtClean="0"/>
              <a:t>Ag</a:t>
            </a:r>
            <a:r>
              <a:rPr lang="el-GR" dirty="0" smtClean="0"/>
              <a:t>-B.</a:t>
            </a:r>
            <a:endParaRPr lang="el-GR" dirty="0"/>
          </a:p>
          <a:p>
            <a:endParaRPr lang="el-GR" dirty="0"/>
          </a:p>
        </p:txBody>
      </p:sp>
      <p:sp>
        <p:nvSpPr>
          <p:cNvPr id="5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08FE73-C463-480D-8950-5C5DB9C19F27}" type="slidenum">
              <a:rPr lang="el-GR" altLang="el-GR"/>
              <a:pPr>
                <a:defRPr/>
              </a:pPr>
              <a:t>26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58164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Αντιγόνο </a:t>
            </a:r>
            <a:r>
              <a:rPr lang="el-GR" dirty="0" smtClean="0"/>
              <a:t>Η</a:t>
            </a:r>
            <a:endParaRPr lang="el-GR" dirty="0"/>
          </a:p>
        </p:txBody>
      </p:sp>
      <p:sp>
        <p:nvSpPr>
          <p:cNvPr id="7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91CEE-B53A-42C2-AF37-3A2F02099DA9}" type="slidenum">
              <a:rPr lang="el-GR" altLang="el-GR"/>
              <a:pPr>
                <a:defRPr/>
              </a:pPr>
              <a:t>27</a:t>
            </a:fld>
            <a:endParaRPr lang="el-GR" altLang="el-GR"/>
          </a:p>
        </p:txBody>
      </p:sp>
      <p:sp>
        <p:nvSpPr>
          <p:cNvPr id="109573" name="Rectangle 3"/>
          <p:cNvSpPr>
            <a:spLocks noChangeArrowheads="1"/>
          </p:cNvSpPr>
          <p:nvPr/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9pPr>
          </a:lstStyle>
          <a:p>
            <a:pPr marL="0" indent="0" algn="ctr">
              <a:spcAft>
                <a:spcPts val="3000"/>
              </a:spcAft>
              <a:buFont typeface="Wingdings" pitchFamily="2" charset="2"/>
              <a:buNone/>
              <a:defRPr/>
            </a:pPr>
            <a:r>
              <a:rPr lang="el-GR" altLang="el-GR" b="0" dirty="0" smtClean="0">
                <a:effectLst/>
                <a:latin typeface="+mn-lt"/>
              </a:rPr>
              <a:t>Κάποιες ομάδες έχουν περισσότερα αντιγόνα Η:</a:t>
            </a:r>
            <a:endParaRPr lang="en-US" altLang="el-GR" b="0" dirty="0" smtClean="0">
              <a:effectLst/>
              <a:latin typeface="+mn-lt"/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en-US" altLang="el-GR" sz="4100" b="0" dirty="0" smtClean="0">
                <a:effectLst/>
                <a:latin typeface="+mn-lt"/>
              </a:rPr>
              <a:t>O&gt;A</a:t>
            </a:r>
            <a:r>
              <a:rPr lang="en-US" altLang="el-GR" sz="4100" b="0" baseline="-25000" dirty="0" smtClean="0">
                <a:effectLst/>
                <a:latin typeface="+mn-lt"/>
              </a:rPr>
              <a:t>2</a:t>
            </a:r>
            <a:r>
              <a:rPr lang="en-US" altLang="el-GR" sz="4100" b="0" dirty="0" smtClean="0">
                <a:effectLst/>
                <a:latin typeface="+mn-lt"/>
              </a:rPr>
              <a:t>&gt;B&gt;A</a:t>
            </a:r>
            <a:r>
              <a:rPr lang="en-US" altLang="el-GR" sz="4100" b="0" baseline="-25000" dirty="0" smtClean="0">
                <a:effectLst/>
                <a:latin typeface="+mn-lt"/>
              </a:rPr>
              <a:t>2</a:t>
            </a:r>
            <a:r>
              <a:rPr lang="en-US" altLang="el-GR" sz="4100" b="0" dirty="0" smtClean="0">
                <a:effectLst/>
                <a:latin typeface="+mn-lt"/>
              </a:rPr>
              <a:t>B&gt;A</a:t>
            </a:r>
            <a:r>
              <a:rPr lang="en-US" altLang="el-GR" sz="4100" b="0" baseline="-25000" dirty="0" smtClean="0">
                <a:effectLst/>
                <a:latin typeface="+mn-lt"/>
              </a:rPr>
              <a:t>1</a:t>
            </a:r>
            <a:r>
              <a:rPr lang="en-US" altLang="el-GR" sz="4100" b="0" dirty="0" smtClean="0">
                <a:effectLst/>
                <a:latin typeface="+mn-lt"/>
              </a:rPr>
              <a:t>&gt;A</a:t>
            </a:r>
            <a:r>
              <a:rPr lang="en-US" altLang="el-GR" sz="4100" b="0" baseline="-25000" dirty="0" smtClean="0">
                <a:effectLst/>
                <a:latin typeface="+mn-lt"/>
              </a:rPr>
              <a:t>1</a:t>
            </a:r>
            <a:r>
              <a:rPr lang="en-US" altLang="el-GR" sz="4100" b="0" dirty="0" smtClean="0">
                <a:effectLst/>
                <a:latin typeface="+mn-lt"/>
              </a:rPr>
              <a:t>B</a:t>
            </a:r>
          </a:p>
        </p:txBody>
      </p:sp>
      <p:sp>
        <p:nvSpPr>
          <p:cNvPr id="33797" name="Text Box 4"/>
          <p:cNvSpPr txBox="1">
            <a:spLocks noChangeArrowheads="1"/>
          </p:cNvSpPr>
          <p:nvPr/>
        </p:nvSpPr>
        <p:spPr bwMode="auto">
          <a:xfrm>
            <a:off x="483825" y="2780928"/>
            <a:ext cx="17526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sz="2200" b="1" dirty="0">
                <a:solidFill>
                  <a:srgbClr val="004A82"/>
                </a:solidFill>
                <a:latin typeface="+mn-lt"/>
                <a:cs typeface="Arial" charset="0"/>
              </a:rPr>
              <a:t>περισσότερα</a:t>
            </a:r>
            <a:endParaRPr lang="en-US" altLang="el-GR" sz="2200" b="1" dirty="0">
              <a:solidFill>
                <a:srgbClr val="004A82"/>
              </a:solidFill>
              <a:latin typeface="+mn-lt"/>
              <a:cs typeface="Arial" charset="0"/>
            </a:endParaRPr>
          </a:p>
        </p:txBody>
      </p:sp>
      <p:sp>
        <p:nvSpPr>
          <p:cNvPr id="33798" name="Text Box 5"/>
          <p:cNvSpPr txBox="1">
            <a:spLocks noChangeArrowheads="1"/>
          </p:cNvSpPr>
          <p:nvPr/>
        </p:nvSpPr>
        <p:spPr bwMode="auto">
          <a:xfrm>
            <a:off x="7020272" y="2787617"/>
            <a:ext cx="1524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sz="2200" b="1" dirty="0">
                <a:solidFill>
                  <a:srgbClr val="004A82"/>
                </a:solidFill>
                <a:latin typeface="+mn-lt"/>
                <a:cs typeface="Arial" charset="0"/>
              </a:rPr>
              <a:t>λιγότερα</a:t>
            </a:r>
            <a:endParaRPr lang="en-US" altLang="el-GR" sz="2200" b="1" dirty="0">
              <a:solidFill>
                <a:srgbClr val="004A82"/>
              </a:solidFill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04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/>
              <a:t>Γιατί η ομάδα Ο κατά ΑΒΟ έχει περισσότερα αντιγόνα ;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2204864"/>
            <a:ext cx="8363272" cy="4032448"/>
          </a:xfrm>
        </p:spPr>
        <p:txBody>
          <a:bodyPr>
            <a:normAutofit/>
          </a:bodyPr>
          <a:lstStyle/>
          <a:p>
            <a:r>
              <a:rPr lang="el-GR" sz="2400" dirty="0"/>
              <a:t>Η ομάδα </a:t>
            </a:r>
            <a:r>
              <a:rPr lang="el-GR" sz="2400" b="1" dirty="0"/>
              <a:t>Ο </a:t>
            </a:r>
            <a:r>
              <a:rPr lang="el-GR" sz="2400" dirty="0"/>
              <a:t>δεν έχει </a:t>
            </a:r>
            <a:r>
              <a:rPr lang="el-GR" sz="2400" b="1" dirty="0"/>
              <a:t>Α</a:t>
            </a:r>
            <a:r>
              <a:rPr lang="el-GR" sz="2400" dirty="0"/>
              <a:t> ή </a:t>
            </a:r>
            <a:r>
              <a:rPr lang="el-GR" sz="2400" b="1" dirty="0"/>
              <a:t>Β</a:t>
            </a:r>
            <a:r>
              <a:rPr lang="el-GR" sz="2400" dirty="0"/>
              <a:t> γονίδια να μετατρέψουν το αντιγόνο </a:t>
            </a:r>
            <a:r>
              <a:rPr lang="el-GR" sz="2400" b="1" dirty="0"/>
              <a:t>Η</a:t>
            </a:r>
            <a:r>
              <a:rPr lang="el-GR" sz="2400" dirty="0"/>
              <a:t> σε </a:t>
            </a:r>
            <a:r>
              <a:rPr lang="el-GR" sz="2400" b="1" dirty="0"/>
              <a:t>Α</a:t>
            </a:r>
            <a:r>
              <a:rPr lang="el-GR" sz="2400" dirty="0"/>
              <a:t> ή </a:t>
            </a:r>
            <a:r>
              <a:rPr lang="el-GR" sz="2400" b="1" dirty="0"/>
              <a:t>Β</a:t>
            </a:r>
            <a:r>
              <a:rPr lang="el-GR" sz="2400" dirty="0"/>
              <a:t> οπότε έχουν περισσότερους </a:t>
            </a:r>
            <a:r>
              <a:rPr lang="el-GR" sz="2400" dirty="0" err="1"/>
              <a:t>επίτοπους</a:t>
            </a:r>
            <a:r>
              <a:rPr lang="el-GR" sz="2400" dirty="0"/>
              <a:t> </a:t>
            </a:r>
            <a:r>
              <a:rPr lang="el-GR" sz="2400" b="1" dirty="0" smtClean="0"/>
              <a:t>Η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6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D9B4FD-3B0E-4223-9B1C-B24F02A725D6}" type="slidenum">
              <a:rPr lang="el-GR" altLang="el-GR"/>
              <a:pPr>
                <a:defRPr/>
              </a:pPr>
              <a:t>28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54206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7D73B8-515E-443F-A0EB-0C10C511EEC7}" type="slidenum">
              <a:rPr lang="el-GR" altLang="el-GR"/>
              <a:pPr>
                <a:defRPr/>
              </a:pPr>
              <a:t>2</a:t>
            </a:fld>
            <a:endParaRPr lang="el-GR" altLang="el-GR"/>
          </a:p>
        </p:txBody>
      </p:sp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0" y="6461125"/>
            <a:ext cx="2590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2000" b="0">
                <a:solidFill>
                  <a:schemeClr val="bg1"/>
                </a:solidFill>
                <a:latin typeface="Arial" charset="0"/>
              </a:rPr>
              <a:t>Salomao </a:t>
            </a:r>
            <a:r>
              <a:rPr lang="en-US" altLang="el-GR" sz="2000" b="0">
                <a:solidFill>
                  <a:schemeClr val="bg1"/>
                </a:solidFill>
                <a:latin typeface="Arial" charset="0"/>
              </a:rPr>
              <a:t>et al., </a:t>
            </a:r>
            <a:r>
              <a:rPr lang="el-GR" altLang="el-GR" sz="2000" b="0">
                <a:solidFill>
                  <a:schemeClr val="bg1"/>
                </a:solidFill>
                <a:latin typeface="Arial" charset="0"/>
              </a:rPr>
              <a:t>2008.</a:t>
            </a:r>
          </a:p>
        </p:txBody>
      </p:sp>
      <p:pic>
        <p:nvPicPr>
          <p:cNvPr id="105474" name="Picture 2" descr="Fig. 6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1476" y="1268760"/>
            <a:ext cx="7121049" cy="49685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Δομή της μεμβράνης</a:t>
            </a:r>
            <a:endParaRPr lang="el-GR" dirty="0"/>
          </a:p>
        </p:txBody>
      </p:sp>
      <p:sp>
        <p:nvSpPr>
          <p:cNvPr id="10" name="Rectangle 9"/>
          <p:cNvSpPr/>
          <p:nvPr/>
        </p:nvSpPr>
        <p:spPr>
          <a:xfrm>
            <a:off x="2051720" y="6320353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/>
              </a:rPr>
              <a:t>pnas.org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0522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Autofit/>
          </a:bodyPr>
          <a:lstStyle/>
          <a:p>
            <a:r>
              <a:rPr lang="el-GR" dirty="0"/>
              <a:t>Οι περισσότεροι </a:t>
            </a:r>
            <a:r>
              <a:rPr lang="el-GR" dirty="0" err="1"/>
              <a:t>επίτοποι</a:t>
            </a:r>
            <a:r>
              <a:rPr lang="el-GR" dirty="0"/>
              <a:t> Η έχουν μετατραπεί σε αντιγόνα </a:t>
            </a:r>
            <a:r>
              <a:rPr lang="el-GR" dirty="0" smtClean="0"/>
              <a:t>Α</a:t>
            </a:r>
            <a:endParaRPr lang="el-GR" dirty="0"/>
          </a:p>
        </p:txBody>
      </p:sp>
      <p:sp>
        <p:nvSpPr>
          <p:cNvPr id="31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D87A1B-6A8A-4612-8D62-5CCE7F28E983}" type="slidenum">
              <a:rPr lang="el-GR" altLang="el-GR"/>
              <a:pPr>
                <a:defRPr/>
              </a:pPr>
              <a:t>29</a:t>
            </a:fld>
            <a:endParaRPr lang="el-GR" altLang="el-GR"/>
          </a:p>
        </p:txBody>
      </p:sp>
      <p:sp>
        <p:nvSpPr>
          <p:cNvPr id="35843" name="Oval 4"/>
          <p:cNvSpPr>
            <a:spLocks noChangeArrowheads="1"/>
          </p:cNvSpPr>
          <p:nvPr/>
        </p:nvSpPr>
        <p:spPr bwMode="auto">
          <a:xfrm>
            <a:off x="2309192" y="2326159"/>
            <a:ext cx="1752600" cy="175260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 b="1">
              <a:latin typeface="Arial" charset="0"/>
              <a:cs typeface="Arial" charset="0"/>
            </a:endParaRPr>
          </a:p>
        </p:txBody>
      </p:sp>
      <p:sp>
        <p:nvSpPr>
          <p:cNvPr id="35844" name="Oval 5"/>
          <p:cNvSpPr>
            <a:spLocks noChangeArrowheads="1"/>
          </p:cNvSpPr>
          <p:nvPr/>
        </p:nvSpPr>
        <p:spPr bwMode="auto">
          <a:xfrm>
            <a:off x="5890592" y="2326159"/>
            <a:ext cx="1752600" cy="175260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 b="1">
              <a:latin typeface="Arial" charset="0"/>
              <a:cs typeface="Arial" charset="0"/>
            </a:endParaRPr>
          </a:p>
        </p:txBody>
      </p:sp>
      <p:sp>
        <p:nvSpPr>
          <p:cNvPr id="35845" name="Line 6"/>
          <p:cNvSpPr>
            <a:spLocks noChangeShapeType="1"/>
          </p:cNvSpPr>
          <p:nvPr/>
        </p:nvSpPr>
        <p:spPr bwMode="auto">
          <a:xfrm flipH="1" flipV="1">
            <a:off x="2004392" y="2859559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b="1"/>
          </a:p>
        </p:txBody>
      </p:sp>
      <p:sp>
        <p:nvSpPr>
          <p:cNvPr id="35846" name="Line 7"/>
          <p:cNvSpPr>
            <a:spLocks noChangeShapeType="1"/>
          </p:cNvSpPr>
          <p:nvPr/>
        </p:nvSpPr>
        <p:spPr bwMode="auto">
          <a:xfrm>
            <a:off x="2613992" y="2173759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b="1"/>
          </a:p>
        </p:txBody>
      </p:sp>
      <p:sp>
        <p:nvSpPr>
          <p:cNvPr id="35847" name="Line 8"/>
          <p:cNvSpPr>
            <a:spLocks noChangeShapeType="1"/>
          </p:cNvSpPr>
          <p:nvPr/>
        </p:nvSpPr>
        <p:spPr bwMode="auto">
          <a:xfrm flipH="1">
            <a:off x="3604592" y="2173759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b="1"/>
          </a:p>
        </p:txBody>
      </p:sp>
      <p:sp>
        <p:nvSpPr>
          <p:cNvPr id="35848" name="Line 9"/>
          <p:cNvSpPr>
            <a:spLocks noChangeShapeType="1"/>
          </p:cNvSpPr>
          <p:nvPr/>
        </p:nvSpPr>
        <p:spPr bwMode="auto">
          <a:xfrm flipH="1">
            <a:off x="2309192" y="3850159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b="1"/>
          </a:p>
        </p:txBody>
      </p:sp>
      <p:sp>
        <p:nvSpPr>
          <p:cNvPr id="35849" name="Line 10"/>
          <p:cNvSpPr>
            <a:spLocks noChangeShapeType="1"/>
          </p:cNvSpPr>
          <p:nvPr/>
        </p:nvSpPr>
        <p:spPr bwMode="auto">
          <a:xfrm flipV="1">
            <a:off x="4061792" y="2935759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b="1"/>
          </a:p>
        </p:txBody>
      </p:sp>
      <p:sp>
        <p:nvSpPr>
          <p:cNvPr id="35850" name="Line 11"/>
          <p:cNvSpPr>
            <a:spLocks noChangeShapeType="1"/>
          </p:cNvSpPr>
          <p:nvPr/>
        </p:nvSpPr>
        <p:spPr bwMode="auto">
          <a:xfrm>
            <a:off x="3909392" y="3697759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b="1"/>
          </a:p>
        </p:txBody>
      </p:sp>
      <p:sp>
        <p:nvSpPr>
          <p:cNvPr id="35851" name="Line 12"/>
          <p:cNvSpPr>
            <a:spLocks noChangeShapeType="1"/>
          </p:cNvSpPr>
          <p:nvPr/>
        </p:nvSpPr>
        <p:spPr bwMode="auto">
          <a:xfrm>
            <a:off x="3223592" y="4078759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b="1"/>
          </a:p>
        </p:txBody>
      </p:sp>
      <p:sp>
        <p:nvSpPr>
          <p:cNvPr id="35852" name="Line 13"/>
          <p:cNvSpPr>
            <a:spLocks noChangeShapeType="1"/>
          </p:cNvSpPr>
          <p:nvPr/>
        </p:nvSpPr>
        <p:spPr bwMode="auto">
          <a:xfrm>
            <a:off x="6119192" y="2173759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b="1"/>
          </a:p>
        </p:txBody>
      </p:sp>
      <p:sp>
        <p:nvSpPr>
          <p:cNvPr id="35853" name="Line 14"/>
          <p:cNvSpPr>
            <a:spLocks noChangeShapeType="1"/>
          </p:cNvSpPr>
          <p:nvPr/>
        </p:nvSpPr>
        <p:spPr bwMode="auto">
          <a:xfrm>
            <a:off x="5509592" y="2859559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b="1"/>
          </a:p>
        </p:txBody>
      </p:sp>
      <p:sp>
        <p:nvSpPr>
          <p:cNvPr id="35854" name="Line 15"/>
          <p:cNvSpPr>
            <a:spLocks noChangeShapeType="1"/>
          </p:cNvSpPr>
          <p:nvPr/>
        </p:nvSpPr>
        <p:spPr bwMode="auto">
          <a:xfrm flipV="1">
            <a:off x="5814392" y="3773959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b="1"/>
          </a:p>
        </p:txBody>
      </p:sp>
      <p:sp>
        <p:nvSpPr>
          <p:cNvPr id="35855" name="Line 16"/>
          <p:cNvSpPr>
            <a:spLocks noChangeShapeType="1"/>
          </p:cNvSpPr>
          <p:nvPr/>
        </p:nvSpPr>
        <p:spPr bwMode="auto">
          <a:xfrm>
            <a:off x="6804992" y="4078759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b="1"/>
          </a:p>
        </p:txBody>
      </p:sp>
      <p:sp>
        <p:nvSpPr>
          <p:cNvPr id="35856" name="Line 17"/>
          <p:cNvSpPr>
            <a:spLocks noChangeShapeType="1"/>
          </p:cNvSpPr>
          <p:nvPr/>
        </p:nvSpPr>
        <p:spPr bwMode="auto">
          <a:xfrm>
            <a:off x="7414592" y="3773959"/>
            <a:ext cx="304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b="1"/>
          </a:p>
        </p:txBody>
      </p:sp>
      <p:sp>
        <p:nvSpPr>
          <p:cNvPr id="35857" name="Line 18"/>
          <p:cNvSpPr>
            <a:spLocks noChangeShapeType="1"/>
          </p:cNvSpPr>
          <p:nvPr/>
        </p:nvSpPr>
        <p:spPr bwMode="auto">
          <a:xfrm flipV="1">
            <a:off x="7566992" y="2783359"/>
            <a:ext cx="304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b="1"/>
          </a:p>
        </p:txBody>
      </p:sp>
      <p:sp>
        <p:nvSpPr>
          <p:cNvPr id="35858" name="Line 19"/>
          <p:cNvSpPr>
            <a:spLocks noChangeShapeType="1"/>
          </p:cNvSpPr>
          <p:nvPr/>
        </p:nvSpPr>
        <p:spPr bwMode="auto">
          <a:xfrm flipH="1">
            <a:off x="7033592" y="2097559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b="1"/>
          </a:p>
        </p:txBody>
      </p:sp>
      <p:sp>
        <p:nvSpPr>
          <p:cNvPr id="35859" name="Text Box 20"/>
          <p:cNvSpPr txBox="1">
            <a:spLocks noChangeArrowheads="1"/>
          </p:cNvSpPr>
          <p:nvPr/>
        </p:nvSpPr>
        <p:spPr bwMode="auto">
          <a:xfrm>
            <a:off x="2555776" y="2935759"/>
            <a:ext cx="120121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2200" b="1" dirty="0">
                <a:solidFill>
                  <a:schemeClr val="bg1"/>
                </a:solidFill>
                <a:latin typeface="+mn-lt"/>
                <a:cs typeface="Arial" charset="0"/>
              </a:rPr>
              <a:t>Group O</a:t>
            </a:r>
          </a:p>
        </p:txBody>
      </p:sp>
      <p:sp>
        <p:nvSpPr>
          <p:cNvPr id="35860" name="Text Box 21"/>
          <p:cNvSpPr txBox="1">
            <a:spLocks noChangeArrowheads="1"/>
          </p:cNvSpPr>
          <p:nvPr/>
        </p:nvSpPr>
        <p:spPr bwMode="auto">
          <a:xfrm>
            <a:off x="6137176" y="2935759"/>
            <a:ext cx="120121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2200" b="1">
                <a:solidFill>
                  <a:schemeClr val="bg1"/>
                </a:solidFill>
                <a:latin typeface="+mn-lt"/>
                <a:cs typeface="Arial" charset="0"/>
              </a:rPr>
              <a:t>Group A</a:t>
            </a:r>
          </a:p>
        </p:txBody>
      </p:sp>
      <p:sp>
        <p:nvSpPr>
          <p:cNvPr id="35861" name="Line 22"/>
          <p:cNvSpPr>
            <a:spLocks noChangeShapeType="1"/>
          </p:cNvSpPr>
          <p:nvPr/>
        </p:nvSpPr>
        <p:spPr bwMode="auto">
          <a:xfrm flipV="1">
            <a:off x="1470992" y="4078759"/>
            <a:ext cx="762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b="1"/>
          </a:p>
        </p:txBody>
      </p:sp>
      <p:sp>
        <p:nvSpPr>
          <p:cNvPr id="35862" name="Text Box 23"/>
          <p:cNvSpPr txBox="1">
            <a:spLocks noChangeArrowheads="1"/>
          </p:cNvSpPr>
          <p:nvPr/>
        </p:nvSpPr>
        <p:spPr bwMode="auto">
          <a:xfrm>
            <a:off x="632792" y="4307359"/>
            <a:ext cx="152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sz="2200" b="1">
                <a:latin typeface="+mn-lt"/>
                <a:cs typeface="Arial" charset="0"/>
              </a:rPr>
              <a:t>Πολλοί επίτοποι Η</a:t>
            </a:r>
            <a:endParaRPr lang="en-US" altLang="el-GR" sz="2200" b="1">
              <a:latin typeface="+mn-lt"/>
              <a:cs typeface="Arial" charset="0"/>
            </a:endParaRPr>
          </a:p>
        </p:txBody>
      </p:sp>
      <p:sp>
        <p:nvSpPr>
          <p:cNvPr id="35863" name="Text Box 24"/>
          <p:cNvSpPr txBox="1">
            <a:spLocks noChangeArrowheads="1"/>
          </p:cNvSpPr>
          <p:nvPr/>
        </p:nvSpPr>
        <p:spPr bwMode="auto">
          <a:xfrm>
            <a:off x="3680792" y="4459759"/>
            <a:ext cx="152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l-GR" sz="2200" b="1">
                <a:latin typeface="+mn-lt"/>
                <a:cs typeface="Arial" charset="0"/>
              </a:rPr>
              <a:t> </a:t>
            </a:r>
            <a:r>
              <a:rPr lang="el-GR" altLang="el-GR" sz="2200" b="1">
                <a:latin typeface="+mn-lt"/>
                <a:cs typeface="Arial" charset="0"/>
              </a:rPr>
              <a:t>λιγότεροι επίτοποι Η</a:t>
            </a:r>
            <a:endParaRPr lang="en-US" altLang="el-GR" sz="2200" b="1">
              <a:latin typeface="+mn-lt"/>
              <a:cs typeface="Arial" charset="0"/>
            </a:endParaRPr>
          </a:p>
        </p:txBody>
      </p:sp>
      <p:sp>
        <p:nvSpPr>
          <p:cNvPr id="35864" name="Line 25"/>
          <p:cNvSpPr>
            <a:spLocks noChangeShapeType="1"/>
          </p:cNvSpPr>
          <p:nvPr/>
        </p:nvSpPr>
        <p:spPr bwMode="auto">
          <a:xfrm flipV="1">
            <a:off x="4976192" y="4231159"/>
            <a:ext cx="762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b="1"/>
          </a:p>
        </p:txBody>
      </p:sp>
      <p:sp>
        <p:nvSpPr>
          <p:cNvPr id="35865" name="Text Box 28"/>
          <p:cNvSpPr txBox="1">
            <a:spLocks noChangeArrowheads="1"/>
          </p:cNvSpPr>
          <p:nvPr/>
        </p:nvSpPr>
        <p:spPr bwMode="auto">
          <a:xfrm>
            <a:off x="6652592" y="4231159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800" b="1">
                <a:solidFill>
                  <a:schemeClr val="tx2"/>
                </a:solidFill>
                <a:latin typeface="Arial" charset="0"/>
                <a:cs typeface="Arial" charset="0"/>
              </a:rPr>
              <a:t>A</a:t>
            </a:r>
          </a:p>
        </p:txBody>
      </p:sp>
      <p:sp>
        <p:nvSpPr>
          <p:cNvPr id="35866" name="Text Box 29"/>
          <p:cNvSpPr txBox="1">
            <a:spLocks noChangeArrowheads="1"/>
          </p:cNvSpPr>
          <p:nvPr/>
        </p:nvSpPr>
        <p:spPr bwMode="auto">
          <a:xfrm>
            <a:off x="5357192" y="2630959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800" b="1">
                <a:solidFill>
                  <a:schemeClr val="tx2"/>
                </a:solidFill>
                <a:latin typeface="Arial" charset="0"/>
                <a:cs typeface="Arial" charset="0"/>
              </a:rPr>
              <a:t>A</a:t>
            </a:r>
          </a:p>
        </p:txBody>
      </p:sp>
      <p:sp>
        <p:nvSpPr>
          <p:cNvPr id="35867" name="Text Box 30"/>
          <p:cNvSpPr txBox="1">
            <a:spLocks noChangeArrowheads="1"/>
          </p:cNvSpPr>
          <p:nvPr/>
        </p:nvSpPr>
        <p:spPr bwMode="auto">
          <a:xfrm>
            <a:off x="7719392" y="2554759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800" b="1">
                <a:solidFill>
                  <a:schemeClr val="tx2"/>
                </a:solidFill>
                <a:latin typeface="Arial" charset="0"/>
                <a:cs typeface="Arial" charset="0"/>
              </a:rPr>
              <a:t>A</a:t>
            </a:r>
          </a:p>
        </p:txBody>
      </p:sp>
      <p:sp>
        <p:nvSpPr>
          <p:cNvPr id="35868" name="Text Box 31"/>
          <p:cNvSpPr txBox="1">
            <a:spLocks noChangeArrowheads="1"/>
          </p:cNvSpPr>
          <p:nvPr/>
        </p:nvSpPr>
        <p:spPr bwMode="auto">
          <a:xfrm>
            <a:off x="6957392" y="1868959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800" b="1">
                <a:solidFill>
                  <a:schemeClr val="tx2"/>
                </a:solidFill>
                <a:latin typeface="Arial" charset="0"/>
                <a:cs typeface="Arial" charset="0"/>
              </a:rPr>
              <a:t>A</a:t>
            </a:r>
          </a:p>
        </p:txBody>
      </p:sp>
      <p:sp>
        <p:nvSpPr>
          <p:cNvPr id="35869" name="Text Box 32"/>
          <p:cNvSpPr txBox="1">
            <a:spLocks noChangeArrowheads="1"/>
          </p:cNvSpPr>
          <p:nvPr/>
        </p:nvSpPr>
        <p:spPr bwMode="auto">
          <a:xfrm>
            <a:off x="5890592" y="1945159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800" b="1">
                <a:solidFill>
                  <a:schemeClr val="tx2"/>
                </a:solidFill>
                <a:latin typeface="Arial" charset="0"/>
                <a:cs typeface="Arial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41342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Γενετική του ΑΒΟ</a:t>
            </a:r>
            <a:endParaRPr lang="el-GR" dirty="0"/>
          </a:p>
        </p:txBody>
      </p:sp>
      <p:sp>
        <p:nvSpPr>
          <p:cNvPr id="102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71022F-3662-4B06-B5E6-3EF153E6D535}" type="slidenum">
              <a:rPr lang="el-GR" altLang="el-GR"/>
              <a:pPr>
                <a:defRPr/>
              </a:pPr>
              <a:t>30</a:t>
            </a:fld>
            <a:endParaRPr lang="el-GR" altLang="el-GR"/>
          </a:p>
        </p:txBody>
      </p:sp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680575"/>
              </p:ext>
            </p:extLst>
          </p:nvPr>
        </p:nvGraphicFramePr>
        <p:xfrm>
          <a:off x="287524" y="1340768"/>
          <a:ext cx="8568952" cy="451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4256"/>
                <a:gridCol w="2232248"/>
                <a:gridCol w="1524000"/>
                <a:gridCol w="2508448"/>
              </a:tblGrid>
              <a:tr h="1316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z="2400" dirty="0" err="1" smtClean="0"/>
                        <a:t>Αλλήλιο</a:t>
                      </a:r>
                      <a:r>
                        <a:rPr lang="el-GR" sz="2400" dirty="0" smtClean="0"/>
                        <a:t> από την μητέρα</a:t>
                      </a:r>
                      <a:endParaRPr lang="el-G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z="2400" dirty="0" err="1" smtClean="0"/>
                        <a:t>Αλλήλιο</a:t>
                      </a:r>
                      <a:r>
                        <a:rPr lang="el-GR" sz="2400" dirty="0" smtClean="0"/>
                        <a:t> από</a:t>
                      </a:r>
                      <a:r>
                        <a:rPr lang="el-GR" sz="2400" baseline="0" dirty="0" smtClean="0"/>
                        <a:t> τον πατέρα</a:t>
                      </a:r>
                      <a:endParaRPr lang="el-G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z="2400" dirty="0" smtClean="0"/>
                        <a:t>Γονότυπος απογόνου</a:t>
                      </a:r>
                      <a:endParaRPr lang="el-G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z="2400" dirty="0" smtClean="0"/>
                        <a:t>Ομάδα αίματος</a:t>
                      </a:r>
                      <a:r>
                        <a:rPr lang="el-GR" sz="2400" baseline="0" dirty="0" smtClean="0"/>
                        <a:t> απογόνου</a:t>
                      </a:r>
                      <a:endParaRPr lang="el-GR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z="2400" dirty="0" smtClean="0"/>
                        <a:t>Α</a:t>
                      </a:r>
                      <a:endParaRPr lang="el-G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z="2400" dirty="0" smtClean="0"/>
                        <a:t>Α</a:t>
                      </a:r>
                      <a:endParaRPr lang="el-G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z="2400" dirty="0" smtClean="0"/>
                        <a:t>ΑΑ</a:t>
                      </a:r>
                      <a:endParaRPr lang="el-G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z="2400" dirty="0" smtClean="0"/>
                        <a:t>Α</a:t>
                      </a:r>
                      <a:endParaRPr lang="el-GR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z="2400" dirty="0" smtClean="0"/>
                        <a:t>Α</a:t>
                      </a:r>
                      <a:endParaRPr lang="el-G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z="2400" dirty="0" smtClean="0"/>
                        <a:t>Β</a:t>
                      </a:r>
                      <a:endParaRPr lang="el-G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z="2400" dirty="0" smtClean="0"/>
                        <a:t>ΑΒ</a:t>
                      </a:r>
                      <a:endParaRPr lang="el-G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z="2400" dirty="0" smtClean="0"/>
                        <a:t>ΑΒ</a:t>
                      </a:r>
                      <a:endParaRPr lang="el-GR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z="2400" dirty="0" smtClean="0"/>
                        <a:t>Α</a:t>
                      </a:r>
                      <a:endParaRPr lang="el-G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z="2400" dirty="0" smtClean="0"/>
                        <a:t>Ο</a:t>
                      </a:r>
                      <a:endParaRPr lang="el-G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z="2400" dirty="0" smtClean="0"/>
                        <a:t>ΑΟ</a:t>
                      </a:r>
                      <a:endParaRPr lang="el-G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z="2400" dirty="0" smtClean="0"/>
                        <a:t>Α</a:t>
                      </a:r>
                      <a:endParaRPr lang="el-GR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z="2400" dirty="0" smtClean="0"/>
                        <a:t>Β</a:t>
                      </a:r>
                      <a:endParaRPr lang="el-G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z="2400" dirty="0" smtClean="0"/>
                        <a:t>Α</a:t>
                      </a:r>
                      <a:endParaRPr lang="el-G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z="2400" dirty="0" smtClean="0"/>
                        <a:t>ΑΒ</a:t>
                      </a:r>
                      <a:endParaRPr lang="el-G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z="2400" dirty="0" smtClean="0"/>
                        <a:t>ΑΒ</a:t>
                      </a:r>
                      <a:endParaRPr lang="el-GR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z="2400" dirty="0" smtClean="0"/>
                        <a:t>Β</a:t>
                      </a:r>
                      <a:endParaRPr lang="el-G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z="2400" dirty="0" smtClean="0"/>
                        <a:t>Β</a:t>
                      </a:r>
                      <a:endParaRPr lang="el-G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z="2400" dirty="0" smtClean="0"/>
                        <a:t>ΒΒ</a:t>
                      </a:r>
                      <a:endParaRPr lang="el-G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z="2400" dirty="0" smtClean="0"/>
                        <a:t>Β</a:t>
                      </a:r>
                      <a:endParaRPr lang="el-GR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z="2400" dirty="0" smtClean="0"/>
                        <a:t>Β</a:t>
                      </a:r>
                      <a:endParaRPr lang="el-G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z="2400" dirty="0" smtClean="0"/>
                        <a:t>Ο</a:t>
                      </a:r>
                      <a:endParaRPr lang="el-G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z="2400" dirty="0" smtClean="0"/>
                        <a:t>ΒΟ</a:t>
                      </a:r>
                      <a:endParaRPr lang="el-G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z="2400" dirty="0" smtClean="0"/>
                        <a:t>Β</a:t>
                      </a:r>
                      <a:endParaRPr lang="el-GR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z="2400" dirty="0" smtClean="0"/>
                        <a:t>Ο</a:t>
                      </a:r>
                      <a:endParaRPr lang="el-G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z="2400" dirty="0" smtClean="0"/>
                        <a:t>Ο</a:t>
                      </a:r>
                      <a:endParaRPr lang="el-G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z="2400" dirty="0" smtClean="0"/>
                        <a:t>ΟΟ</a:t>
                      </a:r>
                      <a:endParaRPr lang="el-G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z="2400" dirty="0" smtClean="0"/>
                        <a:t>Ο</a:t>
                      </a:r>
                      <a:endParaRPr lang="el-GR" sz="2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824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Κληρονομικότητα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CED8A0-A8D2-4F70-B5BF-636544E8659F}" type="slidenum">
              <a:rPr lang="el-GR" altLang="el-GR"/>
              <a:pPr>
                <a:defRPr/>
              </a:pPr>
              <a:t>31</a:t>
            </a:fld>
            <a:endParaRPr lang="el-GR" altLang="el-GR"/>
          </a:p>
        </p:txBody>
      </p:sp>
      <p:pic>
        <p:nvPicPr>
          <p:cNvPr id="3074" name="Picture 2" descr="File:ABO system codominance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270" y="1035892"/>
            <a:ext cx="5734050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1"/>
          <p:cNvSpPr/>
          <p:nvPr/>
        </p:nvSpPr>
        <p:spPr>
          <a:xfrm>
            <a:off x="-19735" y="6165304"/>
            <a:ext cx="295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ABO system </a:t>
            </a:r>
            <a:r>
              <a:rPr lang="en-US" sz="1200" dirty="0" smtClean="0">
                <a:latin typeface="+mn-lt"/>
                <a:hlinkClick r:id="rId4"/>
              </a:rPr>
              <a:t>codominance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 </a:t>
            </a:r>
            <a:r>
              <a:rPr lang="en-US" sz="1200" dirty="0" err="1">
                <a:latin typeface="+mn-lt"/>
                <a:hlinkClick r:id="rId5" tooltip="User:YassineMrabet"/>
              </a:rPr>
              <a:t>YassineMrabet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l-G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1404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Κατανομή του Α </a:t>
            </a:r>
            <a:r>
              <a:rPr lang="el-GR" dirty="0" err="1" smtClean="0"/>
              <a:t>Αλληλόμορφου</a:t>
            </a:r>
            <a:endParaRPr lang="el-GR" dirty="0"/>
          </a:p>
        </p:txBody>
      </p:sp>
      <p:sp>
        <p:nvSpPr>
          <p:cNvPr id="5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AABADB-FD71-4433-B869-A3E15BA37233}" type="slidenum">
              <a:rPr lang="el-GR" altLang="el-GR"/>
              <a:pPr>
                <a:defRPr/>
              </a:pPr>
              <a:t>32</a:t>
            </a:fld>
            <a:endParaRPr lang="el-GR" altLang="el-GR"/>
          </a:p>
        </p:txBody>
      </p:sp>
      <p:pic>
        <p:nvPicPr>
          <p:cNvPr id="102405" name="Picture 5" descr="dis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8183563" cy="51054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53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Κατανομή του Β </a:t>
            </a:r>
            <a:r>
              <a:rPr lang="el-GR" dirty="0" err="1" smtClean="0"/>
              <a:t>Αλληλόμορφου</a:t>
            </a:r>
            <a:endParaRPr lang="el-GR" dirty="0"/>
          </a:p>
        </p:txBody>
      </p:sp>
      <p:sp>
        <p:nvSpPr>
          <p:cNvPr id="5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5AC7CE-C632-4B66-974B-E7C75F78233A}" type="slidenum">
              <a:rPr lang="el-GR" altLang="el-GR"/>
              <a:pPr>
                <a:defRPr/>
              </a:pPr>
              <a:t>33</a:t>
            </a:fld>
            <a:endParaRPr lang="el-GR" altLang="el-GR"/>
          </a:p>
        </p:txBody>
      </p:sp>
      <p:pic>
        <p:nvPicPr>
          <p:cNvPr id="103429" name="Picture 5" descr="dist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40768"/>
            <a:ext cx="8664575" cy="50292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46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Κατανομή του </a:t>
            </a:r>
            <a:r>
              <a:rPr lang="en-US" dirty="0"/>
              <a:t>O </a:t>
            </a:r>
            <a:r>
              <a:rPr lang="el-GR" dirty="0" err="1" smtClean="0"/>
              <a:t>Αλληλόμορφου</a:t>
            </a:r>
            <a:endParaRPr lang="el-GR" dirty="0"/>
          </a:p>
        </p:txBody>
      </p:sp>
      <p:sp>
        <p:nvSpPr>
          <p:cNvPr id="5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72CA0-76FD-4CF7-BBEC-E96B84334BA3}" type="slidenum">
              <a:rPr lang="el-GR" altLang="el-GR"/>
              <a:pPr>
                <a:defRPr/>
              </a:pPr>
              <a:t>34</a:t>
            </a:fld>
            <a:endParaRPr lang="el-GR" altLang="el-GR"/>
          </a:p>
        </p:txBody>
      </p:sp>
      <p:pic>
        <p:nvPicPr>
          <p:cNvPr id="104453" name="Picture 5" descr="dis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95400"/>
            <a:ext cx="8412163" cy="47752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66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Ομάδα Β</a:t>
            </a:r>
            <a:r>
              <a:rPr lang="en-US" dirty="0" err="1"/>
              <a:t>ombay</a:t>
            </a:r>
            <a:r>
              <a:rPr lang="en-US" dirty="0"/>
              <a:t> – </a:t>
            </a:r>
            <a:r>
              <a:rPr lang="el-GR" dirty="0"/>
              <a:t>Φαινότυπος Ο</a:t>
            </a:r>
            <a:r>
              <a:rPr lang="en-US" dirty="0" smtClean="0"/>
              <a:t>h</a:t>
            </a:r>
            <a:endParaRPr lang="el-GR" dirty="0"/>
          </a:p>
        </p:txBody>
      </p:sp>
      <p:sp>
        <p:nvSpPr>
          <p:cNvPr id="21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7E4534-27A8-4870-93AA-950758C2BF6E}" type="slidenum">
              <a:rPr lang="el-GR" altLang="el-GR"/>
              <a:pPr>
                <a:defRPr/>
              </a:pPr>
              <a:t>35</a:t>
            </a:fld>
            <a:endParaRPr lang="el-GR" altLang="el-GR"/>
          </a:p>
        </p:txBody>
      </p:sp>
      <p:sp>
        <p:nvSpPr>
          <p:cNvPr id="41988" name="Text Box 5"/>
          <p:cNvSpPr txBox="1">
            <a:spLocks noChangeArrowheads="1"/>
          </p:cNvSpPr>
          <p:nvPr/>
        </p:nvSpPr>
        <p:spPr bwMode="auto">
          <a:xfrm>
            <a:off x="2997356" y="990600"/>
            <a:ext cx="385406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</a:pPr>
            <a:r>
              <a:rPr lang="el-GR" altLang="el-GR" sz="2200" b="1" dirty="0">
                <a:latin typeface="+mn-lt"/>
              </a:rPr>
              <a:t>Δεν υπάρχει το </a:t>
            </a:r>
            <a:r>
              <a:rPr lang="en-US" altLang="el-GR" sz="2200" b="1" dirty="0">
                <a:latin typeface="+mn-lt"/>
              </a:rPr>
              <a:t>Ag-H</a:t>
            </a:r>
          </a:p>
          <a:p>
            <a:pPr marL="342900" indent="-342900" eaLnBrk="1" hangingPunct="1">
              <a:spcBef>
                <a:spcPct val="0"/>
              </a:spcBef>
            </a:pPr>
            <a:r>
              <a:rPr lang="el-GR" altLang="el-GR" sz="2200" b="1" dirty="0">
                <a:latin typeface="+mn-lt"/>
              </a:rPr>
              <a:t>Δεν εκφράζονται </a:t>
            </a:r>
            <a:r>
              <a:rPr lang="en-US" altLang="el-GR" sz="2200" b="1" dirty="0">
                <a:latin typeface="+mn-lt"/>
              </a:rPr>
              <a:t>Ag-A, Ag-B</a:t>
            </a:r>
            <a:endParaRPr lang="el-GR" altLang="el-GR" sz="2200" b="1" dirty="0">
              <a:latin typeface="+mn-lt"/>
            </a:endParaRPr>
          </a:p>
        </p:txBody>
      </p:sp>
      <p:sp>
        <p:nvSpPr>
          <p:cNvPr id="41989" name="AutoShape 8"/>
          <p:cNvSpPr>
            <a:spLocks noChangeArrowheads="1"/>
          </p:cNvSpPr>
          <p:nvPr/>
        </p:nvSpPr>
        <p:spPr bwMode="auto">
          <a:xfrm>
            <a:off x="2819400" y="1828800"/>
            <a:ext cx="3733800" cy="2514600"/>
          </a:xfrm>
          <a:custGeom>
            <a:avLst/>
            <a:gdLst>
              <a:gd name="T0" fmla="*/ 322714408 w 21600"/>
              <a:gd name="T1" fmla="*/ 0 h 21600"/>
              <a:gd name="T2" fmla="*/ 0 w 21600"/>
              <a:gd name="T3" fmla="*/ 209106802 h 21600"/>
              <a:gd name="T4" fmla="*/ 322714408 w 21600"/>
              <a:gd name="T5" fmla="*/ 250917266 h 21600"/>
              <a:gd name="T6" fmla="*/ 645428817 w 21600"/>
              <a:gd name="T7" fmla="*/ 209106802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160 w 21600"/>
              <a:gd name="T13" fmla="*/ 12343 h 21600"/>
              <a:gd name="T14" fmla="*/ 19440 w 21600"/>
              <a:gd name="T15" fmla="*/ 1851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6171"/>
                </a:lnTo>
                <a:lnTo>
                  <a:pt x="8640" y="6171"/>
                </a:lnTo>
                <a:lnTo>
                  <a:pt x="8640" y="12343"/>
                </a:lnTo>
                <a:lnTo>
                  <a:pt x="4320" y="12343"/>
                </a:lnTo>
                <a:lnTo>
                  <a:pt x="4320" y="9257"/>
                </a:lnTo>
                <a:lnTo>
                  <a:pt x="0" y="15429"/>
                </a:lnTo>
                <a:lnTo>
                  <a:pt x="4320" y="21600"/>
                </a:lnTo>
                <a:lnTo>
                  <a:pt x="4320" y="18514"/>
                </a:lnTo>
                <a:lnTo>
                  <a:pt x="17280" y="18514"/>
                </a:lnTo>
                <a:lnTo>
                  <a:pt x="17280" y="21600"/>
                </a:lnTo>
                <a:lnTo>
                  <a:pt x="21600" y="15429"/>
                </a:lnTo>
                <a:lnTo>
                  <a:pt x="17280" y="9257"/>
                </a:lnTo>
                <a:lnTo>
                  <a:pt x="17280" y="12343"/>
                </a:lnTo>
                <a:lnTo>
                  <a:pt x="12960" y="12343"/>
                </a:lnTo>
                <a:lnTo>
                  <a:pt x="12960" y="6171"/>
                </a:lnTo>
                <a:lnTo>
                  <a:pt x="15120" y="6171"/>
                </a:lnTo>
                <a:lnTo>
                  <a:pt x="10800" y="0"/>
                </a:lnTo>
                <a:close/>
              </a:path>
            </a:pathLst>
          </a:custGeom>
          <a:solidFill>
            <a:srgbClr val="FF0000"/>
          </a:solidFill>
          <a:ln w="476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1690" name="Rectangle 10"/>
          <p:cNvSpPr>
            <a:spLocks noChangeArrowheads="1"/>
          </p:cNvSpPr>
          <p:nvPr/>
        </p:nvSpPr>
        <p:spPr bwMode="auto">
          <a:xfrm>
            <a:off x="6781800" y="3733800"/>
            <a:ext cx="990600" cy="1371600"/>
          </a:xfrm>
          <a:prstGeom prst="rect">
            <a:avLst/>
          </a:prstGeom>
          <a:solidFill>
            <a:srgbClr val="FF0000"/>
          </a:solidFill>
          <a:ln w="476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latin typeface="Arial" charset="0"/>
            </a:endParaRPr>
          </a:p>
        </p:txBody>
      </p:sp>
      <p:sp>
        <p:nvSpPr>
          <p:cNvPr id="71691" name="Rectangle 11"/>
          <p:cNvSpPr>
            <a:spLocks noChangeArrowheads="1"/>
          </p:cNvSpPr>
          <p:nvPr/>
        </p:nvSpPr>
        <p:spPr bwMode="auto">
          <a:xfrm>
            <a:off x="6781800" y="2362200"/>
            <a:ext cx="990600" cy="1371600"/>
          </a:xfrm>
          <a:prstGeom prst="rect">
            <a:avLst/>
          </a:prstGeom>
          <a:noFill/>
          <a:ln w="476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latin typeface="Arial" charset="0"/>
            </a:endParaRPr>
          </a:p>
        </p:txBody>
      </p:sp>
      <p:sp>
        <p:nvSpPr>
          <p:cNvPr id="71697" name="AutoShape 17"/>
          <p:cNvSpPr>
            <a:spLocks noChangeArrowheads="1"/>
          </p:cNvSpPr>
          <p:nvPr/>
        </p:nvSpPr>
        <p:spPr bwMode="auto">
          <a:xfrm>
            <a:off x="5592763" y="5486400"/>
            <a:ext cx="1676400" cy="990600"/>
          </a:xfrm>
          <a:prstGeom prst="wedgeRoundRectCallout">
            <a:avLst>
              <a:gd name="adj1" fmla="val 49148"/>
              <a:gd name="adj2" fmla="val -138301"/>
              <a:gd name="adj3" fmla="val 16667"/>
            </a:avLst>
          </a:prstGeom>
          <a:noFill/>
          <a:ln w="476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1800">
              <a:latin typeface="Arial" charset="0"/>
            </a:endParaRPr>
          </a:p>
        </p:txBody>
      </p:sp>
      <p:sp>
        <p:nvSpPr>
          <p:cNvPr id="71698" name="Text Box 18"/>
          <p:cNvSpPr txBox="1">
            <a:spLocks noChangeArrowheads="1"/>
          </p:cNvSpPr>
          <p:nvPr/>
        </p:nvSpPr>
        <p:spPr bwMode="auto">
          <a:xfrm>
            <a:off x="5791200" y="5562600"/>
            <a:ext cx="120667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200">
                <a:latin typeface="+mn-lt"/>
              </a:rPr>
              <a:t>Κανένα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200">
                <a:latin typeface="+mn-lt"/>
              </a:rPr>
              <a:t>αντιγόνο</a:t>
            </a:r>
          </a:p>
        </p:txBody>
      </p:sp>
      <p:sp>
        <p:nvSpPr>
          <p:cNvPr id="41994" name="AutoShape 19"/>
          <p:cNvSpPr>
            <a:spLocks noChangeArrowheads="1"/>
          </p:cNvSpPr>
          <p:nvPr/>
        </p:nvSpPr>
        <p:spPr bwMode="auto">
          <a:xfrm>
            <a:off x="228600" y="1219200"/>
            <a:ext cx="2209800" cy="990600"/>
          </a:xfrm>
          <a:prstGeom prst="wedgeRoundRectCallout">
            <a:avLst>
              <a:gd name="adj1" fmla="val 75287"/>
              <a:gd name="adj2" fmla="val -88782"/>
              <a:gd name="adj3" fmla="val 16667"/>
            </a:avLst>
          </a:prstGeom>
          <a:noFill/>
          <a:ln w="476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2200">
              <a:latin typeface="+mn-lt"/>
            </a:endParaRPr>
          </a:p>
        </p:txBody>
      </p:sp>
      <p:sp>
        <p:nvSpPr>
          <p:cNvPr id="41995" name="Text Box 20"/>
          <p:cNvSpPr txBox="1">
            <a:spLocks noChangeArrowheads="1"/>
          </p:cNvSpPr>
          <p:nvPr/>
        </p:nvSpPr>
        <p:spPr bwMode="auto">
          <a:xfrm>
            <a:off x="381000" y="1295400"/>
            <a:ext cx="151836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dirty="0">
                <a:latin typeface="+mn-lt"/>
              </a:rPr>
              <a:t>Γονότυπος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400" dirty="0">
                <a:latin typeface="+mn-lt"/>
              </a:rPr>
              <a:t>h/h</a:t>
            </a:r>
            <a:endParaRPr lang="el-GR" altLang="el-GR" sz="2400" dirty="0">
              <a:latin typeface="+mn-lt"/>
            </a:endParaRPr>
          </a:p>
        </p:txBody>
      </p:sp>
      <p:grpSp>
        <p:nvGrpSpPr>
          <p:cNvPr id="71705" name="Group 25"/>
          <p:cNvGrpSpPr>
            <a:grpSpLocks/>
          </p:cNvGrpSpPr>
          <p:nvPr/>
        </p:nvGrpSpPr>
        <p:grpSpPr bwMode="auto">
          <a:xfrm>
            <a:off x="1349375" y="2349500"/>
            <a:ext cx="3810000" cy="3962400"/>
            <a:chOff x="912" y="1440"/>
            <a:chExt cx="2400" cy="2496"/>
          </a:xfrm>
        </p:grpSpPr>
        <p:sp>
          <p:nvSpPr>
            <p:cNvPr id="42000" name="Rectangle 9"/>
            <p:cNvSpPr>
              <a:spLocks noChangeArrowheads="1"/>
            </p:cNvSpPr>
            <p:nvPr/>
          </p:nvSpPr>
          <p:spPr bwMode="auto">
            <a:xfrm>
              <a:off x="912" y="2592"/>
              <a:ext cx="624" cy="672"/>
            </a:xfrm>
            <a:prstGeom prst="rect">
              <a:avLst/>
            </a:prstGeom>
            <a:solidFill>
              <a:srgbClr val="FFFF00"/>
            </a:solidFill>
            <a:ln w="476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2200">
                <a:latin typeface="+mn-lt"/>
              </a:endParaRPr>
            </a:p>
          </p:txBody>
        </p:sp>
        <p:sp>
          <p:nvSpPr>
            <p:cNvPr id="42001" name="Rectangle 12"/>
            <p:cNvSpPr>
              <a:spLocks noChangeArrowheads="1"/>
            </p:cNvSpPr>
            <p:nvPr/>
          </p:nvSpPr>
          <p:spPr bwMode="auto">
            <a:xfrm>
              <a:off x="912" y="1440"/>
              <a:ext cx="624" cy="1152"/>
            </a:xfrm>
            <a:prstGeom prst="rect">
              <a:avLst/>
            </a:prstGeom>
            <a:noFill/>
            <a:ln w="476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2200">
                <a:latin typeface="+mn-lt"/>
              </a:endParaRPr>
            </a:p>
          </p:txBody>
        </p:sp>
        <p:sp>
          <p:nvSpPr>
            <p:cNvPr id="42002" name="AutoShape 15"/>
            <p:cNvSpPr>
              <a:spLocks noChangeArrowheads="1"/>
            </p:cNvSpPr>
            <p:nvPr/>
          </p:nvSpPr>
          <p:spPr bwMode="auto">
            <a:xfrm>
              <a:off x="1920" y="3312"/>
              <a:ext cx="1392" cy="624"/>
            </a:xfrm>
            <a:prstGeom prst="wedgeRoundRectCallout">
              <a:avLst>
                <a:gd name="adj1" fmla="val -101079"/>
                <a:gd name="adj2" fmla="val -127722"/>
                <a:gd name="adj3" fmla="val 16667"/>
              </a:avLst>
            </a:prstGeom>
            <a:noFill/>
            <a:ln w="476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200">
                <a:latin typeface="+mn-lt"/>
              </a:endParaRPr>
            </a:p>
          </p:txBody>
        </p:sp>
        <p:sp>
          <p:nvSpPr>
            <p:cNvPr id="42003" name="Text Box 16"/>
            <p:cNvSpPr txBox="1">
              <a:spLocks noChangeArrowheads="1"/>
            </p:cNvSpPr>
            <p:nvPr/>
          </p:nvSpPr>
          <p:spPr bwMode="auto">
            <a:xfrm>
              <a:off x="2064" y="3408"/>
              <a:ext cx="1003" cy="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200">
                  <a:latin typeface="+mn-lt"/>
                </a:rPr>
                <a:t>Αντισώματα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200">
                  <a:latin typeface="+mn-lt"/>
                </a:rPr>
                <a:t>Α, Β, Η</a:t>
              </a:r>
            </a:p>
          </p:txBody>
        </p:sp>
        <p:sp>
          <p:nvSpPr>
            <p:cNvPr id="42004" name="Rectangle 21"/>
            <p:cNvSpPr>
              <a:spLocks noChangeArrowheads="1"/>
            </p:cNvSpPr>
            <p:nvPr/>
          </p:nvSpPr>
          <p:spPr bwMode="auto">
            <a:xfrm rot="5400000">
              <a:off x="882" y="1973"/>
              <a:ext cx="709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200" b="1" dirty="0">
                  <a:latin typeface="+mn-lt"/>
                </a:rPr>
                <a:t>πλάσμα</a:t>
              </a:r>
            </a:p>
          </p:txBody>
        </p:sp>
      </p:grpSp>
      <p:sp>
        <p:nvSpPr>
          <p:cNvPr id="71702" name="Rectangle 22"/>
          <p:cNvSpPr>
            <a:spLocks noChangeArrowheads="1"/>
          </p:cNvSpPr>
          <p:nvPr/>
        </p:nvSpPr>
        <p:spPr bwMode="auto">
          <a:xfrm rot="5400000">
            <a:off x="6147770" y="3518954"/>
            <a:ext cx="270157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200" b="1" dirty="0">
                <a:latin typeface="+mn-lt"/>
              </a:rPr>
              <a:t>ερυθρά αιμοσφαίρια</a:t>
            </a:r>
          </a:p>
        </p:txBody>
      </p:sp>
      <p:sp>
        <p:nvSpPr>
          <p:cNvPr id="41998" name="Text Box 23"/>
          <p:cNvSpPr txBox="1">
            <a:spLocks noChangeArrowheads="1"/>
          </p:cNvSpPr>
          <p:nvPr/>
        </p:nvSpPr>
        <p:spPr bwMode="auto">
          <a:xfrm>
            <a:off x="364246" y="5563556"/>
            <a:ext cx="2366353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200" dirty="0">
                <a:latin typeface="+mn-lt"/>
              </a:rPr>
              <a:t>1/100.000 </a:t>
            </a:r>
            <a:r>
              <a:rPr lang="el-GR" altLang="el-GR" sz="2200" dirty="0">
                <a:latin typeface="+mn-lt"/>
              </a:rPr>
              <a:t>Ευρώπη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200" dirty="0">
                <a:latin typeface="+mn-lt"/>
              </a:rPr>
              <a:t>1/10.000 Ινδίες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200" dirty="0">
                <a:latin typeface="+mn-lt"/>
              </a:rPr>
              <a:t>μετανάστευση;</a:t>
            </a:r>
          </a:p>
        </p:txBody>
      </p:sp>
    </p:spTree>
    <p:extLst>
      <p:ext uri="{BB962C8B-B14F-4D97-AF65-F5344CB8AC3E}">
        <p14:creationId xmlns:p14="http://schemas.microsoft.com/office/powerpoint/2010/main" val="146487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0" grpId="0" animBg="1"/>
      <p:bldP spid="71691" grpId="0" animBg="1"/>
      <p:bldP spid="71697" grpId="0" animBg="1"/>
      <p:bldP spid="71698" grpId="0"/>
      <p:bldP spid="7170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Ομάδα Γονιδίων </a:t>
            </a:r>
            <a:r>
              <a:rPr lang="en-US" dirty="0" err="1" smtClean="0"/>
              <a:t>Sese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l-GR" dirty="0"/>
              <a:t>Εδράζει στο μακρύ σκέλος του χρωμοσώματος </a:t>
            </a:r>
            <a:r>
              <a:rPr lang="el-GR" dirty="0" smtClean="0"/>
              <a:t>19.</a:t>
            </a:r>
            <a:endParaRPr lang="el-GR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l-GR" dirty="0"/>
              <a:t>Κληρονομούνται με επικρατή σωματικό </a:t>
            </a:r>
            <a:r>
              <a:rPr lang="el-GR" dirty="0" smtClean="0"/>
              <a:t>χαρακτήρα.</a:t>
            </a:r>
            <a:endParaRPr lang="el-GR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l-GR" dirty="0"/>
              <a:t>Εκκριτικοί (</a:t>
            </a:r>
            <a:r>
              <a:rPr lang="el-GR" dirty="0" err="1"/>
              <a:t>secretors</a:t>
            </a:r>
            <a:r>
              <a:rPr lang="el-GR" dirty="0"/>
              <a:t>) </a:t>
            </a:r>
            <a:r>
              <a:rPr lang="el-GR" dirty="0" smtClean="0"/>
              <a:t>γόνοι.</a:t>
            </a:r>
            <a:endParaRPr lang="el-GR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l-GR" dirty="0" err="1"/>
              <a:t>Se</a:t>
            </a:r>
            <a:r>
              <a:rPr lang="el-GR" dirty="0"/>
              <a:t> (επικρατής) </a:t>
            </a:r>
            <a:r>
              <a:rPr lang="el-GR" dirty="0" err="1"/>
              <a:t>se</a:t>
            </a:r>
            <a:r>
              <a:rPr lang="el-GR" dirty="0"/>
              <a:t> (υπολειπόμενος</a:t>
            </a:r>
            <a:r>
              <a:rPr lang="el-GR" dirty="0" smtClean="0"/>
              <a:t>).</a:t>
            </a:r>
            <a:endParaRPr lang="el-GR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l-GR" dirty="0" err="1"/>
              <a:t>Se</a:t>
            </a:r>
            <a:r>
              <a:rPr lang="el-GR" dirty="0"/>
              <a:t> εκφράζει το </a:t>
            </a:r>
            <a:r>
              <a:rPr lang="el-GR" dirty="0" err="1"/>
              <a:t>Ag</a:t>
            </a:r>
            <a:r>
              <a:rPr lang="el-GR" dirty="0"/>
              <a:t>-H άρα και </a:t>
            </a:r>
            <a:r>
              <a:rPr lang="el-GR" dirty="0" err="1"/>
              <a:t>Ag</a:t>
            </a:r>
            <a:r>
              <a:rPr lang="el-GR" dirty="0"/>
              <a:t>-A, </a:t>
            </a:r>
            <a:r>
              <a:rPr lang="el-GR" dirty="0" err="1" smtClean="0"/>
              <a:t>Ag</a:t>
            </a:r>
            <a:r>
              <a:rPr lang="el-GR" dirty="0" smtClean="0"/>
              <a:t>-B στις </a:t>
            </a:r>
            <a:r>
              <a:rPr lang="el-GR" dirty="0" err="1"/>
              <a:t>γλυκοπρωτεΐνες</a:t>
            </a:r>
            <a:r>
              <a:rPr lang="el-GR" dirty="0"/>
              <a:t> των επιθηλιακών </a:t>
            </a:r>
            <a:r>
              <a:rPr lang="el-GR" dirty="0" smtClean="0"/>
              <a:t>κυττάρων.</a:t>
            </a:r>
            <a:endParaRPr lang="el-GR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l-GR" dirty="0"/>
              <a:t>80% </a:t>
            </a:r>
            <a:r>
              <a:rPr lang="el-GR" dirty="0" err="1"/>
              <a:t>Se</a:t>
            </a:r>
            <a:r>
              <a:rPr lang="el-GR" dirty="0"/>
              <a:t>/</a:t>
            </a:r>
            <a:r>
              <a:rPr lang="el-GR" dirty="0" err="1"/>
              <a:t>Se</a:t>
            </a:r>
            <a:r>
              <a:rPr lang="el-GR" dirty="0"/>
              <a:t>, </a:t>
            </a:r>
            <a:r>
              <a:rPr lang="el-GR" dirty="0" err="1"/>
              <a:t>Se</a:t>
            </a:r>
            <a:r>
              <a:rPr lang="el-GR" dirty="0"/>
              <a:t>/</a:t>
            </a:r>
            <a:r>
              <a:rPr lang="el-GR" dirty="0" err="1"/>
              <a:t>se</a:t>
            </a:r>
            <a:r>
              <a:rPr lang="el-GR" dirty="0"/>
              <a:t> (εκκριτικά άτομα</a:t>
            </a:r>
            <a:r>
              <a:rPr lang="el-GR" dirty="0" smtClean="0"/>
              <a:t>).</a:t>
            </a:r>
            <a:endParaRPr lang="el-GR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l-GR" dirty="0"/>
              <a:t>20% </a:t>
            </a:r>
            <a:r>
              <a:rPr lang="el-GR" dirty="0" err="1"/>
              <a:t>se</a:t>
            </a:r>
            <a:r>
              <a:rPr lang="el-GR" dirty="0"/>
              <a:t>/</a:t>
            </a:r>
            <a:r>
              <a:rPr lang="el-GR" dirty="0" err="1"/>
              <a:t>se</a:t>
            </a:r>
            <a:r>
              <a:rPr lang="el-GR" dirty="0"/>
              <a:t> (μη εκκριτικά άτομα</a:t>
            </a:r>
            <a:r>
              <a:rPr lang="el-GR" dirty="0" smtClean="0"/>
              <a:t>).</a:t>
            </a:r>
            <a:endParaRPr lang="el-GR" dirty="0"/>
          </a:p>
        </p:txBody>
      </p:sp>
      <p:sp>
        <p:nvSpPr>
          <p:cNvPr id="8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73B68C-B9ED-4C5A-BE85-EA9F88BAA7FB}" type="slidenum">
              <a:rPr lang="el-GR" altLang="el-GR"/>
              <a:pPr>
                <a:defRPr/>
              </a:pPr>
              <a:t>36</a:t>
            </a:fld>
            <a:endParaRPr lang="el-GR" altLang="el-GR"/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2411760" y="4892675"/>
            <a:ext cx="29267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200" b="1" dirty="0">
                <a:latin typeface="+mn-lt"/>
              </a:rPr>
              <a:t>Α</a:t>
            </a:r>
            <a:r>
              <a:rPr lang="en-US" altLang="el-GR" sz="2200" b="1" dirty="0">
                <a:latin typeface="+mn-lt"/>
              </a:rPr>
              <a:t>g-A, Ag-B, Ag-H</a:t>
            </a:r>
            <a:endParaRPr lang="el-GR" altLang="el-GR" sz="2200" b="1" dirty="0">
              <a:latin typeface="+mn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200" b="1" dirty="0">
                <a:latin typeface="+mn-lt"/>
              </a:rPr>
              <a:t>σε υγρά που εκκρίνουν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200" b="1" dirty="0">
                <a:latin typeface="+mn-lt"/>
              </a:rPr>
              <a:t>αδένες</a:t>
            </a:r>
          </a:p>
        </p:txBody>
      </p:sp>
      <p:sp>
        <p:nvSpPr>
          <p:cNvPr id="72713" name="AutoShape 9"/>
          <p:cNvSpPr>
            <a:spLocks noChangeArrowheads="1"/>
          </p:cNvSpPr>
          <p:nvPr/>
        </p:nvSpPr>
        <p:spPr bwMode="auto">
          <a:xfrm>
            <a:off x="5338460" y="3962400"/>
            <a:ext cx="2743200" cy="1676400"/>
          </a:xfrm>
          <a:prstGeom prst="curvedLeftArrow">
            <a:avLst>
              <a:gd name="adj1" fmla="val 13352"/>
              <a:gd name="adj2" fmla="val 13352"/>
              <a:gd name="adj3" fmla="val 54545"/>
            </a:avLst>
          </a:prstGeom>
          <a:solidFill>
            <a:srgbClr val="FFFF00"/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latin typeface="Arial" charset="0"/>
            </a:endParaRPr>
          </a:p>
        </p:txBody>
      </p:sp>
      <p:sp>
        <p:nvSpPr>
          <p:cNvPr id="72715" name="Text Box 11"/>
          <p:cNvSpPr txBox="1">
            <a:spLocks noChangeArrowheads="1"/>
          </p:cNvSpPr>
          <p:nvPr/>
        </p:nvSpPr>
        <p:spPr bwMode="auto">
          <a:xfrm>
            <a:off x="467544" y="6237312"/>
            <a:ext cx="784887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2200" b="1" dirty="0">
                <a:latin typeface="+mn-lt"/>
              </a:rPr>
              <a:t>Στα νεογνά τα Α</a:t>
            </a:r>
            <a:r>
              <a:rPr lang="en-US" altLang="el-GR" sz="2200" b="1" dirty="0">
                <a:latin typeface="+mn-lt"/>
              </a:rPr>
              <a:t>g-A, Ag-B, Ag-H</a:t>
            </a:r>
            <a:r>
              <a:rPr lang="el-GR" altLang="el-GR" sz="2200" b="1" dirty="0">
                <a:latin typeface="+mn-lt"/>
              </a:rPr>
              <a:t> αναπτύσσονται μετά 2</a:t>
            </a:r>
            <a:r>
              <a:rPr lang="el-GR" altLang="el-GR" sz="2200" b="1" baseline="30000" dirty="0">
                <a:latin typeface="+mn-lt"/>
              </a:rPr>
              <a:t>ο</a:t>
            </a:r>
            <a:r>
              <a:rPr lang="el-GR" altLang="el-GR" sz="2200" b="1" dirty="0">
                <a:latin typeface="+mn-lt"/>
              </a:rPr>
              <a:t>-4</a:t>
            </a:r>
            <a:r>
              <a:rPr lang="el-GR" altLang="el-GR" sz="2200" b="1" baseline="30000" dirty="0">
                <a:latin typeface="+mn-lt"/>
              </a:rPr>
              <a:t>ο</a:t>
            </a:r>
            <a:r>
              <a:rPr lang="el-GR" altLang="el-GR" sz="2200" b="1" dirty="0">
                <a:latin typeface="+mn-lt"/>
              </a:rPr>
              <a:t> έτος</a:t>
            </a:r>
          </a:p>
        </p:txBody>
      </p:sp>
    </p:spTree>
    <p:extLst>
      <p:ext uri="{BB962C8B-B14F-4D97-AF65-F5344CB8AC3E}">
        <p14:creationId xmlns:p14="http://schemas.microsoft.com/office/powerpoint/2010/main" val="352663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1" grpId="0"/>
      <p:bldP spid="72713" grpId="0" animBg="1"/>
      <p:bldP spid="7271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/>
              <a:t>Μονοπάτια που εμπλέκονται στην σύνθεση αντιγόνων ABO, </a:t>
            </a:r>
            <a:r>
              <a:rPr lang="el-GR" sz="3200" dirty="0" err="1"/>
              <a:t>Hh</a:t>
            </a:r>
            <a:r>
              <a:rPr lang="el-GR" sz="3200" dirty="0"/>
              <a:t> και </a:t>
            </a:r>
            <a:r>
              <a:rPr lang="el-GR" sz="3200" dirty="0" err="1" smtClean="0"/>
              <a:t>Lewis</a:t>
            </a: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6E1274-C607-463D-8DF2-30FC7093139B}" type="slidenum">
              <a:rPr lang="el-GR" altLang="el-GR"/>
              <a:pPr>
                <a:defRPr/>
              </a:pPr>
              <a:t>37</a:t>
            </a:fld>
            <a:endParaRPr lang="el-GR" altLang="el-GR"/>
          </a:p>
        </p:txBody>
      </p:sp>
      <p:pic>
        <p:nvPicPr>
          <p:cNvPr id="44035" name="Picture 4" descr="abohlew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990600"/>
            <a:ext cx="9096375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Rectangle 6"/>
          <p:cNvSpPr>
            <a:spLocks noChangeArrowheads="1"/>
          </p:cNvSpPr>
          <p:nvPr/>
        </p:nvSpPr>
        <p:spPr bwMode="auto">
          <a:xfrm>
            <a:off x="6842125" y="6324600"/>
            <a:ext cx="2301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0">
                <a:solidFill>
                  <a:schemeClr val="bg1"/>
                </a:solidFill>
                <a:latin typeface="Arial" charset="0"/>
              </a:rPr>
              <a:t>από G Daniels, 1996</a:t>
            </a:r>
          </a:p>
        </p:txBody>
      </p:sp>
    </p:spTree>
    <p:extLst>
      <p:ext uri="{BB962C8B-B14F-4D97-AF65-F5344CB8AC3E}">
        <p14:creationId xmlns:p14="http://schemas.microsoft.com/office/powerpoint/2010/main" val="90600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Συνδυασμός Γονότυπου - </a:t>
            </a:r>
            <a:r>
              <a:rPr lang="el-GR" dirty="0" smtClean="0"/>
              <a:t>Φαινοτύπου</a:t>
            </a:r>
            <a:endParaRPr lang="el-GR" dirty="0"/>
          </a:p>
        </p:txBody>
      </p:sp>
      <p:sp>
        <p:nvSpPr>
          <p:cNvPr id="46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FC9CEC-F6DF-4941-8B58-B8CF8D33940B}" type="slidenum">
              <a:rPr lang="el-GR" altLang="el-GR"/>
              <a:pPr>
                <a:defRPr/>
              </a:pPr>
              <a:t>38</a:t>
            </a:fld>
            <a:endParaRPr lang="el-GR" altLang="el-GR"/>
          </a:p>
        </p:txBody>
      </p:sp>
      <p:graphicFrame>
        <p:nvGraphicFramePr>
          <p:cNvPr id="73820" name="Group 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7697338"/>
              </p:ext>
            </p:extLst>
          </p:nvPr>
        </p:nvGraphicFramePr>
        <p:xfrm>
          <a:off x="539552" y="1371600"/>
          <a:ext cx="8184451" cy="4330702"/>
        </p:xfrm>
        <a:graphic>
          <a:graphicData uri="http://schemas.openxmlformats.org/drawingml/2006/table">
            <a:tbl>
              <a:tblPr firstRow="1"/>
              <a:tblGrid>
                <a:gridCol w="1595437"/>
                <a:gridCol w="1459103"/>
                <a:gridCol w="1339850"/>
                <a:gridCol w="1607693"/>
                <a:gridCol w="2182368"/>
              </a:tblGrid>
              <a:tr h="6063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τύπος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συχνότητα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γονίδια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φαινότυπος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Ag</a:t>
                      </a:r>
                      <a:r>
                        <a:rPr kumimoji="0" lang="el-GR" alt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στις</a:t>
                      </a:r>
                      <a:r>
                        <a:rPr kumimoji="0" lang="en-US" alt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l-GR" alt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εκκρίσεις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79339"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εκκριτικός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77-80%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A,</a:t>
                      </a:r>
                      <a:r>
                        <a:rPr kumimoji="0" lang="el-GR" alt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Η, </a:t>
                      </a:r>
                      <a:r>
                        <a:rPr kumimoji="0" lang="en-US" alt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</a:t>
                      </a:r>
                      <a:endParaRPr kumimoji="0" lang="el-GR" alt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</a:t>
                      </a:r>
                      <a:endParaRPr kumimoji="0" lang="el-GR" altLang="el-GR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A, H</a:t>
                      </a:r>
                      <a:endParaRPr kumimoji="0" lang="el-GR" alt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0926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B, H, Se</a:t>
                      </a:r>
                      <a:endParaRPr kumimoji="0" lang="el-GR" altLang="el-G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</a:t>
                      </a:r>
                      <a:endParaRPr kumimoji="0" lang="el-GR" altLang="el-GR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B, H</a:t>
                      </a:r>
                      <a:endParaRPr kumimoji="0" lang="el-GR" altLang="el-G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925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O, H, Se</a:t>
                      </a:r>
                      <a:endParaRPr kumimoji="0" lang="el-GR" altLang="el-G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</a:t>
                      </a:r>
                      <a:endParaRPr kumimoji="0" lang="el-GR" altLang="el-GR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</a:t>
                      </a:r>
                      <a:endParaRPr kumimoji="0" lang="el-GR" altLang="el-G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0926"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Μη εκκριτικός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20-23%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A, H, se</a:t>
                      </a:r>
                      <a:endParaRPr kumimoji="0" lang="el-GR" altLang="el-G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</a:t>
                      </a:r>
                      <a:endParaRPr kumimoji="0" lang="el-GR" altLang="el-GR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kumimoji="0" lang="el-GR" altLang="el-G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339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B, H, se</a:t>
                      </a:r>
                      <a:endParaRPr kumimoji="0" lang="el-GR" altLang="el-G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</a:t>
                      </a:r>
                      <a:endParaRPr kumimoji="0" lang="el-GR" altLang="el-GR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kumimoji="0" lang="el-GR" altLang="el-G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0926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O, H, se</a:t>
                      </a:r>
                      <a:endParaRPr kumimoji="0" lang="el-GR" altLang="el-G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</a:t>
                      </a:r>
                      <a:endParaRPr kumimoji="0" lang="el-GR" altLang="el-GR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kumimoji="0" lang="el-GR" alt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201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Αντιγόνα Ομάδων </a:t>
            </a:r>
            <a:r>
              <a:rPr lang="el-GR" dirty="0" smtClean="0"/>
              <a:t>ΑΒΟ</a:t>
            </a:r>
            <a:endParaRPr lang="el-GR" dirty="0"/>
          </a:p>
        </p:txBody>
      </p:sp>
      <p:sp>
        <p:nvSpPr>
          <p:cNvPr id="5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E73F20-3E02-48FB-B51B-A11AF9549E9F}" type="slidenum">
              <a:rPr lang="el-GR" altLang="el-GR"/>
              <a:pPr>
                <a:defRPr/>
              </a:pPr>
              <a:t>3</a:t>
            </a:fld>
            <a:endParaRPr lang="el-GR" altLang="el-GR"/>
          </a:p>
        </p:txBody>
      </p:sp>
      <p:pic>
        <p:nvPicPr>
          <p:cNvPr id="103426" name="Picture 2" descr="File:ABO blood group diagram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055453"/>
            <a:ext cx="7056784" cy="53258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Rectangle 11"/>
          <p:cNvSpPr/>
          <p:nvPr/>
        </p:nvSpPr>
        <p:spPr>
          <a:xfrm>
            <a:off x="1280335" y="6464369"/>
            <a:ext cx="65833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ABO blood group </a:t>
            </a:r>
            <a:r>
              <a:rPr lang="en-US" sz="1200" dirty="0" smtClean="0">
                <a:latin typeface="+mn-lt"/>
                <a:hlinkClick r:id="rId4"/>
              </a:rPr>
              <a:t>diagram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 </a:t>
            </a:r>
            <a:r>
              <a:rPr lang="en-US" sz="1200" dirty="0">
                <a:latin typeface="+mn-lt"/>
                <a:hlinkClick r:id="rId5" tooltip="User:Delphi234"/>
              </a:rPr>
              <a:t>Delphi234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l-G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339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Υποομάδες του Συστήματος ΑΒΟ (Α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803748"/>
          </a:xfrm>
        </p:spPr>
        <p:txBody>
          <a:bodyPr/>
          <a:lstStyle/>
          <a:p>
            <a:r>
              <a:rPr lang="el-GR" dirty="0"/>
              <a:t>Η ομάδα Α έχει Α</a:t>
            </a:r>
            <a:r>
              <a:rPr lang="el-GR" baseline="-25000" dirty="0"/>
              <a:t>1</a:t>
            </a:r>
            <a:r>
              <a:rPr lang="el-GR" dirty="0"/>
              <a:t>, Α</a:t>
            </a:r>
            <a:r>
              <a:rPr lang="el-GR" baseline="-25000" dirty="0"/>
              <a:t>2</a:t>
            </a:r>
            <a:r>
              <a:rPr lang="el-GR" dirty="0"/>
              <a:t>, Α</a:t>
            </a:r>
            <a:r>
              <a:rPr lang="el-GR" baseline="-25000" dirty="0"/>
              <a:t>3</a:t>
            </a:r>
            <a:r>
              <a:rPr lang="el-GR" dirty="0"/>
              <a:t>,…Α</a:t>
            </a:r>
            <a:r>
              <a:rPr lang="el-GR" baseline="-25000" dirty="0"/>
              <a:t>χ</a:t>
            </a:r>
            <a:r>
              <a:rPr lang="el-GR" dirty="0"/>
              <a:t> </a:t>
            </a:r>
          </a:p>
          <a:p>
            <a:r>
              <a:rPr lang="el-GR" dirty="0"/>
              <a:t>80% τις ομάδας Α ανήκει στην υποομάδα Α</a:t>
            </a:r>
            <a:r>
              <a:rPr lang="el-GR" baseline="-25000" dirty="0"/>
              <a:t>1</a:t>
            </a:r>
          </a:p>
          <a:p>
            <a:r>
              <a:rPr lang="el-GR" dirty="0"/>
              <a:t>Τα </a:t>
            </a:r>
            <a:r>
              <a:rPr lang="el-GR" dirty="0" err="1"/>
              <a:t>RBCs</a:t>
            </a:r>
            <a:r>
              <a:rPr lang="el-GR" dirty="0"/>
              <a:t> αντιδρούν ισχυρά με anti-A</a:t>
            </a:r>
            <a:r>
              <a:rPr lang="el-GR" baseline="-25000" dirty="0"/>
              <a:t>1</a:t>
            </a:r>
            <a:r>
              <a:rPr lang="el-GR" dirty="0"/>
              <a:t> </a:t>
            </a:r>
            <a:r>
              <a:rPr lang="el-GR" dirty="0" err="1"/>
              <a:t>αντιορούς</a:t>
            </a:r>
            <a:endParaRPr lang="el-GR" dirty="0"/>
          </a:p>
          <a:p>
            <a:r>
              <a:rPr lang="el-GR" dirty="0"/>
              <a:t>Τα </a:t>
            </a:r>
            <a:r>
              <a:rPr lang="el-GR" dirty="0" err="1"/>
              <a:t>RBCs</a:t>
            </a:r>
            <a:r>
              <a:rPr lang="el-GR" dirty="0"/>
              <a:t> A</a:t>
            </a:r>
            <a:r>
              <a:rPr lang="el-GR" baseline="-25000" dirty="0"/>
              <a:t>1</a:t>
            </a:r>
            <a:r>
              <a:rPr lang="el-GR" dirty="0"/>
              <a:t> αντιδρούν με anti-A</a:t>
            </a:r>
            <a:r>
              <a:rPr lang="el-GR" baseline="-25000" dirty="0"/>
              <a:t>1</a:t>
            </a:r>
            <a:r>
              <a:rPr lang="el-GR" dirty="0"/>
              <a:t> </a:t>
            </a:r>
            <a:r>
              <a:rPr lang="el-GR" dirty="0" err="1" smtClean="0"/>
              <a:t>λεκτίνη</a:t>
            </a:r>
            <a:endParaRPr lang="el-GR" dirty="0" smtClean="0"/>
          </a:p>
          <a:p>
            <a:pPr>
              <a:spcBef>
                <a:spcPct val="0"/>
              </a:spcBef>
              <a:buNone/>
            </a:pPr>
            <a:r>
              <a:rPr lang="el-GR" altLang="el-GR" sz="2000" dirty="0" err="1"/>
              <a:t>Επίτοποι</a:t>
            </a:r>
            <a:r>
              <a:rPr lang="el-GR" altLang="el-GR" sz="2000" dirty="0"/>
              <a:t> Α1 = 800.000-1.200.000</a:t>
            </a:r>
          </a:p>
          <a:p>
            <a:pPr>
              <a:spcBef>
                <a:spcPct val="0"/>
              </a:spcBef>
              <a:buNone/>
            </a:pPr>
            <a:r>
              <a:rPr lang="el-GR" altLang="el-GR" sz="2000" dirty="0" err="1"/>
              <a:t>Επίτοποι</a:t>
            </a:r>
            <a:r>
              <a:rPr lang="el-GR" altLang="el-GR" sz="2000" dirty="0"/>
              <a:t> Α2 = </a:t>
            </a:r>
            <a:r>
              <a:rPr lang="el-GR" altLang="el-GR" sz="2000" dirty="0" smtClean="0"/>
              <a:t>150.000-450.000</a:t>
            </a:r>
            <a:endParaRPr lang="el-GR" altLang="el-GR" sz="2000" dirty="0"/>
          </a:p>
        </p:txBody>
      </p:sp>
      <p:sp>
        <p:nvSpPr>
          <p:cNvPr id="16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8E477D-F9E9-4B1D-A9A0-531A2E67C882}" type="slidenum">
              <a:rPr lang="el-GR" altLang="el-GR"/>
              <a:pPr>
                <a:defRPr/>
              </a:pPr>
              <a:t>39</a:t>
            </a:fld>
            <a:endParaRPr lang="el-GR" altLang="el-GR"/>
          </a:p>
        </p:txBody>
      </p:sp>
      <p:sp>
        <p:nvSpPr>
          <p:cNvPr id="46086" name="AutoShape 16"/>
          <p:cNvSpPr>
            <a:spLocks noChangeArrowheads="1"/>
          </p:cNvSpPr>
          <p:nvPr/>
        </p:nvSpPr>
        <p:spPr bwMode="auto">
          <a:xfrm>
            <a:off x="7391400" y="3276600"/>
            <a:ext cx="1752600" cy="1447800"/>
          </a:xfrm>
          <a:prstGeom prst="wedgeEllipseCallout">
            <a:avLst>
              <a:gd name="adj1" fmla="val -139141"/>
              <a:gd name="adj2" fmla="val -55334"/>
            </a:avLst>
          </a:prstGeom>
          <a:noFill/>
          <a:ln w="412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1800">
              <a:latin typeface="Arial" charset="0"/>
            </a:endParaRPr>
          </a:p>
        </p:txBody>
      </p:sp>
      <p:sp>
        <p:nvSpPr>
          <p:cNvPr id="46087" name="Text Box 17"/>
          <p:cNvSpPr txBox="1">
            <a:spLocks noChangeArrowheads="1"/>
          </p:cNvSpPr>
          <p:nvPr/>
        </p:nvSpPr>
        <p:spPr bwMode="auto">
          <a:xfrm>
            <a:off x="7673975" y="3581400"/>
            <a:ext cx="12506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400">
                <a:latin typeface="+mn-lt"/>
              </a:rPr>
              <a:t>Dolichos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400">
                <a:latin typeface="+mn-lt"/>
              </a:rPr>
              <a:t>biflorus</a:t>
            </a:r>
            <a:endParaRPr lang="el-GR" altLang="el-GR" sz="2400">
              <a:latin typeface="+mn-lt"/>
            </a:endParaRPr>
          </a:p>
        </p:txBody>
      </p:sp>
      <p:sp>
        <p:nvSpPr>
          <p:cNvPr id="46088" name="AutoShape 18"/>
          <p:cNvSpPr>
            <a:spLocks noChangeArrowheads="1"/>
          </p:cNvSpPr>
          <p:nvPr/>
        </p:nvSpPr>
        <p:spPr bwMode="auto">
          <a:xfrm>
            <a:off x="4267200" y="3886200"/>
            <a:ext cx="2971800" cy="1447800"/>
          </a:xfrm>
          <a:prstGeom prst="wedgeEllipseCallout">
            <a:avLst>
              <a:gd name="adj1" fmla="val -16819"/>
              <a:gd name="adj2" fmla="val -92804"/>
            </a:avLst>
          </a:prstGeom>
          <a:noFill/>
          <a:ln w="412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1800">
              <a:latin typeface="Arial" charset="0"/>
            </a:endParaRPr>
          </a:p>
        </p:txBody>
      </p:sp>
      <p:sp>
        <p:nvSpPr>
          <p:cNvPr id="46089" name="Text Box 19"/>
          <p:cNvSpPr txBox="1">
            <a:spLocks noChangeArrowheads="1"/>
          </p:cNvSpPr>
          <p:nvPr/>
        </p:nvSpPr>
        <p:spPr bwMode="auto">
          <a:xfrm>
            <a:off x="4551363" y="4191000"/>
            <a:ext cx="21302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400" dirty="0">
                <a:latin typeface="+mn-lt"/>
              </a:rPr>
              <a:t>Anti-A</a:t>
            </a:r>
            <a:r>
              <a:rPr lang="en-US" altLang="el-GR" sz="2400" baseline="-25000" dirty="0">
                <a:latin typeface="+mn-lt"/>
              </a:rPr>
              <a:t>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400" dirty="0">
                <a:latin typeface="+mn-lt"/>
              </a:rPr>
              <a:t>(</a:t>
            </a:r>
            <a:r>
              <a:rPr lang="el-GR" altLang="el-GR" sz="2400" dirty="0">
                <a:latin typeface="+mn-lt"/>
              </a:rPr>
              <a:t>ορό ατόμων Β)</a:t>
            </a:r>
          </a:p>
        </p:txBody>
      </p:sp>
      <p:sp>
        <p:nvSpPr>
          <p:cNvPr id="46091" name="AutoShape 21"/>
          <p:cNvSpPr>
            <a:spLocks noChangeArrowheads="1"/>
          </p:cNvSpPr>
          <p:nvPr/>
        </p:nvSpPr>
        <p:spPr bwMode="auto">
          <a:xfrm>
            <a:off x="1143000" y="4343400"/>
            <a:ext cx="2057400" cy="609600"/>
          </a:xfrm>
          <a:prstGeom prst="wedgeRoundRectCallout">
            <a:avLst>
              <a:gd name="adj1" fmla="val 17691"/>
              <a:gd name="adj2" fmla="val -127737"/>
              <a:gd name="adj3" fmla="val 16667"/>
            </a:avLst>
          </a:prstGeom>
          <a:noFill/>
          <a:ln w="412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1800">
              <a:latin typeface="Arial" charset="0"/>
            </a:endParaRPr>
          </a:p>
        </p:txBody>
      </p:sp>
      <p:sp>
        <p:nvSpPr>
          <p:cNvPr id="46092" name="Text Box 22"/>
          <p:cNvSpPr txBox="1">
            <a:spLocks noChangeArrowheads="1"/>
          </p:cNvSpPr>
          <p:nvPr/>
        </p:nvSpPr>
        <p:spPr bwMode="auto">
          <a:xfrm>
            <a:off x="1371600" y="4419600"/>
            <a:ext cx="14723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>
                <a:latin typeface="+mn-lt"/>
              </a:rPr>
              <a:t>Λιγότεροι </a:t>
            </a:r>
          </a:p>
        </p:txBody>
      </p:sp>
      <p:sp>
        <p:nvSpPr>
          <p:cNvPr id="36887" name="Text Box 23"/>
          <p:cNvSpPr txBox="1">
            <a:spLocks noChangeArrowheads="1"/>
          </p:cNvSpPr>
          <p:nvPr/>
        </p:nvSpPr>
        <p:spPr bwMode="auto">
          <a:xfrm>
            <a:off x="4742941" y="5919663"/>
            <a:ext cx="3789499" cy="461665"/>
          </a:xfrm>
          <a:prstGeom prst="rect">
            <a:avLst/>
          </a:prstGeom>
          <a:solidFill>
            <a:srgbClr val="FFFFAF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altLang="el-GR" sz="2400" dirty="0">
                <a:latin typeface="+mn-lt"/>
              </a:rPr>
              <a:t>Το Α</a:t>
            </a:r>
            <a:r>
              <a:rPr lang="el-GR" altLang="el-GR" sz="2400" baseline="-25000" dirty="0">
                <a:latin typeface="+mn-lt"/>
              </a:rPr>
              <a:t>1</a:t>
            </a:r>
            <a:r>
              <a:rPr lang="el-GR" altLang="el-GR" sz="2400" dirty="0">
                <a:latin typeface="+mn-lt"/>
              </a:rPr>
              <a:t> αντίσωμα είναι ψυχρό </a:t>
            </a:r>
          </a:p>
        </p:txBody>
      </p:sp>
      <p:sp>
        <p:nvSpPr>
          <p:cNvPr id="36888" name="Text Box 24"/>
          <p:cNvSpPr txBox="1">
            <a:spLocks noChangeArrowheads="1"/>
          </p:cNvSpPr>
          <p:nvPr/>
        </p:nvSpPr>
        <p:spPr bwMode="auto">
          <a:xfrm>
            <a:off x="304800" y="5334000"/>
            <a:ext cx="387465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dirty="0">
                <a:latin typeface="+mn-lt"/>
              </a:rPr>
              <a:t>Μειωμένη έκφραση του </a:t>
            </a:r>
            <a:r>
              <a:rPr lang="en-US" altLang="el-GR" sz="2400" dirty="0">
                <a:latin typeface="+mn-lt"/>
              </a:rPr>
              <a:t>Ag-A</a:t>
            </a:r>
            <a:endParaRPr lang="el-GR" altLang="el-GR" sz="2400" dirty="0">
              <a:latin typeface="+mn-lt"/>
            </a:endParaRPr>
          </a:p>
        </p:txBody>
      </p:sp>
      <p:sp>
        <p:nvSpPr>
          <p:cNvPr id="36889" name="Text Box 25"/>
          <p:cNvSpPr txBox="1">
            <a:spLocks noChangeArrowheads="1"/>
          </p:cNvSpPr>
          <p:nvPr/>
        </p:nvSpPr>
        <p:spPr bwMode="auto">
          <a:xfrm>
            <a:off x="990600" y="5867400"/>
            <a:ext cx="2737031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dirty="0">
                <a:latin typeface="+mn-lt"/>
              </a:rPr>
              <a:t>Φαινότυπος Α </a:t>
            </a:r>
            <a:r>
              <a:rPr lang="en-US" altLang="el-GR" sz="2400" dirty="0">
                <a:latin typeface="+mn-lt"/>
              </a:rPr>
              <a:t>Weak</a:t>
            </a:r>
            <a:endParaRPr lang="el-GR" altLang="el-G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2923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87" grpId="0" animBg="1"/>
      <p:bldP spid="36888" grpId="0" animBg="1"/>
      <p:bldP spid="3688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Παρόμοια με την ομάδα </a:t>
            </a:r>
            <a:r>
              <a:rPr lang="el-GR" dirty="0" smtClean="0"/>
              <a:t>Α.</a:t>
            </a:r>
            <a:endParaRPr lang="el-GR" dirty="0"/>
          </a:p>
          <a:p>
            <a:r>
              <a:rPr lang="el-GR" dirty="0"/>
              <a:t>Σπάνιες και μικρότερης </a:t>
            </a:r>
            <a:r>
              <a:rPr lang="el-GR" dirty="0" smtClean="0"/>
              <a:t>σημασίας.</a:t>
            </a:r>
            <a:endParaRPr lang="el-GR" dirty="0"/>
          </a:p>
          <a:p>
            <a:r>
              <a:rPr lang="el-GR" dirty="0"/>
              <a:t>Παραλλαγές της ομάδας Β είναι </a:t>
            </a:r>
            <a:r>
              <a:rPr lang="el-GR" dirty="0" smtClean="0"/>
              <a:t>σπάνιες.</a:t>
            </a:r>
            <a:endParaRPr lang="el-GR" dirty="0"/>
          </a:p>
          <a:p>
            <a:r>
              <a:rPr lang="el-GR" dirty="0"/>
              <a:t>Τα ερυθρά αιμοσφαίρια παρουσιάζουν μειωμένη αντίδραση </a:t>
            </a:r>
            <a:r>
              <a:rPr lang="el-GR" dirty="0" smtClean="0"/>
              <a:t>με </a:t>
            </a:r>
            <a:r>
              <a:rPr lang="el-GR" dirty="0" err="1"/>
              <a:t>anti</a:t>
            </a:r>
            <a:r>
              <a:rPr lang="el-GR" dirty="0"/>
              <a:t>-B και  </a:t>
            </a:r>
            <a:r>
              <a:rPr lang="el-GR" dirty="0" err="1"/>
              <a:t>anti</a:t>
            </a:r>
            <a:r>
              <a:rPr lang="el-GR" dirty="0"/>
              <a:t>-A, </a:t>
            </a:r>
            <a:r>
              <a:rPr lang="el-GR" dirty="0" smtClean="0"/>
              <a:t>B.</a:t>
            </a:r>
            <a:endParaRPr lang="el-GR" dirty="0"/>
          </a:p>
          <a:p>
            <a:r>
              <a:rPr lang="el-GR" dirty="0"/>
              <a:t>Όμως συγκολλούνται με </a:t>
            </a:r>
            <a:r>
              <a:rPr lang="el-GR" dirty="0" err="1"/>
              <a:t>anti</a:t>
            </a:r>
            <a:r>
              <a:rPr lang="el-GR" dirty="0"/>
              <a:t>-B αντισώματα (ανάστροφη</a:t>
            </a:r>
            <a:r>
              <a:rPr lang="el-GR" dirty="0" smtClean="0"/>
              <a:t>).</a:t>
            </a:r>
            <a:endParaRPr lang="el-GR" dirty="0"/>
          </a:p>
        </p:txBody>
      </p:sp>
      <p:sp>
        <p:nvSpPr>
          <p:cNvPr id="5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BDC6DA-E2CA-4511-B2C2-D9211ECC074B}" type="slidenum">
              <a:rPr lang="el-GR" altLang="el-GR"/>
              <a:pPr>
                <a:defRPr/>
              </a:pPr>
              <a:t>40</a:t>
            </a:fld>
            <a:endParaRPr lang="el-GR" altLang="el-GR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Υποομάδες του Συστήματος ΑΒΟ (Β)</a:t>
            </a:r>
          </a:p>
        </p:txBody>
      </p:sp>
    </p:spTree>
    <p:extLst>
      <p:ext uri="{BB962C8B-B14F-4D97-AF65-F5344CB8AC3E}">
        <p14:creationId xmlns:p14="http://schemas.microsoft.com/office/powerpoint/2010/main" val="119198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Υποομάδες του Συστήματος ΑΒΟ (ΑΒ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Ποικιλομορφία ανάλογα με την ομάδα Α και Β (Α</a:t>
            </a:r>
            <a:r>
              <a:rPr lang="el-GR" sz="2400" baseline="-25000" dirty="0"/>
              <a:t>1</a:t>
            </a:r>
            <a:r>
              <a:rPr lang="el-GR" sz="2400" dirty="0"/>
              <a:t>Β, Α</a:t>
            </a:r>
            <a:r>
              <a:rPr lang="el-GR" sz="2400" baseline="-25000" dirty="0"/>
              <a:t>2</a:t>
            </a:r>
            <a:r>
              <a:rPr lang="el-GR" sz="2400" dirty="0"/>
              <a:t>Β κτλ</a:t>
            </a:r>
            <a:r>
              <a:rPr lang="el-GR" sz="2400" dirty="0" smtClean="0"/>
              <a:t>)</a:t>
            </a:r>
          </a:p>
          <a:p>
            <a:pPr marL="355600" indent="0">
              <a:spcBef>
                <a:spcPct val="0"/>
              </a:spcBef>
              <a:buNone/>
            </a:pPr>
            <a:r>
              <a:rPr lang="el-GR" altLang="el-GR" sz="2400" dirty="0"/>
              <a:t>Το ένα χρωμόσωμα </a:t>
            </a:r>
            <a:r>
              <a:rPr lang="en-US" altLang="el-GR" sz="2400" dirty="0"/>
              <a:t>9 </a:t>
            </a:r>
            <a:r>
              <a:rPr lang="el-GR" altLang="el-GR" sz="2400" dirty="0"/>
              <a:t>έχει το γονίδιο Α (</a:t>
            </a:r>
            <a:r>
              <a:rPr lang="en-US" altLang="el-GR" sz="2400" dirty="0"/>
              <a:t>Ag-A) </a:t>
            </a:r>
            <a:r>
              <a:rPr lang="el-GR" altLang="el-GR" sz="2400" dirty="0"/>
              <a:t>και στο άλλο το </a:t>
            </a:r>
            <a:r>
              <a:rPr lang="en-US" altLang="el-GR" sz="2400" dirty="0"/>
              <a:t>Ag-B </a:t>
            </a:r>
            <a:r>
              <a:rPr lang="el-GR" altLang="el-GR" sz="2400" dirty="0"/>
              <a:t>(φαινότυπο Α/Β </a:t>
            </a:r>
            <a:r>
              <a:rPr lang="en-US" altLang="el-GR" sz="2400" dirty="0"/>
              <a:t>trans)</a:t>
            </a:r>
          </a:p>
          <a:p>
            <a:pPr marL="355600" indent="0">
              <a:spcBef>
                <a:spcPct val="0"/>
              </a:spcBef>
              <a:buNone/>
            </a:pPr>
            <a:r>
              <a:rPr lang="el-GR" altLang="el-GR" sz="2400" b="1" dirty="0">
                <a:solidFill>
                  <a:srgbClr val="004A82"/>
                </a:solidFill>
              </a:rPr>
              <a:t>Σπάνια κατά τον πολλαπλασιασμό της </a:t>
            </a:r>
            <a:r>
              <a:rPr lang="el-GR" altLang="el-GR" sz="2400" b="1" dirty="0" err="1">
                <a:solidFill>
                  <a:srgbClr val="004A82"/>
                </a:solidFill>
              </a:rPr>
              <a:t>ερυθροβλάστης</a:t>
            </a:r>
            <a:endParaRPr lang="el-GR" altLang="el-GR" sz="2400" b="1" dirty="0">
              <a:solidFill>
                <a:srgbClr val="004A82"/>
              </a:solidFill>
            </a:endParaRPr>
          </a:p>
          <a:p>
            <a:pPr marL="355600" indent="0">
              <a:spcBef>
                <a:spcPct val="0"/>
              </a:spcBef>
              <a:buNone/>
            </a:pPr>
            <a:r>
              <a:rPr lang="el-GR" altLang="el-GR" sz="2400" b="1" dirty="0">
                <a:solidFill>
                  <a:srgbClr val="004A82"/>
                </a:solidFill>
              </a:rPr>
              <a:t>γίνεται άνισος </a:t>
            </a:r>
            <a:r>
              <a:rPr lang="el-GR" altLang="el-GR" sz="2400" b="1" dirty="0" err="1">
                <a:solidFill>
                  <a:srgbClr val="004A82"/>
                </a:solidFill>
              </a:rPr>
              <a:t>επιχιασμός</a:t>
            </a:r>
            <a:r>
              <a:rPr lang="el-GR" altLang="el-GR" sz="2400" b="1" dirty="0">
                <a:solidFill>
                  <a:srgbClr val="004A82"/>
                </a:solidFill>
              </a:rPr>
              <a:t> των χρωμοσωμάτων (τα γονίδια Α, Β κατανέμονται στο ίδιο χρωμόσωμα) [φαινότυπος ΑΒ/Ο] ή [</a:t>
            </a:r>
            <a:r>
              <a:rPr lang="en-US" altLang="el-GR" sz="2400" b="1" dirty="0">
                <a:solidFill>
                  <a:srgbClr val="004A82"/>
                </a:solidFill>
              </a:rPr>
              <a:t>cis-AB</a:t>
            </a:r>
            <a:r>
              <a:rPr lang="en-US" altLang="el-GR" sz="2400" b="1" dirty="0" smtClean="0">
                <a:solidFill>
                  <a:srgbClr val="004A82"/>
                </a:solidFill>
              </a:rPr>
              <a:t>]</a:t>
            </a:r>
            <a:r>
              <a:rPr lang="el-GR" altLang="el-GR" sz="2400" b="1" dirty="0" smtClean="0">
                <a:solidFill>
                  <a:srgbClr val="004A82"/>
                </a:solidFill>
              </a:rPr>
              <a:t>.</a:t>
            </a:r>
            <a:endParaRPr lang="el-GR" sz="2400" b="1" dirty="0">
              <a:solidFill>
                <a:srgbClr val="004A82"/>
              </a:solidFill>
            </a:endParaRPr>
          </a:p>
        </p:txBody>
      </p:sp>
      <p:sp>
        <p:nvSpPr>
          <p:cNvPr id="7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89B833-2121-4389-AF02-78D3D920F1C0}" type="slidenum">
              <a:rPr lang="el-GR" altLang="el-GR"/>
              <a:pPr>
                <a:defRPr/>
              </a:pPr>
              <a:t>41</a:t>
            </a:fld>
            <a:endParaRPr lang="el-GR" altLang="el-GR"/>
          </a:p>
        </p:txBody>
      </p:sp>
      <p:sp>
        <p:nvSpPr>
          <p:cNvPr id="76808" name="Text Box 8"/>
          <p:cNvSpPr txBox="1">
            <a:spLocks noChangeArrowheads="1"/>
          </p:cNvSpPr>
          <p:nvPr/>
        </p:nvSpPr>
        <p:spPr bwMode="auto">
          <a:xfrm>
            <a:off x="1154109" y="4648200"/>
            <a:ext cx="6927859" cy="461665"/>
          </a:xfrm>
          <a:prstGeom prst="rect">
            <a:avLst/>
          </a:prstGeom>
          <a:noFill/>
          <a:ln w="28575">
            <a:solidFill>
              <a:srgbClr val="004A8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algn="ctr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l-GR" altLang="el-GR" sz="2400" b="1" dirty="0">
                <a:latin typeface="+mn-lt"/>
              </a:rPr>
              <a:t>Μπορεί γονέας Ο να αποκτήσει παιδί ομάδας ΑΒ;</a:t>
            </a:r>
          </a:p>
        </p:txBody>
      </p:sp>
    </p:spTree>
    <p:extLst>
      <p:ext uri="{BB962C8B-B14F-4D97-AF65-F5344CB8AC3E}">
        <p14:creationId xmlns:p14="http://schemas.microsoft.com/office/powerpoint/2010/main" val="81325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Υποομάδες </a:t>
            </a:r>
            <a:r>
              <a:rPr lang="en-US" dirty="0" smtClean="0"/>
              <a:t>ABO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Οι υποομάδες ABO διαφέρουν στην ποσότητα των αντιγόνων που εκφράζονται στην </a:t>
            </a:r>
            <a:r>
              <a:rPr lang="el-GR" sz="2400" dirty="0" err="1"/>
              <a:t>ερυθροκυτταρική</a:t>
            </a:r>
            <a:r>
              <a:rPr lang="el-GR" sz="2400" dirty="0"/>
              <a:t> </a:t>
            </a:r>
            <a:r>
              <a:rPr lang="el-GR" sz="2400" dirty="0" smtClean="0"/>
              <a:t>μεμβράνη.</a:t>
            </a:r>
            <a:endParaRPr lang="el-GR" sz="2400" dirty="0"/>
          </a:p>
          <a:p>
            <a:r>
              <a:rPr lang="el-GR" sz="2400" dirty="0"/>
              <a:t>Είναι αποτέλεσμα λιγότερο ενεργών ενζύμων.   Δεν είναι ικανά να μετατρέψουν το αντιγόνο Η σε Α ή Β (έχουν λιγότερα αντιγόνα</a:t>
            </a:r>
            <a:r>
              <a:rPr lang="el-GR" sz="2400" dirty="0" smtClean="0"/>
              <a:t>).</a:t>
            </a:r>
            <a:endParaRPr lang="el-GR" sz="2400" dirty="0"/>
          </a:p>
          <a:p>
            <a:r>
              <a:rPr lang="el-GR" sz="2400" dirty="0"/>
              <a:t>Είναι περισσότερες συχνές στην Α και όχι στην </a:t>
            </a:r>
            <a:r>
              <a:rPr lang="el-GR" sz="2400" dirty="0" smtClean="0"/>
              <a:t>Β.</a:t>
            </a:r>
            <a:endParaRPr lang="el-GR" sz="2400" dirty="0"/>
          </a:p>
        </p:txBody>
      </p:sp>
      <p:sp>
        <p:nvSpPr>
          <p:cNvPr id="5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ED499F-34B5-4AB7-93D0-C448C334712D}" type="slidenum">
              <a:rPr lang="el-GR" altLang="el-GR"/>
              <a:pPr>
                <a:defRPr/>
              </a:pPr>
              <a:t>42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71821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Υποομάδες </a:t>
            </a:r>
            <a:r>
              <a:rPr lang="el-GR" dirty="0" smtClean="0"/>
              <a:t>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Δύο κύριες: A</a:t>
            </a:r>
            <a:r>
              <a:rPr lang="el-GR" sz="2400" baseline="-25000" dirty="0"/>
              <a:t>1</a:t>
            </a:r>
            <a:r>
              <a:rPr lang="el-GR" sz="2400" dirty="0"/>
              <a:t> και A</a:t>
            </a:r>
            <a:r>
              <a:rPr lang="el-GR" sz="2400" baseline="-25000" dirty="0"/>
              <a:t>2</a:t>
            </a:r>
          </a:p>
          <a:p>
            <a:pPr lvl="1"/>
            <a:r>
              <a:rPr lang="el-GR" sz="2400" dirty="0"/>
              <a:t>Αντιδρούν και οι δύο δυνατά με </a:t>
            </a:r>
            <a:r>
              <a:rPr lang="el-GR" sz="2400" dirty="0" err="1" smtClean="0"/>
              <a:t>anti</a:t>
            </a:r>
            <a:r>
              <a:rPr lang="el-GR" sz="2400" dirty="0" smtClean="0"/>
              <a:t>-A.</a:t>
            </a:r>
            <a:endParaRPr lang="el-GR" sz="2400" dirty="0"/>
          </a:p>
          <a:p>
            <a:pPr lvl="1"/>
            <a:r>
              <a:rPr lang="el-GR" sz="2400" dirty="0"/>
              <a:t>Ο διαχωρισμός A</a:t>
            </a:r>
            <a:r>
              <a:rPr lang="el-GR" sz="2400" baseline="-25000" dirty="0"/>
              <a:t>1</a:t>
            </a:r>
            <a:r>
              <a:rPr lang="el-GR" sz="2400" dirty="0"/>
              <a:t> από A</a:t>
            </a:r>
            <a:r>
              <a:rPr lang="el-GR" sz="2400" baseline="-25000" dirty="0"/>
              <a:t>2</a:t>
            </a:r>
            <a:r>
              <a:rPr lang="el-GR" sz="2400" dirty="0"/>
              <a:t> γίνεται με την </a:t>
            </a:r>
            <a:r>
              <a:rPr lang="el-GR" sz="2400" dirty="0" err="1"/>
              <a:t>λεκτίνη</a:t>
            </a:r>
            <a:r>
              <a:rPr lang="el-GR" sz="2400" dirty="0"/>
              <a:t>, (</a:t>
            </a:r>
            <a:r>
              <a:rPr lang="el-GR" sz="2400" dirty="0" err="1"/>
              <a:t>Dolichos</a:t>
            </a:r>
            <a:r>
              <a:rPr lang="el-GR" sz="2400" dirty="0"/>
              <a:t> </a:t>
            </a:r>
            <a:r>
              <a:rPr lang="el-GR" sz="2400" dirty="0" err="1"/>
              <a:t>biflorus</a:t>
            </a:r>
            <a:r>
              <a:rPr lang="el-GR" sz="2400" dirty="0"/>
              <a:t> ή anti-A</a:t>
            </a:r>
            <a:r>
              <a:rPr lang="el-GR" sz="2400" baseline="-25000" dirty="0"/>
              <a:t>1</a:t>
            </a:r>
            <a:r>
              <a:rPr lang="el-GR" sz="2400" dirty="0" smtClean="0"/>
              <a:t>).</a:t>
            </a:r>
            <a:endParaRPr lang="el-GR" sz="2400" dirty="0"/>
          </a:p>
          <a:p>
            <a:pPr lvl="1"/>
            <a:r>
              <a:rPr lang="el-GR" sz="2400" dirty="0"/>
              <a:t>Το 80% των ατόμων Α ανήκουν στην A</a:t>
            </a:r>
            <a:r>
              <a:rPr lang="el-GR" sz="2400" baseline="-25000" dirty="0"/>
              <a:t>1</a:t>
            </a:r>
            <a:r>
              <a:rPr lang="el-GR" sz="2400" dirty="0"/>
              <a:t> και </a:t>
            </a:r>
            <a:r>
              <a:rPr lang="el-GR" sz="2400" dirty="0" smtClean="0"/>
              <a:t>Α</a:t>
            </a:r>
            <a:r>
              <a:rPr lang="el-GR" sz="2400" baseline="-25000" dirty="0" smtClean="0"/>
              <a:t>2</a:t>
            </a:r>
            <a:r>
              <a:rPr lang="el-GR" sz="2400" dirty="0" smtClean="0"/>
              <a:t>Β.</a:t>
            </a:r>
            <a:endParaRPr lang="el-GR" sz="2400" dirty="0"/>
          </a:p>
          <a:p>
            <a:pPr lvl="1"/>
            <a:r>
              <a:rPr lang="el-GR" sz="2400" dirty="0"/>
              <a:t>Το 20% είναι A</a:t>
            </a:r>
            <a:r>
              <a:rPr lang="el-GR" sz="2400" baseline="-25000" dirty="0"/>
              <a:t>2</a:t>
            </a:r>
            <a:r>
              <a:rPr lang="el-GR" sz="2400" dirty="0"/>
              <a:t> και </a:t>
            </a:r>
            <a:r>
              <a:rPr lang="el-GR" sz="2400" dirty="0" smtClean="0"/>
              <a:t>A</a:t>
            </a:r>
            <a:r>
              <a:rPr lang="el-GR" sz="2400" baseline="-25000" dirty="0" smtClean="0"/>
              <a:t>2</a:t>
            </a:r>
            <a:r>
              <a:rPr lang="el-GR" sz="2400" dirty="0" smtClean="0"/>
              <a:t>B.</a:t>
            </a:r>
            <a:endParaRPr lang="el-GR" sz="2400" dirty="0"/>
          </a:p>
        </p:txBody>
      </p:sp>
      <p:sp>
        <p:nvSpPr>
          <p:cNvPr id="5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166F3F-E49C-4507-85E2-79CF0EE2E88B}" type="slidenum">
              <a:rPr lang="el-GR" altLang="el-GR"/>
              <a:pPr>
                <a:defRPr/>
              </a:pPr>
              <a:t>43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60941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Φαινότυπος </a:t>
            </a:r>
            <a:r>
              <a:rPr lang="en-US" altLang="el-GR" dirty="0" smtClean="0"/>
              <a:t>A</a:t>
            </a:r>
            <a:r>
              <a:rPr lang="en-US" altLang="el-GR" baseline="-25000" dirty="0" smtClean="0"/>
              <a:t>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0405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SzPct val="100000"/>
            </a:pPr>
            <a:r>
              <a:rPr lang="el-GR" altLang="el-GR" sz="2400" b="1" dirty="0"/>
              <a:t>Γιατί ο φαινότυπος </a:t>
            </a:r>
            <a:r>
              <a:rPr lang="en-US" altLang="el-GR" sz="2400" b="1" dirty="0"/>
              <a:t>A</a:t>
            </a:r>
            <a:r>
              <a:rPr lang="en-US" altLang="el-GR" sz="2400" b="1" baseline="-25000" dirty="0"/>
              <a:t>2</a:t>
            </a:r>
            <a:r>
              <a:rPr lang="en-US" altLang="el-GR" sz="2400" b="1" dirty="0"/>
              <a:t> </a:t>
            </a:r>
            <a:r>
              <a:rPr lang="el-GR" altLang="el-GR" sz="2400" b="1" dirty="0"/>
              <a:t>είναι σημαντικός;</a:t>
            </a:r>
            <a:endParaRPr lang="en-US" altLang="el-GR" sz="2400" b="1" dirty="0"/>
          </a:p>
          <a:p>
            <a:pPr lvl="1">
              <a:lnSpc>
                <a:spcPct val="90000"/>
              </a:lnSpc>
              <a:buSzPct val="100000"/>
            </a:pPr>
            <a:r>
              <a:rPr lang="en-US" altLang="el-GR" sz="2400" dirty="0"/>
              <a:t>A</a:t>
            </a:r>
            <a:r>
              <a:rPr lang="en-US" altLang="el-GR" sz="2400" baseline="-25000" dirty="0"/>
              <a:t>2</a:t>
            </a:r>
            <a:r>
              <a:rPr lang="en-US" altLang="el-GR" sz="2400" dirty="0"/>
              <a:t> </a:t>
            </a:r>
            <a:r>
              <a:rPr lang="el-GR" altLang="el-GR" sz="2400" dirty="0"/>
              <a:t>και </a:t>
            </a:r>
            <a:r>
              <a:rPr lang="en-US" altLang="el-GR" sz="2400" dirty="0"/>
              <a:t>A</a:t>
            </a:r>
            <a:r>
              <a:rPr lang="en-US" altLang="el-GR" sz="2400" baseline="-25000" dirty="0"/>
              <a:t>2</a:t>
            </a:r>
            <a:r>
              <a:rPr lang="en-US" altLang="el-GR" sz="2400" dirty="0"/>
              <a:t>B </a:t>
            </a:r>
            <a:r>
              <a:rPr lang="el-GR" altLang="el-GR" sz="2400" dirty="0"/>
              <a:t>παράγουν </a:t>
            </a:r>
            <a:r>
              <a:rPr lang="en-US" altLang="el-GR" sz="2400" dirty="0" smtClean="0"/>
              <a:t>anti-A</a:t>
            </a:r>
            <a:r>
              <a:rPr lang="en-US" altLang="el-GR" sz="2400" baseline="-25000" dirty="0" smtClean="0"/>
              <a:t>1</a:t>
            </a:r>
            <a:endParaRPr lang="en-US" altLang="el-GR" sz="2400" baseline="-25000" dirty="0"/>
          </a:p>
          <a:p>
            <a:pPr lvl="1">
              <a:lnSpc>
                <a:spcPct val="90000"/>
              </a:lnSpc>
              <a:buSzPct val="100000"/>
            </a:pPr>
            <a:r>
              <a:rPr lang="el-GR" altLang="el-GR" sz="2400" dirty="0"/>
              <a:t>Υπάρχει ασυμφωνία κατά τη </a:t>
            </a:r>
            <a:r>
              <a:rPr lang="el-GR" altLang="el-GR" sz="2400" dirty="0" smtClean="0"/>
              <a:t>διασταύρωση (ασυμβατότητα).</a:t>
            </a:r>
            <a:endParaRPr lang="en-US" altLang="el-GR" sz="2400" dirty="0"/>
          </a:p>
          <a:p>
            <a:pPr>
              <a:lnSpc>
                <a:spcPct val="90000"/>
              </a:lnSpc>
              <a:buSzPct val="100000"/>
            </a:pPr>
            <a:r>
              <a:rPr lang="el-GR" altLang="el-GR" sz="2400" b="1" dirty="0"/>
              <a:t>Ποια η διαφορά μεταξύ αντιγόνου  </a:t>
            </a:r>
            <a:r>
              <a:rPr lang="en-US" altLang="el-GR" sz="2400" b="1" dirty="0"/>
              <a:t>A</a:t>
            </a:r>
            <a:r>
              <a:rPr lang="en-US" altLang="el-GR" sz="2400" b="1" baseline="-25000" dirty="0"/>
              <a:t>1</a:t>
            </a:r>
            <a:r>
              <a:rPr lang="en-US" altLang="el-GR" sz="2400" b="1" dirty="0"/>
              <a:t> </a:t>
            </a:r>
            <a:r>
              <a:rPr lang="el-GR" altLang="el-GR" sz="2400" b="1" dirty="0"/>
              <a:t>και </a:t>
            </a:r>
            <a:r>
              <a:rPr lang="en-US" altLang="el-GR" sz="2400" b="1" dirty="0"/>
              <a:t>A</a:t>
            </a:r>
            <a:r>
              <a:rPr lang="en-US" altLang="el-GR" sz="2400" b="1" baseline="-25000" dirty="0"/>
              <a:t>2</a:t>
            </a:r>
            <a:r>
              <a:rPr lang="el-GR" altLang="el-GR" sz="2400" b="1" dirty="0"/>
              <a:t>;</a:t>
            </a:r>
            <a:endParaRPr lang="en-US" altLang="el-GR" sz="2400" b="1" dirty="0"/>
          </a:p>
          <a:p>
            <a:pPr lvl="1">
              <a:lnSpc>
                <a:spcPct val="90000"/>
              </a:lnSpc>
              <a:buSzPct val="100000"/>
            </a:pPr>
            <a:r>
              <a:rPr lang="el-GR" altLang="el-GR" sz="2400" dirty="0"/>
              <a:t>Ποσοτική;</a:t>
            </a:r>
            <a:endParaRPr lang="en-US" altLang="el-GR" sz="2400" dirty="0"/>
          </a:p>
          <a:p>
            <a:pPr lvl="1">
              <a:lnSpc>
                <a:spcPct val="90000"/>
              </a:lnSpc>
              <a:buSzPct val="100000"/>
            </a:pPr>
            <a:r>
              <a:rPr lang="el-GR" altLang="el-GR" sz="2400" dirty="0"/>
              <a:t>Το γονίδιο </a:t>
            </a:r>
            <a:r>
              <a:rPr lang="en-US" altLang="el-GR" sz="2400" dirty="0"/>
              <a:t>A</a:t>
            </a:r>
            <a:r>
              <a:rPr lang="en-US" altLang="el-GR" sz="2400" baseline="-25000" dirty="0"/>
              <a:t>2</a:t>
            </a:r>
            <a:r>
              <a:rPr lang="en-US" altLang="el-GR" sz="2400" dirty="0"/>
              <a:t> </a:t>
            </a:r>
            <a:r>
              <a:rPr lang="el-GR" altLang="el-GR" sz="2400" dirty="0"/>
              <a:t>δεν μετατρέπει το Η σε Α (πολύ καλά)</a:t>
            </a:r>
            <a:endParaRPr lang="en-US" altLang="el-GR" sz="2400" dirty="0"/>
          </a:p>
          <a:p>
            <a:pPr lvl="1">
              <a:lnSpc>
                <a:spcPct val="90000"/>
              </a:lnSpc>
              <a:buSzPct val="100000"/>
            </a:pPr>
            <a:r>
              <a:rPr lang="el-GR" altLang="el-GR" sz="2400" dirty="0"/>
              <a:t>Το αποτέλεσμα είναι λιγότερα αντιγόνα </a:t>
            </a:r>
            <a:r>
              <a:rPr lang="en-US" altLang="el-GR" sz="2400" dirty="0"/>
              <a:t>A</a:t>
            </a:r>
            <a:r>
              <a:rPr lang="en-US" altLang="el-GR" sz="2400" baseline="-25000" dirty="0"/>
              <a:t>2</a:t>
            </a:r>
            <a:r>
              <a:rPr lang="en-US" altLang="el-GR" sz="2400" dirty="0"/>
              <a:t> </a:t>
            </a:r>
            <a:r>
              <a:rPr lang="el-GR" altLang="el-GR" sz="2400" dirty="0"/>
              <a:t>σε σύγκριση με τα </a:t>
            </a:r>
            <a:r>
              <a:rPr lang="en-US" altLang="el-GR" sz="2400" dirty="0"/>
              <a:t>A</a:t>
            </a:r>
            <a:r>
              <a:rPr lang="en-US" altLang="el-GR" sz="2400" baseline="-25000" dirty="0"/>
              <a:t>1</a:t>
            </a:r>
            <a:r>
              <a:rPr lang="en-US" altLang="el-GR" sz="2400" dirty="0"/>
              <a:t> </a:t>
            </a:r>
            <a:r>
              <a:rPr lang="el-GR" altLang="el-GR" sz="2400" dirty="0" smtClean="0"/>
              <a:t>.</a:t>
            </a:r>
            <a:endParaRPr lang="en-US" altLang="el-GR" sz="2400" dirty="0"/>
          </a:p>
          <a:p>
            <a:pPr>
              <a:buSzPct val="100000"/>
            </a:pPr>
            <a:endParaRPr lang="el-GR" sz="2400" dirty="0"/>
          </a:p>
        </p:txBody>
      </p:sp>
      <p:sp>
        <p:nvSpPr>
          <p:cNvPr id="5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65EE14-4ACB-45D8-836E-4A623F6DE231}" type="slidenum">
              <a:rPr lang="el-GR" altLang="el-GR"/>
              <a:pPr>
                <a:defRPr/>
              </a:pPr>
              <a:t>44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06257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Υποομάδες </a:t>
            </a:r>
            <a:r>
              <a:rPr lang="en-US" dirty="0"/>
              <a:t>A1 </a:t>
            </a:r>
            <a:r>
              <a:rPr lang="el-GR" dirty="0"/>
              <a:t>και </a:t>
            </a:r>
            <a:r>
              <a:rPr lang="en-US" dirty="0"/>
              <a:t>A2</a:t>
            </a:r>
            <a:r>
              <a:rPr lang="en-US" dirty="0" smtClean="0"/>
              <a:t>*</a:t>
            </a:r>
            <a:endParaRPr lang="el-GR" dirty="0"/>
          </a:p>
        </p:txBody>
      </p:sp>
      <p:sp>
        <p:nvSpPr>
          <p:cNvPr id="6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5D919-AAC5-4CAD-8145-B0D794B883BF}" type="slidenum">
              <a:rPr lang="el-GR" altLang="el-GR"/>
              <a:pPr>
                <a:defRPr/>
              </a:pPr>
              <a:t>45</a:t>
            </a:fld>
            <a:endParaRPr lang="el-GR" altLang="el-GR"/>
          </a:p>
        </p:txBody>
      </p:sp>
      <p:graphicFrame>
        <p:nvGraphicFramePr>
          <p:cNvPr id="115755" name="Group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577435"/>
              </p:ext>
            </p:extLst>
          </p:nvPr>
        </p:nvGraphicFramePr>
        <p:xfrm>
          <a:off x="304800" y="1600200"/>
          <a:ext cx="8382000" cy="3594100"/>
        </p:xfrm>
        <a:graphic>
          <a:graphicData uri="http://schemas.openxmlformats.org/drawingml/2006/table">
            <a:tbl>
              <a:tblPr firstRow="1"/>
              <a:tblGrid>
                <a:gridCol w="914400"/>
                <a:gridCol w="1600200"/>
                <a:gridCol w="1295400"/>
                <a:gridCol w="1143000"/>
                <a:gridCol w="1752600"/>
                <a:gridCol w="1676400"/>
              </a:tblGrid>
              <a:tr h="16764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l-GR" alt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Anti-A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Anti-A</a:t>
                      </a:r>
                      <a:r>
                        <a:rPr kumimoji="0" lang="en-US" altLang="el-GR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kumimoji="0" lang="en-US" altLang="el-G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Anti-H lectin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ABO </a:t>
                      </a:r>
                      <a:r>
                        <a:rPr kumimoji="0" lang="el-GR" alt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αντισώματα στον ορό</a:t>
                      </a:r>
                      <a:endParaRPr kumimoji="0" lang="en-US" altLang="el-G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# </a:t>
                      </a:r>
                      <a:r>
                        <a:rPr kumimoji="0" lang="el-GR" altLang="el-GR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επίτοποι</a:t>
                      </a:r>
                      <a:r>
                        <a:rPr kumimoji="0" lang="en-US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per RBC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195"/>
                      </a:srgbClr>
                    </a:solidFill>
                  </a:tcPr>
                </a:tc>
              </a:tr>
              <a:tr h="8874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</a:t>
                      </a:r>
                      <a:r>
                        <a:rPr kumimoji="0" lang="en-US" altLang="el-GR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4+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4+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Anti-B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900 x10</a:t>
                      </a:r>
                      <a:r>
                        <a:rPr kumimoji="0" lang="en-US" altLang="el-GR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kumimoji="0" lang="en-US" alt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02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</a:t>
                      </a:r>
                      <a:r>
                        <a:rPr kumimoji="0" lang="en-US" altLang="el-GR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4+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3+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Anti-B &amp; anti-A</a:t>
                      </a:r>
                      <a:r>
                        <a:rPr kumimoji="0" lang="en-US" altLang="el-GR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kumimoji="0" lang="en-US" alt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250 x10</a:t>
                      </a:r>
                      <a:r>
                        <a:rPr kumimoji="0" lang="en-US" altLang="el-GR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kumimoji="0" lang="en-US" alt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2258" name="Text Box 55"/>
          <p:cNvSpPr txBox="1">
            <a:spLocks noChangeArrowheads="1"/>
          </p:cNvSpPr>
          <p:nvPr/>
        </p:nvSpPr>
        <p:spPr bwMode="auto">
          <a:xfrm>
            <a:off x="4716016" y="5363606"/>
            <a:ext cx="40324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600" b="0">
                <a:latin typeface="+mn-lt"/>
                <a:cs typeface="Arial" charset="0"/>
              </a:rPr>
              <a:t>*Adapted from Flynn, J. (1998).  Essentials of Immunohematology</a:t>
            </a:r>
          </a:p>
        </p:txBody>
      </p:sp>
    </p:spTree>
    <p:extLst>
      <p:ext uri="{BB962C8B-B14F-4D97-AF65-F5344CB8AC3E}">
        <p14:creationId xmlns:p14="http://schemas.microsoft.com/office/powerpoint/2010/main" val="204439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Άλλες υποομάδες </a:t>
            </a:r>
            <a:r>
              <a:rPr lang="el-GR" dirty="0" smtClean="0"/>
              <a:t>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100000"/>
            </a:pPr>
            <a:r>
              <a:rPr lang="es-ES_tradnl" altLang="el-GR" sz="2400" dirty="0"/>
              <a:t>A</a:t>
            </a:r>
            <a:r>
              <a:rPr lang="es-ES_tradnl" altLang="el-GR" sz="2400" baseline="-25000" dirty="0"/>
              <a:t>int</a:t>
            </a:r>
            <a:r>
              <a:rPr lang="es-ES_tradnl" altLang="el-GR" sz="2400" dirty="0"/>
              <a:t> (intermediate</a:t>
            </a:r>
            <a:r>
              <a:rPr lang="el-GR" altLang="el-GR" sz="2400" dirty="0"/>
              <a:t>, μεσαία</a:t>
            </a:r>
            <a:r>
              <a:rPr lang="es-ES_tradnl" altLang="el-GR" sz="2400" dirty="0"/>
              <a:t>), A</a:t>
            </a:r>
            <a:r>
              <a:rPr lang="es-ES_tradnl" altLang="el-GR" sz="2400" baseline="-25000" dirty="0"/>
              <a:t>3</a:t>
            </a:r>
            <a:r>
              <a:rPr lang="es-ES_tradnl" altLang="el-GR" sz="2400" dirty="0"/>
              <a:t>, A</a:t>
            </a:r>
            <a:r>
              <a:rPr lang="es-ES_tradnl" altLang="el-GR" sz="2400" baseline="-25000" dirty="0"/>
              <a:t>x</a:t>
            </a:r>
            <a:r>
              <a:rPr lang="es-ES_tradnl" altLang="el-GR" sz="2400" dirty="0"/>
              <a:t>, A</a:t>
            </a:r>
            <a:r>
              <a:rPr lang="es-ES_tradnl" altLang="el-GR" sz="2400" baseline="-25000" dirty="0"/>
              <a:t>m</a:t>
            </a:r>
            <a:r>
              <a:rPr lang="es-ES_tradnl" altLang="el-GR" sz="2400" dirty="0"/>
              <a:t>, A</a:t>
            </a:r>
            <a:r>
              <a:rPr lang="es-ES_tradnl" altLang="el-GR" sz="2400" baseline="-25000" dirty="0"/>
              <a:t>end</a:t>
            </a:r>
            <a:r>
              <a:rPr lang="es-ES_tradnl" altLang="el-GR" sz="2400" dirty="0"/>
              <a:t>, A</a:t>
            </a:r>
            <a:r>
              <a:rPr lang="es-ES_tradnl" altLang="el-GR" sz="2400" baseline="-25000" dirty="0"/>
              <a:t>el</a:t>
            </a:r>
            <a:r>
              <a:rPr lang="es-ES_tradnl" altLang="el-GR" sz="2400" dirty="0"/>
              <a:t>, </a:t>
            </a:r>
            <a:r>
              <a:rPr lang="es-ES_tradnl" altLang="el-GR" sz="2400" dirty="0" smtClean="0"/>
              <a:t>A</a:t>
            </a:r>
            <a:r>
              <a:rPr lang="es-ES_tradnl" altLang="el-GR" sz="2400" baseline="-25000" dirty="0" smtClean="0"/>
              <a:t>bantu</a:t>
            </a:r>
            <a:r>
              <a:rPr lang="el-GR" altLang="el-GR" sz="2400" dirty="0" smtClean="0"/>
              <a:t>.</a:t>
            </a:r>
            <a:endParaRPr lang="en-US" altLang="el-GR" sz="2400" dirty="0"/>
          </a:p>
          <a:p>
            <a:pPr>
              <a:buSzPct val="100000"/>
            </a:pPr>
            <a:r>
              <a:rPr lang="el-GR" altLang="el-GR" sz="2400" dirty="0"/>
              <a:t>Τα ερυθροκύτταρα </a:t>
            </a:r>
            <a:r>
              <a:rPr lang="en-US" altLang="el-GR" sz="2400" dirty="0"/>
              <a:t>A</a:t>
            </a:r>
            <a:r>
              <a:rPr lang="en-US" altLang="el-GR" sz="2400" baseline="-25000" dirty="0"/>
              <a:t>3 </a:t>
            </a:r>
            <a:r>
              <a:rPr lang="en-US" altLang="el-GR" sz="2400" dirty="0"/>
              <a:t> </a:t>
            </a:r>
            <a:r>
              <a:rPr lang="el-GR" altLang="el-GR" sz="2400" dirty="0"/>
              <a:t>δίνουν ενδιάμεση συγκόλληση με </a:t>
            </a:r>
            <a:r>
              <a:rPr lang="el-GR" altLang="el-GR" sz="2400" dirty="0" err="1"/>
              <a:t>πολυκλωνικά</a:t>
            </a:r>
            <a:r>
              <a:rPr lang="el-GR" altLang="el-GR" sz="2400" dirty="0"/>
              <a:t> αντισώματα </a:t>
            </a:r>
            <a:r>
              <a:rPr lang="en-US" altLang="el-GR" sz="2400" dirty="0"/>
              <a:t>anti-A </a:t>
            </a:r>
            <a:r>
              <a:rPr lang="el-GR" altLang="el-GR" sz="2400" dirty="0"/>
              <a:t>και</a:t>
            </a:r>
            <a:r>
              <a:rPr lang="en-US" altLang="el-GR" sz="2400" dirty="0"/>
              <a:t> </a:t>
            </a:r>
            <a:r>
              <a:rPr lang="en-US" altLang="el-GR" sz="2400" dirty="0" smtClean="0"/>
              <a:t>anti-A,B</a:t>
            </a:r>
            <a:r>
              <a:rPr lang="el-GR" altLang="el-GR" sz="2400" dirty="0" smtClean="0"/>
              <a:t>.</a:t>
            </a:r>
            <a:endParaRPr lang="en-US" altLang="el-GR" sz="2400" dirty="0"/>
          </a:p>
          <a:p>
            <a:pPr>
              <a:buSzPct val="100000"/>
            </a:pPr>
            <a:r>
              <a:rPr lang="el-GR" altLang="el-GR" sz="2400" dirty="0"/>
              <a:t>Εμφανίζεται με ενδιάμεση συγκόλληση εμφανίζεται με μικρή συγκόλληση και υπόβαθρο μη συγκόλλησης </a:t>
            </a:r>
            <a:r>
              <a:rPr lang="en-US" altLang="el-GR" sz="2400" dirty="0" smtClean="0"/>
              <a:t>RBCs</a:t>
            </a:r>
            <a:r>
              <a:rPr lang="el-GR" altLang="el-GR" sz="2400" dirty="0" smtClean="0"/>
              <a:t>.</a:t>
            </a:r>
            <a:endParaRPr lang="en-US" altLang="el-GR" sz="2400" dirty="0"/>
          </a:p>
          <a:p>
            <a:pPr>
              <a:buSzPct val="100000"/>
            </a:pPr>
            <a:r>
              <a:rPr lang="el-GR" altLang="el-GR" sz="2400" dirty="0"/>
              <a:t>Πιθανά περιέχει</a:t>
            </a:r>
            <a:r>
              <a:rPr lang="en-US" altLang="el-GR" sz="2400" dirty="0"/>
              <a:t> </a:t>
            </a:r>
            <a:r>
              <a:rPr lang="en-US" altLang="el-GR" sz="2400" dirty="0" smtClean="0"/>
              <a:t>anti-A</a:t>
            </a:r>
            <a:r>
              <a:rPr lang="en-US" altLang="el-GR" sz="2400" baseline="-25000" dirty="0" smtClean="0"/>
              <a:t>1</a:t>
            </a:r>
            <a:r>
              <a:rPr lang="el-GR" altLang="el-GR" sz="2400" dirty="0" smtClean="0"/>
              <a:t>.</a:t>
            </a:r>
            <a:endParaRPr lang="en-US" altLang="el-GR" sz="2400" dirty="0"/>
          </a:p>
        </p:txBody>
      </p:sp>
      <p:sp>
        <p:nvSpPr>
          <p:cNvPr id="5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E98B8-B3E7-489C-A215-02521D9B25E7}" type="slidenum">
              <a:rPr lang="el-GR" altLang="el-GR"/>
              <a:pPr>
                <a:defRPr/>
              </a:pPr>
              <a:t>46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52252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Συγκόλληση </a:t>
            </a:r>
            <a:endParaRPr lang="el-GR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47</a:t>
            </a:fld>
            <a:endParaRPr lang="el-GR"/>
          </a:p>
        </p:txBody>
      </p:sp>
      <p:grpSp>
        <p:nvGrpSpPr>
          <p:cNvPr id="3" name="Group 46"/>
          <p:cNvGrpSpPr/>
          <p:nvPr/>
        </p:nvGrpSpPr>
        <p:grpSpPr>
          <a:xfrm>
            <a:off x="1547664" y="836712"/>
            <a:ext cx="6017914" cy="5400600"/>
            <a:chOff x="827584" y="836712"/>
            <a:chExt cx="6017914" cy="5400600"/>
          </a:xfrm>
        </p:grpSpPr>
        <p:pic>
          <p:nvPicPr>
            <p:cNvPr id="12" name="Picture 2" descr="File:Bedside card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 l="4615" t="11900" r="67073" b="60432"/>
            <a:stretch>
              <a:fillRect/>
            </a:stretch>
          </p:blipFill>
          <p:spPr bwMode="auto">
            <a:xfrm>
              <a:off x="5364088" y="2564904"/>
              <a:ext cx="1481410" cy="108012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</p:pic>
        <p:pic>
          <p:nvPicPr>
            <p:cNvPr id="13" name="Picture 2" descr="File:Bedside card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 l="30769" t="11900" r="41025" b="60432"/>
            <a:stretch>
              <a:fillRect/>
            </a:stretch>
          </p:blipFill>
          <p:spPr bwMode="auto">
            <a:xfrm>
              <a:off x="1475656" y="2564904"/>
              <a:ext cx="1475820" cy="108012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</p:pic>
        <p:pic>
          <p:nvPicPr>
            <p:cNvPr id="14" name="Picture 2" descr="File:Bedside card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 l="4615" t="11900" r="67073" b="60432"/>
            <a:stretch>
              <a:fillRect/>
            </a:stretch>
          </p:blipFill>
          <p:spPr bwMode="auto">
            <a:xfrm>
              <a:off x="3419872" y="2564904"/>
              <a:ext cx="1481410" cy="108012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</p:pic>
        <p:pic>
          <p:nvPicPr>
            <p:cNvPr id="16" name="Picture 2" descr="File:Bedside card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 l="4615" t="11900" r="67073" b="60432"/>
            <a:stretch>
              <a:fillRect/>
            </a:stretch>
          </p:blipFill>
          <p:spPr bwMode="auto">
            <a:xfrm>
              <a:off x="5364088" y="3789040"/>
              <a:ext cx="1481410" cy="108012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</p:pic>
        <p:pic>
          <p:nvPicPr>
            <p:cNvPr id="18" name="Picture 2" descr="File:Bedside card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 l="4615" t="11900" r="67073" b="60432"/>
            <a:stretch>
              <a:fillRect/>
            </a:stretch>
          </p:blipFill>
          <p:spPr bwMode="auto">
            <a:xfrm>
              <a:off x="3419872" y="3789040"/>
              <a:ext cx="1481410" cy="108012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</p:pic>
        <p:pic>
          <p:nvPicPr>
            <p:cNvPr id="19" name="Picture 2" descr="File:Bedside card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 l="4615" t="11900" r="67073" b="60432"/>
            <a:stretch>
              <a:fillRect/>
            </a:stretch>
          </p:blipFill>
          <p:spPr bwMode="auto">
            <a:xfrm>
              <a:off x="1475656" y="3789040"/>
              <a:ext cx="1489660" cy="108613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</p:pic>
        <p:pic>
          <p:nvPicPr>
            <p:cNvPr id="32" name="Picture 2" descr="File:Bedside card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 l="30769" t="11900" r="41025" b="60432"/>
            <a:stretch>
              <a:fillRect/>
            </a:stretch>
          </p:blipFill>
          <p:spPr bwMode="auto">
            <a:xfrm>
              <a:off x="1475656" y="5157192"/>
              <a:ext cx="1475820" cy="108012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</p:pic>
        <p:pic>
          <p:nvPicPr>
            <p:cNvPr id="35" name="Picture 2" descr="File:Bedside card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 l="30769" t="11900" r="41025" b="60432"/>
            <a:stretch>
              <a:fillRect/>
            </a:stretch>
          </p:blipFill>
          <p:spPr bwMode="auto">
            <a:xfrm>
              <a:off x="3419872" y="5157192"/>
              <a:ext cx="1475820" cy="108012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</p:pic>
        <p:pic>
          <p:nvPicPr>
            <p:cNvPr id="36" name="Picture 2" descr="File:Bedside card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 l="30769" t="11900" r="41025" b="60432"/>
            <a:stretch>
              <a:fillRect/>
            </a:stretch>
          </p:blipFill>
          <p:spPr bwMode="auto">
            <a:xfrm>
              <a:off x="5364088" y="5157192"/>
              <a:ext cx="1475820" cy="108012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</p:pic>
        <p:pic>
          <p:nvPicPr>
            <p:cNvPr id="37" name="Picture 2" descr="File:Bedside card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 l="4615" t="11900" r="67073" b="60432"/>
            <a:stretch>
              <a:fillRect/>
            </a:stretch>
          </p:blipFill>
          <p:spPr bwMode="auto">
            <a:xfrm>
              <a:off x="5364088" y="1268760"/>
              <a:ext cx="1481410" cy="108012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</p:pic>
        <p:pic>
          <p:nvPicPr>
            <p:cNvPr id="38" name="Picture 2" descr="File:Bedside card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 l="4615" t="11900" r="67073" b="60432"/>
            <a:stretch>
              <a:fillRect/>
            </a:stretch>
          </p:blipFill>
          <p:spPr bwMode="auto">
            <a:xfrm>
              <a:off x="1475656" y="1268760"/>
              <a:ext cx="1481410" cy="108012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</p:pic>
        <p:pic>
          <p:nvPicPr>
            <p:cNvPr id="39" name="Picture 2" descr="File:Bedside card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 l="30769" t="11900" r="41025" b="60432"/>
            <a:stretch>
              <a:fillRect/>
            </a:stretch>
          </p:blipFill>
          <p:spPr bwMode="auto">
            <a:xfrm>
              <a:off x="3419872" y="1268760"/>
              <a:ext cx="1475820" cy="108012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</p:pic>
        <p:sp>
          <p:nvSpPr>
            <p:cNvPr id="40" name="TextBox 39"/>
            <p:cNvSpPr txBox="1"/>
            <p:nvPr/>
          </p:nvSpPr>
          <p:spPr>
            <a:xfrm>
              <a:off x="971600" y="1628800"/>
              <a:ext cx="3401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+mn-lt"/>
                </a:rPr>
                <a:t>A</a:t>
              </a:r>
              <a:endParaRPr lang="el-GR" sz="2000" b="1" dirty="0">
                <a:latin typeface="+mn-lt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971600" y="2924944"/>
              <a:ext cx="3289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+mn-lt"/>
                </a:rPr>
                <a:t>B</a:t>
              </a:r>
              <a:endParaRPr lang="el-GR" sz="2000" b="1" dirty="0">
                <a:latin typeface="+mn-lt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27584" y="4149080"/>
              <a:ext cx="4844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+mn-lt"/>
                </a:rPr>
                <a:t>AB</a:t>
              </a:r>
              <a:endParaRPr lang="el-GR" sz="2000" b="1" dirty="0">
                <a:latin typeface="+mn-lt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71600" y="5445224"/>
              <a:ext cx="3545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+mn-lt"/>
                </a:rPr>
                <a:t>O</a:t>
              </a:r>
              <a:endParaRPr lang="el-GR" sz="2000" b="1" dirty="0">
                <a:latin typeface="+mn-lt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835696" y="836712"/>
              <a:ext cx="8603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+mn-lt"/>
                </a:rPr>
                <a:t>Anti-A</a:t>
              </a:r>
              <a:endParaRPr lang="el-GR" sz="2000" b="1" dirty="0">
                <a:latin typeface="+mn-lt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580112" y="836712"/>
              <a:ext cx="10734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+mn-lt"/>
                </a:rPr>
                <a:t>Anti-A,B</a:t>
              </a:r>
              <a:endParaRPr lang="el-GR" sz="2000" b="1" dirty="0">
                <a:latin typeface="+mn-lt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779912" y="836712"/>
              <a:ext cx="8491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+mn-lt"/>
                </a:rPr>
                <a:t>Anti-B</a:t>
              </a:r>
              <a:endParaRPr lang="el-GR" sz="2000" b="1" dirty="0">
                <a:latin typeface="+mn-lt"/>
              </a:endParaRPr>
            </a:p>
          </p:txBody>
        </p:sp>
      </p:grpSp>
      <p:sp>
        <p:nvSpPr>
          <p:cNvPr id="24" name="Rectangle 7"/>
          <p:cNvSpPr/>
          <p:nvPr/>
        </p:nvSpPr>
        <p:spPr>
          <a:xfrm>
            <a:off x="2987150" y="6351711"/>
            <a:ext cx="3781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Αναδημιουργία από: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5"/>
              </a:rPr>
              <a:t>Bedside card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6" tooltip="User:File Upload Bot (Magnus Manske)"/>
              </a:rPr>
              <a:t>File Upload Bot (Magnus </a:t>
            </a:r>
            <a:r>
              <a:rPr lang="en-US" sz="1200" dirty="0" err="1">
                <a:latin typeface="+mn-lt"/>
                <a:hlinkClick r:id="rId6" tooltip="User:File Upload Bot (Magnus Manske)"/>
              </a:rPr>
              <a:t>Manske</a:t>
            </a:r>
            <a:r>
              <a:rPr lang="en-US" sz="1200" dirty="0" smtClean="0">
                <a:latin typeface="+mn-lt"/>
                <a:hlinkClick r:id="rId6" tooltip="User:File Upload Bot (Magnus Manske)"/>
              </a:rPr>
              <a:t>)</a:t>
            </a:r>
            <a:r>
              <a:rPr lang="en-US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hlinkClick r:id="rId7"/>
              </a:rPr>
              <a:t>CC BY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4446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Υποομάδες </a:t>
            </a:r>
            <a:r>
              <a:rPr lang="en-US" dirty="0" smtClean="0"/>
              <a:t>B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100000"/>
            </a:pPr>
            <a:r>
              <a:rPr lang="el-GR" altLang="el-GR" sz="2400" dirty="0"/>
              <a:t>Οι υποομάδες </a:t>
            </a:r>
            <a:r>
              <a:rPr lang="en-US" altLang="el-GR" sz="2400" dirty="0"/>
              <a:t>B </a:t>
            </a:r>
            <a:r>
              <a:rPr lang="el-GR" altLang="el-GR" sz="2400" dirty="0"/>
              <a:t>εμφανίζονται λιγότερο συχνά σε σχέση με τις </a:t>
            </a:r>
            <a:r>
              <a:rPr lang="el-GR" altLang="el-GR" sz="2400" dirty="0" smtClean="0"/>
              <a:t>Α.</a:t>
            </a:r>
            <a:endParaRPr lang="en-US" altLang="el-GR" sz="2400" dirty="0"/>
          </a:p>
          <a:p>
            <a:pPr>
              <a:buSzPct val="100000"/>
            </a:pPr>
            <a:r>
              <a:rPr lang="el-GR" altLang="el-GR" sz="2400" dirty="0"/>
              <a:t>Διαχωρίζονται από τον τύπο της αντίδρασης με </a:t>
            </a:r>
            <a:r>
              <a:rPr lang="en-US" altLang="el-GR" sz="2400" dirty="0"/>
              <a:t>anti-B, anti-A,B, </a:t>
            </a:r>
            <a:r>
              <a:rPr lang="el-GR" altLang="el-GR" sz="2400" dirty="0"/>
              <a:t>και</a:t>
            </a:r>
            <a:r>
              <a:rPr lang="en-US" altLang="el-GR" sz="2400" dirty="0"/>
              <a:t> </a:t>
            </a:r>
            <a:r>
              <a:rPr lang="en-US" altLang="el-GR" sz="2400" dirty="0" smtClean="0"/>
              <a:t>anti-H</a:t>
            </a:r>
            <a:r>
              <a:rPr lang="el-GR" altLang="el-GR" sz="2400" dirty="0" smtClean="0"/>
              <a:t>.</a:t>
            </a:r>
            <a:endParaRPr lang="en-US" altLang="el-GR" sz="2400" dirty="0"/>
          </a:p>
          <a:p>
            <a:pPr>
              <a:buSzPct val="100000"/>
            </a:pPr>
            <a:r>
              <a:rPr lang="es-ES_tradnl" altLang="el-GR" sz="2400" dirty="0"/>
              <a:t>B</a:t>
            </a:r>
            <a:r>
              <a:rPr lang="es-ES_tradnl" altLang="el-GR" sz="2400" baseline="-25000" dirty="0"/>
              <a:t>3</a:t>
            </a:r>
            <a:r>
              <a:rPr lang="es-ES_tradnl" altLang="el-GR" sz="2400" dirty="0"/>
              <a:t>, B</a:t>
            </a:r>
            <a:r>
              <a:rPr lang="es-ES_tradnl" altLang="el-GR" sz="2400" baseline="-25000" dirty="0"/>
              <a:t>x</a:t>
            </a:r>
            <a:r>
              <a:rPr lang="es-ES_tradnl" altLang="el-GR" sz="2400" dirty="0"/>
              <a:t>, B</a:t>
            </a:r>
            <a:r>
              <a:rPr lang="es-ES_tradnl" altLang="el-GR" sz="2400" baseline="-25000" dirty="0"/>
              <a:t>m</a:t>
            </a:r>
            <a:r>
              <a:rPr lang="es-ES_tradnl" altLang="el-GR" sz="2400" dirty="0"/>
              <a:t>, and B</a:t>
            </a:r>
            <a:r>
              <a:rPr lang="es-ES_tradnl" altLang="el-GR" sz="2400" baseline="-25000" dirty="0"/>
              <a:t>el</a:t>
            </a:r>
            <a:r>
              <a:rPr lang="en-US" altLang="el-GR" sz="2400" dirty="0"/>
              <a:t> </a:t>
            </a:r>
            <a:r>
              <a:rPr lang="el-GR" altLang="el-GR" sz="2400" dirty="0"/>
              <a:t>.</a:t>
            </a:r>
            <a:endParaRPr lang="en-US" altLang="el-GR" sz="2400" dirty="0"/>
          </a:p>
        </p:txBody>
      </p:sp>
      <p:sp>
        <p:nvSpPr>
          <p:cNvPr id="5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41ED37-54F4-431B-9EF4-C251530E1109}" type="slidenum">
              <a:rPr lang="el-GR" altLang="el-GR"/>
              <a:pPr>
                <a:defRPr/>
              </a:pPr>
              <a:t>48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39248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Σαράντα Χρόνια Μελέτης της Μεμβράνης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196752"/>
            <a:ext cx="8640960" cy="5472608"/>
          </a:xfrm>
        </p:spPr>
        <p:txBody>
          <a:bodyPr numCol="2">
            <a:normAutofit/>
          </a:bodyPr>
          <a:lstStyle/>
          <a:p>
            <a:r>
              <a:rPr lang="el-GR" altLang="el-GR" dirty="0" smtClean="0"/>
              <a:t>Αρχετυπικό σύστημα μελέτης.</a:t>
            </a:r>
            <a:endParaRPr lang="el-GR" dirty="0" smtClean="0"/>
          </a:p>
          <a:p>
            <a:r>
              <a:rPr lang="el-GR" dirty="0" smtClean="0"/>
              <a:t>Αφθονία, προσβασιμότητα.</a:t>
            </a:r>
          </a:p>
          <a:p>
            <a:r>
              <a:rPr lang="el-GR" altLang="el-GR" dirty="0" smtClean="0"/>
              <a:t>Καθαρότητα.</a:t>
            </a:r>
          </a:p>
          <a:p>
            <a:r>
              <a:rPr lang="el-GR" altLang="el-GR" dirty="0" smtClean="0"/>
              <a:t>Κληρονομικές </a:t>
            </a:r>
            <a:r>
              <a:rPr lang="el-GR" altLang="el-GR" dirty="0" err="1" smtClean="0"/>
              <a:t>μεμβρανοπάθειες</a:t>
            </a:r>
            <a:r>
              <a:rPr lang="el-GR" altLang="el-GR" dirty="0" smtClean="0"/>
              <a:t>.</a:t>
            </a:r>
          </a:p>
          <a:p>
            <a:r>
              <a:rPr lang="el-GR" altLang="el-GR" dirty="0" smtClean="0"/>
              <a:t>Κοινές αιματολογικές (και μη-) νόσοι.</a:t>
            </a:r>
          </a:p>
          <a:p>
            <a:r>
              <a:rPr lang="el-GR" altLang="el-GR" dirty="0" smtClean="0"/>
              <a:t>Νέες πρωτεΐνες, συμπλέγματα, δομές.</a:t>
            </a:r>
          </a:p>
          <a:p>
            <a:r>
              <a:rPr lang="el-GR" altLang="el-GR" dirty="0" smtClean="0"/>
              <a:t>Μη-</a:t>
            </a:r>
            <a:r>
              <a:rPr lang="el-GR" altLang="el-GR" dirty="0" err="1" smtClean="0"/>
              <a:t>ερυθροειδή</a:t>
            </a:r>
            <a:r>
              <a:rPr lang="el-GR" altLang="el-GR" dirty="0" smtClean="0"/>
              <a:t> κύτταρα.</a:t>
            </a:r>
          </a:p>
          <a:p>
            <a:r>
              <a:rPr lang="el-GR" altLang="el-GR" dirty="0" smtClean="0"/>
              <a:t>Μη-αιματολογικοί κλινικοί φαινότυποι.</a:t>
            </a:r>
          </a:p>
          <a:p>
            <a:pPr marL="542925"/>
            <a:r>
              <a:rPr lang="el-GR" altLang="el-GR" dirty="0" smtClean="0"/>
              <a:t>Ωρίμανση, γήρανση, κυτταρική απόσυρση.</a:t>
            </a:r>
          </a:p>
          <a:p>
            <a:pPr marL="542925"/>
            <a:r>
              <a:rPr lang="el-GR" dirty="0" err="1" smtClean="0"/>
              <a:t>Εξωκυττάρια</a:t>
            </a:r>
            <a:r>
              <a:rPr lang="el-GR" dirty="0" smtClean="0"/>
              <a:t> </a:t>
            </a:r>
            <a:r>
              <a:rPr lang="el-GR" dirty="0" err="1" smtClean="0"/>
              <a:t>κυστιδιοποίηση</a:t>
            </a:r>
            <a:r>
              <a:rPr lang="el-GR" dirty="0" smtClean="0"/>
              <a:t>.</a:t>
            </a:r>
          </a:p>
          <a:p>
            <a:pPr marL="542925"/>
            <a:r>
              <a:rPr lang="el-GR" dirty="0" err="1" smtClean="0"/>
              <a:t>DRM’s</a:t>
            </a:r>
            <a:r>
              <a:rPr lang="el-GR" dirty="0" smtClean="0"/>
              <a:t>/</a:t>
            </a:r>
            <a:r>
              <a:rPr lang="el-GR" dirty="0" err="1" smtClean="0"/>
              <a:t>rafts</a:t>
            </a:r>
            <a:r>
              <a:rPr lang="el-GR" dirty="0" smtClean="0"/>
              <a:t>.</a:t>
            </a:r>
          </a:p>
          <a:p>
            <a:pPr marL="542925"/>
            <a:r>
              <a:rPr lang="el-GR" dirty="0" smtClean="0"/>
              <a:t>ΠΚΘ, απουσία πυρήνα, μιτοχονδρίων.</a:t>
            </a:r>
          </a:p>
          <a:p>
            <a:pPr marL="542925"/>
            <a:r>
              <a:rPr lang="el-GR" dirty="0" smtClean="0"/>
              <a:t>Αποτελεσματικότητα μεταγγίσεων.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1918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Αντισώματα των Αντιγόνων Α </a:t>
            </a:r>
            <a:r>
              <a:rPr lang="el-GR" dirty="0" smtClean="0"/>
              <a:t>και Β</a:t>
            </a:r>
            <a:endParaRPr lang="el-GR" dirty="0"/>
          </a:p>
        </p:txBody>
      </p:sp>
      <p:sp>
        <p:nvSpPr>
          <p:cNvPr id="41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731A5-C239-4A08-93B5-A8D2B21C7FE0}" type="slidenum">
              <a:rPr lang="el-GR" altLang="el-GR"/>
              <a:pPr>
                <a:defRPr/>
              </a:pPr>
              <a:t>49</a:t>
            </a:fld>
            <a:endParaRPr lang="el-GR" altLang="el-GR"/>
          </a:p>
        </p:txBody>
      </p:sp>
      <p:sp>
        <p:nvSpPr>
          <p:cNvPr id="56324" name="Text Box 5"/>
          <p:cNvSpPr txBox="1">
            <a:spLocks noChangeArrowheads="1"/>
          </p:cNvSpPr>
          <p:nvPr/>
        </p:nvSpPr>
        <p:spPr bwMode="auto">
          <a:xfrm>
            <a:off x="925999" y="1340768"/>
            <a:ext cx="400962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>
                <a:latin typeface="+mn-lt"/>
              </a:rPr>
              <a:t>Αντιγόνο = </a:t>
            </a:r>
            <a:r>
              <a:rPr lang="el-GR" altLang="el-GR" sz="2400" b="1" dirty="0" err="1">
                <a:latin typeface="+mn-lt"/>
              </a:rPr>
              <a:t>συγκολλητινογόνο</a:t>
            </a:r>
            <a:endParaRPr lang="el-GR" altLang="el-GR" sz="2400" b="1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>
                <a:latin typeface="+mn-lt"/>
              </a:rPr>
              <a:t>Αντίσωμα = </a:t>
            </a:r>
            <a:r>
              <a:rPr lang="el-GR" altLang="el-GR" sz="2400" b="1" dirty="0" err="1">
                <a:latin typeface="+mn-lt"/>
              </a:rPr>
              <a:t>συγκολλητίνη</a:t>
            </a:r>
            <a:endParaRPr lang="el-GR" altLang="el-GR" sz="2400" b="1" dirty="0">
              <a:latin typeface="+mn-lt"/>
            </a:endParaRPr>
          </a:p>
        </p:txBody>
      </p:sp>
      <p:grpSp>
        <p:nvGrpSpPr>
          <p:cNvPr id="56325" name="Group 45"/>
          <p:cNvGrpSpPr>
            <a:grpSpLocks/>
          </p:cNvGrpSpPr>
          <p:nvPr/>
        </p:nvGrpSpPr>
        <p:grpSpPr bwMode="auto">
          <a:xfrm>
            <a:off x="1828800" y="2600399"/>
            <a:ext cx="1409700" cy="2209800"/>
            <a:chOff x="1056" y="2160"/>
            <a:chExt cx="888" cy="1392"/>
          </a:xfrm>
        </p:grpSpPr>
        <p:grpSp>
          <p:nvGrpSpPr>
            <p:cNvPr id="56345" name="Group 41"/>
            <p:cNvGrpSpPr>
              <a:grpSpLocks/>
            </p:cNvGrpSpPr>
            <p:nvPr/>
          </p:nvGrpSpPr>
          <p:grpSpPr bwMode="auto">
            <a:xfrm>
              <a:off x="1248" y="2160"/>
              <a:ext cx="696" cy="1392"/>
              <a:chOff x="912" y="2016"/>
              <a:chExt cx="696" cy="1392"/>
            </a:xfrm>
          </p:grpSpPr>
          <p:grpSp>
            <p:nvGrpSpPr>
              <p:cNvPr id="56349" name="Group 10"/>
              <p:cNvGrpSpPr>
                <a:grpSpLocks/>
              </p:cNvGrpSpPr>
              <p:nvPr/>
            </p:nvGrpSpPr>
            <p:grpSpPr bwMode="auto">
              <a:xfrm rot="-7838512">
                <a:off x="1028" y="1900"/>
                <a:ext cx="192" cy="424"/>
                <a:chOff x="3912" y="2864"/>
                <a:chExt cx="239" cy="528"/>
              </a:xfrm>
            </p:grpSpPr>
            <p:sp>
              <p:nvSpPr>
                <p:cNvPr id="56358" name="Rectangle 11"/>
                <p:cNvSpPr>
                  <a:spLocks noChangeArrowheads="1"/>
                </p:cNvSpPr>
                <p:nvPr/>
              </p:nvSpPr>
              <p:spPr bwMode="auto">
                <a:xfrm>
                  <a:off x="4016" y="3072"/>
                  <a:ext cx="47" cy="320"/>
                </a:xfrm>
                <a:prstGeom prst="rect">
                  <a:avLst/>
                </a:prstGeom>
                <a:solidFill>
                  <a:srgbClr val="990033"/>
                </a:solidFill>
                <a:ln w="28575">
                  <a:solidFill>
                    <a:srgbClr val="A5002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1800">
                    <a:latin typeface="Arial" charset="0"/>
                  </a:endParaRPr>
                </a:p>
              </p:txBody>
            </p:sp>
            <p:sp>
              <p:nvSpPr>
                <p:cNvPr id="56359" name="Rectangle 12"/>
                <p:cNvSpPr>
                  <a:spLocks noChangeArrowheads="1"/>
                </p:cNvSpPr>
                <p:nvPr/>
              </p:nvSpPr>
              <p:spPr bwMode="auto">
                <a:xfrm rot="-2043387">
                  <a:off x="3912" y="2864"/>
                  <a:ext cx="55" cy="248"/>
                </a:xfrm>
                <a:prstGeom prst="rect">
                  <a:avLst/>
                </a:prstGeom>
                <a:solidFill>
                  <a:srgbClr val="990033"/>
                </a:solidFill>
                <a:ln w="28575">
                  <a:solidFill>
                    <a:srgbClr val="A5002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1800">
                    <a:latin typeface="Arial" charset="0"/>
                  </a:endParaRPr>
                </a:p>
              </p:txBody>
            </p:sp>
            <p:sp>
              <p:nvSpPr>
                <p:cNvPr id="56360" name="Rectangle 13"/>
                <p:cNvSpPr>
                  <a:spLocks noChangeArrowheads="1"/>
                </p:cNvSpPr>
                <p:nvPr/>
              </p:nvSpPr>
              <p:spPr bwMode="auto">
                <a:xfrm rot="1930023">
                  <a:off x="4096" y="2864"/>
                  <a:ext cx="55" cy="248"/>
                </a:xfrm>
                <a:prstGeom prst="rect">
                  <a:avLst/>
                </a:prstGeom>
                <a:solidFill>
                  <a:srgbClr val="990033"/>
                </a:solidFill>
                <a:ln w="28575">
                  <a:solidFill>
                    <a:srgbClr val="A5002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1800">
                    <a:latin typeface="Arial" charset="0"/>
                  </a:endParaRPr>
                </a:p>
              </p:txBody>
            </p:sp>
          </p:grpSp>
          <p:grpSp>
            <p:nvGrpSpPr>
              <p:cNvPr id="56350" name="Group 14"/>
              <p:cNvGrpSpPr>
                <a:grpSpLocks/>
              </p:cNvGrpSpPr>
              <p:nvPr/>
            </p:nvGrpSpPr>
            <p:grpSpPr bwMode="auto">
              <a:xfrm rot="-5545353">
                <a:off x="1300" y="2484"/>
                <a:ext cx="192" cy="424"/>
                <a:chOff x="3912" y="2864"/>
                <a:chExt cx="239" cy="528"/>
              </a:xfrm>
            </p:grpSpPr>
            <p:sp>
              <p:nvSpPr>
                <p:cNvPr id="56355" name="Rectangle 15"/>
                <p:cNvSpPr>
                  <a:spLocks noChangeArrowheads="1"/>
                </p:cNvSpPr>
                <p:nvPr/>
              </p:nvSpPr>
              <p:spPr bwMode="auto">
                <a:xfrm>
                  <a:off x="4016" y="3072"/>
                  <a:ext cx="47" cy="320"/>
                </a:xfrm>
                <a:prstGeom prst="rect">
                  <a:avLst/>
                </a:prstGeom>
                <a:solidFill>
                  <a:srgbClr val="990033"/>
                </a:solidFill>
                <a:ln w="28575">
                  <a:solidFill>
                    <a:srgbClr val="A5002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1800">
                    <a:latin typeface="Arial" charset="0"/>
                  </a:endParaRPr>
                </a:p>
              </p:txBody>
            </p:sp>
            <p:sp>
              <p:nvSpPr>
                <p:cNvPr id="56356" name="Rectangle 16"/>
                <p:cNvSpPr>
                  <a:spLocks noChangeArrowheads="1"/>
                </p:cNvSpPr>
                <p:nvPr/>
              </p:nvSpPr>
              <p:spPr bwMode="auto">
                <a:xfrm rot="-2043387">
                  <a:off x="3912" y="2864"/>
                  <a:ext cx="55" cy="248"/>
                </a:xfrm>
                <a:prstGeom prst="rect">
                  <a:avLst/>
                </a:prstGeom>
                <a:solidFill>
                  <a:srgbClr val="990033"/>
                </a:solidFill>
                <a:ln w="28575">
                  <a:solidFill>
                    <a:srgbClr val="A5002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1800">
                    <a:latin typeface="Arial" charset="0"/>
                  </a:endParaRPr>
                </a:p>
              </p:txBody>
            </p:sp>
            <p:sp>
              <p:nvSpPr>
                <p:cNvPr id="56357" name="Rectangle 17"/>
                <p:cNvSpPr>
                  <a:spLocks noChangeArrowheads="1"/>
                </p:cNvSpPr>
                <p:nvPr/>
              </p:nvSpPr>
              <p:spPr bwMode="auto">
                <a:xfrm rot="1930023">
                  <a:off x="4096" y="2864"/>
                  <a:ext cx="55" cy="248"/>
                </a:xfrm>
                <a:prstGeom prst="rect">
                  <a:avLst/>
                </a:prstGeom>
                <a:solidFill>
                  <a:srgbClr val="990033"/>
                </a:solidFill>
                <a:ln w="28575">
                  <a:solidFill>
                    <a:srgbClr val="A5002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1800">
                    <a:latin typeface="Arial" charset="0"/>
                  </a:endParaRPr>
                </a:p>
              </p:txBody>
            </p:sp>
          </p:grpSp>
          <p:grpSp>
            <p:nvGrpSpPr>
              <p:cNvPr id="56351" name="Group 18"/>
              <p:cNvGrpSpPr>
                <a:grpSpLocks/>
              </p:cNvGrpSpPr>
              <p:nvPr/>
            </p:nvGrpSpPr>
            <p:grpSpPr bwMode="auto">
              <a:xfrm rot="-3494277">
                <a:off x="1124" y="3100"/>
                <a:ext cx="192" cy="424"/>
                <a:chOff x="3912" y="2864"/>
                <a:chExt cx="239" cy="528"/>
              </a:xfrm>
            </p:grpSpPr>
            <p:sp>
              <p:nvSpPr>
                <p:cNvPr id="56352" name="Rectangle 19"/>
                <p:cNvSpPr>
                  <a:spLocks noChangeArrowheads="1"/>
                </p:cNvSpPr>
                <p:nvPr/>
              </p:nvSpPr>
              <p:spPr bwMode="auto">
                <a:xfrm>
                  <a:off x="4016" y="3072"/>
                  <a:ext cx="47" cy="320"/>
                </a:xfrm>
                <a:prstGeom prst="rect">
                  <a:avLst/>
                </a:prstGeom>
                <a:solidFill>
                  <a:srgbClr val="990033"/>
                </a:solidFill>
                <a:ln w="28575">
                  <a:solidFill>
                    <a:srgbClr val="A5002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1800">
                    <a:latin typeface="Arial" charset="0"/>
                  </a:endParaRPr>
                </a:p>
              </p:txBody>
            </p:sp>
            <p:sp>
              <p:nvSpPr>
                <p:cNvPr id="56353" name="Rectangle 20"/>
                <p:cNvSpPr>
                  <a:spLocks noChangeArrowheads="1"/>
                </p:cNvSpPr>
                <p:nvPr/>
              </p:nvSpPr>
              <p:spPr bwMode="auto">
                <a:xfrm rot="-2043387">
                  <a:off x="3912" y="2864"/>
                  <a:ext cx="55" cy="248"/>
                </a:xfrm>
                <a:prstGeom prst="rect">
                  <a:avLst/>
                </a:prstGeom>
                <a:solidFill>
                  <a:srgbClr val="990033"/>
                </a:solidFill>
                <a:ln w="28575">
                  <a:solidFill>
                    <a:srgbClr val="A5002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1800">
                    <a:latin typeface="Arial" charset="0"/>
                  </a:endParaRPr>
                </a:p>
              </p:txBody>
            </p:sp>
            <p:sp>
              <p:nvSpPr>
                <p:cNvPr id="56354" name="Rectangle 21"/>
                <p:cNvSpPr>
                  <a:spLocks noChangeArrowheads="1"/>
                </p:cNvSpPr>
                <p:nvPr/>
              </p:nvSpPr>
              <p:spPr bwMode="auto">
                <a:xfrm rot="1930023">
                  <a:off x="4096" y="2864"/>
                  <a:ext cx="55" cy="248"/>
                </a:xfrm>
                <a:prstGeom prst="rect">
                  <a:avLst/>
                </a:prstGeom>
                <a:solidFill>
                  <a:srgbClr val="990033"/>
                </a:solidFill>
                <a:ln w="28575">
                  <a:solidFill>
                    <a:srgbClr val="A5002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1800">
                    <a:latin typeface="Arial" charset="0"/>
                  </a:endParaRPr>
                </a:p>
              </p:txBody>
            </p:sp>
          </p:grpSp>
        </p:grpSp>
        <p:sp>
          <p:nvSpPr>
            <p:cNvPr id="56346" name="AutoShape 42"/>
            <p:cNvSpPr>
              <a:spLocks noChangeArrowheads="1"/>
            </p:cNvSpPr>
            <p:nvPr/>
          </p:nvSpPr>
          <p:spPr bwMode="auto">
            <a:xfrm rot="2224172">
              <a:off x="1056" y="2352"/>
              <a:ext cx="288" cy="288"/>
            </a:xfrm>
            <a:prstGeom prst="triangle">
              <a:avLst>
                <a:gd name="adj" fmla="val 50000"/>
              </a:avLst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charset="0"/>
              </a:endParaRPr>
            </a:p>
          </p:txBody>
        </p:sp>
        <p:sp>
          <p:nvSpPr>
            <p:cNvPr id="56347" name="AutoShape 43"/>
            <p:cNvSpPr>
              <a:spLocks noChangeArrowheads="1"/>
            </p:cNvSpPr>
            <p:nvPr/>
          </p:nvSpPr>
          <p:spPr bwMode="auto">
            <a:xfrm rot="3748364">
              <a:off x="1200" y="2784"/>
              <a:ext cx="288" cy="288"/>
            </a:xfrm>
            <a:prstGeom prst="triangle">
              <a:avLst>
                <a:gd name="adj" fmla="val 50000"/>
              </a:avLst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charset="0"/>
              </a:endParaRPr>
            </a:p>
          </p:txBody>
        </p:sp>
        <p:sp>
          <p:nvSpPr>
            <p:cNvPr id="56348" name="AutoShape 44"/>
            <p:cNvSpPr>
              <a:spLocks noChangeArrowheads="1"/>
            </p:cNvSpPr>
            <p:nvPr/>
          </p:nvSpPr>
          <p:spPr bwMode="auto">
            <a:xfrm rot="6828372">
              <a:off x="1056" y="3168"/>
              <a:ext cx="288" cy="288"/>
            </a:xfrm>
            <a:prstGeom prst="triangle">
              <a:avLst>
                <a:gd name="adj" fmla="val 50000"/>
              </a:avLst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charset="0"/>
              </a:endParaRPr>
            </a:p>
          </p:txBody>
        </p:sp>
      </p:grpSp>
      <p:sp>
        <p:nvSpPr>
          <p:cNvPr id="56326" name="Text Box 46"/>
          <p:cNvSpPr txBox="1">
            <a:spLocks noChangeArrowheads="1"/>
          </p:cNvSpPr>
          <p:nvPr/>
        </p:nvSpPr>
        <p:spPr bwMode="auto">
          <a:xfrm>
            <a:off x="1476652" y="5203776"/>
            <a:ext cx="15174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b="1">
                <a:latin typeface="+mn-lt"/>
              </a:rPr>
              <a:t>(Α)  αντί-Α</a:t>
            </a:r>
          </a:p>
        </p:txBody>
      </p:sp>
      <p:grpSp>
        <p:nvGrpSpPr>
          <p:cNvPr id="56327" name="Group 50"/>
          <p:cNvGrpSpPr>
            <a:grpSpLocks/>
          </p:cNvGrpSpPr>
          <p:nvPr/>
        </p:nvGrpSpPr>
        <p:grpSpPr bwMode="auto">
          <a:xfrm>
            <a:off x="6477000" y="2219399"/>
            <a:ext cx="1981200" cy="2667000"/>
            <a:chOff x="3312" y="1824"/>
            <a:chExt cx="1248" cy="1968"/>
          </a:xfrm>
        </p:grpSpPr>
        <p:grpSp>
          <p:nvGrpSpPr>
            <p:cNvPr id="56329" name="Group 40"/>
            <p:cNvGrpSpPr>
              <a:grpSpLocks/>
            </p:cNvGrpSpPr>
            <p:nvPr/>
          </p:nvGrpSpPr>
          <p:grpSpPr bwMode="auto">
            <a:xfrm>
              <a:off x="3821" y="1968"/>
              <a:ext cx="739" cy="1683"/>
              <a:chOff x="4205" y="2724"/>
              <a:chExt cx="472" cy="1119"/>
            </a:xfrm>
          </p:grpSpPr>
          <p:grpSp>
            <p:nvGrpSpPr>
              <p:cNvPr id="56333" name="Group 26"/>
              <p:cNvGrpSpPr>
                <a:grpSpLocks/>
              </p:cNvGrpSpPr>
              <p:nvPr/>
            </p:nvGrpSpPr>
            <p:grpSpPr bwMode="auto">
              <a:xfrm rot="-5497896">
                <a:off x="4465" y="3128"/>
                <a:ext cx="143" cy="280"/>
                <a:chOff x="3801" y="3560"/>
                <a:chExt cx="143" cy="280"/>
              </a:xfrm>
            </p:grpSpPr>
            <p:sp>
              <p:nvSpPr>
                <p:cNvPr id="56342" name="Rectangle 27"/>
                <p:cNvSpPr>
                  <a:spLocks noChangeArrowheads="1"/>
                </p:cNvSpPr>
                <p:nvPr/>
              </p:nvSpPr>
              <p:spPr bwMode="auto">
                <a:xfrm>
                  <a:off x="3801" y="3560"/>
                  <a:ext cx="47" cy="184"/>
                </a:xfrm>
                <a:prstGeom prst="rect">
                  <a:avLst/>
                </a:prstGeom>
                <a:solidFill>
                  <a:srgbClr val="990033"/>
                </a:solidFill>
                <a:ln w="28575">
                  <a:solidFill>
                    <a:srgbClr val="A5002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1800">
                    <a:latin typeface="Arial" charset="0"/>
                  </a:endParaRPr>
                </a:p>
              </p:txBody>
            </p:sp>
            <p:sp>
              <p:nvSpPr>
                <p:cNvPr id="56343" name="Rectangle 28"/>
                <p:cNvSpPr>
                  <a:spLocks noChangeArrowheads="1"/>
                </p:cNvSpPr>
                <p:nvPr/>
              </p:nvSpPr>
              <p:spPr bwMode="auto">
                <a:xfrm>
                  <a:off x="3857" y="3696"/>
                  <a:ext cx="47" cy="144"/>
                </a:xfrm>
                <a:prstGeom prst="rect">
                  <a:avLst/>
                </a:prstGeom>
                <a:solidFill>
                  <a:srgbClr val="990033"/>
                </a:solidFill>
                <a:ln w="28575">
                  <a:solidFill>
                    <a:srgbClr val="A5002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1800">
                    <a:latin typeface="Arial" charset="0"/>
                  </a:endParaRPr>
                </a:p>
              </p:txBody>
            </p:sp>
            <p:sp>
              <p:nvSpPr>
                <p:cNvPr id="56344" name="Rectangle 29"/>
                <p:cNvSpPr>
                  <a:spLocks noChangeArrowheads="1"/>
                </p:cNvSpPr>
                <p:nvPr/>
              </p:nvSpPr>
              <p:spPr bwMode="auto">
                <a:xfrm>
                  <a:off x="3897" y="3560"/>
                  <a:ext cx="47" cy="184"/>
                </a:xfrm>
                <a:prstGeom prst="rect">
                  <a:avLst/>
                </a:prstGeom>
                <a:solidFill>
                  <a:srgbClr val="990033"/>
                </a:solidFill>
                <a:ln w="28575">
                  <a:solidFill>
                    <a:srgbClr val="A5002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1800">
                    <a:latin typeface="Arial" charset="0"/>
                  </a:endParaRPr>
                </a:p>
              </p:txBody>
            </p:sp>
          </p:grpSp>
          <p:grpSp>
            <p:nvGrpSpPr>
              <p:cNvPr id="56334" name="Group 30"/>
              <p:cNvGrpSpPr>
                <a:grpSpLocks/>
              </p:cNvGrpSpPr>
              <p:nvPr/>
            </p:nvGrpSpPr>
            <p:grpSpPr bwMode="auto">
              <a:xfrm rot="-6745194">
                <a:off x="4369" y="3632"/>
                <a:ext cx="143" cy="280"/>
                <a:chOff x="3801" y="3560"/>
                <a:chExt cx="143" cy="280"/>
              </a:xfrm>
            </p:grpSpPr>
            <p:sp>
              <p:nvSpPr>
                <p:cNvPr id="56339" name="Rectangle 31"/>
                <p:cNvSpPr>
                  <a:spLocks noChangeArrowheads="1"/>
                </p:cNvSpPr>
                <p:nvPr/>
              </p:nvSpPr>
              <p:spPr bwMode="auto">
                <a:xfrm>
                  <a:off x="3801" y="3560"/>
                  <a:ext cx="47" cy="184"/>
                </a:xfrm>
                <a:prstGeom prst="rect">
                  <a:avLst/>
                </a:prstGeom>
                <a:solidFill>
                  <a:srgbClr val="990033"/>
                </a:solidFill>
                <a:ln w="28575">
                  <a:solidFill>
                    <a:srgbClr val="A5002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1800">
                    <a:latin typeface="Arial" charset="0"/>
                  </a:endParaRPr>
                </a:p>
              </p:txBody>
            </p:sp>
            <p:sp>
              <p:nvSpPr>
                <p:cNvPr id="56340" name="Rectangle 32"/>
                <p:cNvSpPr>
                  <a:spLocks noChangeArrowheads="1"/>
                </p:cNvSpPr>
                <p:nvPr/>
              </p:nvSpPr>
              <p:spPr bwMode="auto">
                <a:xfrm>
                  <a:off x="3857" y="3696"/>
                  <a:ext cx="47" cy="144"/>
                </a:xfrm>
                <a:prstGeom prst="rect">
                  <a:avLst/>
                </a:prstGeom>
                <a:solidFill>
                  <a:srgbClr val="990033"/>
                </a:solidFill>
                <a:ln w="28575">
                  <a:solidFill>
                    <a:srgbClr val="A5002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1800">
                    <a:latin typeface="Arial" charset="0"/>
                  </a:endParaRPr>
                </a:p>
              </p:txBody>
            </p:sp>
            <p:sp>
              <p:nvSpPr>
                <p:cNvPr id="56341" name="Rectangle 33"/>
                <p:cNvSpPr>
                  <a:spLocks noChangeArrowheads="1"/>
                </p:cNvSpPr>
                <p:nvPr/>
              </p:nvSpPr>
              <p:spPr bwMode="auto">
                <a:xfrm>
                  <a:off x="3897" y="3560"/>
                  <a:ext cx="47" cy="184"/>
                </a:xfrm>
                <a:prstGeom prst="rect">
                  <a:avLst/>
                </a:prstGeom>
                <a:solidFill>
                  <a:srgbClr val="990033"/>
                </a:solidFill>
                <a:ln w="28575">
                  <a:solidFill>
                    <a:srgbClr val="A5002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1800">
                    <a:latin typeface="Arial" charset="0"/>
                  </a:endParaRPr>
                </a:p>
              </p:txBody>
            </p:sp>
          </p:grpSp>
          <p:grpSp>
            <p:nvGrpSpPr>
              <p:cNvPr id="56335" name="Group 35"/>
              <p:cNvGrpSpPr>
                <a:grpSpLocks/>
              </p:cNvGrpSpPr>
              <p:nvPr/>
            </p:nvGrpSpPr>
            <p:grpSpPr bwMode="auto">
              <a:xfrm rot="-4171443">
                <a:off x="4273" y="2656"/>
                <a:ext cx="143" cy="280"/>
                <a:chOff x="3801" y="3560"/>
                <a:chExt cx="143" cy="280"/>
              </a:xfrm>
            </p:grpSpPr>
            <p:sp>
              <p:nvSpPr>
                <p:cNvPr id="56336" name="Rectangle 36"/>
                <p:cNvSpPr>
                  <a:spLocks noChangeArrowheads="1"/>
                </p:cNvSpPr>
                <p:nvPr/>
              </p:nvSpPr>
              <p:spPr bwMode="auto">
                <a:xfrm>
                  <a:off x="3801" y="3560"/>
                  <a:ext cx="47" cy="184"/>
                </a:xfrm>
                <a:prstGeom prst="rect">
                  <a:avLst/>
                </a:prstGeom>
                <a:solidFill>
                  <a:srgbClr val="990033"/>
                </a:solidFill>
                <a:ln w="28575">
                  <a:solidFill>
                    <a:srgbClr val="A5002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1800">
                    <a:latin typeface="Arial" charset="0"/>
                  </a:endParaRPr>
                </a:p>
              </p:txBody>
            </p:sp>
            <p:sp>
              <p:nvSpPr>
                <p:cNvPr id="56337" name="Rectangle 37"/>
                <p:cNvSpPr>
                  <a:spLocks noChangeArrowheads="1"/>
                </p:cNvSpPr>
                <p:nvPr/>
              </p:nvSpPr>
              <p:spPr bwMode="auto">
                <a:xfrm>
                  <a:off x="3857" y="3696"/>
                  <a:ext cx="47" cy="144"/>
                </a:xfrm>
                <a:prstGeom prst="rect">
                  <a:avLst/>
                </a:prstGeom>
                <a:solidFill>
                  <a:srgbClr val="990033"/>
                </a:solidFill>
                <a:ln w="28575">
                  <a:solidFill>
                    <a:srgbClr val="A5002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1800">
                    <a:latin typeface="Arial" charset="0"/>
                  </a:endParaRPr>
                </a:p>
              </p:txBody>
            </p:sp>
            <p:sp>
              <p:nvSpPr>
                <p:cNvPr id="56338" name="Rectangle 38"/>
                <p:cNvSpPr>
                  <a:spLocks noChangeArrowheads="1"/>
                </p:cNvSpPr>
                <p:nvPr/>
              </p:nvSpPr>
              <p:spPr bwMode="auto">
                <a:xfrm>
                  <a:off x="3897" y="3560"/>
                  <a:ext cx="47" cy="184"/>
                </a:xfrm>
                <a:prstGeom prst="rect">
                  <a:avLst/>
                </a:prstGeom>
                <a:solidFill>
                  <a:srgbClr val="990033"/>
                </a:solidFill>
                <a:ln w="28575">
                  <a:solidFill>
                    <a:srgbClr val="A5002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1800">
                    <a:latin typeface="Arial" charset="0"/>
                  </a:endParaRPr>
                </a:p>
              </p:txBody>
            </p:sp>
          </p:grpSp>
        </p:grpSp>
        <p:sp>
          <p:nvSpPr>
            <p:cNvPr id="56330" name="Rectangle 47"/>
            <p:cNvSpPr>
              <a:spLocks noChangeArrowheads="1"/>
            </p:cNvSpPr>
            <p:nvPr/>
          </p:nvSpPr>
          <p:spPr bwMode="auto">
            <a:xfrm rot="1563880">
              <a:off x="3312" y="1824"/>
              <a:ext cx="432" cy="96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charset="0"/>
              </a:endParaRPr>
            </a:p>
          </p:txBody>
        </p:sp>
        <p:sp>
          <p:nvSpPr>
            <p:cNvPr id="56331" name="Rectangle 48"/>
            <p:cNvSpPr>
              <a:spLocks noChangeArrowheads="1"/>
            </p:cNvSpPr>
            <p:nvPr/>
          </p:nvSpPr>
          <p:spPr bwMode="auto">
            <a:xfrm rot="277017">
              <a:off x="3600" y="2688"/>
              <a:ext cx="432" cy="96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charset="0"/>
              </a:endParaRPr>
            </a:p>
          </p:txBody>
        </p:sp>
        <p:sp>
          <p:nvSpPr>
            <p:cNvPr id="56332" name="Rectangle 49"/>
            <p:cNvSpPr>
              <a:spLocks noChangeArrowheads="1"/>
            </p:cNvSpPr>
            <p:nvPr/>
          </p:nvSpPr>
          <p:spPr bwMode="auto">
            <a:xfrm rot="-959368">
              <a:off x="3456" y="3696"/>
              <a:ext cx="432" cy="96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charset="0"/>
              </a:endParaRPr>
            </a:p>
          </p:txBody>
        </p:sp>
      </p:grpSp>
      <p:sp>
        <p:nvSpPr>
          <p:cNvPr id="56328" name="Text Box 51"/>
          <p:cNvSpPr txBox="1">
            <a:spLocks noChangeArrowheads="1"/>
          </p:cNvSpPr>
          <p:nvPr/>
        </p:nvSpPr>
        <p:spPr bwMode="auto">
          <a:xfrm>
            <a:off x="6495189" y="5343599"/>
            <a:ext cx="14917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>
                <a:latin typeface="+mn-lt"/>
              </a:rPr>
              <a:t>(Β)  αντί-Β</a:t>
            </a:r>
          </a:p>
        </p:txBody>
      </p:sp>
    </p:spTree>
    <p:extLst>
      <p:ext uri="{BB962C8B-B14F-4D97-AF65-F5344CB8AC3E}">
        <p14:creationId xmlns:p14="http://schemas.microsoft.com/office/powerpoint/2010/main" val="166831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Φαινότυπος </a:t>
            </a:r>
            <a:r>
              <a:rPr lang="en-US" dirty="0" smtClean="0"/>
              <a:t>Vs </a:t>
            </a:r>
            <a:r>
              <a:rPr lang="el-GR" dirty="0" smtClean="0"/>
              <a:t>Γονότυπος</a:t>
            </a:r>
            <a:endParaRPr lang="el-GR" dirty="0"/>
          </a:p>
        </p:txBody>
      </p:sp>
      <p:sp>
        <p:nvSpPr>
          <p:cNvPr id="5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948264" y="6592267"/>
            <a:ext cx="2133600" cy="365125"/>
          </a:xfrm>
        </p:spPr>
        <p:txBody>
          <a:bodyPr/>
          <a:lstStyle/>
          <a:p>
            <a:pPr>
              <a:defRPr/>
            </a:pPr>
            <a:fld id="{A6CB4547-2DCE-44C7-97C3-77ED3C990806}" type="slidenum">
              <a:rPr lang="el-GR" altLang="el-GR"/>
              <a:pPr>
                <a:defRPr/>
              </a:pPr>
              <a:t>50</a:t>
            </a:fld>
            <a:endParaRPr lang="el-GR" altLang="el-GR"/>
          </a:p>
        </p:txBody>
      </p:sp>
      <p:sp>
        <p:nvSpPr>
          <p:cNvPr id="57347" name="Text Box 4"/>
          <p:cNvSpPr txBox="1">
            <a:spLocks noChangeArrowheads="1"/>
          </p:cNvSpPr>
          <p:nvPr/>
        </p:nvSpPr>
        <p:spPr bwMode="auto">
          <a:xfrm>
            <a:off x="2270125" y="265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 b="0">
              <a:latin typeface="Arial" charset="0"/>
            </a:endParaRPr>
          </a:p>
        </p:txBody>
      </p:sp>
      <p:graphicFrame>
        <p:nvGraphicFramePr>
          <p:cNvPr id="40082" name="Group 1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9303149"/>
              </p:ext>
            </p:extLst>
          </p:nvPr>
        </p:nvGraphicFramePr>
        <p:xfrm>
          <a:off x="107504" y="1084554"/>
          <a:ext cx="8871459" cy="5584806"/>
        </p:xfrm>
        <a:graphic>
          <a:graphicData uri="http://schemas.openxmlformats.org/drawingml/2006/table">
            <a:tbl>
              <a:tblPr firstRow="1"/>
              <a:tblGrid>
                <a:gridCol w="1446530"/>
                <a:gridCol w="1676400"/>
                <a:gridCol w="1230059"/>
                <a:gridCol w="2845499"/>
                <a:gridCol w="1672971"/>
              </a:tblGrid>
              <a:tr h="5012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Γονότυπος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Φαινότυπος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Αντιγόνα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Συχνότητα (%)</a:t>
                      </a:r>
                      <a:r>
                        <a:rPr kumimoji="0" lang="en-US" alt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[</a:t>
                      </a:r>
                      <a:r>
                        <a:rPr kumimoji="0" lang="el-GR" alt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Ελλάδα]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Αντισώματα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0351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</a:t>
                      </a:r>
                      <a:r>
                        <a:rPr kumimoji="0" lang="el-GR" altLang="el-GR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kumimoji="0" lang="el-GR" alt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/Α</a:t>
                      </a:r>
                      <a:r>
                        <a:rPr kumimoji="0" lang="el-GR" altLang="el-GR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</a:t>
                      </a:r>
                      <a:r>
                        <a:rPr kumimoji="0" lang="el-GR" altLang="el-GR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kumimoji="0" lang="el-GR" alt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/Α</a:t>
                      </a:r>
                      <a:r>
                        <a:rPr kumimoji="0" lang="el-GR" altLang="el-GR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</a:t>
                      </a:r>
                      <a:r>
                        <a:rPr kumimoji="0" lang="el-GR" altLang="el-GR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kumimoji="0" lang="el-GR" alt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/Ο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</a:t>
                      </a:r>
                      <a:r>
                        <a:rPr kumimoji="0" lang="el-GR" altLang="el-GR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</a:t>
                      </a:r>
                      <a:r>
                        <a:rPr kumimoji="0" lang="el-GR" altLang="el-GR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kumimoji="0" lang="el-GR" alt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kumimoji="0" lang="en-US" alt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</a:t>
                      </a:r>
                      <a:endParaRPr kumimoji="0" lang="el-GR" altLang="el-GR" sz="1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l-GR" alt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Αντί-Β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</a:t>
                      </a:r>
                      <a:r>
                        <a:rPr kumimoji="0" lang="el-GR" altLang="el-GR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kumimoji="0" lang="el-GR" alt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/Α</a:t>
                      </a:r>
                      <a:r>
                        <a:rPr kumimoji="0" lang="el-GR" altLang="el-GR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</a:t>
                      </a:r>
                      <a:r>
                        <a:rPr kumimoji="0" lang="el-GR" altLang="el-GR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kumimoji="0" lang="el-GR" alt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/Ο</a:t>
                      </a:r>
                      <a:endParaRPr kumimoji="0" lang="el-GR" altLang="el-GR" sz="1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</a:t>
                      </a:r>
                      <a:r>
                        <a:rPr kumimoji="0" lang="el-GR" altLang="el-GR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</a:t>
                      </a:r>
                      <a:r>
                        <a:rPr kumimoji="0" lang="el-GR" altLang="el-GR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kumimoji="0" lang="en-US" altLang="el-GR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kumimoji="0" lang="en-US" alt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</a:t>
                      </a:r>
                      <a:endParaRPr kumimoji="0" lang="el-GR" altLang="el-G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l-GR" altLang="el-G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Αντί-Β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Αντί-Α</a:t>
                      </a:r>
                      <a:r>
                        <a:rPr kumimoji="0" lang="el-GR" altLang="el-GR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</a:t>
                      </a:r>
                      <a:r>
                        <a:rPr kumimoji="0" lang="el-GR" alt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(3%)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500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Β/Β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Β/Ο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Β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Β, Η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l-GR" altLang="el-G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Αντί-Α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l-GR" altLang="el-G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51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</a:t>
                      </a:r>
                      <a:r>
                        <a:rPr kumimoji="0" lang="el-GR" altLang="el-GR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kumimoji="0" lang="el-GR" alt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</a:t>
                      </a:r>
                      <a:r>
                        <a:rPr kumimoji="0" lang="el-GR" altLang="el-GR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kumimoji="0" lang="el-GR" alt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Β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</a:t>
                      </a:r>
                      <a:r>
                        <a:rPr kumimoji="0" lang="el-GR" altLang="el-GR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kumimoji="0" lang="el-GR" alt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</a:t>
                      </a:r>
                      <a:r>
                        <a:rPr kumimoji="0" lang="el-GR" altLang="el-GR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kumimoji="0" lang="el-GR" alt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Β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</a:t>
                      </a:r>
                      <a:r>
                        <a:rPr kumimoji="0" lang="el-GR" altLang="el-GR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kumimoji="0" lang="en-US" altLang="el-GR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kumimoji="0" lang="el-GR" alt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</a:t>
                      </a:r>
                      <a:r>
                        <a:rPr kumimoji="0" lang="el-GR" altLang="el-GR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kumimoji="0" lang="en-US" altLang="el-GR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kumimoji="0" lang="el-GR" alt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Β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Κανένα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Αντί-Α</a:t>
                      </a:r>
                      <a:r>
                        <a:rPr kumimoji="0" lang="el-GR" altLang="el-GR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</a:t>
                      </a:r>
                      <a:r>
                        <a:rPr kumimoji="0" lang="el-GR" alt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(25%)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Ο/Ο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Ο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</a:t>
                      </a:r>
                      <a:endParaRPr kumimoji="0" lang="el-GR" altLang="el-G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Αντί-Α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Αντί-Β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8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h/h</a:t>
                      </a:r>
                      <a:endParaRPr kumimoji="0" lang="el-GR" altLang="el-G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Bombay</a:t>
                      </a:r>
                      <a:endParaRPr kumimoji="0" lang="el-GR" altLang="el-G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Κανένα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?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Αντί-Η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Αντί-Α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Αντί-Β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71061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Κατανομή των ομάδων </a:t>
            </a:r>
            <a:r>
              <a:rPr lang="en-US" dirty="0" smtClean="0"/>
              <a:t>ABO</a:t>
            </a:r>
            <a:endParaRPr lang="el-GR" dirty="0"/>
          </a:p>
        </p:txBody>
      </p:sp>
      <p:sp>
        <p:nvSpPr>
          <p:cNvPr id="90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94709E-78CE-42F1-8A98-48D85BB8FB18}" type="slidenum">
              <a:rPr lang="el-GR" altLang="el-GR"/>
              <a:pPr>
                <a:defRPr/>
              </a:pPr>
              <a:t>51</a:t>
            </a:fld>
            <a:endParaRPr lang="el-GR" altLang="el-GR"/>
          </a:p>
        </p:txBody>
      </p:sp>
      <p:pic>
        <p:nvPicPr>
          <p:cNvPr id="58372" name="Picture 5" descr="clear.gif (807 bytes)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-965200"/>
            <a:ext cx="628650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6" descr="clear.gif (807 bytes)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-965200"/>
            <a:ext cx="628650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4" name="Picture 7" descr="clear.gif (807 bytes)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-812800"/>
            <a:ext cx="628650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5" name="Picture 8" descr="clear.gif (807 bytes)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-812800"/>
            <a:ext cx="628650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6" name="Picture 9" descr="clear.gif (807 bytes)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-812800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Πίνακας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420971"/>
              </p:ext>
            </p:extLst>
          </p:nvPr>
        </p:nvGraphicFramePr>
        <p:xfrm>
          <a:off x="827584" y="908720"/>
          <a:ext cx="7539292" cy="593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2492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/>
                        <a:t>Πληθυσμός 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/>
                        <a:t>Ο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/>
                        <a:t>Α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/>
                        <a:t>Β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/>
                        <a:t>ΑΒ</a:t>
                      </a:r>
                      <a:endParaRPr lang="el-G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  Aborigines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61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39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0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  Basques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51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44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4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1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  Blackfoot (N. Am. Indian)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17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82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1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  Bororo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100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0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  Chinese-Canton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46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23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25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6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  Chinese-Peking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29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27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32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13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  English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47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42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8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3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  Hawaiians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37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61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1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  Irish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52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35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10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3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  Mayas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98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1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  Navajo (N. Am. Indian)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73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27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0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  Peru (Indians)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100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0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  United Kingdom (GB)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47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42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8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3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  USA (blacks)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49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27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20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4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  USA (whites)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45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40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11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4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918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2204864"/>
            <a:ext cx="8229600" cy="1080120"/>
          </a:xfrm>
          <a:ln w="28575">
            <a:solidFill>
              <a:srgbClr val="004A82"/>
            </a:solidFill>
          </a:ln>
        </p:spPr>
        <p:txBody>
          <a:bodyPr>
            <a:normAutofit/>
          </a:bodyPr>
          <a:lstStyle/>
          <a:p>
            <a:r>
              <a:rPr lang="el-GR" dirty="0"/>
              <a:t>Προσδιορισμός ομάδων </a:t>
            </a:r>
            <a:r>
              <a:rPr lang="el-GR" dirty="0" smtClean="0"/>
              <a:t>αίματος</a:t>
            </a:r>
            <a:endParaRPr lang="el-GR" dirty="0"/>
          </a:p>
        </p:txBody>
      </p:sp>
      <p:sp>
        <p:nvSpPr>
          <p:cNvPr id="5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D10581-9FD5-4EBF-A877-3E1EA24C09ED}" type="slidenum">
              <a:rPr lang="el-GR" altLang="el-GR"/>
              <a:pPr>
                <a:defRPr/>
              </a:pPr>
              <a:t>52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07002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/>
              <a:t>Προσδιορισμός Ομάδων Αίματος κατά </a:t>
            </a:r>
            <a:r>
              <a:rPr lang="el-GR" dirty="0" smtClean="0"/>
              <a:t>ΑΒΟ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33123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dirty="0"/>
              <a:t>Σε μετάγγιση αίματος γίνονται απαραίτητα</a:t>
            </a:r>
            <a:r>
              <a:rPr lang="el-GR" dirty="0" smtClean="0"/>
              <a:t>: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Προσδιορισμός </a:t>
            </a:r>
            <a:r>
              <a:rPr lang="el-GR" dirty="0"/>
              <a:t>ΑΒΟ και παράγοντα </a:t>
            </a:r>
            <a:r>
              <a:rPr lang="el-GR" dirty="0" err="1"/>
              <a:t>Rh</a:t>
            </a:r>
            <a:r>
              <a:rPr lang="el-GR" dirty="0"/>
              <a:t> (δότη και δέκτη</a:t>
            </a:r>
            <a:r>
              <a:rPr lang="el-GR" dirty="0" smtClean="0"/>
              <a:t>).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Έλεγχος </a:t>
            </a:r>
            <a:r>
              <a:rPr lang="el-GR" dirty="0"/>
              <a:t>για παρουσία </a:t>
            </a:r>
            <a:r>
              <a:rPr lang="el-GR" dirty="0" err="1"/>
              <a:t>αυτοαντισωμάτων</a:t>
            </a:r>
            <a:r>
              <a:rPr lang="el-GR" dirty="0"/>
              <a:t> </a:t>
            </a:r>
            <a:r>
              <a:rPr lang="el-GR" dirty="0" smtClean="0"/>
              <a:t>και </a:t>
            </a:r>
            <a:r>
              <a:rPr lang="el-GR" dirty="0" err="1" smtClean="0"/>
              <a:t>αλλοαντισωμάτων</a:t>
            </a:r>
            <a:r>
              <a:rPr lang="el-GR" dirty="0" smtClean="0"/>
              <a:t> </a:t>
            </a:r>
            <a:r>
              <a:rPr lang="el-GR" dirty="0"/>
              <a:t>(σε θετικό αποτέλεσμα γίνεται </a:t>
            </a:r>
            <a:r>
              <a:rPr lang="el-GR" dirty="0" smtClean="0"/>
              <a:t>ταυτοποίηση </a:t>
            </a:r>
            <a:r>
              <a:rPr lang="el-GR" dirty="0"/>
              <a:t>του αντισώματος</a:t>
            </a:r>
            <a:r>
              <a:rPr lang="el-GR" dirty="0" smtClean="0"/>
              <a:t>).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Δοκιμασία </a:t>
            </a:r>
            <a:r>
              <a:rPr lang="el-GR" dirty="0"/>
              <a:t>διασταυρώσεως μεταξύ ερυθρών αιμοσφαιρίων </a:t>
            </a:r>
            <a:r>
              <a:rPr lang="el-GR" dirty="0" smtClean="0"/>
              <a:t>του </a:t>
            </a:r>
            <a:r>
              <a:rPr lang="el-GR" dirty="0"/>
              <a:t>δότη και ορού του </a:t>
            </a:r>
            <a:r>
              <a:rPr lang="el-GR" dirty="0" smtClean="0"/>
              <a:t>δέκτη.</a:t>
            </a:r>
            <a:endParaRPr lang="el-GR" dirty="0"/>
          </a:p>
        </p:txBody>
      </p:sp>
      <p:sp>
        <p:nvSpPr>
          <p:cNvPr id="9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F643EC-AA21-4E36-BF01-49C5812C76DF}" type="slidenum">
              <a:rPr lang="el-GR" altLang="el-GR"/>
              <a:pPr>
                <a:defRPr/>
              </a:pPr>
              <a:t>53</a:t>
            </a:fld>
            <a:endParaRPr lang="el-GR" altLang="el-GR"/>
          </a:p>
        </p:txBody>
      </p:sp>
      <p:grpSp>
        <p:nvGrpSpPr>
          <p:cNvPr id="54282" name="Group 10"/>
          <p:cNvGrpSpPr>
            <a:grpSpLocks/>
          </p:cNvGrpSpPr>
          <p:nvPr/>
        </p:nvGrpSpPr>
        <p:grpSpPr bwMode="auto">
          <a:xfrm>
            <a:off x="1892176" y="4653136"/>
            <a:ext cx="5564188" cy="708025"/>
            <a:chOff x="883" y="3506"/>
            <a:chExt cx="3505" cy="44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60422" name="Rectangle 7"/>
            <p:cNvSpPr>
              <a:spLocks noChangeArrowheads="1"/>
            </p:cNvSpPr>
            <p:nvPr/>
          </p:nvSpPr>
          <p:spPr bwMode="auto">
            <a:xfrm>
              <a:off x="883" y="3600"/>
              <a:ext cx="1517" cy="291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400" b="1">
                  <a:latin typeface="+mn-lt"/>
                </a:rPr>
                <a:t>αλλοαντισώματα</a:t>
              </a:r>
            </a:p>
          </p:txBody>
        </p:sp>
        <p:sp>
          <p:nvSpPr>
            <p:cNvPr id="60423" name="Rectangle 8"/>
            <p:cNvSpPr>
              <a:spLocks noChangeArrowheads="1"/>
            </p:cNvSpPr>
            <p:nvPr/>
          </p:nvSpPr>
          <p:spPr bwMode="auto">
            <a:xfrm>
              <a:off x="2880" y="3602"/>
              <a:ext cx="1508" cy="291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400" b="1">
                  <a:latin typeface="+mn-lt"/>
                </a:rPr>
                <a:t>αυτοαντισώματα</a:t>
              </a:r>
            </a:p>
          </p:txBody>
        </p:sp>
        <p:sp>
          <p:nvSpPr>
            <p:cNvPr id="60424" name="Text Box 9"/>
            <p:cNvSpPr txBox="1">
              <a:spLocks noChangeArrowheads="1"/>
            </p:cNvSpPr>
            <p:nvPr/>
          </p:nvSpPr>
          <p:spPr bwMode="auto">
            <a:xfrm>
              <a:off x="2400" y="3506"/>
              <a:ext cx="480" cy="446"/>
            </a:xfrm>
            <a:prstGeom prst="rect">
              <a:avLst/>
            </a:prstGeom>
            <a:grpFill/>
            <a:ln w="57150">
              <a:solidFill>
                <a:srgbClr val="004A8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4000" b="1" dirty="0">
                  <a:latin typeface="+mn-lt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684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08112"/>
          </a:xfrm>
        </p:spPr>
        <p:txBody>
          <a:bodyPr>
            <a:noAutofit/>
          </a:bodyPr>
          <a:lstStyle/>
          <a:p>
            <a:r>
              <a:rPr lang="el-GR" dirty="0" smtClean="0"/>
              <a:t>Τεχνική Προσδιορισμού της Ομάδας Αίματος Άμεση Μέθοδος</a:t>
            </a:r>
            <a:endParaRPr lang="el-GR" dirty="0"/>
          </a:p>
        </p:txBody>
      </p:sp>
      <p:sp>
        <p:nvSpPr>
          <p:cNvPr id="12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FD1311-45A3-45AA-92BD-114C54DEE2B8}" type="slidenum">
              <a:rPr lang="el-GR" altLang="el-GR"/>
              <a:pPr>
                <a:defRPr/>
              </a:pPr>
              <a:t>54</a:t>
            </a:fld>
            <a:endParaRPr lang="el-GR" altLang="el-GR"/>
          </a:p>
        </p:txBody>
      </p:sp>
      <p:sp>
        <p:nvSpPr>
          <p:cNvPr id="61444" name="Text Box 5"/>
          <p:cNvSpPr txBox="1">
            <a:spLocks noChangeArrowheads="1"/>
          </p:cNvSpPr>
          <p:nvPr/>
        </p:nvSpPr>
        <p:spPr bwMode="auto">
          <a:xfrm>
            <a:off x="800100" y="1726208"/>
            <a:ext cx="31295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dirty="0">
                <a:latin typeface="+mn-lt"/>
              </a:rPr>
              <a:t>Τι θέλουμε να </a:t>
            </a:r>
            <a:r>
              <a:rPr lang="el-GR" altLang="el-GR" sz="2400" dirty="0" smtClean="0">
                <a:latin typeface="+mn-lt"/>
              </a:rPr>
              <a:t>βρούμε</a:t>
            </a:r>
            <a:r>
              <a:rPr lang="en-US" altLang="el-GR" sz="2400" dirty="0" smtClean="0">
                <a:latin typeface="+mn-lt"/>
              </a:rPr>
              <a:t>;</a:t>
            </a:r>
            <a:endParaRPr lang="el-GR" altLang="el-GR" sz="2400" dirty="0">
              <a:latin typeface="+mn-lt"/>
            </a:endParaRPr>
          </a:p>
        </p:txBody>
      </p:sp>
      <p:sp>
        <p:nvSpPr>
          <p:cNvPr id="61445" name="Text Box 48"/>
          <p:cNvSpPr txBox="1">
            <a:spLocks noChangeArrowheads="1"/>
          </p:cNvSpPr>
          <p:nvPr/>
        </p:nvSpPr>
        <p:spPr bwMode="auto">
          <a:xfrm>
            <a:off x="823913" y="2793008"/>
            <a:ext cx="24845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dirty="0">
                <a:latin typeface="+mn-lt"/>
              </a:rPr>
              <a:t>Αρχή της μεθόδου</a:t>
            </a:r>
          </a:p>
        </p:txBody>
      </p:sp>
      <p:sp>
        <p:nvSpPr>
          <p:cNvPr id="61446" name="Text Box 49"/>
          <p:cNvSpPr txBox="1">
            <a:spLocks noChangeArrowheads="1"/>
          </p:cNvSpPr>
          <p:nvPr/>
        </p:nvSpPr>
        <p:spPr bwMode="auto">
          <a:xfrm>
            <a:off x="838200" y="3888383"/>
            <a:ext cx="10588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dirty="0">
                <a:latin typeface="+mn-lt"/>
              </a:rPr>
              <a:t>Δείγμα</a:t>
            </a:r>
          </a:p>
        </p:txBody>
      </p:sp>
      <p:sp>
        <p:nvSpPr>
          <p:cNvPr id="61447" name="Text Box 50"/>
          <p:cNvSpPr txBox="1">
            <a:spLocks noChangeArrowheads="1"/>
          </p:cNvSpPr>
          <p:nvPr/>
        </p:nvSpPr>
        <p:spPr bwMode="auto">
          <a:xfrm>
            <a:off x="822325" y="4929783"/>
            <a:ext cx="20625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dirty="0">
                <a:latin typeface="+mn-lt"/>
              </a:rPr>
              <a:t>Αντιδραστήρια</a:t>
            </a:r>
          </a:p>
        </p:txBody>
      </p:sp>
      <p:sp>
        <p:nvSpPr>
          <p:cNvPr id="61448" name="Text Box 51"/>
          <p:cNvSpPr txBox="1">
            <a:spLocks noChangeArrowheads="1"/>
          </p:cNvSpPr>
          <p:nvPr/>
        </p:nvSpPr>
        <p:spPr bwMode="auto">
          <a:xfrm>
            <a:off x="5354638" y="1726208"/>
            <a:ext cx="242149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dirty="0">
                <a:latin typeface="+mn-lt"/>
              </a:rPr>
              <a:t>Τα αντιγόνα Α ή Β</a:t>
            </a:r>
          </a:p>
        </p:txBody>
      </p:sp>
      <p:sp>
        <p:nvSpPr>
          <p:cNvPr id="61449" name="Text Box 52"/>
          <p:cNvSpPr txBox="1">
            <a:spLocks noChangeArrowheads="1"/>
          </p:cNvSpPr>
          <p:nvPr/>
        </p:nvSpPr>
        <p:spPr bwMode="auto">
          <a:xfrm>
            <a:off x="5354637" y="2798454"/>
            <a:ext cx="30579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dirty="0">
                <a:latin typeface="+mn-lt"/>
              </a:rPr>
              <a:t>Συγκόλληση (κροκίδες)</a:t>
            </a:r>
          </a:p>
        </p:txBody>
      </p:sp>
      <p:sp>
        <p:nvSpPr>
          <p:cNvPr id="61450" name="Rectangle 53"/>
          <p:cNvSpPr>
            <a:spLocks noChangeArrowheads="1"/>
          </p:cNvSpPr>
          <p:nvPr/>
        </p:nvSpPr>
        <p:spPr bwMode="auto">
          <a:xfrm>
            <a:off x="4276725" y="3834408"/>
            <a:ext cx="41546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>
                <a:latin typeface="+mn-lt"/>
              </a:rPr>
              <a:t>(ολικό αίμα με αντιπηκτικό ή ΣΕ</a:t>
            </a:r>
          </a:p>
        </p:txBody>
      </p:sp>
      <p:sp>
        <p:nvSpPr>
          <p:cNvPr id="61451" name="Text Box 54"/>
          <p:cNvSpPr txBox="1">
            <a:spLocks noChangeArrowheads="1"/>
          </p:cNvSpPr>
          <p:nvPr/>
        </p:nvSpPr>
        <p:spPr bwMode="auto">
          <a:xfrm>
            <a:off x="5393528" y="4745116"/>
            <a:ext cx="307148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dirty="0">
                <a:latin typeface="+mn-lt"/>
              </a:rPr>
              <a:t>αντί-Α, αντί-Β, αντί-ΑΒ,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dirty="0">
                <a:latin typeface="+mn-lt"/>
              </a:rPr>
              <a:t>αντί-Α</a:t>
            </a:r>
            <a:r>
              <a:rPr lang="el-GR" altLang="el-GR" sz="2400" baseline="-25000" dirty="0">
                <a:latin typeface="+mn-lt"/>
              </a:rPr>
              <a:t>1</a:t>
            </a:r>
          </a:p>
        </p:txBody>
      </p:sp>
      <p:cxnSp>
        <p:nvCxnSpPr>
          <p:cNvPr id="5" name="Ευθύγραμμο βέλος σύνδεσης 4"/>
          <p:cNvCxnSpPr>
            <a:stCxn id="61444" idx="3"/>
            <a:endCxn id="61448" idx="1"/>
          </p:cNvCxnSpPr>
          <p:nvPr/>
        </p:nvCxnSpPr>
        <p:spPr>
          <a:xfrm>
            <a:off x="3929675" y="1957041"/>
            <a:ext cx="142496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Ευθύγραμμο βέλος σύνδεσης 7"/>
          <p:cNvCxnSpPr>
            <a:stCxn id="61445" idx="3"/>
            <a:endCxn id="61449" idx="1"/>
          </p:cNvCxnSpPr>
          <p:nvPr/>
        </p:nvCxnSpPr>
        <p:spPr>
          <a:xfrm>
            <a:off x="3308439" y="3023841"/>
            <a:ext cx="2046198" cy="544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Ευθύγραμμο βέλος σύνδεσης 10"/>
          <p:cNvCxnSpPr>
            <a:stCxn id="61446" idx="3"/>
          </p:cNvCxnSpPr>
          <p:nvPr/>
        </p:nvCxnSpPr>
        <p:spPr>
          <a:xfrm flipV="1">
            <a:off x="1897080" y="4119215"/>
            <a:ext cx="2434458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Ευθύγραμμο βέλος σύνδεσης 13"/>
          <p:cNvCxnSpPr>
            <a:stCxn id="61447" idx="3"/>
            <a:endCxn id="61451" idx="1"/>
          </p:cNvCxnSpPr>
          <p:nvPr/>
        </p:nvCxnSpPr>
        <p:spPr>
          <a:xfrm flipV="1">
            <a:off x="2884877" y="5160615"/>
            <a:ext cx="2508651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223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/>
              <a:t>Τεχνική Προσδιορισμού της Ομάδας </a:t>
            </a:r>
            <a:r>
              <a:rPr lang="el-GR" dirty="0" smtClean="0"/>
              <a:t>Αίματος Έμμεση Μέθοδος</a:t>
            </a:r>
            <a:endParaRPr lang="el-GR" dirty="0"/>
          </a:p>
        </p:txBody>
      </p:sp>
      <p:sp>
        <p:nvSpPr>
          <p:cNvPr id="12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A152EE-ADB7-4AB4-B3D4-D6287F20B1A1}" type="slidenum">
              <a:rPr lang="el-GR" altLang="el-GR"/>
              <a:pPr>
                <a:defRPr/>
              </a:pPr>
              <a:t>55</a:t>
            </a:fld>
            <a:endParaRPr lang="el-GR" altLang="el-GR"/>
          </a:p>
        </p:txBody>
      </p:sp>
      <p:sp>
        <p:nvSpPr>
          <p:cNvPr id="62468" name="Text Box 5"/>
          <p:cNvSpPr txBox="1">
            <a:spLocks noChangeArrowheads="1"/>
          </p:cNvSpPr>
          <p:nvPr/>
        </p:nvSpPr>
        <p:spPr bwMode="auto">
          <a:xfrm>
            <a:off x="800100" y="1798216"/>
            <a:ext cx="31295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dirty="0">
                <a:latin typeface="+mn-lt"/>
              </a:rPr>
              <a:t>Τι θέλουμε να </a:t>
            </a:r>
            <a:r>
              <a:rPr lang="el-GR" altLang="el-GR" sz="2400" dirty="0" smtClean="0">
                <a:latin typeface="+mn-lt"/>
              </a:rPr>
              <a:t>βρούμε</a:t>
            </a:r>
            <a:r>
              <a:rPr lang="en-US" altLang="el-GR" sz="2400" dirty="0" smtClean="0">
                <a:latin typeface="+mn-lt"/>
              </a:rPr>
              <a:t>;</a:t>
            </a:r>
            <a:endParaRPr lang="el-GR" altLang="el-GR" sz="2400" dirty="0">
              <a:latin typeface="+mn-lt"/>
            </a:endParaRPr>
          </a:p>
        </p:txBody>
      </p:sp>
      <p:sp>
        <p:nvSpPr>
          <p:cNvPr id="62469" name="Text Box 6"/>
          <p:cNvSpPr txBox="1">
            <a:spLocks noChangeArrowheads="1"/>
          </p:cNvSpPr>
          <p:nvPr/>
        </p:nvSpPr>
        <p:spPr bwMode="auto">
          <a:xfrm>
            <a:off x="823913" y="2712616"/>
            <a:ext cx="24845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>
                <a:latin typeface="+mn-lt"/>
              </a:rPr>
              <a:t>Αρχή της μεθόδου</a:t>
            </a:r>
          </a:p>
        </p:txBody>
      </p:sp>
      <p:sp>
        <p:nvSpPr>
          <p:cNvPr id="62470" name="Text Box 7"/>
          <p:cNvSpPr txBox="1">
            <a:spLocks noChangeArrowheads="1"/>
          </p:cNvSpPr>
          <p:nvPr/>
        </p:nvSpPr>
        <p:spPr bwMode="auto">
          <a:xfrm>
            <a:off x="838200" y="3703216"/>
            <a:ext cx="10588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>
                <a:latin typeface="+mn-lt"/>
              </a:rPr>
              <a:t>Δείγμα</a:t>
            </a:r>
          </a:p>
        </p:txBody>
      </p:sp>
      <p:sp>
        <p:nvSpPr>
          <p:cNvPr id="62471" name="Text Box 8"/>
          <p:cNvSpPr txBox="1">
            <a:spLocks noChangeArrowheads="1"/>
          </p:cNvSpPr>
          <p:nvPr/>
        </p:nvSpPr>
        <p:spPr bwMode="auto">
          <a:xfrm>
            <a:off x="762000" y="4722391"/>
            <a:ext cx="20625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>
                <a:latin typeface="+mn-lt"/>
              </a:rPr>
              <a:t>Αντιδραστήρια</a:t>
            </a:r>
          </a:p>
        </p:txBody>
      </p:sp>
      <p:sp>
        <p:nvSpPr>
          <p:cNvPr id="62472" name="Text Box 9"/>
          <p:cNvSpPr txBox="1">
            <a:spLocks noChangeArrowheads="1"/>
          </p:cNvSpPr>
          <p:nvPr/>
        </p:nvSpPr>
        <p:spPr bwMode="auto">
          <a:xfrm>
            <a:off x="5354638" y="1791432"/>
            <a:ext cx="28717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dirty="0">
                <a:latin typeface="+mn-lt"/>
              </a:rPr>
              <a:t>Τα αντισώματα Α &amp; Β</a:t>
            </a:r>
          </a:p>
        </p:txBody>
      </p:sp>
      <p:sp>
        <p:nvSpPr>
          <p:cNvPr id="62473" name="Text Box 10"/>
          <p:cNvSpPr txBox="1">
            <a:spLocks noChangeArrowheads="1"/>
          </p:cNvSpPr>
          <p:nvPr/>
        </p:nvSpPr>
        <p:spPr bwMode="auto">
          <a:xfrm>
            <a:off x="5354638" y="2687216"/>
            <a:ext cx="30579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>
                <a:latin typeface="+mn-lt"/>
              </a:rPr>
              <a:t>Συγκόλληση (κροκίδες)</a:t>
            </a:r>
          </a:p>
        </p:txBody>
      </p:sp>
      <p:sp>
        <p:nvSpPr>
          <p:cNvPr id="62474" name="Rectangle 11"/>
          <p:cNvSpPr>
            <a:spLocks noChangeArrowheads="1"/>
          </p:cNvSpPr>
          <p:nvPr/>
        </p:nvSpPr>
        <p:spPr bwMode="auto">
          <a:xfrm>
            <a:off x="5454003" y="3694883"/>
            <a:ext cx="22683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>
                <a:latin typeface="+mn-lt"/>
              </a:rPr>
              <a:t>(ορός ή πλάσμα)</a:t>
            </a:r>
          </a:p>
        </p:txBody>
      </p:sp>
      <p:sp>
        <p:nvSpPr>
          <p:cNvPr id="62475" name="Text Box 12"/>
          <p:cNvSpPr txBox="1">
            <a:spLocks noChangeArrowheads="1"/>
          </p:cNvSpPr>
          <p:nvPr/>
        </p:nvSpPr>
        <p:spPr bwMode="auto">
          <a:xfrm>
            <a:off x="5222197" y="4537724"/>
            <a:ext cx="332283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dirty="0">
                <a:latin typeface="+mn-lt"/>
              </a:rPr>
              <a:t>Ερυθρά γνωστής ομάδας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dirty="0">
                <a:latin typeface="+mn-lt"/>
              </a:rPr>
              <a:t>Α, Β, Ο</a:t>
            </a:r>
            <a:endParaRPr lang="el-GR" altLang="el-GR" sz="2400" baseline="-25000" dirty="0">
              <a:latin typeface="+mn-lt"/>
            </a:endParaRPr>
          </a:p>
        </p:txBody>
      </p:sp>
      <p:cxnSp>
        <p:nvCxnSpPr>
          <p:cNvPr id="5" name="Ευθύγραμμο βέλος σύνδεσης 4"/>
          <p:cNvCxnSpPr>
            <a:stCxn id="62468" idx="3"/>
            <a:endCxn id="62472" idx="1"/>
          </p:cNvCxnSpPr>
          <p:nvPr/>
        </p:nvCxnSpPr>
        <p:spPr>
          <a:xfrm flipV="1">
            <a:off x="3929675" y="2022265"/>
            <a:ext cx="1424963" cy="6784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Ευθύγραμμο βέλος σύνδεσης 7"/>
          <p:cNvCxnSpPr>
            <a:stCxn id="62469" idx="3"/>
            <a:endCxn id="62473" idx="1"/>
          </p:cNvCxnSpPr>
          <p:nvPr/>
        </p:nvCxnSpPr>
        <p:spPr>
          <a:xfrm flipV="1">
            <a:off x="3308439" y="2918049"/>
            <a:ext cx="2046199" cy="2540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Ευθύγραμμο βέλος σύνδεσης 9"/>
          <p:cNvCxnSpPr>
            <a:stCxn id="62470" idx="3"/>
            <a:endCxn id="62474" idx="1"/>
          </p:cNvCxnSpPr>
          <p:nvPr/>
        </p:nvCxnSpPr>
        <p:spPr>
          <a:xfrm flipV="1">
            <a:off x="1897080" y="3925716"/>
            <a:ext cx="3556923" cy="8333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Ευθύγραμμο βέλος σύνδεσης 14"/>
          <p:cNvCxnSpPr>
            <a:stCxn id="62471" idx="3"/>
          </p:cNvCxnSpPr>
          <p:nvPr/>
        </p:nvCxnSpPr>
        <p:spPr>
          <a:xfrm flipV="1">
            <a:off x="2824552" y="4953223"/>
            <a:ext cx="2420548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180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Διάγραμμα του ΑΒΟ των ομάδων αίματος και των αντισωμάτων </a:t>
            </a:r>
            <a:r>
              <a:rPr lang="el-GR" dirty="0" err="1" smtClean="0"/>
              <a:t>IgM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BB80B2-87CD-4B9E-8486-0CBB1DB029B4}" type="slidenum">
              <a:rPr lang="el-GR" altLang="el-GR"/>
              <a:pPr>
                <a:defRPr/>
              </a:pPr>
              <a:t>56</a:t>
            </a:fld>
            <a:endParaRPr lang="el-GR" altLang="el-GR"/>
          </a:p>
        </p:txBody>
      </p:sp>
      <p:pic>
        <p:nvPicPr>
          <p:cNvPr id="4098" name="Picture 2" descr="File:ABO blood type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31936"/>
            <a:ext cx="7620000" cy="490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1"/>
          <p:cNvSpPr/>
          <p:nvPr/>
        </p:nvSpPr>
        <p:spPr>
          <a:xfrm>
            <a:off x="762000" y="6320353"/>
            <a:ext cx="7620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ABO blood </a:t>
            </a:r>
            <a:r>
              <a:rPr lang="en-US" sz="1200" dirty="0" smtClean="0">
                <a:latin typeface="+mn-lt"/>
                <a:hlinkClick r:id="rId4"/>
              </a:rPr>
              <a:t>type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 </a:t>
            </a:r>
            <a:r>
              <a:rPr lang="en-US" sz="1200" dirty="0">
                <a:latin typeface="+mn-lt"/>
                <a:hlinkClick r:id="rId5" tooltip="User:Delphi234"/>
              </a:rPr>
              <a:t>Delphi234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l-G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9658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Ερμηνεία</a:t>
            </a:r>
            <a:endParaRPr lang="el-GR" dirty="0"/>
          </a:p>
        </p:txBody>
      </p:sp>
      <p:sp>
        <p:nvSpPr>
          <p:cNvPr id="71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E904E-8D20-4036-8A02-F309B99C333F}" type="slidenum">
              <a:rPr lang="el-GR" altLang="el-GR"/>
              <a:pPr>
                <a:defRPr/>
              </a:pPr>
              <a:t>57</a:t>
            </a:fld>
            <a:endParaRPr lang="el-GR" altLang="el-GR"/>
          </a:p>
        </p:txBody>
      </p:sp>
      <p:sp>
        <p:nvSpPr>
          <p:cNvPr id="68612" name="Rectangle 5"/>
          <p:cNvSpPr>
            <a:spLocks noChangeArrowheads="1"/>
          </p:cNvSpPr>
          <p:nvPr/>
        </p:nvSpPr>
        <p:spPr bwMode="auto">
          <a:xfrm>
            <a:off x="904180" y="1778000"/>
            <a:ext cx="3657600" cy="1600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latin typeface="Arial" charset="0"/>
            </a:endParaRPr>
          </a:p>
        </p:txBody>
      </p:sp>
      <p:sp>
        <p:nvSpPr>
          <p:cNvPr id="68613" name="Oval 6" descr="80%"/>
          <p:cNvSpPr>
            <a:spLocks noChangeArrowheads="1"/>
          </p:cNvSpPr>
          <p:nvPr/>
        </p:nvSpPr>
        <p:spPr bwMode="auto">
          <a:xfrm>
            <a:off x="1132780" y="2006600"/>
            <a:ext cx="457200" cy="381000"/>
          </a:xfrm>
          <a:prstGeom prst="ellipse">
            <a:avLst/>
          </a:prstGeom>
          <a:pattFill prst="pct80">
            <a:fgClr>
              <a:srgbClr val="FF0000"/>
            </a:fgClr>
            <a:bgClr>
              <a:schemeClr val="bg1"/>
            </a:bgClr>
          </a:patt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latin typeface="Arial" charset="0"/>
            </a:endParaRPr>
          </a:p>
        </p:txBody>
      </p:sp>
      <p:sp>
        <p:nvSpPr>
          <p:cNvPr id="68614" name="Oval 7"/>
          <p:cNvSpPr>
            <a:spLocks noChangeArrowheads="1"/>
          </p:cNvSpPr>
          <p:nvPr/>
        </p:nvSpPr>
        <p:spPr bwMode="auto">
          <a:xfrm>
            <a:off x="2961580" y="2006600"/>
            <a:ext cx="457200" cy="381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latin typeface="Arial" charset="0"/>
            </a:endParaRPr>
          </a:p>
        </p:txBody>
      </p:sp>
      <p:sp>
        <p:nvSpPr>
          <p:cNvPr id="68615" name="Oval 8"/>
          <p:cNvSpPr>
            <a:spLocks noChangeArrowheads="1"/>
          </p:cNvSpPr>
          <p:nvPr/>
        </p:nvSpPr>
        <p:spPr bwMode="auto">
          <a:xfrm>
            <a:off x="1272480" y="2768600"/>
            <a:ext cx="457200" cy="381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latin typeface="Arial" charset="0"/>
            </a:endParaRPr>
          </a:p>
        </p:txBody>
      </p:sp>
      <p:sp>
        <p:nvSpPr>
          <p:cNvPr id="68616" name="Oval 10" descr="90%"/>
          <p:cNvSpPr>
            <a:spLocks noChangeArrowheads="1"/>
          </p:cNvSpPr>
          <p:nvPr/>
        </p:nvSpPr>
        <p:spPr bwMode="auto">
          <a:xfrm>
            <a:off x="3875980" y="2006600"/>
            <a:ext cx="457200" cy="381000"/>
          </a:xfrm>
          <a:prstGeom prst="ellipse">
            <a:avLst/>
          </a:prstGeom>
          <a:pattFill prst="pct90">
            <a:fgClr>
              <a:srgbClr val="FF0000"/>
            </a:fgClr>
            <a:bgClr>
              <a:schemeClr val="bg1"/>
            </a:bgClr>
          </a:patt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latin typeface="Arial" charset="0"/>
            </a:endParaRPr>
          </a:p>
        </p:txBody>
      </p:sp>
      <p:sp>
        <p:nvSpPr>
          <p:cNvPr id="68617" name="Oval 12" descr="Μικρή σκακιέρα"/>
          <p:cNvSpPr>
            <a:spLocks noChangeArrowheads="1"/>
          </p:cNvSpPr>
          <p:nvPr/>
        </p:nvSpPr>
        <p:spPr bwMode="auto">
          <a:xfrm>
            <a:off x="2567880" y="2768600"/>
            <a:ext cx="457200" cy="381000"/>
          </a:xfrm>
          <a:prstGeom prst="ellipse">
            <a:avLst/>
          </a:prstGeom>
          <a:pattFill prst="smCheck">
            <a:fgClr>
              <a:schemeClr val="tx1"/>
            </a:fgClr>
            <a:bgClr>
              <a:schemeClr val="bg1"/>
            </a:bgClr>
          </a:patt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latin typeface="Arial" charset="0"/>
            </a:endParaRPr>
          </a:p>
        </p:txBody>
      </p:sp>
      <p:sp>
        <p:nvSpPr>
          <p:cNvPr id="68618" name="Oval 13"/>
          <p:cNvSpPr>
            <a:spLocks noChangeArrowheads="1"/>
          </p:cNvSpPr>
          <p:nvPr/>
        </p:nvSpPr>
        <p:spPr bwMode="auto">
          <a:xfrm>
            <a:off x="3558480" y="2768600"/>
            <a:ext cx="457200" cy="381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latin typeface="Arial" charset="0"/>
            </a:endParaRPr>
          </a:p>
        </p:txBody>
      </p:sp>
      <p:sp>
        <p:nvSpPr>
          <p:cNvPr id="68619" name="Text Box 14"/>
          <p:cNvSpPr txBox="1">
            <a:spLocks noChangeArrowheads="1"/>
          </p:cNvSpPr>
          <p:nvPr/>
        </p:nvSpPr>
        <p:spPr bwMode="auto">
          <a:xfrm>
            <a:off x="1208980" y="2006600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0">
                <a:latin typeface="Arial" charset="0"/>
              </a:rPr>
              <a:t>Α</a:t>
            </a:r>
          </a:p>
        </p:txBody>
      </p:sp>
      <p:sp>
        <p:nvSpPr>
          <p:cNvPr id="68620" name="Oval 16" descr="80%"/>
          <p:cNvSpPr>
            <a:spLocks noChangeArrowheads="1"/>
          </p:cNvSpPr>
          <p:nvPr/>
        </p:nvSpPr>
        <p:spPr bwMode="auto">
          <a:xfrm>
            <a:off x="1970980" y="2006600"/>
            <a:ext cx="457200" cy="381000"/>
          </a:xfrm>
          <a:prstGeom prst="ellipse">
            <a:avLst/>
          </a:prstGeom>
          <a:pattFill prst="pct80">
            <a:fgClr>
              <a:srgbClr val="FF0000"/>
            </a:fgClr>
            <a:bgClr>
              <a:schemeClr val="bg1"/>
            </a:bgClr>
          </a:patt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1800" b="0">
              <a:latin typeface="Arial" charset="0"/>
            </a:endParaRPr>
          </a:p>
        </p:txBody>
      </p:sp>
      <p:sp>
        <p:nvSpPr>
          <p:cNvPr id="68621" name="Text Box 17"/>
          <p:cNvSpPr txBox="1">
            <a:spLocks noChangeArrowheads="1"/>
          </p:cNvSpPr>
          <p:nvPr/>
        </p:nvSpPr>
        <p:spPr bwMode="auto">
          <a:xfrm>
            <a:off x="2007493" y="2006600"/>
            <a:ext cx="4206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0">
                <a:latin typeface="Arial" charset="0"/>
              </a:rPr>
              <a:t>Α</a:t>
            </a:r>
            <a:r>
              <a:rPr lang="el-GR" altLang="el-GR" sz="1800" b="0" baseline="-25000">
                <a:latin typeface="Arial" charset="0"/>
              </a:rPr>
              <a:t>1</a:t>
            </a:r>
          </a:p>
        </p:txBody>
      </p:sp>
      <p:sp>
        <p:nvSpPr>
          <p:cNvPr id="68622" name="Text Box 18"/>
          <p:cNvSpPr txBox="1">
            <a:spLocks noChangeArrowheads="1"/>
          </p:cNvSpPr>
          <p:nvPr/>
        </p:nvSpPr>
        <p:spPr bwMode="auto">
          <a:xfrm>
            <a:off x="3006030" y="2006600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0">
                <a:latin typeface="Arial" charset="0"/>
              </a:rPr>
              <a:t>Β</a:t>
            </a:r>
          </a:p>
        </p:txBody>
      </p:sp>
      <p:sp>
        <p:nvSpPr>
          <p:cNvPr id="68623" name="Text Box 19"/>
          <p:cNvSpPr txBox="1">
            <a:spLocks noChangeArrowheads="1"/>
          </p:cNvSpPr>
          <p:nvPr/>
        </p:nvSpPr>
        <p:spPr bwMode="auto">
          <a:xfrm>
            <a:off x="3875980" y="2006600"/>
            <a:ext cx="488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0">
                <a:latin typeface="Arial" charset="0"/>
              </a:rPr>
              <a:t>ΑΒ</a:t>
            </a:r>
          </a:p>
        </p:txBody>
      </p:sp>
      <p:sp>
        <p:nvSpPr>
          <p:cNvPr id="68624" name="Text Box 21"/>
          <p:cNvSpPr txBox="1">
            <a:spLocks noChangeArrowheads="1"/>
          </p:cNvSpPr>
          <p:nvPr/>
        </p:nvSpPr>
        <p:spPr bwMode="auto">
          <a:xfrm>
            <a:off x="1348680" y="2768600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0">
                <a:solidFill>
                  <a:schemeClr val="bg1"/>
                </a:solidFill>
                <a:latin typeface="Arial" charset="0"/>
              </a:rPr>
              <a:t>Α</a:t>
            </a:r>
          </a:p>
        </p:txBody>
      </p:sp>
      <p:sp>
        <p:nvSpPr>
          <p:cNvPr id="68625" name="Text Box 22"/>
          <p:cNvSpPr txBox="1">
            <a:spLocks noChangeArrowheads="1"/>
          </p:cNvSpPr>
          <p:nvPr/>
        </p:nvSpPr>
        <p:spPr bwMode="auto">
          <a:xfrm>
            <a:off x="2644080" y="2768600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0">
                <a:solidFill>
                  <a:schemeClr val="bg1"/>
                </a:solidFill>
                <a:latin typeface="Arial" charset="0"/>
              </a:rPr>
              <a:t>Β</a:t>
            </a:r>
          </a:p>
        </p:txBody>
      </p:sp>
      <p:sp>
        <p:nvSpPr>
          <p:cNvPr id="68626" name="Text Box 23"/>
          <p:cNvSpPr txBox="1">
            <a:spLocks noChangeArrowheads="1"/>
          </p:cNvSpPr>
          <p:nvPr/>
        </p:nvSpPr>
        <p:spPr bwMode="auto">
          <a:xfrm>
            <a:off x="3609280" y="2768600"/>
            <a:ext cx="36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0">
                <a:solidFill>
                  <a:schemeClr val="bg1"/>
                </a:solidFill>
                <a:latin typeface="Arial" charset="0"/>
              </a:rPr>
              <a:t>Ο</a:t>
            </a:r>
          </a:p>
        </p:txBody>
      </p:sp>
      <p:sp>
        <p:nvSpPr>
          <p:cNvPr id="68627" name="Rectangle 25"/>
          <p:cNvSpPr>
            <a:spLocks noChangeArrowheads="1"/>
          </p:cNvSpPr>
          <p:nvPr/>
        </p:nvSpPr>
        <p:spPr bwMode="auto">
          <a:xfrm>
            <a:off x="891480" y="3606800"/>
            <a:ext cx="3657600" cy="1600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latin typeface="Arial" charset="0"/>
            </a:endParaRPr>
          </a:p>
        </p:txBody>
      </p:sp>
      <p:sp>
        <p:nvSpPr>
          <p:cNvPr id="68628" name="Oval 26" descr="90%"/>
          <p:cNvSpPr>
            <a:spLocks noChangeArrowheads="1"/>
          </p:cNvSpPr>
          <p:nvPr/>
        </p:nvSpPr>
        <p:spPr bwMode="auto">
          <a:xfrm>
            <a:off x="1120080" y="3835400"/>
            <a:ext cx="457200" cy="381000"/>
          </a:xfrm>
          <a:prstGeom prst="ellipse">
            <a:avLst/>
          </a:prstGeom>
          <a:pattFill prst="pct90">
            <a:fgClr>
              <a:srgbClr val="FF0000"/>
            </a:fgClr>
            <a:bgClr>
              <a:schemeClr val="bg1"/>
            </a:bgClr>
          </a:patt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latin typeface="Arial" charset="0"/>
            </a:endParaRPr>
          </a:p>
        </p:txBody>
      </p:sp>
      <p:sp>
        <p:nvSpPr>
          <p:cNvPr id="68629" name="Oval 27" descr="80%"/>
          <p:cNvSpPr>
            <a:spLocks noChangeArrowheads="1"/>
          </p:cNvSpPr>
          <p:nvPr/>
        </p:nvSpPr>
        <p:spPr bwMode="auto">
          <a:xfrm>
            <a:off x="2948880" y="3835400"/>
            <a:ext cx="457200" cy="381000"/>
          </a:xfrm>
          <a:prstGeom prst="ellipse">
            <a:avLst/>
          </a:prstGeom>
          <a:pattFill prst="pct80">
            <a:fgClr>
              <a:srgbClr val="FF0000"/>
            </a:fgClr>
            <a:bgClr>
              <a:schemeClr val="bg1"/>
            </a:bgClr>
          </a:patt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latin typeface="Arial" charset="0"/>
            </a:endParaRPr>
          </a:p>
        </p:txBody>
      </p:sp>
      <p:sp>
        <p:nvSpPr>
          <p:cNvPr id="68630" name="Oval 28"/>
          <p:cNvSpPr>
            <a:spLocks noChangeArrowheads="1"/>
          </p:cNvSpPr>
          <p:nvPr/>
        </p:nvSpPr>
        <p:spPr bwMode="auto">
          <a:xfrm>
            <a:off x="1424880" y="4597400"/>
            <a:ext cx="457200" cy="381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latin typeface="Arial" charset="0"/>
            </a:endParaRPr>
          </a:p>
        </p:txBody>
      </p:sp>
      <p:sp>
        <p:nvSpPr>
          <p:cNvPr id="68631" name="Oval 30" descr="90%"/>
          <p:cNvSpPr>
            <a:spLocks noChangeArrowheads="1"/>
          </p:cNvSpPr>
          <p:nvPr/>
        </p:nvSpPr>
        <p:spPr bwMode="auto">
          <a:xfrm>
            <a:off x="3863280" y="3835400"/>
            <a:ext cx="457200" cy="381000"/>
          </a:xfrm>
          <a:prstGeom prst="ellipse">
            <a:avLst/>
          </a:prstGeom>
          <a:pattFill prst="pct90">
            <a:fgClr>
              <a:srgbClr val="FF0000"/>
            </a:fgClr>
            <a:bgClr>
              <a:schemeClr val="bg1"/>
            </a:bgClr>
          </a:patt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latin typeface="Arial" charset="0"/>
            </a:endParaRPr>
          </a:p>
        </p:txBody>
      </p:sp>
      <p:sp>
        <p:nvSpPr>
          <p:cNvPr id="68632" name="Oval 31"/>
          <p:cNvSpPr>
            <a:spLocks noChangeArrowheads="1"/>
          </p:cNvSpPr>
          <p:nvPr/>
        </p:nvSpPr>
        <p:spPr bwMode="auto">
          <a:xfrm>
            <a:off x="2567880" y="4597400"/>
            <a:ext cx="457200" cy="381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latin typeface="Arial" charset="0"/>
            </a:endParaRPr>
          </a:p>
        </p:txBody>
      </p:sp>
      <p:sp>
        <p:nvSpPr>
          <p:cNvPr id="68633" name="Oval 32"/>
          <p:cNvSpPr>
            <a:spLocks noChangeArrowheads="1"/>
          </p:cNvSpPr>
          <p:nvPr/>
        </p:nvSpPr>
        <p:spPr bwMode="auto">
          <a:xfrm>
            <a:off x="3634680" y="4597400"/>
            <a:ext cx="457200" cy="381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latin typeface="Arial" charset="0"/>
            </a:endParaRPr>
          </a:p>
        </p:txBody>
      </p:sp>
      <p:sp>
        <p:nvSpPr>
          <p:cNvPr id="68634" name="Text Box 33"/>
          <p:cNvSpPr txBox="1">
            <a:spLocks noChangeArrowheads="1"/>
          </p:cNvSpPr>
          <p:nvPr/>
        </p:nvSpPr>
        <p:spPr bwMode="auto">
          <a:xfrm>
            <a:off x="1196280" y="3835400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0">
                <a:latin typeface="Arial" charset="0"/>
              </a:rPr>
              <a:t>Α</a:t>
            </a:r>
          </a:p>
        </p:txBody>
      </p:sp>
      <p:sp>
        <p:nvSpPr>
          <p:cNvPr id="68635" name="Oval 34" descr="80%"/>
          <p:cNvSpPr>
            <a:spLocks noChangeArrowheads="1"/>
          </p:cNvSpPr>
          <p:nvPr/>
        </p:nvSpPr>
        <p:spPr bwMode="auto">
          <a:xfrm>
            <a:off x="1958280" y="3835400"/>
            <a:ext cx="457200" cy="381000"/>
          </a:xfrm>
          <a:prstGeom prst="ellipse">
            <a:avLst/>
          </a:prstGeom>
          <a:pattFill prst="pct80">
            <a:fgClr>
              <a:srgbClr val="FF0000"/>
            </a:fgClr>
            <a:bgClr>
              <a:schemeClr val="bg1"/>
            </a:bgClr>
          </a:patt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1800" b="0">
              <a:latin typeface="Arial" charset="0"/>
            </a:endParaRPr>
          </a:p>
        </p:txBody>
      </p:sp>
      <p:sp>
        <p:nvSpPr>
          <p:cNvPr id="68636" name="Text Box 35"/>
          <p:cNvSpPr txBox="1">
            <a:spLocks noChangeArrowheads="1"/>
          </p:cNvSpPr>
          <p:nvPr/>
        </p:nvSpPr>
        <p:spPr bwMode="auto">
          <a:xfrm>
            <a:off x="1994793" y="3835400"/>
            <a:ext cx="4206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0">
                <a:latin typeface="Arial" charset="0"/>
              </a:rPr>
              <a:t>Α</a:t>
            </a:r>
            <a:r>
              <a:rPr lang="el-GR" altLang="el-GR" sz="1800" b="0" baseline="-25000">
                <a:latin typeface="Arial" charset="0"/>
              </a:rPr>
              <a:t>1</a:t>
            </a:r>
          </a:p>
        </p:txBody>
      </p:sp>
      <p:sp>
        <p:nvSpPr>
          <p:cNvPr id="68637" name="Text Box 36"/>
          <p:cNvSpPr txBox="1">
            <a:spLocks noChangeArrowheads="1"/>
          </p:cNvSpPr>
          <p:nvPr/>
        </p:nvSpPr>
        <p:spPr bwMode="auto">
          <a:xfrm>
            <a:off x="2993330" y="3835400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0">
                <a:latin typeface="Arial" charset="0"/>
              </a:rPr>
              <a:t>Β</a:t>
            </a:r>
          </a:p>
        </p:txBody>
      </p:sp>
      <p:sp>
        <p:nvSpPr>
          <p:cNvPr id="68638" name="Text Box 37"/>
          <p:cNvSpPr txBox="1">
            <a:spLocks noChangeArrowheads="1"/>
          </p:cNvSpPr>
          <p:nvPr/>
        </p:nvSpPr>
        <p:spPr bwMode="auto">
          <a:xfrm>
            <a:off x="3863280" y="3835400"/>
            <a:ext cx="488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0">
                <a:latin typeface="Arial" charset="0"/>
              </a:rPr>
              <a:t>ΑΒ</a:t>
            </a:r>
          </a:p>
        </p:txBody>
      </p:sp>
      <p:sp>
        <p:nvSpPr>
          <p:cNvPr id="68639" name="Text Box 39"/>
          <p:cNvSpPr txBox="1">
            <a:spLocks noChangeArrowheads="1"/>
          </p:cNvSpPr>
          <p:nvPr/>
        </p:nvSpPr>
        <p:spPr bwMode="auto">
          <a:xfrm>
            <a:off x="1501080" y="4597400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0">
                <a:solidFill>
                  <a:schemeClr val="bg1"/>
                </a:solidFill>
                <a:latin typeface="Arial" charset="0"/>
              </a:rPr>
              <a:t>Α</a:t>
            </a:r>
          </a:p>
        </p:txBody>
      </p:sp>
      <p:sp>
        <p:nvSpPr>
          <p:cNvPr id="68640" name="Text Box 40"/>
          <p:cNvSpPr txBox="1">
            <a:spLocks noChangeArrowheads="1"/>
          </p:cNvSpPr>
          <p:nvPr/>
        </p:nvSpPr>
        <p:spPr bwMode="auto">
          <a:xfrm>
            <a:off x="2644080" y="4597400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0">
                <a:solidFill>
                  <a:schemeClr val="bg1"/>
                </a:solidFill>
                <a:latin typeface="Arial" charset="0"/>
              </a:rPr>
              <a:t>Β</a:t>
            </a:r>
          </a:p>
        </p:txBody>
      </p:sp>
      <p:sp>
        <p:nvSpPr>
          <p:cNvPr id="68641" name="Text Box 41"/>
          <p:cNvSpPr txBox="1">
            <a:spLocks noChangeArrowheads="1"/>
          </p:cNvSpPr>
          <p:nvPr/>
        </p:nvSpPr>
        <p:spPr bwMode="auto">
          <a:xfrm>
            <a:off x="3685480" y="4597400"/>
            <a:ext cx="36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0">
                <a:solidFill>
                  <a:schemeClr val="bg1"/>
                </a:solidFill>
                <a:latin typeface="Arial" charset="0"/>
              </a:rPr>
              <a:t>Ο</a:t>
            </a:r>
          </a:p>
        </p:txBody>
      </p:sp>
      <p:sp>
        <p:nvSpPr>
          <p:cNvPr id="68642" name="Rectangle 46"/>
          <p:cNvSpPr>
            <a:spLocks noChangeArrowheads="1"/>
          </p:cNvSpPr>
          <p:nvPr/>
        </p:nvSpPr>
        <p:spPr bwMode="auto">
          <a:xfrm>
            <a:off x="5082480" y="3581400"/>
            <a:ext cx="3657600" cy="1600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latin typeface="Arial" charset="0"/>
            </a:endParaRPr>
          </a:p>
        </p:txBody>
      </p:sp>
      <p:sp>
        <p:nvSpPr>
          <p:cNvPr id="68643" name="Oval 47"/>
          <p:cNvSpPr>
            <a:spLocks noChangeArrowheads="1"/>
          </p:cNvSpPr>
          <p:nvPr/>
        </p:nvSpPr>
        <p:spPr bwMode="auto">
          <a:xfrm>
            <a:off x="5311080" y="3810000"/>
            <a:ext cx="457200" cy="381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latin typeface="Arial" charset="0"/>
            </a:endParaRPr>
          </a:p>
        </p:txBody>
      </p:sp>
      <p:sp>
        <p:nvSpPr>
          <p:cNvPr id="68644" name="Oval 48" descr="80%"/>
          <p:cNvSpPr>
            <a:spLocks noChangeArrowheads="1"/>
          </p:cNvSpPr>
          <p:nvPr/>
        </p:nvSpPr>
        <p:spPr bwMode="auto">
          <a:xfrm>
            <a:off x="7139880" y="3810000"/>
            <a:ext cx="457200" cy="381000"/>
          </a:xfrm>
          <a:prstGeom prst="ellipse">
            <a:avLst/>
          </a:prstGeom>
          <a:pattFill prst="pct80">
            <a:fgClr>
              <a:srgbClr val="FF0000"/>
            </a:fgClr>
            <a:bgClr>
              <a:schemeClr val="bg1"/>
            </a:bgClr>
          </a:patt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latin typeface="Arial" charset="0"/>
            </a:endParaRPr>
          </a:p>
        </p:txBody>
      </p:sp>
      <p:sp>
        <p:nvSpPr>
          <p:cNvPr id="68645" name="Oval 49" descr="80%"/>
          <p:cNvSpPr>
            <a:spLocks noChangeArrowheads="1"/>
          </p:cNvSpPr>
          <p:nvPr/>
        </p:nvSpPr>
        <p:spPr bwMode="auto">
          <a:xfrm>
            <a:off x="5615880" y="4572000"/>
            <a:ext cx="457200" cy="381000"/>
          </a:xfrm>
          <a:prstGeom prst="ellipse">
            <a:avLst/>
          </a:prstGeom>
          <a:pattFill prst="pct80">
            <a:fgClr>
              <a:schemeClr val="tx1"/>
            </a:fgClr>
            <a:bgClr>
              <a:schemeClr val="bg1"/>
            </a:bgClr>
          </a:patt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latin typeface="Arial" charset="0"/>
            </a:endParaRPr>
          </a:p>
        </p:txBody>
      </p:sp>
      <p:sp>
        <p:nvSpPr>
          <p:cNvPr id="68646" name="Oval 51" descr="90%"/>
          <p:cNvSpPr>
            <a:spLocks noChangeArrowheads="1"/>
          </p:cNvSpPr>
          <p:nvPr/>
        </p:nvSpPr>
        <p:spPr bwMode="auto">
          <a:xfrm>
            <a:off x="8054280" y="3810000"/>
            <a:ext cx="457200" cy="381000"/>
          </a:xfrm>
          <a:prstGeom prst="ellipse">
            <a:avLst/>
          </a:prstGeom>
          <a:pattFill prst="pct90">
            <a:fgClr>
              <a:srgbClr val="FF0000"/>
            </a:fgClr>
            <a:bgClr>
              <a:schemeClr val="bg1"/>
            </a:bgClr>
          </a:patt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latin typeface="Arial" charset="0"/>
            </a:endParaRPr>
          </a:p>
        </p:txBody>
      </p:sp>
      <p:sp>
        <p:nvSpPr>
          <p:cNvPr id="68647" name="Oval 52"/>
          <p:cNvSpPr>
            <a:spLocks noChangeArrowheads="1"/>
          </p:cNvSpPr>
          <p:nvPr/>
        </p:nvSpPr>
        <p:spPr bwMode="auto">
          <a:xfrm>
            <a:off x="6682680" y="4572000"/>
            <a:ext cx="457200" cy="381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latin typeface="Arial" charset="0"/>
            </a:endParaRPr>
          </a:p>
        </p:txBody>
      </p:sp>
      <p:sp>
        <p:nvSpPr>
          <p:cNvPr id="68648" name="Oval 53"/>
          <p:cNvSpPr>
            <a:spLocks noChangeArrowheads="1"/>
          </p:cNvSpPr>
          <p:nvPr/>
        </p:nvSpPr>
        <p:spPr bwMode="auto">
          <a:xfrm>
            <a:off x="7749480" y="4572000"/>
            <a:ext cx="457200" cy="381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latin typeface="Arial" charset="0"/>
            </a:endParaRPr>
          </a:p>
        </p:txBody>
      </p:sp>
      <p:sp>
        <p:nvSpPr>
          <p:cNvPr id="68649" name="Text Box 54"/>
          <p:cNvSpPr txBox="1">
            <a:spLocks noChangeArrowheads="1"/>
          </p:cNvSpPr>
          <p:nvPr/>
        </p:nvSpPr>
        <p:spPr bwMode="auto">
          <a:xfrm>
            <a:off x="5387280" y="3810000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0">
                <a:latin typeface="Arial" charset="0"/>
              </a:rPr>
              <a:t>Α</a:t>
            </a:r>
          </a:p>
        </p:txBody>
      </p:sp>
      <p:sp>
        <p:nvSpPr>
          <p:cNvPr id="68650" name="Oval 55"/>
          <p:cNvSpPr>
            <a:spLocks noChangeArrowheads="1"/>
          </p:cNvSpPr>
          <p:nvPr/>
        </p:nvSpPr>
        <p:spPr bwMode="auto">
          <a:xfrm>
            <a:off x="6149280" y="3810000"/>
            <a:ext cx="457200" cy="381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1800" b="0">
              <a:latin typeface="Arial" charset="0"/>
            </a:endParaRPr>
          </a:p>
        </p:txBody>
      </p:sp>
      <p:sp>
        <p:nvSpPr>
          <p:cNvPr id="68651" name="Text Box 56"/>
          <p:cNvSpPr txBox="1">
            <a:spLocks noChangeArrowheads="1"/>
          </p:cNvSpPr>
          <p:nvPr/>
        </p:nvSpPr>
        <p:spPr bwMode="auto">
          <a:xfrm>
            <a:off x="6185793" y="3810000"/>
            <a:ext cx="4206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0">
                <a:latin typeface="Arial" charset="0"/>
              </a:rPr>
              <a:t>Α</a:t>
            </a:r>
            <a:r>
              <a:rPr lang="el-GR" altLang="el-GR" sz="1800" b="0" baseline="-25000">
                <a:latin typeface="Arial" charset="0"/>
              </a:rPr>
              <a:t>1</a:t>
            </a:r>
          </a:p>
        </p:txBody>
      </p:sp>
      <p:sp>
        <p:nvSpPr>
          <p:cNvPr id="68652" name="Text Box 57"/>
          <p:cNvSpPr txBox="1">
            <a:spLocks noChangeArrowheads="1"/>
          </p:cNvSpPr>
          <p:nvPr/>
        </p:nvSpPr>
        <p:spPr bwMode="auto">
          <a:xfrm>
            <a:off x="7184330" y="3810000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0">
                <a:latin typeface="Arial" charset="0"/>
              </a:rPr>
              <a:t>Β</a:t>
            </a:r>
          </a:p>
        </p:txBody>
      </p:sp>
      <p:sp>
        <p:nvSpPr>
          <p:cNvPr id="68653" name="Text Box 58"/>
          <p:cNvSpPr txBox="1">
            <a:spLocks noChangeArrowheads="1"/>
          </p:cNvSpPr>
          <p:nvPr/>
        </p:nvSpPr>
        <p:spPr bwMode="auto">
          <a:xfrm>
            <a:off x="8054280" y="3810000"/>
            <a:ext cx="488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0">
                <a:latin typeface="Arial" charset="0"/>
              </a:rPr>
              <a:t>ΑΒ</a:t>
            </a:r>
          </a:p>
        </p:txBody>
      </p:sp>
      <p:sp>
        <p:nvSpPr>
          <p:cNvPr id="68654" name="Text Box 60"/>
          <p:cNvSpPr txBox="1">
            <a:spLocks noChangeArrowheads="1"/>
          </p:cNvSpPr>
          <p:nvPr/>
        </p:nvSpPr>
        <p:spPr bwMode="auto">
          <a:xfrm>
            <a:off x="5692080" y="4572000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0">
                <a:solidFill>
                  <a:schemeClr val="bg1"/>
                </a:solidFill>
                <a:latin typeface="Arial" charset="0"/>
              </a:rPr>
              <a:t>Α</a:t>
            </a:r>
          </a:p>
        </p:txBody>
      </p:sp>
      <p:sp>
        <p:nvSpPr>
          <p:cNvPr id="68655" name="Text Box 61"/>
          <p:cNvSpPr txBox="1">
            <a:spLocks noChangeArrowheads="1"/>
          </p:cNvSpPr>
          <p:nvPr/>
        </p:nvSpPr>
        <p:spPr bwMode="auto">
          <a:xfrm>
            <a:off x="6758880" y="4572000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0">
                <a:solidFill>
                  <a:schemeClr val="bg1"/>
                </a:solidFill>
                <a:latin typeface="Arial" charset="0"/>
              </a:rPr>
              <a:t>Β</a:t>
            </a:r>
          </a:p>
        </p:txBody>
      </p:sp>
      <p:sp>
        <p:nvSpPr>
          <p:cNvPr id="68656" name="Text Box 62"/>
          <p:cNvSpPr txBox="1">
            <a:spLocks noChangeArrowheads="1"/>
          </p:cNvSpPr>
          <p:nvPr/>
        </p:nvSpPr>
        <p:spPr bwMode="auto">
          <a:xfrm>
            <a:off x="7800280" y="4572000"/>
            <a:ext cx="36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0">
                <a:solidFill>
                  <a:schemeClr val="bg1"/>
                </a:solidFill>
                <a:latin typeface="Arial" charset="0"/>
              </a:rPr>
              <a:t>Ο</a:t>
            </a:r>
          </a:p>
        </p:txBody>
      </p:sp>
      <p:sp>
        <p:nvSpPr>
          <p:cNvPr id="68657" name="Rectangle 64"/>
          <p:cNvSpPr>
            <a:spLocks noChangeArrowheads="1"/>
          </p:cNvSpPr>
          <p:nvPr/>
        </p:nvSpPr>
        <p:spPr bwMode="auto">
          <a:xfrm>
            <a:off x="5082480" y="1752600"/>
            <a:ext cx="3657600" cy="1600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latin typeface="Arial" charset="0"/>
            </a:endParaRPr>
          </a:p>
        </p:txBody>
      </p:sp>
      <p:sp>
        <p:nvSpPr>
          <p:cNvPr id="68658" name="Oval 65"/>
          <p:cNvSpPr>
            <a:spLocks noChangeArrowheads="1"/>
          </p:cNvSpPr>
          <p:nvPr/>
        </p:nvSpPr>
        <p:spPr bwMode="auto">
          <a:xfrm>
            <a:off x="5311080" y="1981200"/>
            <a:ext cx="457200" cy="381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latin typeface="Arial" charset="0"/>
            </a:endParaRPr>
          </a:p>
        </p:txBody>
      </p:sp>
      <p:sp>
        <p:nvSpPr>
          <p:cNvPr id="68659" name="Oval 66"/>
          <p:cNvSpPr>
            <a:spLocks noChangeArrowheads="1"/>
          </p:cNvSpPr>
          <p:nvPr/>
        </p:nvSpPr>
        <p:spPr bwMode="auto">
          <a:xfrm>
            <a:off x="7139880" y="1981200"/>
            <a:ext cx="457200" cy="381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latin typeface="Arial" charset="0"/>
            </a:endParaRPr>
          </a:p>
        </p:txBody>
      </p:sp>
      <p:sp>
        <p:nvSpPr>
          <p:cNvPr id="68660" name="Oval 67" descr="70%"/>
          <p:cNvSpPr>
            <a:spLocks noChangeArrowheads="1"/>
          </p:cNvSpPr>
          <p:nvPr/>
        </p:nvSpPr>
        <p:spPr bwMode="auto">
          <a:xfrm>
            <a:off x="5387280" y="2743200"/>
            <a:ext cx="457200" cy="381000"/>
          </a:xfrm>
          <a:prstGeom prst="ellipse">
            <a:avLst/>
          </a:prstGeom>
          <a:pattFill prst="pct70">
            <a:fgClr>
              <a:schemeClr val="tx1"/>
            </a:fgClr>
            <a:bgClr>
              <a:schemeClr val="bg1"/>
            </a:bgClr>
          </a:patt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latin typeface="Arial" charset="0"/>
            </a:endParaRPr>
          </a:p>
        </p:txBody>
      </p:sp>
      <p:sp>
        <p:nvSpPr>
          <p:cNvPr id="68661" name="Oval 69"/>
          <p:cNvSpPr>
            <a:spLocks noChangeArrowheads="1"/>
          </p:cNvSpPr>
          <p:nvPr/>
        </p:nvSpPr>
        <p:spPr bwMode="auto">
          <a:xfrm>
            <a:off x="8054280" y="1981200"/>
            <a:ext cx="457200" cy="381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latin typeface="Arial" charset="0"/>
            </a:endParaRPr>
          </a:p>
        </p:txBody>
      </p:sp>
      <p:sp>
        <p:nvSpPr>
          <p:cNvPr id="68662" name="Text Box 72"/>
          <p:cNvSpPr txBox="1">
            <a:spLocks noChangeArrowheads="1"/>
          </p:cNvSpPr>
          <p:nvPr/>
        </p:nvSpPr>
        <p:spPr bwMode="auto">
          <a:xfrm>
            <a:off x="5387280" y="1981200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0">
                <a:latin typeface="Arial" charset="0"/>
              </a:rPr>
              <a:t>Α</a:t>
            </a:r>
          </a:p>
        </p:txBody>
      </p:sp>
      <p:sp>
        <p:nvSpPr>
          <p:cNvPr id="68663" name="Oval 73"/>
          <p:cNvSpPr>
            <a:spLocks noChangeArrowheads="1"/>
          </p:cNvSpPr>
          <p:nvPr/>
        </p:nvSpPr>
        <p:spPr bwMode="auto">
          <a:xfrm>
            <a:off x="6149280" y="1981200"/>
            <a:ext cx="457200" cy="381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1800" b="0">
              <a:latin typeface="Arial" charset="0"/>
            </a:endParaRPr>
          </a:p>
        </p:txBody>
      </p:sp>
      <p:sp>
        <p:nvSpPr>
          <p:cNvPr id="68664" name="Text Box 74"/>
          <p:cNvSpPr txBox="1">
            <a:spLocks noChangeArrowheads="1"/>
          </p:cNvSpPr>
          <p:nvPr/>
        </p:nvSpPr>
        <p:spPr bwMode="auto">
          <a:xfrm>
            <a:off x="6185793" y="1981200"/>
            <a:ext cx="4206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0">
                <a:latin typeface="Arial" charset="0"/>
              </a:rPr>
              <a:t>Α</a:t>
            </a:r>
            <a:r>
              <a:rPr lang="el-GR" altLang="el-GR" sz="1800" b="0" baseline="-25000">
                <a:latin typeface="Arial" charset="0"/>
              </a:rPr>
              <a:t>1</a:t>
            </a:r>
          </a:p>
        </p:txBody>
      </p:sp>
      <p:sp>
        <p:nvSpPr>
          <p:cNvPr id="68665" name="Text Box 75"/>
          <p:cNvSpPr txBox="1">
            <a:spLocks noChangeArrowheads="1"/>
          </p:cNvSpPr>
          <p:nvPr/>
        </p:nvSpPr>
        <p:spPr bwMode="auto">
          <a:xfrm>
            <a:off x="7184330" y="1981200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0">
                <a:latin typeface="Arial" charset="0"/>
              </a:rPr>
              <a:t>Β</a:t>
            </a:r>
          </a:p>
        </p:txBody>
      </p:sp>
      <p:sp>
        <p:nvSpPr>
          <p:cNvPr id="68666" name="Text Box 76"/>
          <p:cNvSpPr txBox="1">
            <a:spLocks noChangeArrowheads="1"/>
          </p:cNvSpPr>
          <p:nvPr/>
        </p:nvSpPr>
        <p:spPr bwMode="auto">
          <a:xfrm>
            <a:off x="8054280" y="1981200"/>
            <a:ext cx="488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0">
                <a:latin typeface="Arial" charset="0"/>
              </a:rPr>
              <a:t>ΑΒ</a:t>
            </a:r>
          </a:p>
        </p:txBody>
      </p:sp>
      <p:sp>
        <p:nvSpPr>
          <p:cNvPr id="68667" name="Text Box 78"/>
          <p:cNvSpPr txBox="1">
            <a:spLocks noChangeArrowheads="1"/>
          </p:cNvSpPr>
          <p:nvPr/>
        </p:nvSpPr>
        <p:spPr bwMode="auto">
          <a:xfrm>
            <a:off x="5463480" y="2743200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0">
                <a:solidFill>
                  <a:schemeClr val="bg1"/>
                </a:solidFill>
                <a:latin typeface="Arial" charset="0"/>
              </a:rPr>
              <a:t>Α</a:t>
            </a:r>
          </a:p>
        </p:txBody>
      </p:sp>
      <p:grpSp>
        <p:nvGrpSpPr>
          <p:cNvPr id="68668" name="Group 86"/>
          <p:cNvGrpSpPr>
            <a:grpSpLocks/>
          </p:cNvGrpSpPr>
          <p:nvPr/>
        </p:nvGrpSpPr>
        <p:grpSpPr bwMode="auto">
          <a:xfrm>
            <a:off x="6682680" y="2743200"/>
            <a:ext cx="457200" cy="381000"/>
            <a:chOff x="4176" y="1728"/>
            <a:chExt cx="288" cy="240"/>
          </a:xfrm>
        </p:grpSpPr>
        <p:sp>
          <p:nvSpPr>
            <p:cNvPr id="68677" name="Oval 70" descr="70%"/>
            <p:cNvSpPr>
              <a:spLocks noChangeArrowheads="1"/>
            </p:cNvSpPr>
            <p:nvPr/>
          </p:nvSpPr>
          <p:spPr bwMode="auto">
            <a:xfrm>
              <a:off x="4176" y="1728"/>
              <a:ext cx="288" cy="240"/>
            </a:xfrm>
            <a:prstGeom prst="ellipse">
              <a:avLst/>
            </a:prstGeom>
            <a:pattFill prst="pct70">
              <a:fgClr>
                <a:schemeClr val="tx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charset="0"/>
              </a:endParaRPr>
            </a:p>
          </p:txBody>
        </p:sp>
        <p:sp>
          <p:nvSpPr>
            <p:cNvPr id="68678" name="Text Box 79"/>
            <p:cNvSpPr txBox="1">
              <a:spLocks noChangeArrowheads="1"/>
            </p:cNvSpPr>
            <p:nvPr/>
          </p:nvSpPr>
          <p:spPr bwMode="auto">
            <a:xfrm>
              <a:off x="4224" y="1728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b="0">
                  <a:solidFill>
                    <a:schemeClr val="bg1"/>
                  </a:solidFill>
                  <a:latin typeface="Arial" charset="0"/>
                </a:rPr>
                <a:t>Β</a:t>
              </a:r>
            </a:p>
          </p:txBody>
        </p:sp>
      </p:grpSp>
      <p:grpSp>
        <p:nvGrpSpPr>
          <p:cNvPr id="68669" name="Group 87"/>
          <p:cNvGrpSpPr>
            <a:grpSpLocks/>
          </p:cNvGrpSpPr>
          <p:nvPr/>
        </p:nvGrpSpPr>
        <p:grpSpPr bwMode="auto">
          <a:xfrm>
            <a:off x="7749480" y="2743200"/>
            <a:ext cx="457200" cy="381000"/>
            <a:chOff x="4560" y="1728"/>
            <a:chExt cx="288" cy="240"/>
          </a:xfrm>
        </p:grpSpPr>
        <p:sp>
          <p:nvSpPr>
            <p:cNvPr id="68675" name="Oval 71"/>
            <p:cNvSpPr>
              <a:spLocks noChangeArrowheads="1"/>
            </p:cNvSpPr>
            <p:nvPr/>
          </p:nvSpPr>
          <p:spPr bwMode="auto">
            <a:xfrm>
              <a:off x="4560" y="1728"/>
              <a:ext cx="288" cy="24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charset="0"/>
              </a:endParaRPr>
            </a:p>
          </p:txBody>
        </p:sp>
        <p:sp>
          <p:nvSpPr>
            <p:cNvPr id="68676" name="Text Box 80"/>
            <p:cNvSpPr txBox="1">
              <a:spLocks noChangeArrowheads="1"/>
            </p:cNvSpPr>
            <p:nvPr/>
          </p:nvSpPr>
          <p:spPr bwMode="auto">
            <a:xfrm>
              <a:off x="4592" y="1728"/>
              <a:ext cx="2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b="0">
                  <a:solidFill>
                    <a:schemeClr val="bg1"/>
                  </a:solidFill>
                  <a:latin typeface="Arial" charset="0"/>
                </a:rPr>
                <a:t>Ο</a:t>
              </a:r>
            </a:p>
          </p:txBody>
        </p:sp>
      </p:grpSp>
      <p:sp>
        <p:nvSpPr>
          <p:cNvPr id="46161" name="Text Box 81"/>
          <p:cNvSpPr txBox="1">
            <a:spLocks noChangeArrowheads="1"/>
          </p:cNvSpPr>
          <p:nvPr/>
        </p:nvSpPr>
        <p:spPr bwMode="auto">
          <a:xfrm>
            <a:off x="1398663" y="5715000"/>
            <a:ext cx="6734023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4A82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400">
                <a:latin typeface="+mn-lt"/>
              </a:rPr>
              <a:t>Γιατί τοποθετούμε τα ερυθρά αιμοσφαίρια γνωστής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400">
                <a:latin typeface="+mn-lt"/>
              </a:rPr>
              <a:t> ομάδας Ο?</a:t>
            </a:r>
          </a:p>
        </p:txBody>
      </p:sp>
      <p:sp>
        <p:nvSpPr>
          <p:cNvPr id="46162" name="Rectangle 82"/>
          <p:cNvSpPr>
            <a:spLocks noChangeArrowheads="1"/>
          </p:cNvSpPr>
          <p:nvPr/>
        </p:nvSpPr>
        <p:spPr bwMode="auto">
          <a:xfrm>
            <a:off x="4853880" y="1600200"/>
            <a:ext cx="4038600" cy="1828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latin typeface="Arial" charset="0"/>
            </a:endParaRPr>
          </a:p>
        </p:txBody>
      </p:sp>
      <p:sp>
        <p:nvSpPr>
          <p:cNvPr id="46163" name="Rectangle 83"/>
          <p:cNvSpPr>
            <a:spLocks noChangeArrowheads="1"/>
          </p:cNvSpPr>
          <p:nvPr/>
        </p:nvSpPr>
        <p:spPr bwMode="auto">
          <a:xfrm>
            <a:off x="4853880" y="3429000"/>
            <a:ext cx="4038600" cy="1981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latin typeface="Arial" charset="0"/>
            </a:endParaRPr>
          </a:p>
        </p:txBody>
      </p:sp>
      <p:sp>
        <p:nvSpPr>
          <p:cNvPr id="46164" name="Rectangle 84"/>
          <p:cNvSpPr>
            <a:spLocks noChangeArrowheads="1"/>
          </p:cNvSpPr>
          <p:nvPr/>
        </p:nvSpPr>
        <p:spPr bwMode="auto">
          <a:xfrm>
            <a:off x="662880" y="1600200"/>
            <a:ext cx="4038600" cy="1828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latin typeface="Arial" charset="0"/>
            </a:endParaRPr>
          </a:p>
        </p:txBody>
      </p:sp>
      <p:sp>
        <p:nvSpPr>
          <p:cNvPr id="46165" name="Rectangle 85"/>
          <p:cNvSpPr>
            <a:spLocks noChangeArrowheads="1"/>
          </p:cNvSpPr>
          <p:nvPr/>
        </p:nvSpPr>
        <p:spPr bwMode="auto">
          <a:xfrm>
            <a:off x="662880" y="3429000"/>
            <a:ext cx="4038600" cy="1981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60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6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8" dur="2000"/>
                                        <p:tgtEl>
                                          <p:spTgt spid="46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4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46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4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6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46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46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6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6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6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46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46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61" grpId="0" animBg="1"/>
      <p:bldP spid="46162" grpId="0" animBg="1"/>
      <p:bldP spid="46162" grpId="1" animBg="1"/>
      <p:bldP spid="46162" grpId="2" animBg="1"/>
      <p:bldP spid="46163" grpId="0" animBg="1"/>
      <p:bldP spid="46163" grpId="1" animBg="1"/>
      <p:bldP spid="46163" grpId="2" animBg="1"/>
      <p:bldP spid="46164" grpId="0" animBg="1"/>
      <p:bldP spid="46164" grpId="1" animBg="1"/>
      <p:bldP spid="46164" grpId="2" animBg="1"/>
      <p:bldP spid="46165" grpId="0" animBg="1"/>
      <p:bldP spid="46165" grpId="1" animBg="1"/>
      <p:bldP spid="46165" grpId="2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Ομάδα </a:t>
            </a:r>
            <a:r>
              <a:rPr lang="en-US" dirty="0" smtClean="0"/>
              <a:t>Bombay</a:t>
            </a:r>
            <a:endParaRPr lang="el-GR" dirty="0"/>
          </a:p>
        </p:txBody>
      </p:sp>
      <p:sp>
        <p:nvSpPr>
          <p:cNvPr id="78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E6F4F4-C6D0-4415-BA91-E9D9F9E99E55}" type="slidenum">
              <a:rPr lang="el-GR" altLang="el-GR"/>
              <a:pPr>
                <a:defRPr/>
              </a:pPr>
              <a:t>58</a:t>
            </a:fld>
            <a:endParaRPr lang="el-GR" altLang="el-GR"/>
          </a:p>
        </p:txBody>
      </p:sp>
      <p:graphicFrame>
        <p:nvGraphicFramePr>
          <p:cNvPr id="97372" name="Group 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154176"/>
              </p:ext>
            </p:extLst>
          </p:nvPr>
        </p:nvGraphicFramePr>
        <p:xfrm>
          <a:off x="1043608" y="4149080"/>
          <a:ext cx="7128793" cy="759296"/>
        </p:xfrm>
        <a:graphic>
          <a:graphicData uri="http://schemas.openxmlformats.org/drawingml/2006/table">
            <a:tbl>
              <a:tblPr firstRow="1"/>
              <a:tblGrid>
                <a:gridCol w="1760933"/>
                <a:gridCol w="1760933"/>
                <a:gridCol w="2934888"/>
                <a:gridCol w="672039"/>
              </a:tblGrid>
              <a:tr h="7592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</a:rPr>
                        <a:t>Β</a:t>
                      </a:r>
                      <a:r>
                        <a:rPr kumimoji="0" lang="en-US" altLang="el-GR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</a:rPr>
                        <a:t>ombay</a:t>
                      </a:r>
                      <a:endParaRPr kumimoji="0" lang="el-GR" altLang="el-G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</a:rPr>
                        <a:t>neither</a:t>
                      </a:r>
                      <a:endParaRPr kumimoji="0" lang="el-GR" altLang="el-G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</a:rPr>
                        <a:t>Anti-A, anti-B, anti-H</a:t>
                      </a:r>
                      <a:endParaRPr kumimoji="0" lang="el-GR" altLang="el-G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</a:rPr>
                        <a:t>h/h</a:t>
                      </a:r>
                      <a:endParaRPr kumimoji="0" lang="el-GR" altLang="el-G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474985"/>
              </p:ext>
            </p:extLst>
          </p:nvPr>
        </p:nvGraphicFramePr>
        <p:xfrm>
          <a:off x="1019524" y="1556792"/>
          <a:ext cx="7104952" cy="2468880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1524000"/>
                <a:gridCol w="1524000"/>
                <a:gridCol w="2532952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 smtClean="0"/>
                        <a:t>Blood Group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 smtClean="0"/>
                        <a:t>Antigens on RBCs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 smtClean="0"/>
                        <a:t>Antibodies in Serum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 smtClean="0"/>
                        <a:t>Genotypes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Α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Α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Anti-B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AA or AO</a:t>
                      </a:r>
                      <a:endParaRPr lang="el-GR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Β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Β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Anti-A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BB or BO</a:t>
                      </a:r>
                      <a:endParaRPr lang="el-GR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ΑΒ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Α </a:t>
                      </a:r>
                      <a:r>
                        <a:rPr lang="en-US" sz="2200" dirty="0" smtClean="0"/>
                        <a:t>AND</a:t>
                      </a:r>
                      <a:r>
                        <a:rPr lang="el-GR" sz="2200" baseline="0" dirty="0" smtClean="0"/>
                        <a:t> Β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Neither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AB</a:t>
                      </a:r>
                      <a:endParaRPr lang="el-GR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Ο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Neither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Anti-A and anti-B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OO</a:t>
                      </a:r>
                      <a:endParaRPr lang="el-GR" sz="2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876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/>
              <a:t>Ερυθροκυτταρικά</a:t>
            </a:r>
            <a:r>
              <a:rPr lang="el-GR" dirty="0"/>
              <a:t> </a:t>
            </a:r>
            <a:r>
              <a:rPr lang="el-GR" dirty="0" smtClean="0"/>
              <a:t>Αντιγόνα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b="1" dirty="0" smtClean="0"/>
              <a:t>Τι </a:t>
            </a:r>
            <a:r>
              <a:rPr lang="el-GR" altLang="el-GR" b="1" dirty="0"/>
              <a:t>είναι αντιγόνο</a:t>
            </a:r>
            <a:r>
              <a:rPr lang="en-US" altLang="el-GR" b="1" dirty="0"/>
              <a:t>;</a:t>
            </a:r>
            <a:endParaRPr lang="el-GR" altLang="el-GR" b="1" dirty="0"/>
          </a:p>
          <a:p>
            <a:pPr marL="0" indent="0">
              <a:buNone/>
            </a:pPr>
            <a:r>
              <a:rPr lang="el-GR" dirty="0"/>
              <a:t>Ως αντιγόνο (</a:t>
            </a:r>
            <a:r>
              <a:rPr lang="el-GR" dirty="0" err="1"/>
              <a:t>antigen</a:t>
            </a:r>
            <a:r>
              <a:rPr lang="el-GR" dirty="0"/>
              <a:t>, </a:t>
            </a:r>
            <a:r>
              <a:rPr lang="el-GR" dirty="0" err="1"/>
              <a:t>Ag</a:t>
            </a:r>
            <a:r>
              <a:rPr lang="el-GR" dirty="0"/>
              <a:t>), χαρακτηρίζεται γενικά ένα σύνθετο μόριο συνηθέστερα μια πρωτεΐνη ή ένας υδρογονάνθρακας που όταν εισέρχεται σε οργανικό σώμα προκαλεί μια </a:t>
            </a:r>
            <a:r>
              <a:rPr lang="el-GR" dirty="0" err="1"/>
              <a:t>ανοσοαπόκριση</a:t>
            </a:r>
            <a:r>
              <a:rPr lang="el-GR" dirty="0"/>
              <a:t> η οποία και περιλαμβάνει τη παραγωγή συγκεκριμένων κάθε φορά αντισωμάτων.</a:t>
            </a:r>
          </a:p>
          <a:p>
            <a:pPr marL="0" indent="0">
              <a:buNone/>
            </a:pPr>
            <a:endParaRPr lang="en-US" dirty="0"/>
          </a:p>
          <a:p>
            <a:endParaRPr lang="el-GR" dirty="0"/>
          </a:p>
        </p:txBody>
      </p:sp>
      <p:sp>
        <p:nvSpPr>
          <p:cNvPr id="1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D405B9-08BD-44A6-A934-2A7B5DA1EECD}" type="slidenum">
              <a:rPr lang="el-GR" altLang="el-GR"/>
              <a:pPr>
                <a:defRPr/>
              </a:pPr>
              <a:t>5</a:t>
            </a:fld>
            <a:endParaRPr lang="el-GR" altLang="el-GR"/>
          </a:p>
        </p:txBody>
      </p:sp>
      <p:grpSp>
        <p:nvGrpSpPr>
          <p:cNvPr id="32791" name="Group 23"/>
          <p:cNvGrpSpPr>
            <a:grpSpLocks/>
          </p:cNvGrpSpPr>
          <p:nvPr/>
        </p:nvGrpSpPr>
        <p:grpSpPr bwMode="auto">
          <a:xfrm>
            <a:off x="1066800" y="3684984"/>
            <a:ext cx="6858000" cy="2057400"/>
            <a:chOff x="672" y="2208"/>
            <a:chExt cx="4320" cy="1296"/>
          </a:xfrm>
        </p:grpSpPr>
        <p:sp>
          <p:nvSpPr>
            <p:cNvPr id="8201" name="Text Box 17"/>
            <p:cNvSpPr txBox="1">
              <a:spLocks noChangeArrowheads="1"/>
            </p:cNvSpPr>
            <p:nvPr/>
          </p:nvSpPr>
          <p:spPr bwMode="auto">
            <a:xfrm>
              <a:off x="1213" y="2208"/>
              <a:ext cx="3078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200" dirty="0">
                  <a:latin typeface="+mn-lt"/>
                </a:rPr>
                <a:t>Κυρίαρχα αντιγόνα του συστήματος ΑΒΟ</a:t>
              </a:r>
            </a:p>
          </p:txBody>
        </p:sp>
        <p:sp>
          <p:nvSpPr>
            <p:cNvPr id="8202" name="Text Box 18"/>
            <p:cNvSpPr txBox="1">
              <a:spLocks noChangeArrowheads="1"/>
            </p:cNvSpPr>
            <p:nvPr/>
          </p:nvSpPr>
          <p:spPr bwMode="auto">
            <a:xfrm>
              <a:off x="1488" y="3024"/>
              <a:ext cx="370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4400">
                  <a:latin typeface="Arial" charset="0"/>
                </a:rPr>
                <a:t>Α</a:t>
              </a:r>
            </a:p>
          </p:txBody>
        </p:sp>
        <p:sp>
          <p:nvSpPr>
            <p:cNvPr id="8203" name="Text Box 19"/>
            <p:cNvSpPr txBox="1">
              <a:spLocks noChangeArrowheads="1"/>
            </p:cNvSpPr>
            <p:nvPr/>
          </p:nvSpPr>
          <p:spPr bwMode="auto">
            <a:xfrm>
              <a:off x="3744" y="2976"/>
              <a:ext cx="370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4400">
                  <a:latin typeface="Arial" charset="0"/>
                </a:rPr>
                <a:t>Β</a:t>
              </a:r>
            </a:p>
          </p:txBody>
        </p:sp>
        <p:sp>
          <p:nvSpPr>
            <p:cNvPr id="8204" name="AutoShape 21"/>
            <p:cNvSpPr>
              <a:spLocks noChangeArrowheads="1"/>
            </p:cNvSpPr>
            <p:nvPr/>
          </p:nvSpPr>
          <p:spPr bwMode="auto">
            <a:xfrm>
              <a:off x="672" y="2640"/>
              <a:ext cx="864" cy="816"/>
            </a:xfrm>
            <a:prstGeom prst="curvedRightArrow">
              <a:avLst>
                <a:gd name="adj1" fmla="val 40000"/>
                <a:gd name="adj2" fmla="val 40000"/>
                <a:gd name="adj3" fmla="val 35294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charset="0"/>
              </a:endParaRPr>
            </a:p>
          </p:txBody>
        </p:sp>
        <p:sp>
          <p:nvSpPr>
            <p:cNvPr id="8205" name="AutoShape 22"/>
            <p:cNvSpPr>
              <a:spLocks noChangeArrowheads="1"/>
            </p:cNvSpPr>
            <p:nvPr/>
          </p:nvSpPr>
          <p:spPr bwMode="auto">
            <a:xfrm flipH="1">
              <a:off x="4128" y="2544"/>
              <a:ext cx="864" cy="816"/>
            </a:xfrm>
            <a:prstGeom prst="curvedRightArrow">
              <a:avLst>
                <a:gd name="adj1" fmla="val 40000"/>
                <a:gd name="adj2" fmla="val 40000"/>
                <a:gd name="adj3" fmla="val 35294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charset="0"/>
              </a:endParaRPr>
            </a:p>
          </p:txBody>
        </p:sp>
      </p:grpSp>
      <p:sp>
        <p:nvSpPr>
          <p:cNvPr id="4" name="Ορθογώνιο 3"/>
          <p:cNvSpPr/>
          <p:nvPr/>
        </p:nvSpPr>
        <p:spPr>
          <a:xfrm>
            <a:off x="539552" y="836712"/>
            <a:ext cx="8600009" cy="451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200" b="1" dirty="0">
                <a:solidFill>
                  <a:prstClr val="black"/>
                </a:solidFill>
                <a:latin typeface="Calibri"/>
              </a:rPr>
              <a:t>1900 Karl Landsteiner (A, </a:t>
            </a:r>
            <a:r>
              <a:rPr lang="en-US" sz="2200" b="1" dirty="0" smtClean="0">
                <a:solidFill>
                  <a:prstClr val="black"/>
                </a:solidFill>
                <a:latin typeface="Calibri"/>
              </a:rPr>
              <a:t>B) 	- 	1902 </a:t>
            </a:r>
            <a:r>
              <a:rPr lang="en-US" sz="2200" b="1" dirty="0" err="1">
                <a:solidFill>
                  <a:prstClr val="black"/>
                </a:solidFill>
                <a:latin typeface="Calibri"/>
              </a:rPr>
              <a:t>Sturli</a:t>
            </a:r>
            <a:r>
              <a:rPr lang="en-US" sz="2200" b="1" dirty="0">
                <a:solidFill>
                  <a:prstClr val="black"/>
                </a:solidFill>
                <a:latin typeface="Calibri"/>
              </a:rPr>
              <a:t> &amp; </a:t>
            </a:r>
            <a:r>
              <a:rPr lang="en-US" sz="2200" b="1" dirty="0" err="1">
                <a:solidFill>
                  <a:prstClr val="black"/>
                </a:solidFill>
                <a:latin typeface="Calibri"/>
              </a:rPr>
              <a:t>Decastello</a:t>
            </a:r>
            <a:r>
              <a:rPr lang="en-US" sz="2200" b="1" dirty="0">
                <a:solidFill>
                  <a:prstClr val="black"/>
                </a:solidFill>
                <a:latin typeface="Calibri"/>
              </a:rPr>
              <a:t> (AB)</a:t>
            </a:r>
          </a:p>
        </p:txBody>
      </p:sp>
      <p:pic>
        <p:nvPicPr>
          <p:cNvPr id="1026" name="Picture 2" descr="Karl Landstein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178" y="4115197"/>
            <a:ext cx="1965061" cy="243667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3440162" y="6539123"/>
            <a:ext cx="20250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nndb.com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5218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Προσδιορισμός ΑΒΟ</a:t>
            </a:r>
            <a:endParaRPr lang="el-GR" dirty="0"/>
          </a:p>
        </p:txBody>
      </p:sp>
      <p:sp>
        <p:nvSpPr>
          <p:cNvPr id="8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1B132F-72FF-4DDB-8B90-6A067CB5433C}" type="slidenum">
              <a:rPr lang="el-GR" altLang="el-GR"/>
              <a:pPr>
                <a:defRPr/>
              </a:pPr>
              <a:t>59</a:t>
            </a:fld>
            <a:endParaRPr lang="el-GR" altLang="el-GR"/>
          </a:p>
        </p:txBody>
      </p:sp>
      <p:grpSp>
        <p:nvGrpSpPr>
          <p:cNvPr id="4" name="Ομάδα 3"/>
          <p:cNvGrpSpPr/>
          <p:nvPr/>
        </p:nvGrpSpPr>
        <p:grpSpPr>
          <a:xfrm>
            <a:off x="1207647" y="1484784"/>
            <a:ext cx="6783288" cy="4707930"/>
            <a:chOff x="381000" y="1301422"/>
            <a:chExt cx="7503368" cy="5349608"/>
          </a:xfrm>
        </p:grpSpPr>
        <p:pic>
          <p:nvPicPr>
            <p:cNvPr id="9830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000" t="34000" r="42000" b="14000"/>
            <a:stretch>
              <a:fillRect/>
            </a:stretch>
          </p:blipFill>
          <p:spPr bwMode="auto">
            <a:xfrm>
              <a:off x="402710" y="1301422"/>
              <a:ext cx="7481658" cy="5349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309" name="Rectangle 5"/>
            <p:cNvSpPr>
              <a:spLocks noChangeArrowheads="1"/>
            </p:cNvSpPr>
            <p:nvPr/>
          </p:nvSpPr>
          <p:spPr bwMode="auto">
            <a:xfrm>
              <a:off x="381000" y="1393304"/>
              <a:ext cx="914400" cy="1143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charset="0"/>
              </a:endParaRPr>
            </a:p>
          </p:txBody>
        </p:sp>
        <p:sp>
          <p:nvSpPr>
            <p:cNvPr id="98310" name="Rectangle 6"/>
            <p:cNvSpPr>
              <a:spLocks noChangeArrowheads="1"/>
            </p:cNvSpPr>
            <p:nvPr/>
          </p:nvSpPr>
          <p:spPr bwMode="auto">
            <a:xfrm>
              <a:off x="381000" y="2536304"/>
              <a:ext cx="914400" cy="1143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charset="0"/>
              </a:endParaRPr>
            </a:p>
          </p:txBody>
        </p:sp>
        <p:sp>
          <p:nvSpPr>
            <p:cNvPr id="98311" name="Rectangle 7"/>
            <p:cNvSpPr>
              <a:spLocks noChangeArrowheads="1"/>
            </p:cNvSpPr>
            <p:nvPr/>
          </p:nvSpPr>
          <p:spPr bwMode="auto">
            <a:xfrm>
              <a:off x="381000" y="3679305"/>
              <a:ext cx="914400" cy="1143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charset="0"/>
              </a:endParaRPr>
            </a:p>
          </p:txBody>
        </p:sp>
        <p:sp>
          <p:nvSpPr>
            <p:cNvPr id="98312" name="Rectangle 8"/>
            <p:cNvSpPr>
              <a:spLocks noChangeArrowheads="1"/>
            </p:cNvSpPr>
            <p:nvPr/>
          </p:nvSpPr>
          <p:spPr bwMode="auto">
            <a:xfrm>
              <a:off x="381000" y="4822304"/>
              <a:ext cx="914400" cy="1143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charset="0"/>
              </a:endParaRPr>
            </a:p>
          </p:txBody>
        </p:sp>
      </p:grpSp>
      <p:sp>
        <p:nvSpPr>
          <p:cNvPr id="5" name="Ορθογώνιο 4"/>
          <p:cNvSpPr/>
          <p:nvPr/>
        </p:nvSpPr>
        <p:spPr>
          <a:xfrm>
            <a:off x="2323104" y="623731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/>
              </a:rPr>
              <a:t>sciandbeyond.blogspot.gr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2767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Μετάγγιση κατά ΑΒΟ</a:t>
            </a:r>
            <a:endParaRPr lang="el-GR" dirty="0"/>
          </a:p>
        </p:txBody>
      </p:sp>
      <p:sp>
        <p:nvSpPr>
          <p:cNvPr id="133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C89E2-E095-4228-8911-A59E1CBBA9D6}" type="slidenum">
              <a:rPr lang="el-GR" altLang="el-GR"/>
              <a:pPr>
                <a:defRPr/>
              </a:pPr>
              <a:t>60</a:t>
            </a:fld>
            <a:endParaRPr lang="el-GR" altLang="el-GR"/>
          </a:p>
        </p:txBody>
      </p:sp>
      <p:graphicFrame>
        <p:nvGraphicFramePr>
          <p:cNvPr id="4" name="Πίνακας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7960838"/>
              </p:ext>
            </p:extLst>
          </p:nvPr>
        </p:nvGraphicFramePr>
        <p:xfrm>
          <a:off x="776319" y="1700808"/>
          <a:ext cx="7591363" cy="213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8266"/>
                <a:gridCol w="1336294"/>
                <a:gridCol w="1704277"/>
                <a:gridCol w="1477201"/>
                <a:gridCol w="1965325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2200" b="1" dirty="0" smtClean="0"/>
                        <a:t>Ομάδα </a:t>
                      </a:r>
                      <a:endParaRPr lang="el-GR" sz="22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200" b="1" dirty="0" smtClean="0"/>
                        <a:t>Αντιγόνα </a:t>
                      </a:r>
                      <a:endParaRPr lang="el-GR" sz="22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200" b="1" dirty="0" smtClean="0"/>
                        <a:t>Αντισώματα </a:t>
                      </a:r>
                      <a:endParaRPr lang="el-GR" sz="22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200" b="1" dirty="0" smtClean="0"/>
                        <a:t>Δίνει αίμα </a:t>
                      </a:r>
                      <a:endParaRPr lang="el-GR" sz="22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200" b="1" dirty="0" smtClean="0"/>
                        <a:t>Λαμβάνει αίμα</a:t>
                      </a:r>
                      <a:endParaRPr lang="el-GR" sz="22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ΑΒ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Α και Β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κανένα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ΑΒ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ΑΒ, Α, Β,</a:t>
                      </a:r>
                      <a:r>
                        <a:rPr lang="el-GR" sz="2200" baseline="0" dirty="0" smtClean="0"/>
                        <a:t> Ο</a:t>
                      </a:r>
                      <a:endParaRPr lang="el-GR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Α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Α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Β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Α και Β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Α και Β</a:t>
                      </a:r>
                      <a:endParaRPr lang="el-GR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Β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Β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Α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Β και ΑΒ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Β και</a:t>
                      </a:r>
                      <a:r>
                        <a:rPr lang="el-GR" sz="2200" baseline="0" dirty="0" smtClean="0"/>
                        <a:t> Ο</a:t>
                      </a:r>
                      <a:endParaRPr lang="el-GR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Ο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κανένα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Α και Β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ΑΒ, Α, Β, Ο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Ο</a:t>
                      </a:r>
                      <a:endParaRPr lang="el-GR" sz="2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218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 smtClean="0"/>
              <a:t> 2014.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/>
              <a:t>. </a:t>
            </a:r>
            <a:r>
              <a:rPr lang="el-GR" sz="2000" dirty="0" smtClean="0"/>
              <a:t>«Αιμοδοσία </a:t>
            </a:r>
            <a:r>
              <a:rPr lang="el-GR" sz="2000" dirty="0"/>
              <a:t>(</a:t>
            </a:r>
            <a:r>
              <a:rPr lang="el-GR" sz="2000" dirty="0" smtClean="0"/>
              <a:t>Θ). Ενότητα 4</a:t>
            </a:r>
            <a:r>
              <a:rPr lang="en-US" sz="2000" dirty="0" smtClean="0"/>
              <a:t>:</a:t>
            </a:r>
            <a:r>
              <a:rPr lang="el-GR" sz="2000" dirty="0"/>
              <a:t> Εισαγωγή στις ομάδες αίματος – Σύστημα ΑΒΟ».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808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55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Ανάλογα με τη Παρουσία των </a:t>
            </a:r>
            <a:r>
              <a:rPr lang="el-GR" dirty="0" smtClean="0"/>
              <a:t>Αντιγόνων</a:t>
            </a:r>
            <a:endParaRPr lang="el-GR" dirty="0"/>
          </a:p>
        </p:txBody>
      </p:sp>
      <p:sp>
        <p:nvSpPr>
          <p:cNvPr id="8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D2D2AB-0356-4EE2-B4F5-F0A7A2D3B0D5}" type="slidenum">
              <a:rPr lang="el-GR" altLang="el-GR"/>
              <a:pPr>
                <a:defRPr/>
              </a:pPr>
              <a:t>6</a:t>
            </a:fld>
            <a:endParaRPr lang="el-GR" altLang="el-GR"/>
          </a:p>
        </p:txBody>
      </p:sp>
      <p:sp>
        <p:nvSpPr>
          <p:cNvPr id="9220" name="AutoShape 5"/>
          <p:cNvSpPr>
            <a:spLocks noChangeArrowheads="1"/>
          </p:cNvSpPr>
          <p:nvPr/>
        </p:nvSpPr>
        <p:spPr bwMode="auto">
          <a:xfrm>
            <a:off x="1022176" y="1340768"/>
            <a:ext cx="2438400" cy="2209800"/>
          </a:xfrm>
          <a:prstGeom prst="verticalScroll">
            <a:avLst>
              <a:gd name="adj" fmla="val 1250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>
                <a:latin typeface="+mn-lt"/>
              </a:rPr>
              <a:t>ομάδα Α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>
                <a:latin typeface="+mn-lt"/>
              </a:rPr>
              <a:t>αντιγόνο Α</a:t>
            </a:r>
          </a:p>
        </p:txBody>
      </p:sp>
      <p:sp>
        <p:nvSpPr>
          <p:cNvPr id="9221" name="AutoShape 7"/>
          <p:cNvSpPr>
            <a:spLocks noChangeArrowheads="1"/>
          </p:cNvSpPr>
          <p:nvPr/>
        </p:nvSpPr>
        <p:spPr bwMode="auto">
          <a:xfrm>
            <a:off x="5517976" y="1340768"/>
            <a:ext cx="2438400" cy="2209800"/>
          </a:xfrm>
          <a:prstGeom prst="verticalScroll">
            <a:avLst>
              <a:gd name="adj" fmla="val 1250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400" b="1">
                <a:latin typeface="+mn-lt"/>
              </a:rPr>
              <a:t>ομάδα Β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400" b="1">
                <a:latin typeface="+mn-lt"/>
              </a:rPr>
              <a:t>αντιγόνο Β</a:t>
            </a:r>
          </a:p>
        </p:txBody>
      </p:sp>
      <p:sp>
        <p:nvSpPr>
          <p:cNvPr id="9222" name="AutoShape 8"/>
          <p:cNvSpPr>
            <a:spLocks noChangeArrowheads="1"/>
          </p:cNvSpPr>
          <p:nvPr/>
        </p:nvSpPr>
        <p:spPr bwMode="auto">
          <a:xfrm>
            <a:off x="1022176" y="4160168"/>
            <a:ext cx="2590800" cy="2209800"/>
          </a:xfrm>
          <a:prstGeom prst="verticalScroll">
            <a:avLst>
              <a:gd name="adj" fmla="val 1250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400" b="1">
                <a:latin typeface="+mn-lt"/>
              </a:rPr>
              <a:t>ομάδα ΑΒ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400" b="1">
                <a:latin typeface="+mn-lt"/>
              </a:rPr>
              <a:t>αντιγόνα Α,Β</a:t>
            </a:r>
          </a:p>
        </p:txBody>
      </p:sp>
      <p:sp>
        <p:nvSpPr>
          <p:cNvPr id="9223" name="AutoShape 9"/>
          <p:cNvSpPr>
            <a:spLocks noChangeArrowheads="1"/>
          </p:cNvSpPr>
          <p:nvPr/>
        </p:nvSpPr>
        <p:spPr bwMode="auto">
          <a:xfrm>
            <a:off x="5517976" y="4160168"/>
            <a:ext cx="2438400" cy="2209800"/>
          </a:xfrm>
          <a:prstGeom prst="verticalScroll">
            <a:avLst>
              <a:gd name="adj" fmla="val 1250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400" b="1">
                <a:latin typeface="+mn-lt"/>
              </a:rPr>
              <a:t>ομάδα Ο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400" b="1">
                <a:latin typeface="+mn-lt"/>
              </a:rPr>
              <a:t>αντιγόνο -</a:t>
            </a:r>
          </a:p>
        </p:txBody>
      </p:sp>
    </p:spTree>
    <p:extLst>
      <p:ext uri="{BB962C8B-B14F-4D97-AF65-F5344CB8AC3E}">
        <p14:creationId xmlns:p14="http://schemas.microsoft.com/office/powerpoint/2010/main" val="79105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Το Αντιγόνο </a:t>
            </a:r>
            <a:r>
              <a:rPr lang="el-GR" dirty="0" smtClean="0"/>
              <a:t>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929036"/>
          </a:xfrm>
        </p:spPr>
        <p:txBody>
          <a:bodyPr/>
          <a:lstStyle/>
          <a:p>
            <a:r>
              <a:rPr lang="el-GR" dirty="0"/>
              <a:t>Γενετικά ανεξάρτητο από τα Α, </a:t>
            </a:r>
            <a:r>
              <a:rPr lang="el-GR" dirty="0" smtClean="0"/>
              <a:t>Β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Χωρίς το Η δε συντίθενται τα Α, </a:t>
            </a:r>
            <a:r>
              <a:rPr lang="el-GR" dirty="0" smtClean="0"/>
              <a:t>Β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Απουσία του αντιγόνου Η δηλώνει απουσία και των Α, </a:t>
            </a:r>
            <a:r>
              <a:rPr lang="el-GR" dirty="0" smtClean="0"/>
              <a:t>Β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8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89086B-3E10-4BEB-A2F2-2656B51C05D7}" type="slidenum">
              <a:rPr lang="el-GR" altLang="el-GR"/>
              <a:pPr>
                <a:defRPr/>
              </a:pPr>
              <a:t>7</a:t>
            </a:fld>
            <a:endParaRPr lang="el-GR" altLang="el-GR"/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3203848" y="3187422"/>
            <a:ext cx="229806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 dirty="0">
                <a:latin typeface="+mn-lt"/>
              </a:rPr>
              <a:t>Αντισώματα</a:t>
            </a:r>
          </a:p>
        </p:txBody>
      </p:sp>
      <p:sp>
        <p:nvSpPr>
          <p:cNvPr id="10247" name="Text Box 9"/>
          <p:cNvSpPr txBox="1">
            <a:spLocks noChangeArrowheads="1"/>
          </p:cNvSpPr>
          <p:nvPr/>
        </p:nvSpPr>
        <p:spPr bwMode="auto">
          <a:xfrm>
            <a:off x="3721227" y="3772197"/>
            <a:ext cx="107901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800" dirty="0">
                <a:latin typeface="+mn-lt"/>
              </a:rPr>
              <a:t>anti-A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800" dirty="0">
                <a:latin typeface="+mn-lt"/>
              </a:rPr>
              <a:t>anti-B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800" dirty="0">
                <a:latin typeface="+mn-lt"/>
              </a:rPr>
              <a:t>anti-H</a:t>
            </a:r>
            <a:endParaRPr lang="el-GR" altLang="el-GR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1378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Αντιγόνα Α, Β, Η</a:t>
            </a:r>
            <a:endParaRPr lang="el-GR" dirty="0"/>
          </a:p>
        </p:txBody>
      </p:sp>
      <p:sp>
        <p:nvSpPr>
          <p:cNvPr id="5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43B371-4A62-4378-9228-7B6A1072F43C}" type="slidenum">
              <a:rPr lang="el-GR" altLang="el-GR"/>
              <a:pPr>
                <a:defRPr/>
              </a:pPr>
              <a:t>8</a:t>
            </a:fld>
            <a:endParaRPr lang="el-GR" altLang="el-GR"/>
          </a:p>
        </p:txBody>
      </p:sp>
      <p:pic>
        <p:nvPicPr>
          <p:cNvPr id="95234" name="Picture 2" descr="http://biology200.gsu.edu/houghton'04/figures/Chapter10/AB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412775"/>
            <a:ext cx="6480720" cy="46309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2286000" y="616530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/>
              </a:rPr>
              <a:t>biology200.gsu.edu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7671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c5783167927aa178cccea879826333e4d04d610"/>
</p:tagLst>
</file>

<file path=ppt/theme/theme1.xml><?xml version="1.0" encoding="utf-8"?>
<a:theme xmlns:a="http://schemas.openxmlformats.org/drawingml/2006/main" name="OC_template">
  <a:themeElements>
    <a:clrScheme name="Προσαρμοσμένο 16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</Template>
  <TotalTime>281</TotalTime>
  <Words>2675</Words>
  <Application>Microsoft Office PowerPoint</Application>
  <PresentationFormat>On-screen Show (4:3)</PresentationFormat>
  <Paragraphs>738</Paragraphs>
  <Slides>68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68</vt:i4>
      </vt:variant>
    </vt:vector>
  </HeadingPairs>
  <TitlesOfParts>
    <vt:vector size="70" baseType="lpstr">
      <vt:lpstr>OC_template</vt:lpstr>
      <vt:lpstr>OC_template_updated</vt:lpstr>
      <vt:lpstr>Αιμοδοσία (Θ)</vt:lpstr>
      <vt:lpstr>Το Ερυθρό Αιμοσφαίριο ή Ερυθροκύτταρο</vt:lpstr>
      <vt:lpstr>Δομή της μεμβράνης</vt:lpstr>
      <vt:lpstr>Αντιγόνα Ομάδων ΑΒΟ</vt:lpstr>
      <vt:lpstr>Σαράντα Χρόνια Μελέτης της Μεμβράνης</vt:lpstr>
      <vt:lpstr>Ερυθροκυτταρικά Αντιγόνα</vt:lpstr>
      <vt:lpstr>Ανάλογα με τη Παρουσία των Αντιγόνων</vt:lpstr>
      <vt:lpstr>Το Αντιγόνο Η</vt:lpstr>
      <vt:lpstr>Αντιγόνα Α, Β, Η</vt:lpstr>
      <vt:lpstr>Καθορισμός Μορφής Αντιγόνων</vt:lpstr>
      <vt:lpstr>Τα Σάκχαρα Δημιουργούν τις  Αντιγονικές Αλυσίδες</vt:lpstr>
      <vt:lpstr>Σχηματικός Αντιγόνων</vt:lpstr>
      <vt:lpstr>Το Αντιγόνο Η</vt:lpstr>
      <vt:lpstr>Το Αντιγόνο Α</vt:lpstr>
      <vt:lpstr>Το Αντιγόνο B</vt:lpstr>
      <vt:lpstr>Τα Αντιγόνα του Συστήματος ΑΒΟ</vt:lpstr>
      <vt:lpstr>Ομάδες Αίματος κατά ΑΒΟ</vt:lpstr>
      <vt:lpstr>Διάγραμμα του συστήματος ΑΒΟ αντιγόνου στο αίμα</vt:lpstr>
      <vt:lpstr>RBC Πρόδρομη Ουσία</vt:lpstr>
      <vt:lpstr>Σχηματισμός του H αντιγόνου</vt:lpstr>
      <vt:lpstr>Σχηματισμός του Α αντιγόνου</vt:lpstr>
      <vt:lpstr>Σχηματισμός του Β αντιγόνου</vt:lpstr>
      <vt:lpstr>Σάκχαρα </vt:lpstr>
      <vt:lpstr>Γονίδια του Συστήματος ΑΒΟ</vt:lpstr>
      <vt:lpstr>Ομάδα Γονιδίων ΑΒΟ</vt:lpstr>
      <vt:lpstr>Φαινότυπος - Γονότυπος</vt:lpstr>
      <vt:lpstr>Ομάδα Γονιδίων Hh</vt:lpstr>
      <vt:lpstr>Αντιγόνο Η</vt:lpstr>
      <vt:lpstr>Γιατί η ομάδα Ο κατά ΑΒΟ έχει περισσότερα αντιγόνα ;</vt:lpstr>
      <vt:lpstr>Οι περισσότεροι επίτοποι Η έχουν μετατραπεί σε αντιγόνα Α</vt:lpstr>
      <vt:lpstr>Γενετική του ΑΒΟ</vt:lpstr>
      <vt:lpstr>Κληρονομικότητα </vt:lpstr>
      <vt:lpstr>Κατανομή του Α Αλληλόμορφου</vt:lpstr>
      <vt:lpstr>Κατανομή του Β Αλληλόμορφου</vt:lpstr>
      <vt:lpstr>Κατανομή του O Αλληλόμορφου</vt:lpstr>
      <vt:lpstr>Ομάδα Βombay – Φαινότυπος Οh</vt:lpstr>
      <vt:lpstr>Ομάδα Γονιδίων Sese</vt:lpstr>
      <vt:lpstr>Μονοπάτια που εμπλέκονται στην σύνθεση αντιγόνων ABO, Hh και Lewis</vt:lpstr>
      <vt:lpstr>Συνδυασμός Γονότυπου - Φαινοτύπου</vt:lpstr>
      <vt:lpstr>Υποομάδες του Συστήματος ΑΒΟ (Α)</vt:lpstr>
      <vt:lpstr>Υποομάδες του Συστήματος ΑΒΟ (Β)</vt:lpstr>
      <vt:lpstr>Υποομάδες του Συστήματος ΑΒΟ (ΑΒ)</vt:lpstr>
      <vt:lpstr>Υποομάδες ABO</vt:lpstr>
      <vt:lpstr>Υποομάδες Α</vt:lpstr>
      <vt:lpstr>Φαινότυπος A2</vt:lpstr>
      <vt:lpstr>Υποομάδες A1 και A2*</vt:lpstr>
      <vt:lpstr>Άλλες υποομάδες Α</vt:lpstr>
      <vt:lpstr>Συγκόλληση </vt:lpstr>
      <vt:lpstr>Υποομάδες B</vt:lpstr>
      <vt:lpstr>Αντισώματα των Αντιγόνων Α και Β</vt:lpstr>
      <vt:lpstr>Φαινότυπος Vs Γονότυπος</vt:lpstr>
      <vt:lpstr>Κατανομή των ομάδων ABO</vt:lpstr>
      <vt:lpstr>Προσδιορισμός ομάδων αίματος</vt:lpstr>
      <vt:lpstr>Προσδιορισμός Ομάδων Αίματος κατά ΑΒΟ</vt:lpstr>
      <vt:lpstr>Τεχνική Προσδιορισμού της Ομάδας Αίματος Άμεση Μέθοδος</vt:lpstr>
      <vt:lpstr>Τεχνική Προσδιορισμού της Ομάδας Αίματος Έμμεση Μέθοδος</vt:lpstr>
      <vt:lpstr>Διάγραμμα του ΑΒΟ των ομάδων αίματος και των αντισωμάτων IgM</vt:lpstr>
      <vt:lpstr>Ερμηνεία</vt:lpstr>
      <vt:lpstr>Ομάδα Bombay</vt:lpstr>
      <vt:lpstr>Προσδιορισμός ΑΒΟ</vt:lpstr>
      <vt:lpstr>Μετάγγιση κατά ΑΒΟ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Αιμοδοσία - Θ</dc:title>
  <dc:creator>opencourses@teiath.gr</dc:creator>
  <cp:lastModifiedBy>alex</cp:lastModifiedBy>
  <cp:revision>34</cp:revision>
  <dcterms:created xsi:type="dcterms:W3CDTF">2014-12-29T15:21:21Z</dcterms:created>
  <dcterms:modified xsi:type="dcterms:W3CDTF">2015-03-17T13:11:22Z</dcterms:modified>
</cp:coreProperties>
</file>