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55"/>
  </p:notesMasterIdLst>
  <p:handoutMasterIdLst>
    <p:handoutMasterId r:id="rId56"/>
  </p:handoutMasterIdLst>
  <p:sldIdLst>
    <p:sldId id="256" r:id="rId6"/>
    <p:sldId id="267" r:id="rId7"/>
    <p:sldId id="318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19" r:id="rId20"/>
    <p:sldId id="281" r:id="rId21"/>
    <p:sldId id="282" r:id="rId22"/>
    <p:sldId id="283" r:id="rId23"/>
    <p:sldId id="286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0" r:id="rId34"/>
    <p:sldId id="301" r:id="rId35"/>
    <p:sldId id="302" r:id="rId36"/>
    <p:sldId id="303" r:id="rId37"/>
    <p:sldId id="320" r:id="rId38"/>
    <p:sldId id="307" r:id="rId39"/>
    <p:sldId id="308" r:id="rId40"/>
    <p:sldId id="309" r:id="rId41"/>
    <p:sldId id="321" r:id="rId42"/>
    <p:sldId id="322" r:id="rId43"/>
    <p:sldId id="323" r:id="rId44"/>
    <p:sldId id="324" r:id="rId45"/>
    <p:sldId id="314" r:id="rId46"/>
    <p:sldId id="315" r:id="rId47"/>
    <p:sldId id="257" r:id="rId48"/>
    <p:sldId id="262" r:id="rId49"/>
    <p:sldId id="264" r:id="rId50"/>
    <p:sldId id="325" r:id="rId51"/>
    <p:sldId id="326" r:id="rId52"/>
    <p:sldId id="266" r:id="rId53"/>
    <p:sldId id="261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gs" Target="tags/tag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93D30-632F-4943-9885-E6D554CD9C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FEB118A-C007-44AB-B7AC-FBB21090E791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Fe</a:t>
          </a:r>
          <a:r>
            <a:rPr lang="en-US" sz="2000" baseline="30000" dirty="0" smtClean="0">
              <a:solidFill>
                <a:schemeClr val="tx1"/>
              </a:solidFill>
            </a:rPr>
            <a:t>+2</a:t>
          </a:r>
          <a:endParaRPr lang="el-GR" sz="2000" baseline="30000" dirty="0">
            <a:solidFill>
              <a:schemeClr val="tx1"/>
            </a:solidFill>
          </a:endParaRPr>
        </a:p>
      </dgm:t>
    </dgm:pt>
    <dgm:pt modelId="{532CF4C7-70CC-43F0-8F65-78A7C0EA7792}" type="parTrans" cxnId="{7E855754-DAE7-4204-BC62-86B6C3635FEC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3B909EA-DB85-4E93-B6FA-CDB081D2355A}" type="sibTrans" cxnId="{7E855754-DAE7-4204-BC62-86B6C3635FEC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92F0FF0-9BC9-4BEB-A366-2F12E32B66EB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Σχήμα - ελαστικότητα</a:t>
          </a:r>
          <a:endParaRPr lang="el-GR" sz="2000" dirty="0">
            <a:solidFill>
              <a:schemeClr val="tx1"/>
            </a:solidFill>
          </a:endParaRPr>
        </a:p>
      </dgm:t>
    </dgm:pt>
    <dgm:pt modelId="{1AE29468-A07C-448E-8C35-4AF27EA60836}" type="parTrans" cxnId="{2D5AEF04-1574-40F1-9407-1EEFEAC5A258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DE36E47-24C7-451A-8442-89AFE1E3213B}" type="sibTrans" cxnId="{2D5AEF04-1574-40F1-9407-1EEFEAC5A258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94E8FDFD-1369-40BD-9171-55F67007D192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Θεϊκών ομάδων μεμβράνης</a:t>
          </a:r>
          <a:endParaRPr lang="el-GR" sz="2000" dirty="0">
            <a:solidFill>
              <a:schemeClr val="tx1"/>
            </a:solidFill>
          </a:endParaRPr>
        </a:p>
      </dgm:t>
    </dgm:pt>
    <dgm:pt modelId="{051753C5-EC7B-4DBC-ADEF-DFC152C08B87}" type="parTrans" cxnId="{26C6C57A-8885-428A-9412-49DC9339C13F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A14E1E92-EC38-4491-A5A4-F876A97AE6A7}" type="sibTrans" cxnId="{26C6C57A-8885-428A-9412-49DC9339C13F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757068B-36F4-41CB-97A1-EB1036149677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Hb</a:t>
          </a:r>
          <a:r>
            <a:rPr lang="en-US" sz="2000" dirty="0" smtClean="0">
              <a:solidFill>
                <a:schemeClr val="tx1"/>
              </a:solidFill>
            </a:rPr>
            <a:t>  </a:t>
          </a:r>
          <a:r>
            <a:rPr lang="el-GR" sz="2000" dirty="0" smtClean="0">
              <a:solidFill>
                <a:schemeClr val="tx1"/>
              </a:solidFill>
            </a:rPr>
            <a:t>και ενζύμων στην ενεργό αναχθείσα μορφή</a:t>
          </a:r>
          <a:endParaRPr lang="el-GR" sz="2000" dirty="0">
            <a:solidFill>
              <a:schemeClr val="tx1"/>
            </a:solidFill>
          </a:endParaRPr>
        </a:p>
      </dgm:t>
    </dgm:pt>
    <dgm:pt modelId="{C89A6056-F2EA-410C-9964-5516246521BA}" type="parTrans" cxnId="{E29DD6EB-C7DB-4D3B-A24E-BA197C6F51C4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ABE2ED8-A0DE-49DB-B569-0608767A2DCA}" type="sibTrans" cxnId="{E29DD6EB-C7DB-4D3B-A24E-BA197C6F51C4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F06515D5-9840-416C-8A50-AAB303CAB41F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Φυσιολογικής λειτουργίας της ενεργητικής αντλίας ιόντων της κυτταρικής μεμβράνης με αποτέλεσμα της διατήρηση υψηλής συγκέντρωσης καλίου και χαμηλής συγκέντρωσης ασβεστίου και νατρίου στο εσωτερικό.</a:t>
          </a:r>
          <a:endParaRPr lang="el-GR" sz="2000" dirty="0">
            <a:solidFill>
              <a:schemeClr val="tx1"/>
            </a:solidFill>
          </a:endParaRPr>
        </a:p>
      </dgm:t>
    </dgm:pt>
    <dgm:pt modelId="{F4AEE83E-F066-4F39-88F8-2CC0E25DDB5A}" type="parTrans" cxnId="{B5DB29FB-BAF4-4A39-80B9-1B6FA87139E3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8898EB92-B9D4-4BF0-BF44-B28EC82CF206}" type="sibTrans" cxnId="{B5DB29FB-BAF4-4A39-80B9-1B6FA87139E3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A9A395EC-367D-469D-B7C6-274DBA923686}" type="pres">
      <dgm:prSet presAssocID="{ECE93D30-632F-4943-9885-E6D554CD9C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EBD3C85-BA38-4FDC-AE1E-4124C46CEA90}" type="pres">
      <dgm:prSet presAssocID="{DFEB118A-C007-44AB-B7AC-FBB21090E7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E1B2F5-876E-4F41-BA82-F81EB50EA522}" type="pres">
      <dgm:prSet presAssocID="{03B909EA-DB85-4E93-B6FA-CDB081D2355A}" presName="sibTrans" presStyleCnt="0"/>
      <dgm:spPr/>
    </dgm:pt>
    <dgm:pt modelId="{FF800BA4-F147-409D-AFF6-908375DEBD74}" type="pres">
      <dgm:prSet presAssocID="{092F0FF0-9BC9-4BEB-A366-2F12E32B66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7DEBC-38DE-42C4-BD87-012C1F23E3E8}" type="pres">
      <dgm:prSet presAssocID="{0DE36E47-24C7-451A-8442-89AFE1E3213B}" presName="sibTrans" presStyleCnt="0"/>
      <dgm:spPr/>
    </dgm:pt>
    <dgm:pt modelId="{AAEFE7F0-1C52-458C-9915-5512CEFA0573}" type="pres">
      <dgm:prSet presAssocID="{94E8FDFD-1369-40BD-9171-55F67007D1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8831F1-A4B9-4DA6-AE7A-4BCD39E5AFE3}" type="pres">
      <dgm:prSet presAssocID="{A14E1E92-EC38-4491-A5A4-F876A97AE6A7}" presName="sibTrans" presStyleCnt="0"/>
      <dgm:spPr/>
    </dgm:pt>
    <dgm:pt modelId="{ABED1993-9785-4EF8-8A70-827A37CAD901}" type="pres">
      <dgm:prSet presAssocID="{0757068B-36F4-41CB-97A1-EB1036149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3FBBC2-9D4B-477B-8CBD-3216998A539F}" type="pres">
      <dgm:prSet presAssocID="{0ABE2ED8-A0DE-49DB-B569-0608767A2DCA}" presName="sibTrans" presStyleCnt="0"/>
      <dgm:spPr/>
    </dgm:pt>
    <dgm:pt modelId="{23163F13-0B3B-4028-B72B-3D3D1ACDEA53}" type="pres">
      <dgm:prSet presAssocID="{F06515D5-9840-416C-8A50-AAB303CAB41F}" presName="node" presStyleLbl="node1" presStyleIdx="4" presStyleCnt="5" custScaleX="2102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C6C57A-8885-428A-9412-49DC9339C13F}" srcId="{ECE93D30-632F-4943-9885-E6D554CD9C71}" destId="{94E8FDFD-1369-40BD-9171-55F67007D192}" srcOrd="2" destOrd="0" parTransId="{051753C5-EC7B-4DBC-ADEF-DFC152C08B87}" sibTransId="{A14E1E92-EC38-4491-A5A4-F876A97AE6A7}"/>
    <dgm:cxn modelId="{E29DD6EB-C7DB-4D3B-A24E-BA197C6F51C4}" srcId="{ECE93D30-632F-4943-9885-E6D554CD9C71}" destId="{0757068B-36F4-41CB-97A1-EB1036149677}" srcOrd="3" destOrd="0" parTransId="{C89A6056-F2EA-410C-9964-5516246521BA}" sibTransId="{0ABE2ED8-A0DE-49DB-B569-0608767A2DCA}"/>
    <dgm:cxn modelId="{FCCD4A6B-1C09-470F-8C75-35A850F45025}" type="presOf" srcId="{ECE93D30-632F-4943-9885-E6D554CD9C71}" destId="{A9A395EC-367D-469D-B7C6-274DBA923686}" srcOrd="0" destOrd="0" presId="urn:microsoft.com/office/officeart/2005/8/layout/default"/>
    <dgm:cxn modelId="{7A8F4C5E-7008-4A76-8C19-412FE41D2A1C}" type="presOf" srcId="{0757068B-36F4-41CB-97A1-EB1036149677}" destId="{ABED1993-9785-4EF8-8A70-827A37CAD901}" srcOrd="0" destOrd="0" presId="urn:microsoft.com/office/officeart/2005/8/layout/default"/>
    <dgm:cxn modelId="{947326AC-B7A8-4A39-99B3-B7C781A59B1F}" type="presOf" srcId="{DFEB118A-C007-44AB-B7AC-FBB21090E791}" destId="{DEBD3C85-BA38-4FDC-AE1E-4124C46CEA90}" srcOrd="0" destOrd="0" presId="urn:microsoft.com/office/officeart/2005/8/layout/default"/>
    <dgm:cxn modelId="{55BDC6FC-190B-4AAE-882D-13FE35669AD8}" type="presOf" srcId="{092F0FF0-9BC9-4BEB-A366-2F12E32B66EB}" destId="{FF800BA4-F147-409D-AFF6-908375DEBD74}" srcOrd="0" destOrd="0" presId="urn:microsoft.com/office/officeart/2005/8/layout/default"/>
    <dgm:cxn modelId="{9D88838A-F3A4-4B41-88BF-2C9465F78D43}" type="presOf" srcId="{F06515D5-9840-416C-8A50-AAB303CAB41F}" destId="{23163F13-0B3B-4028-B72B-3D3D1ACDEA53}" srcOrd="0" destOrd="0" presId="urn:microsoft.com/office/officeart/2005/8/layout/default"/>
    <dgm:cxn modelId="{B5DB29FB-BAF4-4A39-80B9-1B6FA87139E3}" srcId="{ECE93D30-632F-4943-9885-E6D554CD9C71}" destId="{F06515D5-9840-416C-8A50-AAB303CAB41F}" srcOrd="4" destOrd="0" parTransId="{F4AEE83E-F066-4F39-88F8-2CC0E25DDB5A}" sibTransId="{8898EB92-B9D4-4BF0-BF44-B28EC82CF206}"/>
    <dgm:cxn modelId="{56E0B894-C1F2-43E1-88DD-391F0DE93B67}" type="presOf" srcId="{94E8FDFD-1369-40BD-9171-55F67007D192}" destId="{AAEFE7F0-1C52-458C-9915-5512CEFA0573}" srcOrd="0" destOrd="0" presId="urn:microsoft.com/office/officeart/2005/8/layout/default"/>
    <dgm:cxn modelId="{7E855754-DAE7-4204-BC62-86B6C3635FEC}" srcId="{ECE93D30-632F-4943-9885-E6D554CD9C71}" destId="{DFEB118A-C007-44AB-B7AC-FBB21090E791}" srcOrd="0" destOrd="0" parTransId="{532CF4C7-70CC-43F0-8F65-78A7C0EA7792}" sibTransId="{03B909EA-DB85-4E93-B6FA-CDB081D2355A}"/>
    <dgm:cxn modelId="{2D5AEF04-1574-40F1-9407-1EEFEAC5A258}" srcId="{ECE93D30-632F-4943-9885-E6D554CD9C71}" destId="{092F0FF0-9BC9-4BEB-A366-2F12E32B66EB}" srcOrd="1" destOrd="0" parTransId="{1AE29468-A07C-448E-8C35-4AF27EA60836}" sibTransId="{0DE36E47-24C7-451A-8442-89AFE1E3213B}"/>
    <dgm:cxn modelId="{5822BCA8-1A19-42D8-ADCB-6F2A1C77FD4B}" type="presParOf" srcId="{A9A395EC-367D-469D-B7C6-274DBA923686}" destId="{DEBD3C85-BA38-4FDC-AE1E-4124C46CEA90}" srcOrd="0" destOrd="0" presId="urn:microsoft.com/office/officeart/2005/8/layout/default"/>
    <dgm:cxn modelId="{71BEAD9F-D702-4670-BC21-16EFD47ADF33}" type="presParOf" srcId="{A9A395EC-367D-469D-B7C6-274DBA923686}" destId="{54E1B2F5-876E-4F41-BA82-F81EB50EA522}" srcOrd="1" destOrd="0" presId="urn:microsoft.com/office/officeart/2005/8/layout/default"/>
    <dgm:cxn modelId="{4AD6C363-4394-46D2-B505-B4D000EECDB8}" type="presParOf" srcId="{A9A395EC-367D-469D-B7C6-274DBA923686}" destId="{FF800BA4-F147-409D-AFF6-908375DEBD74}" srcOrd="2" destOrd="0" presId="urn:microsoft.com/office/officeart/2005/8/layout/default"/>
    <dgm:cxn modelId="{AD879575-53E0-4A5A-BD8E-548E0AB1C368}" type="presParOf" srcId="{A9A395EC-367D-469D-B7C6-274DBA923686}" destId="{EB17DEBC-38DE-42C4-BD87-012C1F23E3E8}" srcOrd="3" destOrd="0" presId="urn:microsoft.com/office/officeart/2005/8/layout/default"/>
    <dgm:cxn modelId="{1B3DB54E-14D7-4B38-B7BF-505142A56CF2}" type="presParOf" srcId="{A9A395EC-367D-469D-B7C6-274DBA923686}" destId="{AAEFE7F0-1C52-458C-9915-5512CEFA0573}" srcOrd="4" destOrd="0" presId="urn:microsoft.com/office/officeart/2005/8/layout/default"/>
    <dgm:cxn modelId="{08371592-6FDD-4413-8180-AB754B5C8746}" type="presParOf" srcId="{A9A395EC-367D-469D-B7C6-274DBA923686}" destId="{578831F1-A4B9-4DA6-AE7A-4BCD39E5AFE3}" srcOrd="5" destOrd="0" presId="urn:microsoft.com/office/officeart/2005/8/layout/default"/>
    <dgm:cxn modelId="{680C986E-5105-4EB1-80DB-872D6FD2CC93}" type="presParOf" srcId="{A9A395EC-367D-469D-B7C6-274DBA923686}" destId="{ABED1993-9785-4EF8-8A70-827A37CAD901}" srcOrd="6" destOrd="0" presId="urn:microsoft.com/office/officeart/2005/8/layout/default"/>
    <dgm:cxn modelId="{705708AA-861C-4C1B-ADB6-C71AEF9A7204}" type="presParOf" srcId="{A9A395EC-367D-469D-B7C6-274DBA923686}" destId="{B73FBBC2-9D4B-477B-8CBD-3216998A539F}" srcOrd="7" destOrd="0" presId="urn:microsoft.com/office/officeart/2005/8/layout/default"/>
    <dgm:cxn modelId="{0588B7BC-F01D-44D9-9D31-C8974B244387}" type="presParOf" srcId="{A9A395EC-367D-469D-B7C6-274DBA923686}" destId="{23163F13-0B3B-4028-B72B-3D3D1ACDEA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3C85-BA38-4FDC-AE1E-4124C46CEA90}">
      <dsp:nvSpPr>
        <dsp:cNvPr id="0" name=""/>
        <dsp:cNvSpPr/>
      </dsp:nvSpPr>
      <dsp:spPr>
        <a:xfrm>
          <a:off x="1284877" y="2678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Fe</a:t>
          </a:r>
          <a:r>
            <a:rPr lang="en-US" sz="2000" kern="1200" baseline="30000" dirty="0" smtClean="0">
              <a:solidFill>
                <a:schemeClr val="tx1"/>
              </a:solidFill>
            </a:rPr>
            <a:t>+2</a:t>
          </a:r>
          <a:endParaRPr lang="el-GR" sz="2000" kern="1200" baseline="30000" dirty="0">
            <a:solidFill>
              <a:schemeClr val="tx1"/>
            </a:solidFill>
          </a:endParaRPr>
        </a:p>
      </dsp:txBody>
      <dsp:txXfrm>
        <a:off x="1284877" y="2678"/>
        <a:ext cx="2550021" cy="1530012"/>
      </dsp:txXfrm>
    </dsp:sp>
    <dsp:sp modelId="{FF800BA4-F147-409D-AFF6-908375DEBD74}">
      <dsp:nvSpPr>
        <dsp:cNvPr id="0" name=""/>
        <dsp:cNvSpPr/>
      </dsp:nvSpPr>
      <dsp:spPr>
        <a:xfrm>
          <a:off x="4089901" y="2678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Σχήμα - ελαστικότητα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4089901" y="2678"/>
        <a:ext cx="2550021" cy="1530012"/>
      </dsp:txXfrm>
    </dsp:sp>
    <dsp:sp modelId="{AAEFE7F0-1C52-458C-9915-5512CEFA0573}">
      <dsp:nvSpPr>
        <dsp:cNvPr id="0" name=""/>
        <dsp:cNvSpPr/>
      </dsp:nvSpPr>
      <dsp:spPr>
        <a:xfrm>
          <a:off x="1284877" y="1787693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Θεϊκών ομάδων μεμβράνης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1284877" y="1787693"/>
        <a:ext cx="2550021" cy="1530012"/>
      </dsp:txXfrm>
    </dsp:sp>
    <dsp:sp modelId="{ABED1993-9785-4EF8-8A70-827A37CAD901}">
      <dsp:nvSpPr>
        <dsp:cNvPr id="0" name=""/>
        <dsp:cNvSpPr/>
      </dsp:nvSpPr>
      <dsp:spPr>
        <a:xfrm>
          <a:off x="4089901" y="1787693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Hb</a:t>
          </a:r>
          <a:r>
            <a:rPr lang="en-US" sz="2000" kern="1200" dirty="0" smtClean="0">
              <a:solidFill>
                <a:schemeClr val="tx1"/>
              </a:solidFill>
            </a:rPr>
            <a:t>  </a:t>
          </a:r>
          <a:r>
            <a:rPr lang="el-GR" sz="2000" kern="1200" dirty="0" smtClean="0">
              <a:solidFill>
                <a:schemeClr val="tx1"/>
              </a:solidFill>
            </a:rPr>
            <a:t>και ενζύμων στην ενεργό αναχθείσα μορφή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4089901" y="1787693"/>
        <a:ext cx="2550021" cy="1530012"/>
      </dsp:txXfrm>
    </dsp:sp>
    <dsp:sp modelId="{23163F13-0B3B-4028-B72B-3D3D1ACDEA53}">
      <dsp:nvSpPr>
        <dsp:cNvPr id="0" name=""/>
        <dsp:cNvSpPr/>
      </dsp:nvSpPr>
      <dsp:spPr>
        <a:xfrm>
          <a:off x="1281333" y="3572708"/>
          <a:ext cx="5362133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Φυσιολογικής λειτουργίας της ενεργητικής αντλίας ιόντων της κυτταρικής μεμβράνης με αποτέλεσμα της διατήρηση υψηλής συγκέντρωσης καλίου και χαμηλής συγκέντρωσης ασβεστίου και νατρίου στο εσωτερικό.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1281333" y="3572708"/>
        <a:ext cx="5362133" cy="153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47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90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3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4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5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Ορθογώνιο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2D13DB-9E37-49F3-81AA-5A4E3500A76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456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3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A922-1DF0-470B-A17E-BD77DED50DCA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0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1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7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4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3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1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3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4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5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Ορθογώνιο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49F8AF-3913-4540-960F-8B8D087FDF4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289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2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3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2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5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5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5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4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3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4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5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Ορθογώνιο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49F8AF-3913-4540-960F-8B8D087FDF4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24915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C_membrane_major_protein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0303_Lipid_Bilayer_With_Various_Component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dgspanos/p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asquetteur" TargetMode="External"/><Relationship Id="rId4" Type="http://schemas.openxmlformats.org/officeDocument/2006/relationships/hyperlink" Target="http://commons.wikimedia.org/wiki/File:Cell_membrane_scheme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0317_Cytoskeletal_Component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kyrin_R_membrane-binding_domain_1N11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vasconcello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C_membrane_major_protein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C_membrane_major_protein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Goodman%20SR%5bAuthor%5d&amp;cauthor=true&amp;cauthor_uid=23856902" TargetMode="External"/><Relationship Id="rId2" Type="http://schemas.openxmlformats.org/officeDocument/2006/relationships/hyperlink" Target="http://www.ncbi.nlm.nih.gov/pubmed/23856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Zivanic%20M%5bAuthor%5d&amp;cauthor=true&amp;cauthor_uid=23856902" TargetMode="External"/><Relationship Id="rId5" Type="http://schemas.openxmlformats.org/officeDocument/2006/relationships/hyperlink" Target="http://www.ncbi.nlm.nih.gov/pubmed?term=Kakhniashvili%20DG%5bAuthor%5d&amp;cauthor=true&amp;cauthor_uid=23856902" TargetMode="External"/><Relationship Id="rId4" Type="http://schemas.openxmlformats.org/officeDocument/2006/relationships/hyperlink" Target="http://www.ncbi.nlm.nih.gov/pubmed?term=Daescu%20O%5bAuthor%5d&amp;cauthor=true&amp;cauthor_uid=2385690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Pantaleo%20A%5bAuthor%5d&amp;cauthor=true&amp;cauthor_uid=19758581" TargetMode="External"/><Relationship Id="rId7" Type="http://schemas.openxmlformats.org/officeDocument/2006/relationships/hyperlink" Target="http://www.ncbi.nlm.nih.gov/pubmed?term=Turrini%20F%5bAuthor%5d&amp;cauthor=true&amp;cauthor_uid=19758581" TargetMode="External"/><Relationship Id="rId2" Type="http://schemas.openxmlformats.org/officeDocument/2006/relationships/hyperlink" Target="http://www.ncbi.nlm.nih.gov/pubmed/197585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Vono%20R%5bAuthor%5d&amp;cauthor=true&amp;cauthor_uid=19758581" TargetMode="External"/><Relationship Id="rId5" Type="http://schemas.openxmlformats.org/officeDocument/2006/relationships/hyperlink" Target="http://www.ncbi.nlm.nih.gov/pubmed?term=Ferru%20E%5bAuthor%5d&amp;cauthor=true&amp;cauthor_uid=19758581" TargetMode="External"/><Relationship Id="rId4" Type="http://schemas.openxmlformats.org/officeDocument/2006/relationships/hyperlink" Target="http://www.ncbi.nlm.nih.gov/pubmed?term=De%20Franceschi%20L%5bAuthor%5d&amp;cauthor=true&amp;cauthor_uid=1975858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atopoiesis_(human)_diagram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ikael_H%C3%A4ggstr%C3%B6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904_Hemoglobin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en.wikipedia.org/wiki/Glycolysis#Interactive_pathway_m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aj-m9lroKzJm2ZiZB-WI8w" TargetMode="External"/><Relationship Id="rId5" Type="http://schemas.openxmlformats.org/officeDocument/2006/relationships/hyperlink" Target="https://www.youtube.com/watch?v=xpsGsfuffEM" TargetMode="Externa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en.wikipedia.org/wiki/Glycolysis#Interactive_pathway_map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.frontiersin.org/Journal/10.3389/fphys.2014.00009/fu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labs.be/red-labs/our-science/oxidative-stress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72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ysi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rythrocyte_deoxy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blood-blood-plasma-red-blood-cells-75301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users/geral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 Δομή και λειτουργία </a:t>
            </a:r>
            <a:r>
              <a:rPr lang="el-GR" sz="2600" dirty="0" err="1" smtClean="0"/>
              <a:t>ερυθροκυττάρου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Δομή κυτταρικής μεμβράνης.</a:t>
            </a:r>
          </a:p>
          <a:p>
            <a:pPr eaLnBrk="1" hangingPunct="1"/>
            <a:r>
              <a:rPr lang="el-GR" altLang="el-GR" sz="2400" dirty="0" smtClean="0"/>
              <a:t>Μεταβολικές οδούς για εξοικονόμηση ενέργειας.</a:t>
            </a:r>
          </a:p>
          <a:p>
            <a:pPr eaLnBrk="1" hangingPunct="1"/>
            <a:r>
              <a:rPr lang="el-GR" altLang="el-GR" sz="2400" dirty="0" smtClean="0"/>
              <a:t>Αιμοσφαιρίνη σε διαλυτή μορφή.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επιβιώνει το </a:t>
            </a:r>
            <a:r>
              <a:rPr lang="el-GR" dirty="0" err="1"/>
              <a:t>Ερυθροκύτταρο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35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Σχήμα.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Μεταφορά ουσιών.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err="1" smtClean="0"/>
              <a:t>Αντιγονικότητα</a:t>
            </a:r>
            <a:r>
              <a:rPr lang="el-GR" altLang="el-GR" sz="2400" b="1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Μεταβίβαση σήματος.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err="1" smtClean="0"/>
              <a:t>Παραμορφωσιμότητα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err="1" smtClean="0"/>
              <a:t>Λιπιδική</a:t>
            </a:r>
            <a:r>
              <a:rPr lang="el-GR" altLang="el-GR" sz="2400" dirty="0" smtClean="0"/>
              <a:t> σύσταση.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Αλληλεπιδράσεις πρωτεϊνών – λιπιδίων.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err="1" smtClean="0"/>
              <a:t>Υπομεμβρανικό</a:t>
            </a:r>
            <a:r>
              <a:rPr lang="el-GR" altLang="el-GR" sz="2400" dirty="0" smtClean="0"/>
              <a:t> σκελετό.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Αλληλεπιδράσεις πρωτεϊνών –πρωτεϊνών.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Ενυδάτωση.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Ιοντική σύσταση και ισορροπία του </a:t>
            </a:r>
            <a:r>
              <a:rPr lang="el-GR" altLang="el-GR" sz="2400" dirty="0" err="1" smtClean="0"/>
              <a:t>κυτοσολίου</a:t>
            </a:r>
            <a:r>
              <a:rPr lang="el-GR" altLang="el-GR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Συγκέντρωση και διαλυτότητα της αιμοσφαιρίνης.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Ερυθροκυτταρική</a:t>
            </a:r>
            <a:r>
              <a:rPr lang="el-GR" dirty="0"/>
              <a:t> </a:t>
            </a:r>
            <a:r>
              <a:rPr lang="el-GR" dirty="0" smtClean="0"/>
              <a:t>Μεμβράνη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644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Μεταφορά ουσιών.</a:t>
            </a:r>
          </a:p>
          <a:p>
            <a:pPr>
              <a:defRPr/>
            </a:pPr>
            <a:r>
              <a:rPr lang="el-GR" sz="2400" dirty="0" err="1" smtClean="0"/>
              <a:t>Αντιγονικότητα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smtClean="0"/>
              <a:t>Μεταβίβαση σήματος.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Ελλείμματα σε δομικά συστατικά της μεμβράνης οδηγούν σε διαταραχή λειτουργικότητας του </a:t>
            </a:r>
            <a:r>
              <a:rPr lang="el-GR" sz="2400" dirty="0" err="1" smtClean="0"/>
              <a:t>ερυθροκυττάρου</a:t>
            </a:r>
            <a:r>
              <a:rPr lang="el-GR" sz="2400" dirty="0" smtClean="0"/>
              <a:t> = </a:t>
            </a:r>
            <a:r>
              <a:rPr lang="el-GR" sz="2400" b="1" dirty="0" smtClean="0">
                <a:solidFill>
                  <a:srgbClr val="004A82"/>
                </a:solidFill>
              </a:rPr>
              <a:t>κλινικές εκδηλώσεις.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Λειτουργίες </a:t>
            </a:r>
            <a:r>
              <a:rPr lang="el-GR" dirty="0" err="1"/>
              <a:t>Ερυθροκυτταρικής</a:t>
            </a:r>
            <a:r>
              <a:rPr lang="el-GR" dirty="0"/>
              <a:t> Μεμβράνης</a:t>
            </a:r>
          </a:p>
        </p:txBody>
      </p:sp>
    </p:spTree>
    <p:extLst>
      <p:ext uri="{BB962C8B-B14F-4D97-AF65-F5344CB8AC3E}">
        <p14:creationId xmlns:p14="http://schemas.microsoft.com/office/powerpoint/2010/main" val="212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61988" y="994869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latin typeface="Arial" charset="0"/>
              </a:rPr>
              <a:t>52% πρωτεΐνες, 40% λιπίδια, 8% υδατάνθρακες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Ερυθροκυτταρική</a:t>
            </a:r>
            <a:r>
              <a:rPr lang="el-GR" dirty="0"/>
              <a:t> Μεμβράνη</a:t>
            </a:r>
            <a:r>
              <a:rPr lang="en-US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8" name="Picture 2" descr="File:RBC membrane major prote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2519"/>
            <a:ext cx="7620000" cy="48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105236" y="6392361"/>
            <a:ext cx="5419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RBC membrane major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proteins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tooltip="User:TimVickers"/>
              </a:rPr>
              <a:t>TimVickers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3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Λιπιδιακή</a:t>
            </a:r>
            <a:r>
              <a:rPr lang="el-GR" dirty="0"/>
              <a:t> </a:t>
            </a:r>
            <a:r>
              <a:rPr lang="el-GR" dirty="0" err="1"/>
              <a:t>Διπλοστιβάδα</a:t>
            </a:r>
            <a:r>
              <a:rPr lang="el-GR" dirty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r>
              <a:rPr lang="el-GR" dirty="0"/>
              <a:t>95% μη </a:t>
            </a:r>
            <a:r>
              <a:rPr lang="el-GR" dirty="0" err="1"/>
              <a:t>εστεροποιημένη</a:t>
            </a:r>
            <a:r>
              <a:rPr lang="el-GR" dirty="0"/>
              <a:t> χοληστερόλη </a:t>
            </a:r>
            <a:r>
              <a:rPr lang="el-GR" dirty="0" smtClean="0"/>
              <a:t>και </a:t>
            </a:r>
            <a:r>
              <a:rPr lang="el-GR" dirty="0" err="1" smtClean="0"/>
              <a:t>φωσφορολιπίδια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Ελεύθερα λιπαρά οξέα και </a:t>
            </a:r>
            <a:r>
              <a:rPr lang="el-GR" dirty="0" err="1"/>
              <a:t>γλυκολιπίδια</a:t>
            </a:r>
            <a:r>
              <a:rPr lang="el-GR" dirty="0"/>
              <a:t> (5</a:t>
            </a:r>
            <a:r>
              <a:rPr lang="el-GR" dirty="0" smtClean="0"/>
              <a:t>%).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Χοληστερόλη επηρεάζει το μέγεθος της επιφάνειας του </a:t>
            </a:r>
            <a:r>
              <a:rPr lang="el-GR" dirty="0" smtClean="0"/>
              <a:t>RBC.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Ευθύνεται για την παθητική διαπερατότητα της μεμβράνης </a:t>
            </a:r>
            <a:r>
              <a:rPr lang="el-GR" dirty="0" smtClean="0"/>
              <a:t>σε κατιόντα.</a:t>
            </a:r>
            <a:endParaRPr lang="el-GR" dirty="0"/>
          </a:p>
          <a:p>
            <a:pPr marL="806450" lvl="1" indent="-406400"/>
            <a:r>
              <a:rPr lang="el-GR" dirty="0"/>
              <a:t>Χοληστερόλη μεμβράνης σε ισορροπία με χοληστερόλη </a:t>
            </a:r>
            <a:r>
              <a:rPr lang="el-GR" dirty="0" smtClean="0"/>
              <a:t>πλάσματος.</a:t>
            </a:r>
            <a:endParaRPr lang="el-GR" dirty="0"/>
          </a:p>
          <a:p>
            <a:pPr marL="806450" lvl="1" indent="-406400"/>
            <a:r>
              <a:rPr lang="el-GR" dirty="0"/>
              <a:t>Αύξηση αναλογίας χοληστερόλης/</a:t>
            </a:r>
            <a:r>
              <a:rPr lang="el-GR" dirty="0" err="1"/>
              <a:t>φωσφολιπιδίων</a:t>
            </a:r>
            <a:r>
              <a:rPr lang="el-GR" dirty="0"/>
              <a:t> στη μεμβράνη = </a:t>
            </a:r>
            <a:r>
              <a:rPr lang="el-GR" dirty="0" smtClean="0"/>
              <a:t>μείωση ρευστότητας.</a:t>
            </a:r>
            <a:endParaRPr lang="el-GR" dirty="0"/>
          </a:p>
          <a:p>
            <a:pPr marL="857250" lvl="1" indent="-457200"/>
            <a:r>
              <a:rPr lang="el-GR" dirty="0"/>
              <a:t>Κληρονομική </a:t>
            </a:r>
            <a:r>
              <a:rPr lang="el-GR" dirty="0" err="1" smtClean="0"/>
              <a:t>αβηταλιποπρωτεϊναιμία</a:t>
            </a:r>
            <a:r>
              <a:rPr lang="el-GR" dirty="0" smtClean="0"/>
              <a:t>.</a:t>
            </a:r>
            <a:endParaRPr lang="el-GR" dirty="0"/>
          </a:p>
          <a:p>
            <a:pPr marL="857250" lvl="1" indent="-457200"/>
            <a:r>
              <a:rPr lang="el-GR" dirty="0"/>
              <a:t>Επίκτητη έλλειψη </a:t>
            </a:r>
            <a:r>
              <a:rPr lang="el-GR" dirty="0" err="1"/>
              <a:t>απολιποπρωτεΐνης</a:t>
            </a:r>
            <a:r>
              <a:rPr lang="el-GR" dirty="0"/>
              <a:t> Β (σοβαρή ηπατική βλάβη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8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Λιπιδιακή</a:t>
            </a:r>
            <a:r>
              <a:rPr lang="el-GR" dirty="0"/>
              <a:t> </a:t>
            </a:r>
            <a:r>
              <a:rPr lang="el-GR" dirty="0" err="1"/>
              <a:t>Διπλοστιβάδα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4274" name="Picture 2" descr="File:0303 Lipid Bilayer With Various 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4" y="1484785"/>
            <a:ext cx="8814092" cy="4032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90737" y="5661248"/>
            <a:ext cx="436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0303 Lipid Bilayer With Various </a:t>
            </a:r>
            <a:r>
              <a:rPr lang="en-US" sz="1200" dirty="0" smtClean="0">
                <a:latin typeface="+mn-lt"/>
                <a:hlinkClick r:id="rId3"/>
              </a:rPr>
              <a:t>Components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Χοληστερόλη στα </a:t>
            </a:r>
            <a:r>
              <a:rPr lang="el-GR" dirty="0" smtClean="0"/>
              <a:t>ΔΕΚ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Φυσιολογικά έχουν περισσότερη </a:t>
            </a:r>
            <a:r>
              <a:rPr lang="el-GR" sz="2400" dirty="0" err="1"/>
              <a:t>μεμβρανική</a:t>
            </a:r>
            <a:r>
              <a:rPr lang="el-GR" sz="2400" dirty="0"/>
              <a:t> </a:t>
            </a:r>
            <a:r>
              <a:rPr lang="el-GR" sz="2400" dirty="0" smtClean="0"/>
              <a:t>χοληστερόλη </a:t>
            </a:r>
            <a:r>
              <a:rPr lang="el-GR" sz="2400" dirty="0"/>
              <a:t>από τα </a:t>
            </a:r>
            <a:r>
              <a:rPr lang="el-GR" sz="2400" dirty="0" err="1" smtClean="0"/>
              <a:t>RBCs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Απομακρύνεται κατά την ωρίμανση τους σε </a:t>
            </a:r>
            <a:r>
              <a:rPr lang="el-GR" sz="2400" dirty="0" err="1" smtClean="0"/>
              <a:t>RBCs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err="1"/>
              <a:t>Σπληνεκτομή</a:t>
            </a:r>
            <a:r>
              <a:rPr lang="el-GR" sz="2400" dirty="0"/>
              <a:t>;</a:t>
            </a:r>
          </a:p>
          <a:p>
            <a:r>
              <a:rPr lang="el-GR" sz="2400" dirty="0"/>
              <a:t>Παρουσία </a:t>
            </a:r>
            <a:r>
              <a:rPr lang="el-GR" sz="2400" dirty="0" err="1"/>
              <a:t>στοχοκυττάρων</a:t>
            </a:r>
            <a:r>
              <a:rPr lang="el-GR" sz="2400" dirty="0"/>
              <a:t> σε ασθενείς </a:t>
            </a:r>
            <a:r>
              <a:rPr lang="el-GR" sz="2400" dirty="0" smtClean="0"/>
              <a:t>με </a:t>
            </a:r>
            <a:r>
              <a:rPr lang="el-GR" sz="2400" dirty="0" err="1" smtClean="0"/>
              <a:t>σπληνεκτομή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6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Ανταλλαγή </a:t>
            </a:r>
            <a:r>
              <a:rPr lang="el-GR" dirty="0" err="1" smtClean="0"/>
              <a:t>Φωσφορολιπιδίων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328592"/>
          </a:xfrm>
        </p:spPr>
        <p:txBody>
          <a:bodyPr>
            <a:noAutofit/>
          </a:bodyPr>
          <a:lstStyle/>
          <a:p>
            <a:r>
              <a:rPr lang="el-GR" dirty="0" err="1" smtClean="0"/>
              <a:t>Φωσφορολιπίδια</a:t>
            </a:r>
            <a:r>
              <a:rPr lang="el-GR" dirty="0" smtClean="0"/>
              <a:t> </a:t>
            </a:r>
            <a:r>
              <a:rPr lang="el-GR" dirty="0"/>
              <a:t>μεμβράνης και </a:t>
            </a:r>
            <a:r>
              <a:rPr lang="el-GR" dirty="0" smtClean="0"/>
              <a:t>πλάσματος.</a:t>
            </a:r>
            <a:endParaRPr lang="el-GR" dirty="0"/>
          </a:p>
          <a:p>
            <a:r>
              <a:rPr lang="el-GR" dirty="0" smtClean="0"/>
              <a:t>Λεκιθίνη.</a:t>
            </a:r>
            <a:endParaRPr lang="el-GR" dirty="0"/>
          </a:p>
          <a:p>
            <a:r>
              <a:rPr lang="el-GR" dirty="0"/>
              <a:t>Κινητικότητα μεμβράνης συμβάλει στην </a:t>
            </a:r>
            <a:r>
              <a:rPr lang="el-GR" dirty="0" smtClean="0"/>
              <a:t>ρευστότητα. </a:t>
            </a:r>
            <a:endParaRPr lang="el-GR" dirty="0"/>
          </a:p>
          <a:p>
            <a:r>
              <a:rPr lang="el-GR" dirty="0"/>
              <a:t>Λιπίδια βοηθούν στη δράση </a:t>
            </a:r>
            <a:r>
              <a:rPr lang="el-GR" dirty="0" err="1"/>
              <a:t>μεμβρανικών</a:t>
            </a:r>
            <a:r>
              <a:rPr lang="el-GR" dirty="0"/>
              <a:t> </a:t>
            </a:r>
            <a:r>
              <a:rPr lang="el-GR" dirty="0" smtClean="0"/>
              <a:t>ενζύμων.</a:t>
            </a:r>
            <a:endParaRPr lang="el-GR" dirty="0"/>
          </a:p>
          <a:p>
            <a:r>
              <a:rPr lang="el-GR" dirty="0"/>
              <a:t>Μικρό ποσοστό </a:t>
            </a:r>
            <a:r>
              <a:rPr lang="el-GR" dirty="0" err="1" smtClean="0"/>
              <a:t>γλυκοσφιγγολιπίδια</a:t>
            </a:r>
            <a:r>
              <a:rPr lang="el-GR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altLang="el-GR" dirty="0"/>
              <a:t>Ορισμένες </a:t>
            </a:r>
            <a:r>
              <a:rPr lang="el-GR" altLang="el-GR" dirty="0" err="1"/>
              <a:t>αντιγονικές</a:t>
            </a:r>
            <a:r>
              <a:rPr lang="el-GR" altLang="el-GR" dirty="0"/>
              <a:t> ιδιότητες </a:t>
            </a:r>
            <a:r>
              <a:rPr lang="el-GR" altLang="el-GR" dirty="0" smtClean="0"/>
              <a:t>μεμβράνης</a:t>
            </a:r>
            <a:r>
              <a:rPr lang="el-GR" altLang="el-GR" dirty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37890" name="Picture 2" descr="http://users.sch.gr/dgspanos/pm/Cell-choleste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9179"/>
            <a:ext cx="4752528" cy="35775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198086" y="5018692"/>
            <a:ext cx="924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users.sch.gr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0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της </a:t>
            </a:r>
            <a:r>
              <a:rPr lang="el-GR" dirty="0" smtClean="0"/>
              <a:t>Μεμβράνης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770984" cy="5040560"/>
          </a:xfrm>
        </p:spPr>
        <p:txBody>
          <a:bodyPr/>
          <a:lstStyle/>
          <a:p>
            <a:r>
              <a:rPr lang="el-GR" dirty="0" err="1" smtClean="0"/>
              <a:t>Διαμεμβρανικές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Μεμβρανικές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Περιφερικές ή </a:t>
            </a:r>
            <a:r>
              <a:rPr lang="el-GR" dirty="0" smtClean="0"/>
              <a:t>σκελετικές.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36866" name="Picture 2" descr="File:Cell membrane 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6869"/>
            <a:ext cx="4762500" cy="3524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3528" y="2940834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+mn-lt"/>
              </a:rPr>
              <a:t>Phosphlipid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Cholesterol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Glycolipid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Sugar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+mn-lt"/>
              </a:rPr>
              <a:t>Polytopic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protein (transmembrane protein</a:t>
            </a:r>
            <a:r>
              <a:rPr lang="en-US" sz="1600" dirty="0" smtClean="0">
                <a:latin typeface="+mn-lt"/>
              </a:rPr>
              <a:t>)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+mn-lt"/>
              </a:rPr>
              <a:t>Monotopic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protein (here, a glycoprotein</a:t>
            </a:r>
            <a:r>
              <a:rPr lang="en-US" sz="1600" dirty="0" smtClean="0">
                <a:latin typeface="+mn-lt"/>
              </a:rPr>
              <a:t>)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+mn-lt"/>
              </a:rPr>
              <a:t>Monotopic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protein </a:t>
            </a:r>
            <a:r>
              <a:rPr lang="en-US" sz="1600" dirty="0" err="1">
                <a:latin typeface="+mn-lt"/>
              </a:rPr>
              <a:t>anhcored</a:t>
            </a:r>
            <a:r>
              <a:rPr lang="en-US" sz="1600" dirty="0">
                <a:latin typeface="+mn-lt"/>
              </a:rPr>
              <a:t> by a </a:t>
            </a:r>
            <a:r>
              <a:rPr lang="en-US" sz="1600" dirty="0" smtClean="0">
                <a:latin typeface="+mn-lt"/>
              </a:rPr>
              <a:t>phospholipid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Peripheral </a:t>
            </a:r>
            <a:r>
              <a:rPr lang="en-US" sz="1600" dirty="0">
                <a:latin typeface="+mn-lt"/>
              </a:rPr>
              <a:t>membrane protein (here, a glycoprotein</a:t>
            </a:r>
            <a:r>
              <a:rPr lang="en-US" sz="1600" dirty="0" smtClean="0">
                <a:latin typeface="+mn-lt"/>
              </a:rPr>
              <a:t>)</a:t>
            </a:r>
            <a:r>
              <a:rPr lang="el-GR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822972" y="6396335"/>
            <a:ext cx="339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Cell membrane </a:t>
            </a:r>
            <a:r>
              <a:rPr lang="en-US" sz="1200" dirty="0" smtClean="0">
                <a:latin typeface="+mn-lt"/>
                <a:hlinkClick r:id="rId4"/>
              </a:rPr>
              <a:t>scheme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asquetteur"/>
              </a:rPr>
              <a:t>Basquetteur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5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</a:t>
            </a:r>
            <a:r>
              <a:rPr lang="el-GR" dirty="0" err="1"/>
              <a:t>Κυτταροσκελετού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33796" name="Picture 4" descr="File:0317 Cytoskeletal 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470571" y="5744289"/>
            <a:ext cx="6202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0317 Cytoskeletal </a:t>
            </a:r>
            <a:r>
              <a:rPr lang="en-US" sz="1200" dirty="0" smtClean="0">
                <a:latin typeface="+mn-lt"/>
                <a:hlinkClick r:id="rId3"/>
              </a:rPr>
              <a:t>Components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3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Αρχέγονο </a:t>
            </a:r>
            <a:r>
              <a:rPr lang="el-GR" dirty="0"/>
              <a:t>αιμοποιητικό κύτταρο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n-US" dirty="0"/>
              <a:t>CFU-E</a:t>
            </a:r>
          </a:p>
          <a:p>
            <a:pPr marL="0" indent="0">
              <a:buNone/>
            </a:pPr>
            <a:r>
              <a:rPr lang="el-GR" dirty="0" err="1" smtClean="0"/>
              <a:t>Προερυθροβλάστη</a:t>
            </a:r>
            <a:r>
              <a:rPr lang="el-GR" dirty="0" smtClean="0"/>
              <a:t> </a:t>
            </a:r>
            <a:endParaRPr lang="el-GR" dirty="0"/>
          </a:p>
          <a:p>
            <a:pPr marL="0" indent="0">
              <a:buNone/>
            </a:pPr>
            <a:r>
              <a:rPr lang="el-GR" dirty="0" err="1" smtClean="0"/>
              <a:t>Πολυχρωματόφιλη</a:t>
            </a:r>
            <a:r>
              <a:rPr lang="el-GR" dirty="0" smtClean="0"/>
              <a:t> </a:t>
            </a:r>
            <a:r>
              <a:rPr lang="el-GR" dirty="0" err="1"/>
              <a:t>ερυθροβλάστη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Ορθροχρωματόφιλη</a:t>
            </a:r>
            <a:r>
              <a:rPr lang="el-GR" dirty="0"/>
              <a:t> </a:t>
            </a:r>
            <a:r>
              <a:rPr lang="el-GR" dirty="0" err="1"/>
              <a:t>ερυθροβλάστη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Δικτυοερυθροκύτταρο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Ερυθροκύτταρο</a:t>
            </a:r>
            <a:r>
              <a:rPr lang="el-GR" dirty="0"/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292079" y="2771187"/>
            <a:ext cx="4037013" cy="45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l-GR" altLang="el-GR" sz="2200" b="1" dirty="0" smtClean="0">
                <a:latin typeface="+mn-lt"/>
              </a:rPr>
              <a:t>μυελός </a:t>
            </a:r>
            <a:r>
              <a:rPr lang="el-GR" altLang="el-GR" sz="2200" b="1" dirty="0">
                <a:latin typeface="+mn-lt"/>
              </a:rPr>
              <a:t>των </a:t>
            </a:r>
            <a:r>
              <a:rPr lang="el-GR" altLang="el-GR" sz="2200" b="1" dirty="0" smtClean="0">
                <a:latin typeface="+mn-lt"/>
              </a:rPr>
              <a:t>οστών </a:t>
            </a:r>
            <a:r>
              <a:rPr lang="en-US" altLang="el-GR" sz="2200" b="1" dirty="0" smtClean="0">
                <a:latin typeface="+mn-lt"/>
              </a:rPr>
              <a:t>4-5 </a:t>
            </a:r>
            <a:r>
              <a:rPr lang="el-GR" altLang="el-GR" sz="2200" b="1" dirty="0" smtClean="0">
                <a:latin typeface="+mn-lt"/>
              </a:rPr>
              <a:t>ημέρες</a:t>
            </a:r>
            <a:endParaRPr lang="en-US" altLang="el-GR" sz="2200" b="1" dirty="0">
              <a:latin typeface="+mn-lt"/>
            </a:endParaRPr>
          </a:p>
        </p:txBody>
      </p:sp>
      <p:sp>
        <p:nvSpPr>
          <p:cNvPr id="14341" name="AutoShape 7"/>
          <p:cNvSpPr>
            <a:spLocks/>
          </p:cNvSpPr>
          <p:nvPr/>
        </p:nvSpPr>
        <p:spPr bwMode="auto">
          <a:xfrm>
            <a:off x="4716016" y="1268760"/>
            <a:ext cx="457200" cy="3456384"/>
          </a:xfrm>
          <a:prstGeom prst="rightBrace">
            <a:avLst>
              <a:gd name="adj1" fmla="val 69444"/>
              <a:gd name="adj2" fmla="val 50000"/>
            </a:avLst>
          </a:prstGeom>
          <a:noFill/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14342" name="AutoShape 8"/>
          <p:cNvSpPr>
            <a:spLocks/>
          </p:cNvSpPr>
          <p:nvPr/>
        </p:nvSpPr>
        <p:spPr bwMode="auto">
          <a:xfrm>
            <a:off x="3418883" y="5123035"/>
            <a:ext cx="381000" cy="762000"/>
          </a:xfrm>
          <a:prstGeom prst="rightBrace">
            <a:avLst>
              <a:gd name="adj1" fmla="val 26667"/>
              <a:gd name="adj2" fmla="val 51171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Arial" charset="0"/>
            </a:endParaRP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115616" y="1673441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1127443" y="4365104"/>
            <a:ext cx="0" cy="55473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Ερυθροποίηση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923928" y="5288591"/>
            <a:ext cx="35286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latin typeface="+mn-lt"/>
              </a:rPr>
              <a:t>Περιφερικό αίμα 1-2 ημέρες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5506135" y="1484784"/>
            <a:ext cx="3657600" cy="3724275"/>
            <a:chOff x="5029200" y="1219200"/>
            <a:chExt cx="3657600" cy="3724275"/>
          </a:xfrm>
        </p:grpSpPr>
        <p:pic>
          <p:nvPicPr>
            <p:cNvPr id="378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219200"/>
              <a:ext cx="3543300" cy="372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5029200" y="1751013"/>
              <a:ext cx="3657600" cy="458787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Ανιοανταλλαγέας</a:t>
            </a:r>
            <a:r>
              <a:rPr lang="el-GR" dirty="0"/>
              <a:t> ή </a:t>
            </a:r>
            <a:r>
              <a:rPr lang="el-GR" dirty="0" smtClean="0"/>
              <a:t>Ζώνη-3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949180" cy="5040560"/>
          </a:xfrm>
        </p:spPr>
        <p:txBody>
          <a:bodyPr/>
          <a:lstStyle/>
          <a:p>
            <a:r>
              <a:rPr lang="el-GR" dirty="0" err="1"/>
              <a:t>Διαμεμβρανική</a:t>
            </a:r>
            <a:r>
              <a:rPr lang="el-GR" dirty="0"/>
              <a:t> πρωτεΐνη ΜΒ 102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Ενδοκυττάρια περιοχή 43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17q21 – </a:t>
            </a:r>
            <a:r>
              <a:rPr lang="el-GR" dirty="0" err="1"/>
              <a:t>qter</a:t>
            </a:r>
            <a:r>
              <a:rPr lang="el-GR" dirty="0"/>
              <a:t> 20 </a:t>
            </a:r>
            <a:r>
              <a:rPr lang="el-GR" dirty="0" err="1" smtClean="0"/>
              <a:t>εξώνια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Ομοιοστασία του εσωτερικού (ανιόντα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Διατήρηση σχήματος (</a:t>
            </a:r>
            <a:r>
              <a:rPr lang="el-GR" dirty="0" err="1"/>
              <a:t>αγκυρίνη</a:t>
            </a:r>
            <a:r>
              <a:rPr lang="el-GR" dirty="0"/>
              <a:t>, </a:t>
            </a:r>
            <a:r>
              <a:rPr lang="el-GR" dirty="0" err="1"/>
              <a:t>σπεκτρίνη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8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24183"/>
            <a:ext cx="4968552" cy="253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Αγκυρίνη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/>
          <a:lstStyle/>
          <a:p>
            <a:r>
              <a:rPr lang="el-GR" dirty="0"/>
              <a:t>MB 210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8p11.2 με 42 </a:t>
            </a:r>
            <a:r>
              <a:rPr lang="el-GR" dirty="0" err="1" smtClean="0"/>
              <a:t>εξώνια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3 </a:t>
            </a:r>
            <a:r>
              <a:rPr lang="el-GR" b="1" dirty="0" smtClean="0"/>
              <a:t>περιοχές:</a:t>
            </a:r>
            <a:endParaRPr lang="el-GR" b="1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 err="1"/>
              <a:t>Αμινοτελική</a:t>
            </a:r>
            <a:r>
              <a:rPr lang="el-GR" dirty="0"/>
              <a:t> που συνδέεται με </a:t>
            </a:r>
            <a:r>
              <a:rPr lang="el-GR" dirty="0" smtClean="0"/>
              <a:t>ζώνη-3.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 err="1" smtClean="0"/>
              <a:t>Καρβοξυτελική</a:t>
            </a:r>
            <a:r>
              <a:rPr lang="el-GR" dirty="0" smtClean="0"/>
              <a:t>/ρυθμιστική.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Κεντρική που συνδέεται με </a:t>
            </a:r>
            <a:r>
              <a:rPr lang="el-GR" dirty="0" err="1" smtClean="0"/>
              <a:t>σπεκτρίνη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39552" y="61653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nn-NO" sz="1200" dirty="0">
                <a:latin typeface="+mn-lt"/>
                <a:hlinkClick r:id="rId3"/>
              </a:rPr>
              <a:t>Ankyrin R membrane-binding domain </a:t>
            </a:r>
            <a:r>
              <a:rPr lang="nn-NO" sz="1200" dirty="0" smtClean="0">
                <a:latin typeface="+mn-lt"/>
                <a:hlinkClick r:id="rId3"/>
              </a:rPr>
              <a:t>1N11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Fvasconcellos"/>
              </a:rPr>
              <a:t>Fvasconcellos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7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RBC membrane major prote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0511"/>
            <a:ext cx="7620000" cy="48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Έλλειψη 1"/>
          <p:cNvSpPr/>
          <p:nvPr/>
        </p:nvSpPr>
        <p:spPr>
          <a:xfrm rot="20945620">
            <a:off x="2802145" y="3721008"/>
            <a:ext cx="2304256" cy="659929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Αγκυρίνη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648046" y="3721009"/>
            <a:ext cx="792089" cy="50008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1079612" y="629204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RBC membrane major </a:t>
            </a:r>
            <a:r>
              <a:rPr lang="en-US" sz="1200" dirty="0" smtClean="0">
                <a:latin typeface="+mn-lt"/>
                <a:hlinkClick r:id="rId3"/>
              </a:rPr>
              <a:t>proteins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TimVickers"/>
              </a:rPr>
              <a:t>TimVickers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5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Σπεκτρίνη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7" name="Picture 2" descr="File:RBC membrane major prote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0511"/>
            <a:ext cx="7620000" cy="48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629204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RBC membrane major </a:t>
            </a:r>
            <a:r>
              <a:rPr lang="en-US" sz="1200" dirty="0" smtClean="0">
                <a:latin typeface="+mn-lt"/>
                <a:hlinkClick r:id="rId3"/>
              </a:rPr>
              <a:t>proteins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TimVickers"/>
              </a:rPr>
              <a:t>TimVickers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5076056" y="5517232"/>
            <a:ext cx="1296144" cy="50008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21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Σπεκτρίνη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b="1" dirty="0"/>
              <a:t>α-</a:t>
            </a:r>
            <a:r>
              <a:rPr lang="el-GR" b="1" dirty="0" err="1"/>
              <a:t>σπεκτρίνη</a:t>
            </a:r>
            <a:endParaRPr lang="el-GR" b="1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ΜΒ 280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22 </a:t>
            </a:r>
            <a:r>
              <a:rPr lang="el-GR" dirty="0" err="1"/>
              <a:t>ελικόμορφες</a:t>
            </a:r>
            <a:r>
              <a:rPr lang="el-GR" dirty="0"/>
              <a:t> επαναλαμβανόμενες </a:t>
            </a:r>
            <a:r>
              <a:rPr lang="el-GR" dirty="0" smtClean="0"/>
              <a:t>αλληλουχίες.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1q22-q23 με 52 </a:t>
            </a:r>
            <a:r>
              <a:rPr lang="el-GR" dirty="0" err="1" smtClean="0"/>
              <a:t>εξώνια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l-GR" b="1" i="1" dirty="0"/>
              <a:t>β</a:t>
            </a:r>
            <a:r>
              <a:rPr lang="el-GR" b="1" dirty="0"/>
              <a:t>-</a:t>
            </a:r>
            <a:r>
              <a:rPr lang="el-GR" b="1" dirty="0" err="1"/>
              <a:t>σπεκτρίνη</a:t>
            </a:r>
            <a:endParaRPr lang="el-GR" b="1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/>
              <a:t>ΜΒ </a:t>
            </a:r>
            <a:r>
              <a:rPr lang="en-US" dirty="0"/>
              <a:t>2</a:t>
            </a:r>
            <a:r>
              <a:rPr lang="el-GR" dirty="0"/>
              <a:t>46</a:t>
            </a:r>
            <a:r>
              <a:rPr lang="en-US" dirty="0"/>
              <a:t> </a:t>
            </a:r>
            <a:r>
              <a:rPr lang="en-US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 err="1"/>
              <a:t>Αμινοτελική</a:t>
            </a:r>
            <a:r>
              <a:rPr lang="el-GR" dirty="0"/>
              <a:t> περιοχή που συνδέεται με </a:t>
            </a:r>
            <a:r>
              <a:rPr lang="el-GR" dirty="0" err="1" smtClean="0"/>
              <a:t>ακτίνη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/>
              <a:t>Κεντρική περιοχή με μορφή ράβδου και 17 </a:t>
            </a:r>
            <a:r>
              <a:rPr lang="el-GR" dirty="0" err="1"/>
              <a:t>ελικόμορφες</a:t>
            </a:r>
            <a:r>
              <a:rPr lang="el-GR" dirty="0"/>
              <a:t> </a:t>
            </a:r>
            <a:r>
              <a:rPr lang="el-GR" dirty="0" smtClean="0"/>
              <a:t>επαναλαμβανόμενες αλληλουχίες.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/>
              <a:t>Βραχεία </a:t>
            </a:r>
            <a:r>
              <a:rPr lang="el-GR" dirty="0" err="1"/>
              <a:t>καρβοξυτελική</a:t>
            </a:r>
            <a:r>
              <a:rPr lang="el-GR" dirty="0"/>
              <a:t> </a:t>
            </a:r>
            <a:r>
              <a:rPr lang="el-GR" dirty="0" smtClean="0"/>
              <a:t>ουρά.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/>
              <a:t>14</a:t>
            </a:r>
            <a:r>
              <a:rPr lang="en-US" dirty="0"/>
              <a:t>q2</a:t>
            </a:r>
            <a:r>
              <a:rPr lang="el-GR" dirty="0"/>
              <a:t>3</a:t>
            </a:r>
            <a:r>
              <a:rPr lang="en-US" dirty="0"/>
              <a:t>-q2</a:t>
            </a:r>
            <a:r>
              <a:rPr lang="el-GR" dirty="0"/>
              <a:t>4.2</a:t>
            </a:r>
            <a:r>
              <a:rPr lang="en-US" dirty="0"/>
              <a:t> </a:t>
            </a:r>
            <a:r>
              <a:rPr lang="el-GR" dirty="0"/>
              <a:t>με 32 </a:t>
            </a:r>
            <a:r>
              <a:rPr lang="el-GR" dirty="0" err="1" smtClean="0"/>
              <a:t>εξώνια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dirty="0"/>
              <a:t>Στις επαναλήψεις 15 και 16 συνδέεται με </a:t>
            </a:r>
            <a:r>
              <a:rPr lang="el-GR" dirty="0" err="1" smtClean="0"/>
              <a:t>αγκυρίνη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Νέα Δεδομένα για τη </a:t>
            </a:r>
            <a:r>
              <a:rPr lang="el-GR" dirty="0" smtClean="0"/>
              <a:t>Μεμβράνη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l-GR" sz="2400" u="sng" dirty="0" err="1">
                <a:hlinkClick r:id="rId2" tooltip="Experimental biology and medicine (Maywood, N.J.)."/>
              </a:rPr>
              <a:t>Exp</a:t>
            </a:r>
            <a:r>
              <a:rPr lang="en-US" altLang="el-GR" sz="2400" u="sng" dirty="0">
                <a:hlinkClick r:id="rId2" tooltip="Experimental biology and medicine (Maywood, N.J.)."/>
              </a:rPr>
              <a:t> </a:t>
            </a:r>
            <a:r>
              <a:rPr lang="en-US" altLang="el-GR" sz="2400" u="sng" dirty="0" err="1">
                <a:hlinkClick r:id="rId2" tooltip="Experimental biology and medicine (Maywood, N.J.)."/>
              </a:rPr>
              <a:t>Biol</a:t>
            </a:r>
            <a:r>
              <a:rPr lang="en-US" altLang="el-GR" sz="2400" u="sng" dirty="0">
                <a:hlinkClick r:id="rId2" tooltip="Experimental biology and medicine (Maywood, N.J.)."/>
              </a:rPr>
              <a:t> Med (Maywood).</a:t>
            </a:r>
            <a:r>
              <a:rPr lang="en-US" altLang="el-GR" sz="2400" dirty="0"/>
              <a:t> 2013 May 1;238(5):509-18. </a:t>
            </a:r>
            <a:r>
              <a:rPr lang="en-US" altLang="el-GR" sz="2400" dirty="0" err="1"/>
              <a:t>doi</a:t>
            </a:r>
            <a:r>
              <a:rPr lang="en-US" altLang="el-GR" sz="2400" dirty="0"/>
              <a:t>: 10.1177/1535370213488474.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The proteomics and </a:t>
            </a:r>
            <a:r>
              <a:rPr lang="en-US" altLang="el-GR" sz="2400" b="1" dirty="0" err="1"/>
              <a:t>interactomics</a:t>
            </a:r>
            <a:r>
              <a:rPr lang="en-US" altLang="el-GR" sz="2400" b="1" dirty="0"/>
              <a:t> of human erythrocytes.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u="sng" dirty="0">
                <a:hlinkClick r:id="rId3"/>
              </a:rPr>
              <a:t>Goodman SR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4"/>
              </a:rPr>
              <a:t>Daescu</a:t>
            </a:r>
            <a:r>
              <a:rPr lang="en-US" altLang="el-GR" sz="2400" u="sng" dirty="0">
                <a:hlinkClick r:id="rId4"/>
              </a:rPr>
              <a:t> O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5"/>
              </a:rPr>
              <a:t>Kakhniashvili</a:t>
            </a:r>
            <a:r>
              <a:rPr lang="en-US" altLang="el-GR" sz="2400" u="sng" dirty="0">
                <a:hlinkClick r:id="rId5"/>
              </a:rPr>
              <a:t> DG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6"/>
              </a:rPr>
              <a:t>Zivanic</a:t>
            </a:r>
            <a:r>
              <a:rPr lang="en-US" altLang="el-GR" sz="2400" u="sng" dirty="0">
                <a:hlinkClick r:id="rId6"/>
              </a:rPr>
              <a:t> M</a:t>
            </a:r>
            <a:r>
              <a:rPr lang="en-US" altLang="el-GR" sz="24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Source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dirty="0"/>
              <a:t>Department of Biochemistry &amp; Molecular Biology, SUNY Upstate Medical University, Syracuse, NY 13210, USA. goodmans@upstate.edu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Abstract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dirty="0"/>
              <a:t>In this </a:t>
            </a:r>
            <a:r>
              <a:rPr lang="en-US" altLang="el-GR" sz="2400" dirty="0" err="1"/>
              <a:t>minireview</a:t>
            </a:r>
            <a:r>
              <a:rPr lang="en-US" altLang="el-GR" sz="2400" dirty="0"/>
              <a:t>, we focus on advances in our knowledge of the human erythrocyte proteome and </a:t>
            </a:r>
            <a:r>
              <a:rPr lang="en-US" altLang="el-GR" sz="2400" dirty="0" err="1"/>
              <a:t>interactome</a:t>
            </a:r>
            <a:r>
              <a:rPr lang="en-US" altLang="el-GR" sz="2400" dirty="0"/>
              <a:t> that have occurred since our </a:t>
            </a:r>
            <a:r>
              <a:rPr lang="en-US" altLang="el-GR" sz="2400" dirty="0" err="1"/>
              <a:t>seminalreview</a:t>
            </a:r>
            <a:r>
              <a:rPr lang="en-US" altLang="el-GR" sz="2400" dirty="0"/>
              <a:t> on the topic published in 2007. </a:t>
            </a:r>
            <a:r>
              <a:rPr lang="en-US" altLang="el-GR" sz="2400" b="1" dirty="0"/>
              <a:t>As will be explained, the number of unique proteins has grown from 751 in 2007 to 2289 as of today. </a:t>
            </a:r>
            <a:endParaRPr lang="en-US" altLang="el-GR" sz="2400" dirty="0"/>
          </a:p>
          <a:p>
            <a:pPr marL="0" indent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Δεδομένα για τη Μεμβράνη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l-GR" sz="2400" u="sng" dirty="0">
                <a:hlinkClick r:id="rId2" tooltip="Journal of proteomics."/>
              </a:rPr>
              <a:t>J Proteomics.</a:t>
            </a:r>
            <a:r>
              <a:rPr lang="en-US" altLang="el-GR" sz="2400" dirty="0"/>
              <a:t> 2010 Jan 3;73(3):445-55. </a:t>
            </a:r>
            <a:r>
              <a:rPr lang="en-US" altLang="el-GR" sz="2400" dirty="0" err="1"/>
              <a:t>doi</a:t>
            </a:r>
            <a:r>
              <a:rPr lang="en-US" altLang="el-GR" sz="2400" dirty="0"/>
              <a:t>: 10.1016/j.jprot.2009.08.011. </a:t>
            </a:r>
            <a:r>
              <a:rPr lang="en-US" altLang="el-GR" sz="2400" dirty="0" err="1"/>
              <a:t>Epub</a:t>
            </a:r>
            <a:r>
              <a:rPr lang="en-US" altLang="el-GR" sz="2400" dirty="0"/>
              <a:t> 2009 Sep 14.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Current knowledge about the functional roles of </a:t>
            </a:r>
            <a:r>
              <a:rPr lang="en-US" altLang="el-GR" sz="2400" b="1" dirty="0" err="1"/>
              <a:t>phosphorylative</a:t>
            </a:r>
            <a:r>
              <a:rPr lang="en-US" altLang="el-GR" sz="2400" b="1" dirty="0"/>
              <a:t> changes of membrane proteins in normal and diseased red cells.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u="sng" dirty="0" err="1">
                <a:hlinkClick r:id="rId3"/>
              </a:rPr>
              <a:t>Pantaleo</a:t>
            </a:r>
            <a:r>
              <a:rPr lang="en-US" altLang="el-GR" sz="2400" u="sng" dirty="0">
                <a:hlinkClick r:id="rId3"/>
              </a:rPr>
              <a:t> A</a:t>
            </a:r>
            <a:r>
              <a:rPr lang="en-US" altLang="el-GR" sz="2400" dirty="0"/>
              <a:t>, </a:t>
            </a:r>
            <a:r>
              <a:rPr lang="en-US" altLang="el-GR" sz="2400" u="sng" dirty="0">
                <a:hlinkClick r:id="rId4"/>
              </a:rPr>
              <a:t>De </a:t>
            </a:r>
            <a:r>
              <a:rPr lang="en-US" altLang="el-GR" sz="2400" u="sng" dirty="0" err="1">
                <a:hlinkClick r:id="rId4"/>
              </a:rPr>
              <a:t>Franceschi</a:t>
            </a:r>
            <a:r>
              <a:rPr lang="en-US" altLang="el-GR" sz="2400" u="sng" dirty="0">
                <a:hlinkClick r:id="rId4"/>
              </a:rPr>
              <a:t> L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5"/>
              </a:rPr>
              <a:t>Ferru</a:t>
            </a:r>
            <a:r>
              <a:rPr lang="en-US" altLang="el-GR" sz="2400" u="sng" dirty="0">
                <a:hlinkClick r:id="rId5"/>
              </a:rPr>
              <a:t> E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6"/>
              </a:rPr>
              <a:t>Vono</a:t>
            </a:r>
            <a:r>
              <a:rPr lang="en-US" altLang="el-GR" sz="2400" u="sng" dirty="0">
                <a:hlinkClick r:id="rId6"/>
              </a:rPr>
              <a:t> R</a:t>
            </a:r>
            <a:r>
              <a:rPr lang="en-US" altLang="el-GR" sz="2400" dirty="0"/>
              <a:t>, </a:t>
            </a:r>
            <a:r>
              <a:rPr lang="en-US" altLang="el-GR" sz="2400" u="sng" dirty="0" err="1">
                <a:hlinkClick r:id="rId7"/>
              </a:rPr>
              <a:t>Turrini</a:t>
            </a:r>
            <a:r>
              <a:rPr lang="en-US" altLang="el-GR" sz="2400" u="sng" dirty="0">
                <a:hlinkClick r:id="rId7"/>
              </a:rPr>
              <a:t> F</a:t>
            </a:r>
            <a:r>
              <a:rPr lang="en-US" altLang="el-GR" sz="24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Source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dirty="0"/>
              <a:t>Department of Genetics, Biology and Biochemistry, University of Turin, via </a:t>
            </a:r>
            <a:r>
              <a:rPr lang="en-US" altLang="el-GR" sz="2400" dirty="0" err="1"/>
              <a:t>Santena</a:t>
            </a:r>
            <a:r>
              <a:rPr lang="en-US" altLang="el-GR" sz="2400" dirty="0"/>
              <a:t> 5 </a:t>
            </a:r>
            <a:r>
              <a:rPr lang="en-US" altLang="el-GR" sz="2400" dirty="0" err="1"/>
              <a:t>bis</a:t>
            </a:r>
            <a:r>
              <a:rPr lang="en-US" altLang="el-GR" sz="2400" dirty="0"/>
              <a:t>, 10126 Turin, Italy. antonella.pantaleo@unito.it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b="1" dirty="0"/>
              <a:t>Abstract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400" dirty="0"/>
              <a:t>The insufficient information about the post-translational modifications occurring in a large majority of </a:t>
            </a:r>
            <a:r>
              <a:rPr lang="en-US" altLang="el-GR" sz="2400" dirty="0" err="1"/>
              <a:t>thered</a:t>
            </a:r>
            <a:r>
              <a:rPr lang="en-US" altLang="el-GR" sz="2400" dirty="0"/>
              <a:t> membrane proteins and the general lack of mass spectrometry data evidence the </a:t>
            </a:r>
            <a:r>
              <a:rPr lang="en-US" altLang="el-GR" sz="2400" b="1" dirty="0"/>
              <a:t>need of new comprehensive, proteomic approaches to improve the understanding of the red cell membrane physiology</a:t>
            </a:r>
            <a:r>
              <a:rPr lang="el-GR" altLang="el-GR" sz="2400" b="1" dirty="0" smtClean="0"/>
              <a:t>.</a:t>
            </a:r>
            <a:endParaRPr lang="en-US" alt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Παραμορφωσιμότητα</a:t>
            </a:r>
            <a:r>
              <a:rPr lang="el-GR" dirty="0"/>
              <a:t> και Σπληνική Καταστροφή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7571184" cy="51125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Αλλαγές στο σχήμα  = </a:t>
            </a:r>
            <a:r>
              <a:rPr lang="el-GR" sz="2400" dirty="0" err="1"/>
              <a:t>αιμόλυση</a:t>
            </a:r>
            <a:r>
              <a:rPr lang="el-GR" sz="2400" dirty="0"/>
              <a:t> λόγω:</a:t>
            </a:r>
          </a:p>
          <a:p>
            <a:pPr lvl="1" indent="-387350"/>
            <a:r>
              <a:rPr lang="el-GR" sz="2400" dirty="0"/>
              <a:t>Αυξημένης </a:t>
            </a:r>
            <a:r>
              <a:rPr lang="el-GR" sz="2400" dirty="0" smtClean="0"/>
              <a:t>ευθραυστότητας.</a:t>
            </a:r>
            <a:endParaRPr lang="el-GR" sz="2400" dirty="0"/>
          </a:p>
          <a:p>
            <a:pPr lvl="1" indent="-387350"/>
            <a:r>
              <a:rPr lang="el-GR" sz="2400" dirty="0"/>
              <a:t>Μειωμένης </a:t>
            </a:r>
            <a:r>
              <a:rPr lang="el-GR" sz="2400" dirty="0" err="1" smtClean="0"/>
              <a:t>παραμορφωσιμότητας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altLang="el-GR" sz="2400" b="1" dirty="0">
                <a:solidFill>
                  <a:srgbClr val="004A82"/>
                </a:solidFill>
              </a:rPr>
              <a:t>Αυξημένη ευθραυστότητα </a:t>
            </a:r>
            <a:r>
              <a:rPr lang="el-GR" altLang="el-GR" sz="2400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 </a:t>
            </a:r>
            <a:r>
              <a:rPr lang="el-GR" altLang="el-GR" sz="2400" dirty="0" smtClean="0"/>
              <a:t>Μηχανικός τραυματισμός.</a:t>
            </a:r>
            <a:endParaRPr lang="el-GR" altLang="el-GR" sz="2400" dirty="0"/>
          </a:p>
          <a:p>
            <a:pPr marL="3763963" indent="0">
              <a:buNone/>
            </a:pPr>
            <a:r>
              <a:rPr lang="el-GR" sz="2400" dirty="0" err="1"/>
              <a:t>Μεμβρανικές</a:t>
            </a:r>
            <a:r>
              <a:rPr lang="el-GR" sz="2400" dirty="0"/>
              <a:t> βλάβες από εξωτερικούς </a:t>
            </a:r>
            <a:r>
              <a:rPr lang="el-GR" sz="2400" dirty="0" smtClean="0"/>
              <a:t>παράγοντες (συμπλήρωμα</a:t>
            </a:r>
            <a:r>
              <a:rPr lang="el-GR" sz="2400" dirty="0"/>
              <a:t>, </a:t>
            </a:r>
            <a:r>
              <a:rPr lang="el-GR" sz="2400" dirty="0" err="1"/>
              <a:t>υποξία</a:t>
            </a:r>
            <a:r>
              <a:rPr lang="el-GR" sz="2400" dirty="0"/>
              <a:t>, ελεύθερες ρίζες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Σπλήνας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/>
          <a:lstStyle/>
          <a:p>
            <a:r>
              <a:rPr lang="el-GR" dirty="0"/>
              <a:t>Επιδεινώνει τα ελλείμματα του </a:t>
            </a:r>
            <a:r>
              <a:rPr lang="el-GR" dirty="0" smtClean="0"/>
              <a:t>σκελετού.</a:t>
            </a:r>
            <a:endParaRPr lang="el-GR" dirty="0"/>
          </a:p>
          <a:p>
            <a:r>
              <a:rPr lang="el-GR" dirty="0"/>
              <a:t>Μειωμένη </a:t>
            </a:r>
            <a:r>
              <a:rPr lang="el-GR" dirty="0" err="1"/>
              <a:t>παραμορφωσιμότητα</a:t>
            </a:r>
            <a:r>
              <a:rPr lang="el-GR" dirty="0"/>
              <a:t>  παγίδευση </a:t>
            </a:r>
            <a:r>
              <a:rPr lang="el-GR" dirty="0" err="1"/>
              <a:t>RBCs</a:t>
            </a:r>
            <a:r>
              <a:rPr lang="el-GR" dirty="0"/>
              <a:t> στα κολποειδή και </a:t>
            </a:r>
            <a:r>
              <a:rPr lang="el-GR" dirty="0" smtClean="0"/>
              <a:t>παθητική υπεραιμία </a:t>
            </a:r>
            <a:r>
              <a:rPr lang="el-GR" dirty="0"/>
              <a:t>(συμφόρεση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Μειωμένη διαθεσιμότητα γλυκόζης στα </a:t>
            </a:r>
            <a:r>
              <a:rPr lang="el-GR" dirty="0" err="1"/>
              <a:t>RBCs</a:t>
            </a:r>
            <a:r>
              <a:rPr lang="el-GR" dirty="0"/>
              <a:t>, μειωμένη παροχή ΑΤP σε </a:t>
            </a:r>
            <a:r>
              <a:rPr lang="el-GR" dirty="0" smtClean="0"/>
              <a:t>διαύλους.</a:t>
            </a:r>
            <a:endParaRPr lang="el-GR" dirty="0"/>
          </a:p>
          <a:p>
            <a:r>
              <a:rPr lang="el-GR" dirty="0"/>
              <a:t>Απώλεια καλίου, νερού, αύξηση ασβεστίου και μείωση </a:t>
            </a:r>
            <a:r>
              <a:rPr lang="el-GR" dirty="0" err="1" smtClean="0"/>
              <a:t>pH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RBCs</a:t>
            </a:r>
            <a:r>
              <a:rPr lang="el-GR" dirty="0"/>
              <a:t> πυκνά, ρικνά και </a:t>
            </a:r>
            <a:r>
              <a:rPr lang="el-GR" dirty="0" err="1" smtClean="0"/>
              <a:t>άκαπτα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4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Σπλήνας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Μεγάλη παραμονή στο σπλήνα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/>
              <a:t>Αυξημένη επαφή με τα σπληνικά </a:t>
            </a:r>
            <a:r>
              <a:rPr lang="el-GR" dirty="0" err="1"/>
              <a:t>μακροφάγα</a:t>
            </a:r>
            <a:r>
              <a:rPr lang="el-GR" dirty="0"/>
              <a:t> (χορδές του ερυθρού πολφού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Μεμβρανική</a:t>
            </a:r>
            <a:r>
              <a:rPr lang="el-GR" dirty="0"/>
              <a:t> </a:t>
            </a:r>
            <a:r>
              <a:rPr lang="el-GR" dirty="0" smtClean="0"/>
              <a:t>βλάβη.</a:t>
            </a:r>
            <a:endParaRPr lang="el-GR" dirty="0"/>
          </a:p>
          <a:p>
            <a:r>
              <a:rPr lang="el-GR" dirty="0"/>
              <a:t>Αλλοίωση αναλογίας </a:t>
            </a:r>
            <a:r>
              <a:rPr lang="el-GR" dirty="0" smtClean="0"/>
              <a:t>επιφάνειας/όγκου.</a:t>
            </a:r>
            <a:endParaRPr lang="el-GR" dirty="0"/>
          </a:p>
          <a:p>
            <a:r>
              <a:rPr lang="el-GR" dirty="0"/>
              <a:t>Μεγάλη </a:t>
            </a:r>
            <a:r>
              <a:rPr lang="el-GR" dirty="0" err="1" smtClean="0"/>
              <a:t>παραμορφωσιμότητα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Καταστροφή με </a:t>
            </a:r>
            <a:r>
              <a:rPr lang="el-GR" dirty="0" smtClean="0"/>
              <a:t>φαγοκυττάρωση.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Αλλαγή στο </a:t>
            </a:r>
            <a:r>
              <a:rPr lang="el-GR" b="1" dirty="0" err="1">
                <a:solidFill>
                  <a:srgbClr val="004A82"/>
                </a:solidFill>
              </a:rPr>
              <a:t>κυτταροσκελετό</a:t>
            </a:r>
            <a:r>
              <a:rPr lang="el-GR" b="1" dirty="0">
                <a:solidFill>
                  <a:srgbClr val="004A82"/>
                </a:solidFill>
              </a:rPr>
              <a:t> = αλλαγή στην </a:t>
            </a:r>
            <a:r>
              <a:rPr lang="el-GR" b="1" dirty="0" err="1" smtClean="0">
                <a:solidFill>
                  <a:srgbClr val="004A82"/>
                </a:solidFill>
              </a:rPr>
              <a:t>αντιγονικότητα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3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Αιμοποίηση</a:t>
            </a:r>
            <a:endParaRPr lang="el-GR" dirty="0"/>
          </a:p>
        </p:txBody>
      </p:sp>
      <p:pic>
        <p:nvPicPr>
          <p:cNvPr id="9" name="Picture 2" descr="File:Hematopoiesis (human) 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6" y="885077"/>
            <a:ext cx="8704418" cy="57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Hematopoiesis (human)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Δομή &amp; Λειτουργία </a:t>
            </a:r>
            <a:r>
              <a:rPr lang="en-US" dirty="0" err="1" smtClean="0"/>
              <a:t>Hb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/>
          <a:lstStyle/>
          <a:p>
            <a:r>
              <a:rPr lang="el-GR" dirty="0"/>
              <a:t>90% του ξηρού βάρους του </a:t>
            </a:r>
            <a:r>
              <a:rPr lang="el-GR" dirty="0" smtClean="0"/>
              <a:t>RBC.</a:t>
            </a:r>
            <a:endParaRPr lang="el-GR" dirty="0"/>
          </a:p>
          <a:p>
            <a:r>
              <a:rPr lang="el-GR" dirty="0"/>
              <a:t>Ταξινόμηση των πρόδρομων μορφών με την βιοσύνθεση </a:t>
            </a:r>
            <a:r>
              <a:rPr lang="el-GR" dirty="0" err="1" smtClean="0"/>
              <a:t>Hb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Δύο σύνθετων μεταβολικών οδών (</a:t>
            </a:r>
            <a:r>
              <a:rPr lang="el-GR" dirty="0" err="1"/>
              <a:t>αίμη</a:t>
            </a:r>
            <a:r>
              <a:rPr lang="el-GR" dirty="0"/>
              <a:t> και σφαιρίνης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11309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5" descr="http://www.ebi.ac.uk/thornton-srv/databases/CoFactor/pixx/HEM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8280"/>
            <a:ext cx="4769494" cy="44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</a:t>
            </a:r>
            <a:r>
              <a:rPr lang="el-GR" dirty="0" err="1" smtClean="0"/>
              <a:t>Αίμης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Επίπεδο </a:t>
            </a:r>
            <a:r>
              <a:rPr lang="el-GR" dirty="0" err="1"/>
              <a:t>τετραπυρρολικό</a:t>
            </a:r>
            <a:r>
              <a:rPr lang="el-GR" dirty="0"/>
              <a:t> </a:t>
            </a:r>
            <a:r>
              <a:rPr lang="el-GR" dirty="0" smtClean="0"/>
              <a:t>δακτύλιο.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Ένα άτομο </a:t>
            </a:r>
            <a:r>
              <a:rPr lang="el-GR" dirty="0" smtClean="0"/>
              <a:t>σιδήρου.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Χρομοφόρος</a:t>
            </a:r>
            <a:r>
              <a:rPr lang="el-GR" dirty="0"/>
              <a:t> ομάδα της:</a:t>
            </a:r>
          </a:p>
          <a:p>
            <a:pPr lvl="1" indent="-387350"/>
            <a:r>
              <a:rPr lang="el-GR" dirty="0" err="1" smtClean="0"/>
              <a:t>Ηb</a:t>
            </a:r>
            <a:r>
              <a:rPr lang="el-GR" dirty="0" smtClean="0"/>
              <a:t>,</a:t>
            </a:r>
            <a:endParaRPr lang="el-GR" dirty="0"/>
          </a:p>
          <a:p>
            <a:pPr lvl="1" indent="-387350"/>
            <a:r>
              <a:rPr lang="el-GR" dirty="0" smtClean="0"/>
              <a:t>Μυοσφαιρίνης,</a:t>
            </a:r>
            <a:endParaRPr lang="el-GR" dirty="0"/>
          </a:p>
          <a:p>
            <a:pPr lvl="1" indent="-387350"/>
            <a:r>
              <a:rPr lang="el-GR" dirty="0" err="1" smtClean="0"/>
              <a:t>Κυττοχρωμάτων</a:t>
            </a:r>
            <a:r>
              <a:rPr lang="el-GR" dirty="0" smtClean="0"/>
              <a:t>,</a:t>
            </a:r>
            <a:endParaRPr lang="el-GR" dirty="0"/>
          </a:p>
          <a:p>
            <a:pPr lvl="1" indent="-387350"/>
            <a:r>
              <a:rPr lang="el-GR" dirty="0" err="1" smtClean="0"/>
              <a:t>Οξειδασών</a:t>
            </a:r>
            <a:r>
              <a:rPr lang="el-GR" dirty="0" smtClean="0"/>
              <a:t>,</a:t>
            </a:r>
            <a:endParaRPr lang="el-GR" dirty="0"/>
          </a:p>
          <a:p>
            <a:pPr lvl="1" indent="-387350"/>
            <a:r>
              <a:rPr lang="el-GR" dirty="0" err="1" smtClean="0"/>
              <a:t>Υπεροξειδασών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0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Βιοσύνθεση </a:t>
            </a:r>
            <a:r>
              <a:rPr lang="el-GR" dirty="0" err="1"/>
              <a:t>Αίμης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r>
              <a:rPr lang="el-GR" dirty="0"/>
              <a:t>Στους περισσότερους κυτταρικός </a:t>
            </a:r>
            <a:r>
              <a:rPr lang="el-GR" dirty="0" smtClean="0"/>
              <a:t>τύπους.</a:t>
            </a:r>
            <a:endParaRPr lang="el-GR" dirty="0"/>
          </a:p>
          <a:p>
            <a:r>
              <a:rPr lang="el-GR" dirty="0"/>
              <a:t>Εξαίρεση τα </a:t>
            </a:r>
            <a:r>
              <a:rPr lang="el-GR" dirty="0" err="1" smtClean="0"/>
              <a:t>ερυθροκύτταρα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Πρόδρομα κύτταρα ερυθράς </a:t>
            </a:r>
            <a:r>
              <a:rPr lang="el-GR" dirty="0" smtClean="0"/>
              <a:t>σειράς.</a:t>
            </a:r>
            <a:endParaRPr lang="el-GR" dirty="0"/>
          </a:p>
          <a:p>
            <a:r>
              <a:rPr lang="el-GR" dirty="0"/>
              <a:t>Ηπατικά </a:t>
            </a:r>
            <a:r>
              <a:rPr lang="el-GR" dirty="0" smtClean="0"/>
              <a:t>κύτταρα.</a:t>
            </a:r>
            <a:endParaRPr lang="el-GR" dirty="0"/>
          </a:p>
          <a:p>
            <a:r>
              <a:rPr lang="el-GR" dirty="0"/>
              <a:t>Η αρχή και το τέλος στα </a:t>
            </a:r>
            <a:r>
              <a:rPr lang="el-GR" dirty="0" smtClean="0"/>
              <a:t>μιτοχόνδρια.</a:t>
            </a:r>
            <a:endParaRPr lang="el-GR" dirty="0"/>
          </a:p>
          <a:p>
            <a:r>
              <a:rPr lang="el-GR" dirty="0"/>
              <a:t>Ενδιάμεσα στο </a:t>
            </a:r>
            <a:r>
              <a:rPr lang="el-GR" dirty="0" smtClean="0"/>
              <a:t>κυτταρόπλασμα.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αίμη</a:t>
            </a:r>
            <a:r>
              <a:rPr lang="el-GR" dirty="0"/>
              <a:t> ασκεί ρυθμιστικό ρόλο στην ίδια της σύνθεση </a:t>
            </a:r>
            <a:r>
              <a:rPr lang="el-GR" dirty="0" smtClean="0"/>
              <a:t>της. </a:t>
            </a:r>
            <a:endParaRPr lang="el-GR" dirty="0"/>
          </a:p>
          <a:p>
            <a:r>
              <a:rPr lang="el-GR" dirty="0"/>
              <a:t>Ρυθμίζει και τη σύνθεση </a:t>
            </a:r>
            <a:r>
              <a:rPr lang="el-GR" dirty="0" smtClean="0"/>
              <a:t>σφαιρίνης.</a:t>
            </a:r>
            <a:endParaRPr lang="el-GR" dirty="0"/>
          </a:p>
          <a:p>
            <a:r>
              <a:rPr lang="el-GR" dirty="0"/>
              <a:t>Κληρονομικές ελλείψεις ενζύμων που καταλύουν τη σύνθεση </a:t>
            </a:r>
            <a:r>
              <a:rPr lang="el-GR" dirty="0" err="1"/>
              <a:t>αίμης</a:t>
            </a:r>
            <a:r>
              <a:rPr lang="el-GR" dirty="0"/>
              <a:t> = </a:t>
            </a:r>
            <a:r>
              <a:rPr lang="el-GR" dirty="0" err="1" smtClean="0"/>
              <a:t>πορφυρίες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</a:t>
            </a:r>
            <a:r>
              <a:rPr lang="el-GR" dirty="0" err="1" smtClean="0"/>
              <a:t>Σφαιρινών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212391" y="1879106"/>
            <a:ext cx="8800343" cy="4214190"/>
            <a:chOff x="212391" y="1484784"/>
            <a:chExt cx="8800343" cy="4214190"/>
          </a:xfrm>
        </p:grpSpPr>
        <p:pic>
          <p:nvPicPr>
            <p:cNvPr id="1026" name="Picture 2" descr="File:1904 Hemoglobi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0" r="44194"/>
            <a:stretch/>
          </p:blipFill>
          <p:spPr bwMode="auto">
            <a:xfrm>
              <a:off x="3203848" y="1484784"/>
              <a:ext cx="5808886" cy="421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ile:Red blood ce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91" y="2780928"/>
              <a:ext cx="2546578" cy="190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Ισοσκελές τρίγωνο 7"/>
            <p:cNvSpPr/>
            <p:nvPr/>
          </p:nvSpPr>
          <p:spPr>
            <a:xfrm rot="16200000">
              <a:off x="2591780" y="3104964"/>
              <a:ext cx="1512167" cy="1440160"/>
            </a:xfrm>
            <a:prstGeom prst="triangle">
              <a:avLst>
                <a:gd name="adj" fmla="val 51075"/>
              </a:avLst>
            </a:prstGeom>
            <a:pattFill prst="ltHorz">
              <a:fgClr>
                <a:srgbClr val="E36779"/>
              </a:fgClr>
              <a:bgClr>
                <a:schemeClr val="bg1"/>
              </a:bgClr>
            </a:pattFill>
            <a:ln>
              <a:noFill/>
            </a:ln>
            <a:effectLst>
              <a:glow rad="50800">
                <a:schemeClr val="bg1">
                  <a:lumMod val="85000"/>
                  <a:alpha val="96000"/>
                </a:schemeClr>
              </a:glo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Rectangle 7"/>
          <p:cNvSpPr/>
          <p:nvPr/>
        </p:nvSpPr>
        <p:spPr>
          <a:xfrm>
            <a:off x="1187624" y="6263177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1904 Hemoglobin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/>
              <a:t>Κυτταρόπλασμα </a:t>
            </a:r>
            <a:r>
              <a:rPr lang="el-GR" dirty="0" err="1"/>
              <a:t>ορθοκυτταρικών</a:t>
            </a:r>
            <a:r>
              <a:rPr lang="el-GR" dirty="0"/>
              <a:t> </a:t>
            </a:r>
            <a:r>
              <a:rPr lang="el-GR" dirty="0" err="1"/>
              <a:t>ερυθροβλαστών</a:t>
            </a:r>
            <a:r>
              <a:rPr lang="el-GR" dirty="0"/>
              <a:t> και </a:t>
            </a:r>
            <a:r>
              <a:rPr lang="el-GR" dirty="0" smtClean="0"/>
              <a:t>ΔΕΚ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Ριβοσώματα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5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Βέλος προς τα κάτω 3"/>
          <p:cNvSpPr/>
          <p:nvPr/>
        </p:nvSpPr>
        <p:spPr>
          <a:xfrm>
            <a:off x="6005513" y="3612803"/>
            <a:ext cx="74771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697961" y="4518818"/>
            <a:ext cx="5362815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004A82"/>
                </a:solidFill>
                <a:latin typeface="+mn-lt"/>
              </a:rPr>
              <a:t>Αυξημένη συγγένεια με οξυγόνο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2200" dirty="0">
                <a:latin typeface="+mn-lt"/>
              </a:rPr>
              <a:t>Φυσικοχημικές ιδιότητες του τετραμερούς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2200" dirty="0">
                <a:latin typeface="+mn-lt"/>
              </a:rPr>
              <a:t>Θερμοκρασία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1,3 BPG</a:t>
            </a:r>
            <a:r>
              <a:rPr lang="el-GR" sz="2200" dirty="0">
                <a:latin typeface="+mn-lt"/>
              </a:rPr>
              <a:t> 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352649" y="4459133"/>
            <a:ext cx="10572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Arial" charset="0"/>
              </a:rPr>
              <a:t>2,3 </a:t>
            </a:r>
            <a:r>
              <a:rPr lang="en-US" altLang="el-GR" sz="1800" dirty="0">
                <a:latin typeface="Arial" charset="0"/>
              </a:rPr>
              <a:t>BPG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charset="0"/>
              </a:rPr>
              <a:t>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charset="0"/>
              </a:rPr>
              <a:t>Q</a:t>
            </a:r>
          </a:p>
        </p:txBody>
      </p:sp>
      <p:sp>
        <p:nvSpPr>
          <p:cNvPr id="8" name="Βέλος προς τα κάτω 7"/>
          <p:cNvSpPr/>
          <p:nvPr/>
        </p:nvSpPr>
        <p:spPr>
          <a:xfrm>
            <a:off x="249461" y="5068733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Βέλος προς τα επάνω 8"/>
          <p:cNvSpPr/>
          <p:nvPr/>
        </p:nvSpPr>
        <p:spPr>
          <a:xfrm>
            <a:off x="249461" y="4459133"/>
            <a:ext cx="103188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Βέλος προς τα επάνω 9"/>
          <p:cNvSpPr/>
          <p:nvPr/>
        </p:nvSpPr>
        <p:spPr>
          <a:xfrm>
            <a:off x="249461" y="5602133"/>
            <a:ext cx="103188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Δεξιό άγκιστρο 10"/>
          <p:cNvSpPr/>
          <p:nvPr/>
        </p:nvSpPr>
        <p:spPr>
          <a:xfrm>
            <a:off x="1198786" y="4306733"/>
            <a:ext cx="381000" cy="1752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5307" name="TextBox 11"/>
          <p:cNvSpPr txBox="1">
            <a:spLocks noChangeArrowheads="1"/>
          </p:cNvSpPr>
          <p:nvPr/>
        </p:nvSpPr>
        <p:spPr bwMode="auto">
          <a:xfrm>
            <a:off x="1697261" y="4938558"/>
            <a:ext cx="186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Συγγένεια με Ο</a:t>
            </a:r>
            <a:r>
              <a:rPr lang="el-GR" altLang="el-GR" sz="1800" baseline="-25000">
                <a:latin typeface="Arial" charset="0"/>
              </a:rPr>
              <a:t>2</a:t>
            </a:r>
          </a:p>
        </p:txBody>
      </p:sp>
      <p:sp>
        <p:nvSpPr>
          <p:cNvPr id="13" name="Βέλος προς τα κάτω 12"/>
          <p:cNvSpPr/>
          <p:nvPr/>
        </p:nvSpPr>
        <p:spPr>
          <a:xfrm>
            <a:off x="1582961" y="4840133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</a:t>
            </a:r>
            <a:r>
              <a:rPr lang="el-GR" dirty="0" smtClean="0"/>
              <a:t>Αιμοσφαιρίνης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δεοξυ</a:t>
            </a:r>
            <a:r>
              <a:rPr lang="el-GR" dirty="0"/>
              <a:t>- μορφή της </a:t>
            </a:r>
            <a:r>
              <a:rPr lang="el-GR" dirty="0" err="1"/>
              <a:t>Hb</a:t>
            </a:r>
            <a:r>
              <a:rPr lang="el-GR" dirty="0"/>
              <a:t> μικρή συγγένεια με το οξυγόνο (υψηλή τιμή μερικής πίεσης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Οξυγόνωση ενός μορίου </a:t>
            </a:r>
            <a:r>
              <a:rPr lang="el-GR" dirty="0" err="1"/>
              <a:t>αίμης</a:t>
            </a:r>
            <a:r>
              <a:rPr lang="el-GR" dirty="0"/>
              <a:t> αλλάζει τον προσανατολισμό του τετραμερούς της </a:t>
            </a:r>
            <a:r>
              <a:rPr lang="el-GR" dirty="0" err="1" smtClean="0"/>
              <a:t>Hb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Ωθείται ο δισθενής σίδηρος της </a:t>
            </a:r>
            <a:r>
              <a:rPr lang="el-GR" dirty="0" err="1"/>
              <a:t>αίμης</a:t>
            </a:r>
            <a:r>
              <a:rPr lang="el-GR" dirty="0"/>
              <a:t> εκτός της </a:t>
            </a:r>
            <a:r>
              <a:rPr lang="el-GR" dirty="0" err="1" smtClean="0"/>
              <a:t>πορφυρίνης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Απομάκρυνση ταυτόχρονα 2,3 </a:t>
            </a:r>
            <a:r>
              <a:rPr lang="el-GR" dirty="0" smtClean="0"/>
              <a:t>BPG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81000" y="1295400"/>
            <a:ext cx="439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Ιστική ανταλλαγή αναπνευστικών αερίων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9413"/>
            <a:ext cx="594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6781800" y="22860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οξυαιμοσφαιρίνη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2608263" y="1752600"/>
            <a:ext cx="2649537" cy="3646488"/>
          </a:xfrm>
          <a:custGeom>
            <a:avLst/>
            <a:gdLst>
              <a:gd name="connsiteX0" fmla="*/ 0 w 3216812"/>
              <a:gd name="connsiteY0" fmla="*/ 4509877 h 4509877"/>
              <a:gd name="connsiteX1" fmla="*/ 1852654 w 3216812"/>
              <a:gd name="connsiteY1" fmla="*/ 868179 h 4509877"/>
              <a:gd name="connsiteX2" fmla="*/ 3021495 w 3216812"/>
              <a:gd name="connsiteY2" fmla="*/ 112805 h 4509877"/>
              <a:gd name="connsiteX3" fmla="*/ 3204375 w 3216812"/>
              <a:gd name="connsiteY3" fmla="*/ 17390 h 45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812" h="4509877">
                <a:moveTo>
                  <a:pt x="0" y="4509877"/>
                </a:moveTo>
                <a:cubicBezTo>
                  <a:pt x="674536" y="3055450"/>
                  <a:pt x="1349072" y="1601024"/>
                  <a:pt x="1852654" y="868179"/>
                </a:cubicBezTo>
                <a:cubicBezTo>
                  <a:pt x="2356236" y="135334"/>
                  <a:pt x="2796208" y="254603"/>
                  <a:pt x="3021495" y="112805"/>
                </a:cubicBezTo>
                <a:cubicBezTo>
                  <a:pt x="3246782" y="-28993"/>
                  <a:pt x="3225578" y="-5802"/>
                  <a:pt x="3204375" y="1739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Ελεύθερη σχεδίαση 6"/>
          <p:cNvSpPr/>
          <p:nvPr/>
        </p:nvSpPr>
        <p:spPr>
          <a:xfrm>
            <a:off x="2640013" y="2895600"/>
            <a:ext cx="5589587" cy="2598738"/>
          </a:xfrm>
          <a:custGeom>
            <a:avLst/>
            <a:gdLst>
              <a:gd name="connsiteX0" fmla="*/ 0 w 5228735"/>
              <a:gd name="connsiteY0" fmla="*/ 1324391 h 1324391"/>
              <a:gd name="connsiteX1" fmla="*/ 3180522 w 5228735"/>
              <a:gd name="connsiteY1" fmla="*/ 36280 h 1324391"/>
              <a:gd name="connsiteX2" fmla="*/ 5088835 w 5228735"/>
              <a:gd name="connsiteY2" fmla="*/ 354332 h 1324391"/>
              <a:gd name="connsiteX3" fmla="*/ 5096786 w 5228735"/>
              <a:gd name="connsiteY3" fmla="*/ 346381 h 1324391"/>
              <a:gd name="connsiteX4" fmla="*/ 5200153 w 5228735"/>
              <a:gd name="connsiteY4" fmla="*/ 362283 h 132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8735" h="1324391">
                <a:moveTo>
                  <a:pt x="0" y="1324391"/>
                </a:moveTo>
                <a:cubicBezTo>
                  <a:pt x="1166191" y="761174"/>
                  <a:pt x="2332383" y="197957"/>
                  <a:pt x="3180522" y="36280"/>
                </a:cubicBezTo>
                <a:cubicBezTo>
                  <a:pt x="4028661" y="-125397"/>
                  <a:pt x="4769458" y="302649"/>
                  <a:pt x="5088835" y="354332"/>
                </a:cubicBezTo>
                <a:cubicBezTo>
                  <a:pt x="5408212" y="406015"/>
                  <a:pt x="5078233" y="345056"/>
                  <a:pt x="5096786" y="346381"/>
                </a:cubicBezTo>
                <a:cubicBezTo>
                  <a:pt x="5115339" y="347706"/>
                  <a:pt x="5157746" y="354994"/>
                  <a:pt x="5200153" y="36228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Βέλος προς τα κάτω 8"/>
          <p:cNvSpPr/>
          <p:nvPr/>
        </p:nvSpPr>
        <p:spPr>
          <a:xfrm>
            <a:off x="5265738" y="1263650"/>
            <a:ext cx="304800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6329" name="TextBox 9"/>
          <p:cNvSpPr txBox="1">
            <a:spLocks noChangeArrowheads="1"/>
          </p:cNvSpPr>
          <p:nvPr/>
        </p:nvSpPr>
        <p:spPr bwMode="auto">
          <a:xfrm>
            <a:off x="5649913" y="1263650"/>
            <a:ext cx="15668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Θερμοκρασία</a:t>
            </a:r>
            <a:endParaRPr lang="en-US" altLang="el-G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BPG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pH</a:t>
            </a:r>
            <a:endParaRPr lang="el-GR" altLang="el-GR" sz="1800">
              <a:latin typeface="Arial" charset="0"/>
            </a:endParaRPr>
          </a:p>
        </p:txBody>
      </p:sp>
      <p:sp>
        <p:nvSpPr>
          <p:cNvPr id="11" name="Βέλος προς τα επάνω 10"/>
          <p:cNvSpPr/>
          <p:nvPr/>
        </p:nvSpPr>
        <p:spPr>
          <a:xfrm>
            <a:off x="5438775" y="1803400"/>
            <a:ext cx="220663" cy="280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6331" name="TextBox 12"/>
          <p:cNvSpPr txBox="1">
            <a:spLocks noChangeArrowheads="1"/>
          </p:cNvSpPr>
          <p:nvPr/>
        </p:nvSpPr>
        <p:spPr bwMode="auto">
          <a:xfrm>
            <a:off x="5943600" y="3935413"/>
            <a:ext cx="1566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Θερμοκρασία</a:t>
            </a:r>
            <a:endParaRPr lang="en-US" altLang="el-G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BPG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pH</a:t>
            </a:r>
            <a:endParaRPr lang="el-GR" altLang="el-GR" sz="1800">
              <a:latin typeface="Arial" charset="0"/>
            </a:endParaRPr>
          </a:p>
        </p:txBody>
      </p:sp>
      <p:sp>
        <p:nvSpPr>
          <p:cNvPr id="14" name="Βέλος προς τα επάνω 13"/>
          <p:cNvSpPr/>
          <p:nvPr/>
        </p:nvSpPr>
        <p:spPr>
          <a:xfrm>
            <a:off x="5803900" y="3944938"/>
            <a:ext cx="220663" cy="4524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Βέλος προς τα κάτω 14"/>
          <p:cNvSpPr/>
          <p:nvPr/>
        </p:nvSpPr>
        <p:spPr>
          <a:xfrm>
            <a:off x="5732463" y="4572000"/>
            <a:ext cx="3048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Αιμοσφαιρίνης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03238" y="1447800"/>
            <a:ext cx="10556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charset="0"/>
              </a:rPr>
              <a:t>2,3 </a:t>
            </a:r>
            <a:r>
              <a:rPr lang="en-US" altLang="el-GR" sz="1800">
                <a:latin typeface="Arial" charset="0"/>
              </a:rPr>
              <a:t>BPG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charset="0"/>
              </a:rPr>
              <a:t>Q</a:t>
            </a:r>
          </a:p>
        </p:txBody>
      </p:sp>
      <p:sp>
        <p:nvSpPr>
          <p:cNvPr id="5" name="Βέλος προς τα κάτω 4"/>
          <p:cNvSpPr/>
          <p:nvPr/>
        </p:nvSpPr>
        <p:spPr>
          <a:xfrm>
            <a:off x="398463" y="205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Βέλος προς τα επάνω 5"/>
          <p:cNvSpPr/>
          <p:nvPr/>
        </p:nvSpPr>
        <p:spPr>
          <a:xfrm>
            <a:off x="398463" y="1447800"/>
            <a:ext cx="104775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Βέλος προς τα επάνω 6"/>
          <p:cNvSpPr/>
          <p:nvPr/>
        </p:nvSpPr>
        <p:spPr>
          <a:xfrm>
            <a:off x="398463" y="2590800"/>
            <a:ext cx="104775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Δεξιό άγκιστρο 7"/>
          <p:cNvSpPr/>
          <p:nvPr/>
        </p:nvSpPr>
        <p:spPr>
          <a:xfrm>
            <a:off x="1349375" y="1295400"/>
            <a:ext cx="381000" cy="1752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1846263" y="1927225"/>
            <a:ext cx="20316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>
                <a:latin typeface="+mn-lt"/>
              </a:rPr>
              <a:t>Συγγένεια με Ο</a:t>
            </a:r>
            <a:r>
              <a:rPr lang="el-GR" altLang="el-GR" sz="2200" baseline="-25000">
                <a:latin typeface="+mn-lt"/>
              </a:rPr>
              <a:t>2</a:t>
            </a:r>
          </a:p>
        </p:txBody>
      </p:sp>
      <p:sp>
        <p:nvSpPr>
          <p:cNvPr id="10" name="Βέλος προς τα κάτω 9"/>
          <p:cNvSpPr/>
          <p:nvPr/>
        </p:nvSpPr>
        <p:spPr>
          <a:xfrm>
            <a:off x="1731963" y="18288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54" name="TextBox 10"/>
          <p:cNvSpPr txBox="1">
            <a:spLocks noChangeArrowheads="1"/>
          </p:cNvSpPr>
          <p:nvPr/>
        </p:nvSpPr>
        <p:spPr bwMode="auto">
          <a:xfrm>
            <a:off x="4267200" y="1946275"/>
            <a:ext cx="3666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>
                <a:latin typeface="+mn-lt"/>
              </a:rPr>
              <a:t>Ιστοί αποδέσμευση οξυγόνου </a:t>
            </a: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5486400" y="2316163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7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353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7" descr="http://www.emeraldinsight.com/fig/10508_10_1016_S1569-3740_05_05002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4659313"/>
            <a:ext cx="3368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Box 14"/>
          <p:cNvSpPr txBox="1">
            <a:spLocks noChangeArrowheads="1"/>
          </p:cNvSpPr>
          <p:nvPr/>
        </p:nvSpPr>
        <p:spPr bwMode="auto">
          <a:xfrm>
            <a:off x="368872" y="5085184"/>
            <a:ext cx="84940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Τα Η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 συνδέονται με την </a:t>
            </a:r>
            <a:r>
              <a:rPr lang="el-GR" altLang="el-GR" sz="2200" dirty="0" err="1">
                <a:latin typeface="+mn-lt"/>
              </a:rPr>
              <a:t>δεοξυαιμοσφαιρίνη</a:t>
            </a:r>
            <a:r>
              <a:rPr lang="el-GR" altLang="el-GR" sz="2200" dirty="0">
                <a:latin typeface="+mn-lt"/>
              </a:rPr>
              <a:t> και μεταφέρονται στους </a:t>
            </a:r>
            <a:r>
              <a:rPr lang="el-GR" altLang="el-GR" sz="2200" dirty="0" smtClean="0">
                <a:latin typeface="+mn-lt"/>
              </a:rPr>
              <a:t>πνεύμονες.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Εκεί μετατρέπεται η </a:t>
            </a:r>
            <a:r>
              <a:rPr lang="el-GR" altLang="el-GR" sz="2200" dirty="0" err="1">
                <a:latin typeface="+mn-lt"/>
              </a:rPr>
              <a:t>δεοξυ</a:t>
            </a:r>
            <a:r>
              <a:rPr lang="el-GR" altLang="el-GR" sz="2200" dirty="0">
                <a:latin typeface="+mn-lt"/>
              </a:rPr>
              <a:t>- σε </a:t>
            </a:r>
            <a:r>
              <a:rPr lang="el-GR" altLang="el-GR" sz="2200" dirty="0" err="1">
                <a:latin typeface="+mn-lt"/>
              </a:rPr>
              <a:t>οξυαιμοσφαιρίνη</a:t>
            </a:r>
            <a:r>
              <a:rPr lang="el-GR" altLang="el-GR" sz="2200" dirty="0">
                <a:latin typeface="+mn-lt"/>
              </a:rPr>
              <a:t> και αποβάλλονται με την μορφή </a:t>
            </a:r>
            <a:r>
              <a:rPr lang="en-US" altLang="el-GR" sz="2200" dirty="0" smtClean="0">
                <a:latin typeface="+mn-lt"/>
              </a:rPr>
              <a:t>CO</a:t>
            </a:r>
            <a:r>
              <a:rPr lang="en-US" altLang="el-GR" sz="2200" baseline="-25000" dirty="0" smtClean="0">
                <a:latin typeface="+mn-lt"/>
              </a:rPr>
              <a:t>2</a:t>
            </a:r>
            <a:r>
              <a:rPr lang="el-GR" altLang="el-GR" sz="2200" baseline="-25000" dirty="0" smtClean="0">
                <a:latin typeface="+mn-lt"/>
              </a:rPr>
              <a:t>.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Αιμοσφαιρίνης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62882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164126385"/>
              </p:ext>
            </p:extLst>
          </p:nvPr>
        </p:nvGraphicFramePr>
        <p:xfrm>
          <a:off x="304800" y="11430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Μεταβολικές Οδοί </a:t>
            </a:r>
            <a:r>
              <a:rPr lang="en-US" dirty="0" smtClean="0"/>
              <a:t>RBC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3166" y="1169740"/>
            <a:ext cx="8423290" cy="50405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altLang="el-GR" b="1" dirty="0">
                <a:cs typeface="Arial" charset="0"/>
              </a:rPr>
              <a:t>Γλυκολυτική Αναερόβια Οδός</a:t>
            </a:r>
          </a:p>
          <a:p>
            <a:pPr marL="285750" indent="-285750">
              <a:defRPr/>
            </a:pPr>
            <a:r>
              <a:rPr lang="en-US" altLang="el-GR" dirty="0" smtClean="0">
                <a:cs typeface="Arial" charset="0"/>
              </a:rPr>
              <a:t>NADH </a:t>
            </a:r>
            <a:r>
              <a:rPr lang="el-GR" altLang="el-GR" dirty="0" err="1">
                <a:cs typeface="Arial" charset="0"/>
              </a:rPr>
              <a:t>αναγωγάση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 err="1" smtClean="0">
                <a:cs typeface="Arial" charset="0"/>
              </a:rPr>
              <a:t>Hb</a:t>
            </a:r>
            <a:endParaRPr lang="en-US" altLang="el-GR" dirty="0">
              <a:cs typeface="Arial" charset="0"/>
            </a:endParaRPr>
          </a:p>
          <a:p>
            <a:pPr marL="285750" indent="-285750">
              <a:defRPr/>
            </a:pPr>
            <a:r>
              <a:rPr lang="el-GR" altLang="el-GR" dirty="0" err="1">
                <a:cs typeface="Arial" charset="0"/>
              </a:rPr>
              <a:t>Οξ</a:t>
            </a:r>
            <a:r>
              <a:rPr lang="el-GR" altLang="el-GR" dirty="0">
                <a:cs typeface="Arial" charset="0"/>
              </a:rPr>
              <a:t>. </a:t>
            </a:r>
            <a:r>
              <a:rPr lang="en-US" altLang="el-GR" dirty="0">
                <a:cs typeface="Arial" charset="0"/>
              </a:rPr>
              <a:t>NADH</a:t>
            </a:r>
            <a:r>
              <a:rPr lang="el-GR" altLang="el-GR" dirty="0">
                <a:cs typeface="Arial" charset="0"/>
              </a:rPr>
              <a:t> κατά την </a:t>
            </a:r>
            <a:r>
              <a:rPr lang="el-GR" altLang="el-GR" dirty="0" smtClean="0">
                <a:cs typeface="Arial" charset="0"/>
              </a:rPr>
              <a:t>αναγωγή της </a:t>
            </a:r>
            <a:r>
              <a:rPr lang="el-GR" altLang="el-GR" dirty="0">
                <a:cs typeface="Arial" charset="0"/>
              </a:rPr>
              <a:t>Η</a:t>
            </a:r>
            <a:r>
              <a:rPr lang="en-US" altLang="el-GR" dirty="0">
                <a:cs typeface="Arial" charset="0"/>
              </a:rPr>
              <a:t>b 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 err="1">
                <a:cs typeface="Arial" charset="0"/>
              </a:rPr>
              <a:t>metyHb</a:t>
            </a:r>
            <a:r>
              <a:rPr lang="en-US" altLang="el-GR" dirty="0">
                <a:cs typeface="Arial" charset="0"/>
              </a:rPr>
              <a:t> </a:t>
            </a:r>
            <a:r>
              <a:rPr lang="el-GR" altLang="el-GR" dirty="0" smtClean="0">
                <a:cs typeface="Arial" charset="0"/>
              </a:rPr>
              <a:t>= </a:t>
            </a:r>
            <a:r>
              <a:rPr lang="el-GR" altLang="el-GR" dirty="0" err="1" smtClean="0">
                <a:cs typeface="Arial" charset="0"/>
              </a:rPr>
              <a:t>πυροσταφυλικό</a:t>
            </a:r>
            <a:endParaRPr lang="el-GR" dirty="0">
              <a:cs typeface="Arial" charset="0"/>
            </a:endParaRPr>
          </a:p>
          <a:p>
            <a:endParaRPr lang="el-GR" altLang="el-GR" dirty="0" smtClean="0"/>
          </a:p>
          <a:p>
            <a:r>
              <a:rPr lang="el-GR" altLang="el-GR" dirty="0" smtClean="0"/>
              <a:t>Παράπλευρη </a:t>
            </a:r>
            <a:r>
              <a:rPr lang="el-GR" altLang="el-GR" dirty="0"/>
              <a:t>Γλυκολυτική Αναερόβια Οδός</a:t>
            </a:r>
          </a:p>
          <a:p>
            <a:r>
              <a:rPr lang="el-GR" altLang="el-GR" dirty="0"/>
              <a:t>Κληρονομικές ελλείψεις ενζύμων</a:t>
            </a:r>
          </a:p>
          <a:p>
            <a:endParaRPr lang="el-GR" altLang="el-GR" dirty="0"/>
          </a:p>
          <a:p>
            <a:pPr algn="ctr">
              <a:buNone/>
            </a:pPr>
            <a:r>
              <a:rPr lang="el-GR" altLang="el-GR" b="1" dirty="0"/>
              <a:t>ΣΥΓΓΕΝΕΙΣ ΑΙΜΟΛΥΤΙΚΕΣ </a:t>
            </a:r>
          </a:p>
          <a:p>
            <a:pPr algn="ctr">
              <a:buNone/>
            </a:pPr>
            <a:r>
              <a:rPr lang="el-GR" altLang="el-GR" b="1" dirty="0" smtClean="0"/>
              <a:t>ΑΝΑΙΜΙΕΣ</a:t>
            </a:r>
            <a:endParaRPr lang="el-GR" alt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GlycolysisGluconeogenesis_WP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6"/>
          <a:stretch/>
        </p:blipFill>
        <p:spPr bwMode="auto">
          <a:xfrm>
            <a:off x="323528" y="908719"/>
            <a:ext cx="8568952" cy="55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563888" y="6492039"/>
            <a:ext cx="1728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Interactive pathway map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Ερυθροποίηση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86000" y="59394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How Red Blood Cells are produced / </a:t>
            </a:r>
            <a:r>
              <a:rPr lang="en-US" sz="1200" dirty="0" smtClean="0">
                <a:latin typeface="+mn-lt"/>
                <a:hlinkClick r:id="rId5"/>
              </a:rPr>
              <a:t>Erythropoiesis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6"/>
              </a:rPr>
              <a:t>Dr. Prodigious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65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GlycolysisGluconeogenesis_WP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1"/>
          <a:stretch/>
        </p:blipFill>
        <p:spPr bwMode="auto">
          <a:xfrm>
            <a:off x="107504" y="1268760"/>
            <a:ext cx="774085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347864" y="6492039"/>
            <a:ext cx="1728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Interactive pathway map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2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Γήρανση και Καταστροφή </a:t>
            </a:r>
            <a:r>
              <a:rPr lang="el-GR" dirty="0" err="1"/>
              <a:t>RBCs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Άνοσος </a:t>
            </a:r>
            <a:r>
              <a:rPr lang="el-GR" dirty="0" smtClean="0"/>
              <a:t>Μηχανισμός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2050" name="Picture 2" descr="http://www.frontiersin.org/files/Articles/74689/fphys-05-00009-HTML/image_m/fphys-05-00009-g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21" y="1484784"/>
            <a:ext cx="5832958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62352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journal.frontiersin.org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7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209800" y="624009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redlabs.be</a:t>
            </a:r>
            <a:endParaRPr lang="el-GR" sz="1200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Γήρανση και Καταστροφή </a:t>
            </a:r>
            <a:r>
              <a:rPr lang="el-GR" dirty="0" err="1"/>
              <a:t>RBCs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Ελάττωση </a:t>
            </a:r>
            <a:r>
              <a:rPr lang="el-GR" dirty="0" smtClean="0"/>
              <a:t>Ενζύμων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1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Δομή και λειτουργία </a:t>
            </a:r>
            <a:r>
              <a:rPr lang="el-GR" sz="2000" dirty="0" err="1"/>
              <a:t>ερυθροκυττάρου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Μυελός των οστών</a:t>
            </a:r>
            <a:endParaRPr lang="el-GR" dirty="0"/>
          </a:p>
        </p:txBody>
      </p:sp>
      <p:pic>
        <p:nvPicPr>
          <p:cNvPr id="50178" name="Picture 2" descr="File:Gray72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55154"/>
            <a:ext cx="6867525" cy="501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087724" y="6279703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Gray72-en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ysid"/>
              </a:rPr>
              <a:t>Mysid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2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Ιστική</a:t>
            </a:r>
            <a:r>
              <a:rPr lang="el-GR" altLang="el-GR" dirty="0" smtClean="0"/>
              <a:t> ανταλλαγή αναπνευστικών αερίων.</a:t>
            </a:r>
          </a:p>
          <a:p>
            <a:pPr eaLnBrk="1" hangingPunct="1"/>
            <a:r>
              <a:rPr lang="el-GR" altLang="el-GR" dirty="0" smtClean="0"/>
              <a:t>Αιμοσφαιρίνη 95% του πρωτοπλάσματος.</a:t>
            </a:r>
          </a:p>
          <a:p>
            <a:pPr eaLnBrk="1" hangingPunct="1"/>
            <a:r>
              <a:rPr lang="el-GR" altLang="el-GR" dirty="0" smtClean="0"/>
              <a:t>Ένζυμα 5% για παραγωγή ενέργειας.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Αποστολή </a:t>
            </a:r>
            <a:r>
              <a:rPr lang="el-GR" dirty="0" err="1"/>
              <a:t>Ερυθροκυτάρων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5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Μοναδικές μηχανικές.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Αντέχει σε υψηλές πιέσεις.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Δισκοειδές αμφίκοιλο σχήμα.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Μεγάλη αναλογία επιφάνειας σε σχέση με όγκο.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Παραμορφωσιμότητα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Απύρηνο, 120 ημέρες ζωής.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Μιτοχόνδρια – οξειδωτικός μεταβολισμός.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Ριβοσώματα</a:t>
            </a:r>
            <a:r>
              <a:rPr lang="el-GR" altLang="el-GR" sz="2400" dirty="0" smtClean="0"/>
              <a:t> – αναγέννηση κατεστραμμένων πρωτεϊνών.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</a:t>
            </a:r>
            <a:r>
              <a:rPr lang="el-GR" dirty="0" err="1"/>
              <a:t>Ερυθροκυττάρου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56" y="1916832"/>
            <a:ext cx="3168155" cy="1980097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5796135" y="400506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Erythrocyte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deoxy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Rogeriopfm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9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752"/>
            <a:ext cx="4826704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επιφάνεια του αμφίκοιλου δίσκου στην κατεύθυνση ροής.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προσπορευόμενη</a:t>
            </a:r>
            <a:r>
              <a:rPr lang="el-GR" altLang="el-GR" dirty="0" smtClean="0"/>
              <a:t> επιφάνεια οξεία.</a:t>
            </a:r>
          </a:p>
          <a:p>
            <a:pPr eaLnBrk="1" hangingPunct="1"/>
            <a:r>
              <a:rPr lang="el-GR" altLang="el-GR" dirty="0" smtClean="0"/>
              <a:t>Επιφάνεια που έπεται αμβλεία.</a:t>
            </a:r>
          </a:p>
          <a:p>
            <a:pPr eaLnBrk="1" hangingPunct="1"/>
            <a:r>
              <a:rPr lang="el-GR" altLang="el-GR" dirty="0" smtClean="0"/>
              <a:t>Σχήμα αλεξίπτωτου ή τορπίλης.</a:t>
            </a:r>
          </a:p>
          <a:p>
            <a:pPr eaLnBrk="1" hangingPunct="1"/>
            <a:r>
              <a:rPr lang="el-GR" altLang="el-GR" dirty="0" smtClean="0"/>
              <a:t>Παραμόρφωση για αγγεία 4μ</a:t>
            </a:r>
            <a:r>
              <a:rPr lang="en-US" altLang="el-GR" dirty="0" smtClean="0"/>
              <a:t>m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Ερυθροκύτταρα</a:t>
            </a:r>
            <a:r>
              <a:rPr lang="el-GR" dirty="0"/>
              <a:t> στα Αγγεία</a:t>
            </a:r>
          </a:p>
        </p:txBody>
      </p:sp>
      <p:pic>
        <p:nvPicPr>
          <p:cNvPr id="6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03" y="1556792"/>
            <a:ext cx="3608577" cy="2706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7"/>
          <p:cNvSpPr/>
          <p:nvPr/>
        </p:nvSpPr>
        <p:spPr>
          <a:xfrm>
            <a:off x="5396003" y="450912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blood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blood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 plasma red blood cells plasma infection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geralt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81000" y="1340768"/>
            <a:ext cx="8534400" cy="5079086"/>
            <a:chOff x="381000" y="1340768"/>
            <a:chExt cx="8534400" cy="5079086"/>
          </a:xfrm>
        </p:grpSpPr>
        <p:sp>
          <p:nvSpPr>
            <p:cNvPr id="21506" name="Rectangle 4"/>
            <p:cNvSpPr>
              <a:spLocks noChangeArrowheads="1"/>
            </p:cNvSpPr>
            <p:nvPr/>
          </p:nvSpPr>
          <p:spPr bwMode="auto">
            <a:xfrm>
              <a:off x="381000" y="3779168"/>
              <a:ext cx="8534400" cy="1752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93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200">
                <a:latin typeface="+mn-lt"/>
              </a:endParaRPr>
            </a:p>
          </p:txBody>
        </p:sp>
        <p:sp>
          <p:nvSpPr>
            <p:cNvPr id="21507" name="Freeform 5"/>
            <p:cNvSpPr>
              <a:spLocks/>
            </p:cNvSpPr>
            <p:nvPr/>
          </p:nvSpPr>
          <p:spPr bwMode="auto">
            <a:xfrm>
              <a:off x="685800" y="4236368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08" name="Line 7"/>
            <p:cNvSpPr>
              <a:spLocks noChangeShapeType="1"/>
            </p:cNvSpPr>
            <p:nvPr/>
          </p:nvSpPr>
          <p:spPr bwMode="auto">
            <a:xfrm>
              <a:off x="2667000" y="5822752"/>
              <a:ext cx="39624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09" name="Text Box 8"/>
            <p:cNvSpPr txBox="1">
              <a:spLocks noChangeArrowheads="1"/>
            </p:cNvSpPr>
            <p:nvPr/>
          </p:nvSpPr>
          <p:spPr bwMode="auto">
            <a:xfrm>
              <a:off x="3858889" y="5988967"/>
              <a:ext cx="171252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200" b="1" dirty="0">
                  <a:latin typeface="+mn-lt"/>
                </a:rPr>
                <a:t>Ροή αίματος </a:t>
              </a:r>
            </a:p>
          </p:txBody>
        </p:sp>
        <p:sp>
          <p:nvSpPr>
            <p:cNvPr id="21510" name="Freeform 14"/>
            <p:cNvSpPr>
              <a:spLocks/>
            </p:cNvSpPr>
            <p:nvPr/>
          </p:nvSpPr>
          <p:spPr bwMode="auto">
            <a:xfrm>
              <a:off x="2209800" y="3931568"/>
              <a:ext cx="1362075" cy="1309688"/>
            </a:xfrm>
            <a:custGeom>
              <a:avLst/>
              <a:gdLst>
                <a:gd name="T0" fmla="*/ 2147483647 w 858"/>
                <a:gd name="T1" fmla="*/ 0 h 825"/>
                <a:gd name="T2" fmla="*/ 2147483647 w 858"/>
                <a:gd name="T3" fmla="*/ 2147483647 h 825"/>
                <a:gd name="T4" fmla="*/ 2147483647 w 858"/>
                <a:gd name="T5" fmla="*/ 2147483647 h 825"/>
                <a:gd name="T6" fmla="*/ 2147483647 w 858"/>
                <a:gd name="T7" fmla="*/ 2147483647 h 825"/>
                <a:gd name="T8" fmla="*/ 2147483647 w 858"/>
                <a:gd name="T9" fmla="*/ 2147483647 h 825"/>
                <a:gd name="T10" fmla="*/ 2147483647 w 858"/>
                <a:gd name="T11" fmla="*/ 2147483647 h 825"/>
                <a:gd name="T12" fmla="*/ 2147483647 w 858"/>
                <a:gd name="T13" fmla="*/ 2147483647 h 825"/>
                <a:gd name="T14" fmla="*/ 2147483647 w 858"/>
                <a:gd name="T15" fmla="*/ 2147483647 h 825"/>
                <a:gd name="T16" fmla="*/ 2147483647 w 858"/>
                <a:gd name="T17" fmla="*/ 2147483647 h 825"/>
                <a:gd name="T18" fmla="*/ 2147483647 w 858"/>
                <a:gd name="T19" fmla="*/ 2147483647 h 825"/>
                <a:gd name="T20" fmla="*/ 2147483647 w 858"/>
                <a:gd name="T21" fmla="*/ 2147483647 h 825"/>
                <a:gd name="T22" fmla="*/ 2147483647 w 858"/>
                <a:gd name="T23" fmla="*/ 2147483647 h 825"/>
                <a:gd name="T24" fmla="*/ 2147483647 w 858"/>
                <a:gd name="T25" fmla="*/ 2147483647 h 825"/>
                <a:gd name="T26" fmla="*/ 2147483647 w 858"/>
                <a:gd name="T27" fmla="*/ 2147483647 h 825"/>
                <a:gd name="T28" fmla="*/ 0 w 858"/>
                <a:gd name="T29" fmla="*/ 2147483647 h 825"/>
                <a:gd name="T30" fmla="*/ 2147483647 w 858"/>
                <a:gd name="T31" fmla="*/ 2147483647 h 825"/>
                <a:gd name="T32" fmla="*/ 2147483647 w 858"/>
                <a:gd name="T33" fmla="*/ 2147483647 h 825"/>
                <a:gd name="T34" fmla="*/ 2147483647 w 858"/>
                <a:gd name="T35" fmla="*/ 2147483647 h 825"/>
                <a:gd name="T36" fmla="*/ 2147483647 w 858"/>
                <a:gd name="T37" fmla="*/ 2147483647 h 825"/>
                <a:gd name="T38" fmla="*/ 2147483647 w 858"/>
                <a:gd name="T39" fmla="*/ 2147483647 h 825"/>
                <a:gd name="T40" fmla="*/ 2147483647 w 858"/>
                <a:gd name="T41" fmla="*/ 2147483647 h 825"/>
                <a:gd name="T42" fmla="*/ 2147483647 w 858"/>
                <a:gd name="T43" fmla="*/ 2147483647 h 825"/>
                <a:gd name="T44" fmla="*/ 2147483647 w 858"/>
                <a:gd name="T45" fmla="*/ 2147483647 h 825"/>
                <a:gd name="T46" fmla="*/ 2147483647 w 858"/>
                <a:gd name="T47" fmla="*/ 2147483647 h 825"/>
                <a:gd name="T48" fmla="*/ 2147483647 w 858"/>
                <a:gd name="T49" fmla="*/ 2147483647 h 825"/>
                <a:gd name="T50" fmla="*/ 2147483647 w 858"/>
                <a:gd name="T51" fmla="*/ 2147483647 h 825"/>
                <a:gd name="T52" fmla="*/ 2147483647 w 858"/>
                <a:gd name="T53" fmla="*/ 2147483647 h 825"/>
                <a:gd name="T54" fmla="*/ 2147483647 w 858"/>
                <a:gd name="T55" fmla="*/ 2147483647 h 825"/>
                <a:gd name="T56" fmla="*/ 2147483647 w 858"/>
                <a:gd name="T57" fmla="*/ 0 h 8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8" h="825">
                  <a:moveTo>
                    <a:pt x="248" y="0"/>
                  </a:moveTo>
                  <a:cubicBezTo>
                    <a:pt x="245" y="11"/>
                    <a:pt x="236" y="22"/>
                    <a:pt x="240" y="32"/>
                  </a:cubicBezTo>
                  <a:cubicBezTo>
                    <a:pt x="243" y="40"/>
                    <a:pt x="256" y="39"/>
                    <a:pt x="264" y="40"/>
                  </a:cubicBezTo>
                  <a:cubicBezTo>
                    <a:pt x="288" y="44"/>
                    <a:pt x="312" y="45"/>
                    <a:pt x="336" y="48"/>
                  </a:cubicBezTo>
                  <a:cubicBezTo>
                    <a:pt x="393" y="55"/>
                    <a:pt x="447" y="66"/>
                    <a:pt x="504" y="72"/>
                  </a:cubicBezTo>
                  <a:cubicBezTo>
                    <a:pt x="556" y="89"/>
                    <a:pt x="617" y="96"/>
                    <a:pt x="672" y="104"/>
                  </a:cubicBezTo>
                  <a:cubicBezTo>
                    <a:pt x="709" y="116"/>
                    <a:pt x="737" y="123"/>
                    <a:pt x="768" y="144"/>
                  </a:cubicBezTo>
                  <a:cubicBezTo>
                    <a:pt x="801" y="193"/>
                    <a:pt x="826" y="239"/>
                    <a:pt x="840" y="296"/>
                  </a:cubicBezTo>
                  <a:cubicBezTo>
                    <a:pt x="831" y="561"/>
                    <a:pt x="858" y="466"/>
                    <a:pt x="816" y="592"/>
                  </a:cubicBezTo>
                  <a:cubicBezTo>
                    <a:pt x="802" y="635"/>
                    <a:pt x="744" y="672"/>
                    <a:pt x="712" y="696"/>
                  </a:cubicBezTo>
                  <a:cubicBezTo>
                    <a:pt x="661" y="735"/>
                    <a:pt x="609" y="779"/>
                    <a:pt x="552" y="808"/>
                  </a:cubicBezTo>
                  <a:cubicBezTo>
                    <a:pt x="532" y="818"/>
                    <a:pt x="453" y="823"/>
                    <a:pt x="448" y="824"/>
                  </a:cubicBezTo>
                  <a:cubicBezTo>
                    <a:pt x="364" y="819"/>
                    <a:pt x="217" y="825"/>
                    <a:pt x="144" y="760"/>
                  </a:cubicBezTo>
                  <a:cubicBezTo>
                    <a:pt x="113" y="732"/>
                    <a:pt x="90" y="695"/>
                    <a:pt x="56" y="672"/>
                  </a:cubicBezTo>
                  <a:cubicBezTo>
                    <a:pt x="28" y="630"/>
                    <a:pt x="10" y="586"/>
                    <a:pt x="0" y="536"/>
                  </a:cubicBezTo>
                  <a:cubicBezTo>
                    <a:pt x="8" y="471"/>
                    <a:pt x="1" y="466"/>
                    <a:pt x="56" y="448"/>
                  </a:cubicBezTo>
                  <a:cubicBezTo>
                    <a:pt x="159" y="453"/>
                    <a:pt x="193" y="448"/>
                    <a:pt x="272" y="472"/>
                  </a:cubicBezTo>
                  <a:cubicBezTo>
                    <a:pt x="272" y="472"/>
                    <a:pt x="332" y="492"/>
                    <a:pt x="344" y="496"/>
                  </a:cubicBezTo>
                  <a:cubicBezTo>
                    <a:pt x="352" y="499"/>
                    <a:pt x="368" y="504"/>
                    <a:pt x="368" y="504"/>
                  </a:cubicBezTo>
                  <a:cubicBezTo>
                    <a:pt x="393" y="542"/>
                    <a:pt x="375" y="525"/>
                    <a:pt x="432" y="544"/>
                  </a:cubicBezTo>
                  <a:cubicBezTo>
                    <a:pt x="440" y="547"/>
                    <a:pt x="456" y="552"/>
                    <a:pt x="456" y="552"/>
                  </a:cubicBezTo>
                  <a:cubicBezTo>
                    <a:pt x="559" y="544"/>
                    <a:pt x="577" y="570"/>
                    <a:pt x="592" y="480"/>
                  </a:cubicBezTo>
                  <a:cubicBezTo>
                    <a:pt x="589" y="448"/>
                    <a:pt x="590" y="415"/>
                    <a:pt x="584" y="384"/>
                  </a:cubicBezTo>
                  <a:cubicBezTo>
                    <a:pt x="575" y="337"/>
                    <a:pt x="481" y="296"/>
                    <a:pt x="440" y="272"/>
                  </a:cubicBezTo>
                  <a:cubicBezTo>
                    <a:pt x="394" y="246"/>
                    <a:pt x="438" y="268"/>
                    <a:pt x="392" y="232"/>
                  </a:cubicBezTo>
                  <a:cubicBezTo>
                    <a:pt x="377" y="220"/>
                    <a:pt x="344" y="200"/>
                    <a:pt x="344" y="200"/>
                  </a:cubicBezTo>
                  <a:cubicBezTo>
                    <a:pt x="333" y="168"/>
                    <a:pt x="320" y="152"/>
                    <a:pt x="296" y="128"/>
                  </a:cubicBezTo>
                  <a:cubicBezTo>
                    <a:pt x="283" y="90"/>
                    <a:pt x="253" y="93"/>
                    <a:pt x="248" y="64"/>
                  </a:cubicBezTo>
                  <a:cubicBezTo>
                    <a:pt x="244" y="43"/>
                    <a:pt x="248" y="21"/>
                    <a:pt x="248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1" name="Freeform 15"/>
            <p:cNvSpPr>
              <a:spLocks/>
            </p:cNvSpPr>
            <p:nvPr/>
          </p:nvSpPr>
          <p:spPr bwMode="auto">
            <a:xfrm>
              <a:off x="4191000" y="4160168"/>
              <a:ext cx="1363663" cy="1184275"/>
            </a:xfrm>
            <a:custGeom>
              <a:avLst/>
              <a:gdLst>
                <a:gd name="T0" fmla="*/ 2147483647 w 859"/>
                <a:gd name="T1" fmla="*/ 2147483647 h 746"/>
                <a:gd name="T2" fmla="*/ 2147483647 w 859"/>
                <a:gd name="T3" fmla="*/ 2147483647 h 746"/>
                <a:gd name="T4" fmla="*/ 2147483647 w 859"/>
                <a:gd name="T5" fmla="*/ 2147483647 h 746"/>
                <a:gd name="T6" fmla="*/ 2147483647 w 859"/>
                <a:gd name="T7" fmla="*/ 2147483647 h 746"/>
                <a:gd name="T8" fmla="*/ 2147483647 w 859"/>
                <a:gd name="T9" fmla="*/ 2147483647 h 746"/>
                <a:gd name="T10" fmla="*/ 2147483647 w 859"/>
                <a:gd name="T11" fmla="*/ 2147483647 h 746"/>
                <a:gd name="T12" fmla="*/ 2147483647 w 859"/>
                <a:gd name="T13" fmla="*/ 2147483647 h 746"/>
                <a:gd name="T14" fmla="*/ 2147483647 w 859"/>
                <a:gd name="T15" fmla="*/ 2147483647 h 746"/>
                <a:gd name="T16" fmla="*/ 2147483647 w 859"/>
                <a:gd name="T17" fmla="*/ 2147483647 h 746"/>
                <a:gd name="T18" fmla="*/ 2147483647 w 859"/>
                <a:gd name="T19" fmla="*/ 2147483647 h 746"/>
                <a:gd name="T20" fmla="*/ 2147483647 w 859"/>
                <a:gd name="T21" fmla="*/ 2147483647 h 746"/>
                <a:gd name="T22" fmla="*/ 2147483647 w 859"/>
                <a:gd name="T23" fmla="*/ 2147483647 h 746"/>
                <a:gd name="T24" fmla="*/ 2147483647 w 859"/>
                <a:gd name="T25" fmla="*/ 2147483647 h 746"/>
                <a:gd name="T26" fmla="*/ 2147483647 w 859"/>
                <a:gd name="T27" fmla="*/ 2147483647 h 746"/>
                <a:gd name="T28" fmla="*/ 0 w 859"/>
                <a:gd name="T29" fmla="*/ 2147483647 h 746"/>
                <a:gd name="T30" fmla="*/ 2147483647 w 859"/>
                <a:gd name="T31" fmla="*/ 2147483647 h 746"/>
                <a:gd name="T32" fmla="*/ 2147483647 w 859"/>
                <a:gd name="T33" fmla="*/ 2147483647 h 746"/>
                <a:gd name="T34" fmla="*/ 2147483647 w 859"/>
                <a:gd name="T35" fmla="*/ 2147483647 h 746"/>
                <a:gd name="T36" fmla="*/ 2147483647 w 859"/>
                <a:gd name="T37" fmla="*/ 2147483647 h 746"/>
                <a:gd name="T38" fmla="*/ 2147483647 w 859"/>
                <a:gd name="T39" fmla="*/ 2147483647 h 746"/>
                <a:gd name="T40" fmla="*/ 2147483647 w 859"/>
                <a:gd name="T41" fmla="*/ 2147483647 h 746"/>
                <a:gd name="T42" fmla="*/ 2147483647 w 859"/>
                <a:gd name="T43" fmla="*/ 2147483647 h 746"/>
                <a:gd name="T44" fmla="*/ 2147483647 w 859"/>
                <a:gd name="T45" fmla="*/ 2147483647 h 746"/>
                <a:gd name="T46" fmla="*/ 2147483647 w 859"/>
                <a:gd name="T47" fmla="*/ 2147483647 h 746"/>
                <a:gd name="T48" fmla="*/ 2147483647 w 859"/>
                <a:gd name="T49" fmla="*/ 2147483647 h 746"/>
                <a:gd name="T50" fmla="*/ 2147483647 w 859"/>
                <a:gd name="T51" fmla="*/ 2147483647 h 7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9" h="746">
                  <a:moveTo>
                    <a:pt x="16" y="42"/>
                  </a:moveTo>
                  <a:cubicBezTo>
                    <a:pt x="141" y="0"/>
                    <a:pt x="279" y="32"/>
                    <a:pt x="408" y="50"/>
                  </a:cubicBezTo>
                  <a:cubicBezTo>
                    <a:pt x="504" y="82"/>
                    <a:pt x="596" y="100"/>
                    <a:pt x="696" y="114"/>
                  </a:cubicBezTo>
                  <a:cubicBezTo>
                    <a:pt x="722" y="123"/>
                    <a:pt x="768" y="154"/>
                    <a:pt x="768" y="154"/>
                  </a:cubicBezTo>
                  <a:cubicBezTo>
                    <a:pt x="817" y="227"/>
                    <a:pt x="829" y="304"/>
                    <a:pt x="856" y="386"/>
                  </a:cubicBezTo>
                  <a:cubicBezTo>
                    <a:pt x="851" y="464"/>
                    <a:pt x="859" y="551"/>
                    <a:pt x="800" y="610"/>
                  </a:cubicBezTo>
                  <a:cubicBezTo>
                    <a:pt x="784" y="657"/>
                    <a:pt x="804" y="614"/>
                    <a:pt x="768" y="650"/>
                  </a:cubicBezTo>
                  <a:cubicBezTo>
                    <a:pt x="705" y="713"/>
                    <a:pt x="807" y="632"/>
                    <a:pt x="728" y="698"/>
                  </a:cubicBezTo>
                  <a:cubicBezTo>
                    <a:pt x="701" y="721"/>
                    <a:pt x="658" y="738"/>
                    <a:pt x="624" y="746"/>
                  </a:cubicBezTo>
                  <a:cubicBezTo>
                    <a:pt x="480" y="743"/>
                    <a:pt x="336" y="743"/>
                    <a:pt x="192" y="738"/>
                  </a:cubicBezTo>
                  <a:cubicBezTo>
                    <a:pt x="162" y="737"/>
                    <a:pt x="104" y="714"/>
                    <a:pt x="104" y="714"/>
                  </a:cubicBezTo>
                  <a:cubicBezTo>
                    <a:pt x="89" y="699"/>
                    <a:pt x="67" y="692"/>
                    <a:pt x="56" y="674"/>
                  </a:cubicBezTo>
                  <a:cubicBezTo>
                    <a:pt x="47" y="660"/>
                    <a:pt x="45" y="642"/>
                    <a:pt x="40" y="626"/>
                  </a:cubicBezTo>
                  <a:cubicBezTo>
                    <a:pt x="37" y="617"/>
                    <a:pt x="28" y="611"/>
                    <a:pt x="24" y="602"/>
                  </a:cubicBezTo>
                  <a:cubicBezTo>
                    <a:pt x="10" y="575"/>
                    <a:pt x="0" y="514"/>
                    <a:pt x="0" y="514"/>
                  </a:cubicBezTo>
                  <a:cubicBezTo>
                    <a:pt x="3" y="498"/>
                    <a:pt x="1" y="481"/>
                    <a:pt x="8" y="466"/>
                  </a:cubicBezTo>
                  <a:cubicBezTo>
                    <a:pt x="19" y="444"/>
                    <a:pt x="68" y="441"/>
                    <a:pt x="88" y="434"/>
                  </a:cubicBezTo>
                  <a:cubicBezTo>
                    <a:pt x="296" y="443"/>
                    <a:pt x="231" y="431"/>
                    <a:pt x="360" y="474"/>
                  </a:cubicBezTo>
                  <a:cubicBezTo>
                    <a:pt x="384" y="469"/>
                    <a:pt x="412" y="472"/>
                    <a:pt x="432" y="458"/>
                  </a:cubicBezTo>
                  <a:cubicBezTo>
                    <a:pt x="438" y="454"/>
                    <a:pt x="453" y="391"/>
                    <a:pt x="456" y="378"/>
                  </a:cubicBezTo>
                  <a:cubicBezTo>
                    <a:pt x="453" y="367"/>
                    <a:pt x="455" y="354"/>
                    <a:pt x="448" y="346"/>
                  </a:cubicBezTo>
                  <a:cubicBezTo>
                    <a:pt x="432" y="327"/>
                    <a:pt x="383" y="312"/>
                    <a:pt x="360" y="306"/>
                  </a:cubicBezTo>
                  <a:cubicBezTo>
                    <a:pt x="294" y="262"/>
                    <a:pt x="214" y="271"/>
                    <a:pt x="136" y="266"/>
                  </a:cubicBezTo>
                  <a:cubicBezTo>
                    <a:pt x="128" y="264"/>
                    <a:pt x="89" y="255"/>
                    <a:pt x="80" y="250"/>
                  </a:cubicBezTo>
                  <a:cubicBezTo>
                    <a:pt x="63" y="241"/>
                    <a:pt x="32" y="218"/>
                    <a:pt x="32" y="218"/>
                  </a:cubicBezTo>
                  <a:cubicBezTo>
                    <a:pt x="15" y="133"/>
                    <a:pt x="25" y="192"/>
                    <a:pt x="16" y="4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2" name="Freeform 16"/>
            <p:cNvSpPr>
              <a:spLocks/>
            </p:cNvSpPr>
            <p:nvPr/>
          </p:nvSpPr>
          <p:spPr bwMode="auto">
            <a:xfrm>
              <a:off x="6019800" y="4007768"/>
              <a:ext cx="1371600" cy="1270000"/>
            </a:xfrm>
            <a:custGeom>
              <a:avLst/>
              <a:gdLst>
                <a:gd name="T0" fmla="*/ 2147483647 w 864"/>
                <a:gd name="T1" fmla="*/ 0 h 800"/>
                <a:gd name="T2" fmla="*/ 2147483647 w 864"/>
                <a:gd name="T3" fmla="*/ 2147483647 h 800"/>
                <a:gd name="T4" fmla="*/ 2147483647 w 864"/>
                <a:gd name="T5" fmla="*/ 2147483647 h 800"/>
                <a:gd name="T6" fmla="*/ 2147483647 w 864"/>
                <a:gd name="T7" fmla="*/ 2147483647 h 800"/>
                <a:gd name="T8" fmla="*/ 2147483647 w 864"/>
                <a:gd name="T9" fmla="*/ 2147483647 h 800"/>
                <a:gd name="T10" fmla="*/ 2147483647 w 864"/>
                <a:gd name="T11" fmla="*/ 2147483647 h 800"/>
                <a:gd name="T12" fmla="*/ 2147483647 w 864"/>
                <a:gd name="T13" fmla="*/ 2147483647 h 800"/>
                <a:gd name="T14" fmla="*/ 2147483647 w 864"/>
                <a:gd name="T15" fmla="*/ 2147483647 h 800"/>
                <a:gd name="T16" fmla="*/ 2147483647 w 864"/>
                <a:gd name="T17" fmla="*/ 2147483647 h 800"/>
                <a:gd name="T18" fmla="*/ 2147483647 w 864"/>
                <a:gd name="T19" fmla="*/ 2147483647 h 800"/>
                <a:gd name="T20" fmla="*/ 2147483647 w 864"/>
                <a:gd name="T21" fmla="*/ 2147483647 h 800"/>
                <a:gd name="T22" fmla="*/ 2147483647 w 864"/>
                <a:gd name="T23" fmla="*/ 2147483647 h 800"/>
                <a:gd name="T24" fmla="*/ 2147483647 w 864"/>
                <a:gd name="T25" fmla="*/ 2147483647 h 800"/>
                <a:gd name="T26" fmla="*/ 2147483647 w 864"/>
                <a:gd name="T27" fmla="*/ 2147483647 h 800"/>
                <a:gd name="T28" fmla="*/ 2147483647 w 864"/>
                <a:gd name="T29" fmla="*/ 2147483647 h 800"/>
                <a:gd name="T30" fmla="*/ 2147483647 w 864"/>
                <a:gd name="T31" fmla="*/ 2147483647 h 800"/>
                <a:gd name="T32" fmla="*/ 2147483647 w 864"/>
                <a:gd name="T33" fmla="*/ 2147483647 h 800"/>
                <a:gd name="T34" fmla="*/ 2147483647 w 864"/>
                <a:gd name="T35" fmla="*/ 2147483647 h 800"/>
                <a:gd name="T36" fmla="*/ 2147483647 w 864"/>
                <a:gd name="T37" fmla="*/ 2147483647 h 800"/>
                <a:gd name="T38" fmla="*/ 2147483647 w 864"/>
                <a:gd name="T39" fmla="*/ 2147483647 h 800"/>
                <a:gd name="T40" fmla="*/ 2147483647 w 864"/>
                <a:gd name="T41" fmla="*/ 2147483647 h 800"/>
                <a:gd name="T42" fmla="*/ 2147483647 w 864"/>
                <a:gd name="T43" fmla="*/ 2147483647 h 800"/>
                <a:gd name="T44" fmla="*/ 2147483647 w 864"/>
                <a:gd name="T45" fmla="*/ 2147483647 h 800"/>
                <a:gd name="T46" fmla="*/ 2147483647 w 864"/>
                <a:gd name="T47" fmla="*/ 2147483647 h 800"/>
                <a:gd name="T48" fmla="*/ 2147483647 w 864"/>
                <a:gd name="T49" fmla="*/ 2147483647 h 800"/>
                <a:gd name="T50" fmla="*/ 2147483647 w 864"/>
                <a:gd name="T51" fmla="*/ 2147483647 h 800"/>
                <a:gd name="T52" fmla="*/ 2147483647 w 864"/>
                <a:gd name="T53" fmla="*/ 2147483647 h 800"/>
                <a:gd name="T54" fmla="*/ 2147483647 w 864"/>
                <a:gd name="T55" fmla="*/ 2147483647 h 800"/>
                <a:gd name="T56" fmla="*/ 2147483647 w 864"/>
                <a:gd name="T57" fmla="*/ 2147483647 h 800"/>
                <a:gd name="T58" fmla="*/ 2147483647 w 864"/>
                <a:gd name="T59" fmla="*/ 2147483647 h 800"/>
                <a:gd name="T60" fmla="*/ 2147483647 w 864"/>
                <a:gd name="T61" fmla="*/ 2147483647 h 800"/>
                <a:gd name="T62" fmla="*/ 2147483647 w 864"/>
                <a:gd name="T63" fmla="*/ 2147483647 h 800"/>
                <a:gd name="T64" fmla="*/ 2147483647 w 864"/>
                <a:gd name="T65" fmla="*/ 2147483647 h 800"/>
                <a:gd name="T66" fmla="*/ 2147483647 w 864"/>
                <a:gd name="T67" fmla="*/ 2147483647 h 800"/>
                <a:gd name="T68" fmla="*/ 2147483647 w 864"/>
                <a:gd name="T69" fmla="*/ 2147483647 h 800"/>
                <a:gd name="T70" fmla="*/ 2147483647 w 864"/>
                <a:gd name="T71" fmla="*/ 0 h 8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4" h="800">
                  <a:moveTo>
                    <a:pt x="224" y="0"/>
                  </a:moveTo>
                  <a:cubicBezTo>
                    <a:pt x="339" y="10"/>
                    <a:pt x="437" y="12"/>
                    <a:pt x="544" y="48"/>
                  </a:cubicBezTo>
                  <a:cubicBezTo>
                    <a:pt x="559" y="53"/>
                    <a:pt x="631" y="92"/>
                    <a:pt x="640" y="104"/>
                  </a:cubicBezTo>
                  <a:cubicBezTo>
                    <a:pt x="661" y="132"/>
                    <a:pt x="679" y="159"/>
                    <a:pt x="704" y="184"/>
                  </a:cubicBezTo>
                  <a:cubicBezTo>
                    <a:pt x="729" y="259"/>
                    <a:pt x="786" y="301"/>
                    <a:pt x="816" y="376"/>
                  </a:cubicBezTo>
                  <a:cubicBezTo>
                    <a:pt x="827" y="403"/>
                    <a:pt x="837" y="429"/>
                    <a:pt x="848" y="456"/>
                  </a:cubicBezTo>
                  <a:cubicBezTo>
                    <a:pt x="854" y="472"/>
                    <a:pt x="864" y="504"/>
                    <a:pt x="864" y="504"/>
                  </a:cubicBezTo>
                  <a:cubicBezTo>
                    <a:pt x="862" y="526"/>
                    <a:pt x="863" y="585"/>
                    <a:pt x="848" y="616"/>
                  </a:cubicBezTo>
                  <a:cubicBezTo>
                    <a:pt x="832" y="647"/>
                    <a:pt x="813" y="658"/>
                    <a:pt x="784" y="672"/>
                  </a:cubicBezTo>
                  <a:cubicBezTo>
                    <a:pt x="732" y="698"/>
                    <a:pt x="789" y="677"/>
                    <a:pt x="736" y="712"/>
                  </a:cubicBezTo>
                  <a:cubicBezTo>
                    <a:pt x="674" y="753"/>
                    <a:pt x="591" y="758"/>
                    <a:pt x="528" y="800"/>
                  </a:cubicBezTo>
                  <a:cubicBezTo>
                    <a:pt x="464" y="797"/>
                    <a:pt x="400" y="799"/>
                    <a:pt x="336" y="792"/>
                  </a:cubicBezTo>
                  <a:cubicBezTo>
                    <a:pt x="307" y="789"/>
                    <a:pt x="256" y="760"/>
                    <a:pt x="256" y="760"/>
                  </a:cubicBezTo>
                  <a:cubicBezTo>
                    <a:pt x="245" y="752"/>
                    <a:pt x="233" y="745"/>
                    <a:pt x="224" y="736"/>
                  </a:cubicBezTo>
                  <a:cubicBezTo>
                    <a:pt x="217" y="729"/>
                    <a:pt x="215" y="718"/>
                    <a:pt x="208" y="712"/>
                  </a:cubicBezTo>
                  <a:cubicBezTo>
                    <a:pt x="194" y="699"/>
                    <a:pt x="160" y="680"/>
                    <a:pt x="160" y="680"/>
                  </a:cubicBezTo>
                  <a:cubicBezTo>
                    <a:pt x="146" y="637"/>
                    <a:pt x="117" y="609"/>
                    <a:pt x="80" y="584"/>
                  </a:cubicBezTo>
                  <a:cubicBezTo>
                    <a:pt x="65" y="553"/>
                    <a:pt x="38" y="534"/>
                    <a:pt x="24" y="504"/>
                  </a:cubicBezTo>
                  <a:cubicBezTo>
                    <a:pt x="17" y="489"/>
                    <a:pt x="8" y="456"/>
                    <a:pt x="8" y="456"/>
                  </a:cubicBezTo>
                  <a:cubicBezTo>
                    <a:pt x="17" y="386"/>
                    <a:pt x="0" y="325"/>
                    <a:pt x="56" y="288"/>
                  </a:cubicBezTo>
                  <a:cubicBezTo>
                    <a:pt x="80" y="291"/>
                    <a:pt x="104" y="292"/>
                    <a:pt x="128" y="296"/>
                  </a:cubicBezTo>
                  <a:cubicBezTo>
                    <a:pt x="158" y="301"/>
                    <a:pt x="148" y="306"/>
                    <a:pt x="176" y="320"/>
                  </a:cubicBezTo>
                  <a:cubicBezTo>
                    <a:pt x="215" y="340"/>
                    <a:pt x="256" y="356"/>
                    <a:pt x="296" y="376"/>
                  </a:cubicBezTo>
                  <a:cubicBezTo>
                    <a:pt x="331" y="394"/>
                    <a:pt x="376" y="401"/>
                    <a:pt x="408" y="424"/>
                  </a:cubicBezTo>
                  <a:cubicBezTo>
                    <a:pt x="417" y="431"/>
                    <a:pt x="422" y="443"/>
                    <a:pt x="432" y="448"/>
                  </a:cubicBezTo>
                  <a:cubicBezTo>
                    <a:pt x="438" y="451"/>
                    <a:pt x="538" y="491"/>
                    <a:pt x="552" y="496"/>
                  </a:cubicBezTo>
                  <a:cubicBezTo>
                    <a:pt x="633" y="488"/>
                    <a:pt x="639" y="500"/>
                    <a:pt x="656" y="432"/>
                  </a:cubicBezTo>
                  <a:cubicBezTo>
                    <a:pt x="656" y="432"/>
                    <a:pt x="644" y="380"/>
                    <a:pt x="640" y="376"/>
                  </a:cubicBezTo>
                  <a:cubicBezTo>
                    <a:pt x="576" y="312"/>
                    <a:pt x="472" y="299"/>
                    <a:pt x="392" y="272"/>
                  </a:cubicBezTo>
                  <a:cubicBezTo>
                    <a:pt x="383" y="269"/>
                    <a:pt x="377" y="260"/>
                    <a:pt x="368" y="256"/>
                  </a:cubicBezTo>
                  <a:cubicBezTo>
                    <a:pt x="358" y="252"/>
                    <a:pt x="347" y="251"/>
                    <a:pt x="336" y="248"/>
                  </a:cubicBezTo>
                  <a:cubicBezTo>
                    <a:pt x="320" y="243"/>
                    <a:pt x="288" y="232"/>
                    <a:pt x="288" y="232"/>
                  </a:cubicBezTo>
                  <a:cubicBezTo>
                    <a:pt x="265" y="209"/>
                    <a:pt x="239" y="191"/>
                    <a:pt x="216" y="168"/>
                  </a:cubicBezTo>
                  <a:cubicBezTo>
                    <a:pt x="211" y="126"/>
                    <a:pt x="199" y="66"/>
                    <a:pt x="216" y="24"/>
                  </a:cubicBezTo>
                  <a:cubicBezTo>
                    <a:pt x="219" y="16"/>
                    <a:pt x="237" y="24"/>
                    <a:pt x="240" y="16"/>
                  </a:cubicBezTo>
                  <a:cubicBezTo>
                    <a:pt x="242" y="9"/>
                    <a:pt x="229" y="5"/>
                    <a:pt x="224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3" name="Freeform 17"/>
            <p:cNvSpPr>
              <a:spLocks/>
            </p:cNvSpPr>
            <p:nvPr/>
          </p:nvSpPr>
          <p:spPr bwMode="auto">
            <a:xfrm>
              <a:off x="7467600" y="4160168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4" name="Rectangle 19"/>
            <p:cNvSpPr>
              <a:spLocks noChangeArrowheads="1"/>
            </p:cNvSpPr>
            <p:nvPr/>
          </p:nvSpPr>
          <p:spPr bwMode="auto">
            <a:xfrm rot="-5400000">
              <a:off x="3771900" y="1683668"/>
              <a:ext cx="2438400" cy="1752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93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200">
                <a:latin typeface="+mn-lt"/>
              </a:endParaRPr>
            </a:p>
          </p:txBody>
        </p:sp>
        <p:sp>
          <p:nvSpPr>
            <p:cNvPr id="21515" name="Line 20"/>
            <p:cNvSpPr>
              <a:spLocks noChangeShapeType="1"/>
            </p:cNvSpPr>
            <p:nvPr/>
          </p:nvSpPr>
          <p:spPr bwMode="auto">
            <a:xfrm rot="-5400000">
              <a:off x="2743200" y="2559968"/>
              <a:ext cx="18288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6" name="Freeform 21"/>
            <p:cNvSpPr>
              <a:spLocks/>
            </p:cNvSpPr>
            <p:nvPr/>
          </p:nvSpPr>
          <p:spPr bwMode="auto">
            <a:xfrm rot="-4602979">
              <a:off x="4438650" y="2998118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1517" name="Freeform 22"/>
            <p:cNvSpPr>
              <a:spLocks/>
            </p:cNvSpPr>
            <p:nvPr/>
          </p:nvSpPr>
          <p:spPr bwMode="auto">
            <a:xfrm rot="-4932172">
              <a:off x="4419600" y="1645568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Ροή αίματος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2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13e6928867ae587c1ab9c29b385b80e3a75a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xpsGsfuffEM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379</TotalTime>
  <Words>1841</Words>
  <Application>Microsoft Office PowerPoint</Application>
  <PresentationFormat>On-screen Show (4:3)</PresentationFormat>
  <Paragraphs>367</Paragraphs>
  <Slides>49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OC_template</vt:lpstr>
      <vt:lpstr>template</vt:lpstr>
      <vt:lpstr>1_template</vt:lpstr>
      <vt:lpstr>2_template</vt:lpstr>
      <vt:lpstr>OC_template_updated</vt:lpstr>
      <vt:lpstr>Αιματολογία ΙΙ (Θ)</vt:lpstr>
      <vt:lpstr>Ερυθροποίηση 1/2 </vt:lpstr>
      <vt:lpstr>Αιμοποίηση</vt:lpstr>
      <vt:lpstr>Ερυθροποίηση 2/2 </vt:lpstr>
      <vt:lpstr>Μυελός των οστών</vt:lpstr>
      <vt:lpstr>Αποστολή Ερυθροκυτάρων</vt:lpstr>
      <vt:lpstr>Ιδιότητες Ερυθροκυττάρου</vt:lpstr>
      <vt:lpstr>Ερυθροκύτταρα στα Αγγεία</vt:lpstr>
      <vt:lpstr>Ροή αίματος </vt:lpstr>
      <vt:lpstr>Πώς επιβιώνει το Ερυθροκύτταρο;</vt:lpstr>
      <vt:lpstr>Ερυθροκυτταρική Μεμβράνη 1/2</vt:lpstr>
      <vt:lpstr>Λειτουργίες Ερυθροκυτταρικής Μεμβράνης</vt:lpstr>
      <vt:lpstr>Ερυθροκυτταρική Μεμβράνη 2/2</vt:lpstr>
      <vt:lpstr>Λιπιδιακή Διπλοστιβάδα 1/2</vt:lpstr>
      <vt:lpstr>Λιπιδιακή Διπλοστιβάδα 2/2</vt:lpstr>
      <vt:lpstr>Χοληστερόλη στα ΔΕΚ</vt:lpstr>
      <vt:lpstr>Ανταλλαγή Φωσφορολιπιδίων</vt:lpstr>
      <vt:lpstr>Πρωτεΐνες της Μεμβράνης</vt:lpstr>
      <vt:lpstr>Δομή Κυτταροσκελετού </vt:lpstr>
      <vt:lpstr>Ανιοανταλλαγέας ή Ζώνη-3</vt:lpstr>
      <vt:lpstr>Αγκυρίνη 1/2 </vt:lpstr>
      <vt:lpstr>Αγκυρίνη 2/2 </vt:lpstr>
      <vt:lpstr>Σπεκτρίνη 1/2 </vt:lpstr>
      <vt:lpstr>Σπεκτρίνη 2/2 </vt:lpstr>
      <vt:lpstr>Νέα Δεδομένα για τη Μεμβράνη 1/2</vt:lpstr>
      <vt:lpstr>Νέα Δεδομένα για τη Μεμβράνη 2/2</vt:lpstr>
      <vt:lpstr>Παραμορφωσιμότητα και Σπληνική Καταστροφή </vt:lpstr>
      <vt:lpstr>Σπλήνας 1/2</vt:lpstr>
      <vt:lpstr>Σπλήνας 2/2</vt:lpstr>
      <vt:lpstr>Βιοσύνθεση Δομή &amp; Λειτουργία Hb</vt:lpstr>
      <vt:lpstr>Βιοσύνθεση Αίμης 1/2</vt:lpstr>
      <vt:lpstr>Βιοσύνθεση Αίμης 2/2</vt:lpstr>
      <vt:lpstr>Βιοσύνθεση Σφαιρινών</vt:lpstr>
      <vt:lpstr>Λειτουργία Αιμοσφαιρίνης 1/3</vt:lpstr>
      <vt:lpstr>Λειτουργία Αιμοσφαιρίνης 2/3</vt:lpstr>
      <vt:lpstr>Λειτουργία Αιμοσφαιρίνης 3/3</vt:lpstr>
      <vt:lpstr>Μεταβολικές Οδοί RBC</vt:lpstr>
      <vt:lpstr>Embden Meyerhof 1/3</vt:lpstr>
      <vt:lpstr>Embden Meyerhof 2/3</vt:lpstr>
      <vt:lpstr>Embden Meyerhof 3/3</vt:lpstr>
      <vt:lpstr>Γήρανση και Καταστροφή RBCs Άνοσος Μηχανισμός</vt:lpstr>
      <vt:lpstr>Γήρανση και Καταστροφή RBCs Ελάττωση Ενζύμων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37</cp:revision>
  <dcterms:created xsi:type="dcterms:W3CDTF">2014-10-16T09:47:29Z</dcterms:created>
  <dcterms:modified xsi:type="dcterms:W3CDTF">2015-03-02T10:18:15Z</dcterms:modified>
</cp:coreProperties>
</file>