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9" r:id="rId1"/>
    <p:sldMasterId id="2147483696" r:id="rId2"/>
    <p:sldMasterId id="2147483684" r:id="rId3"/>
    <p:sldMasterId id="2147483708" r:id="rId4"/>
  </p:sldMasterIdLst>
  <p:notesMasterIdLst>
    <p:notesMasterId r:id="rId22"/>
  </p:notesMasterIdLst>
  <p:handoutMasterIdLst>
    <p:handoutMasterId r:id="rId23"/>
  </p:handoutMasterIdLst>
  <p:sldIdLst>
    <p:sldId id="256" r:id="rId5"/>
    <p:sldId id="269" r:id="rId6"/>
    <p:sldId id="270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57" r:id="rId15"/>
    <p:sldId id="262" r:id="rId16"/>
    <p:sldId id="264" r:id="rId17"/>
    <p:sldId id="267" r:id="rId18"/>
    <p:sldId id="268" r:id="rId19"/>
    <p:sldId id="266" r:id="rId20"/>
    <p:sldId id="261" r:id="rId21"/>
  </p:sldIdLst>
  <p:sldSz cx="9144000" cy="6858000" type="screen4x3"/>
  <p:notesSz cx="7104063" cy="10234613"/>
  <p:custDataLst>
    <p:tags r:id="rId24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C89E"/>
    <a:srgbClr val="404F21"/>
    <a:srgbClr val="004A82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>
        <p:scale>
          <a:sx n="118" d="100"/>
          <a:sy n="118" d="100"/>
        </p:scale>
        <p:origin x="-152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22/7/2015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22/7/2015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999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lex\Desktop\light-lines-colors-powerpoint-backgrounds-light-lines-colors-design.jp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2538"/>
            <a:ext cx="9174051" cy="688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2"/>
          <p:cNvSpPr/>
          <p:nvPr userDrawn="1"/>
        </p:nvSpPr>
        <p:spPr>
          <a:xfrm>
            <a:off x="251520" y="-22538"/>
            <a:ext cx="8712968" cy="6880538"/>
          </a:xfrm>
          <a:prstGeom prst="roundRect">
            <a:avLst>
              <a:gd name="adj" fmla="val 242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10" name="Rectangle 3"/>
          <p:cNvSpPr/>
          <p:nvPr userDrawn="1"/>
        </p:nvSpPr>
        <p:spPr>
          <a:xfrm>
            <a:off x="0" y="0"/>
            <a:ext cx="5508104" cy="6880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8" name="Rectangle 3"/>
          <p:cNvSpPr/>
          <p:nvPr userDrawn="1"/>
        </p:nvSpPr>
        <p:spPr>
          <a:xfrm>
            <a:off x="0" y="-22538"/>
            <a:ext cx="5508104" cy="6880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352928" cy="9087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352928" cy="5040560"/>
          </a:xfrm>
        </p:spPr>
        <p:txBody>
          <a:bodyPr>
            <a:normAutofit/>
          </a:bodyPr>
          <a:lstStyle>
            <a:lvl1pPr>
              <a:lnSpc>
                <a:spcPct val="112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2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2000"/>
              </a:lnSpc>
              <a:spcBef>
                <a:spcPts val="1200"/>
              </a:spcBef>
              <a:defRPr sz="2400"/>
            </a:lvl3pPr>
            <a:lvl4pPr>
              <a:lnSpc>
                <a:spcPct val="112000"/>
              </a:lnSpc>
              <a:spcBef>
                <a:spcPts val="1200"/>
              </a:spcBef>
              <a:defRPr sz="2400"/>
            </a:lvl4pPr>
            <a:lvl5pPr>
              <a:lnSpc>
                <a:spcPct val="112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33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595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45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F847-EEAA-44CE-BFC9-E9E1A83AF3AD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89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278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357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950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16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3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308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262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lex\Desktop\wave-green-background-backgrounds-wallpapers-wave-green-background-slide.jpg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"/>
            <a:ext cx="9144000" cy="686133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9" name="Content Placeholder 9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71056"/>
          </a:xfrm>
          <a:gradFill flip="none" rotWithShape="1">
            <a:gsLst>
              <a:gs pos="0">
                <a:srgbClr val="E2E2E2">
                  <a:alpha val="0"/>
                </a:srgbClr>
              </a:gs>
              <a:gs pos="8000">
                <a:srgbClr val="F5F5F5">
                  <a:alpha val="63000"/>
                </a:srgbClr>
              </a:gs>
              <a:gs pos="22000">
                <a:schemeClr val="bg1"/>
              </a:gs>
            </a:gsLst>
            <a:lin ang="16200000" scaled="1"/>
            <a:tileRect/>
          </a:gradFill>
        </p:spPr>
        <p:txBody>
          <a:bodyPr>
            <a:normAutofit/>
          </a:bodyPr>
          <a:lstStyle>
            <a:lvl1pPr marL="442913" indent="-342900">
              <a:lnSpc>
                <a:spcPct val="114000"/>
              </a:lnSpc>
              <a:spcBef>
                <a:spcPts val="1200"/>
              </a:spcBef>
              <a:buClr>
                <a:srgbClr val="404F21"/>
              </a:buClr>
              <a:defRPr sz="2200"/>
            </a:lvl1pPr>
            <a:lvl2pPr marL="803275" indent="-442913">
              <a:buClr>
                <a:srgbClr val="404F21"/>
              </a:buClr>
              <a:buFont typeface="Courier New" panose="02070309020205020404" pitchFamily="49" charset="0"/>
              <a:buChar char="o"/>
              <a:defRPr sz="2200"/>
            </a:lvl2pPr>
          </a:lstStyle>
          <a:p>
            <a:pPr lvl="0"/>
            <a:r>
              <a:rPr lang="el-GR" sz="2400" smtClean="0"/>
              <a:t>Στυλ υποδείγματος κειμένου</a:t>
            </a:r>
          </a:p>
          <a:p>
            <a:pPr lvl="1"/>
            <a:r>
              <a:rPr lang="el-GR" sz="2400" smtClean="0"/>
              <a:t>Δεύτερου επιπέδου</a:t>
            </a:r>
          </a:p>
        </p:txBody>
      </p:sp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301006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404F2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0464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26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69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32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666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12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23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90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033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527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46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8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0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4000" b="1" dirty="0" smtClean="0">
                <a:solidFill>
                  <a:schemeClr val="tx1"/>
                </a:solidFill>
                <a:latin typeface="+mn-lt"/>
              </a:rPr>
              <a:t>Κοσμητολογία ΙΙ (Θ)</a:t>
            </a:r>
            <a:endParaRPr lang="el-G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08823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l-GR" sz="2600" b="1" dirty="0" smtClean="0"/>
              <a:t>Ενότητα </a:t>
            </a:r>
            <a:r>
              <a:rPr lang="en-US" sz="2600" b="1" dirty="0" smtClean="0"/>
              <a:t>6</a:t>
            </a:r>
            <a:r>
              <a:rPr lang="el-GR" sz="2600" dirty="0" smtClean="0"/>
              <a:t>:</a:t>
            </a:r>
            <a:r>
              <a:rPr lang="en-US" sz="2600" dirty="0" smtClean="0"/>
              <a:t> </a:t>
            </a:r>
            <a:r>
              <a:rPr lang="el-GR" sz="2600" dirty="0"/>
              <a:t>Σ</a:t>
            </a:r>
            <a:r>
              <a:rPr lang="el-GR" sz="2600" dirty="0" smtClean="0"/>
              <a:t>υσκευασία υπό πίεση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Δρ. Αθανασία Βαρβαρέσου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Αναπληρώτρια Καθηγήτρια Κοσμητολογίας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Αισθητικής και Κοσμητολογίας</a:t>
            </a:r>
            <a:endParaRPr lang="el-GR" sz="22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dirty="0" smtClean="0"/>
              <a:t>Διάβρωση στα δοχεία υπό πίεση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 smtClean="0"/>
              <a:t>Αστάθεια προωθητικού.</a:t>
            </a:r>
          </a:p>
          <a:p>
            <a:r>
              <a:rPr lang="el-GR" altLang="el-GR" dirty="0" smtClean="0"/>
              <a:t>Ο κασσίτερος και το αλουμίνιο προσβάλλονται από όξινα ή αλκαλικά.</a:t>
            </a:r>
          </a:p>
          <a:p>
            <a:r>
              <a:rPr lang="el-GR" altLang="el-GR" dirty="0" smtClean="0"/>
              <a:t>Το αλουμίνιο προσβάλλεται από αιθανόλη.</a:t>
            </a:r>
          </a:p>
          <a:p>
            <a:r>
              <a:rPr lang="el-GR" altLang="el-GR" dirty="0" smtClean="0"/>
              <a:t>Οι χλωροφθοροϋδρογονάνθρακες ασταθείς με αλκοόλη.</a:t>
            </a:r>
          </a:p>
          <a:p>
            <a:r>
              <a:rPr lang="el-GR" altLang="el-GR" dirty="0" smtClean="0"/>
              <a:t>Γαλβανική διάβρωση.</a:t>
            </a:r>
          </a:p>
          <a:p>
            <a:r>
              <a:rPr lang="el-GR" altLang="el-GR" dirty="0" smtClean="0"/>
              <a:t>Εσωτερικό λακκάρισμα (φαινολική, εποξική, βινυλική).</a:t>
            </a:r>
          </a:p>
          <a:p>
            <a:endParaRPr lang="el-GR" altLang="el-GR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82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Αθανασία Βαρβαρέσου 2014. </a:t>
            </a:r>
            <a:r>
              <a:rPr lang="el-GR" sz="2000" dirty="0"/>
              <a:t>Αθανασία Βαρβαρέσου . </a:t>
            </a:r>
            <a:r>
              <a:rPr lang="el-GR" sz="2000" dirty="0" smtClean="0"/>
              <a:t>«Κοσμητολογία ΙΙ </a:t>
            </a:r>
            <a:r>
              <a:rPr lang="en-US" sz="2000" dirty="0" smtClean="0"/>
              <a:t>(</a:t>
            </a:r>
            <a:r>
              <a:rPr lang="el-GR" sz="2000" dirty="0"/>
              <a:t>Θ</a:t>
            </a:r>
            <a:r>
              <a:rPr lang="en-US" sz="2000" dirty="0" smtClean="0"/>
              <a:t>)</a:t>
            </a:r>
            <a:r>
              <a:rPr lang="el-GR" sz="2000" dirty="0" smtClean="0"/>
              <a:t>. Ενότητα 6</a:t>
            </a:r>
            <a:r>
              <a:rPr lang="en-US" sz="2000" dirty="0" smtClean="0"/>
              <a:t>:</a:t>
            </a:r>
            <a:r>
              <a:rPr lang="el-GR" sz="2000" dirty="0" smtClean="0"/>
              <a:t> </a:t>
            </a:r>
            <a:r>
              <a:rPr lang="el-GR" sz="2000" dirty="0"/>
              <a:t>Συσκευασία υπό πίεση». 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338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2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Συσκευασία υπό </a:t>
            </a:r>
            <a:r>
              <a:rPr lang="el-GR" dirty="0" smtClean="0"/>
              <a:t>πίεση </a:t>
            </a:r>
            <a:r>
              <a:rPr lang="el-GR" sz="3000" b="0" dirty="0" smtClean="0"/>
              <a:t>1/2</a:t>
            </a:r>
            <a:endParaRPr lang="el-GR" sz="3000" b="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95536" y="1196752"/>
            <a:ext cx="8208912" cy="504056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l-GR" dirty="0" smtClean="0"/>
              <a:t>Δοχείο συσκευασίας, βαλβίδα, </a:t>
            </a:r>
            <a:r>
              <a:rPr lang="el-GR" altLang="el-GR" dirty="0" smtClean="0"/>
              <a:t>Βυθιζόμενος σωλήνας</a:t>
            </a:r>
            <a:r>
              <a:rPr lang="en-US" altLang="el-GR" dirty="0" smtClean="0"/>
              <a:t>, </a:t>
            </a:r>
            <a:r>
              <a:rPr lang="el-GR" dirty="0" smtClean="0"/>
              <a:t>προωθητικό.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b="1" dirty="0" smtClean="0"/>
              <a:t>Δοχείο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/>
              <a:t>Λευκοσίδηρος</a:t>
            </a:r>
            <a:r>
              <a:rPr lang="en-US" dirty="0" smtClean="0"/>
              <a:t> (</a:t>
            </a:r>
            <a:r>
              <a:rPr lang="el-GR" dirty="0" smtClean="0"/>
              <a:t>σίδηρος με κασσίτερο), Αλουμίνιο (εσωτερικά λακαρισμένο), γυαλί επενδυμένο με πλαστικό</a:t>
            </a:r>
            <a:r>
              <a:rPr lang="en-US" dirty="0" smtClean="0"/>
              <a:t> (</a:t>
            </a:r>
            <a:r>
              <a:rPr lang="el-GR" dirty="0" smtClean="0"/>
              <a:t>περιορισμένο), πλαστικό (</a:t>
            </a:r>
            <a:r>
              <a:rPr lang="en-US" dirty="0" smtClean="0"/>
              <a:t>PVC</a:t>
            </a:r>
            <a:r>
              <a:rPr lang="el-GR" dirty="0" smtClean="0"/>
              <a:t>, </a:t>
            </a:r>
            <a:r>
              <a:rPr lang="en-US" dirty="0" smtClean="0"/>
              <a:t>PPP</a:t>
            </a:r>
            <a:r>
              <a:rPr lang="el-GR" dirty="0" smtClean="0"/>
              <a:t>, Πολυακετάλη</a:t>
            </a:r>
            <a:r>
              <a:rPr lang="en-US" dirty="0" smtClean="0"/>
              <a:t>)</a:t>
            </a:r>
            <a:r>
              <a:rPr lang="el-GR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/>
              <a:t>Πλαστικό</a:t>
            </a:r>
            <a:r>
              <a:rPr lang="en-US" dirty="0" smtClean="0"/>
              <a:t>: </a:t>
            </a:r>
            <a:r>
              <a:rPr lang="el-GR" dirty="0" smtClean="0"/>
              <a:t>Δεν διαβρώνονται, αντιδράσεις μεταξύ αρώματος του προϊόντος και του πλαστικού ή του πλαστικοποιητή.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87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</a:rPr>
              <a:t>Συσκευασία υπό πίεση </a:t>
            </a:r>
            <a:r>
              <a:rPr lang="el-GR" sz="3000" b="0" dirty="0" smtClean="0">
                <a:solidFill>
                  <a:prstClr val="black"/>
                </a:solidFill>
              </a:rPr>
              <a:t>2/2</a:t>
            </a:r>
            <a:endParaRPr lang="el-GR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064896" cy="5040560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el-GR" altLang="el-GR" b="1" dirty="0" smtClean="0"/>
              <a:t>Βαλβίδα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el-GR" altLang="el-GR" dirty="0" smtClean="0"/>
              <a:t>Ταχύτητα παροχής προϊόντος, μορφή αεροζόλ, αφρού, κρέμας ή σκόνης.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el-GR" altLang="el-GR" b="1" dirty="0" smtClean="0"/>
              <a:t>Βυθιζόμενος σωλήνας</a:t>
            </a:r>
            <a:r>
              <a:rPr lang="en-US" altLang="el-GR" b="1" dirty="0" smtClean="0"/>
              <a:t> </a:t>
            </a:r>
            <a:r>
              <a:rPr lang="en-US" altLang="el-GR" dirty="0" smtClean="0"/>
              <a:t>(PE, PP): </a:t>
            </a:r>
            <a:r>
              <a:rPr lang="el-GR" altLang="el-GR" dirty="0" smtClean="0"/>
              <a:t>Μεταφέρει το προϊόν από τον πυθμένα του δοχείου στη βαλβίδα.</a:t>
            </a:r>
          </a:p>
          <a:p>
            <a:pPr marL="0" indent="0" eaLnBrk="1" hangingPunct="1"/>
            <a:endParaRPr lang="el-GR" altLang="el-GR" dirty="0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58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</a:rPr>
              <a:t>Προωθητικό αέριο </a:t>
            </a:r>
            <a:r>
              <a:rPr lang="en-US" sz="3000" b="0" dirty="0">
                <a:solidFill>
                  <a:prstClr val="black"/>
                </a:solidFill>
              </a:rPr>
              <a:t>1</a:t>
            </a:r>
            <a:r>
              <a:rPr lang="el-GR" sz="3000" b="0" dirty="0" smtClean="0">
                <a:solidFill>
                  <a:prstClr val="black"/>
                </a:solidFill>
              </a:rPr>
              <a:t>/</a:t>
            </a:r>
            <a:r>
              <a:rPr lang="en-US" sz="3000" b="0" dirty="0" smtClean="0">
                <a:solidFill>
                  <a:prstClr val="black"/>
                </a:solidFill>
              </a:rPr>
              <a:t>2</a:t>
            </a:r>
            <a:endParaRPr lang="el-GR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b="1" dirty="0" smtClean="0"/>
              <a:t>Συμπιεσμένα</a:t>
            </a:r>
            <a:r>
              <a:rPr lang="el-GR" altLang="el-GR" dirty="0" smtClean="0"/>
              <a:t> 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l-GR" altLang="el-GR" dirty="0" smtClean="0"/>
              <a:t>Αέρια σε συνηθισμένες συνθήκες πίεσης</a:t>
            </a:r>
            <a:r>
              <a:rPr lang="en-US" altLang="el-GR" dirty="0" smtClean="0"/>
              <a:t> </a:t>
            </a:r>
            <a:r>
              <a:rPr lang="el-GR" altLang="el-GR" dirty="0" smtClean="0"/>
              <a:t>και θερμοκρασίας και υγροποιούνται μόνο σε πολύ χαμηλή θερμοκρασία ή πολύ υψηλή πίεση.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l-GR" altLang="el-GR" dirty="0" smtClean="0"/>
              <a:t>Υποξείδιο του αζώτου, διοξείδιο του άνθρακα, άζωτο και αργό.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l-GR" altLang="el-GR" dirty="0" smtClean="0"/>
              <a:t>Μειονέκτημα</a:t>
            </a:r>
            <a:r>
              <a:rPr lang="en-US" altLang="el-GR" dirty="0" smtClean="0"/>
              <a:t>:</a:t>
            </a:r>
            <a:r>
              <a:rPr lang="el-GR" altLang="el-GR" dirty="0" smtClean="0"/>
              <a:t>Κατά τη χρήση του προϊόντος μειώνεται η πίεση και αλλάζει η ταχύτητα παροχής.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38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</a:rPr>
              <a:t>Προωθητικό αέριο </a:t>
            </a:r>
            <a:r>
              <a:rPr lang="en-US" sz="3000" b="0" dirty="0">
                <a:solidFill>
                  <a:prstClr val="black"/>
                </a:solidFill>
              </a:rPr>
              <a:t>2</a:t>
            </a:r>
            <a:r>
              <a:rPr lang="el-GR" sz="3000" b="0" dirty="0" smtClean="0">
                <a:solidFill>
                  <a:prstClr val="black"/>
                </a:solidFill>
              </a:rPr>
              <a:t>/</a:t>
            </a:r>
            <a:r>
              <a:rPr lang="en-US" sz="3000" b="0" smtClean="0">
                <a:solidFill>
                  <a:prstClr val="black"/>
                </a:solidFill>
              </a:rPr>
              <a:t>2</a:t>
            </a:r>
            <a:endParaRPr lang="el-GR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Προωθητικά υδρογονανθράκων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l-GR" altLang="el-GR" dirty="0" smtClean="0"/>
              <a:t>Προπάνιο, </a:t>
            </a:r>
            <a:r>
              <a:rPr lang="en-US" altLang="el-GR" dirty="0" smtClean="0"/>
              <a:t>n-</a:t>
            </a:r>
            <a:r>
              <a:rPr lang="el-GR" altLang="el-GR" dirty="0" smtClean="0"/>
              <a:t>βουτάνιο</a:t>
            </a:r>
            <a:r>
              <a:rPr lang="en-US" altLang="el-GR" dirty="0" smtClean="0"/>
              <a:t>, </a:t>
            </a:r>
            <a:r>
              <a:rPr lang="el-GR" altLang="el-GR" dirty="0" smtClean="0"/>
              <a:t>ισοβουτάνιο.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l-GR" altLang="el-GR" dirty="0" smtClean="0"/>
              <a:t>Φθηνά, σταθερά και λιγότερο διαβρωτικά.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69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Ταξινόμηση δοχείων υπό πίεση </a:t>
            </a:r>
            <a:r>
              <a:rPr lang="el-GR" sz="3000" b="0" dirty="0" smtClean="0"/>
              <a:t>1/4</a:t>
            </a:r>
            <a:endParaRPr lang="el-GR" sz="3000" b="0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Είδος συστήματος που περιέχεται στο δοχείο.</a:t>
            </a:r>
          </a:p>
          <a:p>
            <a:pPr lvl="1"/>
            <a:r>
              <a:rPr lang="el-GR" altLang="el-GR" dirty="0" smtClean="0"/>
              <a:t>Δυο </a:t>
            </a:r>
            <a:r>
              <a:rPr lang="el-GR" altLang="el-GR" dirty="0"/>
              <a:t>φάσεων.</a:t>
            </a:r>
          </a:p>
          <a:p>
            <a:pPr lvl="1"/>
            <a:r>
              <a:rPr lang="el-GR" altLang="el-GR" dirty="0"/>
              <a:t>Τριών φάσεων</a:t>
            </a:r>
            <a:r>
              <a:rPr lang="el-GR" altLang="el-GR" dirty="0" smtClean="0"/>
              <a:t>.</a:t>
            </a:r>
          </a:p>
          <a:p>
            <a:pPr eaLnBrk="1" hangingPunct="1"/>
            <a:r>
              <a:rPr lang="el-GR" altLang="el-GR" dirty="0" smtClean="0"/>
              <a:t>Μορφή προϊόντος που εξέρχεται από το δοχείο.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95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</a:rPr>
              <a:t>Ταξινόμηση δοχείων υπό πίεση </a:t>
            </a:r>
            <a:r>
              <a:rPr lang="el-GR" sz="3000" b="0" dirty="0" smtClean="0">
                <a:solidFill>
                  <a:prstClr val="black"/>
                </a:solidFill>
              </a:rPr>
              <a:t>2/4</a:t>
            </a:r>
            <a:endParaRPr lang="el-GR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 smtClean="0"/>
              <a:t>Ταξινόμηση ανάλογα με τη μορφή του προϊόντος.</a:t>
            </a:r>
          </a:p>
          <a:p>
            <a:pPr marL="355600" indent="0">
              <a:buFontTx/>
              <a:buNone/>
            </a:pPr>
            <a:r>
              <a:rPr lang="el-GR" altLang="el-GR" dirty="0" smtClean="0"/>
              <a:t>Σωματίδια 50 μ που αιωρούνται για μεγάλο διάστημα (</a:t>
            </a:r>
            <a:r>
              <a:rPr lang="el-GR" altLang="el-GR" b="1" dirty="0" smtClean="0"/>
              <a:t>σπρέυ χώρου</a:t>
            </a:r>
            <a:r>
              <a:rPr lang="el-GR" altLang="el-GR" dirty="0" smtClean="0"/>
              <a:t>) (δυο φάσεων).</a:t>
            </a:r>
          </a:p>
          <a:p>
            <a:pPr marL="355600" indent="0">
              <a:buFontTx/>
              <a:buNone/>
            </a:pPr>
            <a:r>
              <a:rPr lang="el-GR" altLang="el-GR" dirty="0" smtClean="0"/>
              <a:t>Σωματίδια 100-200 μ που αιωρούνται για μικρό διάστημα και κάθονται (</a:t>
            </a:r>
            <a:r>
              <a:rPr lang="el-GR" altLang="el-GR" b="1" dirty="0" smtClean="0"/>
              <a:t>σπρέυ επιφάνειας</a:t>
            </a:r>
            <a:r>
              <a:rPr lang="el-GR" altLang="el-GR" dirty="0" smtClean="0"/>
              <a:t>) (δυο φάσεων).</a:t>
            </a:r>
          </a:p>
          <a:p>
            <a:pPr marL="355600" indent="0">
              <a:buFontTx/>
              <a:buNone/>
            </a:pPr>
            <a:r>
              <a:rPr lang="el-GR" altLang="el-GR" b="1" dirty="0" smtClean="0"/>
              <a:t>Σπρέυ αφρού</a:t>
            </a:r>
            <a:r>
              <a:rPr lang="el-GR" altLang="el-GR" dirty="0" smtClean="0"/>
              <a:t> </a:t>
            </a:r>
          </a:p>
          <a:p>
            <a:pPr marL="355600" indent="0">
              <a:buFontTx/>
              <a:buNone/>
            </a:pPr>
            <a:r>
              <a:rPr lang="el-GR" altLang="el-GR" dirty="0" smtClean="0"/>
              <a:t>Το υγροποιημένο προωθητικό γαλακτωματοποιείται με το προϊόν και όταν βγαίνει εξατμίζεται το προωθητικό και το προϊόν γίνεται αφρός.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68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</a:rPr>
              <a:t>Ταξινόμηση δοχείων υπό πίεση </a:t>
            </a:r>
            <a:r>
              <a:rPr lang="el-GR" sz="3000" b="0" dirty="0" smtClean="0">
                <a:solidFill>
                  <a:prstClr val="black"/>
                </a:solidFill>
              </a:rPr>
              <a:t>3/4</a:t>
            </a:r>
            <a:endParaRPr lang="el-GR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Δυο φάσεις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l-GR" altLang="el-GR" dirty="0" smtClean="0"/>
              <a:t>Υγρή και αέρια.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l-GR" altLang="el-GR" dirty="0" smtClean="0"/>
              <a:t>Υγρή</a:t>
            </a:r>
            <a:r>
              <a:rPr lang="en-US" altLang="el-GR" dirty="0" smtClean="0"/>
              <a:t>: </a:t>
            </a:r>
            <a:r>
              <a:rPr lang="el-GR" altLang="el-GR" dirty="0" smtClean="0"/>
              <a:t>διαλύτες ή μίγμα από διαλύτες (αιθανόλη, προπυλενογλυκόλη), το υγρό προωθητικό και δραστικές ουσίες.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l-GR" altLang="el-GR" dirty="0" smtClean="0"/>
              <a:t>Αέρια</a:t>
            </a:r>
            <a:r>
              <a:rPr lang="en-US" altLang="el-GR" dirty="0" smtClean="0"/>
              <a:t>: </a:t>
            </a:r>
            <a:r>
              <a:rPr lang="el-GR" altLang="el-GR" dirty="0" smtClean="0"/>
              <a:t>Ατμοί προωθητικού.</a:t>
            </a:r>
          </a:p>
          <a:p>
            <a:pPr marL="355600" indent="0" eaLnBrk="1" hangingPunct="1">
              <a:buFont typeface="Arial" charset="0"/>
              <a:buNone/>
            </a:pPr>
            <a:r>
              <a:rPr lang="el-GR" altLang="el-GR" dirty="0" smtClean="0"/>
              <a:t>Παράδειγμα</a:t>
            </a:r>
            <a:r>
              <a:rPr lang="en-US" altLang="el-GR" dirty="0" smtClean="0"/>
              <a:t>: </a:t>
            </a:r>
            <a:r>
              <a:rPr lang="el-GR" altLang="el-GR" dirty="0" smtClean="0"/>
              <a:t>Αποσμητικά χώρου, Λάκκες μαλλιών, Σπρέυ χώρου και επιφάνειας.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47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</a:rPr>
              <a:t>Ταξινόμηση δοχείων υπό πίεση </a:t>
            </a:r>
            <a:r>
              <a:rPr lang="el-GR" sz="3000" b="0" dirty="0" smtClean="0">
                <a:solidFill>
                  <a:prstClr val="black"/>
                </a:solidFill>
              </a:rPr>
              <a:t>4/4</a:t>
            </a:r>
            <a:endParaRPr lang="el-GR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208912" cy="5661248"/>
          </a:xfrm>
        </p:spPr>
        <p:txBody>
          <a:bodyPr>
            <a:noAutofit/>
          </a:bodyPr>
          <a:lstStyle/>
          <a:p>
            <a:pPr>
              <a:lnSpc>
                <a:spcPct val="105000"/>
              </a:lnSpc>
              <a:spcBef>
                <a:spcPts val="900"/>
              </a:spcBef>
              <a:defRPr/>
            </a:pPr>
            <a:r>
              <a:rPr lang="el-GR" sz="2200" b="1" dirty="0" smtClean="0"/>
              <a:t>Τριών φάσεων</a:t>
            </a:r>
          </a:p>
          <a:p>
            <a:pPr>
              <a:lnSpc>
                <a:spcPct val="105000"/>
              </a:lnSpc>
              <a:spcBef>
                <a:spcPts val="900"/>
              </a:spcBef>
              <a:buFont typeface="Courier New" panose="02070309020205020404" pitchFamily="49" charset="0"/>
              <a:buChar char="o"/>
              <a:defRPr/>
            </a:pPr>
            <a:r>
              <a:rPr lang="el-GR" sz="2200" dirty="0" smtClean="0"/>
              <a:t>Δυο υγρές (υδατική και μη υδατική) και μια αέρια.</a:t>
            </a:r>
          </a:p>
          <a:p>
            <a:pPr>
              <a:lnSpc>
                <a:spcPct val="105000"/>
              </a:lnSpc>
              <a:spcBef>
                <a:spcPts val="900"/>
              </a:spcBef>
              <a:buFont typeface="Courier New" panose="02070309020205020404" pitchFamily="49" charset="0"/>
              <a:buChar char="o"/>
              <a:defRPr/>
            </a:pPr>
            <a:r>
              <a:rPr lang="el-GR" sz="2200" dirty="0" smtClean="0"/>
              <a:t>Αφροί ξυρίσματος, σαμπουάν.</a:t>
            </a:r>
          </a:p>
          <a:p>
            <a:pPr>
              <a:lnSpc>
                <a:spcPct val="105000"/>
              </a:lnSpc>
              <a:spcBef>
                <a:spcPts val="900"/>
              </a:spcBef>
              <a:buFont typeface="Courier New" panose="02070309020205020404" pitchFamily="49" charset="0"/>
              <a:buChar char="o"/>
              <a:defRPr/>
            </a:pPr>
            <a:r>
              <a:rPr lang="el-GR" sz="2200" dirty="0" smtClean="0"/>
              <a:t>Υγρή, στερεή και αέρια.</a:t>
            </a:r>
          </a:p>
          <a:p>
            <a:pPr marL="0" indent="0">
              <a:lnSpc>
                <a:spcPct val="105000"/>
              </a:lnSpc>
              <a:spcBef>
                <a:spcPts val="900"/>
              </a:spcBef>
              <a:buFont typeface="Arial" charset="0"/>
              <a:buNone/>
              <a:defRPr/>
            </a:pPr>
            <a:r>
              <a:rPr lang="el-GR" sz="2200" b="1" dirty="0" smtClean="0"/>
              <a:t>Σπρέυ αφρού</a:t>
            </a:r>
            <a:r>
              <a:rPr lang="en-US" sz="2200" b="1" dirty="0" smtClean="0"/>
              <a:t>:</a:t>
            </a:r>
            <a:r>
              <a:rPr lang="el-GR" sz="2200" b="1" dirty="0" smtClean="0"/>
              <a:t> </a:t>
            </a:r>
            <a:r>
              <a:rPr lang="el-GR" sz="2200" dirty="0" smtClean="0"/>
              <a:t>Το υγροποιημένο προωθητικό αέριο γαλακτωματοποιείται μερικά με το προϊόν , το προωθητικό εξαερώνεται με την έξοδό του και σχηματίζεται ο αφρός.</a:t>
            </a:r>
          </a:p>
          <a:p>
            <a:pPr marL="0" indent="0">
              <a:lnSpc>
                <a:spcPct val="105000"/>
              </a:lnSpc>
              <a:spcBef>
                <a:spcPts val="900"/>
              </a:spcBef>
              <a:buFont typeface="Arial" charset="0"/>
              <a:buNone/>
              <a:defRPr/>
            </a:pPr>
            <a:r>
              <a:rPr lang="el-GR" sz="2200" b="1" dirty="0" smtClean="0"/>
              <a:t>Σπρέυ σκόνης</a:t>
            </a:r>
            <a:r>
              <a:rPr lang="en-US" sz="2200" b="1" dirty="0" smtClean="0"/>
              <a:t>:</a:t>
            </a:r>
          </a:p>
          <a:p>
            <a:pPr marL="0" indent="0" algn="just">
              <a:lnSpc>
                <a:spcPct val="105000"/>
              </a:lnSpc>
              <a:spcBef>
                <a:spcPts val="900"/>
              </a:spcBef>
              <a:buFont typeface="Arial" charset="0"/>
              <a:buNone/>
              <a:defRPr/>
            </a:pPr>
            <a:r>
              <a:rPr lang="el-GR" sz="2200" dirty="0" smtClean="0"/>
              <a:t>Υγρή, στερεή, αέρια.</a:t>
            </a:r>
          </a:p>
          <a:p>
            <a:pPr algn="just">
              <a:lnSpc>
                <a:spcPct val="105000"/>
              </a:lnSpc>
              <a:spcBef>
                <a:spcPts val="900"/>
              </a:spcBef>
              <a:buFont typeface="Courier New" panose="02070309020205020404" pitchFamily="49" charset="0"/>
              <a:buChar char="o"/>
              <a:defRPr/>
            </a:pPr>
            <a:r>
              <a:rPr lang="el-GR" sz="2200" dirty="0" smtClean="0"/>
              <a:t>Υγρή</a:t>
            </a:r>
            <a:r>
              <a:rPr lang="en-US" sz="2200" dirty="0" smtClean="0"/>
              <a:t>= </a:t>
            </a:r>
            <a:r>
              <a:rPr lang="el-GR" sz="2200" dirty="0" smtClean="0"/>
              <a:t>προωθητικό.</a:t>
            </a:r>
          </a:p>
          <a:p>
            <a:pPr algn="just">
              <a:lnSpc>
                <a:spcPct val="105000"/>
              </a:lnSpc>
              <a:spcBef>
                <a:spcPts val="900"/>
              </a:spcBef>
              <a:buFont typeface="Courier New" panose="02070309020205020404" pitchFamily="49" charset="0"/>
              <a:buChar char="o"/>
              <a:defRPr/>
            </a:pPr>
            <a:r>
              <a:rPr lang="el-GR" sz="2200" dirty="0" smtClean="0"/>
              <a:t>Στερεή </a:t>
            </a:r>
            <a:r>
              <a:rPr lang="en-US" sz="2200" dirty="0" smtClean="0"/>
              <a:t>= </a:t>
            </a:r>
            <a:r>
              <a:rPr lang="el-GR" sz="2200" dirty="0" smtClean="0"/>
              <a:t>προϊόν με μορφή ασωματιδίων.</a:t>
            </a:r>
          </a:p>
          <a:p>
            <a:pPr algn="just">
              <a:lnSpc>
                <a:spcPct val="105000"/>
              </a:lnSpc>
              <a:spcBef>
                <a:spcPts val="900"/>
              </a:spcBef>
              <a:buFont typeface="Courier New" panose="02070309020205020404" pitchFamily="49" charset="0"/>
              <a:buChar char="o"/>
              <a:defRPr/>
            </a:pPr>
            <a:r>
              <a:rPr lang="el-GR" sz="2200" dirty="0" smtClean="0"/>
              <a:t>Αέρια </a:t>
            </a:r>
            <a:r>
              <a:rPr lang="en-US" sz="2200" dirty="0" smtClean="0"/>
              <a:t>= </a:t>
            </a:r>
            <a:r>
              <a:rPr lang="el-GR" sz="2200" dirty="0" smtClean="0"/>
              <a:t>ατμοί προωθητικού.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77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late1">
  <a:themeElements>
    <a:clrScheme name="Προσαρμοσμένο 2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18</TotalTime>
  <Words>1041</Words>
  <Application>Microsoft Office PowerPoint</Application>
  <PresentationFormat>Προβολή στην οθόνη (4:3)</PresentationFormat>
  <Paragraphs>129</Paragraphs>
  <Slides>17</Slides>
  <Notes>8</Notes>
  <HiddenSlides>0</HiddenSlides>
  <MMClips>0</MMClips>
  <ScaleCrop>false</ScaleCrop>
  <HeadingPairs>
    <vt:vector size="4" baseType="variant">
      <vt:variant>
        <vt:lpstr>Θέμα</vt:lpstr>
      </vt:variant>
      <vt:variant>
        <vt:i4>4</vt:i4>
      </vt:variant>
      <vt:variant>
        <vt:lpstr>Τίτλοι διαφανειών</vt:lpstr>
      </vt:variant>
      <vt:variant>
        <vt:i4>17</vt:i4>
      </vt:variant>
    </vt:vector>
  </HeadingPairs>
  <TitlesOfParts>
    <vt:vector size="21" baseType="lpstr">
      <vt:lpstr>template</vt:lpstr>
      <vt:lpstr>1_temlate1</vt:lpstr>
      <vt:lpstr>temlate1</vt:lpstr>
      <vt:lpstr>OC_template_updated</vt:lpstr>
      <vt:lpstr>Κοσμητολογία ΙΙ (Θ)</vt:lpstr>
      <vt:lpstr>Συσκευασία υπό πίεση 1/2</vt:lpstr>
      <vt:lpstr>Συσκευασία υπό πίεση 2/2</vt:lpstr>
      <vt:lpstr>Προωθητικό αέριο 1/2</vt:lpstr>
      <vt:lpstr>Προωθητικό αέριο 2/2</vt:lpstr>
      <vt:lpstr>Ταξινόμηση δοχείων υπό πίεση 1/4</vt:lpstr>
      <vt:lpstr>Ταξινόμηση δοχείων υπό πίεση 2/4</vt:lpstr>
      <vt:lpstr>Ταξινόμηση δοχείων υπό πίεση 3/4</vt:lpstr>
      <vt:lpstr>Ταξινόμηση δοχείων υπό πίεση 4/4</vt:lpstr>
      <vt:lpstr>Διάβρωση στα δοχεία υπό πίεση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Κοσμητολογία ΙΙ (Θ)</dc:title>
  <dc:creator>opencourses@teiath.gr</dc:creator>
  <cp:lastModifiedBy>fkaram2</cp:lastModifiedBy>
  <cp:revision>8</cp:revision>
  <dcterms:created xsi:type="dcterms:W3CDTF">2015-05-06T11:58:02Z</dcterms:created>
  <dcterms:modified xsi:type="dcterms:W3CDTF">2015-07-22T05:59:34Z</dcterms:modified>
</cp:coreProperties>
</file>