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57" r:id="rId15"/>
    <p:sldId id="262" r:id="rId16"/>
    <p:sldId id="264" r:id="rId17"/>
    <p:sldId id="267" r:id="rId18"/>
    <p:sldId id="268" r:id="rId19"/>
    <p:sldId id="266" r:id="rId20"/>
    <p:sldId id="261" r:id="rId21"/>
  </p:sldIdLst>
  <p:sldSz cx="9144000" cy="6858000" type="screen4x3"/>
  <p:notesSz cx="7104063" cy="10234613"/>
  <p:custDataLst>
    <p:tags r:id="rId24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89E"/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>
        <p:scale>
          <a:sx n="118" d="100"/>
          <a:sy n="118" d="100"/>
        </p:scale>
        <p:origin x="-15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22/7/2015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22/7/2015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99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Κοσμητολογία 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6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/>
              <a:t>Σ</a:t>
            </a:r>
            <a:r>
              <a:rPr lang="el-GR" sz="2600" dirty="0" smtClean="0"/>
              <a:t>υσκευασία υπό πίεση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 smtClean="0"/>
              <a:t>Διάβρωση στα δοχεία υπό πίεση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Αστάθεια προωθητικού.</a:t>
            </a:r>
          </a:p>
          <a:p>
            <a:r>
              <a:rPr lang="el-GR" altLang="el-GR" dirty="0" smtClean="0"/>
              <a:t>Ο κασσίτερος και το αλουμίνιο προσβάλλονται από όξινα ή αλκαλικά.</a:t>
            </a:r>
          </a:p>
          <a:p>
            <a:r>
              <a:rPr lang="el-GR" altLang="el-GR" dirty="0" smtClean="0"/>
              <a:t>Το αλουμίνιο προσβάλλεται από αιθανόλη.</a:t>
            </a:r>
          </a:p>
          <a:p>
            <a:r>
              <a:rPr lang="el-GR" altLang="el-GR" dirty="0" smtClean="0"/>
              <a:t>Οι χλωροφθοροϋδρογονάνθρακες ασταθείς με αλκοόλη.</a:t>
            </a:r>
          </a:p>
          <a:p>
            <a:r>
              <a:rPr lang="el-GR" altLang="el-GR" dirty="0" smtClean="0"/>
              <a:t>Γαλβανική διάβρωση.</a:t>
            </a:r>
          </a:p>
          <a:p>
            <a:r>
              <a:rPr lang="el-GR" altLang="el-GR" dirty="0" smtClean="0"/>
              <a:t>Εσωτερικό λακκάρισμα (φαινολική, εποξική, βινυλική).</a:t>
            </a:r>
          </a:p>
          <a:p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8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6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Συσκευασία υπό πίεση».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Συσκευασία υπό </a:t>
            </a:r>
            <a:r>
              <a:rPr lang="el-GR" dirty="0" smtClean="0"/>
              <a:t>πίεση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95536" y="1196752"/>
            <a:ext cx="8208912" cy="504056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l-GR" dirty="0" smtClean="0"/>
              <a:t>Δοχείο συσκευασίας, βαλβίδα, </a:t>
            </a:r>
            <a:r>
              <a:rPr lang="el-GR" altLang="el-GR" dirty="0" smtClean="0"/>
              <a:t>Βυθιζόμενος σωλήνας</a:t>
            </a:r>
            <a:r>
              <a:rPr lang="en-US" altLang="el-GR" dirty="0" smtClean="0"/>
              <a:t>, </a:t>
            </a:r>
            <a:r>
              <a:rPr lang="el-GR" dirty="0" smtClean="0"/>
              <a:t>προωθητικό.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b="1" dirty="0" smtClean="0"/>
              <a:t>Δοχείο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Λευκοσίδηρος</a:t>
            </a:r>
            <a:r>
              <a:rPr lang="en-US" dirty="0" smtClean="0"/>
              <a:t> (</a:t>
            </a:r>
            <a:r>
              <a:rPr lang="el-GR" dirty="0" smtClean="0"/>
              <a:t>σίδηρος με κασσίτερο), Αλουμίνιο (εσωτερικά λακαρισμένο), γυαλί επενδυμένο με πλαστικό</a:t>
            </a:r>
            <a:r>
              <a:rPr lang="en-US" dirty="0" smtClean="0"/>
              <a:t> (</a:t>
            </a:r>
            <a:r>
              <a:rPr lang="el-GR" dirty="0" smtClean="0"/>
              <a:t>περιορισμένο), πλαστικό (</a:t>
            </a:r>
            <a:r>
              <a:rPr lang="en-US" dirty="0" smtClean="0"/>
              <a:t>PVC</a:t>
            </a:r>
            <a:r>
              <a:rPr lang="el-GR" dirty="0" smtClean="0"/>
              <a:t>, </a:t>
            </a:r>
            <a:r>
              <a:rPr lang="en-US" dirty="0" smtClean="0"/>
              <a:t>PPP</a:t>
            </a:r>
            <a:r>
              <a:rPr lang="el-GR" dirty="0" smtClean="0"/>
              <a:t>, Πολυακετάλη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Πλαστικό</a:t>
            </a:r>
            <a:r>
              <a:rPr lang="en-US" dirty="0" smtClean="0"/>
              <a:t>: </a:t>
            </a:r>
            <a:r>
              <a:rPr lang="el-GR" dirty="0" smtClean="0"/>
              <a:t>Δεν διαβρώνονται, αντιδράσεις μεταξύ αρώματος του προϊόντος και του πλαστικού ή του πλαστικοποιητή.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Συσκευασία υπό πίεση </a:t>
            </a:r>
            <a:r>
              <a:rPr lang="el-GR" sz="3000" b="0" dirty="0" smtClean="0">
                <a:solidFill>
                  <a:prstClr val="black"/>
                </a:solidFill>
              </a:rPr>
              <a:t>2/2</a:t>
            </a:r>
            <a:endParaRPr lang="el-GR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064896" cy="504056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l-GR" altLang="el-GR" b="1" dirty="0" smtClean="0"/>
              <a:t>Βαλβίδα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l-GR" altLang="el-GR" dirty="0" smtClean="0"/>
              <a:t>Ταχύτητα παροχής προϊόντος, μορφή αεροζόλ, αφρού, κρέμας ή σκόνης.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el-GR" altLang="el-GR" b="1" dirty="0" smtClean="0"/>
              <a:t>Βυθιζόμενος σωλήνας</a:t>
            </a:r>
            <a:r>
              <a:rPr lang="en-US" altLang="el-GR" b="1" dirty="0" smtClean="0"/>
              <a:t> </a:t>
            </a:r>
            <a:r>
              <a:rPr lang="en-US" altLang="el-GR" dirty="0" smtClean="0"/>
              <a:t>(PE, PP): </a:t>
            </a:r>
            <a:r>
              <a:rPr lang="el-GR" altLang="el-GR" dirty="0" smtClean="0"/>
              <a:t>Μεταφέρει το προϊόν από τον πυθμένα του δοχείου στη βαλβίδα.</a:t>
            </a:r>
          </a:p>
          <a:p>
            <a:pPr marL="0" indent="0" eaLnBrk="1" hangingPunct="1"/>
            <a:endParaRPr lang="el-GR" altLang="el-GR" dirty="0" smtClean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Προωθητικό αέριο </a:t>
            </a:r>
            <a:r>
              <a:rPr lang="en-US" sz="3000" b="0" dirty="0">
                <a:solidFill>
                  <a:prstClr val="black"/>
                </a:solidFill>
              </a:rPr>
              <a:t>1</a:t>
            </a:r>
            <a:r>
              <a:rPr lang="el-GR" sz="3000" b="0" dirty="0" smtClean="0">
                <a:solidFill>
                  <a:prstClr val="black"/>
                </a:solidFill>
              </a:rPr>
              <a:t>/</a:t>
            </a:r>
            <a:r>
              <a:rPr lang="en-US" sz="3000" b="0" dirty="0" smtClean="0">
                <a:solidFill>
                  <a:prstClr val="black"/>
                </a:solidFill>
              </a:rPr>
              <a:t>2</a:t>
            </a:r>
            <a:endParaRPr lang="el-GR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b="1" dirty="0" smtClean="0"/>
              <a:t>Συμπιεσμένα</a:t>
            </a:r>
            <a:r>
              <a:rPr lang="el-GR" altLang="el-GR" dirty="0" smtClean="0"/>
              <a:t> 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Αέρια σε συνηθισμένες συνθήκες πίεσης</a:t>
            </a:r>
            <a:r>
              <a:rPr lang="en-US" altLang="el-GR" dirty="0" smtClean="0"/>
              <a:t> </a:t>
            </a:r>
            <a:r>
              <a:rPr lang="el-GR" altLang="el-GR" dirty="0" smtClean="0"/>
              <a:t>και θερμοκρασίας και υγροποιούνται μόνο σε πολύ χαμηλή θερμοκρασία ή πολύ υψηλή πίεση.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Υποξείδιο του αζώτου, διοξείδιο του άνθρακα, άζωτο και αργό.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Μειονέκτημα</a:t>
            </a:r>
            <a:r>
              <a:rPr lang="en-US" altLang="el-GR" dirty="0" smtClean="0"/>
              <a:t>:</a:t>
            </a:r>
            <a:r>
              <a:rPr lang="el-GR" altLang="el-GR" dirty="0" smtClean="0"/>
              <a:t>Κατά τη χρήση του προϊόντος μειώνεται η πίεση και αλλάζει η ταχύτητα παροχής.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Προωθητικό αέριο </a:t>
            </a:r>
            <a:r>
              <a:rPr lang="en-US" sz="3000" b="0" dirty="0">
                <a:solidFill>
                  <a:prstClr val="black"/>
                </a:solidFill>
              </a:rPr>
              <a:t>2</a:t>
            </a:r>
            <a:r>
              <a:rPr lang="el-GR" sz="3000" b="0" dirty="0" smtClean="0">
                <a:solidFill>
                  <a:prstClr val="black"/>
                </a:solidFill>
              </a:rPr>
              <a:t>/</a:t>
            </a:r>
            <a:r>
              <a:rPr lang="en-US" sz="3000" b="0" smtClean="0">
                <a:solidFill>
                  <a:prstClr val="black"/>
                </a:solidFill>
              </a:rPr>
              <a:t>2</a:t>
            </a:r>
            <a:endParaRPr lang="el-GR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Προωθητικά υδρογονανθράκων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Προπάνιο, </a:t>
            </a:r>
            <a:r>
              <a:rPr lang="en-US" altLang="el-GR" dirty="0" smtClean="0"/>
              <a:t>n-</a:t>
            </a:r>
            <a:r>
              <a:rPr lang="el-GR" altLang="el-GR" dirty="0" smtClean="0"/>
              <a:t>βουτάνιο</a:t>
            </a:r>
            <a:r>
              <a:rPr lang="en-US" altLang="el-GR" dirty="0" smtClean="0"/>
              <a:t>, </a:t>
            </a:r>
            <a:r>
              <a:rPr lang="el-GR" altLang="el-GR" dirty="0" smtClean="0"/>
              <a:t>ισοβουτάνιο.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Φθηνά, σταθερά και λιγότερο διαβρωτικά.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Ταξινόμηση δοχείων υπό πίεση </a:t>
            </a:r>
            <a:r>
              <a:rPr lang="el-GR" sz="3000" b="0" dirty="0" smtClean="0"/>
              <a:t>1/4</a:t>
            </a:r>
            <a:endParaRPr lang="el-GR" sz="3000" b="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Είδος συστήματος που περιέχεται στο δοχείο.</a:t>
            </a:r>
          </a:p>
          <a:p>
            <a:pPr lvl="1"/>
            <a:r>
              <a:rPr lang="el-GR" altLang="el-GR" dirty="0" smtClean="0"/>
              <a:t>Δυο </a:t>
            </a:r>
            <a:r>
              <a:rPr lang="el-GR" altLang="el-GR" dirty="0"/>
              <a:t>φάσεων.</a:t>
            </a:r>
          </a:p>
          <a:p>
            <a:pPr lvl="1"/>
            <a:r>
              <a:rPr lang="el-GR" altLang="el-GR" dirty="0"/>
              <a:t>Τριών φάσεων</a:t>
            </a:r>
            <a:r>
              <a:rPr lang="el-GR" altLang="el-GR" dirty="0" smtClean="0"/>
              <a:t>.</a:t>
            </a:r>
          </a:p>
          <a:p>
            <a:pPr eaLnBrk="1" hangingPunct="1"/>
            <a:r>
              <a:rPr lang="el-GR" altLang="el-GR" dirty="0" smtClean="0"/>
              <a:t>Μορφή προϊόντος που εξέρχεται από το δοχείο.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Ταξινόμηση δοχείων υπό πίεση </a:t>
            </a:r>
            <a:r>
              <a:rPr lang="el-GR" sz="3000" b="0" dirty="0" smtClean="0">
                <a:solidFill>
                  <a:prstClr val="black"/>
                </a:solidFill>
              </a:rPr>
              <a:t>2/4</a:t>
            </a:r>
            <a:endParaRPr lang="el-GR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Ταξινόμηση ανάλογα με τη μορφή του προϊόντος.</a:t>
            </a:r>
          </a:p>
          <a:p>
            <a:pPr marL="355600" indent="0">
              <a:buFontTx/>
              <a:buNone/>
            </a:pPr>
            <a:r>
              <a:rPr lang="el-GR" altLang="el-GR" dirty="0" smtClean="0"/>
              <a:t>Σωματίδια 50 μ που αιωρούνται για μεγάλο διάστημα (</a:t>
            </a:r>
            <a:r>
              <a:rPr lang="el-GR" altLang="el-GR" b="1" dirty="0" smtClean="0"/>
              <a:t>σπρέυ χώρου</a:t>
            </a:r>
            <a:r>
              <a:rPr lang="el-GR" altLang="el-GR" dirty="0" smtClean="0"/>
              <a:t>) (δυο φάσεων).</a:t>
            </a:r>
          </a:p>
          <a:p>
            <a:pPr marL="355600" indent="0">
              <a:buFontTx/>
              <a:buNone/>
            </a:pPr>
            <a:r>
              <a:rPr lang="el-GR" altLang="el-GR" dirty="0" smtClean="0"/>
              <a:t>Σωματίδια 100-200 μ που αιωρούνται για μικρό διάστημα και κάθονται (</a:t>
            </a:r>
            <a:r>
              <a:rPr lang="el-GR" altLang="el-GR" b="1" dirty="0" smtClean="0"/>
              <a:t>σπρέυ επιφάνειας</a:t>
            </a:r>
            <a:r>
              <a:rPr lang="el-GR" altLang="el-GR" dirty="0" smtClean="0"/>
              <a:t>) (δυο φάσεων).</a:t>
            </a:r>
          </a:p>
          <a:p>
            <a:pPr marL="355600" indent="0">
              <a:buFontTx/>
              <a:buNone/>
            </a:pPr>
            <a:r>
              <a:rPr lang="el-GR" altLang="el-GR" b="1" dirty="0" smtClean="0"/>
              <a:t>Σπρέυ αφρού</a:t>
            </a:r>
            <a:r>
              <a:rPr lang="el-GR" altLang="el-GR" dirty="0" smtClean="0"/>
              <a:t> </a:t>
            </a:r>
          </a:p>
          <a:p>
            <a:pPr marL="355600" indent="0">
              <a:buFontTx/>
              <a:buNone/>
            </a:pPr>
            <a:r>
              <a:rPr lang="el-GR" altLang="el-GR" dirty="0" smtClean="0"/>
              <a:t>Το υγροποιημένο προωθητικό γαλακτωματοποιείται με το προϊόν και όταν βγαίνει εξατμίζεται το προωθητικό και το προϊόν γίνεται αφρός.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Ταξινόμηση δοχείων υπό πίεση </a:t>
            </a:r>
            <a:r>
              <a:rPr lang="el-GR" sz="3000" b="0" dirty="0" smtClean="0">
                <a:solidFill>
                  <a:prstClr val="black"/>
                </a:solidFill>
              </a:rPr>
              <a:t>3/4</a:t>
            </a:r>
            <a:endParaRPr lang="el-G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Δυο φάσεις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Υγρή και αέρια.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Υγρή</a:t>
            </a:r>
            <a:r>
              <a:rPr lang="en-US" altLang="el-GR" dirty="0" smtClean="0"/>
              <a:t>: </a:t>
            </a:r>
            <a:r>
              <a:rPr lang="el-GR" altLang="el-GR" dirty="0" smtClean="0"/>
              <a:t>διαλύτες ή μίγμα από διαλύτες (αιθανόλη, προπυλενογλυκόλη), το υγρό προωθητικό και δραστικές ουσίες.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Αέρια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Ατμοί προωθητικού.</a:t>
            </a:r>
          </a:p>
          <a:p>
            <a:pPr marL="355600" indent="0" eaLnBrk="1" hangingPunct="1">
              <a:buFont typeface="Arial" charset="0"/>
              <a:buNone/>
            </a:pPr>
            <a:r>
              <a:rPr lang="el-GR" altLang="el-GR" dirty="0" smtClean="0"/>
              <a:t>Παράδειγμα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Αποσμητικά χώρου, Λάκκες μαλλιών, Σπρέυ χώρου και επιφάνειας.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7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Ταξινόμηση δοχείων υπό πίεση </a:t>
            </a:r>
            <a:r>
              <a:rPr lang="el-GR" sz="3000" b="0" dirty="0" smtClean="0">
                <a:solidFill>
                  <a:prstClr val="black"/>
                </a:solidFill>
              </a:rPr>
              <a:t>4/4</a:t>
            </a:r>
            <a:endParaRPr lang="el-G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08912" cy="5661248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spcBef>
                <a:spcPts val="900"/>
              </a:spcBef>
              <a:defRPr/>
            </a:pPr>
            <a:r>
              <a:rPr lang="el-GR" sz="2200" b="1" dirty="0" smtClean="0"/>
              <a:t>Τριών φάσεων</a:t>
            </a:r>
          </a:p>
          <a:p>
            <a:pPr>
              <a:lnSpc>
                <a:spcPct val="105000"/>
              </a:lnSpc>
              <a:spcBef>
                <a:spcPts val="900"/>
              </a:spcBef>
              <a:buFont typeface="Courier New" panose="02070309020205020404" pitchFamily="49" charset="0"/>
              <a:buChar char="o"/>
              <a:defRPr/>
            </a:pPr>
            <a:r>
              <a:rPr lang="el-GR" sz="2200" dirty="0" smtClean="0"/>
              <a:t>Δυο υγρές (υδατική και μη υδατική) και μια αέρια.</a:t>
            </a:r>
          </a:p>
          <a:p>
            <a:pPr>
              <a:lnSpc>
                <a:spcPct val="105000"/>
              </a:lnSpc>
              <a:spcBef>
                <a:spcPts val="900"/>
              </a:spcBef>
              <a:buFont typeface="Courier New" panose="02070309020205020404" pitchFamily="49" charset="0"/>
              <a:buChar char="o"/>
              <a:defRPr/>
            </a:pPr>
            <a:r>
              <a:rPr lang="el-GR" sz="2200" dirty="0" smtClean="0"/>
              <a:t>Αφροί ξυρίσματος, σαμπουάν.</a:t>
            </a:r>
          </a:p>
          <a:p>
            <a:pPr>
              <a:lnSpc>
                <a:spcPct val="105000"/>
              </a:lnSpc>
              <a:spcBef>
                <a:spcPts val="900"/>
              </a:spcBef>
              <a:buFont typeface="Courier New" panose="02070309020205020404" pitchFamily="49" charset="0"/>
              <a:buChar char="o"/>
              <a:defRPr/>
            </a:pPr>
            <a:r>
              <a:rPr lang="el-GR" sz="2200" dirty="0" smtClean="0"/>
              <a:t>Υγρή, στερεή και αέρια.</a:t>
            </a:r>
          </a:p>
          <a:p>
            <a:pPr marL="0" indent="0">
              <a:lnSpc>
                <a:spcPct val="105000"/>
              </a:lnSpc>
              <a:spcBef>
                <a:spcPts val="900"/>
              </a:spcBef>
              <a:buFont typeface="Arial" charset="0"/>
              <a:buNone/>
              <a:defRPr/>
            </a:pPr>
            <a:r>
              <a:rPr lang="el-GR" sz="2200" b="1" dirty="0" smtClean="0"/>
              <a:t>Σπρέυ αφρού</a:t>
            </a:r>
            <a:r>
              <a:rPr lang="en-US" sz="2200" b="1" dirty="0" smtClean="0"/>
              <a:t>:</a:t>
            </a:r>
            <a:r>
              <a:rPr lang="el-GR" sz="2200" b="1" dirty="0" smtClean="0"/>
              <a:t> </a:t>
            </a:r>
            <a:r>
              <a:rPr lang="el-GR" sz="2200" dirty="0" smtClean="0"/>
              <a:t>Το υγροποιημένο προωθητικό αέριο γαλακτωματοποιείται μερικά με το προϊόν , το προωθητικό εξαερώνεται με την έξοδό του και σχηματίζεται ο αφρός.</a:t>
            </a:r>
          </a:p>
          <a:p>
            <a:pPr marL="0" indent="0">
              <a:lnSpc>
                <a:spcPct val="105000"/>
              </a:lnSpc>
              <a:spcBef>
                <a:spcPts val="900"/>
              </a:spcBef>
              <a:buFont typeface="Arial" charset="0"/>
              <a:buNone/>
              <a:defRPr/>
            </a:pPr>
            <a:r>
              <a:rPr lang="el-GR" sz="2200" b="1" dirty="0" smtClean="0"/>
              <a:t>Σπρέυ σκόνης</a:t>
            </a:r>
            <a:r>
              <a:rPr lang="en-US" sz="2200" b="1" dirty="0" smtClean="0"/>
              <a:t>:</a:t>
            </a:r>
          </a:p>
          <a:p>
            <a:pPr marL="0" indent="0" algn="just">
              <a:lnSpc>
                <a:spcPct val="105000"/>
              </a:lnSpc>
              <a:spcBef>
                <a:spcPts val="900"/>
              </a:spcBef>
              <a:buFont typeface="Arial" charset="0"/>
              <a:buNone/>
              <a:defRPr/>
            </a:pPr>
            <a:r>
              <a:rPr lang="el-GR" sz="2200" dirty="0" smtClean="0"/>
              <a:t>Υγρή, στερεή, αέρια.</a:t>
            </a:r>
          </a:p>
          <a:p>
            <a:pPr algn="just">
              <a:lnSpc>
                <a:spcPct val="105000"/>
              </a:lnSpc>
              <a:spcBef>
                <a:spcPts val="900"/>
              </a:spcBef>
              <a:buFont typeface="Courier New" panose="02070309020205020404" pitchFamily="49" charset="0"/>
              <a:buChar char="o"/>
              <a:defRPr/>
            </a:pPr>
            <a:r>
              <a:rPr lang="el-GR" sz="2200" dirty="0" smtClean="0"/>
              <a:t>Υγρή</a:t>
            </a:r>
            <a:r>
              <a:rPr lang="en-US" sz="2200" dirty="0" smtClean="0"/>
              <a:t>= </a:t>
            </a:r>
            <a:r>
              <a:rPr lang="el-GR" sz="2200" dirty="0" smtClean="0"/>
              <a:t>προωθητικό.</a:t>
            </a:r>
          </a:p>
          <a:p>
            <a:pPr algn="just">
              <a:lnSpc>
                <a:spcPct val="105000"/>
              </a:lnSpc>
              <a:spcBef>
                <a:spcPts val="900"/>
              </a:spcBef>
              <a:buFont typeface="Courier New" panose="02070309020205020404" pitchFamily="49" charset="0"/>
              <a:buChar char="o"/>
              <a:defRPr/>
            </a:pPr>
            <a:r>
              <a:rPr lang="el-GR" sz="2200" dirty="0" smtClean="0"/>
              <a:t>Στερεή </a:t>
            </a:r>
            <a:r>
              <a:rPr lang="en-US" sz="2200" dirty="0" smtClean="0"/>
              <a:t>= </a:t>
            </a:r>
            <a:r>
              <a:rPr lang="el-GR" sz="2200" dirty="0" smtClean="0"/>
              <a:t>προϊόν με μορφή ασωματιδίων.</a:t>
            </a:r>
          </a:p>
          <a:p>
            <a:pPr algn="just">
              <a:lnSpc>
                <a:spcPct val="105000"/>
              </a:lnSpc>
              <a:spcBef>
                <a:spcPts val="900"/>
              </a:spcBef>
              <a:buFont typeface="Courier New" panose="02070309020205020404" pitchFamily="49" charset="0"/>
              <a:buChar char="o"/>
              <a:defRPr/>
            </a:pPr>
            <a:r>
              <a:rPr lang="el-GR" sz="2200" dirty="0" smtClean="0"/>
              <a:t>Αέρια </a:t>
            </a:r>
            <a:r>
              <a:rPr lang="en-US" sz="2200" dirty="0" smtClean="0"/>
              <a:t>= </a:t>
            </a:r>
            <a:r>
              <a:rPr lang="el-GR" sz="2200" dirty="0" smtClean="0"/>
              <a:t>ατμοί προωθητικού.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7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18</TotalTime>
  <Words>1041</Words>
  <Application>Microsoft Office PowerPoint</Application>
  <PresentationFormat>Προβολή στην οθόνη (4:3)</PresentationFormat>
  <Paragraphs>129</Paragraphs>
  <Slides>17</Slides>
  <Notes>8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17</vt:i4>
      </vt:variant>
    </vt:vector>
  </HeadingPairs>
  <TitlesOfParts>
    <vt:vector size="21" baseType="lpstr">
      <vt:lpstr>template</vt:lpstr>
      <vt:lpstr>1_temlate1</vt:lpstr>
      <vt:lpstr>temlate1</vt:lpstr>
      <vt:lpstr>OC_template_updated</vt:lpstr>
      <vt:lpstr>Κοσμητολογία ΙΙ (Θ)</vt:lpstr>
      <vt:lpstr>Συσκευασία υπό πίεση 1/2</vt:lpstr>
      <vt:lpstr>Συσκευασία υπό πίεση 2/2</vt:lpstr>
      <vt:lpstr>Προωθητικό αέριο 1/2</vt:lpstr>
      <vt:lpstr>Προωθητικό αέριο 2/2</vt:lpstr>
      <vt:lpstr>Ταξινόμηση δοχείων υπό πίεση 1/4</vt:lpstr>
      <vt:lpstr>Ταξινόμηση δοχείων υπό πίεση 2/4</vt:lpstr>
      <vt:lpstr>Ταξινόμηση δοχείων υπό πίεση 3/4</vt:lpstr>
      <vt:lpstr>Ταξινόμηση δοχείων υπό πίεση 4/4</vt:lpstr>
      <vt:lpstr>Διάβρωση στα δοχεία υπό πίεση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 (Θ)</dc:title>
  <dc:creator>opencourses@teiath.gr</dc:creator>
  <cp:lastModifiedBy>fkaram2</cp:lastModifiedBy>
  <cp:revision>8</cp:revision>
  <dcterms:created xsi:type="dcterms:W3CDTF">2015-05-06T11:58:02Z</dcterms:created>
  <dcterms:modified xsi:type="dcterms:W3CDTF">2015-07-22T05:59:34Z</dcterms:modified>
</cp:coreProperties>
</file>