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1" r:id="rId2"/>
    <p:sldMasterId id="2147483712" r:id="rId3"/>
  </p:sldMasterIdLst>
  <p:notesMasterIdLst>
    <p:notesMasterId r:id="rId17"/>
  </p:notesMasterIdLst>
  <p:sldIdLst>
    <p:sldId id="322" r:id="rId4"/>
    <p:sldId id="319" r:id="rId5"/>
    <p:sldId id="321" r:id="rId6"/>
    <p:sldId id="262" r:id="rId7"/>
    <p:sldId id="257" r:id="rId8"/>
    <p:sldId id="320" r:id="rId9"/>
    <p:sldId id="323" r:id="rId10"/>
    <p:sldId id="324" r:id="rId11"/>
    <p:sldId id="325" r:id="rId12"/>
    <p:sldId id="326" r:id="rId13"/>
    <p:sldId id="327" r:id="rId14"/>
    <p:sldId id="328" r:id="rId15"/>
    <p:sldId id="329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C751-586F-451F-91A0-F35D516F1ABD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73ECF-DA7E-4DA8-BF63-017BF08CB0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46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D06A-82A9-4937-883F-88FA6C092DB4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AC99-EBA1-4BD4-A534-589353D8B7EB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F64B-7BDF-460D-98D7-42E02B20E4B4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99F3-D1E9-4EC8-88CE-13DC6CB65739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4D55-6E81-48AA-8A33-0728509B7790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7401-6EC3-4FE6-8737-29F3C9539532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F38C-92C5-4CBA-B37C-A7C2E5BC9E16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0AAB-5586-46AF-8D20-9022B34D9B90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1ABA-3586-485F-B32A-5A9714C69ED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AA2F-D4D0-492B-B154-CF6DC89C0DAC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25F53-631D-4B8C-98C9-8A44E6591E66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72A2-374A-4AC6-9966-ECEF313CDE50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4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5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7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5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7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8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4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57FE-F6F8-461A-8C3F-99918BCFEBDF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4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2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9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9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1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7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6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9F5E0-A79F-4C2C-8F9A-017622E0F453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FDFA-04DF-48A1-8CBB-854694641D6B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C36B-D220-41AD-9E1A-2CCE77BA791D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82CD-8065-47F2-8055-0F9A31EC6EB1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7FBC-5376-4571-9877-5E1130B1CFB1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ACC7-085B-44F0-BD50-E43A6216C9FE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1B9313-E321-4BE8-9848-19D3B5ACC394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3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Δημιουργία ενώσεων μούστου και οίνου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558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9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252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Τίτλος 1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sz="3000" dirty="0" smtClean="0"/>
              <a:t>Ανάλυση  μούστου και οίνου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Διαχείριση της πρώτης ύλης</a:t>
            </a:r>
            <a:endParaRPr lang="el-GR" sz="2800" dirty="0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idx="1"/>
          </p:nvPr>
        </p:nvSpPr>
        <p:spPr>
          <a:xfrm>
            <a:off x="220729" y="3933056"/>
            <a:ext cx="2695087" cy="576262"/>
          </a:xfrm>
        </p:spPr>
        <p:txBody>
          <a:bodyPr anchor="ctr"/>
          <a:lstStyle/>
          <a:p>
            <a:pPr algn="ctr"/>
            <a:r>
              <a:rPr lang="el-GR" sz="1600" b="1" dirty="0" smtClean="0"/>
              <a:t>ΑΠΌ ΤΑ ΠΡΩΤΑ ΣΤΑΔΙΑ</a:t>
            </a:r>
            <a:endParaRPr lang="el-GR" sz="1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" b="388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Θέση κειμένου 18"/>
          <p:cNvSpPr>
            <a:spLocks noGrp="1"/>
          </p:cNvSpPr>
          <p:nvPr>
            <p:ph type="body" sz="half" idx="18"/>
          </p:nvPr>
        </p:nvSpPr>
        <p:spPr>
          <a:xfrm>
            <a:off x="489475" y="4539180"/>
            <a:ext cx="2205612" cy="1698132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 smtClean="0"/>
              <a:t>Δημιουργούνται οι πρόδρομοι των ενώσεων</a:t>
            </a:r>
            <a:r>
              <a:rPr lang="en-US" sz="2000" dirty="0" smtClean="0"/>
              <a:t>  </a:t>
            </a:r>
            <a:r>
              <a:rPr lang="el-GR" sz="2000" dirty="0" smtClean="0"/>
              <a:t>των για την ποιότητα του κρασιού</a:t>
            </a:r>
            <a:endParaRPr lang="el-GR" sz="2000" dirty="0"/>
          </a:p>
        </p:txBody>
      </p:sp>
      <p:sp>
        <p:nvSpPr>
          <p:cNvPr id="17" name="Θέση κειμένου 16"/>
          <p:cNvSpPr>
            <a:spLocks noGrp="1"/>
          </p:cNvSpPr>
          <p:nvPr>
            <p:ph type="body" sz="quarter" idx="3"/>
          </p:nvPr>
        </p:nvSpPr>
        <p:spPr>
          <a:xfrm>
            <a:off x="2917792" y="3933056"/>
            <a:ext cx="2198466" cy="576262"/>
          </a:xfrm>
        </p:spPr>
        <p:txBody>
          <a:bodyPr anchor="ctr"/>
          <a:lstStyle/>
          <a:p>
            <a:pPr algn="ctr"/>
            <a:r>
              <a:rPr lang="el-GR" sz="1600" b="1" dirty="0" smtClean="0"/>
              <a:t>ΣΤΗΝ ΩΡΙΜΑΝΣΗ</a:t>
            </a:r>
            <a:endParaRPr lang="el-GR" sz="1600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b="2404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Θέση κειμένου 19"/>
          <p:cNvSpPr>
            <a:spLocks noGrp="1"/>
          </p:cNvSpPr>
          <p:nvPr>
            <p:ph type="body" sz="half" idx="19"/>
          </p:nvPr>
        </p:nvSpPr>
        <p:spPr>
          <a:xfrm>
            <a:off x="2916776" y="4539179"/>
            <a:ext cx="2201378" cy="2318821"/>
          </a:xfrm>
        </p:spPr>
        <p:txBody>
          <a:bodyPr>
            <a:noAutofit/>
          </a:bodyPr>
          <a:lstStyle/>
          <a:p>
            <a:r>
              <a:rPr lang="el-GR" sz="1900" dirty="0" smtClean="0"/>
              <a:t>Υπάρχουν οι χαρακτηριστικές ενώσεις οξέα, σάκχαρα, αρωματικές</a:t>
            </a:r>
          </a:p>
          <a:p>
            <a:r>
              <a:rPr lang="el-GR" sz="1900" dirty="0" smtClean="0"/>
              <a:t>Απόφαση συγκομιδής</a:t>
            </a:r>
            <a:endParaRPr lang="el-GR" sz="1900" dirty="0"/>
          </a:p>
        </p:txBody>
      </p:sp>
      <p:sp>
        <p:nvSpPr>
          <p:cNvPr id="18" name="Θέση κειμένου 17"/>
          <p:cNvSpPr>
            <a:spLocks noGrp="1"/>
          </p:cNvSpPr>
          <p:nvPr>
            <p:ph type="body" sz="quarter" idx="13"/>
          </p:nvPr>
        </p:nvSpPr>
        <p:spPr>
          <a:xfrm>
            <a:off x="5344917" y="3933056"/>
            <a:ext cx="2199658" cy="576262"/>
          </a:xfrm>
        </p:spPr>
        <p:txBody>
          <a:bodyPr anchor="ctr"/>
          <a:lstStyle/>
          <a:p>
            <a:pPr algn="ctr"/>
            <a:r>
              <a:rPr lang="el-GR" sz="1600" b="1" dirty="0" smtClean="0"/>
              <a:t>ΣΤΟΝ ΜΟΥΣΤΟ</a:t>
            </a:r>
            <a:endParaRPr lang="el-GR" sz="1600" b="1" dirty="0"/>
          </a:p>
        </p:txBody>
      </p:sp>
      <p:sp>
        <p:nvSpPr>
          <p:cNvPr id="21" name="Θέση κειμένου 20"/>
          <p:cNvSpPr>
            <a:spLocks noGrp="1"/>
          </p:cNvSpPr>
          <p:nvPr>
            <p:ph type="body" sz="half" idx="20"/>
          </p:nvPr>
        </p:nvSpPr>
        <p:spPr>
          <a:xfrm>
            <a:off x="5364088" y="4509120"/>
            <a:ext cx="2448272" cy="1872208"/>
          </a:xfrm>
        </p:spPr>
        <p:txBody>
          <a:bodyPr>
            <a:normAutofit fontScale="92500" lnSpcReduction="20000"/>
          </a:bodyPr>
          <a:lstStyle/>
          <a:p>
            <a:r>
              <a:rPr lang="el-GR" sz="2000" dirty="0" smtClean="0"/>
              <a:t>Προστίθενται επιτρεπτά τεχνολογικά βοηθήματα με στόχο την βελτιστοποίηση του τελικού προϊόντος</a:t>
            </a:r>
            <a:endParaRPr lang="el-GR" sz="2000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FBAB94EE-D31D-49A0-AA2A-EAF74D152B05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54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16824" cy="1512167"/>
          </a:xfrm>
        </p:spPr>
        <p:txBody>
          <a:bodyPr anchor="ctr"/>
          <a:lstStyle/>
          <a:p>
            <a:r>
              <a:rPr lang="el-GR" dirty="0" smtClean="0"/>
              <a:t>Η δημιουργία των ενώσεων αυτών είναι συνδυασμός της βιοχημείας της ωρίμανσης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321614" cy="503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75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484784"/>
            <a:ext cx="5684490" cy="516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Η δομή ,τα διάφορα μέρη της σταφυλής και ο εντοπισμός των χαρακτηριστικών χημικών ενώσεων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957" y="1889819"/>
            <a:ext cx="6958086" cy="41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35328" y="2012886"/>
            <a:ext cx="2708761" cy="459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Ω</a:t>
            </a:r>
            <a:endParaRPr lang="el-GR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1235328" y="2012886"/>
            <a:ext cx="2883520" cy="1163424"/>
          </a:xfrm>
          <a:prstGeom prst="wedgeRectCallout">
            <a:avLst>
              <a:gd name="adj1" fmla="val 140877"/>
              <a:gd name="adj2" fmla="val 7761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1700" dirty="0">
                <a:solidFill>
                  <a:schemeClr val="tx1"/>
                </a:solidFill>
              </a:rPr>
              <a:t>Ωριμότητα του ενδοκαρπίου ,παραγωγή σακχάρων και </a:t>
            </a:r>
            <a:r>
              <a:rPr lang="el-GR" sz="1700" dirty="0" smtClean="0">
                <a:solidFill>
                  <a:schemeClr val="tx1"/>
                </a:solidFill>
              </a:rPr>
              <a:t>οξέων</a:t>
            </a:r>
            <a:endParaRPr lang="el-GR" sz="1700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1235328" y="3444793"/>
            <a:ext cx="2883520" cy="1252919"/>
          </a:xfrm>
          <a:prstGeom prst="wedgeRectCallout">
            <a:avLst>
              <a:gd name="adj1" fmla="val 93692"/>
              <a:gd name="adj2" fmla="val -444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1700" dirty="0">
                <a:solidFill>
                  <a:schemeClr val="tx1"/>
                </a:solidFill>
              </a:rPr>
              <a:t>Ωριμότητα του </a:t>
            </a:r>
            <a:r>
              <a:rPr lang="el-GR" sz="1700" dirty="0" smtClean="0">
                <a:solidFill>
                  <a:schemeClr val="tx1"/>
                </a:solidFill>
              </a:rPr>
              <a:t>φλοιού, παραγωγή ανθοκυανών και τανινών μικρού μοριακού βάρους</a:t>
            </a:r>
            <a:endParaRPr lang="el-GR" sz="1700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1235328" y="4966194"/>
            <a:ext cx="2883520" cy="1055094"/>
          </a:xfrm>
          <a:prstGeom prst="wedgeRectCallout">
            <a:avLst>
              <a:gd name="adj1" fmla="val 128966"/>
              <a:gd name="adj2" fmla="val -9298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1700" dirty="0">
                <a:solidFill>
                  <a:schemeClr val="tx1"/>
                </a:solidFill>
              </a:rPr>
              <a:t>Ωριμότητα </a:t>
            </a:r>
            <a:r>
              <a:rPr lang="el-GR" sz="1700" dirty="0" smtClean="0">
                <a:solidFill>
                  <a:schemeClr val="tx1"/>
                </a:solidFill>
              </a:rPr>
              <a:t>των σπόρων παραγωγή τανινών</a:t>
            </a:r>
            <a:endParaRPr lang="el-GR" sz="1700" dirty="0">
              <a:solidFill>
                <a:schemeClr val="tx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Παραγωγή των βασικών συστατικών κατά την ωρίμανση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dirty="0">
                <a:solidFill>
                  <a:srgbClr val="EBEBEB"/>
                </a:solidFill>
              </a:rPr>
              <a:t>Ανάλυση  μούστου και οίνου </a:t>
            </a:r>
            <a:r>
              <a:rPr lang="el-GR" sz="2800" dirty="0" smtClean="0">
                <a:solidFill>
                  <a:srgbClr val="EBEBEB"/>
                </a:solidFill>
              </a:rPr>
              <a:t>–Χαρακτηρισμός του </a:t>
            </a:r>
            <a:r>
              <a:rPr lang="el-GR" sz="2800" smtClean="0">
                <a:solidFill>
                  <a:srgbClr val="EBEBEB"/>
                </a:solidFill>
              </a:rPr>
              <a:t>τελικού προϊόντος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62" y="1270056"/>
            <a:ext cx="3285706" cy="497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Κατακόρυφος πάπυρος 13"/>
          <p:cNvSpPr/>
          <p:nvPr/>
        </p:nvSpPr>
        <p:spPr>
          <a:xfrm>
            <a:off x="3347864" y="3068960"/>
            <a:ext cx="2448272" cy="3024336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l-GR" sz="1400" dirty="0" smtClean="0"/>
              <a:t>ΠΕΡΙΕΧΕΙ</a:t>
            </a:r>
          </a:p>
          <a:p>
            <a:r>
              <a:rPr lang="el-GR" sz="1400" dirty="0" smtClean="0"/>
              <a:t> ΑΙΘΑΝΟΛΗ</a:t>
            </a:r>
          </a:p>
          <a:p>
            <a:r>
              <a:rPr lang="el-GR" sz="1400" dirty="0" smtClean="0"/>
              <a:t>και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400" dirty="0" smtClean="0"/>
              <a:t>ΟΞΕΑ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400" dirty="0" smtClean="0"/>
              <a:t>ΠΤΗΤΙΚΑ ΟΞΕΑ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400" dirty="0" smtClean="0"/>
              <a:t>ΚΑΛΙΟ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400" dirty="0" smtClean="0"/>
              <a:t>ΘΕΙΩΔΗ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400" dirty="0" smtClean="0"/>
              <a:t>ΣΑΚΧΑΡΑ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400" dirty="0" smtClean="0"/>
              <a:t>ΤΑΝΙΝΕΣ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400" dirty="0" smtClean="0"/>
              <a:t>ΑΝΘΟΚΥΑΝΕΣ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400" dirty="0" smtClean="0"/>
              <a:t>Και άλλα πολλά</a:t>
            </a:r>
          </a:p>
        </p:txBody>
      </p:sp>
      <p:sp>
        <p:nvSpPr>
          <p:cNvPr id="15" name="Επεξήγηση με παραλληλόγραμμο 14"/>
          <p:cNvSpPr/>
          <p:nvPr/>
        </p:nvSpPr>
        <p:spPr>
          <a:xfrm>
            <a:off x="1115616" y="1772816"/>
            <a:ext cx="2016224" cy="2304256"/>
          </a:xfrm>
          <a:prstGeom prst="wedgeRectCallout">
            <a:avLst>
              <a:gd name="adj1" fmla="val 109039"/>
              <a:gd name="adj2" fmla="val -2280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Μέσα στο μπουκάλι,</a:t>
            </a:r>
          </a:p>
          <a:p>
            <a:pPr algn="ctr"/>
            <a:r>
              <a:rPr lang="el-GR" sz="1600" dirty="0" smtClean="0"/>
              <a:t>τίποτα ποια δεν μπορεί να το επηρεάσει παρά μόνο η φυσική του παλαίωση</a:t>
            </a:r>
          </a:p>
          <a:p>
            <a:pPr algn="ctr"/>
            <a:endParaRPr lang="el-GR" sz="1600" dirty="0"/>
          </a:p>
        </p:txBody>
      </p:sp>
      <p:sp>
        <p:nvSpPr>
          <p:cNvPr id="16" name="Επεξήγηση με σύννεφο 15"/>
          <p:cNvSpPr/>
          <p:nvPr/>
        </p:nvSpPr>
        <p:spPr>
          <a:xfrm>
            <a:off x="6479811" y="3861048"/>
            <a:ext cx="2520280" cy="2016224"/>
          </a:xfrm>
          <a:prstGeom prst="cloudCallout">
            <a:avLst>
              <a:gd name="adj1" fmla="val -88392"/>
              <a:gd name="adj2" fmla="val -4618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Η παλαίωση στο μπουκάλι μια σειρά περίπλοκων χημικών αντιδράσεων</a:t>
            </a:r>
            <a:endParaRPr lang="el-GR" sz="1600" dirty="0"/>
          </a:p>
        </p:txBody>
      </p:sp>
      <p:sp>
        <p:nvSpPr>
          <p:cNvPr id="2" name="Ελλειψοειδής επεξήγηση 1"/>
          <p:cNvSpPr/>
          <p:nvPr/>
        </p:nvSpPr>
        <p:spPr>
          <a:xfrm>
            <a:off x="6659429" y="1412776"/>
            <a:ext cx="2340661" cy="1872208"/>
          </a:xfrm>
          <a:prstGeom prst="wedgeEllipseCallout">
            <a:avLst>
              <a:gd name="adj1" fmla="val -161216"/>
              <a:gd name="adj2" fmla="val -4036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Λάθη στο κρασί  όπως </a:t>
            </a:r>
            <a:r>
              <a:rPr lang="el-GR" sz="1600" dirty="0" err="1" smtClean="0"/>
              <a:t>χλωροανιζολη</a:t>
            </a:r>
            <a:r>
              <a:rPr lang="el-GR" sz="1600" dirty="0" smtClean="0"/>
              <a:t> από τον φελλό</a:t>
            </a:r>
            <a:endParaRPr lang="el-GR" sz="16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1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67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9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</a:t>
            </a:r>
            <a:r>
              <a:rPr lang="el-GR" sz="2000"/>
              <a:t>Ανάλυση </a:t>
            </a:r>
            <a:r>
              <a:rPr lang="el-GR" sz="200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1:</a:t>
            </a:r>
            <a:r>
              <a:rPr lang="en-US" sz="2000" dirty="0" smtClean="0"/>
              <a:t> </a:t>
            </a:r>
            <a:r>
              <a:rPr lang="el-GR" sz="2000" dirty="0"/>
              <a:t>Δημιουργία ενώσεων μούστου και </a:t>
            </a:r>
            <a:r>
              <a:rPr lang="el-GR" sz="2000" dirty="0" smtClean="0"/>
              <a:t>οίνου».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147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1308</TotalTime>
  <Words>772</Words>
  <Application>Microsoft Office PowerPoint</Application>
  <PresentationFormat>Προβολή στην οθόνη (4:3)</PresentationFormat>
  <Paragraphs>102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Ιόν</vt:lpstr>
      <vt:lpstr>OC_template_final</vt:lpstr>
      <vt:lpstr>1_OC_template_final</vt:lpstr>
      <vt:lpstr>Σύσταση και Ανάλυση Γλευκών και Οίνων (Θ)</vt:lpstr>
      <vt:lpstr>Ανάλυση  μούστου και οίνου  Διαχείριση της πρώτης ύλης</vt:lpstr>
      <vt:lpstr>Η δημιουργία των ενώσεων αυτών είναι συνδυασμός της βιοχημείας της ωρίμανσης</vt:lpstr>
      <vt:lpstr>Η δομή ,τα διάφορα μέρη της σταφυλής και ο εντοπισμός των χαρακτηριστικών χημικών ενώσεων</vt:lpstr>
      <vt:lpstr>Παραγωγή των βασικών συστατικών κατά την ωρίμανση</vt:lpstr>
      <vt:lpstr>Ανάλυση  μούστου και οίνου –Χαρακτηρισμός του τελικού προϊόντος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103</cp:revision>
  <dcterms:created xsi:type="dcterms:W3CDTF">2015-03-16T14:31:07Z</dcterms:created>
  <dcterms:modified xsi:type="dcterms:W3CDTF">2015-12-01T07:27:50Z</dcterms:modified>
</cp:coreProperties>
</file>