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0"/>
  </p:notesMasterIdLst>
  <p:handoutMasterIdLst>
    <p:handoutMasterId r:id="rId21"/>
  </p:handoutMasterIdLst>
  <p:sldIdLst>
    <p:sldId id="256" r:id="rId4"/>
    <p:sldId id="301" r:id="rId5"/>
    <p:sldId id="303" r:id="rId6"/>
    <p:sldId id="307" r:id="rId7"/>
    <p:sldId id="304" r:id="rId8"/>
    <p:sldId id="305" r:id="rId9"/>
    <p:sldId id="308" r:id="rId10"/>
    <p:sldId id="306" r:id="rId11"/>
    <p:sldId id="257" r:id="rId12"/>
    <p:sldId id="262" r:id="rId13"/>
    <p:sldId id="264" r:id="rId14"/>
    <p:sldId id="299" r:id="rId15"/>
    <p:sldId id="300" r:id="rId16"/>
    <p:sldId id="266" r:id="rId17"/>
    <p:sldId id="302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087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33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8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2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6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6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1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1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4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2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5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n-care-forum.basf.com/en/articles/skin/strategies-for-skin-penetration-enhancement/2004/08/12?id=5b9a9164-6148-4d66-bd84-6df76bd6d111&amp;mode=Detai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Ενζυμική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Αποτρίχωση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err="1" smtClean="0"/>
              <a:t>Ιοντοφόρηση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Κατερίνα </a:t>
            </a:r>
            <a:r>
              <a:rPr lang="el-GR" sz="2200" dirty="0" err="1" smtClean="0"/>
              <a:t>Δηλαβέρη</a:t>
            </a:r>
            <a:r>
              <a:rPr lang="el-GR" sz="2200" smtClean="0"/>
              <a:t>, </a:t>
            </a:r>
            <a:r>
              <a:rPr lang="el-GR" sz="2200"/>
              <a:t>Ειδικό Τεχνικό Εργαστηριακό Προσωπικό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Δηλαβέρη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Δηλαβέρη</a:t>
            </a:r>
            <a:r>
              <a:rPr lang="el-GR" sz="2000" dirty="0"/>
              <a:t>. «</a:t>
            </a:r>
            <a:r>
              <a:rPr lang="el-GR" sz="2000" dirty="0" err="1"/>
              <a:t>Ενζυμική</a:t>
            </a:r>
            <a:r>
              <a:rPr lang="el-GR" sz="2000" dirty="0"/>
              <a:t> Αποτρίχωση (Ε). </a:t>
            </a:r>
            <a:r>
              <a:rPr lang="el-GR" sz="2000" smtClean="0"/>
              <a:t>Ενότητα 3</a:t>
            </a:r>
            <a:r>
              <a:rPr lang="en-US" sz="2000" smtClean="0"/>
              <a:t>:</a:t>
            </a:r>
            <a:r>
              <a:rPr lang="el-GR" sz="2000" dirty="0" smtClean="0"/>
              <a:t> </a:t>
            </a:r>
            <a:r>
              <a:rPr lang="el-GR" sz="2000" dirty="0" err="1"/>
              <a:t>Ιοντοφόρηση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Πρωτόπαπα </a:t>
            </a:r>
            <a:r>
              <a:rPr lang="el-GR" sz="2000" dirty="0"/>
              <a:t>Ε. </a:t>
            </a:r>
            <a:r>
              <a:rPr lang="el-GR" sz="2000" dirty="0" smtClean="0"/>
              <a:t>Ευαγγελία, </a:t>
            </a:r>
            <a:r>
              <a:rPr lang="en-US" sz="2000" dirty="0" smtClean="0"/>
              <a:t>“</a:t>
            </a:r>
            <a:r>
              <a:rPr lang="el-GR" sz="2000" dirty="0" smtClean="0"/>
              <a:t>Φυσιοπαθολογία και θεραπευτική διαταραχών της τριχοφυΐας</a:t>
            </a:r>
            <a:r>
              <a:rPr lang="en-US" sz="2000" dirty="0" smtClean="0"/>
              <a:t>”, </a:t>
            </a:r>
            <a:r>
              <a:rPr lang="el-GR" sz="2000" dirty="0"/>
              <a:t>Ε</a:t>
            </a:r>
            <a:r>
              <a:rPr lang="el-GR" sz="2000" dirty="0" smtClean="0"/>
              <a:t>κδόσεις </a:t>
            </a:r>
            <a:r>
              <a:rPr lang="el-GR" sz="2000" dirty="0" err="1" smtClean="0"/>
              <a:t>Παπαζήση</a:t>
            </a:r>
            <a:r>
              <a:rPr lang="el-GR" sz="2000" dirty="0" smtClean="0"/>
              <a:t>, Αθήνα 2004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610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Ιοντοφόρηση</a:t>
            </a:r>
            <a:r>
              <a:rPr lang="el-GR" dirty="0" smtClean="0"/>
              <a:t>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Λέγεται </a:t>
            </a:r>
            <a:r>
              <a:rPr lang="el-GR" dirty="0"/>
              <a:t>η εισαγωγή στους ιστούς ιόντων με την βοήθεια </a:t>
            </a:r>
            <a:r>
              <a:rPr lang="el-GR" dirty="0" smtClean="0"/>
              <a:t>ηλεκτρικού </a:t>
            </a:r>
            <a:r>
              <a:rPr lang="el-GR" dirty="0"/>
              <a:t>ρεύματος. </a:t>
            </a:r>
            <a:endParaRPr lang="el-GR" dirty="0" smtClean="0"/>
          </a:p>
          <a:p>
            <a:r>
              <a:rPr lang="el-GR" dirty="0" smtClean="0"/>
              <a:t>Απαραίτητη </a:t>
            </a:r>
            <a:r>
              <a:rPr lang="el-GR" dirty="0"/>
              <a:t>είναι η ύπαρξη πηγής </a:t>
            </a:r>
            <a:r>
              <a:rPr lang="el-GR" dirty="0" smtClean="0"/>
              <a:t>γαλβανικού </a:t>
            </a:r>
            <a:r>
              <a:rPr lang="el-GR" dirty="0"/>
              <a:t>ρεύματος, δηλαδή ρεύματος συνεχούς φοράς και με </a:t>
            </a:r>
            <a:r>
              <a:rPr lang="el-GR" dirty="0" smtClean="0"/>
              <a:t>ρυθμιζόμενη </a:t>
            </a:r>
            <a:r>
              <a:rPr lang="el-GR" dirty="0"/>
              <a:t>ένταση (Αυγερινός, 1972, </a:t>
            </a:r>
            <a:r>
              <a:rPr lang="el-GR" dirty="0" err="1" smtClean="0"/>
              <a:t>Γιόκαρης</a:t>
            </a:r>
            <a:r>
              <a:rPr lang="el-GR" dirty="0"/>
              <a:t>, 1988</a:t>
            </a:r>
            <a:r>
              <a:rPr lang="el-GR" dirty="0" smtClean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Ιοντοφόρηση</a:t>
            </a:r>
            <a:r>
              <a:rPr lang="el-GR" dirty="0"/>
              <a:t>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Στηρίζεται:</a:t>
            </a:r>
          </a:p>
          <a:p>
            <a:pPr lvl="1"/>
            <a:r>
              <a:rPr lang="el-GR" dirty="0" smtClean="0"/>
              <a:t>στην </a:t>
            </a:r>
            <a:r>
              <a:rPr lang="el-GR" dirty="0"/>
              <a:t>ιδιότητα των ιόντων, που </a:t>
            </a:r>
            <a:r>
              <a:rPr lang="el-GR" dirty="0" smtClean="0"/>
              <a:t>βρίσκονται </a:t>
            </a:r>
            <a:r>
              <a:rPr lang="el-GR" dirty="0"/>
              <a:t>σε ηλεκτρικό πεδίο, να πορεύονται προς τους ετερώνυμους πόλους της ηλεκτρικής πηγής, </a:t>
            </a:r>
            <a:endParaRPr lang="el-GR" dirty="0" smtClean="0"/>
          </a:p>
          <a:p>
            <a:pPr lvl="1"/>
            <a:r>
              <a:rPr lang="el-GR" dirty="0" smtClean="0"/>
              <a:t>στην </a:t>
            </a:r>
            <a:r>
              <a:rPr lang="el-GR" dirty="0"/>
              <a:t>ιδιότητα του </a:t>
            </a:r>
            <a:r>
              <a:rPr lang="el-GR" dirty="0" smtClean="0"/>
              <a:t>νερού </a:t>
            </a:r>
            <a:r>
              <a:rPr lang="el-GR" dirty="0"/>
              <a:t>να πορεύεται προς τον αρνητικό πόλο της ηλεκτρικής </a:t>
            </a:r>
            <a:r>
              <a:rPr lang="el-GR" dirty="0" smtClean="0"/>
              <a:t>πηγής</a:t>
            </a:r>
            <a:r>
              <a:rPr lang="el-GR" dirty="0"/>
              <a:t>, λόγω του φαινομένου της </a:t>
            </a:r>
            <a:r>
              <a:rPr lang="el-GR" dirty="0" err="1"/>
              <a:t>ηλεκτροενδοσμώσεως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αρχή </a:t>
            </a:r>
            <a:r>
              <a:rPr lang="el-GR" dirty="0" err="1" smtClean="0"/>
              <a:t>ιοντοφόρησης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www.skin-care-forum.basf.com/images/37_strategien-zur-verbesserung-der-hautpenetration/strategies-for-skin-penetration-enhancement_skinpenetration37_07_large.jpg?sfvrsn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678804" cy="39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952994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skin-care-forum.basf.com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71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Ιοντοφόρηση</a:t>
            </a:r>
            <a:r>
              <a:rPr lang="el-GR" dirty="0"/>
              <a:t>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Κατά την τοποθέτηση του θετικού πόλου μιας ηλεκτρικής πηγής το νερό, που βρίσκεται σε επαφή με το δέρμα, αποκτά πολικότητα (</a:t>
            </a:r>
            <a:r>
              <a:rPr lang="el-GR" dirty="0" smtClean="0"/>
              <a:t>φορτίζεται </a:t>
            </a:r>
            <a:r>
              <a:rPr lang="el-GR" dirty="0"/>
              <a:t>θετικά), απωθείται από το θετικό πόλο της πηγής και </a:t>
            </a:r>
            <a:r>
              <a:rPr lang="el-GR" dirty="0" smtClean="0"/>
              <a:t>εισέρχεται </a:t>
            </a:r>
            <a:r>
              <a:rPr lang="el-GR" dirty="0"/>
              <a:t>στο δέρμα οδεύοντας προς τον αρνητικό πόλο της </a:t>
            </a:r>
            <a:r>
              <a:rPr lang="el-GR" dirty="0" smtClean="0"/>
              <a:t>ηλεκτρικής </a:t>
            </a:r>
            <a:r>
              <a:rPr lang="el-GR" dirty="0"/>
              <a:t>πηγής, που έχει τοποθετηθεί σε αντίθετη θέση. Όταν τα μόρια του νερού εισχωρήσουν στο δέρμα, παρασύρουν μαζί τους και ιόντα ή μόρια της ουσίας που είχαν διαλυθεί στο </a:t>
            </a:r>
            <a:r>
              <a:rPr lang="el-GR" dirty="0" smtClean="0"/>
              <a:t>νερό.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Ιοντοφόρηση</a:t>
            </a:r>
            <a:r>
              <a:rPr lang="el-GR" dirty="0"/>
              <a:t>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Σημαντικό </a:t>
            </a:r>
            <a:r>
              <a:rPr lang="el-GR" dirty="0"/>
              <a:t>ρόλο στην </a:t>
            </a:r>
            <a:r>
              <a:rPr lang="el-GR" dirty="0" err="1"/>
              <a:t>ιοντοφόρηση</a:t>
            </a:r>
            <a:r>
              <a:rPr lang="el-GR" dirty="0"/>
              <a:t> </a:t>
            </a:r>
            <a:r>
              <a:rPr lang="el-GR" dirty="0" smtClean="0"/>
              <a:t>έχουν τα εξαρτήματα του δέρματος, δηλαδή οι </a:t>
            </a:r>
            <a:r>
              <a:rPr lang="el-GR" dirty="0"/>
              <a:t>θύλακοι των τριχών και οι </a:t>
            </a:r>
            <a:r>
              <a:rPr lang="el-GR" dirty="0" smtClean="0"/>
              <a:t>ιδρωτοποιοί </a:t>
            </a:r>
            <a:r>
              <a:rPr lang="el-GR" dirty="0"/>
              <a:t>και σμηγματογόνοι αδένες, που το εσωτερικό </a:t>
            </a:r>
            <a:r>
              <a:rPr lang="el-GR" dirty="0" smtClean="0"/>
              <a:t>του τοίχωμα </a:t>
            </a:r>
            <a:r>
              <a:rPr lang="el-GR" dirty="0"/>
              <a:t>φορτίζεται αρνητικά σε σχέση με τα μόρια του νερού, που ακουμπούν στα εσωτερικά τοιχώματα των εξαρτημάτων του δέρματος.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5328592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/>
              <a:t>ιοντοφόρηση</a:t>
            </a:r>
            <a:r>
              <a:rPr lang="el-GR" dirty="0"/>
              <a:t> των ενζύμων, πρέπει να γίνει τέσσερις φορές για να διαπιστωθεί, αν υπάρχει αποτέλεσμα. </a:t>
            </a:r>
            <a:r>
              <a:rPr lang="el-GR" dirty="0" smtClean="0"/>
              <a:t>Σε </a:t>
            </a:r>
            <a:r>
              <a:rPr lang="el-GR" dirty="0"/>
              <a:t>αντίθετη περίπτωση, το τρίχωμα απλά παραμένει το ίδιο.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χνοώδες τρίχωμα, υπάρχει άμεσο αποτέλεσμα, ενώ σε </a:t>
            </a:r>
            <a:r>
              <a:rPr lang="el-GR" dirty="0" err="1"/>
              <a:t>τελογενείς</a:t>
            </a:r>
            <a:r>
              <a:rPr lang="el-GR" dirty="0"/>
              <a:t> τρίχες, η επιτυχία είναι μικρότερη. Αυτό βέβαια </a:t>
            </a:r>
            <a:r>
              <a:rPr lang="el-GR" dirty="0" smtClean="0"/>
              <a:t>εξαρτάται από </a:t>
            </a:r>
            <a:r>
              <a:rPr lang="el-GR" dirty="0"/>
              <a:t>το αίτιο που προκαλεί την υπερτρίχωση, αν υπάρχει ή όχι ορμονικό πρόβλημα, ή εάν το τρίχωμα, έχει αφαιρεθεί ξανά με κάποια άλλη </a:t>
            </a:r>
            <a:r>
              <a:rPr lang="el-GR" dirty="0" smtClean="0"/>
              <a:t>μέθοδο αποτρίχωσης. </a:t>
            </a:r>
          </a:p>
          <a:p>
            <a:r>
              <a:rPr lang="el-GR" dirty="0" smtClean="0"/>
              <a:t>Η </a:t>
            </a:r>
            <a:r>
              <a:rPr lang="el-GR" dirty="0" err="1"/>
              <a:t>ενζυμική</a:t>
            </a:r>
            <a:r>
              <a:rPr lang="el-GR" dirty="0"/>
              <a:t> αποτρίχωση ενδείκνυται για περιοχές με λεπτό τρίχωμα, όπως το πρόσωπο, την κοιλιά και τα χέρια. Ωστόσο, μπορεί να χρησιμοποιηθεί σε όλο το σώμα, αφού εξασθενεί τις τρίχες.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424936" cy="1296144"/>
          </a:xfrm>
        </p:spPr>
        <p:txBody>
          <a:bodyPr>
            <a:normAutofit/>
          </a:bodyPr>
          <a:lstStyle/>
          <a:p>
            <a:r>
              <a:rPr lang="el-GR" dirty="0" smtClean="0"/>
              <a:t>Αντιδράσεις </a:t>
            </a:r>
            <a:r>
              <a:rPr lang="el-GR" dirty="0"/>
              <a:t>ανάλογα με την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πολικότητα </a:t>
            </a:r>
            <a:r>
              <a:rPr lang="el-GR" dirty="0"/>
              <a:t>του δέρματος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1872208"/>
          </a:xfrm>
        </p:spPr>
        <p:txBody>
          <a:bodyPr>
            <a:normAutofit/>
          </a:bodyPr>
          <a:lstStyle/>
          <a:p>
            <a:r>
              <a:rPr lang="el-GR" sz="2200" dirty="0"/>
              <a:t>Κατά την </a:t>
            </a:r>
            <a:r>
              <a:rPr lang="el-GR" sz="2200" dirty="0" err="1" smtClean="0"/>
              <a:t>ιοντοφόρηση</a:t>
            </a:r>
            <a:r>
              <a:rPr lang="el-GR" sz="2200" dirty="0" smtClean="0"/>
              <a:t> </a:t>
            </a:r>
            <a:r>
              <a:rPr lang="el-GR" sz="2200" dirty="0"/>
              <a:t>υπάρχει κίνδυνος δημιουργίας εγκαυμάτων, λόγω του έντονου </a:t>
            </a:r>
            <a:r>
              <a:rPr lang="el-GR" sz="2200" dirty="0" smtClean="0"/>
              <a:t>αλκαλικά </a:t>
            </a:r>
            <a:r>
              <a:rPr lang="el-GR" sz="2200" dirty="0"/>
              <a:t>περιβάλλοντος που σχηματίζεται στην κάθοδο. Τοπικώς στην θέση </a:t>
            </a:r>
            <a:r>
              <a:rPr lang="el-GR" sz="2200" dirty="0" smtClean="0"/>
              <a:t>επαφής των πόλων: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11761"/>
              </p:ext>
            </p:extLst>
          </p:nvPr>
        </p:nvGraphicFramePr>
        <p:xfrm>
          <a:off x="251520" y="2852936"/>
          <a:ext cx="8496944" cy="3416930"/>
        </p:xfrm>
        <a:graphic>
          <a:graphicData uri="http://schemas.openxmlformats.org/drawingml/2006/table">
            <a:tbl>
              <a:tblPr/>
              <a:tblGrid>
                <a:gridCol w="4089282"/>
                <a:gridCol w="4407662"/>
              </a:tblGrid>
              <a:tr h="3700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i="0" u="none" strike="noStrik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ΘΕΤΙΚΟΣ </a:t>
                      </a:r>
                      <a:r>
                        <a:rPr lang="el-GR" sz="1800" b="1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ΠΟΛΟΣ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ΑΡΝΗΤΙΚΟΣ ΠΟΛΟΣ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0412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Στυπτικές ιδιότητες και κλείσιμο των πόρων.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Μαλακώνει τους ιστούς και άνοιγμα των πόρων.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0619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Όξινη αντίδραση που πιθανόν σχετίζεται με μικροβιοκτόνο δράση.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kern="12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Αλκαλική αντίδραση που προκαλεί </a:t>
                      </a:r>
                      <a:r>
                        <a:rPr lang="el-GR" sz="1800" b="0" i="0" u="none" strike="noStrike" kern="1200" spc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διαλυτοποίηση</a:t>
                      </a:r>
                      <a:r>
                        <a:rPr lang="el-GR" sz="1800" b="0" i="0" u="none" strike="noStrike" kern="12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 (</a:t>
                      </a:r>
                      <a:r>
                        <a:rPr lang="el-GR" sz="1800" b="0" i="0" u="none" strike="noStrike" kern="1200" spc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αλκαλοποίηση</a:t>
                      </a:r>
                      <a:r>
                        <a:rPr lang="el-GR" sz="1800" b="0" i="0" u="none" strike="noStrike" kern="12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) του σμήγματος</a:t>
                      </a:r>
                      <a:r>
                        <a:rPr lang="el-GR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.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601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Αύξηση της ουδού του πόνου με αποτέλεσμα τη μείωση του αισθήματος του πόνου.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31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Μείωση </a:t>
                      </a:r>
                      <a:r>
                        <a:rPr lang="el-GR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της ουδού του πόνου με αποτέλεσμα την αύξηση του αισθήματος του πόνου.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0252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Συστολή των αγγείων με αποτέλεσμα τη μείωση της αιματικής κυκλοφορίας.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Διαστολή των αγγείων με αποτέλεσμα την αύξηση της αιματικής κυκλοφορίας.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3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63</TotalTime>
  <Words>1078</Words>
  <Application>Microsoft Office PowerPoint</Application>
  <PresentationFormat>Προβολή στην οθόνη (4:3)</PresentationFormat>
  <Paragraphs>105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TEMPLATE</vt:lpstr>
      <vt:lpstr>OC_template_10</vt:lpstr>
      <vt:lpstr>exo-opistho_simeiomata</vt:lpstr>
      <vt:lpstr>Ενζυμική Αποτρίχωση (Ε)</vt:lpstr>
      <vt:lpstr>Ιοντοφόρηση 1/4</vt:lpstr>
      <vt:lpstr>Ιοντοφόρηση 2/4</vt:lpstr>
      <vt:lpstr>Βασική αρχή ιοντοφόρησης</vt:lpstr>
      <vt:lpstr>Ιοντοφόρηση 3/4</vt:lpstr>
      <vt:lpstr>Ιοντοφόρηση 4/4</vt:lpstr>
      <vt:lpstr>Αποτελέσματα</vt:lpstr>
      <vt:lpstr>Αντιδράσεις ανάλογα με την  πολικότητα του δέρματος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Ενζυμική Αποτρίχωση (Ε)</dc:title>
  <dc:creator>fkaram2</dc:creator>
  <cp:lastModifiedBy>fkaram2</cp:lastModifiedBy>
  <cp:revision>9</cp:revision>
  <dcterms:created xsi:type="dcterms:W3CDTF">2015-11-02T10:26:08Z</dcterms:created>
  <dcterms:modified xsi:type="dcterms:W3CDTF">2015-11-16T12:31:52Z</dcterms:modified>
</cp:coreProperties>
</file>