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57" r:id="rId13"/>
    <p:sldId id="262" r:id="rId14"/>
    <p:sldId id="264" r:id="rId15"/>
    <p:sldId id="267" r:id="rId16"/>
    <p:sldId id="268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A3CC9-9C40-43E6-8BD7-E6D66965EB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32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4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n-US" sz="4000" b="1" smtClean="0">
                <a:solidFill>
                  <a:prstClr val="black"/>
                </a:solidFill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13</a:t>
            </a:r>
            <a:r>
              <a:rPr lang="el-GR" sz="2600" dirty="0" smtClean="0"/>
              <a:t>: </a:t>
            </a:r>
            <a:r>
              <a:rPr lang="el-GR" sz="2600" dirty="0"/>
              <a:t>Πρωτόκολλο Επείγουσας Μετάγγισης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r>
              <a:rPr lang="el-GR" sz="2200" dirty="0" smtClean="0"/>
              <a:t> – Παναγιώτης Δρόσος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Διαδικασία </a:t>
            </a:r>
            <a:r>
              <a:rPr lang="el-GR" alt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σωληνάριο προστίθενται τρεις σταγόνες ορού δέκτη και μία σταγόνα εναιωρήματος ερυθρών από τον ασκό  Ο </a:t>
            </a:r>
            <a:r>
              <a:rPr lang="el-GR" dirty="0" err="1"/>
              <a:t>ccdee</a:t>
            </a:r>
            <a:r>
              <a:rPr lang="el-GR" dirty="0"/>
              <a:t> </a:t>
            </a:r>
            <a:r>
              <a:rPr lang="el-GR" dirty="0" smtClean="0"/>
              <a:t>ανάμιξη.</a:t>
            </a:r>
            <a:endParaRPr lang="el-GR" dirty="0"/>
          </a:p>
          <a:p>
            <a:r>
              <a:rPr lang="el-GR" dirty="0" err="1"/>
              <a:t>Φυγοκέντρηση</a:t>
            </a:r>
            <a:r>
              <a:rPr lang="el-GR" dirty="0"/>
              <a:t> 1΄ σε 1000 </a:t>
            </a:r>
            <a:r>
              <a:rPr lang="el-GR" dirty="0" smtClean="0"/>
              <a:t>στροφές.</a:t>
            </a:r>
            <a:endParaRPr lang="el-GR" dirty="0"/>
          </a:p>
          <a:p>
            <a:r>
              <a:rPr lang="el-GR" dirty="0"/>
              <a:t>Έλεγχος για </a:t>
            </a:r>
            <a:r>
              <a:rPr lang="el-GR" dirty="0" err="1"/>
              <a:t>αιμόλυση</a:t>
            </a:r>
            <a:r>
              <a:rPr lang="el-GR" dirty="0"/>
              <a:t> ή </a:t>
            </a:r>
            <a:r>
              <a:rPr lang="el-GR" dirty="0" smtClean="0"/>
              <a:t>συγκόλληση.</a:t>
            </a:r>
            <a:endParaRPr lang="el-GR" dirty="0"/>
          </a:p>
          <a:p>
            <a:r>
              <a:rPr lang="el-GR" dirty="0" err="1" smtClean="0"/>
              <a:t>Μικροσκόπιση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61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n-US" sz="2000" dirty="0"/>
              <a:t>(E)</a:t>
            </a:r>
            <a:r>
              <a:rPr lang="el-GR" sz="2000" dirty="0" smtClean="0"/>
              <a:t>. </a:t>
            </a:r>
            <a:r>
              <a:rPr lang="el-GR" sz="2000" dirty="0" smtClean="0"/>
              <a:t>Ενότητα 13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Πρωτόκολλο Επείγουσας Μετάγγισης».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Μετάγγιση</a:t>
            </a:r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Με τον όρο μετάγγιση ορίζεται η χορήγηση μονάδων πλήρους αίματος ή παραγώγων αυτού για την διατήρηση των αιματολογικών δεικτών ή σε περίπτωση απώλειας αίματος.</a:t>
            </a:r>
          </a:p>
          <a:p>
            <a:r>
              <a:rPr lang="el-GR" altLang="el-GR" dirty="0" smtClean="0"/>
              <a:t>Επιπλέον θεωρείται η συνηθέστερη μεταμόσχευση ιστού από άνθρωπο σε άνθρωπο.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9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Στάδια μετάγγισης</a:t>
            </a:r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Στην κλινική:</a:t>
            </a:r>
          </a:p>
          <a:p>
            <a:pPr lvl="1"/>
            <a:r>
              <a:rPr lang="el-GR" altLang="el-GR" dirty="0" smtClean="0"/>
              <a:t>Ενημέρωση ασθενούς.</a:t>
            </a:r>
          </a:p>
          <a:p>
            <a:pPr lvl="1"/>
            <a:r>
              <a:rPr lang="el-GR" altLang="el-GR" dirty="0" smtClean="0"/>
              <a:t>Αιτιολόγηση μετάγγισης στο ιστορικό.</a:t>
            </a:r>
          </a:p>
          <a:p>
            <a:pPr lvl="1"/>
            <a:r>
              <a:rPr lang="el-GR" altLang="el-GR" dirty="0" smtClean="0"/>
              <a:t>Αίτηση για έλεγχο συμβατότητας.</a:t>
            </a:r>
          </a:p>
          <a:p>
            <a:pPr lvl="1"/>
            <a:r>
              <a:rPr lang="el-GR" altLang="el-GR" dirty="0" smtClean="0"/>
              <a:t>Δείγμα αίματος για έλεγχο συμβατότητας.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38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Στάδια μετάγγισης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l-GR" dirty="0" smtClean="0"/>
              <a:t>Στο εργαστήριο.</a:t>
            </a:r>
          </a:p>
          <a:p>
            <a:pPr lvl="1">
              <a:defRPr/>
            </a:pPr>
            <a:r>
              <a:rPr lang="el-GR" dirty="0" smtClean="0"/>
              <a:t>Δείγματα αίματος για συμβατότητα.</a:t>
            </a:r>
          </a:p>
          <a:p>
            <a:pPr lvl="1">
              <a:defRPr/>
            </a:pPr>
            <a:r>
              <a:rPr lang="el-GR" dirty="0" smtClean="0"/>
              <a:t>Προσδιορισμός ομάδας κατά ΑΒΟ.</a:t>
            </a:r>
          </a:p>
          <a:p>
            <a:pPr lvl="1">
              <a:defRPr/>
            </a:pPr>
            <a:r>
              <a:rPr lang="el-GR" dirty="0" smtClean="0"/>
              <a:t>Προσδιορισμός </a:t>
            </a:r>
            <a:r>
              <a:rPr lang="en-US" dirty="0" smtClean="0"/>
              <a:t>Rhesus (D-</a:t>
            </a:r>
            <a:r>
              <a:rPr lang="el-GR" dirty="0" smtClean="0"/>
              <a:t>αντιγόνο).</a:t>
            </a:r>
          </a:p>
          <a:p>
            <a:pPr lvl="1">
              <a:defRPr/>
            </a:pPr>
            <a:r>
              <a:rPr lang="el-GR" dirty="0" smtClean="0"/>
              <a:t>Έλεγχος Αντισωμάτων.</a:t>
            </a:r>
          </a:p>
          <a:p>
            <a:pPr lvl="1">
              <a:defRPr/>
            </a:pPr>
            <a:r>
              <a:rPr lang="el-GR" dirty="0" smtClean="0"/>
              <a:t>Χαρακτηρισμός αντισωμάτων.</a:t>
            </a:r>
          </a:p>
          <a:p>
            <a:pPr lvl="1">
              <a:defRPr/>
            </a:pPr>
            <a:r>
              <a:rPr lang="el-GR" dirty="0" smtClean="0"/>
              <a:t>Δοκιμασία συμβατότητας.</a:t>
            </a:r>
          </a:p>
          <a:p>
            <a:pPr lvl="1">
              <a:defRPr/>
            </a:pPr>
            <a:r>
              <a:rPr lang="el-GR" dirty="0" smtClean="0"/>
              <a:t>Δοκιμασία </a:t>
            </a:r>
            <a:r>
              <a:rPr lang="el-GR" dirty="0" err="1" smtClean="0"/>
              <a:t>αντισφαιρινικού</a:t>
            </a:r>
            <a:r>
              <a:rPr lang="el-GR" dirty="0" smtClean="0"/>
              <a:t> ορού</a:t>
            </a:r>
            <a:r>
              <a:rPr lang="en-US" dirty="0" smtClean="0"/>
              <a:t> (Coombs)</a:t>
            </a:r>
            <a:r>
              <a:rPr 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8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Στάδια μετάγγισης</a:t>
            </a:r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Κατά την μετάγγιση.</a:t>
            </a:r>
          </a:p>
          <a:p>
            <a:pPr lvl="1"/>
            <a:r>
              <a:rPr lang="el-GR" altLang="el-GR" dirty="0" smtClean="0"/>
              <a:t>Έλεγχος και επιβεβαίωση ταυτότητας </a:t>
            </a:r>
            <a:r>
              <a:rPr lang="el-GR" altLang="el-GR" dirty="0" err="1" smtClean="0"/>
              <a:t>μεταγγιζομένου</a:t>
            </a:r>
            <a:r>
              <a:rPr lang="el-GR" altLang="el-GR" dirty="0" smtClean="0"/>
              <a:t>.</a:t>
            </a:r>
          </a:p>
          <a:p>
            <a:pPr lvl="1"/>
            <a:r>
              <a:rPr lang="el-GR" altLang="el-GR" dirty="0" smtClean="0"/>
              <a:t>Συγκεκριμένος τρόπος χορήγησης του εκάστοτε Παραγώγου Αίματος.</a:t>
            </a:r>
          </a:p>
          <a:p>
            <a:pPr lvl="1"/>
            <a:r>
              <a:rPr lang="el-GR" altLang="el-GR" dirty="0" smtClean="0"/>
              <a:t>Επισήμανση στοιχείων </a:t>
            </a:r>
            <a:r>
              <a:rPr lang="el-GR" altLang="el-GR" dirty="0" err="1" smtClean="0"/>
              <a:t>μεταγγιζομένου</a:t>
            </a:r>
            <a:r>
              <a:rPr lang="el-GR" altLang="el-GR" dirty="0" smtClean="0"/>
              <a:t> στην ετικέτα του παραγώγου.</a:t>
            </a:r>
          </a:p>
          <a:p>
            <a:pPr lvl="1"/>
            <a:r>
              <a:rPr lang="el-GR" altLang="el-GR" dirty="0" smtClean="0"/>
              <a:t>Διαρκής παρακολούθηση ασθενούς.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1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Επείγουσα Μετάγγιση</a:t>
            </a:r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Συνήθως αφορά την χορήγηση ερυθρών αιμοσφαιρίων, πριν από την ολοκλήρωση του </a:t>
            </a:r>
            <a:r>
              <a:rPr lang="el-GR" altLang="el-GR" dirty="0" err="1" smtClean="0"/>
              <a:t>προμεταγγισιακού</a:t>
            </a:r>
            <a:r>
              <a:rPr lang="el-GR" altLang="el-GR" dirty="0" smtClean="0"/>
              <a:t> ελέγχου, σε περίπτωση που οποιαδήποτε καθυστέρηση μπορεί να θέσει σε κίνδυνο τη ζωή του ασθενούς.</a:t>
            </a:r>
          </a:p>
          <a:p>
            <a:r>
              <a:rPr lang="el-GR" altLang="el-GR" dirty="0" smtClean="0"/>
              <a:t>Αυτό αποκαθιστά την καρδιακή παροχή και την ικανότητα μεταφοράς οξυγόνου στους ιστούς.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9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Επείγουσα Μετάγγιση</a:t>
            </a:r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Αρχικά, ως προς την σταθεροποίηση του όγκου του αίματος χορηγούνται </a:t>
            </a:r>
            <a:r>
              <a:rPr lang="el-GR" altLang="el-GR" dirty="0" err="1" smtClean="0"/>
              <a:t>κρυσταλλοειδη</a:t>
            </a:r>
            <a:r>
              <a:rPr lang="el-GR" altLang="el-GR" dirty="0" smtClean="0"/>
              <a:t> και κολλοειδή υγρά.</a:t>
            </a:r>
          </a:p>
          <a:p>
            <a:r>
              <a:rPr lang="el-GR" altLang="el-GR" dirty="0" smtClean="0"/>
              <a:t>Μέχρι να γίνει γνωστή η ομάδα αίματος του ασθενή, από την Αιμοδοσία, χορηγούνται ερυθρά ομάδας </a:t>
            </a:r>
            <a:r>
              <a:rPr lang="el-GR" altLang="el-GR" b="1" dirty="0" smtClean="0"/>
              <a:t>Ο</a:t>
            </a:r>
            <a:r>
              <a:rPr lang="en-US" altLang="el-GR" b="1" dirty="0" smtClean="0"/>
              <a:t> </a:t>
            </a:r>
            <a:r>
              <a:rPr lang="en-US" altLang="el-GR" b="1" dirty="0" err="1" smtClean="0"/>
              <a:t>ccdee</a:t>
            </a:r>
            <a:r>
              <a:rPr lang="el-GR" altLang="el-GR" b="1" dirty="0" smtClean="0"/>
              <a:t>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71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Διαδικασία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defRPr/>
            </a:pPr>
            <a:r>
              <a:rPr lang="el-GR" dirty="0" smtClean="0"/>
              <a:t>Η διαδικασία επείγουσας διασταύρωσης περιλαμβάνει ένα σωληνάριο (έλεγχος ψυχρών αντισωμάτων) </a:t>
            </a:r>
            <a:r>
              <a:rPr lang="el-GR" b="1" dirty="0" smtClean="0"/>
              <a:t>ΧΩΡΙΣ ΕΠΩΑΣΗ.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l-GR" dirty="0" smtClean="0"/>
              <a:t>Προσδιορισμός ΑΒΟ </a:t>
            </a:r>
            <a:r>
              <a:rPr lang="en-US" dirty="0" smtClean="0"/>
              <a:t>Rhesus </a:t>
            </a:r>
            <a:r>
              <a:rPr lang="el-GR" dirty="0" smtClean="0"/>
              <a:t>του ασθενή.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l-GR" dirty="0" smtClean="0"/>
              <a:t>Διασταύρωση με ασκό  </a:t>
            </a:r>
            <a:r>
              <a:rPr lang="el-GR" altLang="el-GR" b="1" dirty="0"/>
              <a:t>Ο</a:t>
            </a:r>
            <a:r>
              <a:rPr lang="en-US" altLang="el-GR" b="1" dirty="0"/>
              <a:t> </a:t>
            </a:r>
            <a:r>
              <a:rPr lang="en-US" altLang="el-GR" b="1" dirty="0" err="1" smtClean="0"/>
              <a:t>ccdee</a:t>
            </a:r>
            <a:r>
              <a:rPr lang="el-GR" altLang="el-GR" b="1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20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Σημεία </a:t>
            </a:r>
            <a:r>
              <a:rPr lang="el-GR" dirty="0" smtClean="0"/>
              <a:t>προσοχής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Αφού δώσουμε τον ασκό στον ασθενή το πρωτόκολλο της διασταύρωσης συνεχίζεται κανονικά με τη σωστή ομάδα του </a:t>
            </a:r>
            <a:r>
              <a:rPr lang="el-GR" dirty="0" smtClean="0"/>
              <a:t>ασθενή.</a:t>
            </a:r>
            <a:endParaRPr lang="el-GR" dirty="0"/>
          </a:p>
          <a:p>
            <a:r>
              <a:rPr lang="el-GR" dirty="0"/>
              <a:t>Έλεγχος </a:t>
            </a:r>
            <a:r>
              <a:rPr lang="el-GR" dirty="0" smtClean="0"/>
              <a:t>ψυχρών.</a:t>
            </a:r>
            <a:endParaRPr lang="el-GR" dirty="0"/>
          </a:p>
          <a:p>
            <a:r>
              <a:rPr lang="el-GR" dirty="0"/>
              <a:t>Έλεγχος θερμών </a:t>
            </a:r>
            <a:r>
              <a:rPr lang="el-GR" dirty="0" smtClean="0"/>
              <a:t>αντισωμάτων.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9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23</TotalTime>
  <Words>907</Words>
  <Application>Microsoft Office PowerPoint</Application>
  <PresentationFormat>Προβολή στην οθόνη (4:3)</PresentationFormat>
  <Paragraphs>117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OC_template</vt:lpstr>
      <vt:lpstr>OC_template_updated</vt:lpstr>
      <vt:lpstr>Αιμοδοσία (E)</vt:lpstr>
      <vt:lpstr>Μετάγγιση</vt:lpstr>
      <vt:lpstr>Στάδια μετάγγισης</vt:lpstr>
      <vt:lpstr>Στάδια μετάγγισης</vt:lpstr>
      <vt:lpstr>Στάδια μετάγγισης</vt:lpstr>
      <vt:lpstr>Επείγουσα Μετάγγιση</vt:lpstr>
      <vt:lpstr>Επείγουσα Μετάγγιση</vt:lpstr>
      <vt:lpstr>Διαδικασία 1/2</vt:lpstr>
      <vt:lpstr>Σημεία προσοχής</vt:lpstr>
      <vt:lpstr>Διαδικασία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E</dc:title>
  <dc:creator>opencourses@teiath.gr</dc:creator>
  <cp:lastModifiedBy>fkaram2</cp:lastModifiedBy>
  <cp:revision>5</cp:revision>
  <dcterms:created xsi:type="dcterms:W3CDTF">2015-02-12T12:46:53Z</dcterms:created>
  <dcterms:modified xsi:type="dcterms:W3CDTF">2015-03-02T09:28:27Z</dcterms:modified>
</cp:coreProperties>
</file>