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19"/>
  </p:notesMasterIdLst>
  <p:handoutMasterIdLst>
    <p:handoutMasterId r:id="rId20"/>
  </p:handoutMasterIdLst>
  <p:sldIdLst>
    <p:sldId id="256" r:id="rId2"/>
    <p:sldId id="267" r:id="rId3"/>
    <p:sldId id="268" r:id="rId4"/>
    <p:sldId id="269" r:id="rId5"/>
    <p:sldId id="270" r:id="rId6"/>
    <p:sldId id="271" r:id="rId7"/>
    <p:sldId id="272" r:id="rId8"/>
    <p:sldId id="285" r:id="rId9"/>
    <p:sldId id="273" r:id="rId10"/>
    <p:sldId id="275" r:id="rId11"/>
    <p:sldId id="286" r:id="rId12"/>
    <p:sldId id="257" r:id="rId13"/>
    <p:sldId id="262" r:id="rId14"/>
    <p:sldId id="264" r:id="rId15"/>
    <p:sldId id="265" r:id="rId16"/>
    <p:sldId id="266" r:id="rId17"/>
    <p:sldId id="261" r:id="rId18"/>
  </p:sldIdLst>
  <p:sldSz cx="9144000" cy="6858000" type="screen4x3"/>
  <p:notesSz cx="7104063" cy="10234613"/>
  <p:custDataLst>
    <p:tags r:id="rId21"/>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B5D6"/>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78" d="100"/>
          <a:sy n="78" d="100"/>
        </p:scale>
        <p:origin x="-90" y="-6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dirty="0"/>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23/12/2015</a:t>
            </a:fld>
            <a:endParaRPr lang="el-GR" dirty="0"/>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dirty="0"/>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dirty="0"/>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dirty="0"/>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23/12/2015</a:t>
            </a:fld>
            <a:endParaRPr lang="el-GR" dirty="0"/>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dirty="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dirty="0"/>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dirty="0"/>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dirty="0"/>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dirty="0"/>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pPr/>
              <a:t>12</a:t>
            </a:fld>
            <a:endParaRPr lang="el-GR" dirty="0"/>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pPr/>
              <a:t>13</a:t>
            </a:fld>
            <a:endParaRPr lang="el-GR" dirty="0"/>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pPr/>
              <a:t>14</a:t>
            </a:fld>
            <a:endParaRPr lang="el-GR" dirty="0"/>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pPr/>
              <a:t>15</a:t>
            </a:fld>
            <a:endParaRPr lang="el-GR" dirty="0"/>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dirty="0"/>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Kλικ για επεξεργασία του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BB5D6"/>
                </a:solidFill>
              </a:defRPr>
            </a:lvl1pPr>
          </a:lstStyle>
          <a:p>
            <a:r>
              <a:rPr lang="el-GR" smtClean="0"/>
              <a:t>Kλικ για επεξεργασία του τίτλου</a:t>
            </a:r>
            <a:endParaRPr lang="el-GR" dirty="0"/>
          </a:p>
        </p:txBody>
      </p:sp>
      <p:sp>
        <p:nvSpPr>
          <p:cNvPr id="3" name="Content Placeholder 2"/>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Kλικ για επεξεργασία του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Kλικ για επεξεργασία του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Kλικ για επεξεργασία του τίτλου</a:t>
            </a:r>
            <a:endParaRPr lang="el-GR" dirty="0"/>
          </a:p>
        </p:txBody>
      </p:sp>
      <p:sp>
        <p:nvSpPr>
          <p:cNvPr id="3" name="Date Placeholder 2"/>
          <p:cNvSpPr>
            <a:spLocks noGrp="1"/>
          </p:cNvSpPr>
          <p:nvPr>
            <p:ph type="dt" sz="half" idx="10"/>
          </p:nvPr>
        </p:nvSpPr>
        <p:spPr/>
        <p:txBody>
          <a:bodyPr/>
          <a:lstStyle/>
          <a:p>
            <a:pPr>
              <a:defRPr/>
            </a:pPr>
            <a:endParaRPr lang="el-GR" dirty="0"/>
          </a:p>
        </p:txBody>
      </p:sp>
      <p:sp>
        <p:nvSpPr>
          <p:cNvPr id="4" name="Footer Placeholder 3"/>
          <p:cNvSpPr>
            <a:spLocks noGrp="1"/>
          </p:cNvSpPr>
          <p:nvPr>
            <p:ph type="ftr" sz="quarter" idx="11"/>
          </p:nvPr>
        </p:nvSpPr>
        <p:spPr/>
        <p:txBody>
          <a:bodyPr/>
          <a:lstStyle/>
          <a:p>
            <a:pPr>
              <a:defRPr/>
            </a:pPr>
            <a:endParaRPr lang="el-GR" dirty="0"/>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Kλικ για επεξεργασία του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ommons.wikimedia.org/wiki/User:David_Liuzzo" TargetMode="External"/><Relationship Id="rId2" Type="http://schemas.openxmlformats.org/officeDocument/2006/relationships/hyperlink" Target="http://simple.wikipedia.org/wiki/Europe"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creativecommons.org/licenses/by-sa/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9"/>
            <a:ext cx="7772400" cy="1080120"/>
          </a:xfrm>
        </p:spPr>
        <p:txBody>
          <a:bodyPr>
            <a:normAutofit fontScale="90000"/>
          </a:bodyPr>
          <a:lstStyle/>
          <a:p>
            <a:pPr lvl="1" algn="ctr"/>
            <a:r>
              <a:rPr lang="el-GR" sz="4400" b="1" dirty="0" smtClean="0">
                <a:solidFill>
                  <a:schemeClr val="tx1"/>
                </a:solidFill>
                <a:latin typeface="+mn-lt"/>
              </a:rPr>
              <a:t>Αρχιτεκτονική εσωτερικών χώρων</a:t>
            </a:r>
            <a:br>
              <a:rPr lang="el-GR" sz="4400" b="1" dirty="0" smtClean="0">
                <a:solidFill>
                  <a:schemeClr val="tx1"/>
                </a:solidFill>
                <a:latin typeface="+mn-lt"/>
              </a:rPr>
            </a:br>
            <a:r>
              <a:rPr lang="el-GR" sz="4400" b="1" dirty="0" smtClean="0">
                <a:solidFill>
                  <a:schemeClr val="tx1"/>
                </a:solidFill>
                <a:latin typeface="+mn-lt"/>
              </a:rPr>
              <a:t>Χώροι αναψυχής</a:t>
            </a:r>
            <a:endParaRPr lang="el-GR" sz="4400" b="1" dirty="0">
              <a:solidFill>
                <a:schemeClr val="tx1"/>
              </a:solidFill>
              <a:latin typeface="+mn-lt"/>
            </a:endParaRPr>
          </a:p>
        </p:txBody>
      </p:sp>
      <p:sp>
        <p:nvSpPr>
          <p:cNvPr id="3" name="Υπότιτλος 2"/>
          <p:cNvSpPr>
            <a:spLocks noGrp="1"/>
          </p:cNvSpPr>
          <p:nvPr>
            <p:ph type="subTitle" idx="1"/>
          </p:nvPr>
        </p:nvSpPr>
        <p:spPr>
          <a:xfrm>
            <a:off x="0" y="2708920"/>
            <a:ext cx="9144000" cy="2448272"/>
          </a:xfrm>
        </p:spPr>
        <p:txBody>
          <a:bodyPr>
            <a:normAutofit/>
          </a:bodyPr>
          <a:lstStyle/>
          <a:p>
            <a:pPr>
              <a:spcBef>
                <a:spcPts val="0"/>
              </a:spcBef>
              <a:spcAft>
                <a:spcPts val="1800"/>
              </a:spcAft>
            </a:pPr>
            <a:r>
              <a:rPr lang="el-GR" sz="2600" b="1" dirty="0" smtClean="0"/>
              <a:t>Ενότητα 1</a:t>
            </a:r>
            <a:r>
              <a:rPr lang="el-GR" sz="2600" dirty="0" smtClean="0"/>
              <a:t>:</a:t>
            </a:r>
            <a:r>
              <a:rPr lang="en-US" sz="2600" dirty="0" smtClean="0"/>
              <a:t> </a:t>
            </a:r>
            <a:r>
              <a:rPr lang="el-GR" sz="2600" dirty="0" smtClean="0"/>
              <a:t>Εισαγωγή</a:t>
            </a:r>
            <a:endParaRPr lang="en-US" sz="2600" dirty="0" smtClean="0"/>
          </a:p>
          <a:p>
            <a:pPr>
              <a:spcBef>
                <a:spcPts val="0"/>
              </a:spcBef>
            </a:pPr>
            <a:endParaRPr lang="el-GR" sz="2200" dirty="0" smtClean="0"/>
          </a:p>
          <a:p>
            <a:pPr>
              <a:spcBef>
                <a:spcPts val="0"/>
              </a:spcBef>
            </a:pPr>
            <a:r>
              <a:rPr lang="el-GR" sz="2200" dirty="0" smtClean="0"/>
              <a:t>Διονυσία Φράγκου</a:t>
            </a:r>
            <a:endParaRPr lang="el-GR" sz="2200" dirty="0"/>
          </a:p>
          <a:p>
            <a:pPr>
              <a:spcBef>
                <a:spcPts val="0"/>
              </a:spcBef>
            </a:pPr>
            <a:r>
              <a:rPr lang="el-GR" sz="2200" dirty="0" smtClean="0"/>
              <a:t>Τμήμα ΕΑΔΣΑ</a:t>
            </a:r>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Κατηγορίες τουριστικών ενδιαφερόντων </a:t>
            </a:r>
            <a:endParaRPr lang="el-GR" dirty="0"/>
          </a:p>
        </p:txBody>
      </p:sp>
      <p:sp>
        <p:nvSpPr>
          <p:cNvPr id="3" name="2 - Θέση περιεχομένου"/>
          <p:cNvSpPr>
            <a:spLocks noGrp="1"/>
          </p:cNvSpPr>
          <p:nvPr>
            <p:ph idx="1"/>
          </p:nvPr>
        </p:nvSpPr>
        <p:spPr/>
        <p:txBody>
          <a:bodyPr>
            <a:normAutofit fontScale="92500"/>
          </a:bodyPr>
          <a:lstStyle/>
          <a:p>
            <a:pPr lvl="0"/>
            <a:r>
              <a:rPr lang="el-GR" b="1" dirty="0" smtClean="0"/>
              <a:t>Φυσικά στοιχεία: </a:t>
            </a:r>
            <a:r>
              <a:rPr lang="el-GR" dirty="0" smtClean="0"/>
              <a:t>φυσικές ομορφιές, κλίμα, ηλιοφάνεια, παραλίες, βουνά</a:t>
            </a:r>
          </a:p>
          <a:p>
            <a:pPr lvl="0"/>
            <a:r>
              <a:rPr lang="el-GR" dirty="0" smtClean="0"/>
              <a:t> </a:t>
            </a:r>
            <a:r>
              <a:rPr lang="el-GR" b="1" dirty="0" smtClean="0"/>
              <a:t>Πολιτιστικά στοιχεία </a:t>
            </a:r>
            <a:r>
              <a:rPr lang="el-GR" dirty="0" smtClean="0"/>
              <a:t>:  προιόντα του πνεύματος και του ιστορικού βίου (ήθη και έθιμα, τέχνη, φιλοσοφία, θρησκεία, επιστήμη…..)  </a:t>
            </a:r>
          </a:p>
          <a:p>
            <a:pPr lvl="0"/>
            <a:r>
              <a:rPr lang="el-GR" b="1" dirty="0" smtClean="0"/>
              <a:t>Μέσα υποδοχής και εξυπηρέτησης </a:t>
            </a:r>
            <a:r>
              <a:rPr lang="el-GR" dirty="0" smtClean="0"/>
              <a:t>: έργα εξυπηρέτησης που έγιναν για να διευκολύνουν τον περιηγητή  στην μετακίνηση και διαμονή του καθώς και τεχνικά έργα που παρουσιάζουν ιδιαίτερο ενδιαφέρον.                                                      </a:t>
            </a:r>
          </a:p>
          <a:p>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9</a:t>
            </a:fld>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Τουριστικά ενδιαφέροντα</a:t>
            </a:r>
            <a:endParaRPr lang="el-GR" dirty="0"/>
          </a:p>
        </p:txBody>
      </p:sp>
      <p:sp>
        <p:nvSpPr>
          <p:cNvPr id="3" name="2 - Θέση περιεχομένου"/>
          <p:cNvSpPr>
            <a:spLocks noGrp="1"/>
          </p:cNvSpPr>
          <p:nvPr>
            <p:ph idx="1"/>
          </p:nvPr>
        </p:nvSpPr>
        <p:spPr/>
        <p:txBody>
          <a:bodyPr>
            <a:normAutofit/>
          </a:bodyPr>
          <a:lstStyle/>
          <a:p>
            <a:pPr marL="0" indent="0">
              <a:buNone/>
            </a:pPr>
            <a:endParaRPr lang="en-US" dirty="0" smtClean="0"/>
          </a:p>
          <a:p>
            <a:pPr marL="0" indent="0">
              <a:buNone/>
            </a:pPr>
            <a:endParaRPr lang="en-US" dirty="0" smtClean="0"/>
          </a:p>
          <a:p>
            <a:pPr marL="0" indent="0">
              <a:buNone/>
            </a:pPr>
            <a:r>
              <a:rPr lang="el-GR" i="1" dirty="0" smtClean="0">
                <a:solidFill>
                  <a:schemeClr val="accent6">
                    <a:lumMod val="75000"/>
                  </a:schemeClr>
                </a:solidFill>
              </a:rPr>
              <a:t>Όσα περισσότερα τουριστικά ενδιαφέροντα συγκεντρώνει ένας τόπος, τόσο ελκυστικός γίνεται</a:t>
            </a:r>
            <a:r>
              <a:rPr lang="el-GR" dirty="0" smtClean="0">
                <a:solidFill>
                  <a:schemeClr val="accent6">
                    <a:lumMod val="75000"/>
                  </a:schemeClr>
                </a:solidFill>
              </a:rPr>
              <a:t>.</a:t>
            </a:r>
          </a:p>
          <a:p>
            <a:pPr lvl="0">
              <a:buNone/>
            </a:pP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10</a:t>
            </a:fld>
            <a:endParaRPr lang="el-GR" dirty="0">
              <a:solidFill>
                <a:prstClr val="black"/>
              </a:solidFill>
            </a:endParaRPr>
          </a:p>
        </p:txBody>
      </p:sp>
    </p:spTree>
    <p:extLst>
      <p:ext uri="{BB962C8B-B14F-4D97-AF65-F5344CB8AC3E}">
        <p14:creationId xmlns:p14="http://schemas.microsoft.com/office/powerpoint/2010/main" val="2706402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chemeClr val="tx1"/>
                </a:solidFill>
              </a:rPr>
              <a:t>Σημείωμα </a:t>
            </a:r>
            <a:r>
              <a:rPr lang="el-GR" dirty="0" smtClean="0">
                <a:solidFill>
                  <a:schemeClr val="tx1"/>
                </a:solidFill>
              </a:rPr>
              <a:t>Αναφοράς</a:t>
            </a:r>
            <a:endParaRPr lang="el-GR" dirty="0">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a:t>
            </a:r>
            <a:r>
              <a:rPr lang="el-GR" sz="2000" dirty="0" smtClean="0"/>
              <a:t> Διονυσία Φράγκου</a:t>
            </a:r>
            <a:r>
              <a:rPr lang="en-US" sz="2000" dirty="0" smtClean="0"/>
              <a:t> </a:t>
            </a:r>
            <a:r>
              <a:rPr lang="el-GR" sz="2000" dirty="0" smtClean="0"/>
              <a:t>2014. Διονυσία Φράγκου. «Αρχιτεκτονική εσωτερικών χώρων</a:t>
            </a:r>
            <a:br>
              <a:rPr lang="el-GR" sz="2000" dirty="0" smtClean="0"/>
            </a:br>
            <a:r>
              <a:rPr lang="el-GR" sz="2000" dirty="0" smtClean="0"/>
              <a:t>Χώροι αναψυχής. Ενότητα 1</a:t>
            </a:r>
            <a:r>
              <a:rPr lang="en-US" sz="2000" dirty="0" smtClean="0"/>
              <a:t>:</a:t>
            </a:r>
            <a:r>
              <a:rPr lang="el-GR" sz="2000" dirty="0" smtClean="0"/>
              <a:t> Εισαγωγή».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smtClean="0">
                <a:hlinkClick r:id="rId3"/>
              </a:rPr>
              <a:t>ocp.teiath.gr</a:t>
            </a:r>
            <a:r>
              <a:rPr lang="el-GR" sz="2000" dirty="0" smtClean="0"/>
              <a:t>.</a:t>
            </a:r>
            <a:endParaRPr lang="el-GR" sz="2000" dirty="0"/>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solidFill>
                  <a:schemeClr val="tx1"/>
                </a:solidFill>
              </a:rPr>
              <a:t>Σημείωμα </a:t>
            </a:r>
            <a:r>
              <a:rPr lang="el-GR" dirty="0" smtClean="0">
                <a:solidFill>
                  <a:schemeClr val="tx1"/>
                </a:solidFill>
              </a:rPr>
              <a:t>Αδειοδότησης</a:t>
            </a:r>
            <a:endParaRPr lang="el-GR" dirty="0">
              <a:solidFill>
                <a:schemeClr val="tx1"/>
              </a:solidFill>
            </a:endParaRP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chemeClr val="tx1"/>
                </a:solidFill>
              </a:rPr>
              <a:t>Διατήρηση </a:t>
            </a:r>
            <a:r>
              <a:rPr lang="el-GR" dirty="0" smtClean="0">
                <a:solidFill>
                  <a:schemeClr val="tx1"/>
                </a:solidFill>
              </a:rPr>
              <a:t>Σημειωμάτων</a:t>
            </a:r>
            <a:endParaRPr lang="el-GR" dirty="0">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a:t>Δ</a:t>
            </a:r>
            <a:r>
              <a:rPr lang="en-US" sz="2000" dirty="0" smtClean="0"/>
              <a:t>ιατήρησης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tx1"/>
                </a:solidFill>
              </a:rPr>
              <a:t>Χρηματοδότηση</a:t>
            </a:r>
            <a:endParaRPr lang="el-GR" dirty="0">
              <a:solidFill>
                <a:schemeClr val="tx1"/>
              </a:solidFill>
            </a:endParaRPr>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a:t>
            </a:r>
            <a:r>
              <a:rPr lang="en-US" sz="2000" dirty="0" smtClean="0"/>
              <a:t>o</a:t>
            </a:r>
            <a:r>
              <a:rPr lang="el-GR" sz="2000" dirty="0" smtClean="0"/>
              <a:t> 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ΤΕΙ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Τουρισμός</a:t>
            </a:r>
            <a:endParaRPr lang="el-GR" dirty="0"/>
          </a:p>
        </p:txBody>
      </p:sp>
      <p:sp>
        <p:nvSpPr>
          <p:cNvPr id="3" name="2 - Θέση περιεχομένου"/>
          <p:cNvSpPr>
            <a:spLocks noGrp="1"/>
          </p:cNvSpPr>
          <p:nvPr>
            <p:ph idx="1"/>
          </p:nvPr>
        </p:nvSpPr>
        <p:spPr>
          <a:xfrm>
            <a:off x="457200" y="1196752"/>
            <a:ext cx="3754760" cy="5040560"/>
          </a:xfrm>
        </p:spPr>
        <p:txBody>
          <a:bodyPr/>
          <a:lstStyle/>
          <a:p>
            <a:pPr marL="0" indent="0">
              <a:lnSpc>
                <a:spcPct val="150000"/>
              </a:lnSpc>
              <a:spcBef>
                <a:spcPts val="1200"/>
              </a:spcBef>
              <a:spcAft>
                <a:spcPts val="1200"/>
              </a:spcAft>
              <a:buNone/>
            </a:pPr>
            <a:r>
              <a:rPr lang="el-GR" sz="2400" dirty="0" smtClean="0"/>
              <a:t>Η λέξη </a:t>
            </a:r>
            <a:r>
              <a:rPr lang="el-GR" sz="2400" b="1" dirty="0" smtClean="0">
                <a:solidFill>
                  <a:srgbClr val="C00000"/>
                </a:solidFill>
              </a:rPr>
              <a:t>τουρισμός</a:t>
            </a:r>
            <a:r>
              <a:rPr lang="el-GR" sz="2400" dirty="0" smtClean="0"/>
              <a:t> υποδηλώνει την μετακίνηση του ανθρώπου, εκτός του γεωγραφικού χώρου της κατοικίας του, κατά την οποία αναπτύσσει μία δραστηριότητα μέσα στον ελεύθερο χρόνο του.</a:t>
            </a:r>
          </a:p>
          <a:p>
            <a:pPr marL="0" indent="0"/>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a:t>
            </a:fld>
            <a:endParaRPr lang="el-GR" dirty="0"/>
          </a:p>
        </p:txBody>
      </p:sp>
      <p:sp>
        <p:nvSpPr>
          <p:cNvPr id="5" name="4 - Ορθογώνιο"/>
          <p:cNvSpPr/>
          <p:nvPr/>
        </p:nvSpPr>
        <p:spPr>
          <a:xfrm>
            <a:off x="4355976" y="5661248"/>
            <a:ext cx="4572000" cy="276999"/>
          </a:xfrm>
          <a:prstGeom prst="rect">
            <a:avLst/>
          </a:prstGeom>
        </p:spPr>
        <p:txBody>
          <a:bodyPr>
            <a:spAutoFit/>
          </a:bodyPr>
          <a:lstStyle/>
          <a:p>
            <a:r>
              <a:rPr lang="en-US" sz="1200" dirty="0" smtClean="0">
                <a:solidFill>
                  <a:schemeClr val="tx1">
                    <a:lumMod val="50000"/>
                    <a:lumOff val="50000"/>
                  </a:schemeClr>
                </a:solidFill>
                <a:latin typeface="+mn-lt"/>
              </a:rPr>
              <a:t>"</a:t>
            </a:r>
            <a:r>
              <a:rPr lang="en-US" sz="1200" dirty="0" smtClean="0">
                <a:solidFill>
                  <a:schemeClr val="tx1">
                    <a:lumMod val="50000"/>
                    <a:lumOff val="50000"/>
                  </a:schemeClr>
                </a:solidFill>
                <a:latin typeface="+mn-lt"/>
                <a:hlinkClick r:id="rId2"/>
              </a:rPr>
              <a:t>Europe location</a:t>
            </a:r>
            <a:r>
              <a:rPr lang="en-US" sz="1200" dirty="0" smtClean="0">
                <a:solidFill>
                  <a:schemeClr val="tx1">
                    <a:lumMod val="50000"/>
                    <a:lumOff val="50000"/>
                  </a:schemeClr>
                </a:solidFill>
                <a:latin typeface="+mn-lt"/>
              </a:rPr>
              <a:t>" </a:t>
            </a:r>
            <a:r>
              <a:rPr lang="el-GR" sz="1200" dirty="0" smtClean="0">
                <a:solidFill>
                  <a:schemeClr val="tx1">
                    <a:lumMod val="50000"/>
                    <a:lumOff val="50000"/>
                  </a:schemeClr>
                </a:solidFill>
                <a:latin typeface="+mn-lt"/>
              </a:rPr>
              <a:t>από</a:t>
            </a:r>
            <a:r>
              <a:rPr lang="en-US" sz="1200" dirty="0" smtClean="0">
                <a:solidFill>
                  <a:schemeClr val="tx1">
                    <a:lumMod val="50000"/>
                    <a:lumOff val="50000"/>
                  </a:schemeClr>
                </a:solidFill>
                <a:latin typeface="+mn-lt"/>
              </a:rPr>
              <a:t> </a:t>
            </a:r>
            <a:r>
              <a:rPr lang="en-GB" sz="1200" u="sng" dirty="0" smtClean="0">
                <a:solidFill>
                  <a:schemeClr val="tx1">
                    <a:lumMod val="50000"/>
                    <a:lumOff val="50000"/>
                  </a:schemeClr>
                </a:solidFill>
                <a:latin typeface="+mn-lt"/>
                <a:hlinkClick r:id="rId3" tooltip="User:David Liuzzo"/>
              </a:rPr>
              <a:t>David Liuzzo</a:t>
            </a:r>
            <a:r>
              <a:rPr lang="en-GB" sz="1200" dirty="0" smtClean="0">
                <a:solidFill>
                  <a:schemeClr val="tx1">
                    <a:lumMod val="50000"/>
                    <a:lumOff val="50000"/>
                  </a:schemeClr>
                </a:solidFill>
                <a:latin typeface="+mn-lt"/>
              </a:rPr>
              <a:t> </a:t>
            </a:r>
            <a:r>
              <a:rPr lang="el-GR" sz="1200" dirty="0" smtClean="0">
                <a:solidFill>
                  <a:schemeClr val="tx1">
                    <a:lumMod val="50000"/>
                    <a:lumOff val="50000"/>
                  </a:schemeClr>
                </a:solidFill>
                <a:latin typeface="+mn-lt"/>
              </a:rPr>
              <a:t>διαθέσιμο με άδεια </a:t>
            </a:r>
            <a:r>
              <a:rPr lang="en-GB" sz="1200" dirty="0" smtClean="0">
                <a:solidFill>
                  <a:schemeClr val="tx1">
                    <a:lumMod val="50000"/>
                    <a:lumOff val="50000"/>
                  </a:schemeClr>
                </a:solidFill>
                <a:latin typeface="+mn-lt"/>
                <a:hlinkClick r:id="rId4"/>
              </a:rPr>
              <a:t>CC BY-SA 3.0</a:t>
            </a:r>
            <a:endParaRPr lang="el-GR" sz="1200" dirty="0">
              <a:solidFill>
                <a:schemeClr val="tx1">
                  <a:lumMod val="50000"/>
                  <a:lumOff val="50000"/>
                </a:schemeClr>
              </a:solidFill>
              <a:latin typeface="+mn-lt"/>
            </a:endParaRPr>
          </a:p>
        </p:txBody>
      </p:sp>
      <p:pic>
        <p:nvPicPr>
          <p:cNvPr id="6" name="5 - Εικόνα" descr="Europe_location.png"/>
          <p:cNvPicPr>
            <a:picLocks noChangeAspect="1"/>
          </p:cNvPicPr>
          <p:nvPr/>
        </p:nvPicPr>
        <p:blipFill>
          <a:blip r:embed="rId5" cstate="print"/>
          <a:stretch>
            <a:fillRect/>
          </a:stretch>
        </p:blipFill>
        <p:spPr>
          <a:xfrm>
            <a:off x="4499992" y="1556792"/>
            <a:ext cx="4320480" cy="324036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Ορισμός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Μπορούμε να ορίσουμε τον </a:t>
            </a:r>
            <a:r>
              <a:rPr lang="el-GR" b="1" dirty="0" smtClean="0">
                <a:solidFill>
                  <a:srgbClr val="C00000"/>
                </a:solidFill>
              </a:rPr>
              <a:t>τουρισμό</a:t>
            </a:r>
            <a:r>
              <a:rPr lang="el-GR" dirty="0" smtClean="0"/>
              <a:t>, σαν το κοινωνικό φαινόμενο που συντελείται όταν ο άνθρωπος στο πλαίσιο του ελεύθερου χρόνου του, μετακινείται και διαμένει πρόσκαιρα σε ξένο από τον  τόπο κατοικίας του γεωγραφικό χώρο, έχοντας την </a:t>
            </a:r>
            <a:r>
              <a:rPr lang="el-GR" b="1" dirty="0" smtClean="0">
                <a:solidFill>
                  <a:srgbClr val="C00000"/>
                </a:solidFill>
              </a:rPr>
              <a:t>ΑΝΑΨΥΧΗ </a:t>
            </a:r>
            <a:r>
              <a:rPr lang="el-GR" dirty="0" smtClean="0"/>
              <a:t>δηλαδή την κάλυψη των ψυχικών σωματικών και πνευματικών αναγκών, σαν βασικό και άμεσο στόχο που θα προκύψει από την επαφή του με το φυσικό και πολιτιστικό περιβάλλον του τόπου που θα επισκεφθεί.  </a:t>
            </a:r>
          </a:p>
          <a:p>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a:t>
            </a:fld>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Προϋπόθεση</a:t>
            </a:r>
            <a:endParaRPr lang="el-GR" dirty="0"/>
          </a:p>
        </p:txBody>
      </p:sp>
      <p:sp>
        <p:nvSpPr>
          <p:cNvPr id="3" name="2 - Θέση περιεχομένου"/>
          <p:cNvSpPr>
            <a:spLocks noGrp="1"/>
          </p:cNvSpPr>
          <p:nvPr>
            <p:ph idx="1"/>
          </p:nvPr>
        </p:nvSpPr>
        <p:spPr/>
        <p:txBody>
          <a:bodyPr/>
          <a:lstStyle/>
          <a:p>
            <a:r>
              <a:rPr lang="el-GR" dirty="0" smtClean="0"/>
              <a:t>Προϋπόθεση της ύπαρξης του τουρισμού είναι η </a:t>
            </a:r>
            <a:r>
              <a:rPr lang="el-GR" b="1" dirty="0" smtClean="0">
                <a:solidFill>
                  <a:srgbClr val="C00000"/>
                </a:solidFill>
              </a:rPr>
              <a:t>ΜΕΤΑΚΙΝΗΣΗ</a:t>
            </a:r>
            <a:r>
              <a:rPr lang="el-GR" dirty="0" smtClean="0"/>
              <a:t> των ανθρώπων από τον χώρο της κατοικίας τους σε άλλο όπου θα καταναλώσουν μέρος ή όλο τον </a:t>
            </a:r>
            <a:r>
              <a:rPr lang="el-GR" dirty="0" smtClean="0"/>
              <a:t>εξωεργασιακό</a:t>
            </a:r>
            <a:r>
              <a:rPr lang="el-GR" dirty="0" smtClean="0"/>
              <a:t> τους χρόνο δηλαδή τον ελεύθερο χρόνο, τον χρόνο όπου οι πράξεις του ατόμου εξαρτώνται από την θέλησή του.</a:t>
            </a:r>
          </a:p>
          <a:p>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a:t>
            </a:fld>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Αύξηση ελεύθερου χρόνου</a:t>
            </a:r>
            <a:endParaRPr lang="el-GR" dirty="0"/>
          </a:p>
        </p:txBody>
      </p:sp>
      <p:sp>
        <p:nvSpPr>
          <p:cNvPr id="3" name="2 - Θέση περιεχομένου"/>
          <p:cNvSpPr>
            <a:spLocks noGrp="1"/>
          </p:cNvSpPr>
          <p:nvPr>
            <p:ph idx="1"/>
          </p:nvPr>
        </p:nvSpPr>
        <p:spPr/>
        <p:txBody>
          <a:bodyPr/>
          <a:lstStyle/>
          <a:p>
            <a:pPr marL="0" indent="0">
              <a:buNone/>
            </a:pPr>
            <a:r>
              <a:rPr lang="el-GR" dirty="0" smtClean="0"/>
              <a:t>Η αύξηση του ελεύθερου χρόνου είναι φαινόμενο της οικονομικής ανάπτυξης και χρησιμοποιείται  για την</a:t>
            </a:r>
            <a:endParaRPr lang="en-US" dirty="0"/>
          </a:p>
          <a:p>
            <a:pPr marL="0" indent="0">
              <a:buNone/>
            </a:pPr>
            <a:endParaRPr lang="el-GR" dirty="0" smtClean="0"/>
          </a:p>
          <a:p>
            <a:pPr lvl="0"/>
            <a:r>
              <a:rPr lang="el-GR" dirty="0" smtClean="0"/>
              <a:t>Ξεκούραση</a:t>
            </a:r>
          </a:p>
          <a:p>
            <a:pPr lvl="0"/>
            <a:r>
              <a:rPr lang="el-GR" dirty="0" smtClean="0"/>
              <a:t>Ψυχαγωγία</a:t>
            </a:r>
          </a:p>
          <a:p>
            <a:pPr lvl="0"/>
            <a:r>
              <a:rPr lang="el-GR" dirty="0" smtClean="0"/>
              <a:t>Την ανάπτυξη της προσωπικότητας</a:t>
            </a:r>
          </a:p>
          <a:p>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a:t>
            </a:fld>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Τουριστικό φαινόμενο</a:t>
            </a:r>
            <a:endParaRPr lang="el-GR" dirty="0"/>
          </a:p>
        </p:txBody>
      </p:sp>
      <p:sp>
        <p:nvSpPr>
          <p:cNvPr id="3" name="2 - Θέση περιεχομένου"/>
          <p:cNvSpPr>
            <a:spLocks noGrp="1"/>
          </p:cNvSpPr>
          <p:nvPr>
            <p:ph idx="1"/>
          </p:nvPr>
        </p:nvSpPr>
        <p:spPr/>
        <p:txBody>
          <a:bodyPr/>
          <a:lstStyle/>
          <a:p>
            <a:pPr>
              <a:buNone/>
            </a:pPr>
            <a:r>
              <a:rPr lang="el-GR" dirty="0" smtClean="0"/>
              <a:t>Χαρακτηρίζεται από τρία βασικά στοιχεία</a:t>
            </a:r>
            <a:r>
              <a:rPr lang="en-US" dirty="0" smtClean="0"/>
              <a:t>:</a:t>
            </a:r>
          </a:p>
          <a:p>
            <a:pPr>
              <a:buNone/>
            </a:pPr>
            <a:endParaRPr lang="el-GR" dirty="0" smtClean="0"/>
          </a:p>
          <a:p>
            <a:pPr lvl="0"/>
            <a:r>
              <a:rPr lang="el-GR" dirty="0" smtClean="0"/>
              <a:t>Την μετακίνηση πέραν των </a:t>
            </a:r>
            <a:r>
              <a:rPr lang="el-GR" dirty="0" smtClean="0"/>
              <a:t>εικοσιτεσσάρων</a:t>
            </a:r>
            <a:r>
              <a:rPr lang="el-GR" dirty="0" smtClean="0"/>
              <a:t> ωρών από την μόνιμη κατοικία</a:t>
            </a:r>
          </a:p>
          <a:p>
            <a:pPr lvl="0"/>
            <a:r>
              <a:rPr lang="el-GR" dirty="0" smtClean="0"/>
              <a:t>Την ανανέωση του ατόμου</a:t>
            </a:r>
          </a:p>
          <a:p>
            <a:pPr lvl="0"/>
            <a:r>
              <a:rPr lang="el-GR" dirty="0" smtClean="0"/>
              <a:t>Την κατανάλωση αποδοχών</a:t>
            </a:r>
          </a:p>
          <a:p>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5</a:t>
            </a:fld>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Παράγοντες που συντελούν στην πορεία τουρισμού</a:t>
            </a:r>
            <a:endParaRPr lang="el-GR" dirty="0"/>
          </a:p>
        </p:txBody>
      </p:sp>
      <p:sp>
        <p:nvSpPr>
          <p:cNvPr id="3" name="2 - Θέση περιεχομένου"/>
          <p:cNvSpPr>
            <a:spLocks noGrp="1"/>
          </p:cNvSpPr>
          <p:nvPr>
            <p:ph idx="1"/>
          </p:nvPr>
        </p:nvSpPr>
        <p:spPr/>
        <p:txBody>
          <a:bodyPr/>
          <a:lstStyle/>
          <a:p>
            <a:pPr lvl="0"/>
            <a:endParaRPr lang="en-US" dirty="0" smtClean="0"/>
          </a:p>
          <a:p>
            <a:pPr lvl="0"/>
            <a:r>
              <a:rPr lang="el-GR" dirty="0" smtClean="0"/>
              <a:t>Οικονομικοί( βελτίωση του εισοδήματος) </a:t>
            </a:r>
            <a:endParaRPr lang="en-US" dirty="0" smtClean="0"/>
          </a:p>
          <a:p>
            <a:pPr marL="0" lvl="0" indent="0">
              <a:buNone/>
            </a:pPr>
            <a:endParaRPr lang="el-GR" dirty="0" smtClean="0"/>
          </a:p>
          <a:p>
            <a:pPr lvl="0"/>
            <a:r>
              <a:rPr lang="el-GR" dirty="0" smtClean="0"/>
              <a:t>Κοινωνικοί ( βελτίωση των συνθηκών εργασίας-μακροχρόνιες άδειες)</a:t>
            </a:r>
            <a:endParaRPr lang="en-US" dirty="0" smtClean="0"/>
          </a:p>
          <a:p>
            <a:pPr marL="0" lvl="0" indent="0">
              <a:buNone/>
            </a:pPr>
            <a:endParaRPr lang="el-GR" dirty="0" smtClean="0"/>
          </a:p>
          <a:p>
            <a:pPr lvl="0"/>
            <a:r>
              <a:rPr lang="el-GR" dirty="0" smtClean="0"/>
              <a:t>Τεχνικοί (βελτίωση των μεταφορικών μέσων)</a:t>
            </a:r>
          </a:p>
          <a:p>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6</a:t>
            </a:fld>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mtClean="0"/>
              <a:t/>
            </a:r>
            <a:br>
              <a:rPr lang="en-US" smtClean="0"/>
            </a:br>
            <a:r>
              <a:rPr lang="en-US" smtClean="0"/>
              <a:t/>
            </a:r>
            <a:br>
              <a:rPr lang="en-US" smtClean="0"/>
            </a:br>
            <a:r>
              <a:rPr lang="el-GR" smtClean="0"/>
              <a:t>Παράγοντες ανάπτυξης του τουρισμού</a:t>
            </a:r>
            <a:br>
              <a:rPr lang="el-GR" smtClean="0"/>
            </a:br>
            <a:r>
              <a:rPr lang="el-GR" smtClean="0"/>
              <a:t/>
            </a:r>
            <a:br>
              <a:rPr lang="el-GR" smtClean="0"/>
            </a:br>
            <a:endParaRPr lang="el-GR" dirty="0"/>
          </a:p>
        </p:txBody>
      </p:sp>
      <p:sp>
        <p:nvSpPr>
          <p:cNvPr id="3" name="Θέση περιεχομένου 2"/>
          <p:cNvSpPr>
            <a:spLocks noGrp="1"/>
          </p:cNvSpPr>
          <p:nvPr>
            <p:ph idx="1"/>
          </p:nvPr>
        </p:nvSpPr>
        <p:spPr>
          <a:xfrm>
            <a:off x="457200" y="764704"/>
            <a:ext cx="8229600" cy="5112568"/>
          </a:xfrm>
        </p:spPr>
        <p:txBody>
          <a:bodyPr>
            <a:normAutofit/>
          </a:bodyPr>
          <a:lstStyle/>
          <a:p>
            <a:pPr marL="0" indent="0">
              <a:buNone/>
            </a:pPr>
            <a:endParaRPr lang="el-GR" smtClean="0"/>
          </a:p>
          <a:p>
            <a:r>
              <a:rPr lang="el-GR" smtClean="0"/>
              <a:t>Ανάπτυξη των εναέριων μεταφορών</a:t>
            </a:r>
          </a:p>
          <a:p>
            <a:pPr marL="0" indent="0">
              <a:buNone/>
            </a:pPr>
            <a:r>
              <a:rPr lang="el-GR" sz="2000" smtClean="0"/>
              <a:t>Τα πρώτα αεροπλάνα για τουριστικούς σκοπούς χρησιμοποιήθηκαν το 1950, ωστόσο μόνο μετά την παραγωγή των γρηγορότερων και πιο αξιόπιστων Boeing 707 το 1958 έγινε πραγματικότητα η εναέρια μεταφορά για τις μάζες του πληθυσμού.</a:t>
            </a:r>
          </a:p>
          <a:p>
            <a:r>
              <a:rPr lang="el-GR" smtClean="0"/>
              <a:t>Δημιουργία πακέτου διακοπών</a:t>
            </a:r>
          </a:p>
          <a:p>
            <a:pPr marL="0" indent="0">
              <a:buNone/>
            </a:pPr>
            <a:r>
              <a:rPr lang="el-GR" sz="2000" smtClean="0"/>
              <a:t>Η ιστορία του πρώτου «πακέτου διακοπών» ξεκινάει το 1950 όταν ο Vladimir Raitz από το τουριστικό γραφείο «Holiday Horizon» μετέφερε για πρώτη φορά μία οργανωμένη ομάδα παραθεριστών στην Κορσική. </a:t>
            </a:r>
          </a:p>
          <a:p>
            <a:pPr marL="0" indent="0">
              <a:lnSpc>
                <a:spcPct val="110000"/>
              </a:lnSpc>
              <a:spcBef>
                <a:spcPts val="0"/>
              </a:spcBef>
              <a:buNone/>
            </a:pPr>
            <a:r>
              <a:rPr lang="el-GR" sz="2000" smtClean="0"/>
              <a:t>Το πακέτο των διακοπών που είχε δημιουργήσει αποτελούταν από διαμονή σε σκηνές και τα αεροπορικά εισιτήρια.</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7</a:t>
            </a:fld>
            <a:endParaRPr lang="el-GR" dirty="0"/>
          </a:p>
        </p:txBody>
      </p:sp>
    </p:spTree>
    <p:extLst>
      <p:ext uri="{BB962C8B-B14F-4D97-AF65-F5344CB8AC3E}">
        <p14:creationId xmlns:p14="http://schemas.microsoft.com/office/powerpoint/2010/main" val="1175541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Στοιχεία έλξης των τουριστών</a:t>
            </a:r>
            <a:endParaRPr lang="el-GR" dirty="0"/>
          </a:p>
        </p:txBody>
      </p:sp>
      <p:sp>
        <p:nvSpPr>
          <p:cNvPr id="3" name="2 - Θέση περιεχομένου"/>
          <p:cNvSpPr>
            <a:spLocks noGrp="1"/>
          </p:cNvSpPr>
          <p:nvPr>
            <p:ph idx="1"/>
          </p:nvPr>
        </p:nvSpPr>
        <p:spPr/>
        <p:txBody>
          <a:bodyPr>
            <a:normAutofit lnSpcReduction="10000"/>
          </a:bodyPr>
          <a:lstStyle/>
          <a:p>
            <a:pPr lvl="0"/>
            <a:r>
              <a:rPr lang="el-GR" dirty="0" smtClean="0"/>
              <a:t>Η φύση (θέση, κλίμα, φυσικές καλλονές)</a:t>
            </a:r>
          </a:p>
          <a:p>
            <a:pPr marL="0" lvl="0" indent="0">
              <a:buNone/>
            </a:pPr>
            <a:endParaRPr lang="el-GR" dirty="0" smtClean="0"/>
          </a:p>
          <a:p>
            <a:pPr lvl="0"/>
            <a:r>
              <a:rPr lang="el-GR" dirty="0" smtClean="0"/>
              <a:t>Η επιμόρφωση (συνέδρεια,εκπαιδευτικές επισκέψεις) </a:t>
            </a:r>
          </a:p>
          <a:p>
            <a:pPr lvl="0"/>
            <a:endParaRPr lang="el-GR" dirty="0"/>
          </a:p>
          <a:p>
            <a:pPr lvl="0"/>
            <a:r>
              <a:rPr lang="el-GR" dirty="0" smtClean="0"/>
              <a:t>Ο πολιτισμός ( αρχαιολογικοί χώροι, ιστορικά-θρησκευτικά μνημεία, λαογραφικά στοιχεία) </a:t>
            </a:r>
          </a:p>
          <a:p>
            <a:endParaRPr lang="el-GR" dirty="0"/>
          </a:p>
          <a:p>
            <a:r>
              <a:rPr lang="el-GR" dirty="0" smtClean="0"/>
              <a:t>Εμπόρειο-αγορές</a:t>
            </a:r>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8</a:t>
            </a:fld>
            <a:endParaRPr lang="el-GR"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Λιθογραφία - Offset">
  <a:themeElements>
    <a:clrScheme name="Προσαρμοσμένο 1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Λιθογραφία - Offset</Template>
  <TotalTime>86</TotalTime>
  <Words>752</Words>
  <Application>Microsoft Office PowerPoint</Application>
  <PresentationFormat>Προβολή στην οθόνη (4:3)</PresentationFormat>
  <Paragraphs>99</Paragraphs>
  <Slides>17</Slides>
  <Notes>7</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Λιθογραφία - Offset</vt:lpstr>
      <vt:lpstr>Αρχιτεκτονική εσωτερικών χώρων Χώροι αναψυχής</vt:lpstr>
      <vt:lpstr>Τουρισμός</vt:lpstr>
      <vt:lpstr>Ορισμός</vt:lpstr>
      <vt:lpstr>Προϋπόθεση</vt:lpstr>
      <vt:lpstr>Αύξηση ελεύθερου χρόνου</vt:lpstr>
      <vt:lpstr>Τουριστικό φαινόμενο</vt:lpstr>
      <vt:lpstr>Παράγοντες που συντελούν στην πορεία τουρισμού</vt:lpstr>
      <vt:lpstr>  Παράγοντες ανάπτυξης του τουρισμού  </vt:lpstr>
      <vt:lpstr>Στοιχεία έλξης των τουριστών</vt:lpstr>
      <vt:lpstr>Κατηγορίες τουριστικών ενδιαφερόντων </vt:lpstr>
      <vt:lpstr>Τουριστικά ενδιαφέροντα</vt:lpstr>
      <vt:lpstr>Τέλος Ενότητας</vt:lpstr>
      <vt:lpstr>Σημειώματα</vt:lpstr>
      <vt:lpstr>Σημείωμα Αναφοράς</vt:lpstr>
      <vt:lpstr>Σημείωμα Αδειοδότησης</vt:lpstr>
      <vt:lpstr>Διατήρηση Σημειωμάτων</vt:lpstr>
      <vt:lpstr>Χρηματοδότηση</vt:lpstr>
    </vt:vector>
  </TitlesOfParts>
  <Company>OFFICE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Λιθογραφία - Offset</dc:title>
  <dc:creator>OWNER</dc:creator>
  <cp:lastModifiedBy>natasakar new</cp:lastModifiedBy>
  <cp:revision>19</cp:revision>
  <dcterms:created xsi:type="dcterms:W3CDTF">2014-11-09T10:17:43Z</dcterms:created>
  <dcterms:modified xsi:type="dcterms:W3CDTF">2015-12-23T11:35:06Z</dcterms:modified>
</cp:coreProperties>
</file>