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7" r:id="rId12"/>
    <p:sldId id="262" r:id="rId13"/>
    <p:sldId id="264" r:id="rId14"/>
    <p:sldId id="267" r:id="rId15"/>
    <p:sldId id="268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32CFB-D1F8-493B-99E3-094DF097143E}" type="slidenum">
              <a:rPr lang="el-GR" altLang="el-GR" smtClean="0"/>
              <a:pPr eaLnBrk="1" hangingPunct="1"/>
              <a:t>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270F79-0965-41AA-9D81-838A5E9169E9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D2F5FC-6011-439F-9B9B-2C24EB4F7A7D}" type="slidenum">
              <a:rPr lang="el-GR" altLang="el-GR" smtClean="0"/>
              <a:pPr eaLnBrk="1" hangingPunct="1"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D6CE62-0ED0-400C-852A-F9B126C65FB4}" type="slidenum">
              <a:rPr lang="el-GR" altLang="el-GR" smtClean="0"/>
              <a:pPr eaLnBrk="1" hangingPunct="1"/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F823C-557B-45C3-B48D-670A1DF416EE}" type="slidenum">
              <a:rPr lang="el-GR" altLang="el-GR" smtClean="0"/>
              <a:pPr eaLnBrk="1" hangingPunct="1"/>
              <a:t>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883023-F67B-482F-8C82-5798A1CD8F55}" type="slidenum">
              <a:rPr lang="el-GR" altLang="el-GR" smtClean="0"/>
              <a:pPr eaLnBrk="1" hangingPunct="1"/>
              <a:t>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ifols.com/en/web/france/diagnostics/-/product/grifols_dg_gel_cards;jsessionid=4QKhJcPJGzrRnFlJv35Z0n58ZBQzGHQy2qjQFLZLp2MtMz4DQDy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rscitech.co.kr/sub/mts/gel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 </a:t>
            </a:r>
            <a:r>
              <a:rPr lang="el-GR" sz="2600" dirty="0"/>
              <a:t>Προσδιορισμός </a:t>
            </a:r>
            <a:r>
              <a:rPr lang="el-GR" sz="2600" dirty="0" err="1"/>
              <a:t>ερυθροκυτταρικών</a:t>
            </a:r>
            <a:r>
              <a:rPr lang="el-GR" sz="2600" dirty="0"/>
              <a:t> αντιγόνων συστημάτων ομάδων </a:t>
            </a:r>
            <a:r>
              <a:rPr lang="el-GR" sz="2600" dirty="0" smtClean="0"/>
              <a:t>αίματος </a:t>
            </a:r>
            <a:r>
              <a:rPr lang="el-GR" sz="2600" dirty="0"/>
              <a:t>με </a:t>
            </a:r>
            <a:r>
              <a:rPr lang="el-GR" sz="2600" dirty="0" err="1"/>
              <a:t>μικροσωληνάρια</a:t>
            </a:r>
            <a:r>
              <a:rPr lang="el-GR" sz="2600" dirty="0"/>
              <a:t> </a:t>
            </a:r>
            <a:r>
              <a:rPr lang="el-GR" sz="2600" dirty="0" err="1" smtClean="0"/>
              <a:t>gel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r>
              <a:rPr lang="en-US" sz="2200" dirty="0" smtClean="0"/>
              <a:t> – </a:t>
            </a:r>
            <a:r>
              <a:rPr lang="el-GR" sz="2200" dirty="0" smtClean="0"/>
              <a:t>Βασίλειος </a:t>
            </a:r>
            <a:r>
              <a:rPr lang="el-GR" sz="2200" dirty="0" err="1" smtClean="0"/>
              <a:t>Μίρσας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n-US" sz="2000" dirty="0"/>
              <a:t>(E)</a:t>
            </a:r>
            <a:r>
              <a:rPr lang="el-GR" sz="2000" dirty="0" smtClean="0"/>
              <a:t>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Προσδιορισμός </a:t>
            </a:r>
            <a:r>
              <a:rPr lang="el-GR" sz="2000" dirty="0" err="1"/>
              <a:t>ερυθροκυτταρικών</a:t>
            </a:r>
            <a:r>
              <a:rPr lang="el-GR" sz="2000" dirty="0"/>
              <a:t> αντιγόνων συστημάτων ομάδων </a:t>
            </a:r>
            <a:r>
              <a:rPr lang="el-GR" sz="2000" dirty="0" smtClean="0"/>
              <a:t>αίματος </a:t>
            </a:r>
            <a:r>
              <a:rPr lang="el-GR" sz="2000" dirty="0"/>
              <a:t>με </a:t>
            </a:r>
            <a:r>
              <a:rPr lang="el-GR" sz="2000" dirty="0" err="1"/>
              <a:t>μικροσωληνάρια</a:t>
            </a:r>
            <a:r>
              <a:rPr lang="el-GR" sz="2000" dirty="0"/>
              <a:t> </a:t>
            </a:r>
            <a:r>
              <a:rPr lang="el-GR" sz="2000" dirty="0" err="1"/>
              <a:t>gel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Αρχή μεθόδου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Αποτελεί ευαίσθητη, αξιόπιστη και ταχεία μέθοδο προσδιορισμού αντιγόνων των ερυθρών αιμοσφαιρίων.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Κάθε κάρτα περιέχει πέντε ή έξι (ανάλογα την εταιρεία) </a:t>
            </a:r>
            <a:r>
              <a:rPr lang="el-GR" dirty="0" err="1" smtClean="0"/>
              <a:t>μικροσωληνάρια</a:t>
            </a:r>
            <a:r>
              <a:rPr lang="el-GR" dirty="0" smtClean="0"/>
              <a:t> που υπάρχουν σφαιρίδια </a:t>
            </a:r>
            <a:r>
              <a:rPr lang="en-US" dirty="0" smtClean="0"/>
              <a:t>gel </a:t>
            </a:r>
            <a:r>
              <a:rPr lang="el-GR" dirty="0" smtClean="0"/>
              <a:t>και </a:t>
            </a:r>
            <a:r>
              <a:rPr lang="el-GR" dirty="0" err="1" smtClean="0"/>
              <a:t>αντιορροί</a:t>
            </a:r>
            <a:r>
              <a:rPr lang="el-GR" dirty="0" smtClean="0"/>
              <a:t> (π.χ. </a:t>
            </a:r>
            <a:r>
              <a:rPr lang="el-GR" dirty="0" err="1" smtClean="0"/>
              <a:t>αντι</a:t>
            </a:r>
            <a:r>
              <a:rPr lang="el-GR" dirty="0" smtClean="0"/>
              <a:t>-Α, </a:t>
            </a:r>
            <a:r>
              <a:rPr lang="el-GR" dirty="0" err="1" smtClean="0"/>
              <a:t>αντι</a:t>
            </a:r>
            <a:r>
              <a:rPr lang="el-GR" dirty="0" smtClean="0"/>
              <a:t>-Β, </a:t>
            </a:r>
            <a:r>
              <a:rPr lang="el-GR" dirty="0" err="1" smtClean="0"/>
              <a:t>αντι</a:t>
            </a:r>
            <a:r>
              <a:rPr lang="el-GR" dirty="0" smtClean="0"/>
              <a:t>-Α,Β, </a:t>
            </a:r>
            <a:r>
              <a:rPr lang="el-GR" dirty="0" err="1" smtClean="0"/>
              <a:t>αντι</a:t>
            </a:r>
            <a:r>
              <a:rPr lang="el-GR" dirty="0" smtClean="0"/>
              <a:t>-Κ).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παρουσία των </a:t>
            </a:r>
            <a:r>
              <a:rPr lang="el-GR" dirty="0" err="1" smtClean="0"/>
              <a:t>ερυθροκυτταρικών</a:t>
            </a:r>
            <a:r>
              <a:rPr lang="el-GR" dirty="0" smtClean="0"/>
              <a:t> αντιγόνων προκαλεί συγκόλληση με τον αντίστοιχο </a:t>
            </a:r>
            <a:r>
              <a:rPr lang="el-GR" dirty="0" err="1" smtClean="0"/>
              <a:t>αντιορό</a:t>
            </a:r>
            <a:r>
              <a:rPr lang="el-GR" dirty="0" smtClean="0"/>
              <a:t> ενώ η απουσία όχι.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8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el-GR" altLang="el-GR" smtClean="0"/>
              <a:t>Υλικά και όργανα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Δείγμα</a:t>
            </a:r>
            <a:r>
              <a:rPr lang="el-GR" dirty="0" smtClean="0"/>
              <a:t> (εναιώρημα ερυθρών ασθενή 5%.</a:t>
            </a:r>
          </a:p>
          <a:p>
            <a:pPr eaLnBrk="1" hangingPunct="1">
              <a:defRPr/>
            </a:pPr>
            <a:r>
              <a:rPr lang="el-GR" b="1" dirty="0" smtClean="0"/>
              <a:t>Κάρτες </a:t>
            </a:r>
            <a:r>
              <a:rPr lang="el-GR" dirty="0" smtClean="0"/>
              <a:t>αντίστοιχες με τα αντιγόνα που θέλουμε να ελέγξουμε.</a:t>
            </a:r>
          </a:p>
          <a:p>
            <a:pPr eaLnBrk="1" hangingPunct="1">
              <a:defRPr/>
            </a:pPr>
            <a:r>
              <a:rPr lang="el-GR" dirty="0" err="1" smtClean="0"/>
              <a:t>Στατό</a:t>
            </a:r>
            <a:r>
              <a:rPr lang="el-GR" dirty="0" smtClean="0"/>
              <a:t> για τις κάρτες.</a:t>
            </a:r>
          </a:p>
          <a:p>
            <a:pPr eaLnBrk="1" hangingPunct="1">
              <a:defRPr/>
            </a:pPr>
            <a:r>
              <a:rPr lang="el-GR" dirty="0" err="1" smtClean="0"/>
              <a:t>Πιπέτα</a:t>
            </a:r>
            <a:r>
              <a:rPr lang="el-GR" dirty="0" smtClean="0"/>
              <a:t> και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tips</a:t>
            </a:r>
            <a:r>
              <a:rPr lang="el-GR" dirty="0" smtClean="0">
                <a:latin typeface="+mj-lt"/>
              </a:rPr>
              <a:t>.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Επωαστικός κλίβανος.</a:t>
            </a:r>
          </a:p>
          <a:p>
            <a:pPr eaLnBrk="1" hangingPunct="1">
              <a:defRPr/>
            </a:pPr>
            <a:r>
              <a:rPr lang="el-GR" dirty="0" smtClean="0"/>
              <a:t>Φυγόκεντρος</a:t>
            </a:r>
            <a:r>
              <a:rPr lang="en-US" dirty="0" smtClean="0"/>
              <a:t> </a:t>
            </a:r>
            <a:r>
              <a:rPr lang="el-GR" dirty="0" smtClean="0"/>
              <a:t>για τις κάρτες.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52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Gel test - </a:t>
            </a:r>
            <a:r>
              <a:rPr lang="el-GR" altLang="el-GR" smtClean="0"/>
              <a:t>κάρτα</a:t>
            </a:r>
          </a:p>
        </p:txBody>
      </p:sp>
      <p:pic>
        <p:nvPicPr>
          <p:cNvPr id="5123" name="Picture 2" descr="http://www.grifols.com/documents/10192/290577/dg-gel-t-s-mono/ad1fd055-cfc7-470e-981e-3928bda97d0d?t=1405429459271?t=14054294593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07" y="1556792"/>
            <a:ext cx="5691187" cy="4175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286000" y="581629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grifols.com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8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Μέθοδος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Σημειώνουμε στη κάρτα τα στοιχεία του δείγματος (όνομα, κωδικό).</a:t>
            </a:r>
          </a:p>
          <a:p>
            <a:pPr eaLnBrk="1" hangingPunct="1"/>
            <a:r>
              <a:rPr lang="el-GR" altLang="el-GR" dirty="0" smtClean="0"/>
              <a:t>Σε κάθε </a:t>
            </a:r>
            <a:r>
              <a:rPr lang="el-GR" altLang="el-GR" dirty="0" err="1" smtClean="0"/>
              <a:t>μικροσωληνάριο</a:t>
            </a:r>
            <a:r>
              <a:rPr lang="el-GR" altLang="el-GR" dirty="0" smtClean="0"/>
              <a:t> τοποθετούμε 10 μ</a:t>
            </a:r>
            <a:r>
              <a:rPr lang="en-US" altLang="el-GR" dirty="0" smtClean="0"/>
              <a:t>l </a:t>
            </a:r>
            <a:r>
              <a:rPr lang="el-GR" altLang="el-GR" dirty="0" smtClean="0"/>
              <a:t>εναιωρήματος ασθενή.</a:t>
            </a:r>
          </a:p>
          <a:p>
            <a:pPr eaLnBrk="1" hangingPunct="1"/>
            <a:r>
              <a:rPr lang="el-GR" altLang="el-GR" dirty="0" smtClean="0"/>
              <a:t>Επώαση 15 λεπτά στον </a:t>
            </a:r>
            <a:r>
              <a:rPr lang="el-GR" altLang="el-GR" dirty="0" err="1" smtClean="0"/>
              <a:t>επαωστικό</a:t>
            </a:r>
            <a:r>
              <a:rPr lang="el-GR" altLang="el-GR" dirty="0" smtClean="0"/>
              <a:t> κλίβανο.</a:t>
            </a:r>
          </a:p>
          <a:p>
            <a:pPr eaLnBrk="1" hangingPunct="1"/>
            <a:r>
              <a:rPr lang="el-GR" altLang="el-GR" dirty="0" err="1" smtClean="0"/>
              <a:t>Φυγοκέντρηση</a:t>
            </a:r>
            <a:r>
              <a:rPr lang="el-GR" altLang="el-GR" dirty="0" smtClean="0"/>
              <a:t> της κάρτας για 10 λεπτά.</a:t>
            </a:r>
          </a:p>
          <a:p>
            <a:pPr eaLnBrk="1" hangingPunct="1"/>
            <a:r>
              <a:rPr lang="el-GR" altLang="el-GR" dirty="0" smtClean="0"/>
              <a:t>Ανάγνωση του αποτελέσματος.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62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Αποτελέσματα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Αν τα αντιγόνα των </a:t>
            </a:r>
            <a:r>
              <a:rPr lang="el-GR" dirty="0" err="1" smtClean="0"/>
              <a:t>Ερυθροκυττάρων</a:t>
            </a:r>
            <a:r>
              <a:rPr lang="el-GR" dirty="0" smtClean="0"/>
              <a:t> συνενωθούν με τα αντίστοιχα αντισώματα των αντιδραστηρίων, εμφανίζεται συγκόλληση</a:t>
            </a:r>
            <a:r>
              <a:rPr lang="en-US" dirty="0" smtClean="0"/>
              <a:t>. T</a:t>
            </a:r>
            <a:r>
              <a:rPr lang="el-GR" dirty="0" smtClean="0"/>
              <a:t>α ερυθρά δεν μπορούν να διαπεράσουν τα σφαιρίδια και εμφανίζεται ερυθρά στοιβάδα στη κορυφή των σφαιριδίων.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Αν τα αντιγόνα των </a:t>
            </a:r>
            <a:r>
              <a:rPr lang="el-GR" dirty="0" err="1" smtClean="0"/>
              <a:t>Ερυθροκυττάρων</a:t>
            </a:r>
            <a:r>
              <a:rPr lang="el-GR" dirty="0" smtClean="0"/>
              <a:t> δεν συνενωθούν με τα αντίστοιχα αντισώματα των αντιδραστηρίων, με τη </a:t>
            </a:r>
            <a:r>
              <a:rPr lang="el-GR" dirty="0" err="1" smtClean="0"/>
              <a:t>φυγοκέντρηση</a:t>
            </a:r>
            <a:r>
              <a:rPr lang="el-GR" dirty="0" smtClean="0"/>
              <a:t> τα ερυθρά καθιζάνουν στη βάση του </a:t>
            </a:r>
            <a:r>
              <a:rPr lang="el-GR" dirty="0" err="1" smtClean="0"/>
              <a:t>μικροσωληναρίου</a:t>
            </a:r>
            <a:r>
              <a:rPr lang="el-GR" dirty="0" smtClean="0"/>
              <a:t> (ερυθρό ίζημα).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5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Ανάγνωση αποτελεσμάτων </a:t>
            </a:r>
            <a:r>
              <a:rPr lang="en-US" altLang="el-GR" dirty="0" smtClean="0"/>
              <a:t>gel test</a:t>
            </a:r>
            <a:endParaRPr lang="el-GR" altLang="el-GR" dirty="0" smtClean="0"/>
          </a:p>
        </p:txBody>
      </p:sp>
      <p:sp>
        <p:nvSpPr>
          <p:cNvPr id="8195" name="AutoShape 2" descr="data:image/png;base64,iVBORw0KGgoAAAANSUhEUgAAAWkAAACLCAMAAACUXphBAAABZVBMVEX////AwMD//wAAAADR0dGqqqpcXFxpaWn/AAD///7FxcX//4nDw8Pz8/PKysrHx8fa2tq5ubmRkZGDg4NZWVmwsLDs7OxhYWFMTEx9fX2lpaX19fXe3t6zs7O7u7vk5ORzc3Obm5vX196MjIz//8+enp7+ZQB2dofHx89cXGK7u8lcXFBFRUVvb2+0tAAtLS2iogCUlAAjIyPBwQAYGBhlZXmAgABcXDHl5XGMjJo8PDzs7F/na2vp6QC8x8jjdXYRERHIyLJwbwDMqanbiorzRET2OjvHtLPSnZ59jY3Xk5EzMzPjAADehYSYpaXoaGj/nQD6JyfwTk7sXV7KrK33MzO3z9DFXl6RZWX8FBS9nJ3hfXyNVFSMaWqWAACVhIVZGhlXExSCPz6zAADUAAAiNjefPj3AQABvCgD+8QHS0Z+ccW9VOjjoQEa1vtLh4n+ioUx/gDW0s1hcXEL/2wDLynFhdXSUQ55YAAATMUlEQVR4nO2djZ/iuHnH5cq8xubFBvNiMHCUy94GSktJm9Cph5SZMcuEmwwzO+1m7tK0Tds0be+S9Hp/fyUbbMmWZTM7b/upfve5XS88yNJXjx5JtmwBICQkJCQkJCQkJCQkJCQkJCQkJPTCKtayrmqjl87J61BJcSUp5RTG5cucp0UK43Zlf5D7iOy9asmTvqdJJdkYLCTLlXSZwrhs7Q+yKYzb8v7gZUkblYPMFNaw4TXEbDOFcbu0P5CqKayzkQOOyt0jjJ+MtKkNNVdDK9kY6FrbUy2N4zUOB2lKmDmUsPiJkZ4gV1qkcDxjYvSwDCNNNnR1f+Bz4ekoHH6KyidGGieqG8l2hn44avDM9vJTbAvSZA4EaU+CNCVBmpIgzc6KIO0piXQPQlg//OMxSLc1Bvk40pqWYaQaR7qqaTF5oA8OGvYixmzSVf8f6pAcSXFIy5qm0p/4pGuMTOKPoVbtHP7xCKTbEOJBsGlQY78Y0i24gG33eyrXMaTryNrNmEGdMQ6HOoHuJFolrZmkFTdZ164Hybm0n2IEXg9O53P6o9KB9IQoycxqTsegNZ0ZVQhnLf+Lo2fjEdJmDUJccRqk3I9NuotKOIXI8WRITXfZpFUIwdCtGHQQygN94P0WNVZ3QtiExeBTn7RETKEkKKE/F1DG+V8SafizznoJ0BpAYEG6xY0ODtsLit6HUMtB2NfhojeF/UNdAGN4OHow6cVg4ZIewAFpxyatVnoH0tRMOiBNzRErHaBDHG1o0r6/0aShVvNINyBxfcgnbfo5Aualm17TJZeBQTwjKjoMBEK1CvvUR/7pO0HR+3CEmmIfdOAYZImaeRjpFhEnerAzRqRRVSIRGQlI0zhk3ElYrjVBzyddqlPWoARr2LWx/BBcafsnH5K2bVQ0RHruWh/oBfkAfT/bJj63l2oVNYUgFT2IaURZXLmkW9RHvg9RpC1Ud0NQcUkHDSPIxzGkicZSQQAW6P8IadPPFD3BVuX5Qg2T7gXXbEPxsYbcIkw6aA29AW3NIh1gDHJHkO7SpIPWyvRpmrSfEXPg/66P6i4D9Qhpzc/+MaQJHBI8IA5Fj8DE76EB5ryPHhUqeshB+6VbQAMq7t9U9AhMOqGRSfYQPVi+BEZ+ZDIhET0I0uYw8GlLotOORg/CKQb+ECOOdGB8FGnCq+pdawoHcqRHDHCQ19BiekSCNBW+O9Oa1+Ip0kGmCV/yThrtEcnAH/igl94iTJqMXWHS0R6RIE14rNtKWm4Bm0R/EZTrKNIV6g7N1O0RTZUa5QXZkMnQq8Op17Apa6IyVKKB4rAxXeKfq8SYsKoExwP6ImvNK5pJWJPRyD/ek/bs2tB3e6LGQTk00enBGZxSnxBjuwAfTtNFgbJM5CNw+uNI9yj3zQyiMxe5HRz3SaiDQT1iTOEgMmIORqPRIDxrJMdfA3qm0h1EZi5kGwnCR45oI5mgjY/IigvPbeXBgJoDUP1P0j2JYXwHECcG6YSUadJMkaQnsVZ7kaTNVrydKwpHMESwAtLGbOkfU7ySMlJnJ81UhwgCR5FWB0nwNMK5ukl3PytEA0i8PKFScI/wJQTVz3Zl6VduLxhQkA0RacxN2ezTJ1LZZp5I7ziKNN3MGKKHX0k4qPFGVYoz26tP/kNmXUWJywfBvRKMQ1i9liu+h2h0oIrMKSmRlXYcaSLAM0V3mQnX/ojJG1bCtb8QDp3busIDCG6dd4v0v3u8lRmGHvqAlzRVpONIhweyYdEVnhDEQl7Md9NyqEPlO144AITJU4pckmxxPCRy1bAUn226/MeRTujlQjEs3NJCChnzu6IIDl4TaIWDpxn2REKMbj6+wcjREVT8Kge6QEeS5ttHBkhtppkncnzsqsJptdHGZMX3oOHJOuA1rwrjm0iI8MXoLY24dt6lC3gsad5ygWiF8+5gRC+jM8bnBzG8LL4L7YbrEHCaALPracf0/NFxO5LKrpdwLo4lzXIBPx/R/MUOgszwjQys2PEVK7AwPNdTkRk5Y4Jvvcj8ODJv8j5lV4A6ZHzYDTvCsaQ5naLG8I5M3CDIYOUu3O3552TGlR7bl4rsRNiTnUxcxzpioB7GjbyMaNrRGjyadLS72UtlFoWFH8RSUpiU4iqX6UvsJLAYXh3rCMh/i2FzXv8+Dg+Nok3leNJx/XhMh81scbG9CKvly7EBqxdFLXUZdp5MrRVq0RzQCJZGF4g/awv1SIx7uceTpu+9HBR/JYLR5cT37aDY7YXaDK9nMGuhm6kz7rrLHp3JhGnpkHbqmBvhe4V6XMZQ4CGkGf0csyHvFeldBrz5T7FPB2WZv5Y+lH/+co3QKCHhwkyIND/pJyJtRrya5ea+2rQ7mHzv6NCDcP7s50jStE9/AqQBWNCDxYRrFvSPwzPJkCpPSPpT8+lCAUh0iJsU0v/4KNKFNKQLB9sUPk1mNJk0af1CpEOXbCaAi/o4n6YD8yfh0wXwxZ9SehzSBUz6jz8g9Qf+j39EGf/gh1zjz35PGf+eT/rHdNIJpP9AGf/xDdf6pz+hrP+Hn48/ofRF1OJBcboA3v4llfDf8X/8IzobP+S2gM/+nDL+iwTSiSUkpP4VZfxnPNIF8NO/paz/+iPz8RCfZpHmRg9BGjx47BH1aR68CGmeXglp8GpJ8yRIA0GaI0GakiBNSZAGgjRHR5AugB9/911g+t13gvQxpLX//Taw/fZb3sylAL7P53/hK59nXAh64BzxGWcun3GTfkrSmTc/8yW94a/I+v76Qz7Q9eOQBs9L+jF9+ou3P/vJQb97q3NXegGtLhEq8kgXQO5ufXJ6v9udIp1s7h6LNAD2v39O6rf8H9c+//wXBxb/8fnn716MdK0ovfX05q2kJJHOKGlJI46KbW/OT6XVxkYqPlL0QP/b/5In9Vv+HLF2QRr/9zvumSr9b7759m/2+t03X/BJT95SSrjCVCsT7PikC4h0ap/GpFGCtuOstzY2fiSfRrmQ/pNkd/5fBT5pZx0Y76otrnGldbVz3ryx8X/2m2IugbRE4UgiXTyG9FHRA/u/st2cnDiPSRoASSNbVjlh/W6tqEj2zft8/uJ8bStV/jLzSl+6yDs3+es8+sHGeSnS4TidUMacx8M+saVHJj08jjTKw9k2n19ZN1Yy6e3der3eOBfIQTYX3z8Z6eJTkD57edLSenuRv96htpVI+vb99fVmtXt/vfqwkZ7Op5+E9E56edKKfb++OVtbyaTt1Wk+/+HM2r7Pn9mfFmnJWb88aVTh9vndjZMcPZz7u21+tVtd53fWE/aIT0JaUl4D6bW9s1cpogdy/vU2f/5+5dhSOtLKKUr9dZCWXgFp+/0qb+9S+HTxVsrv8ucXq11a0rYt2YI08H1aWuOxZrJPF+1z+/z2w/XmOi3pG0m6cgTpgPTprWSnI73L2/f5cxRq0pF2rtb3tiAdkLYV+ypN9FAkNBq8Wd2v0/q05HhdkSDtF9DepBjlFRHjM+fa2d6s10oq0qcr59Q6lvRTzBFfD2nsecmknbXj2CeOdHFzk27msrOtlSRIU6SlFKQVRTm/2+XPbqX3p2l8WllfnTtngjQ4njR20tXNxXZ97aSJ0/b1za2zPrEl5QXjNFXE8uOtn35S0kUJ+fRqc7peIXiposeVJJ3sHHuVnrSS7NPDOlVG/isSBuRtAyXDeOrhdZK212eSYq9vbSXJp91Wa2/OnZVzsl2zfImQ2tzfCbClrYV8mr+qt9Iisq1o8Y8qubokbjKUWRsIvErS9u5uh69ArtebcgLpYVeSVrfbvG07p1d2QtKgPnCzbe1sVDNVzsPkrppEtouNhJe6vg7SzRJJ2upzjQ29ap87J96lXqXLf70ELqFzcnp9f7q6P1kzS0iqi0nb1m5j352uk6oFjIlslxv8GgdaOyCSYT1f9SiklQTSnQnlHdzXvOA7pfa5ZEn2OY6lI95D/vi20qJsby6u7LVzIV3Y/FiK30yroBo8d+z1Na7EBGscxw4lbPPfoAGAHMQaRWc9Iv1A0tTVyuKQ/fC1L5MMHwldC+6J7K29em/bm1WKEup1Zf1hd3Gz2m3zCV5aKIAGmn+unK19v8FNnP90DjCy5YB00sY3Pd3yLJF/6KwHix+HdMKbfcwmEcRKSU3cmNgnd7u1d6G3zw+PBex4d+e7C2d3YV2/U7jw0He19cZ2pPXq7uzKTt73JhhQFCeJ795udVEfvrbPHMVivqnkoaRHRFhS9KT3dFvBDd7iJCHgofhYtk9sO1UPgCJTy77P327XqwvH1vmvicK18K/b8/zZ3X1+d5VwgxKrrJdtT23Ok60HtX65xtfVN7/sM+v7oaSpvjb5DWwDn3Q5ec8ga1i0be/aHDPi0dK7tx82q3w+f2LnkuIBctMv75yzq9NrVC1mojEofXV1gnT191pyygD8g7dg7Cv2kowHk25YPuh64mv0QMOvF9agnlKhYOYkR7pxnTrNK/D7Venq/sP1zsm5oThBX/7mwzXC8aGfImXk1e4Kop+n8Gis1s+Rvo758sGkK/0DvNKU9QNakr63LrdS7AjQ6d+66yaK/eQWjtTa3lxd7E7+Oc2OUmho8xvMDvNI4abA/hXSP6aoQVdfIoGYlB9MGg3GvAFF0lTLE4oIbkjvJ7wHDrjZNHKOg3rxpPHgQV8hH80j0IVURAb/9Otff11IaQzwhktpbfcqMI0fThqN1TG8copQiiUNS+VyqZW8v1YBZ7T37lf/9jXvbWq03iGltT2cJpVL75mx2cUl+shxGmmYKRbLrXSgEerpYjFNEw3cjPZkuZQqdIR/mNYypbFLDnNOVS/AS/exfRp5dSOX5V8PE/L1UaSFjpAg/VwSpJ9LgvRzSZB+LgnSzyVB+rkkSD+XBOnnkiD9XBKkn0tpSTfrGaGPUlrSHVno43TslUkhISEhISEhISEhIaFHke5trTfsGxXGDNDbubfUbyENwcDfqaZVJv/iakptuM5VFZumXNUGgIGtx6kWfVnQwOZ4B3NqoZM2Y1mrsAvAEucZUlvQyTDuZEW3gLU+NxNLiLeTGSIYMmNNbNNdzV2HjWy2NgFDfwH2fvd5yF+D72qaq1bH8+TVSAADsbqj1KhVOOhasJYGtTHO4t2yAej3qc8H7EWCLYi5GKC6oNZFxZMuQ1zALH/p+8wlrSHSvYG7G5DeASXN3duoNKw09qQ9W7xNj6zhfd0w6erQgPwNYr0TtPHW3aht5GZzlGpmNp3HLaBzN0Meoj+K8xmu1Nl0xllcr2JHkhAQcz7DzbE/m8UuNp3kwGJU01wnbSwtADrz6dzCpNVldJFlFQKtNlqABkp2tMQ1P57Nhi7pGtO3ynA28EhrS7w6Vp43q/Ow0bLdHKBGJUNDgqBfA7kcKMFLvD15CU4vvf3M69A0DMNtHjKcLpcu6TpcXKYhPc11u+N5B+RgezHrqXCYWcStr7dgtz6AGjpzbggHILfIDGH8GkgVavUurIHe9LINc6AL620YVzHSpTrLZPXKtAMaw/qlAmAzo0MwWKhzRgDsTOVhrT5XLyUwqGUmLeTk7TaUK9DMsp92KUNz0caktUYmpyNIDQ3CsBGsj/FXHZd0aWbNygBOgDGVAWyAzmzv01gGyPYBKpL7XcaELUQkBelL77cGlLBrm6iIatxaRWsfp3M117X7y6zJWWyqYuum6wcoUBoWzFbCu3ARxSxO2zWt1UD5qOXmqHpMbYxIw0UECFajrzUzszL6Di5yyM7oKTVMugnZWUeWoyVAAQCZoxRbYxSYoqQzHYRsYEBDgTgUoSqG41oWccQtrbYnbXQ6qMyY9AJ9N8E+DSt+uOZq5rU3w+1h6qDTgjBuUfRhK/XJxItY+gL24xNW9/1sF+LUUVTNwmnsetOsdimPco0asmzpegadKpfDpJuXrLrM1HIj+RLDmtd0XQc9uNAx6WWTXWBcJ/oEdWowq+tDoNeobeH3Qp0arEBpT7qKAyps6K2hRZHeZ7ePk2oNuz7pFD3izHueykCtoYqaQs7s5OIeRznkrrHsAOQao7qpcKOH183W0VBhAg25Dzrx+alg74coNQNVXncAli3kVWAwN5vMbgy3/SZODY5BrwH0S3SESMsZZhNwSaMmhkg3QSeHgo0MxkzSPVj1SFuzyrSLzcEog08iwwhp9F277UaPLCYXy8HXcv/kWgm1dQ2YM85ArnrI3QLCmQpGyHQWvyra2JNGnglRU8TpQ8aetJ5kuPD4YTvErY+Shj0NdVuQ9SgZtlzgtqfOcPXg8DluozgNxsyKUbyE+8CYwyVqaQ0U1qKkR6j/zqH20UNxGkUa5PnIHANFf0090oeaRAM9A5157NaPjA7S+HT1MMArdfHgvNetxu6z2Tt8o9a72Jfr1S4nTpuZQ1Suuzs1lbqcDZuMOgJad9Mv1w33NxVZqqBRSIZVl9hScu16dZx/q2upbRX5lcKMfIbrcWX0XQebW21FLkdIVzsosRLKttmrGxgcOnOlW8ejvEq9V3IT7uwJlEvo2P0OEyjV1Wry0xH/H6XByylkToqEHlmj0WiQ8qkbISEhISEhISEhISEhIaGP0P8BWXwmFCl+KK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196" name="AutoShape 4" descr="data:image/png;base64,iVBORw0KGgoAAAANSUhEUgAAAWkAAACLCAMAAACUXphBAAABZVBMVEX////AwMD//wAAAADR0dGqqqpcXFxpaWn/AAD///7FxcX//4nDw8Pz8/PKysrHx8fa2tq5ubmRkZGDg4NZWVmwsLDs7OxhYWFMTEx9fX2lpaX19fXe3t6zs7O7u7vk5ORzc3Obm5vX196MjIz//8+enp7+ZQB2dofHx89cXGK7u8lcXFBFRUVvb2+0tAAtLS2iogCUlAAjIyPBwQAYGBhlZXmAgABcXDHl5XGMjJo8PDzs7F/na2vp6QC8x8jjdXYRERHIyLJwbwDMqanbiorzRET2OjvHtLPSnZ59jY3Xk5EzMzPjAADehYSYpaXoaGj/nQD6JyfwTk7sXV7KrK33MzO3z9DFXl6RZWX8FBS9nJ3hfXyNVFSMaWqWAACVhIVZGhlXExSCPz6zAADUAAAiNjefPj3AQABvCgD+8QHS0Z+ccW9VOjjoQEa1vtLh4n+ioUx/gDW0s1hcXEL/2wDLynFhdXSUQ55YAAATMUlEQVR4nO2djZ/iuHnH5cq8xubFBvNiMHCUy94GSktJm9Cph5SZMcuEmwwzO+1m7tK0Tds0be+S9Hp/fyUbbMmWZTM7b/upfve5XS88yNJXjx5JtmwBICQkJCQkJCQkJCQkJCQkJCQkJPTCKtayrmqjl87J61BJcSUp5RTG5cucp0UK43Zlf5D7iOy9asmTvqdJJdkYLCTLlXSZwrhs7Q+yKYzb8v7gZUkblYPMFNaw4TXEbDOFcbu0P5CqKayzkQOOyt0jjJ+MtKkNNVdDK9kY6FrbUy2N4zUOB2lKmDmUsPiJkZ4gV1qkcDxjYvSwDCNNNnR1f+Bz4ekoHH6KyidGGieqG8l2hn44avDM9vJTbAvSZA4EaU+CNCVBmpIgzc6KIO0piXQPQlg//OMxSLc1Bvk40pqWYaQaR7qqaTF5oA8OGvYixmzSVf8f6pAcSXFIy5qm0p/4pGuMTOKPoVbtHP7xCKTbEOJBsGlQY78Y0i24gG33eyrXMaTryNrNmEGdMQ6HOoHuJFolrZmkFTdZ164Hybm0n2IEXg9O53P6o9KB9IQoycxqTsegNZ0ZVQhnLf+Lo2fjEdJmDUJccRqk3I9NuotKOIXI8WRITXfZpFUIwdCtGHQQygN94P0WNVZ3QtiExeBTn7RETKEkKKE/F1DG+V8SafizznoJ0BpAYEG6xY0ODtsLit6HUMtB2NfhojeF/UNdAGN4OHow6cVg4ZIewAFpxyatVnoH0tRMOiBNzRErHaBDHG1o0r6/0aShVvNINyBxfcgnbfo5Aualm17TJZeBQTwjKjoMBEK1CvvUR/7pO0HR+3CEmmIfdOAYZImaeRjpFhEnerAzRqRRVSIRGQlI0zhk3ElYrjVBzyddqlPWoARr2LWx/BBcafsnH5K2bVQ0RHruWh/oBfkAfT/bJj63l2oVNYUgFT2IaURZXLmkW9RHvg9RpC1Ud0NQcUkHDSPIxzGkicZSQQAW6P8IadPPFD3BVuX5Qg2T7gXXbEPxsYbcIkw6aA29AW3NIh1gDHJHkO7SpIPWyvRpmrSfEXPg/66P6i4D9Qhpzc/+MaQJHBI8IA5Fj8DE76EB5ryPHhUqeshB+6VbQAMq7t9U9AhMOqGRSfYQPVi+BEZ+ZDIhET0I0uYw8GlLotOORg/CKQb+ECOOdGB8FGnCq+pdawoHcqRHDHCQ19BiekSCNBW+O9Oa1+Ip0kGmCV/yThrtEcnAH/igl94iTJqMXWHS0R6RIE14rNtKWm4Bm0R/EZTrKNIV6g7N1O0RTZUa5QXZkMnQq8Op17Apa6IyVKKB4rAxXeKfq8SYsKoExwP6ImvNK5pJWJPRyD/ek/bs2tB3e6LGQTk00enBGZxSnxBjuwAfTtNFgbJM5CNw+uNI9yj3zQyiMxe5HRz3SaiDQT1iTOEgMmIORqPRIDxrJMdfA3qm0h1EZi5kGwnCR45oI5mgjY/IigvPbeXBgJoDUP1P0j2JYXwHECcG6YSUadJMkaQnsVZ7kaTNVrydKwpHMESwAtLGbOkfU7ySMlJnJ81UhwgCR5FWB0nwNMK5ukl3PytEA0i8PKFScI/wJQTVz3Zl6VduLxhQkA0RacxN2ezTJ1LZZp5I7ziKNN3MGKKHX0k4qPFGVYoz26tP/kNmXUWJywfBvRKMQ1i9liu+h2h0oIrMKSmRlXYcaSLAM0V3mQnX/ojJG1bCtb8QDp3busIDCG6dd4v0v3u8lRmGHvqAlzRVpONIhweyYdEVnhDEQl7Md9NyqEPlO144AITJU4pckmxxPCRy1bAUn226/MeRTujlQjEs3NJCChnzu6IIDl4TaIWDpxn2REKMbj6+wcjREVT8Kge6QEeS5ttHBkhtppkncnzsqsJptdHGZMX3oOHJOuA1rwrjm0iI8MXoLY24dt6lC3gsad5ygWiF8+5gRC+jM8bnBzG8LL4L7YbrEHCaALPracf0/NFxO5LKrpdwLo4lzXIBPx/R/MUOgszwjQys2PEVK7AwPNdTkRk5Y4Jvvcj8ODJv8j5lV4A6ZHzYDTvCsaQ5naLG8I5M3CDIYOUu3O3552TGlR7bl4rsRNiTnUxcxzpioB7GjbyMaNrRGjyadLS72UtlFoWFH8RSUpiU4iqX6UvsJLAYXh3rCMh/i2FzXv8+Dg+Nok3leNJx/XhMh81scbG9CKvly7EBqxdFLXUZdp5MrRVq0RzQCJZGF4g/awv1SIx7uceTpu+9HBR/JYLR5cT37aDY7YXaDK9nMGuhm6kz7rrLHp3JhGnpkHbqmBvhe4V6XMZQ4CGkGf0csyHvFeldBrz5T7FPB2WZv5Y+lH/+co3QKCHhwkyIND/pJyJtRrya5ea+2rQ7mHzv6NCDcP7s50jStE9/AqQBWNCDxYRrFvSPwzPJkCpPSPpT8+lCAUh0iJsU0v/4KNKFNKQLB9sUPk1mNJk0af1CpEOXbCaAi/o4n6YD8yfh0wXwxZ9SehzSBUz6jz8g9Qf+j39EGf/gh1zjz35PGf+eT/rHdNIJpP9AGf/xDdf6pz+hrP+Hn48/ofRF1OJBcboA3v4llfDf8X/8IzobP+S2gM/+nDL+iwTSiSUkpP4VZfxnPNIF8NO/paz/+iPz8RCfZpHmRg9BGjx47BH1aR68CGmeXglp8GpJ8yRIA0GaI0GakiBNSZAGgjRHR5AugB9/911g+t13gvQxpLX//Taw/fZb3sylAL7P53/hK59nXAh64BzxGWcun3GTfkrSmTc/8yW94a/I+v76Qz7Q9eOQBs9L+jF9+ou3P/vJQb97q3NXegGtLhEq8kgXQO5ufXJ6v9udIp1s7h6LNAD2v39O6rf8H9c+//wXBxb/8fnn716MdK0ovfX05q2kJJHOKGlJI46KbW/OT6XVxkYqPlL0QP/b/5In9Vv+HLF2QRr/9zvumSr9b7759m/2+t03X/BJT95SSrjCVCsT7PikC4h0ap/GpFGCtuOstzY2fiSfRrmQ/pNkd/5fBT5pZx0Y76otrnGldbVz3ryx8X/2m2IugbRE4UgiXTyG9FHRA/u/st2cnDiPSRoASSNbVjlh/W6tqEj2zft8/uJ8bStV/jLzSl+6yDs3+es8+sHGeSnS4TidUMacx8M+saVHJj08jjTKw9k2n19ZN1Yy6e3der3eOBfIQTYX3z8Z6eJTkD57edLSenuRv96htpVI+vb99fVmtXt/vfqwkZ7Op5+E9E56edKKfb++OVtbyaTt1Wk+/+HM2r7Pn9mfFmnJWb88aVTh9vndjZMcPZz7u21+tVtd53fWE/aIT0JaUl4D6bW9s1cpogdy/vU2f/5+5dhSOtLKKUr9dZCWXgFp+/0qb+9S+HTxVsrv8ucXq11a0rYt2YI08H1aWuOxZrJPF+1z+/z2w/XmOi3pG0m6cgTpgPTprWSnI73L2/f5cxRq0pF2rtb3tiAdkLYV+ypN9FAkNBq8Wd2v0/q05HhdkSDtF9DepBjlFRHjM+fa2d6s10oq0qcr59Q6lvRTzBFfD2nsecmknbXj2CeOdHFzk27msrOtlSRIU6SlFKQVRTm/2+XPbqX3p2l8WllfnTtngjQ4njR20tXNxXZ97aSJ0/b1za2zPrEl5QXjNFXE8uOtn35S0kUJ+fRqc7peIXiposeVJJ3sHHuVnrSS7NPDOlVG/isSBuRtAyXDeOrhdZK212eSYq9vbSXJp91Wa2/OnZVzsl2zfImQ2tzfCbClrYV8mr+qt9Iisq1o8Y8qubokbjKUWRsIvErS9u5uh69ArtebcgLpYVeSVrfbvG07p1d2QtKgPnCzbe1sVDNVzsPkrppEtouNhJe6vg7SzRJJ2upzjQ29ap87J96lXqXLf70ELqFzcnp9f7q6P1kzS0iqi0nb1m5j352uk6oFjIlslxv8GgdaOyCSYT1f9SiklQTSnQnlHdzXvOA7pfa5ZEn2OY6lI95D/vi20qJsby6u7LVzIV3Y/FiK30yroBo8d+z1Na7EBGscxw4lbPPfoAGAHMQaRWc9Iv1A0tTVyuKQ/fC1L5MMHwldC+6J7K29em/bm1WKEup1Zf1hd3Gz2m3zCV5aKIAGmn+unK19v8FNnP90DjCy5YB00sY3Pd3yLJF/6KwHix+HdMKbfcwmEcRKSU3cmNgnd7u1d6G3zw+PBex4d+e7C2d3YV2/U7jw0He19cZ2pPXq7uzKTt73JhhQFCeJ795udVEfvrbPHMVivqnkoaRHRFhS9KT3dFvBDd7iJCHgofhYtk9sO1UPgCJTy77P327XqwvH1vmvicK18K/b8/zZ3X1+d5VwgxKrrJdtT23Ok60HtX65xtfVN7/sM+v7oaSpvjb5DWwDn3Q5ec8ga1i0be/aHDPi0dK7tx82q3w+f2LnkuIBctMv75yzq9NrVC1mojEofXV1gnT191pyygD8g7dg7Cv2kowHk25YPuh64mv0QMOvF9agnlKhYOYkR7pxnTrNK/D7Venq/sP1zsm5oThBX/7mwzXC8aGfImXk1e4Kop+n8Gis1s+Rvo758sGkK/0DvNKU9QNakr63LrdS7AjQ6d+66yaK/eQWjtTa3lxd7E7+Oc2OUmho8xvMDvNI4abA/hXSP6aoQVdfIoGYlB9MGg3GvAFF0lTLE4oIbkjvJ7wHDrjZNHKOg3rxpPHgQV8hH80j0IVURAb/9Otff11IaQzwhktpbfcqMI0fThqN1TG8copQiiUNS+VyqZW8v1YBZ7T37lf/9jXvbWq03iGltT2cJpVL75mx2cUl+shxGmmYKRbLrXSgEerpYjFNEw3cjPZkuZQqdIR/mNYypbFLDnNOVS/AS/exfRp5dSOX5V8PE/L1UaSFjpAg/VwSpJ9LgvRzSZB+LgnSzyVB+rkkSD+XBOnnkiD9XBKkn0tpSTfrGaGPUlrSHVno43TslUkhISEhISEhISEhIaFHke5trTfsGxXGDNDbubfUbyENwcDfqaZVJv/iakptuM5VFZumXNUGgIGtx6kWfVnQwOZ4B3NqoZM2Y1mrsAvAEucZUlvQyTDuZEW3gLU+NxNLiLeTGSIYMmNNbNNdzV2HjWy2NgFDfwH2fvd5yF+D72qaq1bH8+TVSAADsbqj1KhVOOhasJYGtTHO4t2yAej3qc8H7EWCLYi5GKC6oNZFxZMuQ1zALH/p+8wlrSHSvYG7G5DeASXN3duoNKw09qQ9W7xNj6zhfd0w6erQgPwNYr0TtPHW3aht5GZzlGpmNp3HLaBzN0Meoj+K8xmu1Nl0xllcr2JHkhAQcz7DzbE/m8UuNp3kwGJU01wnbSwtADrz6dzCpNVldJFlFQKtNlqABkp2tMQ1P57Nhi7pGtO3ynA28EhrS7w6Vp43q/Ow0bLdHKBGJUNDgqBfA7kcKMFLvD15CU4vvf3M69A0DMNtHjKcLpcu6TpcXKYhPc11u+N5B+RgezHrqXCYWcStr7dgtz6AGjpzbggHILfIDGH8GkgVavUurIHe9LINc6AL620YVzHSpTrLZPXKtAMaw/qlAmAzo0MwWKhzRgDsTOVhrT5XLyUwqGUmLeTk7TaUK9DMsp92KUNz0caktUYmpyNIDQ3CsBGsj/FXHZd0aWbNygBOgDGVAWyAzmzv01gGyPYBKpL7XcaELUQkBelL77cGlLBrm6iIatxaRWsfp3M117X7y6zJWWyqYuum6wcoUBoWzFbCu3ARxSxO2zWt1UD5qOXmqHpMbYxIw0UECFajrzUzszL6Di5yyM7oKTVMugnZWUeWoyVAAQCZoxRbYxSYoqQzHYRsYEBDgTgUoSqG41oWccQtrbYnbXQ6qMyY9AJ9N8E+DSt+uOZq5rU3w+1h6qDTgjBuUfRhK/XJxItY+gL24xNW9/1sF+LUUVTNwmnsetOsdimPco0asmzpegadKpfDpJuXrLrM1HIj+RLDmtd0XQc9uNAx6WWTXWBcJ/oEdWowq+tDoNeobeH3Qp0arEBpT7qKAyps6K2hRZHeZ7ePk2oNuz7pFD3izHueykCtoYqaQs7s5OIeRznkrrHsAOQao7qpcKOH183W0VBhAg25Dzrx+alg74coNQNVXncAli3kVWAwN5vMbgy3/SZODY5BrwH0S3SESMsZZhNwSaMmhkg3QSeHgo0MxkzSPVj1SFuzyrSLzcEog08iwwhp9F277UaPLCYXy8HXcv/kWgm1dQ2YM85ArnrI3QLCmQpGyHQWvyra2JNGnglRU8TpQ8aetJ5kuPD4YTvErY+Shj0NdVuQ9SgZtlzgtqfOcPXg8DluozgNxsyKUbyE+8CYwyVqaQ0U1qKkR6j/zqH20UNxGkUa5PnIHANFf0090oeaRAM9A5157NaPjA7S+HT1MMArdfHgvNetxu6z2Tt8o9a72Jfr1S4nTpuZQ1Suuzs1lbqcDZuMOgJad9Mv1w33NxVZqqBRSIZVl9hScu16dZx/q2upbRX5lcKMfIbrcWX0XQebW21FLkdIVzsosRLKttmrGxgcOnOlW8ejvEq9V3IT7uwJlEvo2P0OEyjV1Wry0xH/H6XByylkToqEHlmj0WiQ8qkbISEhISEhISEhISEhIaGP0P8BWXwmFCl+KK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8197" name="Picture 6" descr="http://www.mirrscitech.co.kr/sub/mts/img/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143125"/>
            <a:ext cx="8788400" cy="339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286000" y="57141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mirrscitech.co.kr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94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Συμπεράσματα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συγκόλληση (στοιβάδα) σημαίνει θετικό (+) αποτέλεσμα, κατά συνέπεια ύπαρξη του αντίστοιχου αντιγόνου στην επιφάνεια των Ερυθρών Αιμοσφαιρίων.</a:t>
            </a:r>
          </a:p>
          <a:p>
            <a:pPr eaLnBrk="1" hangingPunct="1"/>
            <a:r>
              <a:rPr lang="el-GR" altLang="el-GR" dirty="0" smtClean="0"/>
              <a:t>Η μη συγκόλληση (ίζημα) σημαίνει αρνητικό (-) αποτέλεσμα, κατά συνέπεια απουσία του αντίστοιχου αντιγόνου από την επιφάνεια των Ερυθρών Αιμοσφαιρίων.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75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Σημεία Προσοχής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 οι κάρτες φυλάσσονται στο ψυγείο, φροντίζουμε πριν τη χρήση να μείνουν σε θερμοκρασία δωματίου 10 λεπτά.</a:t>
            </a:r>
          </a:p>
          <a:p>
            <a:pPr eaLnBrk="1" hangingPunct="1"/>
            <a:r>
              <a:rPr lang="el-GR" altLang="el-GR" dirty="0" smtClean="0"/>
              <a:t>Ελέγχουμε το όριο χρήσης τους, η μεταλλική ταινία ασφαλείας να είναι ακέραιη, να μην είναι αφυδατωμένα τα σωληνάρια και τα σφαιρίδια να είναι στη βάση.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87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11</TotalTime>
  <Words>925</Words>
  <Application>Microsoft Office PowerPoint</Application>
  <PresentationFormat>Προβολή στην οθόνη (4:3)</PresentationFormat>
  <Paragraphs>109</Paragraphs>
  <Slides>16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OC_template</vt:lpstr>
      <vt:lpstr>OC_template_updated</vt:lpstr>
      <vt:lpstr>Αιμοδοσία (E)</vt:lpstr>
      <vt:lpstr>Αρχή μεθόδου</vt:lpstr>
      <vt:lpstr>Υλικά και όργανα</vt:lpstr>
      <vt:lpstr>Gel test - κάρτα</vt:lpstr>
      <vt:lpstr>Μέθοδος</vt:lpstr>
      <vt:lpstr>Αποτελέσματα</vt:lpstr>
      <vt:lpstr>Ανάγνωση αποτελεσμάτων gel test</vt:lpstr>
      <vt:lpstr>Συμπεράσματα</vt:lpstr>
      <vt:lpstr>Σημεία Προσοχής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E</dc:title>
  <dc:creator>opencourses@teiath.gr</dc:creator>
  <cp:lastModifiedBy>fkaram2</cp:lastModifiedBy>
  <cp:revision>4</cp:revision>
  <dcterms:created xsi:type="dcterms:W3CDTF">2015-02-12T06:46:05Z</dcterms:created>
  <dcterms:modified xsi:type="dcterms:W3CDTF">2015-03-02T09:16:59Z</dcterms:modified>
</cp:coreProperties>
</file>