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17"/>
  </p:notesMasterIdLst>
  <p:handoutMasterIdLst>
    <p:handoutMasterId r:id="rId18"/>
  </p:handoutMasterIdLst>
  <p:sldIdLst>
    <p:sldId id="341" r:id="rId3"/>
    <p:sldId id="318" r:id="rId4"/>
    <p:sldId id="319" r:id="rId5"/>
    <p:sldId id="320" r:id="rId6"/>
    <p:sldId id="321" r:id="rId7"/>
    <p:sldId id="322" r:id="rId8"/>
    <p:sldId id="323" r:id="rId9"/>
    <p:sldId id="257" r:id="rId10"/>
    <p:sldId id="262" r:id="rId11"/>
    <p:sldId id="264" r:id="rId12"/>
    <p:sldId id="269" r:id="rId13"/>
    <p:sldId id="270" r:id="rId14"/>
    <p:sldId id="266" r:id="rId15"/>
    <p:sldId id="261" r:id="rId16"/>
  </p:sldIdLst>
  <p:sldSz cx="9144000" cy="6858000" type="screen4x3"/>
  <p:notesSz cx="7104063" cy="10234613"/>
  <p:custDataLst>
    <p:tags r:id="rId19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608E"/>
    <a:srgbClr val="C5C1D5"/>
    <a:srgbClr val="383347"/>
    <a:srgbClr val="38334D"/>
    <a:srgbClr val="BBB6CE"/>
    <a:srgbClr val="9189B1"/>
    <a:srgbClr val="A19BBB"/>
    <a:srgbClr val="9C96B8"/>
    <a:srgbClr val="474161"/>
    <a:srgbClr val="6058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20/7/2015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20/7/2015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47" indent="-185747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46405E"/>
          </a:solidFill>
        </p:spPr>
        <p:txBody>
          <a:bodyPr>
            <a:normAutofit/>
          </a:bodyPr>
          <a:lstStyle>
            <a:lvl1pPr marL="176213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Οργάνωση και Διοίκηση Πρωτοβάθμιας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51520" y="3096543"/>
            <a:ext cx="8640959" cy="1752600"/>
          </a:xfrm>
        </p:spPr>
        <p:txBody>
          <a:bodyPr>
            <a:noAutofit/>
          </a:bodyPr>
          <a:lstStyle/>
          <a:p>
            <a:pPr>
              <a:buClr>
                <a:srgbClr val="800000"/>
              </a:buClr>
            </a:pPr>
            <a:r>
              <a:rPr lang="el-GR" sz="2400" b="1" dirty="0" smtClean="0"/>
              <a:t>Ενότητα </a:t>
            </a:r>
            <a:r>
              <a:rPr lang="en-US" sz="2400" b="1" dirty="0"/>
              <a:t>8</a:t>
            </a:r>
            <a:r>
              <a:rPr lang="el-GR" sz="2400" dirty="0" smtClean="0"/>
              <a:t>:</a:t>
            </a:r>
            <a:r>
              <a:rPr lang="en-US" sz="2400" dirty="0" smtClean="0"/>
              <a:t> </a:t>
            </a:r>
            <a:r>
              <a:rPr lang="el-GR" sz="2400" dirty="0" smtClean="0"/>
              <a:t>Πρωτοβάθμια Φροντίδα Υγείας στην Τοπική Κοινωνία</a:t>
            </a:r>
            <a:endParaRPr lang="el-GR" sz="2400" b="1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 smtClean="0"/>
              <a:t>Γιώργος Πιερράκος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</a:t>
            </a:r>
            <a:r>
              <a:rPr lang="el-GR" sz="2400" dirty="0" smtClean="0"/>
              <a:t>Διοίκησης Επιχειρήσεων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Εισαγωγική Κατεύθυνση Διοίκησης </a:t>
            </a:r>
            <a:r>
              <a:rPr lang="el-GR" sz="2400" dirty="0"/>
              <a:t>Μονάδων Υγείας και Πρόνοιας </a:t>
            </a:r>
          </a:p>
          <a:p>
            <a:pPr>
              <a:spcBef>
                <a:spcPts val="0"/>
              </a:spcBef>
            </a:pP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  <a:cs typeface="+mn-cs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  <a:cs typeface="+mn-cs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738993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4044034" y="5367126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48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Γεώργιος Πιερράκος 2014. Γεώργιος Πιερράκος. «Οργάνωση και Διοίκηση Πρωτοβάθμιας (Θ). Ενότητα 8: Πρωτοβάθμια Φροντίδα Υγείας στην Τοπική </a:t>
            </a:r>
            <a:r>
              <a:rPr lang="el-GR" sz="2000" dirty="0" smtClean="0"/>
              <a:t>Κοινωνία».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l-GR" sz="2400" dirty="0" smtClean="0"/>
              <a:t>Κοινωνικός σχηματισμός που αποτελείται από επάλληλες οριοθετημένες δομές κοινωνικής οργάνωσης.</a:t>
            </a:r>
            <a:endParaRPr lang="en-GB" sz="2400" dirty="0" smtClean="0"/>
          </a:p>
          <a:p>
            <a:pPr eaLnBrk="1" hangingPunct="1"/>
            <a:r>
              <a:rPr lang="el-GR" sz="2400" dirty="0" smtClean="0"/>
              <a:t>Κοινωνικός σχηματισμός με ιδιαίτερα κοινωνικά και πολιτισμικά στοιχεία διάκρισης. </a:t>
            </a:r>
            <a:endParaRPr lang="en-GB" sz="2400" dirty="0" smtClean="0"/>
          </a:p>
          <a:p>
            <a:pPr eaLnBrk="1" hangingPunct="1"/>
            <a:r>
              <a:rPr lang="el-GR" sz="2400" dirty="0" smtClean="0"/>
              <a:t>Κοινωνικός σχηματισμός με στοιχεία διάκρισης που συνδέονται με την  τοπική γειτνίαση, η εθνική καταγωγή, η πολιτισμική ταυτότητα ή τα ενδιαφέροντα. </a:t>
            </a:r>
            <a:endParaRPr lang="en-GB" sz="2400" dirty="0" smtClean="0"/>
          </a:p>
          <a:p>
            <a:pPr eaLnBrk="1" hangingPunct="1"/>
            <a:r>
              <a:rPr lang="el-GR" sz="2400" dirty="0" smtClean="0"/>
              <a:t>Κοινωνικός σχηματισμός με στοιχεία διάκρισης συναποτελούμενα από σύμβολα και αξίες σε ένα πλέγμα νοημάτων και δράσεων με συγκεκριμένη συλλογική ταυτότητα.</a:t>
            </a:r>
            <a:endParaRPr lang="en-GB" sz="2400" dirty="0" smtClean="0"/>
          </a:p>
          <a:p>
            <a:pPr eaLnBrk="1" hangingPunct="1"/>
            <a:endParaRPr lang="en-GB" sz="2400" dirty="0" smtClean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τοπική κοινωνία περιγράφεται με βάση τα εξής χαρακτηριστικά: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5294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Ορισμός της κοινότητας κατά Τάνις </a:t>
            </a:r>
            <a:r>
              <a:rPr lang="en-GB" dirty="0" smtClean="0"/>
              <a:t>(Tonnies)</a:t>
            </a:r>
            <a:r>
              <a:rPr lang="el-GR" dirty="0" smtClean="0"/>
              <a:t> </a:t>
            </a:r>
            <a:endParaRPr lang="en-GB" dirty="0" smtClean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Gemeinschaft (</a:t>
            </a:r>
            <a:r>
              <a:rPr lang="el-GR" i="1" dirty="0" smtClean="0"/>
              <a:t>“κλειστή κοινότητα”</a:t>
            </a:r>
            <a:r>
              <a:rPr lang="el-GR" dirty="0" smtClean="0"/>
              <a:t>) δεμένη, ιδιωτική κι αποκλειστική σφαίρα κοινωνικής </a:t>
            </a:r>
            <a:r>
              <a:rPr lang="el-GR" dirty="0" smtClean="0"/>
              <a:t>συμβίωσης</a:t>
            </a:r>
            <a:r>
              <a:rPr lang="en-US" dirty="0" smtClean="0"/>
              <a:t>.</a:t>
            </a:r>
            <a:endParaRPr lang="en-GB" dirty="0" smtClean="0"/>
          </a:p>
          <a:p>
            <a:r>
              <a:rPr lang="el-GR" dirty="0" smtClean="0"/>
              <a:t>Gesellschaft (</a:t>
            </a:r>
            <a:r>
              <a:rPr lang="el-GR" i="1" dirty="0" smtClean="0"/>
              <a:t>“ανοιχτή οργάνωση”</a:t>
            </a:r>
            <a:r>
              <a:rPr lang="el-GR" dirty="0" smtClean="0"/>
              <a:t>) πιο προσιτή και δημόσιου χαρακτήρα σφαίρα αποτελεί την </a:t>
            </a:r>
            <a:r>
              <a:rPr lang="el-GR" i="1" dirty="0" smtClean="0"/>
              <a:t>ανοιχτή οργάνωση.</a:t>
            </a:r>
            <a:r>
              <a:rPr lang="el-GR" dirty="0" smtClean="0"/>
              <a:t> </a:t>
            </a:r>
            <a:endParaRPr lang="en-GB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5448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457200" y="1571625"/>
            <a:ext cx="8229600" cy="4525963"/>
          </a:xfrm>
        </p:spPr>
        <p:txBody>
          <a:bodyPr/>
          <a:lstStyle/>
          <a:p>
            <a:pPr eaLnBrk="1" hangingPunct="1"/>
            <a:r>
              <a:rPr lang="el-GR" sz="2400" dirty="0" smtClean="0"/>
              <a:t>Ολοκληρωμένη κοινότητα. </a:t>
            </a:r>
          </a:p>
          <a:p>
            <a:pPr eaLnBrk="1" hangingPunct="1"/>
            <a:r>
              <a:rPr lang="el-GR" sz="2400" dirty="0" smtClean="0"/>
              <a:t>Περιορισμένη κοινότητα ανθρώπων αποτελεί μια τοπικιστική οργάνωση. </a:t>
            </a:r>
            <a:endParaRPr lang="en-GB" sz="2400" dirty="0" smtClean="0"/>
          </a:p>
          <a:p>
            <a:pPr eaLnBrk="1" hangingPunct="1"/>
            <a:r>
              <a:rPr lang="el-GR" sz="2400" dirty="0" smtClean="0"/>
              <a:t>Διάσπαρτη κοινότητα τα άτομα επικοινωνούν με δυσκολία μεταξύ τους.</a:t>
            </a:r>
            <a:endParaRPr lang="en-GB" sz="2400" dirty="0" smtClean="0"/>
          </a:p>
          <a:p>
            <a:pPr eaLnBrk="1" hangingPunct="1"/>
            <a:r>
              <a:rPr lang="el-GR" sz="2400" dirty="0" smtClean="0"/>
              <a:t>Μεταβατικές κοινότητες.</a:t>
            </a:r>
            <a:endParaRPr lang="en-GB" sz="2400" dirty="0" smtClean="0"/>
          </a:p>
          <a:p>
            <a:pPr eaLnBrk="1" hangingPunct="1"/>
            <a:r>
              <a:rPr lang="el-GR" sz="2400" dirty="0" smtClean="0"/>
              <a:t>Οι παροδικές </a:t>
            </a:r>
            <a:r>
              <a:rPr lang="el-GR" sz="2400" dirty="0" smtClean="0"/>
              <a:t>κοινότητες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 eaLnBrk="1" hangingPunct="1"/>
            <a:r>
              <a:rPr lang="el-GR" sz="2400" dirty="0" smtClean="0"/>
              <a:t>Η άνομη κοινότητα είναι αυτή που στερείται οποιουδήποτε οργανωτικού σχεδιασμού. Φαινόμενα αποξένωσης. </a:t>
            </a:r>
            <a:endParaRPr lang="en-GB" sz="2400" dirty="0" smtClean="0"/>
          </a:p>
          <a:p>
            <a:pPr eaLnBrk="1" hangingPunct="1"/>
            <a:endParaRPr lang="en-GB" sz="2400" dirty="0" smtClean="0"/>
          </a:p>
        </p:txBody>
      </p:sp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Κοινότητα κατά </a:t>
            </a:r>
            <a:r>
              <a:rPr lang="en-GB" dirty="0" smtClean="0"/>
              <a:t>WARREN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884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Μείζονες </a:t>
            </a:r>
            <a:r>
              <a:rPr lang="el-GR" dirty="0" smtClean="0"/>
              <a:t>λειτουργίες </a:t>
            </a:r>
            <a:r>
              <a:rPr lang="el-GR" dirty="0"/>
              <a:t>μιας </a:t>
            </a:r>
            <a:r>
              <a:rPr lang="el-GR" dirty="0" smtClean="0"/>
              <a:t>κοινότητας </a:t>
            </a:r>
            <a:r>
              <a:rPr lang="el-GR" sz="3200" b="0" dirty="0" smtClean="0"/>
              <a:t>1/3</a:t>
            </a:r>
            <a:endParaRPr lang="el-GR" sz="3200" b="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66FF"/>
              </a:buClr>
              <a:buSzPct val="114000"/>
              <a:buFont typeface="Wingdings" panose="05000000000000000000" pitchFamily="2" charset="2"/>
              <a:buChar char="ü"/>
              <a:defRPr/>
            </a:pPr>
            <a:r>
              <a:rPr lang="el-GR" dirty="0">
                <a:solidFill>
                  <a:prstClr val="black"/>
                </a:solidFill>
              </a:rPr>
              <a:t>Εκμετάλλευση του </a:t>
            </a:r>
            <a:r>
              <a:rPr lang="el-GR" dirty="0" smtClean="0">
                <a:solidFill>
                  <a:prstClr val="black"/>
                </a:solidFill>
              </a:rPr>
              <a:t>Χώρου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  <a:endParaRPr lang="en-GB" dirty="0">
              <a:solidFill>
                <a:prstClr val="black"/>
              </a:solidFill>
            </a:endParaRPr>
          </a:p>
          <a:p>
            <a:pPr>
              <a:buClr>
                <a:srgbClr val="0066FF"/>
              </a:buClr>
              <a:buSzPct val="114000"/>
              <a:buFont typeface="Wingdings" panose="05000000000000000000" pitchFamily="2" charset="2"/>
              <a:buChar char="ü"/>
              <a:defRPr/>
            </a:pPr>
            <a:r>
              <a:rPr lang="el-GR" dirty="0">
                <a:solidFill>
                  <a:prstClr val="black"/>
                </a:solidFill>
              </a:rPr>
              <a:t>Πόροι </a:t>
            </a:r>
            <a:r>
              <a:rPr lang="el-GR" dirty="0" smtClean="0">
                <a:solidFill>
                  <a:prstClr val="black"/>
                </a:solidFill>
              </a:rPr>
              <a:t>επιβίωσης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  <a:endParaRPr lang="en-GB" dirty="0">
              <a:solidFill>
                <a:prstClr val="black"/>
              </a:solidFill>
            </a:endParaRPr>
          </a:p>
          <a:p>
            <a:pPr>
              <a:buClr>
                <a:srgbClr val="0066FF"/>
              </a:buClr>
              <a:buSzPct val="114000"/>
              <a:buFont typeface="Wingdings" panose="05000000000000000000" pitchFamily="2" charset="2"/>
              <a:buChar char="ü"/>
              <a:defRPr/>
            </a:pPr>
            <a:r>
              <a:rPr lang="el-GR" dirty="0">
                <a:solidFill>
                  <a:prstClr val="black"/>
                </a:solidFill>
              </a:rPr>
              <a:t>Παραγωγή, Διανομή και Κατανάλωση Αγαθών και Υπηρεσιών.</a:t>
            </a:r>
          </a:p>
          <a:p>
            <a:pPr>
              <a:buClr>
                <a:srgbClr val="0066FF"/>
              </a:buClr>
              <a:buSzPct val="114000"/>
              <a:buFont typeface="Wingdings" panose="05000000000000000000" pitchFamily="2" charset="2"/>
              <a:buChar char="ü"/>
              <a:defRPr/>
            </a:pPr>
            <a:r>
              <a:rPr lang="el-GR" dirty="0">
                <a:solidFill>
                  <a:prstClr val="black"/>
                </a:solidFill>
              </a:rPr>
              <a:t>Προστασία των </a:t>
            </a:r>
            <a:r>
              <a:rPr lang="el-GR" dirty="0" smtClean="0">
                <a:solidFill>
                  <a:prstClr val="black"/>
                </a:solidFill>
              </a:rPr>
              <a:t>μελών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  <a:endParaRPr lang="en-GB" dirty="0">
              <a:solidFill>
                <a:prstClr val="black"/>
              </a:solidFill>
            </a:endParaRPr>
          </a:p>
          <a:p>
            <a:pPr>
              <a:buClr>
                <a:srgbClr val="0066FF"/>
              </a:buClr>
              <a:buSzPct val="114000"/>
              <a:buFont typeface="Wingdings" panose="05000000000000000000" pitchFamily="2" charset="2"/>
              <a:buChar char="ü"/>
              <a:defRPr/>
            </a:pPr>
            <a:r>
              <a:rPr lang="el-GR" dirty="0" smtClean="0">
                <a:solidFill>
                  <a:prstClr val="black"/>
                </a:solidFill>
              </a:rPr>
              <a:t>Εκπαίδευση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  <a:endParaRPr lang="en-GB" dirty="0">
              <a:solidFill>
                <a:prstClr val="black"/>
              </a:solidFill>
            </a:endParaRPr>
          </a:p>
          <a:p>
            <a:pPr>
              <a:buClr>
                <a:srgbClr val="0066FF"/>
              </a:buClr>
              <a:buSzPct val="114000"/>
              <a:buFont typeface="Wingdings" panose="05000000000000000000" pitchFamily="2" charset="2"/>
              <a:buChar char="ü"/>
              <a:defRPr/>
            </a:pPr>
            <a:r>
              <a:rPr lang="el-GR" dirty="0" smtClean="0">
                <a:solidFill>
                  <a:prstClr val="black"/>
                </a:solidFill>
              </a:rPr>
              <a:t>Συμμετοχή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  <a:endParaRPr lang="en-GB" dirty="0">
              <a:solidFill>
                <a:prstClr val="black"/>
              </a:solidFill>
            </a:endParaRPr>
          </a:p>
          <a:p>
            <a:pPr>
              <a:buClr>
                <a:srgbClr val="0066FF"/>
              </a:buClr>
              <a:buSzPct val="114000"/>
              <a:buFont typeface="Wingdings" panose="05000000000000000000" pitchFamily="2" charset="2"/>
              <a:buChar char="ü"/>
              <a:defRPr/>
            </a:pPr>
            <a:r>
              <a:rPr lang="el-GR" dirty="0" smtClean="0">
                <a:solidFill>
                  <a:prstClr val="black"/>
                </a:solidFill>
              </a:rPr>
              <a:t>Διασυνδέσεις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  <a:endParaRPr lang="en-GB" dirty="0">
              <a:solidFill>
                <a:prstClr val="black"/>
              </a:solidFill>
            </a:endParaRPr>
          </a:p>
          <a:p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5403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Μείζονες </a:t>
            </a:r>
            <a:r>
              <a:rPr lang="el-GR" dirty="0" smtClean="0"/>
              <a:t>λειτουργίες </a:t>
            </a:r>
            <a:r>
              <a:rPr lang="el-GR" dirty="0"/>
              <a:t>μιας κ</a:t>
            </a:r>
            <a:r>
              <a:rPr lang="el-GR" dirty="0" smtClean="0"/>
              <a:t>οινότητας</a:t>
            </a:r>
            <a:r>
              <a:rPr lang="el-GR" sz="3200" b="0" dirty="0" smtClean="0">
                <a:solidFill>
                  <a:prstClr val="white"/>
                </a:solidFill>
              </a:rPr>
              <a:t> 2/3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/>
              <a:t>Εκμετάλλευση του Χώρου. </a:t>
            </a:r>
            <a:r>
              <a:rPr lang="el-GR" dirty="0"/>
              <a:t>Αναφέρεται στην εξασφάλιση κατοικίας και χώρου κοινωνικοποίησης και </a:t>
            </a:r>
            <a:r>
              <a:rPr lang="el-GR" dirty="0" smtClean="0"/>
              <a:t>ψυχαγωγίας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b="1" dirty="0"/>
              <a:t>Πόροι επιβίωσης. </a:t>
            </a:r>
            <a:r>
              <a:rPr lang="el-GR" dirty="0"/>
              <a:t>Αφορά στις ευκαιρίες απασχόλησης και τη δυνατότητα της κοινότητας να τις παρέχει στα μέλη </a:t>
            </a:r>
            <a:r>
              <a:rPr lang="el-GR" dirty="0" smtClean="0"/>
              <a:t>της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b="1" dirty="0"/>
              <a:t>Παραγωγή, Διανομή και Κατανάλωση Αγαθών και Υπηρεσιών. </a:t>
            </a:r>
            <a:r>
              <a:rPr lang="el-GR" dirty="0"/>
              <a:t>Πρόκειται για την επιχειρηματικότητα, τις εμπορικές και τις μεταβιβαστικές συναλλαγές που </a:t>
            </a:r>
            <a:r>
              <a:rPr lang="el-GR" dirty="0" smtClean="0"/>
              <a:t>παρατηρούνται</a:t>
            </a:r>
            <a:r>
              <a:rPr lang="en-US" dirty="0" smtClean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3836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Μείζονες </a:t>
            </a:r>
            <a:r>
              <a:rPr lang="el-GR" dirty="0" smtClean="0"/>
              <a:t>λειτουργίες </a:t>
            </a:r>
            <a:r>
              <a:rPr lang="el-GR" dirty="0"/>
              <a:t>μιας κ</a:t>
            </a:r>
            <a:r>
              <a:rPr lang="el-GR" dirty="0" smtClean="0"/>
              <a:t>οινότητας </a:t>
            </a:r>
            <a:r>
              <a:rPr lang="el-GR" sz="3200" b="0" dirty="0" smtClean="0">
                <a:solidFill>
                  <a:prstClr val="white"/>
                </a:solidFill>
              </a:rPr>
              <a:t>3/3</a:t>
            </a:r>
            <a:endParaRPr lang="en-GB" dirty="0" smtClean="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200" b="1" dirty="0" smtClean="0"/>
              <a:t>Προστασία των μελών</a:t>
            </a:r>
            <a:r>
              <a:rPr lang="el-GR" sz="2200" dirty="0" smtClean="0"/>
              <a:t>. Η ικανότητα της κοινότητας να διευκολύνει την εφαρμογή μέτρων και ρυθμίσεων που επιτρέπουν τη λειτουργία της, καθώς και η αποτροπή και αντιμετώπιση φυσικών καταστροφών εντάσσονται </a:t>
            </a:r>
            <a:r>
              <a:rPr lang="el-GR" sz="2200" dirty="0" smtClean="0"/>
              <a:t>εδώ</a:t>
            </a:r>
            <a:r>
              <a:rPr lang="en-US" sz="2200" dirty="0" smtClean="0"/>
              <a:t>.</a:t>
            </a:r>
            <a:endParaRPr lang="en-GB" sz="2200" dirty="0" smtClean="0"/>
          </a:p>
          <a:p>
            <a:r>
              <a:rPr lang="el-GR" sz="2200" b="1" dirty="0" smtClean="0"/>
              <a:t>Εκπαίδευση. </a:t>
            </a:r>
            <a:r>
              <a:rPr lang="el-GR" sz="2200" dirty="0" smtClean="0"/>
              <a:t>Σημαίνει εφαρμογή του πλήρους νοήματος της παιδείας για τη συνεχή ολοκλήρωση των μελών της </a:t>
            </a:r>
            <a:r>
              <a:rPr lang="el-GR" sz="2200" dirty="0" smtClean="0"/>
              <a:t>κοινότητας</a:t>
            </a:r>
            <a:r>
              <a:rPr lang="en-US" sz="2200" dirty="0" smtClean="0"/>
              <a:t>.</a:t>
            </a:r>
            <a:endParaRPr lang="en-GB" sz="2200" dirty="0" smtClean="0"/>
          </a:p>
          <a:p>
            <a:r>
              <a:rPr lang="el-GR" sz="2200" b="1" dirty="0" smtClean="0"/>
              <a:t>Συμμετοχή. </a:t>
            </a:r>
            <a:r>
              <a:rPr lang="el-GR" sz="2200" dirty="0" smtClean="0"/>
              <a:t>Περιλαμβάνει τις επικοινωνίες, τις κοινωνικές αλληλεπιδράσεις και τα μέσα </a:t>
            </a:r>
            <a:r>
              <a:rPr lang="el-GR" sz="2200" dirty="0" smtClean="0"/>
              <a:t>υποστήριξης</a:t>
            </a:r>
            <a:r>
              <a:rPr lang="en-US" sz="2200" dirty="0" smtClean="0"/>
              <a:t>.</a:t>
            </a:r>
            <a:endParaRPr lang="en-GB" sz="2200" dirty="0" smtClean="0"/>
          </a:p>
          <a:p>
            <a:r>
              <a:rPr lang="el-GR" sz="2200" dirty="0" smtClean="0"/>
              <a:t>Διασυνδέσεις. Συσχετίσεις με άλλα συστήματα που παρέχουν τις υπηρεσίες που η κοινότητα αδυνατεί να καλύπτει</a:t>
            </a:r>
            <a:r>
              <a:rPr lang="el-GR" sz="2200" dirty="0" smtClean="0"/>
              <a:t>.</a:t>
            </a:r>
            <a:endParaRPr lang="en-GB" sz="22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822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2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919</TotalTime>
  <Words>951</Words>
  <Application>Microsoft Office PowerPoint</Application>
  <PresentationFormat>Προβολή στην οθόνη (4:3)</PresentationFormat>
  <Paragraphs>104</Paragraphs>
  <Slides>14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14</vt:i4>
      </vt:variant>
    </vt:vector>
  </HeadingPairs>
  <TitlesOfParts>
    <vt:vector size="16" baseType="lpstr">
      <vt:lpstr>template</vt:lpstr>
      <vt:lpstr>OC_template_updated</vt:lpstr>
      <vt:lpstr>Οργάνωση και Διοίκηση Πρωτοβάθμιας (Θ)</vt:lpstr>
      <vt:lpstr>Η τοπική κοινωνία περιγράφεται με βάση τα εξής χαρακτηριστικά:</vt:lpstr>
      <vt:lpstr>Ορισμός της κοινότητας κατά Τάνις (Tonnies) </vt:lpstr>
      <vt:lpstr>Κοινότητα κατά WARREN</vt:lpstr>
      <vt:lpstr>Μείζονες λειτουργίες μιας κοινότητας 1/3</vt:lpstr>
      <vt:lpstr>Μείζονες λειτουργίες μιας κοινότητας 2/3</vt:lpstr>
      <vt:lpstr>Μείζονες λειτουργίες μιας κοινότητας 3/3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Διεθνείς Συστήματα Κρατήσεων στον Τουρισμό</dc:title>
  <dc:creator>opencourses@teiath.gr</dc:creator>
  <cp:lastModifiedBy>fkaram2</cp:lastModifiedBy>
  <cp:revision>47</cp:revision>
  <dcterms:created xsi:type="dcterms:W3CDTF">2015-05-15T11:55:06Z</dcterms:created>
  <dcterms:modified xsi:type="dcterms:W3CDTF">2015-07-20T12:41:10Z</dcterms:modified>
</cp:coreProperties>
</file>