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62" r:id="rId12"/>
    <p:sldId id="264" r:id="rId13"/>
    <p:sldId id="274" r:id="rId14"/>
    <p:sldId id="275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36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buFont typeface="Courier New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97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4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6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6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38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96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48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0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29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2/3/2015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91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Λήψης Βιολογικών Υλικών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800" b="1" dirty="0" smtClean="0"/>
              <a:t>Ενότητα 13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Λήψη αίματος για καλλιέργεια</a:t>
            </a:r>
            <a:endParaRPr lang="en-US" sz="2800" dirty="0" smtClean="0"/>
          </a:p>
          <a:p>
            <a:r>
              <a:rPr lang="el-GR" sz="2400" dirty="0"/>
              <a:t>Αναστάσιος </a:t>
            </a:r>
            <a:r>
              <a:rPr lang="el-GR" sz="2400" dirty="0" err="1"/>
              <a:t>Κριεμπάρδης</a:t>
            </a:r>
            <a:endParaRPr lang="el-GR" sz="2400" dirty="0"/>
          </a:p>
          <a:p>
            <a:r>
              <a:rPr lang="el-GR" sz="24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 2014</a:t>
            </a:r>
            <a:r>
              <a:rPr lang="el-GR" sz="2000" dirty="0" smtClean="0"/>
              <a:t>.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Τεχνικές Λήψης Βιολογικών </a:t>
            </a:r>
            <a:r>
              <a:rPr lang="el-GR" sz="2000" dirty="0" smtClean="0"/>
              <a:t>Υλικών</a:t>
            </a:r>
            <a:r>
              <a:rPr lang="en-US" sz="2000"/>
              <a:t> (E)</a:t>
            </a:r>
            <a:r>
              <a:rPr lang="el-GR" sz="2000" smtClean="0"/>
              <a:t>. </a:t>
            </a:r>
            <a:r>
              <a:rPr lang="el-GR" sz="2000" dirty="0" smtClean="0"/>
              <a:t>Ενότητα 13</a:t>
            </a:r>
            <a:r>
              <a:rPr lang="en-US" sz="2000" dirty="0" smtClean="0"/>
              <a:t>:</a:t>
            </a:r>
            <a:r>
              <a:rPr lang="el-GR" sz="2000" dirty="0"/>
              <a:t> Λήψη αίματος για καλλιέργεια».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8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Καλλιέργεια αίματος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αίμα επειδή είναι στείρο μικροβίων, η καλλιέργειά του είναι η πιο σημαντική εξέταση του μικροβιολογικού εργαστηρίου.</a:t>
            </a:r>
          </a:p>
          <a:p>
            <a:r>
              <a:rPr lang="el-GR" dirty="0" smtClean="0"/>
              <a:t>Οι καλλιέργειες γίνονται κάθε φορά που υπάρχει υποψία βακτηριαιμίας ή σηψαιμίας.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9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Επειδή το αίμα είναι στείρο μικροβίων, λαμβάνονται ειδικές προφυλάξεις και τηρούνται άσηπτες τεχνικές για αποφυγή επιμόλυνσης του δείγματος.</a:t>
            </a:r>
          </a:p>
          <a:p>
            <a:r>
              <a:rPr lang="el-GR" dirty="0" smtClean="0"/>
              <a:t>Η περιοχή της παρακέντησης καθαρίζεται με αντισηπτικό όπως ιώδιο και αλκοόλη και παραμένει με το αντισηπτικό 1-2 λεπτά για να στεγνώσει εντελώς.</a:t>
            </a:r>
          </a:p>
        </p:txBody>
      </p:sp>
    </p:spTree>
    <p:extLst>
      <p:ext uri="{BB962C8B-B14F-4D97-AF65-F5344CB8AC3E}">
        <p14:creationId xmlns:p14="http://schemas.microsoft.com/office/powerpoint/2010/main" val="36785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ζωμοί για καλλιέργεια αίματος καθαρίζονται με τον ίδιο τρόπο που καθαρίζεται και το δέρμα.</a:t>
            </a:r>
          </a:p>
          <a:p>
            <a:r>
              <a:rPr lang="el-GR" dirty="0" smtClean="0"/>
              <a:t>Αποφεύγεται η επιμόλυνση του δέρματος μετά την αντισηψία, ενώ απαγορεύεται η ψηλάφηση μετά την αντισηψία.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09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3/4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Αφαιρούνται 10</a:t>
            </a:r>
            <a:r>
              <a:rPr lang="en-US" dirty="0" smtClean="0"/>
              <a:t>ml</a:t>
            </a:r>
            <a:r>
              <a:rPr lang="el-GR" dirty="0" smtClean="0"/>
              <a:t> ολικού αίματος τα οποία και εμβολιάζονται απευθείας στο ζωμό. Κρίσιμο είναι να γίνεται αλλαγή της βελόνας πριν τον ενοφθαλμισμό του δείγματος.</a:t>
            </a:r>
          </a:p>
          <a:p>
            <a:r>
              <a:rPr lang="el-GR" dirty="0" smtClean="0"/>
              <a:t>Σε περίπτωση καλλιέργειας για αναερόβια και αερόβια βακτήρια πρώτα εμβολιάζεται το αναερόβιο δοχείο.</a:t>
            </a:r>
          </a:p>
        </p:txBody>
      </p:sp>
    </p:spTree>
    <p:extLst>
      <p:ext uri="{BB962C8B-B14F-4D97-AF65-F5344CB8AC3E}">
        <p14:creationId xmlns:p14="http://schemas.microsoft.com/office/powerpoint/2010/main" val="4254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4/4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ζωμοί μεταφέρονται άμεσα στο εργαστήριο.</a:t>
            </a:r>
          </a:p>
          <a:p>
            <a:r>
              <a:rPr lang="el-GR" dirty="0" smtClean="0"/>
              <a:t>Ειδικά για νοσηλευόμενους ασθενείς η λήψη γίνεται από εξειδικευμένο προσωπικό που λαμβάνει σαφείς οδηγίες από το εργαστήριο. Για αποφυγή της επιμόλυνσης λαμβάνονται 2-3 δείγματα αίματος από διαφορετικά σημεία.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86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Κρίσιμα σημεία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Σε οξεία εμπύρετη νόσο λαμβάνονται δύο δείγματα αίματος προς καλλιέργεια από διαφορετικά σημεία και αρχίζει θεραπεία με αντιβιοτικά.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Σε ασθενείς με πυρετό αγνώστου αιτιολογίας λαμβάνονται αρχικά δύο αιμοκαλλιέργειες σε 45-60 λεπτά. Εάν κριθεί αναγκαίο λαμβάνονται άλλες δύο καλλιέργειες μετά από 1-2 ημέρες.</a:t>
            </a:r>
          </a:p>
        </p:txBody>
      </p:sp>
    </p:spTree>
    <p:extLst>
      <p:ext uri="{BB962C8B-B14F-4D97-AF65-F5344CB8AC3E}">
        <p14:creationId xmlns:p14="http://schemas.microsoft.com/office/powerpoint/2010/main" val="6295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Κρίσιμα σημεία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dirty="0" smtClean="0"/>
              <a:t>Σε οξεία ενδοκαρδίτιδα λαμβάνονται τρία διαφορετικά δείγματα τις πρώτες 1-2 ώρες και αρχίζει αμέσως θεραπεία με αντιβιοτικά. Σε υποψία ενδοκαρδίτιδας λαμβάνονται την πρώτη ημέρα τρία διαφορετικά δείγματα με διαφορά 30 λεπτών. Εάν τα αποτελέσματα είναι αρνητικά λαμβάνονται 2 ακόμα καλλιέργειες τις επόμενες 3 ημέρες. </a:t>
            </a:r>
          </a:p>
        </p:txBody>
      </p:sp>
    </p:spTree>
    <p:extLst>
      <p:ext uri="{BB962C8B-B14F-4D97-AF65-F5344CB8AC3E}">
        <p14:creationId xmlns:p14="http://schemas.microsoft.com/office/powerpoint/2010/main" val="4428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</TotalTime>
  <Words>889</Words>
  <Application>Microsoft Office PowerPoint</Application>
  <PresentationFormat>Προβολή στην οθόνη (4:3)</PresentationFormat>
  <Paragraphs>85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OC_template_updated</vt:lpstr>
      <vt:lpstr>template</vt:lpstr>
      <vt:lpstr>Τεχνικές Λήψης Βιολογικών Υλικών (E)</vt:lpstr>
      <vt:lpstr>Καλλιέργεια αίματος</vt:lpstr>
      <vt:lpstr>Τεχνική 1/4</vt:lpstr>
      <vt:lpstr>Τεχνική 2/4</vt:lpstr>
      <vt:lpstr>Τεχνική 3/4</vt:lpstr>
      <vt:lpstr>Τεχνική 4/4</vt:lpstr>
      <vt:lpstr>Κρίσιμα σημεία 1/2</vt:lpstr>
      <vt:lpstr>Κρίσιμα σημεία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 - E</dc:title>
  <dc:creator>opencourses@teiath.gr</dc:creator>
  <cp:lastModifiedBy>fkaram2</cp:lastModifiedBy>
  <cp:revision>4</cp:revision>
  <dcterms:created xsi:type="dcterms:W3CDTF">2014-10-07T08:39:59Z</dcterms:created>
  <dcterms:modified xsi:type="dcterms:W3CDTF">2015-03-02T08:03:25Z</dcterms:modified>
</cp:coreProperties>
</file>