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7"/>
  </p:notesMasterIdLst>
  <p:handoutMasterIdLst>
    <p:handoutMasterId r:id="rId28"/>
  </p:handoutMasterIdLst>
  <p:sldIdLst>
    <p:sldId id="256" r:id="rId2"/>
    <p:sldId id="341" r:id="rId3"/>
    <p:sldId id="342" r:id="rId4"/>
    <p:sldId id="343" r:id="rId5"/>
    <p:sldId id="344" r:id="rId6"/>
    <p:sldId id="345" r:id="rId7"/>
    <p:sldId id="346" r:id="rId8"/>
    <p:sldId id="347" r:id="rId9"/>
    <p:sldId id="348" r:id="rId10"/>
    <p:sldId id="349" r:id="rId11"/>
    <p:sldId id="350" r:id="rId12"/>
    <p:sldId id="351" r:id="rId13"/>
    <p:sldId id="352" r:id="rId14"/>
    <p:sldId id="353" r:id="rId15"/>
    <p:sldId id="354" r:id="rId16"/>
    <p:sldId id="355" r:id="rId17"/>
    <p:sldId id="356" r:id="rId18"/>
    <p:sldId id="257" r:id="rId19"/>
    <p:sldId id="262" r:id="rId20"/>
    <p:sldId id="264" r:id="rId21"/>
    <p:sldId id="265" r:id="rId22"/>
    <p:sldId id="313" r:id="rId23"/>
    <p:sldId id="266" r:id="rId24"/>
    <p:sldId id="267" r:id="rId25"/>
    <p:sldId id="261" r:id="rId26"/>
  </p:sldIdLst>
  <p:sldSz cx="9144000" cy="6858000" type="screen4x3"/>
  <p:notesSz cx="7104063" cy="10234613"/>
  <p:custDataLst>
    <p:tags r:id="rId2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554" autoAdjust="0"/>
  </p:normalViewPr>
  <p:slideViewPr>
    <p:cSldViewPr>
      <p:cViewPr>
        <p:scale>
          <a:sx n="80" d="100"/>
          <a:sy n="80" d="100"/>
        </p:scale>
        <p:origin x="12" y="-5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6/7/2015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6/7/2015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
        <p:nvSpPr>
          <p:cNvPr id="7" name="Text Box 4"/>
          <p:cNvSpPr txBox="1">
            <a:spLocks noChangeArrowheads="1"/>
          </p:cNvSpPr>
          <p:nvPr userDrawn="1"/>
        </p:nvSpPr>
        <p:spPr bwMode="auto">
          <a:xfrm>
            <a:off x="0" y="6613525"/>
            <a:ext cx="9144000" cy="244475"/>
          </a:xfrm>
          <a:prstGeom prst="rect">
            <a:avLst/>
          </a:prstGeom>
          <a:noFill/>
          <a:ln w="9525">
            <a:noFill/>
            <a:miter lim="800000"/>
            <a:headEnd/>
            <a:tailEnd/>
          </a:ln>
          <a:effectLst/>
        </p:spPr>
        <p:txBody>
          <a:bodyPr>
            <a:spAutoFit/>
          </a:bodyPr>
          <a:lstStyle/>
          <a:p>
            <a:pPr algn="ctr">
              <a:spcBef>
                <a:spcPct val="50000"/>
              </a:spcBef>
              <a:buClrTx/>
              <a:buFontTx/>
              <a:buNone/>
              <a:defRPr/>
            </a:pPr>
            <a:r>
              <a:rPr lang="en-US" altLang="en-US" sz="1000" b="1" dirty="0">
                <a:latin typeface="Arial" charset="0"/>
              </a:rPr>
              <a:t>© 200</a:t>
            </a:r>
            <a:r>
              <a:rPr lang="el-GR" altLang="en-US" sz="1000" b="1" dirty="0">
                <a:latin typeface="Arial" charset="0"/>
              </a:rPr>
              <a:t>7 Εκδόσεις Κριτική</a:t>
            </a:r>
            <a:endParaRPr lang="en-US" altLang="en-US" sz="1000" b="1" i="1" dirty="0">
              <a:latin typeface="Arial" charset="0"/>
            </a:endParaRP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77388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6" r:id="rId3"/>
    <p:sldLayoutId id="2147483687" r:id="rId4"/>
    <p:sldLayoutId id="2147483688" r:id="rId5"/>
    <p:sldLayoutId id="2147483689" r:id="rId6"/>
    <p:sldLayoutId id="2147483690"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kritiki.gr/product/kinoniologia-i-vasikes-ennies-nea/"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Γενική Κοινωνιολογία</a:t>
            </a:r>
            <a:endParaRPr lang="el-GR" sz="3600" b="1" dirty="0">
              <a:solidFill>
                <a:schemeClr val="tx1"/>
              </a:solidFill>
              <a:latin typeface="+mn-lt"/>
            </a:endParaRPr>
          </a:p>
        </p:txBody>
      </p:sp>
      <p:sp>
        <p:nvSpPr>
          <p:cNvPr id="3" name="Υπότιτλος 2"/>
          <p:cNvSpPr>
            <a:spLocks noGrp="1"/>
          </p:cNvSpPr>
          <p:nvPr>
            <p:ph type="subTitle" idx="1"/>
          </p:nvPr>
        </p:nvSpPr>
        <p:spPr>
          <a:xfrm>
            <a:off x="395536" y="3096543"/>
            <a:ext cx="8352928" cy="1752600"/>
          </a:xfrm>
        </p:spPr>
        <p:txBody>
          <a:bodyPr>
            <a:normAutofit fontScale="92500" lnSpcReduction="10000"/>
          </a:bodyPr>
          <a:lstStyle/>
          <a:p>
            <a:r>
              <a:rPr lang="el-GR" sz="2800" b="1" dirty="0" smtClean="0"/>
              <a:t>Ενότητα </a:t>
            </a:r>
            <a:r>
              <a:rPr lang="en-US" sz="2800" b="1" dirty="0" smtClean="0"/>
              <a:t>5</a:t>
            </a:r>
            <a:r>
              <a:rPr lang="el-GR" sz="2800" dirty="0" smtClean="0"/>
              <a:t>:</a:t>
            </a:r>
            <a:r>
              <a:rPr lang="en-US" sz="2800" dirty="0" smtClean="0"/>
              <a:t> </a:t>
            </a:r>
            <a:r>
              <a:rPr lang="el-GR" altLang="el-GR" sz="2800" dirty="0"/>
              <a:t>Φυλετικές και </a:t>
            </a:r>
            <a:r>
              <a:rPr lang="el-GR" altLang="el-GR" sz="2800" dirty="0" err="1"/>
              <a:t>Εθνοτικές</a:t>
            </a:r>
            <a:r>
              <a:rPr lang="el-GR" altLang="el-GR" sz="2800" dirty="0"/>
              <a:t> </a:t>
            </a:r>
            <a:r>
              <a:rPr lang="el-GR" altLang="el-GR" sz="2800" dirty="0" smtClean="0"/>
              <a:t>Ανισότητες</a:t>
            </a:r>
            <a:endParaRPr lang="en-US" altLang="el-GR" sz="2800" dirty="0" smtClean="0"/>
          </a:p>
          <a:p>
            <a:pPr>
              <a:spcBef>
                <a:spcPts val="0"/>
              </a:spcBef>
              <a:spcAft>
                <a:spcPts val="1200"/>
              </a:spcAft>
            </a:pPr>
            <a:endParaRPr lang="el-GR" sz="2800" dirty="0" smtClean="0"/>
          </a:p>
          <a:p>
            <a:pPr>
              <a:spcBef>
                <a:spcPts val="0"/>
              </a:spcBef>
              <a:spcAft>
                <a:spcPts val="1200"/>
              </a:spcAft>
            </a:pPr>
            <a:r>
              <a:rPr lang="el-GR" sz="2400" dirty="0" smtClean="0"/>
              <a:t>Γεωργία </a:t>
            </a:r>
            <a:r>
              <a:rPr lang="el-GR" sz="2400" dirty="0" err="1" smtClean="0"/>
              <a:t>Γούγα</a:t>
            </a:r>
            <a:endParaRPr lang="el-GR" sz="2400" dirty="0"/>
          </a:p>
          <a:p>
            <a:pPr>
              <a:spcBef>
                <a:spcPts val="0"/>
              </a:spcBef>
            </a:pPr>
            <a:r>
              <a:rPr lang="el-GR" sz="2400" dirty="0"/>
              <a:t>Τμήμα </a:t>
            </a:r>
            <a:r>
              <a:rPr lang="el-GR" sz="2400" dirty="0" smtClean="0"/>
              <a:t>Κοινωνικής Εργασίας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Rot="1" noChangeArrowheads="1"/>
          </p:cNvSpPr>
          <p:nvPr>
            <p:ph type="title"/>
          </p:nvPr>
        </p:nvSpPr>
        <p:spPr>
          <a:noFill/>
        </p:spPr>
        <p:txBody>
          <a:bodyPr/>
          <a:lstStyle/>
          <a:p>
            <a:r>
              <a:rPr lang="el-GR" altLang="el-GR" sz="3200" dirty="0">
                <a:solidFill>
                  <a:prstClr val="black"/>
                </a:solidFill>
              </a:rPr>
              <a:t>Προκατάληψη και Κοινωνικές Διακρίσεις </a:t>
            </a:r>
            <a:r>
              <a:rPr lang="el-GR" altLang="el-GR" sz="2800" b="0" dirty="0" smtClean="0">
                <a:solidFill>
                  <a:prstClr val="black"/>
                </a:solidFill>
              </a:rPr>
              <a:t>4/4</a:t>
            </a:r>
            <a:endParaRPr lang="en-US" altLang="el-GR" sz="3500" dirty="0" smtClean="0"/>
          </a:p>
        </p:txBody>
      </p:sp>
      <p:sp>
        <p:nvSpPr>
          <p:cNvPr id="10242" name="Rectangle 2"/>
          <p:cNvSpPr>
            <a:spLocks noGrp="1" noChangeArrowheads="1"/>
          </p:cNvSpPr>
          <p:nvPr>
            <p:ph idx="1"/>
          </p:nvPr>
        </p:nvSpPr>
        <p:spPr>
          <a:noFill/>
        </p:spPr>
        <p:txBody>
          <a:bodyPr anchor="ctr">
            <a:spAutoFit/>
          </a:bodyPr>
          <a:lstStyle/>
          <a:p>
            <a:pPr eaLnBrk="1" hangingPunct="1">
              <a:buFont typeface="Symbol" pitchFamily="18" charset="2"/>
              <a:buNone/>
            </a:pPr>
            <a:r>
              <a:rPr lang="el-GR" altLang="el-GR" sz="2800" b="1" smtClean="0"/>
              <a:t>Κοινωνικές Διακρίσεις</a:t>
            </a:r>
            <a:endParaRPr lang="el-GR" altLang="el-GR" sz="2800" smtClean="0"/>
          </a:p>
          <a:p>
            <a:pPr eaLnBrk="1" hangingPunct="1"/>
            <a:r>
              <a:rPr lang="el-GR" altLang="el-GR" sz="2400" smtClean="0"/>
              <a:t>Στροφή προς πιο ήπιες και λανθάνουσες μορφές διάκρισης</a:t>
            </a:r>
          </a:p>
          <a:p>
            <a:pPr eaLnBrk="1" hangingPunct="1"/>
            <a:r>
              <a:rPr lang="el-GR" altLang="el-GR" sz="2400" smtClean="0"/>
              <a:t>Δεν συμπίπτουν υποχρεωτικά με τις προκαταλήψεις</a:t>
            </a:r>
          </a:p>
          <a:p>
            <a:pPr eaLnBrk="1" hangingPunct="1"/>
            <a:r>
              <a:rPr lang="el-GR" altLang="el-GR" sz="2400" smtClean="0"/>
              <a:t>Θεσμικές κοινωνικές διακρίσεις / ρατσισμός</a:t>
            </a:r>
          </a:p>
          <a:p>
            <a:pPr eaLnBrk="1" hangingPunct="1"/>
            <a:r>
              <a:rPr lang="el-GR" altLang="el-GR" sz="2400" i="1" smtClean="0"/>
              <a:t>Ισότητα του αποτελέσματος</a:t>
            </a:r>
            <a:endParaRPr lang="el-GR" altLang="el-GR" sz="2400" smtClean="0"/>
          </a:p>
          <a:p>
            <a:pPr eaLnBrk="1" hangingPunct="1"/>
            <a:r>
              <a:rPr lang="el-GR" altLang="el-GR" sz="2400" b="1" smtClean="0"/>
              <a:t>Μηχανισμός ρύθμισης εισόδου (</a:t>
            </a:r>
            <a:r>
              <a:rPr lang="en-US" altLang="el-GR" sz="2400" b="1" smtClean="0"/>
              <a:t>gatekeeping)</a:t>
            </a:r>
            <a:endParaRPr lang="el-GR" altLang="el-GR" sz="2400" smtClean="0"/>
          </a:p>
          <a:p>
            <a:pPr eaLnBrk="1" hangingPunct="1"/>
            <a:r>
              <a:rPr lang="el-GR" altLang="el-GR" sz="2400" smtClean="0"/>
              <a:t>Περιβαλλοντικός ρατσισμός</a:t>
            </a:r>
          </a:p>
        </p:txBody>
      </p:sp>
    </p:spTree>
    <p:extLst>
      <p:ext uri="{BB962C8B-B14F-4D97-AF65-F5344CB8AC3E}">
        <p14:creationId xmlns:p14="http://schemas.microsoft.com/office/powerpoint/2010/main" val="982689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Rot="1" noChangeArrowheads="1"/>
          </p:cNvSpPr>
          <p:nvPr>
            <p:ph type="title"/>
          </p:nvPr>
        </p:nvSpPr>
        <p:spPr>
          <a:noFill/>
        </p:spPr>
        <p:txBody>
          <a:bodyPr>
            <a:normAutofit fontScale="90000"/>
          </a:bodyPr>
          <a:lstStyle/>
          <a:p>
            <a:pPr eaLnBrk="1" hangingPunct="1"/>
            <a:r>
              <a:rPr lang="el-GR" altLang="el-GR" sz="3500" dirty="0" smtClean="0"/>
              <a:t>Πρότυπα </a:t>
            </a:r>
            <a:r>
              <a:rPr lang="el-GR" altLang="el-GR" sz="3500" dirty="0" err="1" smtClean="0"/>
              <a:t>Διομαδικών</a:t>
            </a:r>
            <a:r>
              <a:rPr lang="el-GR" altLang="el-GR" sz="3500" dirty="0" smtClean="0"/>
              <a:t> Σχέσεων: Αφομοίωση και </a:t>
            </a:r>
            <a:r>
              <a:rPr lang="el-GR" altLang="el-GR" sz="3500" dirty="0" smtClean="0"/>
              <a:t>Πλουραλισμός </a:t>
            </a:r>
            <a:r>
              <a:rPr lang="el-GR" altLang="el-GR" sz="3100" b="0" dirty="0" smtClean="0"/>
              <a:t>1/2</a:t>
            </a:r>
            <a:endParaRPr lang="el-GR" altLang="el-GR" sz="3100" b="0" dirty="0" smtClean="0"/>
          </a:p>
        </p:txBody>
      </p:sp>
      <p:sp>
        <p:nvSpPr>
          <p:cNvPr id="11266" name="Rectangle 2"/>
          <p:cNvSpPr>
            <a:spLocks noGrp="1" noChangeArrowheads="1"/>
          </p:cNvSpPr>
          <p:nvPr>
            <p:ph idx="1"/>
          </p:nvPr>
        </p:nvSpPr>
        <p:spPr>
          <a:noFill/>
        </p:spPr>
        <p:txBody>
          <a:bodyPr anchor="ctr">
            <a:spAutoFit/>
          </a:bodyPr>
          <a:lstStyle/>
          <a:p>
            <a:pPr eaLnBrk="1" hangingPunct="1">
              <a:buFont typeface="Symbol" pitchFamily="18" charset="2"/>
              <a:buNone/>
            </a:pPr>
            <a:r>
              <a:rPr lang="el-GR" altLang="el-GR" sz="2800" b="1" smtClean="0"/>
              <a:t>Αφομοίωση</a:t>
            </a:r>
            <a:endParaRPr lang="el-GR" altLang="el-GR" sz="2800" smtClean="0"/>
          </a:p>
          <a:p>
            <a:pPr eaLnBrk="1" hangingPunct="1"/>
            <a:r>
              <a:rPr lang="el-GR" altLang="el-GR" sz="2400" smtClean="0"/>
              <a:t>Διαδικασίες μέσω των οποίων ομάδες με διακριτές ταυτότητες συγχωνεύονται πολιτισμικά και κοινωνικά</a:t>
            </a:r>
          </a:p>
          <a:p>
            <a:pPr eaLnBrk="1" hangingPunct="1"/>
            <a:r>
              <a:rPr lang="el-GR" altLang="el-GR" sz="2400" smtClean="0"/>
              <a:t>Παράδοση του </a:t>
            </a:r>
            <a:r>
              <a:rPr lang="el-GR" altLang="el-GR" sz="2400" i="1" smtClean="0"/>
              <a:t>χωνευτηρίου </a:t>
            </a:r>
            <a:r>
              <a:rPr lang="el-GR" altLang="el-GR" sz="2400" smtClean="0"/>
              <a:t>και </a:t>
            </a:r>
            <a:r>
              <a:rPr lang="el-GR" altLang="el-GR" sz="2400" i="1" smtClean="0"/>
              <a:t>συμμόρφωση με αγγλοσαξονικά πρότυπα </a:t>
            </a:r>
            <a:endParaRPr lang="el-GR" altLang="el-GR" sz="2400" smtClean="0"/>
          </a:p>
          <a:p>
            <a:pPr eaLnBrk="1" hangingPunct="1"/>
            <a:r>
              <a:rPr lang="el-GR" altLang="el-GR" sz="2400" smtClean="0"/>
              <a:t>Η </a:t>
            </a:r>
            <a:r>
              <a:rPr lang="el-GR" altLang="el-GR" sz="2400" i="1" smtClean="0"/>
              <a:t>πολιτισμική αφομοίωση (πολιτισμική πρόσδεση) </a:t>
            </a:r>
            <a:r>
              <a:rPr lang="el-GR" altLang="el-GR" sz="2400" smtClean="0"/>
              <a:t>ευνοεί</a:t>
            </a:r>
            <a:r>
              <a:rPr lang="el-GR" altLang="el-GR" sz="2400" i="1" smtClean="0"/>
              <a:t> </a:t>
            </a:r>
            <a:r>
              <a:rPr lang="el-GR" altLang="el-GR" sz="2400" smtClean="0"/>
              <a:t>συνήθως τις αξίες και τη γλώσσα της κυρίαρχης ομάδας </a:t>
            </a:r>
          </a:p>
          <a:p>
            <a:pPr eaLnBrk="1" hangingPunct="1"/>
            <a:r>
              <a:rPr lang="el-GR" altLang="el-GR" sz="2400" smtClean="0"/>
              <a:t>Η </a:t>
            </a:r>
            <a:r>
              <a:rPr lang="el-GR" altLang="el-GR" sz="2400" i="1" smtClean="0"/>
              <a:t>δομική αφομοίωση (ενσωμάτωση) </a:t>
            </a:r>
            <a:r>
              <a:rPr lang="el-GR" altLang="el-GR" sz="2400" smtClean="0"/>
              <a:t>αφορά την από κοινού συμμετοχή ατόμων από διαφορετικές εθνοτικές ομάδες σε μείζονες θεσμικές δομές της κοινωνίας</a:t>
            </a:r>
          </a:p>
          <a:p>
            <a:pPr eaLnBrk="1" hangingPunct="1"/>
            <a:r>
              <a:rPr lang="el-GR" altLang="el-GR" sz="2400" smtClean="0"/>
              <a:t>Η </a:t>
            </a:r>
            <a:r>
              <a:rPr lang="el-GR" altLang="el-GR" sz="2400" i="1" smtClean="0"/>
              <a:t>συγχώνευση </a:t>
            </a:r>
            <a:r>
              <a:rPr lang="el-GR" altLang="el-GR" sz="2400" smtClean="0"/>
              <a:t>είναι το τελευταίο στάδιο της αφομοίωσης</a:t>
            </a:r>
          </a:p>
        </p:txBody>
      </p:sp>
    </p:spTree>
    <p:extLst>
      <p:ext uri="{BB962C8B-B14F-4D97-AF65-F5344CB8AC3E}">
        <p14:creationId xmlns:p14="http://schemas.microsoft.com/office/powerpoint/2010/main" val="3012610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Rot="1" noChangeArrowheads="1"/>
          </p:cNvSpPr>
          <p:nvPr>
            <p:ph type="title"/>
          </p:nvPr>
        </p:nvSpPr>
        <p:spPr>
          <a:noFill/>
        </p:spPr>
        <p:txBody>
          <a:bodyPr>
            <a:normAutofit fontScale="90000"/>
          </a:bodyPr>
          <a:lstStyle/>
          <a:p>
            <a:r>
              <a:rPr lang="el-GR" altLang="el-GR" sz="3500" dirty="0"/>
              <a:t>Πρότυπα </a:t>
            </a:r>
            <a:r>
              <a:rPr lang="el-GR" altLang="el-GR" sz="3500" dirty="0" err="1"/>
              <a:t>Διομαδικών</a:t>
            </a:r>
            <a:r>
              <a:rPr lang="el-GR" altLang="el-GR" sz="3500" dirty="0"/>
              <a:t> Σχέσεων: Αφομοίωση και Πλουραλισμός </a:t>
            </a:r>
            <a:r>
              <a:rPr lang="el-GR" altLang="el-GR" sz="3100" b="0" dirty="0"/>
              <a:t>2</a:t>
            </a:r>
            <a:r>
              <a:rPr lang="el-GR" altLang="el-GR" sz="3100" b="0" dirty="0" smtClean="0"/>
              <a:t>/2</a:t>
            </a:r>
            <a:endParaRPr lang="en-US" altLang="el-GR" sz="3500" dirty="0" smtClean="0"/>
          </a:p>
        </p:txBody>
      </p:sp>
      <p:sp>
        <p:nvSpPr>
          <p:cNvPr id="12290" name="Rectangle 2"/>
          <p:cNvSpPr>
            <a:spLocks noGrp="1" noChangeArrowheads="1"/>
          </p:cNvSpPr>
          <p:nvPr>
            <p:ph idx="1"/>
          </p:nvPr>
        </p:nvSpPr>
        <p:spPr>
          <a:xfrm>
            <a:off x="457200" y="1559518"/>
            <a:ext cx="8229600" cy="4315027"/>
          </a:xfrm>
          <a:noFill/>
        </p:spPr>
        <p:txBody>
          <a:bodyPr anchor="ctr">
            <a:spAutoFit/>
          </a:bodyPr>
          <a:lstStyle/>
          <a:p>
            <a:pPr eaLnBrk="1" hangingPunct="1">
              <a:buFont typeface="Symbol" pitchFamily="18" charset="2"/>
              <a:buNone/>
            </a:pPr>
            <a:r>
              <a:rPr lang="el-GR" altLang="el-GR" sz="2800" b="1" dirty="0" smtClean="0"/>
              <a:t>Πλουραλισμός</a:t>
            </a:r>
            <a:endParaRPr lang="el-GR" altLang="el-GR" dirty="0" smtClean="0"/>
          </a:p>
          <a:p>
            <a:pPr eaLnBrk="1" hangingPunct="1"/>
            <a:r>
              <a:rPr lang="el-GR" altLang="el-GR" sz="2800" dirty="0" smtClean="0"/>
              <a:t>Συνύπαρξη με ταυτόχρονη διατήρηση των ορίων ανάμεσα στις διαφορετικές </a:t>
            </a:r>
            <a:r>
              <a:rPr lang="el-GR" altLang="el-GR" sz="2800" dirty="0" err="1" smtClean="0"/>
              <a:t>εθνοτικές</a:t>
            </a:r>
            <a:r>
              <a:rPr lang="el-GR" altLang="el-GR" sz="2800" dirty="0" smtClean="0"/>
              <a:t> ομάδες</a:t>
            </a:r>
          </a:p>
          <a:p>
            <a:pPr eaLnBrk="1" hangingPunct="1"/>
            <a:r>
              <a:rPr lang="el-GR" altLang="el-GR" sz="2800" dirty="0" smtClean="0"/>
              <a:t>Ισότιμος πλουραλισμός (</a:t>
            </a:r>
            <a:r>
              <a:rPr lang="el-GR" altLang="el-GR" sz="2800" i="1" dirty="0" smtClean="0"/>
              <a:t>παράδειγμα: </a:t>
            </a:r>
            <a:r>
              <a:rPr lang="el-GR" altLang="el-GR" sz="2800" dirty="0" smtClean="0"/>
              <a:t>Κεμπέκ)</a:t>
            </a:r>
          </a:p>
          <a:p>
            <a:pPr eaLnBrk="1" hangingPunct="1"/>
            <a:r>
              <a:rPr lang="el-GR" altLang="el-GR" sz="2800" dirty="0" smtClean="0"/>
              <a:t>Ανισότιμος πλουραλισμός (</a:t>
            </a:r>
            <a:r>
              <a:rPr lang="el-GR" altLang="el-GR" sz="2800" i="1" dirty="0" smtClean="0"/>
              <a:t>παραδείγματα: </a:t>
            </a:r>
            <a:r>
              <a:rPr lang="el-GR" altLang="el-GR" sz="2800" dirty="0" smtClean="0"/>
              <a:t>ο φυλετικός διαχωρισμός κατά των μαύρων του Νότου στις ΗΠΑ πριν από τη δεκαετία του 1960, Πράξη Απομάκρυνσης των Ινδιάνων του 1830)</a:t>
            </a:r>
          </a:p>
          <a:p>
            <a:pPr eaLnBrk="1" hangingPunct="1"/>
            <a:r>
              <a:rPr lang="el-GR" altLang="el-GR" sz="2800" dirty="0" smtClean="0"/>
              <a:t>Απαρτχάιντ και γενοκτονία</a:t>
            </a:r>
          </a:p>
        </p:txBody>
      </p:sp>
    </p:spTree>
    <p:extLst>
      <p:ext uri="{BB962C8B-B14F-4D97-AF65-F5344CB8AC3E}">
        <p14:creationId xmlns:p14="http://schemas.microsoft.com/office/powerpoint/2010/main" val="3034423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Rot="1" noChangeArrowheads="1"/>
          </p:cNvSpPr>
          <p:nvPr>
            <p:ph type="title"/>
          </p:nvPr>
        </p:nvSpPr>
        <p:spPr>
          <a:noFill/>
        </p:spPr>
        <p:txBody>
          <a:bodyPr>
            <a:noAutofit/>
          </a:bodyPr>
          <a:lstStyle/>
          <a:p>
            <a:pPr eaLnBrk="1" hangingPunct="1"/>
            <a:r>
              <a:rPr lang="el-GR" altLang="el-GR" sz="3200" dirty="0" smtClean="0"/>
              <a:t>Κοινωνιολογικές Προσεγγίσεις των Φυλετικών και </a:t>
            </a:r>
            <a:r>
              <a:rPr lang="el-GR" altLang="el-GR" sz="3200" dirty="0" err="1" smtClean="0"/>
              <a:t>Εθνοτικών</a:t>
            </a:r>
            <a:r>
              <a:rPr lang="el-GR" altLang="el-GR" sz="3200" dirty="0" smtClean="0"/>
              <a:t> </a:t>
            </a:r>
            <a:r>
              <a:rPr lang="el-GR" altLang="el-GR" sz="3200" dirty="0" smtClean="0"/>
              <a:t>Ανισοτήτων </a:t>
            </a:r>
            <a:r>
              <a:rPr lang="el-GR" altLang="el-GR" sz="2800" b="0" dirty="0" smtClean="0"/>
              <a:t>1/4 </a:t>
            </a:r>
            <a:endParaRPr lang="el-GR" altLang="el-GR" sz="2800" b="0" dirty="0" smtClean="0"/>
          </a:p>
        </p:txBody>
      </p:sp>
      <p:sp>
        <p:nvSpPr>
          <p:cNvPr id="13314" name="Rectangle 2"/>
          <p:cNvSpPr>
            <a:spLocks noGrp="1" noChangeArrowheads="1"/>
          </p:cNvSpPr>
          <p:nvPr>
            <p:ph idx="1"/>
          </p:nvPr>
        </p:nvSpPr>
        <p:spPr>
          <a:noFill/>
        </p:spPr>
        <p:txBody>
          <a:bodyPr anchor="ctr">
            <a:spAutoFit/>
          </a:bodyPr>
          <a:lstStyle/>
          <a:p>
            <a:pPr eaLnBrk="1" hangingPunct="1">
              <a:buFont typeface="Symbol" pitchFamily="18" charset="2"/>
              <a:buNone/>
            </a:pPr>
            <a:r>
              <a:rPr lang="el-GR" altLang="el-GR" sz="2800" b="1" smtClean="0"/>
              <a:t>Η Προσέγγιση του Λειτουργισμού </a:t>
            </a:r>
            <a:endParaRPr lang="el-GR" altLang="el-GR" sz="2800" smtClean="0"/>
          </a:p>
          <a:p>
            <a:pPr eaLnBrk="1" hangingPunct="1"/>
            <a:r>
              <a:rPr lang="el-GR" altLang="el-GR" sz="2400" i="1" smtClean="0"/>
              <a:t>Δυσλειτουργίες</a:t>
            </a:r>
            <a:endParaRPr lang="el-GR" altLang="el-GR" sz="2400" smtClean="0"/>
          </a:p>
          <a:p>
            <a:pPr lvl="1" eaLnBrk="1" hangingPunct="1"/>
            <a:r>
              <a:rPr lang="el-GR" altLang="el-GR" sz="2200" smtClean="0"/>
              <a:t>Υπονομεύεται η συναίνεση και υποθάλπονται συγκρούσεις</a:t>
            </a:r>
          </a:p>
          <a:p>
            <a:pPr eaLnBrk="1" hangingPunct="1"/>
            <a:r>
              <a:rPr lang="el-GR" altLang="el-GR" sz="2400" smtClean="0"/>
              <a:t>Η ανάγκη της σταθερότητας σταδιακά θα οδηγήσει στην εξασθένηση της εθνοτικής διαστρωμάτωσης</a:t>
            </a:r>
          </a:p>
          <a:p>
            <a:pPr eaLnBrk="1" hangingPunct="1"/>
            <a:r>
              <a:rPr lang="el-GR" altLang="el-GR" sz="2400" i="1" smtClean="0"/>
              <a:t>Λειτουργίες</a:t>
            </a:r>
            <a:endParaRPr lang="el-GR" altLang="el-GR" sz="2400" smtClean="0"/>
          </a:p>
          <a:p>
            <a:pPr lvl="1" eaLnBrk="1" hangingPunct="1"/>
            <a:r>
              <a:rPr lang="el-GR" altLang="el-GR" sz="2200" smtClean="0"/>
              <a:t>Προάγεται ο σχηματισμός και η συνοχή των ομάδων</a:t>
            </a:r>
          </a:p>
          <a:p>
            <a:pPr lvl="1" eaLnBrk="1" hangingPunct="1"/>
            <a:r>
              <a:rPr lang="el-GR" altLang="el-GR" sz="2200" smtClean="0"/>
              <a:t>Οι συγκρούσεις λειτουργούν ως βαλβίδα ασφαλείας (μηχανισμός του αποδιοπομπαίου τράγου)</a:t>
            </a:r>
          </a:p>
          <a:p>
            <a:pPr lvl="1" eaLnBrk="1" hangingPunct="1"/>
            <a:r>
              <a:rPr lang="el-GR" altLang="el-GR" sz="2200" smtClean="0"/>
              <a:t>Στις δημοκρατίες η ύπαρξη πολλαπλών συγκρούσεων μπορεί να λειτουργήσει σταθεροποιητικά</a:t>
            </a:r>
          </a:p>
        </p:txBody>
      </p:sp>
    </p:spTree>
    <p:extLst>
      <p:ext uri="{BB962C8B-B14F-4D97-AF65-F5344CB8AC3E}">
        <p14:creationId xmlns:p14="http://schemas.microsoft.com/office/powerpoint/2010/main" val="362575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Rot="1" noChangeArrowheads="1"/>
          </p:cNvSpPr>
          <p:nvPr>
            <p:ph type="title"/>
          </p:nvPr>
        </p:nvSpPr>
        <p:spPr>
          <a:noFill/>
        </p:spPr>
        <p:txBody>
          <a:bodyPr>
            <a:noAutofit/>
          </a:bodyPr>
          <a:lstStyle/>
          <a:p>
            <a:r>
              <a:rPr lang="el-GR" altLang="el-GR" sz="3200" dirty="0"/>
              <a:t>Κοινωνιολογικές Προσεγγίσεις των Φυλετικών και </a:t>
            </a:r>
            <a:r>
              <a:rPr lang="el-GR" altLang="el-GR" sz="3200" dirty="0" err="1"/>
              <a:t>Εθνοτικών</a:t>
            </a:r>
            <a:r>
              <a:rPr lang="el-GR" altLang="el-GR" sz="3200" dirty="0"/>
              <a:t> Ανισοτήτων </a:t>
            </a:r>
            <a:r>
              <a:rPr lang="el-GR" altLang="el-GR" sz="2800" b="0" dirty="0" smtClean="0"/>
              <a:t>2/4 </a:t>
            </a:r>
            <a:endParaRPr lang="en-US" altLang="el-GR" sz="3200" dirty="0" smtClean="0"/>
          </a:p>
        </p:txBody>
      </p:sp>
      <p:sp>
        <p:nvSpPr>
          <p:cNvPr id="14338" name="Rectangle 2"/>
          <p:cNvSpPr>
            <a:spLocks noGrp="1" noChangeArrowheads="1"/>
          </p:cNvSpPr>
          <p:nvPr>
            <p:ph idx="1"/>
          </p:nvPr>
        </p:nvSpPr>
        <p:spPr>
          <a:xfrm>
            <a:off x="457200" y="2162760"/>
            <a:ext cx="8229600" cy="3108543"/>
          </a:xfrm>
          <a:noFill/>
        </p:spPr>
        <p:txBody>
          <a:bodyPr anchor="ctr">
            <a:spAutoFit/>
          </a:bodyPr>
          <a:lstStyle/>
          <a:p>
            <a:pPr eaLnBrk="1" hangingPunct="1">
              <a:buFont typeface="Symbol" pitchFamily="18" charset="2"/>
              <a:buNone/>
            </a:pPr>
            <a:r>
              <a:rPr lang="el-GR" altLang="el-GR" sz="2800" b="1" dirty="0" smtClean="0"/>
              <a:t>Η Προσέγγιση των Συγκρούσεων </a:t>
            </a:r>
            <a:endParaRPr lang="el-GR" altLang="el-GR" sz="1800" dirty="0" smtClean="0"/>
          </a:p>
          <a:p>
            <a:pPr eaLnBrk="1" hangingPunct="1"/>
            <a:r>
              <a:rPr lang="el-GR" altLang="el-GR" sz="2800" dirty="0" smtClean="0"/>
              <a:t>Τρία στοιχεία γεννούν τον ρατσισμό</a:t>
            </a:r>
          </a:p>
          <a:p>
            <a:pPr lvl="1" eaLnBrk="1" hangingPunct="1"/>
            <a:r>
              <a:rPr lang="el-GR" altLang="el-GR" sz="2400" i="1" dirty="0" smtClean="0"/>
              <a:t>Εθνοκεντρισμός </a:t>
            </a:r>
            <a:r>
              <a:rPr lang="el-GR" altLang="el-GR" sz="2400" dirty="0" smtClean="0"/>
              <a:t>– η έξω-ομάδα αντικείμενο φόβου </a:t>
            </a:r>
          </a:p>
          <a:p>
            <a:pPr lvl="1" eaLnBrk="1" hangingPunct="1"/>
            <a:r>
              <a:rPr lang="el-GR" altLang="el-GR" sz="2400" i="1" dirty="0" smtClean="0"/>
              <a:t>Ανταγωνισμός </a:t>
            </a:r>
            <a:r>
              <a:rPr lang="el-GR" altLang="el-GR" sz="2400" dirty="0" smtClean="0"/>
              <a:t>– η επιτυχία προϋποθέτει την ήττα της έξω-ομάδας</a:t>
            </a:r>
          </a:p>
          <a:p>
            <a:pPr lvl="1" eaLnBrk="1" hangingPunct="1"/>
            <a:r>
              <a:rPr lang="el-GR" altLang="el-GR" sz="2400" i="1" dirty="0" smtClean="0"/>
              <a:t>Άνιση κατανομή της εξουσίας </a:t>
            </a:r>
            <a:r>
              <a:rPr lang="el-GR" altLang="el-GR" sz="2400" dirty="0" smtClean="0"/>
              <a:t>– καθορίζει ποια ομάδα μπορεί να θεσμοποιήσει τον ρατσισμό</a:t>
            </a:r>
          </a:p>
        </p:txBody>
      </p:sp>
    </p:spTree>
    <p:extLst>
      <p:ext uri="{BB962C8B-B14F-4D97-AF65-F5344CB8AC3E}">
        <p14:creationId xmlns:p14="http://schemas.microsoft.com/office/powerpoint/2010/main" val="589684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Rot="1" noChangeArrowheads="1"/>
          </p:cNvSpPr>
          <p:nvPr>
            <p:ph type="title"/>
          </p:nvPr>
        </p:nvSpPr>
        <p:spPr>
          <a:noFill/>
        </p:spPr>
        <p:txBody>
          <a:bodyPr>
            <a:noAutofit/>
          </a:bodyPr>
          <a:lstStyle/>
          <a:p>
            <a:r>
              <a:rPr lang="el-GR" altLang="el-GR" sz="3200" dirty="0"/>
              <a:t>Κοινωνιολογικές Προσεγγίσεις των Φυλετικών και </a:t>
            </a:r>
            <a:r>
              <a:rPr lang="el-GR" altLang="el-GR" sz="3200" dirty="0" err="1"/>
              <a:t>Εθνοτικών</a:t>
            </a:r>
            <a:r>
              <a:rPr lang="el-GR" altLang="el-GR" sz="3200" dirty="0"/>
              <a:t> Ανισοτήτων </a:t>
            </a:r>
            <a:r>
              <a:rPr lang="el-GR" altLang="el-GR" sz="2800" b="0" dirty="0" smtClean="0"/>
              <a:t>3/4 </a:t>
            </a:r>
            <a:endParaRPr lang="en-US" altLang="el-GR" sz="3200" dirty="0" smtClean="0"/>
          </a:p>
        </p:txBody>
      </p:sp>
      <p:sp>
        <p:nvSpPr>
          <p:cNvPr id="15362" name="Rectangle 2"/>
          <p:cNvSpPr>
            <a:spLocks noGrp="1" noChangeArrowheads="1"/>
          </p:cNvSpPr>
          <p:nvPr>
            <p:ph idx="1"/>
          </p:nvPr>
        </p:nvSpPr>
        <p:spPr>
          <a:noFill/>
        </p:spPr>
        <p:txBody>
          <a:bodyPr anchor="ctr">
            <a:spAutoFit/>
          </a:bodyPr>
          <a:lstStyle/>
          <a:p>
            <a:pPr eaLnBrk="1" hangingPunct="1">
              <a:buFont typeface="Symbol" pitchFamily="18" charset="2"/>
              <a:buNone/>
            </a:pPr>
            <a:r>
              <a:rPr lang="el-GR" altLang="el-GR" sz="2400" b="1" smtClean="0"/>
              <a:t>Η Προσέγγιση των Συγκρούσεων (</a:t>
            </a:r>
            <a:r>
              <a:rPr lang="el-GR" altLang="el-GR" sz="2400" b="1" i="1" smtClean="0"/>
              <a:t>συνέχεια</a:t>
            </a:r>
            <a:r>
              <a:rPr lang="el-GR" altLang="el-GR" sz="2400" b="1" smtClean="0"/>
              <a:t>)</a:t>
            </a:r>
            <a:endParaRPr lang="el-GR" altLang="el-GR" sz="2400" smtClean="0"/>
          </a:p>
          <a:p>
            <a:pPr eaLnBrk="1" hangingPunct="1"/>
            <a:r>
              <a:rPr lang="el-GR" altLang="el-GR" sz="2200" smtClean="0"/>
              <a:t>Μαρξιστική θεωρία</a:t>
            </a:r>
          </a:p>
          <a:p>
            <a:pPr lvl="1" eaLnBrk="1" hangingPunct="1"/>
            <a:r>
              <a:rPr lang="el-GR" altLang="el-GR" sz="2000" smtClean="0"/>
              <a:t>Οι φυλετικές προκαταλήψεις είναι επωφελείς για τον καπιταλισμό</a:t>
            </a:r>
          </a:p>
          <a:p>
            <a:pPr lvl="1" eaLnBrk="1" hangingPunct="1"/>
            <a:r>
              <a:rPr lang="el-GR" altLang="el-GR" sz="2000" smtClean="0"/>
              <a:t>Οι ιδεολογίες περί φυλετικής ανωτερότητας νομιμοποιούν τον ρατσισμό</a:t>
            </a:r>
          </a:p>
          <a:p>
            <a:pPr lvl="1" eaLnBrk="1" hangingPunct="1"/>
            <a:r>
              <a:rPr lang="el-GR" altLang="el-GR" sz="2000" smtClean="0"/>
              <a:t>Ο ρατσισμός μεγιστοποιεί τα κέρδη των καπιταλιστών λόγω των χαμηλότερων μισθών</a:t>
            </a:r>
          </a:p>
          <a:p>
            <a:pPr lvl="1" eaLnBrk="1" hangingPunct="1"/>
            <a:r>
              <a:rPr lang="el-GR" altLang="el-GR" sz="2000" smtClean="0"/>
              <a:t>Η ιδιοκτησία μπορεί να χρησιμοποιήσει τον ρατσισμό για να προκαλέσει διαιρέσεις μεταξύ των εργατών</a:t>
            </a:r>
          </a:p>
          <a:p>
            <a:pPr lvl="1" eaLnBrk="1" hangingPunct="1"/>
            <a:r>
              <a:rPr lang="el-GR" altLang="el-GR" sz="2000" smtClean="0"/>
              <a:t>Οι καπιταλιστές μπορούν να χρησιμοποιήσουν τους εργάτες που ανήκουν στις μειονότητες σαν «εφεδρικό στρατό», χωρίς να διαταράσσουν τη σταθερότητα της απασχόλησης των μελών της κυρίαρχης ομάδας</a:t>
            </a:r>
          </a:p>
          <a:p>
            <a:pPr eaLnBrk="1" hangingPunct="1"/>
            <a:r>
              <a:rPr lang="el-GR" altLang="el-GR" sz="2200" smtClean="0"/>
              <a:t>Δυαδική αγορά εργασίας</a:t>
            </a:r>
          </a:p>
        </p:txBody>
      </p:sp>
    </p:spTree>
    <p:extLst>
      <p:ext uri="{BB962C8B-B14F-4D97-AF65-F5344CB8AC3E}">
        <p14:creationId xmlns:p14="http://schemas.microsoft.com/office/powerpoint/2010/main" val="206576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Rot="1" noChangeArrowheads="1"/>
          </p:cNvSpPr>
          <p:nvPr>
            <p:ph type="title"/>
          </p:nvPr>
        </p:nvSpPr>
        <p:spPr>
          <a:noFill/>
        </p:spPr>
        <p:txBody>
          <a:bodyPr>
            <a:noAutofit/>
          </a:bodyPr>
          <a:lstStyle/>
          <a:p>
            <a:r>
              <a:rPr lang="el-GR" altLang="el-GR" sz="3200" dirty="0"/>
              <a:t>Κοινωνιολογικές Προσεγγίσεις των Φυλετικών και </a:t>
            </a:r>
            <a:r>
              <a:rPr lang="el-GR" altLang="el-GR" sz="3200" dirty="0" err="1"/>
              <a:t>Εθνοτικών</a:t>
            </a:r>
            <a:r>
              <a:rPr lang="el-GR" altLang="el-GR" sz="3200" dirty="0"/>
              <a:t> Ανισοτήτων </a:t>
            </a:r>
            <a:r>
              <a:rPr lang="el-GR" altLang="el-GR" sz="2800" b="0" dirty="0" smtClean="0"/>
              <a:t>4/4 </a:t>
            </a:r>
            <a:endParaRPr lang="en-US" altLang="el-GR" sz="3200" dirty="0" smtClean="0"/>
          </a:p>
        </p:txBody>
      </p:sp>
      <p:sp>
        <p:nvSpPr>
          <p:cNvPr id="16386" name="Rectangle 2"/>
          <p:cNvSpPr>
            <a:spLocks noGrp="1" noChangeArrowheads="1"/>
          </p:cNvSpPr>
          <p:nvPr>
            <p:ph idx="1"/>
          </p:nvPr>
        </p:nvSpPr>
        <p:spPr>
          <a:xfrm>
            <a:off x="457200" y="1602607"/>
            <a:ext cx="8229600" cy="4228850"/>
          </a:xfrm>
          <a:noFill/>
        </p:spPr>
        <p:txBody>
          <a:bodyPr anchor="ctr">
            <a:spAutoFit/>
          </a:bodyPr>
          <a:lstStyle/>
          <a:p>
            <a:pPr eaLnBrk="1" hangingPunct="1">
              <a:buFont typeface="Symbol" pitchFamily="18" charset="2"/>
              <a:buNone/>
            </a:pPr>
            <a:r>
              <a:rPr lang="el-GR" altLang="el-GR" sz="2800" b="1" dirty="0" smtClean="0"/>
              <a:t>Η Προσέγγιση της </a:t>
            </a:r>
            <a:r>
              <a:rPr lang="el-GR" altLang="el-GR" sz="2800" b="1" dirty="0" err="1" smtClean="0"/>
              <a:t>Διαντίδρασης</a:t>
            </a:r>
            <a:endParaRPr lang="el-GR" altLang="el-GR" sz="2800" dirty="0" smtClean="0"/>
          </a:p>
          <a:p>
            <a:pPr eaLnBrk="1" hangingPunct="1"/>
            <a:r>
              <a:rPr lang="el-GR" altLang="el-GR" sz="2800" dirty="0" smtClean="0"/>
              <a:t>Οι </a:t>
            </a:r>
            <a:r>
              <a:rPr lang="el-GR" altLang="el-GR" sz="2800" dirty="0" err="1" smtClean="0"/>
              <a:t>εθνοτικές</a:t>
            </a:r>
            <a:r>
              <a:rPr lang="el-GR" altLang="el-GR" sz="2800" dirty="0" smtClean="0"/>
              <a:t> ομάδες είναι κοινωνικές και όχι γενετικές κατασκευές</a:t>
            </a:r>
          </a:p>
          <a:p>
            <a:pPr eaLnBrk="1" hangingPunct="1"/>
            <a:r>
              <a:rPr lang="el-GR" altLang="el-GR" sz="2800" dirty="0" smtClean="0"/>
              <a:t>Ο εθνοκεντρισμός προκύπτει από την περιορισμένη επικοινωνία μεταξύ των ομάδων και τις τοπικές διαφορές στα νοηματικά συστήματα</a:t>
            </a:r>
          </a:p>
          <a:p>
            <a:pPr eaLnBrk="1" hangingPunct="1"/>
            <a:r>
              <a:rPr lang="el-GR" altLang="el-GR" sz="2800" dirty="0" smtClean="0"/>
              <a:t>Η διαστρωμάτωση εντείνεται από τους ίδιους περιορισμούς που λειτουργούν στο εσωτερικό του ίδιου κοινωνικού στρώματος</a:t>
            </a:r>
          </a:p>
        </p:txBody>
      </p:sp>
    </p:spTree>
    <p:extLst>
      <p:ext uri="{BB962C8B-B14F-4D97-AF65-F5344CB8AC3E}">
        <p14:creationId xmlns:p14="http://schemas.microsoft.com/office/powerpoint/2010/main" val="12343880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Rot="1" noChangeArrowheads="1"/>
          </p:cNvSpPr>
          <p:nvPr>
            <p:ph type="title"/>
          </p:nvPr>
        </p:nvSpPr>
        <p:spPr>
          <a:noFill/>
        </p:spPr>
        <p:txBody>
          <a:bodyPr>
            <a:noAutofit/>
          </a:bodyPr>
          <a:lstStyle/>
          <a:p>
            <a:pPr eaLnBrk="1" hangingPunct="1"/>
            <a:r>
              <a:rPr lang="el-GR" altLang="el-GR" sz="3200" dirty="0" smtClean="0"/>
              <a:t>Το Μέλλον των Σχέσεων Ανάμεσα στις </a:t>
            </a:r>
            <a:r>
              <a:rPr lang="el-GR" altLang="el-GR" sz="3200" dirty="0" err="1" smtClean="0"/>
              <a:t>Εθνοτικές</a:t>
            </a:r>
            <a:r>
              <a:rPr lang="el-GR" altLang="el-GR" sz="3200" dirty="0" smtClean="0"/>
              <a:t> και τις Μειονοτικές Ομάδες</a:t>
            </a:r>
          </a:p>
        </p:txBody>
      </p:sp>
      <p:sp>
        <p:nvSpPr>
          <p:cNvPr id="17410" name="Rectangle 2"/>
          <p:cNvSpPr>
            <a:spLocks noGrp="1" noChangeArrowheads="1"/>
          </p:cNvSpPr>
          <p:nvPr>
            <p:ph idx="1"/>
          </p:nvPr>
        </p:nvSpPr>
        <p:spPr>
          <a:noFill/>
        </p:spPr>
        <p:txBody>
          <a:bodyPr anchor="ctr">
            <a:spAutoFit/>
          </a:bodyPr>
          <a:lstStyle/>
          <a:p>
            <a:pPr eaLnBrk="1" hangingPunct="1"/>
            <a:r>
              <a:rPr lang="el-GR" altLang="el-GR" sz="2400" smtClean="0"/>
              <a:t>Σήμερα η εθνότητα έχει σε μεγάλο βαθμό συμβολικό περιεχόμενο για τους λευκούς Αμερικανούς. Δεν ισχύει το ίδιο για τα μέλη των μειονοτικών ομάδων </a:t>
            </a:r>
          </a:p>
          <a:p>
            <a:pPr eaLnBrk="1" hangingPunct="1"/>
            <a:r>
              <a:rPr lang="el-GR" altLang="el-GR" sz="2400" smtClean="0"/>
              <a:t>Οι διαφορές προμηνύουν συγκρούσεις και εντάσεις</a:t>
            </a:r>
          </a:p>
          <a:p>
            <a:pPr eaLnBrk="1" hangingPunct="1"/>
            <a:r>
              <a:rPr lang="el-GR" altLang="el-GR" sz="2400" smtClean="0"/>
              <a:t>Οι οπαδοί του λειτουργισμού υποστηρίζουν ότι οι διαφορές θα ξεθωριάσουν και θα αντικατασταθούν από ένα σύστημα διαστρωμάτωσης, που θα βασίζεται αποκλειστικά στην αξία του ατόμου</a:t>
            </a:r>
          </a:p>
          <a:p>
            <a:pPr eaLnBrk="1" hangingPunct="1"/>
            <a:r>
              <a:rPr lang="el-GR" altLang="el-GR" sz="2400" smtClean="0"/>
              <a:t>Οι θεωρητικοί των συγκρούσεων υποστηρίζουν ότι οι διαφορές θα συντηρούνται για όσο καιρό θα εξυπηρετούν τα συμφέροντα των κυρίαρχων ομάδων</a:t>
            </a:r>
          </a:p>
          <a:p>
            <a:pPr eaLnBrk="1" hangingPunct="1"/>
            <a:r>
              <a:rPr lang="el-GR" altLang="el-GR" sz="2400" smtClean="0"/>
              <a:t>Αναδεικνύονται νέες εθνότητες</a:t>
            </a:r>
          </a:p>
        </p:txBody>
      </p:sp>
    </p:spTree>
    <p:extLst>
      <p:ext uri="{BB962C8B-B14F-4D97-AF65-F5344CB8AC3E}">
        <p14:creationId xmlns:p14="http://schemas.microsoft.com/office/powerpoint/2010/main" val="3809794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ενότητα βασίζεται στο βιβλίο</a:t>
            </a:r>
            <a:r>
              <a:rPr lang="en-US" dirty="0" smtClean="0"/>
              <a:t>:</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00667"/>
            <a:ext cx="3528392" cy="516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5054" y="3861048"/>
            <a:ext cx="3563888" cy="144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 name="Rectangle 9"/>
          <p:cNvSpPr/>
          <p:nvPr/>
        </p:nvSpPr>
        <p:spPr>
          <a:xfrm>
            <a:off x="4572000" y="2204292"/>
            <a:ext cx="3563888" cy="1477328"/>
          </a:xfrm>
          <a:prstGeom prst="rect">
            <a:avLst/>
          </a:prstGeom>
        </p:spPr>
        <p:txBody>
          <a:bodyPr wrap="square">
            <a:spAutoFit/>
          </a:bodyPr>
          <a:lstStyle/>
          <a:p>
            <a:r>
              <a:rPr lang="el-GR" dirty="0">
                <a:latin typeface="+mn-lt"/>
                <a:hlinkClick r:id="rId4"/>
              </a:rPr>
              <a:t>Κοινωνιολογία, Οι Βασικές Έννοιες, </a:t>
            </a:r>
            <a:r>
              <a:rPr lang="el-GR" dirty="0" err="1">
                <a:latin typeface="+mn-lt"/>
                <a:hlinkClick r:id="rId4"/>
              </a:rPr>
              <a:t>Michael</a:t>
            </a:r>
            <a:r>
              <a:rPr lang="el-GR" dirty="0">
                <a:latin typeface="+mn-lt"/>
                <a:hlinkClick r:id="rId4"/>
              </a:rPr>
              <a:t> </a:t>
            </a:r>
            <a:r>
              <a:rPr lang="el-GR" dirty="0" err="1">
                <a:latin typeface="+mn-lt"/>
                <a:hlinkClick r:id="rId4"/>
              </a:rPr>
              <a:t>Hughes</a:t>
            </a:r>
            <a:r>
              <a:rPr lang="el-GR" dirty="0">
                <a:latin typeface="+mn-lt"/>
                <a:hlinkClick r:id="rId4"/>
              </a:rPr>
              <a:t>, </a:t>
            </a:r>
            <a:r>
              <a:rPr lang="el-GR" dirty="0" err="1">
                <a:latin typeface="+mn-lt"/>
                <a:hlinkClick r:id="rId4"/>
              </a:rPr>
              <a:t>Carolyn</a:t>
            </a:r>
            <a:r>
              <a:rPr lang="el-GR" dirty="0">
                <a:latin typeface="+mn-lt"/>
                <a:hlinkClick r:id="rId4"/>
              </a:rPr>
              <a:t> J. </a:t>
            </a:r>
            <a:r>
              <a:rPr lang="el-GR" dirty="0" err="1">
                <a:latin typeface="+mn-lt"/>
                <a:hlinkClick r:id="rId4"/>
              </a:rPr>
              <a:t>Kroehler</a:t>
            </a:r>
            <a:r>
              <a:rPr lang="el-GR" dirty="0">
                <a:latin typeface="+mn-lt"/>
                <a:hlinkClick r:id="rId4"/>
              </a:rPr>
              <a:t>, Εισαγωγή και επιστημονική επιμέλεια Θεόδωρος </a:t>
            </a:r>
            <a:r>
              <a:rPr lang="el-GR" dirty="0" err="1">
                <a:latin typeface="+mn-lt"/>
                <a:hlinkClick r:id="rId4"/>
              </a:rPr>
              <a:t>Ιωσηφίδης</a:t>
            </a:r>
            <a:r>
              <a:rPr lang="el-GR" dirty="0">
                <a:latin typeface="+mn-lt"/>
                <a:hlinkClick r:id="rId4"/>
              </a:rPr>
              <a:t>, Εκδόσεις Κριτική, 2007 </a:t>
            </a:r>
            <a:endParaRPr lang="el-GR" dirty="0">
              <a:latin typeface="+mn-lt"/>
            </a:endParaRPr>
          </a:p>
        </p:txBody>
      </p:sp>
    </p:spTree>
    <p:extLst>
      <p:ext uri="{BB962C8B-B14F-4D97-AF65-F5344CB8AC3E}">
        <p14:creationId xmlns:p14="http://schemas.microsoft.com/office/powerpoint/2010/main" val="8161301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Γεωργία </a:t>
            </a:r>
            <a:r>
              <a:rPr lang="el-GR" sz="2000" dirty="0" err="1"/>
              <a:t>Γούγα</a:t>
            </a:r>
            <a:r>
              <a:rPr lang="el-GR" sz="2000" dirty="0"/>
              <a:t> </a:t>
            </a:r>
            <a:r>
              <a:rPr lang="el-GR" sz="2000" dirty="0" err="1"/>
              <a:t>Ανθούλη</a:t>
            </a:r>
            <a:r>
              <a:rPr lang="el-GR" sz="2000" dirty="0"/>
              <a:t> 2014. Γεωργία </a:t>
            </a:r>
            <a:r>
              <a:rPr lang="el-GR" sz="2000" dirty="0" err="1"/>
              <a:t>Γούγα</a:t>
            </a:r>
            <a:r>
              <a:rPr lang="el-GR" sz="2000" dirty="0"/>
              <a:t>. «Γενική Κοινωνιολογία. Ενότητα 5: Φυλετικές και </a:t>
            </a:r>
            <a:r>
              <a:rPr lang="el-GR" sz="2000" dirty="0" err="1"/>
              <a:t>Εθνοτικές</a:t>
            </a:r>
            <a:r>
              <a:rPr lang="el-GR" sz="2000" dirty="0"/>
              <a:t> </a:t>
            </a:r>
            <a:r>
              <a:rPr lang="el-GR" sz="2000" dirty="0" smtClean="0"/>
              <a:t>Ανισότητες. Έκδοση: 1.0. Αθήνα 2014. Διαθέσιμο από τη δικτυακή διεύθυνση: </a:t>
            </a:r>
            <a:r>
              <a:rPr lang="en-US" sz="2000" dirty="0" smtClean="0">
                <a:hlinkClick r:id="rId3"/>
              </a:rPr>
              <a:t>ocp.teiath.gr</a:t>
            </a:r>
            <a:r>
              <a:rPr lang="el-GR" sz="2000" dirty="0" smtClean="0"/>
              <a:t>.</a:t>
            </a:r>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457200" y="1052736"/>
            <a:ext cx="8229600" cy="518457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924944"/>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573016"/>
            <a:ext cx="9036496" cy="3284984"/>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0713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457200" indent="-457200">
              <a:buFont typeface="+mj-lt"/>
              <a:buAutoNum type="arabicPeriod"/>
            </a:pPr>
            <a:r>
              <a:rPr lang="el-GR" sz="2000" dirty="0"/>
              <a:t>Κοινωνιολογία, Οι Βασικές Έννοιες, </a:t>
            </a:r>
            <a:r>
              <a:rPr lang="el-GR" sz="2000" dirty="0" err="1"/>
              <a:t>Michael</a:t>
            </a:r>
            <a:r>
              <a:rPr lang="el-GR" sz="2000" dirty="0"/>
              <a:t> </a:t>
            </a:r>
            <a:r>
              <a:rPr lang="el-GR" sz="2000" dirty="0" err="1"/>
              <a:t>Hughes</a:t>
            </a:r>
            <a:r>
              <a:rPr lang="el-GR" sz="2000" dirty="0"/>
              <a:t>, </a:t>
            </a:r>
            <a:r>
              <a:rPr lang="el-GR" sz="2000" dirty="0" err="1"/>
              <a:t>Carolyn</a:t>
            </a:r>
            <a:r>
              <a:rPr lang="el-GR" sz="2000" dirty="0"/>
              <a:t> J. </a:t>
            </a:r>
            <a:r>
              <a:rPr lang="el-GR" sz="2000" dirty="0" err="1"/>
              <a:t>Kroehler</a:t>
            </a:r>
            <a:r>
              <a:rPr lang="el-GR" sz="2000" dirty="0"/>
              <a:t>, Εισαγωγή και επιστημονική επιμέλεια Θεόδωρος </a:t>
            </a:r>
            <a:r>
              <a:rPr lang="el-GR" sz="2000" dirty="0" err="1"/>
              <a:t>Ιωσηφίδης</a:t>
            </a:r>
            <a:r>
              <a:rPr lang="el-GR" sz="2000" dirty="0"/>
              <a:t>, Εκδόσεις Κριτική, 2007 </a:t>
            </a:r>
          </a:p>
          <a:p>
            <a:pPr marL="0" indent="0">
              <a:buNone/>
            </a:pPr>
            <a:endParaRPr lang="el-GR" sz="2000" dirty="0"/>
          </a:p>
          <a:p>
            <a:pPr marL="0" indent="0">
              <a:buNone/>
            </a:pPr>
            <a:endParaRPr lang="el-GR" sz="2000" dirty="0" smtClean="0"/>
          </a:p>
          <a:p>
            <a:pPr marL="457200" indent="-457200">
              <a:buFont typeface="+mj-lt"/>
              <a:buAutoNum type="arabicPeriod"/>
            </a:pPr>
            <a:endParaRPr lang="el-GR" sz="2000" dirty="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l-GR" altLang="el-GR" dirty="0" smtClean="0"/>
              <a:t>Περιεχόμενα</a:t>
            </a:r>
            <a:endParaRPr lang="el-GR" altLang="el-GR" dirty="0"/>
          </a:p>
        </p:txBody>
      </p:sp>
      <p:sp>
        <p:nvSpPr>
          <p:cNvPr id="2" name="Content Placeholder 1"/>
          <p:cNvSpPr>
            <a:spLocks noGrp="1"/>
          </p:cNvSpPr>
          <p:nvPr>
            <p:ph idx="1"/>
          </p:nvPr>
        </p:nvSpPr>
        <p:spPr/>
        <p:txBody>
          <a:bodyPr>
            <a:normAutofit/>
          </a:bodyPr>
          <a:lstStyle/>
          <a:p>
            <a:r>
              <a:rPr lang="el-GR" sz="2800" dirty="0"/>
              <a:t>Φυλετική και </a:t>
            </a:r>
            <a:r>
              <a:rPr lang="el-GR" sz="2800" dirty="0" err="1"/>
              <a:t>Εθνοτική</a:t>
            </a:r>
            <a:r>
              <a:rPr lang="el-GR" sz="2800" dirty="0"/>
              <a:t> Διαστρωμάτωση</a:t>
            </a:r>
          </a:p>
          <a:p>
            <a:r>
              <a:rPr lang="el-GR" sz="2800" dirty="0"/>
              <a:t>Προκατάληψη και Κοινωνικές Διακρίσεις</a:t>
            </a:r>
          </a:p>
          <a:p>
            <a:r>
              <a:rPr lang="el-GR" sz="2800" dirty="0"/>
              <a:t>Πρότυπα </a:t>
            </a:r>
            <a:r>
              <a:rPr lang="el-GR" sz="2800" dirty="0" err="1"/>
              <a:t>Διομαδικών</a:t>
            </a:r>
            <a:r>
              <a:rPr lang="el-GR" sz="2800" dirty="0"/>
              <a:t> Σχέσεων: Αφομοίωση και  Πλουραλισμός</a:t>
            </a:r>
          </a:p>
          <a:p>
            <a:r>
              <a:rPr lang="el-GR" sz="2800" dirty="0"/>
              <a:t>Κοινωνιολογικές Προσεγγίσεις των Φυλετικών και </a:t>
            </a:r>
            <a:r>
              <a:rPr lang="el-GR" sz="2800" dirty="0" err="1"/>
              <a:t>Εθνοτικών</a:t>
            </a:r>
            <a:r>
              <a:rPr lang="el-GR" sz="2800" dirty="0"/>
              <a:t> Ανισοτήτων</a:t>
            </a:r>
          </a:p>
          <a:p>
            <a:r>
              <a:rPr lang="el-GR" sz="2800" dirty="0"/>
              <a:t>Το Μέλλον των Σχέσεων Ανάμεσα στις </a:t>
            </a:r>
            <a:r>
              <a:rPr lang="el-GR" sz="2800" dirty="0" err="1"/>
              <a:t>Εθνοτικές</a:t>
            </a:r>
            <a:r>
              <a:rPr lang="el-GR" sz="2800" dirty="0"/>
              <a:t> και τις Μειονοτικές Ομάδες</a:t>
            </a:r>
          </a:p>
          <a:p>
            <a:endParaRPr lang="el-GR" sz="2800" dirty="0"/>
          </a:p>
        </p:txBody>
      </p:sp>
    </p:spTree>
    <p:extLst>
      <p:ext uri="{BB962C8B-B14F-4D97-AF65-F5344CB8AC3E}">
        <p14:creationId xmlns:p14="http://schemas.microsoft.com/office/powerpoint/2010/main" val="4014277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Rot="1" noChangeArrowheads="1"/>
          </p:cNvSpPr>
          <p:nvPr>
            <p:ph type="title"/>
          </p:nvPr>
        </p:nvSpPr>
        <p:spPr>
          <a:noFill/>
        </p:spPr>
        <p:txBody>
          <a:bodyPr>
            <a:normAutofit fontScale="90000"/>
          </a:bodyPr>
          <a:lstStyle/>
          <a:p>
            <a:pPr eaLnBrk="1" hangingPunct="1"/>
            <a:r>
              <a:rPr lang="el-GR" altLang="el-GR" sz="3600" dirty="0" smtClean="0"/>
              <a:t>Φυλετική και </a:t>
            </a:r>
            <a:r>
              <a:rPr lang="el-GR" altLang="el-GR" sz="3600" dirty="0" err="1" smtClean="0"/>
              <a:t>Εθνοτική</a:t>
            </a:r>
            <a:r>
              <a:rPr lang="el-GR" altLang="el-GR" sz="3600" dirty="0" smtClean="0"/>
              <a:t> </a:t>
            </a:r>
            <a:r>
              <a:rPr lang="el-GR" altLang="el-GR" sz="3600" dirty="0" smtClean="0"/>
              <a:t>Διαστρωμάτωση </a:t>
            </a:r>
            <a:r>
              <a:rPr lang="el-GR" altLang="el-GR" sz="3100" b="0" dirty="0" smtClean="0"/>
              <a:t>1/3 </a:t>
            </a:r>
            <a:endParaRPr lang="el-GR" altLang="el-GR" sz="3100" b="0" dirty="0" smtClean="0"/>
          </a:p>
        </p:txBody>
      </p:sp>
      <p:sp>
        <p:nvSpPr>
          <p:cNvPr id="4098" name="Rectangle 2"/>
          <p:cNvSpPr>
            <a:spLocks noGrp="1" noChangeArrowheads="1"/>
          </p:cNvSpPr>
          <p:nvPr>
            <p:ph idx="1"/>
          </p:nvPr>
        </p:nvSpPr>
        <p:spPr>
          <a:noFill/>
        </p:spPr>
        <p:txBody>
          <a:bodyPr anchor="ctr">
            <a:spAutoFit/>
          </a:bodyPr>
          <a:lstStyle/>
          <a:p>
            <a:pPr eaLnBrk="1" hangingPunct="1">
              <a:buFont typeface="Symbol" pitchFamily="18" charset="2"/>
              <a:buNone/>
            </a:pPr>
            <a:r>
              <a:rPr lang="el-GR" altLang="el-GR" sz="2800" b="1" dirty="0" smtClean="0"/>
              <a:t>Φυλές</a:t>
            </a:r>
            <a:endParaRPr lang="el-GR" altLang="el-GR" sz="2800" dirty="0" smtClean="0"/>
          </a:p>
          <a:p>
            <a:pPr eaLnBrk="1" hangingPunct="1"/>
            <a:r>
              <a:rPr lang="el-GR" altLang="el-GR" sz="2400" dirty="0" smtClean="0"/>
              <a:t>Στην απογραφή του 2000 που έγινε στις ΗΠΑ, υπήρχαν 15 διαφορετικές επιλογές φυλετικού αυτοπροσδιορισμού </a:t>
            </a:r>
          </a:p>
          <a:p>
            <a:pPr eaLnBrk="1" hangingPunct="1"/>
            <a:r>
              <a:rPr lang="el-GR" altLang="el-GR" sz="2400" dirty="0" smtClean="0"/>
              <a:t> «Φυλή» - μια κοινωνική κατασκευή: Σύνολο ανθρώπων οι οποίοι θεωρούν – και το ίδιο πιστεύουν και οι άνθρωποι εκτός φυλής – ότι εμφανίζουν κοινά, διακριτά κληρονομικά χαρακτηριστικά</a:t>
            </a:r>
          </a:p>
          <a:p>
            <a:pPr eaLnBrk="1" hangingPunct="1"/>
            <a:r>
              <a:rPr lang="el-GR" altLang="el-GR" sz="2400" dirty="0" smtClean="0"/>
              <a:t>Σε ποσοστό 94%, η γενετική διαφοροποίηση είναι </a:t>
            </a:r>
            <a:r>
              <a:rPr lang="el-GR" altLang="el-GR" sz="2400" dirty="0" err="1" smtClean="0"/>
              <a:t>ενδοφυλετική</a:t>
            </a:r>
            <a:endParaRPr lang="el-GR" altLang="el-GR" sz="2400" dirty="0" smtClean="0"/>
          </a:p>
          <a:p>
            <a:pPr eaLnBrk="1" hangingPunct="1"/>
            <a:r>
              <a:rPr lang="el-GR" altLang="el-GR" sz="2400" dirty="0" smtClean="0"/>
              <a:t>Η διαφορά στις ικανότητες μπορεί να αποδοθεί σε περιβαλλοντικούς και πολιτισμικούς παράγοντες</a:t>
            </a:r>
          </a:p>
          <a:p>
            <a:pPr eaLnBrk="1" hangingPunct="1"/>
            <a:r>
              <a:rPr lang="el-GR" altLang="el-GR" sz="2400" dirty="0" smtClean="0"/>
              <a:t>Ατομικός και θεσμικός ρατσισμός</a:t>
            </a:r>
          </a:p>
        </p:txBody>
      </p:sp>
    </p:spTree>
    <p:extLst>
      <p:ext uri="{BB962C8B-B14F-4D97-AF65-F5344CB8AC3E}">
        <p14:creationId xmlns:p14="http://schemas.microsoft.com/office/powerpoint/2010/main" val="2795394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Rot="1" noChangeArrowheads="1"/>
          </p:cNvSpPr>
          <p:nvPr>
            <p:ph type="title"/>
          </p:nvPr>
        </p:nvSpPr>
        <p:spPr>
          <a:noFill/>
        </p:spPr>
        <p:txBody>
          <a:bodyPr>
            <a:normAutofit/>
          </a:bodyPr>
          <a:lstStyle/>
          <a:p>
            <a:r>
              <a:rPr lang="el-GR" altLang="el-GR" sz="3200" dirty="0">
                <a:solidFill>
                  <a:prstClr val="black"/>
                </a:solidFill>
              </a:rPr>
              <a:t>Φυλετική και </a:t>
            </a:r>
            <a:r>
              <a:rPr lang="el-GR" altLang="el-GR" sz="3200" dirty="0" err="1">
                <a:solidFill>
                  <a:prstClr val="black"/>
                </a:solidFill>
              </a:rPr>
              <a:t>Εθνοτική</a:t>
            </a:r>
            <a:r>
              <a:rPr lang="el-GR" altLang="el-GR" sz="3200" dirty="0">
                <a:solidFill>
                  <a:prstClr val="black"/>
                </a:solidFill>
              </a:rPr>
              <a:t> Διαστρωμάτωση </a:t>
            </a:r>
            <a:r>
              <a:rPr lang="el-GR" altLang="el-GR" sz="2800" b="0" dirty="0" smtClean="0">
                <a:solidFill>
                  <a:prstClr val="black"/>
                </a:solidFill>
              </a:rPr>
              <a:t>2/3 </a:t>
            </a:r>
            <a:endParaRPr lang="en-US" altLang="el-GR" sz="3600" dirty="0" smtClean="0"/>
          </a:p>
        </p:txBody>
      </p:sp>
      <p:sp>
        <p:nvSpPr>
          <p:cNvPr id="5122" name="Rectangle 2"/>
          <p:cNvSpPr>
            <a:spLocks noGrp="1" noChangeArrowheads="1"/>
          </p:cNvSpPr>
          <p:nvPr>
            <p:ph idx="1"/>
          </p:nvPr>
        </p:nvSpPr>
        <p:spPr>
          <a:noFill/>
        </p:spPr>
        <p:txBody>
          <a:bodyPr anchor="ctr">
            <a:spAutoFit/>
          </a:bodyPr>
          <a:lstStyle/>
          <a:p>
            <a:pPr eaLnBrk="1" hangingPunct="1">
              <a:buFont typeface="Symbol" pitchFamily="18" charset="2"/>
              <a:buNone/>
            </a:pPr>
            <a:r>
              <a:rPr lang="el-GR" altLang="el-GR" sz="2800" b="1" smtClean="0"/>
              <a:t>Εθνοτικές ομάδες</a:t>
            </a:r>
            <a:endParaRPr lang="el-GR" altLang="el-GR" sz="2800" smtClean="0"/>
          </a:p>
          <a:p>
            <a:pPr eaLnBrk="1" hangingPunct="1"/>
            <a:r>
              <a:rPr lang="el-GR" altLang="el-GR" sz="2400" smtClean="0"/>
              <a:t>Ομάδες που ορίζονται πρωτίστως με βάση πολιτισμικά χαρακτηριστικά: γλώσσα, λαϊκές παραδόσεις, ενδυμασία, χειρονομίες, θρησκεία</a:t>
            </a:r>
          </a:p>
          <a:p>
            <a:pPr eaLnBrk="1" hangingPunct="1"/>
            <a:r>
              <a:rPr lang="el-GR" altLang="el-GR" sz="2400" i="1" smtClean="0"/>
              <a:t>Παραδείγματα: </a:t>
            </a:r>
            <a:r>
              <a:rPr lang="el-GR" altLang="el-GR" sz="2400" smtClean="0"/>
              <a:t>αμερικανοί Εβραίοι, ισπανόφωνοι Αμερικανοί</a:t>
            </a:r>
          </a:p>
          <a:p>
            <a:pPr eaLnBrk="1" hangingPunct="1"/>
            <a:r>
              <a:rPr lang="el-GR" altLang="el-GR" sz="2400" smtClean="0"/>
              <a:t>Θεωρούν πολλές φορές ότι ανήκουν στον ίδιο λαό και ότι αποτελούν ξεχωριστό έθνος</a:t>
            </a:r>
          </a:p>
          <a:p>
            <a:pPr eaLnBrk="1" hangingPunct="1"/>
            <a:r>
              <a:rPr lang="el-GR" altLang="el-GR" sz="2400" smtClean="0"/>
              <a:t>Θεωρούν ότι έχουν κοινή ιστορία και / ή πεπρωμένο</a:t>
            </a:r>
          </a:p>
          <a:p>
            <a:pPr eaLnBrk="1" hangingPunct="1"/>
            <a:r>
              <a:rPr lang="el-GR" altLang="el-GR" sz="2400" smtClean="0"/>
              <a:t>Συχνά οι εθνοτικές ταυτότητες «κατασκευάζονται» από τους φορείς τους</a:t>
            </a:r>
          </a:p>
        </p:txBody>
      </p:sp>
    </p:spTree>
    <p:extLst>
      <p:ext uri="{BB962C8B-B14F-4D97-AF65-F5344CB8AC3E}">
        <p14:creationId xmlns:p14="http://schemas.microsoft.com/office/powerpoint/2010/main" val="3337307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Rot="1" noChangeArrowheads="1"/>
          </p:cNvSpPr>
          <p:nvPr>
            <p:ph type="title"/>
          </p:nvPr>
        </p:nvSpPr>
        <p:spPr>
          <a:noFill/>
        </p:spPr>
        <p:txBody>
          <a:bodyPr>
            <a:normAutofit/>
          </a:bodyPr>
          <a:lstStyle/>
          <a:p>
            <a:r>
              <a:rPr lang="el-GR" altLang="el-GR" sz="3200" dirty="0">
                <a:solidFill>
                  <a:prstClr val="black"/>
                </a:solidFill>
              </a:rPr>
              <a:t>Φυλετική και </a:t>
            </a:r>
            <a:r>
              <a:rPr lang="el-GR" altLang="el-GR" sz="3200" dirty="0" err="1">
                <a:solidFill>
                  <a:prstClr val="black"/>
                </a:solidFill>
              </a:rPr>
              <a:t>Εθνοτική</a:t>
            </a:r>
            <a:r>
              <a:rPr lang="el-GR" altLang="el-GR" sz="3200" dirty="0">
                <a:solidFill>
                  <a:prstClr val="black"/>
                </a:solidFill>
              </a:rPr>
              <a:t> Διαστρωμάτωση </a:t>
            </a:r>
            <a:r>
              <a:rPr lang="el-GR" altLang="el-GR" sz="2800" b="0" dirty="0" smtClean="0">
                <a:solidFill>
                  <a:prstClr val="black"/>
                </a:solidFill>
              </a:rPr>
              <a:t>3/3 </a:t>
            </a:r>
            <a:endParaRPr lang="en-US" altLang="el-GR" sz="3600" dirty="0" smtClean="0"/>
          </a:p>
        </p:txBody>
      </p:sp>
      <p:sp>
        <p:nvSpPr>
          <p:cNvPr id="6146" name="Rectangle 2"/>
          <p:cNvSpPr>
            <a:spLocks noGrp="1" noChangeArrowheads="1"/>
          </p:cNvSpPr>
          <p:nvPr>
            <p:ph idx="1"/>
          </p:nvPr>
        </p:nvSpPr>
        <p:spPr>
          <a:noFill/>
        </p:spPr>
        <p:txBody>
          <a:bodyPr anchor="ctr">
            <a:spAutoFit/>
          </a:bodyPr>
          <a:lstStyle/>
          <a:p>
            <a:pPr eaLnBrk="1" hangingPunct="1">
              <a:buFont typeface="Symbol" pitchFamily="18" charset="2"/>
              <a:buNone/>
            </a:pPr>
            <a:r>
              <a:rPr lang="el-GR" altLang="el-GR" sz="2800" b="1" smtClean="0"/>
              <a:t>Μειονοτικές Ομάδες</a:t>
            </a:r>
            <a:endParaRPr lang="el-GR" altLang="el-GR" sz="2800" smtClean="0"/>
          </a:p>
          <a:p>
            <a:pPr eaLnBrk="1" hangingPunct="1"/>
            <a:r>
              <a:rPr lang="el-GR" altLang="el-GR" sz="2400" smtClean="0"/>
              <a:t>Πέντε χαρακτηριστικά γνωρίσματα των μειονοτικών ομάδων </a:t>
            </a:r>
          </a:p>
          <a:p>
            <a:pPr marL="1033463" lvl="1" indent="-514350" eaLnBrk="1" hangingPunct="1">
              <a:buFont typeface="Arial" charset="0"/>
              <a:buAutoNum type="arabicPeriod"/>
            </a:pPr>
            <a:r>
              <a:rPr lang="el-GR" altLang="el-GR" sz="2200" smtClean="0"/>
              <a:t>Τα μέλη της γίνονται θύματα διακρίσεων από μία </a:t>
            </a:r>
            <a:r>
              <a:rPr lang="el-GR" altLang="el-GR" sz="2200" i="1" smtClean="0"/>
              <a:t>κυρίαρχη ομάδα </a:t>
            </a:r>
            <a:r>
              <a:rPr lang="el-GR" altLang="el-GR" sz="2200" smtClean="0"/>
              <a:t>και </a:t>
            </a:r>
            <a:r>
              <a:rPr lang="el-GR" altLang="el-GR" sz="2200" u="sng" smtClean="0"/>
              <a:t>δεν έχουν πρόσβαση στην εξουσία </a:t>
            </a:r>
            <a:r>
              <a:rPr lang="el-GR" altLang="el-GR" sz="2200" smtClean="0"/>
              <a:t>για να βελτιώσουν την κατάστασή τους</a:t>
            </a:r>
          </a:p>
          <a:p>
            <a:pPr marL="1033463" lvl="1" indent="-514350" eaLnBrk="1" hangingPunct="1">
              <a:buFont typeface="Arial" charset="0"/>
              <a:buAutoNum type="arabicPeriod"/>
            </a:pPr>
            <a:r>
              <a:rPr lang="el-GR" altLang="el-GR" sz="2200" smtClean="0"/>
              <a:t>Χαρακτηρίζονται από φυσιογνωμικά ή πολιτισμικά γνωρίσματα</a:t>
            </a:r>
          </a:p>
          <a:p>
            <a:pPr marL="1033463" lvl="1" indent="-514350" eaLnBrk="1" hangingPunct="1">
              <a:buFont typeface="Arial" charset="0"/>
              <a:buAutoNum type="arabicPeriod"/>
            </a:pPr>
            <a:r>
              <a:rPr lang="el-GR" altLang="el-GR" sz="2200" smtClean="0"/>
              <a:t>Συνιστούν κοινωνικές ομάδες με αυτοσυνείδηση και κοινή ταυτότητα</a:t>
            </a:r>
          </a:p>
          <a:p>
            <a:pPr marL="1033463" lvl="1" indent="-514350" eaLnBrk="1" hangingPunct="1">
              <a:buFont typeface="Arial" charset="0"/>
              <a:buAutoNum type="arabicPeriod"/>
            </a:pPr>
            <a:r>
              <a:rPr lang="el-GR" altLang="el-GR" sz="2200" smtClean="0"/>
              <a:t>Η συμμετοχή δεν είναι κατά κανόνα εθελοντική</a:t>
            </a:r>
          </a:p>
          <a:p>
            <a:pPr marL="1033463" lvl="1" indent="-514350" eaLnBrk="1" hangingPunct="1">
              <a:buFont typeface="Arial" charset="0"/>
              <a:buAutoNum type="arabicPeriod"/>
            </a:pPr>
            <a:r>
              <a:rPr lang="el-GR" altLang="el-GR" sz="2200" smtClean="0"/>
              <a:t>Επικρατεί κατά κανόνα η ενδογαμία</a:t>
            </a:r>
          </a:p>
        </p:txBody>
      </p:sp>
    </p:spTree>
    <p:extLst>
      <p:ext uri="{BB962C8B-B14F-4D97-AF65-F5344CB8AC3E}">
        <p14:creationId xmlns:p14="http://schemas.microsoft.com/office/powerpoint/2010/main" val="119641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Rot="1" noChangeArrowheads="1"/>
          </p:cNvSpPr>
          <p:nvPr>
            <p:ph type="title"/>
          </p:nvPr>
        </p:nvSpPr>
        <p:spPr>
          <a:noFill/>
        </p:spPr>
        <p:txBody>
          <a:bodyPr>
            <a:normAutofit fontScale="90000"/>
          </a:bodyPr>
          <a:lstStyle/>
          <a:p>
            <a:pPr eaLnBrk="1" hangingPunct="1"/>
            <a:r>
              <a:rPr lang="el-GR" altLang="el-GR" sz="3600" dirty="0" smtClean="0"/>
              <a:t>Προκατάληψη και Κοινωνικές </a:t>
            </a:r>
            <a:r>
              <a:rPr lang="el-GR" altLang="el-GR" sz="3600" dirty="0" smtClean="0"/>
              <a:t>Διακρίσεις </a:t>
            </a:r>
            <a:r>
              <a:rPr lang="el-GR" altLang="el-GR" sz="3100" b="0" dirty="0" smtClean="0"/>
              <a:t>1/4</a:t>
            </a:r>
            <a:endParaRPr lang="el-GR" altLang="el-GR" sz="3100" b="0" dirty="0" smtClean="0"/>
          </a:p>
        </p:txBody>
      </p:sp>
      <p:sp>
        <p:nvSpPr>
          <p:cNvPr id="7170" name="Rectangle 2"/>
          <p:cNvSpPr>
            <a:spLocks noGrp="1" noChangeArrowheads="1"/>
          </p:cNvSpPr>
          <p:nvPr>
            <p:ph idx="1"/>
          </p:nvPr>
        </p:nvSpPr>
        <p:spPr>
          <a:noFill/>
        </p:spPr>
        <p:txBody>
          <a:bodyPr anchor="ctr">
            <a:spAutoFit/>
          </a:bodyPr>
          <a:lstStyle/>
          <a:p>
            <a:pPr eaLnBrk="1" hangingPunct="1">
              <a:buFont typeface="Symbol" pitchFamily="18" charset="2"/>
              <a:buNone/>
            </a:pPr>
            <a:r>
              <a:rPr lang="el-GR" altLang="el-GR" sz="2800" smtClean="0"/>
              <a:t>    Η </a:t>
            </a:r>
            <a:r>
              <a:rPr lang="el-GR" altLang="el-GR" sz="2800" b="1" smtClean="0"/>
              <a:t>προκατάληψη </a:t>
            </a:r>
            <a:r>
              <a:rPr lang="el-GR" altLang="el-GR" sz="2800" smtClean="0"/>
              <a:t>αναφέρεται στις </a:t>
            </a:r>
            <a:r>
              <a:rPr lang="el-GR" altLang="el-GR" sz="2800" i="1" smtClean="0"/>
              <a:t>στάσεις </a:t>
            </a:r>
            <a:r>
              <a:rPr lang="el-GR" altLang="el-GR" sz="2800" smtClean="0"/>
              <a:t>αποστροφής και εχθρότητας που νιώθει κάποιος για τα μέλη μιας άλλης ομάδας μόνο και μόνο επειδή ανήκουν σε αυτή την ομάδα, καθώς θεωρεί ότι διαθέτουν εξ ορισμού τα στερεοτυπικά χαρακτηριστικά που </a:t>
            </a:r>
            <a:r>
              <a:rPr lang="el-GR" altLang="el-GR" sz="2800" i="1" smtClean="0"/>
              <a:t>αποδίδονται </a:t>
            </a:r>
            <a:r>
              <a:rPr lang="el-GR" altLang="el-GR" sz="2800" smtClean="0"/>
              <a:t>στη συγκεκριμένη ομάδα. </a:t>
            </a:r>
          </a:p>
          <a:p>
            <a:pPr eaLnBrk="1" hangingPunct="1">
              <a:buFont typeface="Symbol" pitchFamily="18" charset="2"/>
              <a:buNone/>
            </a:pPr>
            <a:endParaRPr lang="en-US" altLang="el-GR" smtClean="0"/>
          </a:p>
        </p:txBody>
      </p:sp>
    </p:spTree>
    <p:extLst>
      <p:ext uri="{BB962C8B-B14F-4D97-AF65-F5344CB8AC3E}">
        <p14:creationId xmlns:p14="http://schemas.microsoft.com/office/powerpoint/2010/main" val="3748355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Rot="1" noChangeArrowheads="1"/>
          </p:cNvSpPr>
          <p:nvPr>
            <p:ph type="title"/>
          </p:nvPr>
        </p:nvSpPr>
        <p:spPr>
          <a:noFill/>
        </p:spPr>
        <p:txBody>
          <a:bodyPr>
            <a:normAutofit/>
          </a:bodyPr>
          <a:lstStyle/>
          <a:p>
            <a:r>
              <a:rPr lang="el-GR" altLang="el-GR" sz="3200" dirty="0">
                <a:solidFill>
                  <a:prstClr val="black"/>
                </a:solidFill>
              </a:rPr>
              <a:t>Προκατάληψη και Κοινωνικές Διακρίσεις </a:t>
            </a:r>
            <a:r>
              <a:rPr lang="el-GR" altLang="el-GR" sz="2800" b="0" dirty="0" smtClean="0">
                <a:solidFill>
                  <a:prstClr val="black"/>
                </a:solidFill>
              </a:rPr>
              <a:t>2/4</a:t>
            </a:r>
            <a:endParaRPr lang="en-US" altLang="el-GR" sz="3600" dirty="0" smtClean="0"/>
          </a:p>
        </p:txBody>
      </p:sp>
      <p:sp>
        <p:nvSpPr>
          <p:cNvPr id="8194" name="Rectangle 2"/>
          <p:cNvSpPr>
            <a:spLocks noGrp="1" noChangeArrowheads="1"/>
          </p:cNvSpPr>
          <p:nvPr>
            <p:ph idx="1"/>
          </p:nvPr>
        </p:nvSpPr>
        <p:spPr>
          <a:noFill/>
        </p:spPr>
        <p:txBody>
          <a:bodyPr anchor="ctr">
            <a:spAutoFit/>
          </a:bodyPr>
          <a:lstStyle/>
          <a:p>
            <a:pPr eaLnBrk="1" hangingPunct="1">
              <a:buFont typeface="Symbol" pitchFamily="18" charset="2"/>
              <a:buNone/>
            </a:pPr>
            <a:r>
              <a:rPr lang="el-GR" altLang="el-GR" sz="2400" b="1" smtClean="0"/>
              <a:t>Αίτια της Προκατάληψης</a:t>
            </a:r>
            <a:endParaRPr lang="el-GR" altLang="el-GR" sz="2400" smtClean="0"/>
          </a:p>
          <a:p>
            <a:pPr eaLnBrk="1" hangingPunct="1"/>
            <a:r>
              <a:rPr lang="el-GR" altLang="el-GR" sz="2200" smtClean="0"/>
              <a:t>Κοινωνική Ψυχολογία – κοινωνική διαντίδραση </a:t>
            </a:r>
          </a:p>
          <a:p>
            <a:pPr lvl="1" eaLnBrk="1" hangingPunct="1"/>
            <a:r>
              <a:rPr lang="el-GR" altLang="el-GR" sz="2000" smtClean="0"/>
              <a:t>Θεωρία της απογοήτευσης – επιθετικότητας</a:t>
            </a:r>
          </a:p>
          <a:p>
            <a:pPr lvl="1" eaLnBrk="1" hangingPunct="1"/>
            <a:r>
              <a:rPr lang="el-GR" altLang="el-GR" sz="2000" smtClean="0"/>
              <a:t>Θεωρία της αυταρχικής προσωπικότητας</a:t>
            </a:r>
          </a:p>
          <a:p>
            <a:pPr lvl="1" eaLnBrk="1" hangingPunct="1"/>
            <a:r>
              <a:rPr lang="el-GR" altLang="el-GR" sz="2000" smtClean="0"/>
              <a:t>Θεωρίες της κοινωνικοποίησης</a:t>
            </a:r>
          </a:p>
          <a:p>
            <a:pPr eaLnBrk="1" hangingPunct="1"/>
            <a:r>
              <a:rPr lang="el-GR" altLang="el-GR" sz="2200" smtClean="0"/>
              <a:t>Κοινωνική Δομή – πολιτισμικοί μηχανισμοί</a:t>
            </a:r>
          </a:p>
          <a:p>
            <a:pPr lvl="1" eaLnBrk="1" hangingPunct="1"/>
            <a:r>
              <a:rPr lang="el-GR" altLang="el-GR" sz="2000" smtClean="0"/>
              <a:t>Θεωρία της διομαδικής σύγκρουσης</a:t>
            </a:r>
          </a:p>
          <a:p>
            <a:pPr lvl="1" eaLnBrk="1" hangingPunct="1"/>
            <a:r>
              <a:rPr lang="el-GR" altLang="el-GR" sz="2000" smtClean="0"/>
              <a:t>Θεωρία της «αντίληψης της θέσης της ομάδας»</a:t>
            </a:r>
          </a:p>
          <a:p>
            <a:pPr lvl="2" eaLnBrk="1" hangingPunct="1"/>
            <a:r>
              <a:rPr lang="el-GR" altLang="el-GR" sz="1800" smtClean="0"/>
              <a:t>Αντίληψη ότι η ομάδα στην οποία ανήκεις είναι ανώτερη </a:t>
            </a:r>
          </a:p>
          <a:p>
            <a:pPr lvl="2" eaLnBrk="1" hangingPunct="1"/>
            <a:r>
              <a:rPr lang="el-GR" altLang="el-GR" sz="1800" smtClean="0"/>
              <a:t>Αντίληψη ότι όσοι ανήκουν στη μειονότητα είναι διαφορετικοί και ξένοι </a:t>
            </a:r>
          </a:p>
          <a:p>
            <a:pPr lvl="2" eaLnBrk="1" hangingPunct="1"/>
            <a:r>
              <a:rPr lang="el-GR" altLang="el-GR" sz="1800" smtClean="0"/>
              <a:t>Αντίληψη ότι όλα πρέπει να ανήκουν στην κυρίαρχη ομάδα</a:t>
            </a:r>
          </a:p>
          <a:p>
            <a:pPr lvl="2" eaLnBrk="1" hangingPunct="1"/>
            <a:r>
              <a:rPr lang="el-GR" altLang="el-GR" sz="1800" smtClean="0"/>
              <a:t>Φόβος και καχυποψία ότι τα μέλη της μειονότητας μηχανορραφούν εναντίον της κυρίαρχης ομάδας</a:t>
            </a:r>
          </a:p>
        </p:txBody>
      </p:sp>
    </p:spTree>
    <p:extLst>
      <p:ext uri="{BB962C8B-B14F-4D97-AF65-F5344CB8AC3E}">
        <p14:creationId xmlns:p14="http://schemas.microsoft.com/office/powerpoint/2010/main" val="2100286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Rot="1" noChangeArrowheads="1"/>
          </p:cNvSpPr>
          <p:nvPr>
            <p:ph type="title"/>
          </p:nvPr>
        </p:nvSpPr>
        <p:spPr>
          <a:noFill/>
        </p:spPr>
        <p:txBody>
          <a:bodyPr/>
          <a:lstStyle/>
          <a:p>
            <a:r>
              <a:rPr lang="el-GR" altLang="el-GR" sz="3200" dirty="0">
                <a:solidFill>
                  <a:prstClr val="black"/>
                </a:solidFill>
              </a:rPr>
              <a:t>Προκατάληψη και Κοινωνικές Διακρίσεις </a:t>
            </a:r>
            <a:r>
              <a:rPr lang="el-GR" altLang="el-GR" sz="2800" b="0" dirty="0" smtClean="0">
                <a:solidFill>
                  <a:prstClr val="black"/>
                </a:solidFill>
              </a:rPr>
              <a:t>3/4</a:t>
            </a:r>
            <a:endParaRPr lang="en-US" altLang="el-GR" sz="3500" dirty="0" smtClean="0"/>
          </a:p>
        </p:txBody>
      </p:sp>
      <p:sp>
        <p:nvSpPr>
          <p:cNvPr id="2" name="Content Placeholder 1"/>
          <p:cNvSpPr>
            <a:spLocks noGrp="1"/>
          </p:cNvSpPr>
          <p:nvPr>
            <p:ph idx="1"/>
          </p:nvPr>
        </p:nvSpPr>
        <p:spPr/>
        <p:txBody>
          <a:bodyPr>
            <a:normAutofit/>
          </a:bodyPr>
          <a:lstStyle/>
          <a:p>
            <a:r>
              <a:rPr lang="el-GR" altLang="el-GR" sz="2800" dirty="0"/>
              <a:t>Η </a:t>
            </a:r>
            <a:r>
              <a:rPr lang="el-GR" altLang="el-GR" sz="2800" b="1" dirty="0"/>
              <a:t>κοινωνική διάκριση </a:t>
            </a:r>
            <a:r>
              <a:rPr lang="el-GR" altLang="el-GR" sz="2800" dirty="0"/>
              <a:t>είναι η </a:t>
            </a:r>
            <a:r>
              <a:rPr lang="el-GR" altLang="el-GR" sz="2800" i="1" dirty="0"/>
              <a:t>ενέργεια </a:t>
            </a:r>
            <a:r>
              <a:rPr lang="el-GR" altLang="el-GR" sz="2800" dirty="0"/>
              <a:t>που στερεί από τα μέλη μιας ή περισσότερων κοινωνικών ομάδων και κατηγοριών τα προνόμια, το κύρος, την εξουσία, τα νομικά δικαιώματα, την ισότιμη νομική προστασία και άλλα κοινωνικά αγαθά, τα οποία απολαμβάνουν άλλες ομάδες.</a:t>
            </a:r>
          </a:p>
          <a:p>
            <a:endParaRPr lang="el-GR" sz="2800" dirty="0"/>
          </a:p>
        </p:txBody>
      </p:sp>
    </p:spTree>
    <p:extLst>
      <p:ext uri="{BB962C8B-B14F-4D97-AF65-F5344CB8AC3E}">
        <p14:creationId xmlns:p14="http://schemas.microsoft.com/office/powerpoint/2010/main" val="29374097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7ee257e9d67b41692d22d7ccca97ef964461c22"/>
</p:tagLst>
</file>

<file path=ppt/theme/theme1.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1802</TotalTime>
  <Words>1595</Words>
  <Application>Microsoft Office PowerPoint</Application>
  <PresentationFormat>On-screen Show (4:3)</PresentationFormat>
  <Paragraphs>176</Paragraphs>
  <Slides>25</Slides>
  <Notes>8</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OC_template_updated</vt:lpstr>
      <vt:lpstr>Γενική Κοινωνιολογία</vt:lpstr>
      <vt:lpstr>Η ενότητα βασίζεται στο βιβλίο:</vt:lpstr>
      <vt:lpstr>Περιεχόμενα</vt:lpstr>
      <vt:lpstr>Φυλετική και Εθνοτική Διαστρωμάτωση 1/3 </vt:lpstr>
      <vt:lpstr>Φυλετική και Εθνοτική Διαστρωμάτωση 2/3 </vt:lpstr>
      <vt:lpstr>Φυλετική και Εθνοτική Διαστρωμάτωση 3/3 </vt:lpstr>
      <vt:lpstr>Προκατάληψη και Κοινωνικές Διακρίσεις 1/4</vt:lpstr>
      <vt:lpstr>Προκατάληψη και Κοινωνικές Διακρίσεις 2/4</vt:lpstr>
      <vt:lpstr>Προκατάληψη και Κοινωνικές Διακρίσεις 3/4</vt:lpstr>
      <vt:lpstr>Προκατάληψη και Κοινωνικές Διακρίσεις 4/4</vt:lpstr>
      <vt:lpstr>Πρότυπα Διομαδικών Σχέσεων: Αφομοίωση και Πλουραλισμός 1/2</vt:lpstr>
      <vt:lpstr>Πρότυπα Διομαδικών Σχέσεων: Αφομοίωση και Πλουραλισμός 2/2</vt:lpstr>
      <vt:lpstr>Κοινωνιολογικές Προσεγγίσεις των Φυλετικών και Εθνοτικών Ανισοτήτων 1/4 </vt:lpstr>
      <vt:lpstr>Κοινωνιολογικές Προσεγγίσεις των Φυλετικών και Εθνοτικών Ανισοτήτων 2/4 </vt:lpstr>
      <vt:lpstr>Κοινωνιολογικές Προσεγγίσεις των Φυλετικών και Εθνοτικών Ανισοτήτων 3/4 </vt:lpstr>
      <vt:lpstr>Κοινωνιολογικές Προσεγγίσεις των Φυλετικών και Εθνοτικών Ανισοτήτων 4/4 </vt:lpstr>
      <vt:lpstr>Το Μέλλον των Σχέσεων Ανάμεσα στις Εθνοτικές και τις Μειονοτικές Ομάδες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336</cp:revision>
  <dcterms:created xsi:type="dcterms:W3CDTF">2013-03-04T13:35:19Z</dcterms:created>
  <dcterms:modified xsi:type="dcterms:W3CDTF">2015-07-06T10:34:46Z</dcterms:modified>
</cp:coreProperties>
</file>