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79" r:id="rId4"/>
    <p:sldId id="280" r:id="rId5"/>
    <p:sldId id="281" r:id="rId6"/>
    <p:sldId id="429" r:id="rId7"/>
    <p:sldId id="282" r:id="rId8"/>
    <p:sldId id="283" r:id="rId9"/>
    <p:sldId id="284" r:id="rId10"/>
    <p:sldId id="430" r:id="rId11"/>
    <p:sldId id="285" r:id="rId12"/>
    <p:sldId id="286" r:id="rId13"/>
    <p:sldId id="287" r:id="rId14"/>
    <p:sldId id="288" r:id="rId15"/>
    <p:sldId id="289" r:id="rId16"/>
    <p:sldId id="431" r:id="rId17"/>
    <p:sldId id="290" r:id="rId18"/>
    <p:sldId id="291" r:id="rId19"/>
    <p:sldId id="292" r:id="rId20"/>
    <p:sldId id="293" r:id="rId21"/>
    <p:sldId id="294" r:id="rId22"/>
    <p:sldId id="295" r:id="rId23"/>
    <p:sldId id="296" r:id="rId24"/>
    <p:sldId id="297" r:id="rId25"/>
    <p:sldId id="432" r:id="rId26"/>
    <p:sldId id="298" r:id="rId27"/>
    <p:sldId id="257" r:id="rId28"/>
    <p:sldId id="262" r:id="rId29"/>
    <p:sldId id="264" r:id="rId30"/>
    <p:sldId id="433" r:id="rId31"/>
    <p:sldId id="434" r:id="rId32"/>
    <p:sldId id="266" r:id="rId33"/>
    <p:sldId id="267"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CDAD0D5-C9DA-4A5F-A0E2-9D36E876D818}" type="slidenum">
              <a:rPr lang="en-US" altLang="el-GR" sz="1200" b="0">
                <a:solidFill>
                  <a:prstClr val="black"/>
                </a:solidFill>
              </a:rPr>
              <a:pPr eaLnBrk="1" hangingPunct="1"/>
              <a:t>9</a:t>
            </a:fld>
            <a:endParaRPr lang="en-US" altLang="el-GR" sz="1200" b="0">
              <a:solidFill>
                <a:prstClr val="black"/>
              </a:solidFill>
            </a:endParaRPr>
          </a:p>
        </p:txBody>
      </p:sp>
      <p:sp>
        <p:nvSpPr>
          <p:cNvPr id="47106" name="Rectangle 2"/>
          <p:cNvSpPr>
            <a:spLocks noGrp="1" noRot="1" noChangeAspect="1" noChangeArrowheads="1" noTextEdit="1"/>
          </p:cNvSpPr>
          <p:nvPr>
            <p:ph type="sldImg"/>
          </p:nvPr>
        </p:nvSpPr>
        <p:spPr>
          <a:xfrm>
            <a:off x="993775" y="768350"/>
            <a:ext cx="5116513" cy="3836988"/>
          </a:xfrm>
          <a:ln/>
        </p:spPr>
      </p:sp>
      <p:sp>
        <p:nvSpPr>
          <p:cNvPr id="4710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0A2261F-392E-4A8F-B134-C0742F7262B9}" type="slidenum">
              <a:rPr lang="en-US" altLang="el-GR" sz="1200" b="0">
                <a:solidFill>
                  <a:prstClr val="black"/>
                </a:solidFill>
              </a:rPr>
              <a:pPr eaLnBrk="1" hangingPunct="1"/>
              <a:t>10</a:t>
            </a:fld>
            <a:endParaRPr lang="en-US" altLang="el-GR" sz="1200" b="0">
              <a:solidFill>
                <a:prstClr val="black"/>
              </a:solidFill>
            </a:endParaRPr>
          </a:p>
        </p:txBody>
      </p:sp>
      <p:sp>
        <p:nvSpPr>
          <p:cNvPr id="49154" name="Rectangle 2"/>
          <p:cNvSpPr>
            <a:spLocks noGrp="1" noRot="1" noChangeAspect="1" noChangeArrowheads="1" noTextEdit="1"/>
          </p:cNvSpPr>
          <p:nvPr>
            <p:ph type="sldImg"/>
          </p:nvPr>
        </p:nvSpPr>
        <p:spPr>
          <a:xfrm>
            <a:off x="993775" y="768350"/>
            <a:ext cx="5116513" cy="3836988"/>
          </a:xfrm>
          <a:ln/>
        </p:spPr>
      </p:sp>
      <p:sp>
        <p:nvSpPr>
          <p:cNvPr id="491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284E7CA-351D-4D90-8DAF-EBC5892BB23D}" type="slidenum">
              <a:rPr lang="en-US" altLang="el-GR" sz="1200" b="0">
                <a:solidFill>
                  <a:prstClr val="black"/>
                </a:solidFill>
              </a:rPr>
              <a:pPr eaLnBrk="1" hangingPunct="1"/>
              <a:t>11</a:t>
            </a:fld>
            <a:endParaRPr lang="en-US" altLang="el-GR" sz="1200" b="0">
              <a:solidFill>
                <a:prstClr val="black"/>
              </a:solidFill>
            </a:endParaRPr>
          </a:p>
        </p:txBody>
      </p:sp>
      <p:sp>
        <p:nvSpPr>
          <p:cNvPr id="51202" name="Rectangle 2"/>
          <p:cNvSpPr>
            <a:spLocks noGrp="1" noRot="1" noChangeAspect="1" noChangeArrowheads="1" noTextEdit="1"/>
          </p:cNvSpPr>
          <p:nvPr>
            <p:ph type="sldImg"/>
          </p:nvPr>
        </p:nvSpPr>
        <p:spPr>
          <a:xfrm>
            <a:off x="993775" y="768350"/>
            <a:ext cx="5116513" cy="3836988"/>
          </a:xfrm>
          <a:ln/>
        </p:spPr>
      </p:sp>
      <p:sp>
        <p:nvSpPr>
          <p:cNvPr id="5120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7775D62-51AF-41B5-AB9C-3A158A962A79}" type="slidenum">
              <a:rPr lang="en-US" altLang="el-GR" sz="1200" b="0">
                <a:solidFill>
                  <a:prstClr val="black"/>
                </a:solidFill>
              </a:rPr>
              <a:pPr eaLnBrk="1" hangingPunct="1"/>
              <a:t>12</a:t>
            </a:fld>
            <a:endParaRPr lang="en-US" altLang="el-GR" sz="1200" b="0">
              <a:solidFill>
                <a:prstClr val="black"/>
              </a:solidFill>
            </a:endParaRPr>
          </a:p>
        </p:txBody>
      </p:sp>
      <p:sp>
        <p:nvSpPr>
          <p:cNvPr id="53250" name="Rectangle 2"/>
          <p:cNvSpPr>
            <a:spLocks noGrp="1" noRot="1" noChangeAspect="1" noChangeArrowheads="1" noTextEdit="1"/>
          </p:cNvSpPr>
          <p:nvPr>
            <p:ph type="sldImg"/>
          </p:nvPr>
        </p:nvSpPr>
        <p:spPr>
          <a:xfrm>
            <a:off x="993775" y="768350"/>
            <a:ext cx="5116513" cy="3836988"/>
          </a:xfrm>
          <a:ln/>
        </p:spPr>
      </p:sp>
      <p:sp>
        <p:nvSpPr>
          <p:cNvPr id="5325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2054D60-54AB-4E71-923F-0D2083BA6AD4}" type="slidenum">
              <a:rPr lang="en-US" altLang="el-GR" sz="1200" b="0">
                <a:solidFill>
                  <a:prstClr val="black"/>
                </a:solidFill>
              </a:rPr>
              <a:pPr eaLnBrk="1" hangingPunct="1"/>
              <a:t>13</a:t>
            </a:fld>
            <a:endParaRPr lang="en-US" altLang="el-GR" sz="1200" b="0">
              <a:solidFill>
                <a:prstClr val="black"/>
              </a:solidFill>
            </a:endParaRPr>
          </a:p>
        </p:txBody>
      </p:sp>
      <p:sp>
        <p:nvSpPr>
          <p:cNvPr id="55298" name="Rectangle 2"/>
          <p:cNvSpPr>
            <a:spLocks noGrp="1" noRot="1" noChangeAspect="1" noChangeArrowheads="1" noTextEdit="1"/>
          </p:cNvSpPr>
          <p:nvPr>
            <p:ph type="sldImg"/>
          </p:nvPr>
        </p:nvSpPr>
        <p:spPr>
          <a:xfrm>
            <a:off x="993775" y="768350"/>
            <a:ext cx="5116513" cy="3836988"/>
          </a:xfrm>
          <a:ln/>
        </p:spPr>
      </p:sp>
      <p:sp>
        <p:nvSpPr>
          <p:cNvPr id="5529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2054D60-54AB-4E71-923F-0D2083BA6AD4}" type="slidenum">
              <a:rPr lang="en-US" altLang="el-GR" sz="1200" b="0">
                <a:solidFill>
                  <a:prstClr val="black"/>
                </a:solidFill>
              </a:rPr>
              <a:pPr eaLnBrk="1" hangingPunct="1"/>
              <a:t>14</a:t>
            </a:fld>
            <a:endParaRPr lang="en-US" altLang="el-GR" sz="1200" b="0">
              <a:solidFill>
                <a:prstClr val="black"/>
              </a:solidFill>
            </a:endParaRPr>
          </a:p>
        </p:txBody>
      </p:sp>
      <p:sp>
        <p:nvSpPr>
          <p:cNvPr id="55298" name="Rectangle 2"/>
          <p:cNvSpPr>
            <a:spLocks noGrp="1" noRot="1" noChangeAspect="1" noChangeArrowheads="1" noTextEdit="1"/>
          </p:cNvSpPr>
          <p:nvPr>
            <p:ph type="sldImg"/>
          </p:nvPr>
        </p:nvSpPr>
        <p:spPr>
          <a:xfrm>
            <a:off x="993775" y="768350"/>
            <a:ext cx="5116513" cy="3836988"/>
          </a:xfrm>
          <a:ln/>
        </p:spPr>
      </p:sp>
      <p:sp>
        <p:nvSpPr>
          <p:cNvPr id="5529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62BFB29-B642-436B-B996-1D3CF67FD4F6}" type="slidenum">
              <a:rPr lang="en-US" altLang="el-GR" sz="1200" b="0">
                <a:solidFill>
                  <a:prstClr val="black"/>
                </a:solidFill>
              </a:rPr>
              <a:pPr eaLnBrk="1" hangingPunct="1"/>
              <a:t>15</a:t>
            </a:fld>
            <a:endParaRPr lang="en-US" altLang="el-GR" sz="1200" b="0">
              <a:solidFill>
                <a:prstClr val="black"/>
              </a:solidFill>
            </a:endParaRPr>
          </a:p>
        </p:txBody>
      </p:sp>
      <p:sp>
        <p:nvSpPr>
          <p:cNvPr id="57346" name="Rectangle 2"/>
          <p:cNvSpPr>
            <a:spLocks noGrp="1" noRot="1" noChangeAspect="1" noChangeArrowheads="1" noTextEdit="1"/>
          </p:cNvSpPr>
          <p:nvPr>
            <p:ph type="sldImg"/>
          </p:nvPr>
        </p:nvSpPr>
        <p:spPr>
          <a:xfrm>
            <a:off x="993775" y="768350"/>
            <a:ext cx="5116513" cy="3836988"/>
          </a:xfrm>
          <a:ln/>
        </p:spPr>
      </p:sp>
      <p:sp>
        <p:nvSpPr>
          <p:cNvPr id="573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D37AC9D-8D7E-4EFA-BD2A-96EABE0DF73B}" type="slidenum">
              <a:rPr lang="en-US" altLang="el-GR" sz="1200" b="0">
                <a:solidFill>
                  <a:prstClr val="black"/>
                </a:solidFill>
              </a:rPr>
              <a:pPr eaLnBrk="1" hangingPunct="1"/>
              <a:t>16</a:t>
            </a:fld>
            <a:endParaRPr lang="en-US" altLang="el-GR" sz="1200" b="0">
              <a:solidFill>
                <a:prstClr val="black"/>
              </a:solidFill>
            </a:endParaRPr>
          </a:p>
        </p:txBody>
      </p:sp>
      <p:sp>
        <p:nvSpPr>
          <p:cNvPr id="59394" name="Rectangle 2"/>
          <p:cNvSpPr>
            <a:spLocks noGrp="1" noRot="1" noChangeAspect="1" noChangeArrowheads="1" noTextEdit="1"/>
          </p:cNvSpPr>
          <p:nvPr>
            <p:ph type="sldImg"/>
          </p:nvPr>
        </p:nvSpPr>
        <p:spPr>
          <a:xfrm>
            <a:off x="993775" y="768350"/>
            <a:ext cx="5116513" cy="3836988"/>
          </a:xfrm>
          <a:ln/>
        </p:spPr>
      </p:sp>
      <p:sp>
        <p:nvSpPr>
          <p:cNvPr id="5939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96F3C64-60A3-45C1-8BEC-17F044B19FF2}" type="slidenum">
              <a:rPr lang="en-US" altLang="el-GR" sz="1200" b="0">
                <a:solidFill>
                  <a:prstClr val="black"/>
                </a:solidFill>
              </a:rPr>
              <a:pPr eaLnBrk="1" hangingPunct="1"/>
              <a:t>17</a:t>
            </a:fld>
            <a:endParaRPr lang="en-US" altLang="el-GR" sz="1200" b="0">
              <a:solidFill>
                <a:prstClr val="black"/>
              </a:solidFill>
            </a:endParaRPr>
          </a:p>
        </p:txBody>
      </p:sp>
      <p:sp>
        <p:nvSpPr>
          <p:cNvPr id="61442" name="Rectangle 2"/>
          <p:cNvSpPr>
            <a:spLocks noGrp="1" noRot="1" noChangeAspect="1" noChangeArrowheads="1" noTextEdit="1"/>
          </p:cNvSpPr>
          <p:nvPr>
            <p:ph type="sldImg"/>
          </p:nvPr>
        </p:nvSpPr>
        <p:spPr>
          <a:xfrm>
            <a:off x="993775" y="768350"/>
            <a:ext cx="5116513" cy="3836988"/>
          </a:xfrm>
          <a:ln/>
        </p:spPr>
      </p:sp>
      <p:sp>
        <p:nvSpPr>
          <p:cNvPr id="6144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2BDAA0F-B047-4DFD-A8C6-A06BFD88538C}" type="slidenum">
              <a:rPr lang="en-US" altLang="el-GR" sz="1200" b="0">
                <a:solidFill>
                  <a:prstClr val="black"/>
                </a:solidFill>
              </a:rPr>
              <a:pPr eaLnBrk="1" hangingPunct="1"/>
              <a:t>18</a:t>
            </a:fld>
            <a:endParaRPr lang="en-US" altLang="el-GR" sz="1200" b="0">
              <a:solidFill>
                <a:prstClr val="black"/>
              </a:solidFill>
            </a:endParaRPr>
          </a:p>
        </p:txBody>
      </p:sp>
      <p:sp>
        <p:nvSpPr>
          <p:cNvPr id="63490" name="Rectangle 2"/>
          <p:cNvSpPr>
            <a:spLocks noGrp="1" noRot="1" noChangeAspect="1" noChangeArrowheads="1" noTextEdit="1"/>
          </p:cNvSpPr>
          <p:nvPr>
            <p:ph type="sldImg"/>
          </p:nvPr>
        </p:nvSpPr>
        <p:spPr>
          <a:xfrm>
            <a:off x="993775" y="768350"/>
            <a:ext cx="5116513" cy="3836988"/>
          </a:xfrm>
          <a:ln/>
        </p:spPr>
      </p:sp>
      <p:sp>
        <p:nvSpPr>
          <p:cNvPr id="6349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17488D0-F09A-46B5-B93F-6CF992417440}" type="slidenum">
              <a:rPr lang="en-US" altLang="el-GR" sz="1200" b="0">
                <a:solidFill>
                  <a:prstClr val="black"/>
                </a:solidFill>
              </a:rPr>
              <a:pPr eaLnBrk="1" hangingPunct="1"/>
              <a:t>1</a:t>
            </a:fld>
            <a:endParaRPr lang="en-US" altLang="el-GR" sz="1200" b="0">
              <a:solidFill>
                <a:prstClr val="black"/>
              </a:solidFill>
            </a:endParaRPr>
          </a:p>
        </p:txBody>
      </p:sp>
      <p:sp>
        <p:nvSpPr>
          <p:cNvPr id="34818" name="Rectangle 2"/>
          <p:cNvSpPr>
            <a:spLocks noGrp="1" noRot="1" noChangeAspect="1" noChangeArrowheads="1" noTextEdit="1"/>
          </p:cNvSpPr>
          <p:nvPr>
            <p:ph type="sldImg"/>
          </p:nvPr>
        </p:nvSpPr>
        <p:spPr>
          <a:xfrm>
            <a:off x="993775" y="768350"/>
            <a:ext cx="5116513" cy="3836988"/>
          </a:xfrm>
          <a:ln/>
        </p:spPr>
      </p:sp>
      <p:sp>
        <p:nvSpPr>
          <p:cNvPr id="3481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056C345-4231-4870-B332-B97B2F5710BD}" type="slidenum">
              <a:rPr lang="en-US" altLang="el-GR" sz="1200" b="0">
                <a:solidFill>
                  <a:prstClr val="black"/>
                </a:solidFill>
              </a:rPr>
              <a:pPr eaLnBrk="1" hangingPunct="1"/>
              <a:t>19</a:t>
            </a:fld>
            <a:endParaRPr lang="en-US" altLang="el-GR" sz="1200" b="0">
              <a:solidFill>
                <a:prstClr val="black"/>
              </a:solidFill>
            </a:endParaRPr>
          </a:p>
        </p:txBody>
      </p:sp>
      <p:sp>
        <p:nvSpPr>
          <p:cNvPr id="65538" name="Rectangle 2"/>
          <p:cNvSpPr>
            <a:spLocks noGrp="1" noRot="1" noChangeAspect="1" noChangeArrowheads="1" noTextEdit="1"/>
          </p:cNvSpPr>
          <p:nvPr>
            <p:ph type="sldImg"/>
          </p:nvPr>
        </p:nvSpPr>
        <p:spPr>
          <a:xfrm>
            <a:off x="993775" y="768350"/>
            <a:ext cx="5116513" cy="3836988"/>
          </a:xfrm>
          <a:ln/>
        </p:spPr>
      </p:sp>
      <p:sp>
        <p:nvSpPr>
          <p:cNvPr id="6553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E4D912C-10AC-4D41-BC3B-6823A2CE7B61}" type="slidenum">
              <a:rPr lang="en-US" altLang="el-GR" sz="1200" b="0">
                <a:solidFill>
                  <a:prstClr val="black"/>
                </a:solidFill>
              </a:rPr>
              <a:pPr eaLnBrk="1" hangingPunct="1"/>
              <a:t>20</a:t>
            </a:fld>
            <a:endParaRPr lang="en-US" altLang="el-GR" sz="1200" b="0">
              <a:solidFill>
                <a:prstClr val="black"/>
              </a:solidFill>
            </a:endParaRPr>
          </a:p>
        </p:txBody>
      </p:sp>
      <p:sp>
        <p:nvSpPr>
          <p:cNvPr id="67586" name="Rectangle 2"/>
          <p:cNvSpPr>
            <a:spLocks noGrp="1" noRot="1" noChangeAspect="1" noChangeArrowheads="1" noTextEdit="1"/>
          </p:cNvSpPr>
          <p:nvPr>
            <p:ph type="sldImg"/>
          </p:nvPr>
        </p:nvSpPr>
        <p:spPr>
          <a:xfrm>
            <a:off x="993775" y="768350"/>
            <a:ext cx="5116513" cy="3836988"/>
          </a:xfrm>
          <a:ln/>
        </p:spPr>
      </p:sp>
      <p:sp>
        <p:nvSpPr>
          <p:cNvPr id="675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706B28B-8C47-4818-AE1F-A179B3114524}" type="slidenum">
              <a:rPr lang="en-US" altLang="el-GR" sz="1200" b="0">
                <a:solidFill>
                  <a:prstClr val="black"/>
                </a:solidFill>
              </a:rPr>
              <a:pPr eaLnBrk="1" hangingPunct="1"/>
              <a:t>21</a:t>
            </a:fld>
            <a:endParaRPr lang="en-US" altLang="el-GR" sz="1200" b="0">
              <a:solidFill>
                <a:prstClr val="black"/>
              </a:solidFill>
            </a:endParaRPr>
          </a:p>
        </p:txBody>
      </p:sp>
      <p:sp>
        <p:nvSpPr>
          <p:cNvPr id="69634" name="Rectangle 2"/>
          <p:cNvSpPr>
            <a:spLocks noGrp="1" noRot="1" noChangeAspect="1" noChangeArrowheads="1" noTextEdit="1"/>
          </p:cNvSpPr>
          <p:nvPr>
            <p:ph type="sldImg"/>
          </p:nvPr>
        </p:nvSpPr>
        <p:spPr>
          <a:xfrm>
            <a:off x="993775" y="768350"/>
            <a:ext cx="5116513" cy="3836988"/>
          </a:xfrm>
          <a:ln/>
        </p:spPr>
      </p:sp>
      <p:sp>
        <p:nvSpPr>
          <p:cNvPr id="6963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ECB57D6-32EE-4727-8B35-ED0505BFDE63}" type="slidenum">
              <a:rPr lang="en-US" altLang="el-GR" sz="1200" b="0">
                <a:solidFill>
                  <a:prstClr val="black"/>
                </a:solidFill>
              </a:rPr>
              <a:pPr eaLnBrk="1" hangingPunct="1"/>
              <a:t>22</a:t>
            </a:fld>
            <a:endParaRPr lang="en-US" altLang="el-GR" sz="1200" b="0">
              <a:solidFill>
                <a:prstClr val="black"/>
              </a:solidFill>
            </a:endParaRPr>
          </a:p>
        </p:txBody>
      </p:sp>
      <p:sp>
        <p:nvSpPr>
          <p:cNvPr id="71682" name="Rectangle 2"/>
          <p:cNvSpPr>
            <a:spLocks noGrp="1" noRot="1" noChangeAspect="1" noChangeArrowheads="1" noTextEdit="1"/>
          </p:cNvSpPr>
          <p:nvPr>
            <p:ph type="sldImg"/>
          </p:nvPr>
        </p:nvSpPr>
        <p:spPr>
          <a:xfrm>
            <a:off x="993775" y="768350"/>
            <a:ext cx="5116513" cy="3836988"/>
          </a:xfrm>
          <a:ln/>
        </p:spPr>
      </p:sp>
      <p:sp>
        <p:nvSpPr>
          <p:cNvPr id="716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ECB57D6-32EE-4727-8B35-ED0505BFDE63}" type="slidenum">
              <a:rPr lang="en-US" altLang="el-GR" sz="1200" b="0">
                <a:solidFill>
                  <a:prstClr val="black"/>
                </a:solidFill>
              </a:rPr>
              <a:pPr eaLnBrk="1" hangingPunct="1"/>
              <a:t>23</a:t>
            </a:fld>
            <a:endParaRPr lang="en-US" altLang="el-GR" sz="1200" b="0">
              <a:solidFill>
                <a:prstClr val="black"/>
              </a:solidFill>
            </a:endParaRPr>
          </a:p>
        </p:txBody>
      </p:sp>
      <p:sp>
        <p:nvSpPr>
          <p:cNvPr id="71682" name="Rectangle 2"/>
          <p:cNvSpPr>
            <a:spLocks noGrp="1" noRot="1" noChangeAspect="1" noChangeArrowheads="1" noTextEdit="1"/>
          </p:cNvSpPr>
          <p:nvPr>
            <p:ph type="sldImg"/>
          </p:nvPr>
        </p:nvSpPr>
        <p:spPr>
          <a:xfrm>
            <a:off x="993775" y="768350"/>
            <a:ext cx="5116513" cy="3836988"/>
          </a:xfrm>
          <a:ln/>
        </p:spPr>
      </p:sp>
      <p:sp>
        <p:nvSpPr>
          <p:cNvPr id="716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D92F394-5593-435B-8A6F-E97B0D1CD80E}" type="slidenum">
              <a:rPr lang="en-US" altLang="el-GR" sz="1200" b="0">
                <a:solidFill>
                  <a:prstClr val="black"/>
                </a:solidFill>
              </a:rPr>
              <a:pPr eaLnBrk="1" hangingPunct="1"/>
              <a:t>24</a:t>
            </a:fld>
            <a:endParaRPr lang="en-US" altLang="el-GR" sz="1200" b="0">
              <a:solidFill>
                <a:prstClr val="black"/>
              </a:solidFill>
            </a:endParaRPr>
          </a:p>
        </p:txBody>
      </p:sp>
      <p:sp>
        <p:nvSpPr>
          <p:cNvPr id="73730" name="Rectangle 2"/>
          <p:cNvSpPr>
            <a:spLocks noGrp="1" noRot="1" noChangeAspect="1" noChangeArrowheads="1" noTextEdit="1"/>
          </p:cNvSpPr>
          <p:nvPr>
            <p:ph type="sldImg"/>
          </p:nvPr>
        </p:nvSpPr>
        <p:spPr>
          <a:xfrm>
            <a:off x="993775" y="768350"/>
            <a:ext cx="5116513" cy="3836988"/>
          </a:xfrm>
          <a:ln/>
        </p:spPr>
      </p:sp>
      <p:sp>
        <p:nvSpPr>
          <p:cNvPr id="737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3ED3A9D-5C13-436C-9B02-A53088C2E740}" type="slidenum">
              <a:rPr lang="en-US" altLang="el-GR" sz="1200" b="0">
                <a:solidFill>
                  <a:prstClr val="black"/>
                </a:solidFill>
              </a:rPr>
              <a:pPr eaLnBrk="1" hangingPunct="1"/>
              <a:t>2</a:t>
            </a:fld>
            <a:endParaRPr lang="en-US" altLang="el-GR" sz="1200" b="0">
              <a:solidFill>
                <a:prstClr val="black"/>
              </a:solidFill>
            </a:endParaRPr>
          </a:p>
        </p:txBody>
      </p:sp>
      <p:sp>
        <p:nvSpPr>
          <p:cNvPr id="36866" name="Rectangle 2"/>
          <p:cNvSpPr>
            <a:spLocks noGrp="1" noRot="1" noChangeAspect="1" noChangeArrowheads="1" noTextEdit="1"/>
          </p:cNvSpPr>
          <p:nvPr>
            <p:ph type="sldImg"/>
          </p:nvPr>
        </p:nvSpPr>
        <p:spPr>
          <a:xfrm>
            <a:off x="993775" y="768350"/>
            <a:ext cx="5116513" cy="3836988"/>
          </a:xfrm>
          <a:ln/>
        </p:spPr>
      </p:sp>
      <p:sp>
        <p:nvSpPr>
          <p:cNvPr id="3686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58B3165-476E-4D48-B642-E0D6413C7E71}" type="slidenum">
              <a:rPr lang="en-US" altLang="el-GR" sz="1200" b="0">
                <a:solidFill>
                  <a:prstClr val="black"/>
                </a:solidFill>
              </a:rPr>
              <a:pPr eaLnBrk="1" hangingPunct="1"/>
              <a:t>3</a:t>
            </a:fld>
            <a:endParaRPr lang="en-US" altLang="el-GR" sz="1200" b="0">
              <a:solidFill>
                <a:prstClr val="black"/>
              </a:solidFill>
            </a:endParaRPr>
          </a:p>
        </p:txBody>
      </p:sp>
      <p:sp>
        <p:nvSpPr>
          <p:cNvPr id="38914" name="Rectangle 2"/>
          <p:cNvSpPr>
            <a:spLocks noGrp="1" noRot="1" noChangeAspect="1" noChangeArrowheads="1" noTextEdit="1"/>
          </p:cNvSpPr>
          <p:nvPr>
            <p:ph type="sldImg"/>
          </p:nvPr>
        </p:nvSpPr>
        <p:spPr>
          <a:xfrm>
            <a:off x="993775" y="768350"/>
            <a:ext cx="5116513" cy="3836988"/>
          </a:xfrm>
          <a:ln/>
        </p:spPr>
      </p:sp>
      <p:sp>
        <p:nvSpPr>
          <p:cNvPr id="3891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58B3165-476E-4D48-B642-E0D6413C7E71}" type="slidenum">
              <a:rPr lang="en-US" altLang="el-GR" sz="1200" b="0">
                <a:solidFill>
                  <a:prstClr val="black"/>
                </a:solidFill>
              </a:rPr>
              <a:pPr eaLnBrk="1" hangingPunct="1"/>
              <a:t>4</a:t>
            </a:fld>
            <a:endParaRPr lang="en-US" altLang="el-GR" sz="1200" b="0">
              <a:solidFill>
                <a:prstClr val="black"/>
              </a:solidFill>
            </a:endParaRPr>
          </a:p>
        </p:txBody>
      </p:sp>
      <p:sp>
        <p:nvSpPr>
          <p:cNvPr id="38914" name="Rectangle 2"/>
          <p:cNvSpPr>
            <a:spLocks noGrp="1" noRot="1" noChangeAspect="1" noChangeArrowheads="1" noTextEdit="1"/>
          </p:cNvSpPr>
          <p:nvPr>
            <p:ph type="sldImg"/>
          </p:nvPr>
        </p:nvSpPr>
        <p:spPr>
          <a:xfrm>
            <a:off x="993775" y="768350"/>
            <a:ext cx="5116513" cy="3836988"/>
          </a:xfrm>
          <a:ln/>
        </p:spPr>
      </p:sp>
      <p:sp>
        <p:nvSpPr>
          <p:cNvPr id="3891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41859A6-565C-431B-88EC-15F30FBEE4CA}" type="slidenum">
              <a:rPr lang="en-US" altLang="el-GR" sz="1200" b="0">
                <a:solidFill>
                  <a:prstClr val="black"/>
                </a:solidFill>
              </a:rPr>
              <a:pPr eaLnBrk="1" hangingPunct="1"/>
              <a:t>5</a:t>
            </a:fld>
            <a:endParaRPr lang="en-US" altLang="el-GR" sz="1200" b="0">
              <a:solidFill>
                <a:prstClr val="black"/>
              </a:solidFill>
            </a:endParaRPr>
          </a:p>
        </p:txBody>
      </p:sp>
      <p:sp>
        <p:nvSpPr>
          <p:cNvPr id="40962" name="Rectangle 2"/>
          <p:cNvSpPr>
            <a:spLocks noGrp="1" noRot="1" noChangeAspect="1" noChangeArrowheads="1" noTextEdit="1"/>
          </p:cNvSpPr>
          <p:nvPr>
            <p:ph type="sldImg"/>
          </p:nvPr>
        </p:nvSpPr>
        <p:spPr>
          <a:xfrm>
            <a:off x="993775" y="768350"/>
            <a:ext cx="5116513" cy="3836988"/>
          </a:xfrm>
          <a:ln/>
        </p:spPr>
      </p:sp>
      <p:sp>
        <p:nvSpPr>
          <p:cNvPr id="4096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EF324F1-81F8-43BF-B4BF-2024289EAE89}" type="slidenum">
              <a:rPr lang="en-US" altLang="el-GR" sz="1200" b="0">
                <a:solidFill>
                  <a:prstClr val="black"/>
                </a:solidFill>
              </a:rPr>
              <a:pPr eaLnBrk="1" hangingPunct="1"/>
              <a:t>6</a:t>
            </a:fld>
            <a:endParaRPr lang="en-US" altLang="el-GR" sz="1200" b="0">
              <a:solidFill>
                <a:prstClr val="black"/>
              </a:solidFill>
            </a:endParaRPr>
          </a:p>
        </p:txBody>
      </p:sp>
      <p:sp>
        <p:nvSpPr>
          <p:cNvPr id="43010" name="Rectangle 2"/>
          <p:cNvSpPr>
            <a:spLocks noGrp="1" noRot="1" noChangeAspect="1" noChangeArrowheads="1" noTextEdit="1"/>
          </p:cNvSpPr>
          <p:nvPr>
            <p:ph type="sldImg"/>
          </p:nvPr>
        </p:nvSpPr>
        <p:spPr>
          <a:xfrm>
            <a:off x="993775" y="768350"/>
            <a:ext cx="5116513" cy="3836988"/>
          </a:xfrm>
          <a:ln/>
        </p:spPr>
      </p:sp>
      <p:sp>
        <p:nvSpPr>
          <p:cNvPr id="4301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7602C4F-8147-4051-9BE4-0441DF432BCD}" type="slidenum">
              <a:rPr lang="en-US" altLang="el-GR" sz="1200" b="0">
                <a:solidFill>
                  <a:prstClr val="black"/>
                </a:solidFill>
              </a:rPr>
              <a:pPr eaLnBrk="1" hangingPunct="1"/>
              <a:t>7</a:t>
            </a:fld>
            <a:endParaRPr lang="en-US" altLang="el-GR" sz="1200" b="0">
              <a:solidFill>
                <a:prstClr val="black"/>
              </a:solidFill>
            </a:endParaRPr>
          </a:p>
        </p:txBody>
      </p:sp>
      <p:sp>
        <p:nvSpPr>
          <p:cNvPr id="45058" name="Rectangle 2"/>
          <p:cNvSpPr>
            <a:spLocks noGrp="1" noRot="1" noChangeAspect="1" noChangeArrowheads="1" noTextEdit="1"/>
          </p:cNvSpPr>
          <p:nvPr>
            <p:ph type="sldImg"/>
          </p:nvPr>
        </p:nvSpPr>
        <p:spPr>
          <a:xfrm>
            <a:off x="993775" y="768350"/>
            <a:ext cx="5116513" cy="3836988"/>
          </a:xfrm>
          <a:ln/>
        </p:spPr>
      </p:sp>
      <p:sp>
        <p:nvSpPr>
          <p:cNvPr id="450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7602C4F-8147-4051-9BE4-0441DF432BCD}" type="slidenum">
              <a:rPr lang="en-US" altLang="el-GR" sz="1200" b="0">
                <a:solidFill>
                  <a:prstClr val="black"/>
                </a:solidFill>
              </a:rPr>
              <a:pPr eaLnBrk="1" hangingPunct="1"/>
              <a:t>8</a:t>
            </a:fld>
            <a:endParaRPr lang="en-US" altLang="el-GR" sz="1200" b="0">
              <a:solidFill>
                <a:prstClr val="black"/>
              </a:solidFill>
            </a:endParaRPr>
          </a:p>
        </p:txBody>
      </p:sp>
      <p:sp>
        <p:nvSpPr>
          <p:cNvPr id="45058" name="Rectangle 2"/>
          <p:cNvSpPr>
            <a:spLocks noGrp="1" noRot="1" noChangeAspect="1" noChangeArrowheads="1" noTextEdit="1"/>
          </p:cNvSpPr>
          <p:nvPr>
            <p:ph type="sldImg"/>
          </p:nvPr>
        </p:nvSpPr>
        <p:spPr>
          <a:xfrm>
            <a:off x="993775" y="768350"/>
            <a:ext cx="5116513" cy="3836988"/>
          </a:xfrm>
          <a:ln/>
        </p:spPr>
      </p:sp>
      <p:sp>
        <p:nvSpPr>
          <p:cNvPr id="450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lnSpcReduction="10000"/>
          </a:bodyPr>
          <a:lstStyle/>
          <a:p>
            <a:pPr>
              <a:spcBef>
                <a:spcPts val="0"/>
              </a:spcBef>
              <a:spcAft>
                <a:spcPts val="1200"/>
              </a:spcAft>
            </a:pPr>
            <a:r>
              <a:rPr lang="el-GR" sz="2600" b="1" dirty="0" smtClean="0"/>
              <a:t>Ενότητα 2</a:t>
            </a:r>
            <a:r>
              <a:rPr lang="el-GR" sz="2600" dirty="0" smtClean="0"/>
              <a:t>:</a:t>
            </a:r>
            <a:r>
              <a:rPr lang="en-US" sz="2600" dirty="0" smtClean="0"/>
              <a:t> </a:t>
            </a:r>
            <a:r>
              <a:rPr lang="el-GR" sz="2600" dirty="0"/>
              <a:t>Αιτιολογικές προσεγγίσεις και επιστημονικές προκαταλήψεις (β’ μέρος)</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35B69E4-E336-4D89-89AE-84B5E815406D}"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Αρκετές μελέτες έχουν δείξει ότι οι χρήστες ουσιών αποτελούν μια ετερογενή ομάδα και ότι οι συμπεριφορές εξάρτησης καθορίζονται από ποικίλους πολιτισμικούς, ψυχολογικούς, </a:t>
            </a:r>
            <a:r>
              <a:rPr lang="el-GR" dirty="0" err="1" smtClean="0"/>
              <a:t>συμπεριφορικούς</a:t>
            </a:r>
            <a:r>
              <a:rPr lang="el-GR" dirty="0" smtClean="0"/>
              <a:t> και βιολογικούς παράγοντες.</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9/15</a:t>
            </a:r>
            <a:endParaRPr lang="el-GR" dirty="0"/>
          </a:p>
        </p:txBody>
      </p:sp>
    </p:spTree>
    <p:extLst>
      <p:ext uri="{BB962C8B-B14F-4D97-AF65-F5344CB8AC3E}">
        <p14:creationId xmlns:p14="http://schemas.microsoft.com/office/powerpoint/2010/main" val="2985869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1B6E0C0-3520-4023-BF2A-6F2A3818E476}"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ιδιοσυγκρασία έχει συνδεθεί με γενετικούς παράγοντες, στους οποίους, σύμφωνα με κάποιους μελετητές, οφείλεται το 40%έως 60% της προσωπικότητας του ατόμου, αλλά και με επιδράσεις που δέχεται το άτομο στη πρώιμη παιδική ηλικία.</a:t>
            </a:r>
          </a:p>
          <a:p>
            <a:r>
              <a:rPr lang="el-GR" dirty="0" smtClean="0"/>
              <a:t>Τα χαρακτηριστικά της ιδιοσυγκρασίας, </a:t>
            </a:r>
            <a:r>
              <a:rPr lang="el-GR" dirty="0" err="1" smtClean="0"/>
              <a:t>εμφανίχουν</a:t>
            </a:r>
            <a:r>
              <a:rPr lang="el-GR" dirty="0" smtClean="0"/>
              <a:t> σχετική σταθερότητα στο χρόνο και τις συνθήκες, ωστόσο είναι δυνατόν να επηρεαστούν από κοινωνικούς και περιβαλλοντικούς παράγοντες (</a:t>
            </a:r>
            <a:r>
              <a:rPr lang="el-GR" dirty="0" err="1" smtClean="0"/>
              <a:t>Kiesler</a:t>
            </a:r>
            <a:r>
              <a:rPr lang="el-GR" dirty="0" smtClean="0"/>
              <a:t>, 1999).</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10/15</a:t>
            </a:r>
            <a:endParaRPr lang="el-GR" dirty="0"/>
          </a:p>
        </p:txBody>
      </p:sp>
    </p:spTree>
    <p:extLst>
      <p:ext uri="{BB962C8B-B14F-4D97-AF65-F5344CB8AC3E}">
        <p14:creationId xmlns:p14="http://schemas.microsoft.com/office/powerpoint/2010/main" val="3849101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591D5E7-C0CF-4581-8299-0E7192F93A34}"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Ως σύνδρομο της «δύσκολης ιδιοσυγκρασίας» (</a:t>
            </a:r>
            <a:r>
              <a:rPr lang="el-GR" dirty="0" err="1" smtClean="0"/>
              <a:t>Thomas</a:t>
            </a:r>
            <a:r>
              <a:rPr lang="el-GR" dirty="0" smtClean="0"/>
              <a:t> &amp; </a:t>
            </a:r>
            <a:r>
              <a:rPr lang="el-GR" dirty="0" err="1" smtClean="0"/>
              <a:t>Chess</a:t>
            </a:r>
            <a:r>
              <a:rPr lang="el-GR" dirty="0" smtClean="0"/>
              <a:t>, 1984) θεωρείται η κατάσταση ενός παιδιού η οποία χαρακτηρίζεται από κακή διάθεση, δυσκολίες προσαρμογής σε νέες καταστάσεις, έλλειψη συγκέντρωσης, έντονες συναισθηματικές αντιδράσεις σε ερεθίσματα και ανωμαλίες σε βιολογικές λειτουργίες, όπως η διατροφή και ο ύπνος.</a:t>
            </a:r>
          </a:p>
          <a:p>
            <a:r>
              <a:rPr lang="el-GR" dirty="0" smtClean="0"/>
              <a:t>Τα συμπτώματα αυτά χαρακτηρίζουν ένα «δύσκολο παιδί», σε αντίθεση με το «εύκολο παιδί», το οποίο δείχνει ενδιαφέρον στα νέα ερεθίσματα, προσαρμόζεται στις νέες καταστάσεις, έχει ευχάριστη διάθεση και ομαλές βιολογικές λειτουργίες.</a:t>
            </a:r>
          </a:p>
          <a:p>
            <a:r>
              <a:rPr lang="el-GR" dirty="0" smtClean="0"/>
              <a:t>Επιπλέον, η </a:t>
            </a:r>
            <a:r>
              <a:rPr lang="el-GR" dirty="0" err="1" smtClean="0"/>
              <a:t>υπεκινητικότητα</a:t>
            </a:r>
            <a:r>
              <a:rPr lang="el-GR" dirty="0" smtClean="0"/>
              <a:t> και η ελλειμματική προσοχή στη παιδική ηλικία έχουν συνδεθεί με τη κατάχρηση ουσιών (</a:t>
            </a:r>
            <a:r>
              <a:rPr lang="el-GR" dirty="0" err="1" smtClean="0"/>
              <a:t>Fergusson</a:t>
            </a:r>
            <a:r>
              <a:rPr lang="el-GR" dirty="0" smtClean="0"/>
              <a:t>, 1993).</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11/15</a:t>
            </a:r>
            <a:endParaRPr lang="el-GR" dirty="0"/>
          </a:p>
        </p:txBody>
      </p:sp>
    </p:spTree>
    <p:extLst>
      <p:ext uri="{BB962C8B-B14F-4D97-AF65-F5344CB8AC3E}">
        <p14:creationId xmlns:p14="http://schemas.microsoft.com/office/powerpoint/2010/main" val="3581526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73DAE2C-3398-43FB-A800-00C77AF3157B}"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328940"/>
          </a:xfrm>
        </p:spPr>
        <p:txBody>
          <a:bodyPr/>
          <a:lstStyle/>
          <a:p>
            <a:r>
              <a:rPr lang="el-GR" dirty="0" smtClean="0"/>
              <a:t>Η κοινωνική ψυχολογία εξάλλου δίνει έμφαση στη σημασία της περιόδου της εφηβείας, στη διάρκεια της οποίας το άτομο προσπαθεί να βρει τη ταυτότητά του, να κατανοήσει τον κόσμο γύρω του και να προσαρμοστεί σε αυτόν.</a:t>
            </a:r>
          </a:p>
          <a:p>
            <a:r>
              <a:rPr lang="el-GR" dirty="0" smtClean="0"/>
              <a:t>Στη διάρκεια αυτής της περιόδου ενεργοποιούνται διάφοροι μηχανισμοί με στόχο την προσαρμογή του ατόμου στις αναπτυξιακές απαιτήσεις, ενώ ψυχολογικοί και γνωστικοί παράγοντες επιδρούν στη διαδικασία απόκτησης της νέας ταυτότητας. </a:t>
            </a:r>
          </a:p>
          <a:p>
            <a:r>
              <a:rPr lang="el-GR" dirty="0" smtClean="0"/>
              <a:t>Οι παράγοντες αυτοί, όπως η ψυχολογική πίεση, η (μη) αυτοεκτίμηση, η (μη) </a:t>
            </a:r>
            <a:r>
              <a:rPr lang="el-GR" dirty="0" err="1" smtClean="0"/>
              <a:t>αυτο</a:t>
            </a:r>
            <a:r>
              <a:rPr lang="el-GR" dirty="0" smtClean="0"/>
              <a:t>-αποτελεσματικότητα και η ματαίωση των προσδοκιών συσχετίζονται σε μεγάλο βαθμό με την εκδήλωση προβληματικών συμπεριφορών.</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12/15</a:t>
            </a:r>
            <a:endParaRPr lang="el-GR" dirty="0"/>
          </a:p>
        </p:txBody>
      </p:sp>
    </p:spTree>
    <p:extLst>
      <p:ext uri="{BB962C8B-B14F-4D97-AF65-F5344CB8AC3E}">
        <p14:creationId xmlns:p14="http://schemas.microsoft.com/office/powerpoint/2010/main" val="1822654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AE826F4-D17C-40B2-AAE2-53B82F4965C0}"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472956"/>
          </a:xfrm>
        </p:spPr>
        <p:txBody>
          <a:bodyPr/>
          <a:lstStyle/>
          <a:p>
            <a:r>
              <a:rPr lang="el-GR" dirty="0" smtClean="0"/>
              <a:t>Ένα μοντέλο που αποσαφηνίζει τη σχέση ανάμεσα στη ψυχολογική πίεση, την ικανότητα αντίστασης και τις άλλες παραμέτρους της προσωπικότητας σε σχέση με τη χρήση αλκοόλ και άλλων ουσιών στην εφηβεία είναι αυτό της κοινωνικής ψυχολογικής πίεσης (</a:t>
            </a:r>
            <a:r>
              <a:rPr lang="el-GR" dirty="0" err="1" smtClean="0"/>
              <a:t>Rhodes</a:t>
            </a:r>
            <a:r>
              <a:rPr lang="el-GR" dirty="0" smtClean="0"/>
              <a:t> &amp; </a:t>
            </a:r>
            <a:r>
              <a:rPr lang="el-GR" dirty="0" err="1" smtClean="0"/>
              <a:t>Jason</a:t>
            </a:r>
            <a:r>
              <a:rPr lang="el-GR" dirty="0" smtClean="0"/>
              <a:t>, 1988). </a:t>
            </a:r>
          </a:p>
          <a:p>
            <a:r>
              <a:rPr lang="el-GR" dirty="0" smtClean="0"/>
              <a:t>Το μοντέλο αυτό δίνει έμφαση σε ατομικούς και οικογενειακούς παράγοντες, στις στρατηγικές αντιμετώπισης της πίεσης και σε ευρύτερους κοινωνικούς παράγοντες που επηρεάζουν τη συμπεριφορά των εφήβων.</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13/15</a:t>
            </a:r>
            <a:endParaRPr lang="el-GR" dirty="0"/>
          </a:p>
        </p:txBody>
      </p:sp>
    </p:spTree>
    <p:extLst>
      <p:ext uri="{BB962C8B-B14F-4D97-AF65-F5344CB8AC3E}">
        <p14:creationId xmlns:p14="http://schemas.microsoft.com/office/powerpoint/2010/main" val="158374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AE826F4-D17C-40B2-AAE2-53B82F4965C0}"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472956"/>
          </a:xfrm>
        </p:spPr>
        <p:txBody>
          <a:bodyPr/>
          <a:lstStyle/>
          <a:p>
            <a:r>
              <a:rPr lang="el-GR" dirty="0" smtClean="0"/>
              <a:t>Σύμφωνα με το ίδιο μοντέλο, πέρα από το οικογενειακό περιβάλλον και την αλληλεπίδρασή του με το φιλικό πλαίσιο, περιβαλλοντικοί, οικογενειακοί, κοινωνικοί και γνωστικοί παράγοντες αλλά και η έννοια της </a:t>
            </a:r>
            <a:r>
              <a:rPr lang="el-GR" dirty="0" err="1" smtClean="0"/>
              <a:t>αυτο</a:t>
            </a:r>
            <a:r>
              <a:rPr lang="el-GR" dirty="0" smtClean="0"/>
              <a:t>-αποτελεσματικότητας, μπορούν να χρησιμεύσουν ως βάση για τη πρόβλεψη της μελλοντικής συμπεριφοράς και αξίζει να ληφθούν υπόψη.</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14/15</a:t>
            </a:r>
            <a:endParaRPr lang="el-GR" dirty="0"/>
          </a:p>
        </p:txBody>
      </p:sp>
    </p:spTree>
    <p:extLst>
      <p:ext uri="{BB962C8B-B14F-4D97-AF65-F5344CB8AC3E}">
        <p14:creationId xmlns:p14="http://schemas.microsoft.com/office/powerpoint/2010/main" val="1179471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780B0A6-5EC2-4339-81DA-43C9AE2DDC47}" type="slidenum">
              <a:rPr lang="en-US" altLang="el-GR" sz="1400" b="0">
                <a:solidFill>
                  <a:srgbClr val="000000"/>
                </a:solidFill>
              </a:rPr>
              <a:pPr eaLnBrk="1" hangingPunct="1"/>
              <a:t>15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Κύριο ρόλο παίζουν οι προσδοκίες που έχουν οι έφηβοι για τη γνώμη σημαντικών προσώπων στη ζωή τους. </a:t>
            </a:r>
          </a:p>
          <a:p>
            <a:r>
              <a:rPr lang="el-GR" dirty="0" smtClean="0"/>
              <a:t>Ο βαθμός στον οποίο ο έφηβος τείνει να συμφωνήσει ή να διαφωνήσει με τη γνώμη των σημαντικών προσώπων στη ζωή του, δηλαδή το κίνητρο να υποταχθεί (</a:t>
            </a:r>
            <a:r>
              <a:rPr lang="el-GR" dirty="0" err="1" smtClean="0"/>
              <a:t>Fishbein</a:t>
            </a:r>
            <a:r>
              <a:rPr lang="el-GR" dirty="0" smtClean="0"/>
              <a:t> &amp; </a:t>
            </a:r>
            <a:r>
              <a:rPr lang="el-GR" dirty="0" err="1" smtClean="0"/>
              <a:t>Ajzen</a:t>
            </a:r>
            <a:r>
              <a:rPr lang="el-GR" dirty="0" smtClean="0"/>
              <a:t>, 1975) για παράδειγμα στις απόψεις της ομάδας των συνομήλικων σε σχέση με τις ουσίες, μπορεί να επηρεάσει την απόφασή του να κάνει χρήση ουσιών.</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15/15</a:t>
            </a:r>
            <a:endParaRPr lang="el-GR" dirty="0"/>
          </a:p>
        </p:txBody>
      </p:sp>
    </p:spTree>
    <p:extLst>
      <p:ext uri="{BB962C8B-B14F-4D97-AF65-F5344CB8AC3E}">
        <p14:creationId xmlns:p14="http://schemas.microsoft.com/office/powerpoint/2010/main" val="2511092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643FF2D-4478-46C6-8DE1-27CBB27875DF}" type="slidenum">
              <a:rPr lang="en-US" altLang="el-GR" sz="1400" b="0">
                <a:solidFill>
                  <a:srgbClr val="000000"/>
                </a:solidFill>
              </a:rPr>
              <a:pPr eaLnBrk="1" hangingPunct="1"/>
              <a:t>16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 ρόλος των γονέων στην έναρξη της χρήσης ψυχοτρόπων ουσιών και αλκοόλ στην εφηβεία μπορεί να είναι σημαντικός, καθώς σήμερα έχει αποδειχθεί ότι οι πιθανότητες ανάπτυξης μιας συμπεριφοράς που σχετίζεται με τη χρήση ουσιών αυξάνονται μέσα από διαδικασίες μάθησης και μίμησης των πρακτικών της οικογένειας.</a:t>
            </a:r>
          </a:p>
          <a:p>
            <a:r>
              <a:rPr lang="el-GR" dirty="0" smtClean="0"/>
              <a:t>Η συσχέτιση ανάμεσα σε ένα ιστορικό αλκοολισμού στην οικογένεια και σε σοβαρές μορφές εξάρτησης (</a:t>
            </a:r>
            <a:r>
              <a:rPr lang="el-GR" dirty="0" err="1" smtClean="0"/>
              <a:t>Baumrind</a:t>
            </a:r>
            <a:r>
              <a:rPr lang="el-GR" dirty="0" smtClean="0"/>
              <a:t>, 1990· </a:t>
            </a:r>
            <a:r>
              <a:rPr lang="el-GR" dirty="0" err="1" smtClean="0"/>
              <a:t>Donovan</a:t>
            </a:r>
            <a:r>
              <a:rPr lang="el-GR" dirty="0" smtClean="0"/>
              <a:t>, 1986· </a:t>
            </a:r>
            <a:r>
              <a:rPr lang="el-GR" dirty="0" err="1" smtClean="0"/>
              <a:t>Steinglass</a:t>
            </a:r>
            <a:r>
              <a:rPr lang="el-GR" dirty="0" smtClean="0"/>
              <a:t>, 1988), αφήνει ανοιχτό το ενδεχόμενο επίδρασης της οικογένειας ως στενού κοινωνικού κυττάρου.</a:t>
            </a:r>
          </a:p>
        </p:txBody>
      </p:sp>
      <p:sp>
        <p:nvSpPr>
          <p:cNvPr id="3" name="Τίτλος 2"/>
          <p:cNvSpPr>
            <a:spLocks noGrp="1"/>
          </p:cNvSpPr>
          <p:nvPr>
            <p:ph type="title"/>
          </p:nvPr>
        </p:nvSpPr>
        <p:spPr/>
        <p:txBody>
          <a:bodyPr/>
          <a:lstStyle/>
          <a:p>
            <a:r>
              <a:rPr lang="el-GR" dirty="0" smtClean="0"/>
              <a:t>Οικογενειακοί παράγοντες </a:t>
            </a:r>
            <a:r>
              <a:rPr lang="el-GR" sz="2800" b="0" dirty="0" smtClean="0"/>
              <a:t>1/9</a:t>
            </a:r>
            <a:endParaRPr lang="el-GR" sz="2800" b="0" dirty="0"/>
          </a:p>
        </p:txBody>
      </p:sp>
    </p:spTree>
    <p:extLst>
      <p:ext uri="{BB962C8B-B14F-4D97-AF65-F5344CB8AC3E}">
        <p14:creationId xmlns:p14="http://schemas.microsoft.com/office/powerpoint/2010/main" val="2507578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FCB49A6-E25C-4761-B0FD-453141BB4164}" type="slidenum">
              <a:rPr lang="en-US" altLang="el-GR" sz="1400" b="0">
                <a:solidFill>
                  <a:srgbClr val="000000"/>
                </a:solidFill>
              </a:rPr>
              <a:pPr eaLnBrk="1" hangingPunct="1"/>
              <a:t>17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Σχετικές μελέτες (</a:t>
            </a:r>
            <a:r>
              <a:rPr lang="el-GR" dirty="0" err="1" smtClean="0"/>
              <a:t>Hops</a:t>
            </a:r>
            <a:r>
              <a:rPr lang="el-GR" dirty="0" smtClean="0"/>
              <a:t> </a:t>
            </a:r>
            <a:r>
              <a:rPr lang="el-GR" dirty="0" err="1" smtClean="0"/>
              <a:t>et</a:t>
            </a:r>
            <a:r>
              <a:rPr lang="el-GR" dirty="0" smtClean="0"/>
              <a:t> </a:t>
            </a:r>
            <a:r>
              <a:rPr lang="el-GR" dirty="0" err="1" smtClean="0"/>
              <a:t>al</a:t>
            </a:r>
            <a:r>
              <a:rPr lang="el-GR" dirty="0" smtClean="0"/>
              <a:t>., 1996· </a:t>
            </a:r>
            <a:r>
              <a:rPr lang="el-GR" dirty="0" err="1" smtClean="0"/>
              <a:t>Wills</a:t>
            </a:r>
            <a:r>
              <a:rPr lang="el-GR" dirty="0" smtClean="0"/>
              <a:t>, </a:t>
            </a:r>
            <a:r>
              <a:rPr lang="el-GR" dirty="0" err="1" smtClean="0"/>
              <a:t>et</a:t>
            </a:r>
            <a:r>
              <a:rPr lang="el-GR" dirty="0" smtClean="0"/>
              <a:t> </a:t>
            </a:r>
            <a:r>
              <a:rPr lang="el-GR" dirty="0" err="1" smtClean="0"/>
              <a:t>al</a:t>
            </a:r>
            <a:r>
              <a:rPr lang="el-GR" dirty="0" smtClean="0"/>
              <a:t>., 1994) έχουν δείξει ότι η χρήση ψυχοτρόπων ουσιών από τους γονείς συνδέεται με την αυξημένη χρήση ουσιών από τους εφήβους, ενώ και οι άλλοι παράγοντες, όπως η έλλειψη επικοινωνίας, συναισθηματικών δεσμών, ορίων, οι ανεπίλυτες συγκρούσεις και οι αντιθέσεις μέσα στην οικογένεια «συνεισφέρουν» προς αυτή τη κατεύθυνση (</a:t>
            </a:r>
            <a:r>
              <a:rPr lang="el-GR" dirty="0" err="1" smtClean="0"/>
              <a:t>Turner</a:t>
            </a:r>
            <a:r>
              <a:rPr lang="el-GR" dirty="0" smtClean="0"/>
              <a:t>, 1985).</a:t>
            </a:r>
          </a:p>
          <a:p>
            <a:r>
              <a:rPr lang="el-GR" dirty="0" smtClean="0"/>
              <a:t>Η κατάχρηση ουσιών από τους γονείς πιθανόν να οδηγεί σε αναποτελεσματικές γονικές πρακτικές, σε κακή σχέση </a:t>
            </a:r>
            <a:r>
              <a:rPr lang="el-GR" dirty="0" err="1" smtClean="0"/>
              <a:t>γονέν</a:t>
            </a:r>
            <a:r>
              <a:rPr lang="el-GR" dirty="0" smtClean="0"/>
              <a:t>-παιδιών, σε οικογενειακή δυσλειτουργία και σε αυξημένο περιβαλλοντικό άγχος (</a:t>
            </a:r>
            <a:r>
              <a:rPr lang="el-GR" dirty="0" err="1" smtClean="0"/>
              <a:t>Chassin</a:t>
            </a:r>
            <a:r>
              <a:rPr lang="el-GR" dirty="0" smtClean="0"/>
              <a:t> </a:t>
            </a:r>
            <a:r>
              <a:rPr lang="el-GR" dirty="0" err="1" smtClean="0"/>
              <a:t>et</a:t>
            </a:r>
            <a:r>
              <a:rPr lang="el-GR" dirty="0" smtClean="0"/>
              <a:t> </a:t>
            </a:r>
            <a:r>
              <a:rPr lang="el-GR" dirty="0" err="1" smtClean="0"/>
              <a:t>al</a:t>
            </a:r>
            <a:r>
              <a:rPr lang="el-GR" dirty="0" smtClean="0"/>
              <a:t>., 1991).</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2/9</a:t>
            </a:r>
            <a:endParaRPr lang="el-GR" dirty="0"/>
          </a:p>
        </p:txBody>
      </p:sp>
    </p:spTree>
    <p:extLst>
      <p:ext uri="{BB962C8B-B14F-4D97-AF65-F5344CB8AC3E}">
        <p14:creationId xmlns:p14="http://schemas.microsoft.com/office/powerpoint/2010/main" val="2705370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4039442-251F-4B59-9EC4-A0FDE3ABBF97}" type="slidenum">
              <a:rPr lang="en-US" altLang="el-GR" sz="1400" b="0">
                <a:solidFill>
                  <a:srgbClr val="000000"/>
                </a:solidFill>
              </a:rPr>
              <a:pPr eaLnBrk="1" hangingPunct="1"/>
              <a:t>18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Σε ποιοτική έρευνα (</a:t>
            </a:r>
            <a:r>
              <a:rPr lang="el-GR" dirty="0" err="1" smtClean="0"/>
              <a:t>Pollo</a:t>
            </a:r>
            <a:r>
              <a:rPr lang="el-GR" dirty="0" smtClean="0"/>
              <a:t>, 2001) που πραγματοποιήθηκε παράλληλα σε τρεις ευρωπαϊκές χώρες (Ιταλία, Ελλάδα, Δανία) έγινε εμφανές ότι οι χρήστες ουσιών είτε αντιμετώπισαν στη διάρκεια της εφηβείας κάποιο σοβαρό οικογενειακό πρόβλημα, όπως διαζύγιο των γονέων, μετανάστευση, φυσική ή συναισθηματική απουσία του πατέρα, είτε παρέστησαν μάρτυρες σε σκηνές σωματικής και λεκτικής κακοποίησης της μητέρας.</a:t>
            </a:r>
          </a:p>
          <a:p>
            <a:r>
              <a:rPr lang="el-GR" dirty="0" smtClean="0"/>
              <a:t>Οι περισσότεροι χρήστες ανέφεραν επίσης ότι από την παιδική τους ηλικία είχαν έρθει σε επαφή με τη χρήση ουσιών και το 50% αυτών δήλωσε ότι έχει αδέλφια χρήστες ή συγγενείς αλκοολικούς ή χρήστες παράνομων ουσιών.</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3/9</a:t>
            </a:r>
            <a:endParaRPr lang="el-GR" dirty="0"/>
          </a:p>
        </p:txBody>
      </p:sp>
    </p:spTree>
    <p:extLst>
      <p:ext uri="{BB962C8B-B14F-4D97-AF65-F5344CB8AC3E}">
        <p14:creationId xmlns:p14="http://schemas.microsoft.com/office/powerpoint/2010/main" val="6360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81AC445-693C-4E52-89DD-D66738B49D46}"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400948"/>
          </a:xfrm>
        </p:spPr>
        <p:txBody>
          <a:bodyPr/>
          <a:lstStyle/>
          <a:p>
            <a:r>
              <a:rPr lang="el-GR" dirty="0" smtClean="0"/>
              <a:t>Αρκετοί ψυχαναλυτές προσπάθησαν να ερμηνεύσουν το φαινόμενο της </a:t>
            </a:r>
            <a:r>
              <a:rPr lang="el-GR" dirty="0" err="1" smtClean="0"/>
              <a:t>τοξικοεξάρτησης</a:t>
            </a:r>
            <a:r>
              <a:rPr lang="el-GR" dirty="0" smtClean="0"/>
              <a:t>, θεωρώντας τα ναρκωτικά υποκατάστατο της σεξουαλικής ικανοποίησης και αποτέλεσμα των τραυματικών εμπειριών στη πρώιμη παιδική ηλικία.</a:t>
            </a:r>
          </a:p>
          <a:p>
            <a:r>
              <a:rPr lang="el-GR" dirty="0" smtClean="0"/>
              <a:t>Στη βάση αυτής της θεώρησης τα ψυχικά τραύματα και τα άσχημα γεγονότα της ζωής θεωρούνται παράγοντες επικινδυνότητας για τη κατάχρηση αλκοόλ και άλλων ψυχοτρόπων ουσιών.</a:t>
            </a:r>
          </a:p>
          <a:p>
            <a:r>
              <a:rPr lang="el-GR" dirty="0" smtClean="0"/>
              <a:t>Υπό το πρίσμα αυτό, η χρήση ψυχοτρόπων ουσιών εμφανίζεται ως μηχανισμός </a:t>
            </a:r>
            <a:r>
              <a:rPr lang="el-GR" dirty="0" err="1" smtClean="0"/>
              <a:t>αυτοθεραπείας</a:t>
            </a:r>
            <a:r>
              <a:rPr lang="el-GR" dirty="0" smtClean="0"/>
              <a:t>, τον οποίο υιοθετούν ορισμένα άτομα προκειμένου να αντιμετωπίσουν τα αρνητικά συναισθήματα που προέρχονται από τραυματικές εμπειρίες της παιδικής ηλικίας.</a:t>
            </a:r>
          </a:p>
          <a:p>
            <a:r>
              <a:rPr lang="el-GR" dirty="0" smtClean="0"/>
              <a:t>Οι ουσίες χρησιμοποιούνται, δηλαδή, ώστε να μειώσουν το </a:t>
            </a:r>
            <a:r>
              <a:rPr lang="el-GR" dirty="0" err="1" smtClean="0"/>
              <a:t>μετατραυματικό</a:t>
            </a:r>
            <a:r>
              <a:rPr lang="el-GR" dirty="0" smtClean="0"/>
              <a:t> άγχος και να ενισχύσουν τα θετικά συναισθήματα.</a:t>
            </a:r>
          </a:p>
        </p:txBody>
      </p:sp>
      <p:sp>
        <p:nvSpPr>
          <p:cNvPr id="3" name="Τίτλος 2"/>
          <p:cNvSpPr>
            <a:spLocks noGrp="1"/>
          </p:cNvSpPr>
          <p:nvPr>
            <p:ph type="title"/>
          </p:nvPr>
        </p:nvSpPr>
        <p:spPr/>
        <p:txBody>
          <a:bodyPr/>
          <a:lstStyle/>
          <a:p>
            <a:r>
              <a:rPr lang="el-GR" dirty="0" smtClean="0"/>
              <a:t>Ψυχολογικοί παράγοντες </a:t>
            </a:r>
            <a:r>
              <a:rPr lang="el-GR" sz="2800" b="0" dirty="0" smtClean="0"/>
              <a:t>1/15</a:t>
            </a:r>
            <a:endParaRPr lang="el-GR" sz="2800" b="0" dirty="0"/>
          </a:p>
        </p:txBody>
      </p:sp>
    </p:spTree>
    <p:extLst>
      <p:ext uri="{BB962C8B-B14F-4D97-AF65-F5344CB8AC3E}">
        <p14:creationId xmlns:p14="http://schemas.microsoft.com/office/powerpoint/2010/main" val="737374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7CF8D11-C02B-49FC-A9A2-E5EA23128BD2}" type="slidenum">
              <a:rPr lang="en-US" altLang="el-GR" sz="1400" b="0">
                <a:solidFill>
                  <a:srgbClr val="000000"/>
                </a:solidFill>
              </a:rPr>
              <a:pPr eaLnBrk="1" hangingPunct="1"/>
              <a:t>19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οικογένεια ως πρωταρχικός παράγοντας κοινωνικοποίησης επιδρά έμμεσα ή άμεσα στη στάση και στη συμπεριφορά των νεαρών μελών της, μέσα από τη συνεχή αλληλεπίδραση και τη μίμηση των οικογενειακών προτύπων και πρακτικών.</a:t>
            </a:r>
          </a:p>
          <a:p>
            <a:r>
              <a:rPr lang="el-GR" dirty="0" smtClean="0"/>
              <a:t>Οι έφηβοι που μεγαλώνουν σε οικογένειες όπου γίνεται χρήση ουσιών από τους γονείς έχουν περισσότερες πιθανότητες από άλλους να υιοθετήσουν αυτό το μοντέλο συμπεριφοράς, το οποίο έμαθαν μέσα στην οικογένειά τους και με το οποίο προσπαθούν να διαχειριστούν τις συναισθηματικές τους δυσκολίες, τις ανησυχίες τους, το άγχος και τα αδιέξοδά τους.</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4/9</a:t>
            </a:r>
            <a:endParaRPr lang="el-GR" dirty="0"/>
          </a:p>
        </p:txBody>
      </p:sp>
    </p:spTree>
    <p:extLst>
      <p:ext uri="{BB962C8B-B14F-4D97-AF65-F5344CB8AC3E}">
        <p14:creationId xmlns:p14="http://schemas.microsoft.com/office/powerpoint/2010/main" val="1152726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1502914-32E0-40C3-84B5-E704F631042C}" type="slidenum">
              <a:rPr lang="en-US" altLang="el-GR" sz="1400" b="0">
                <a:solidFill>
                  <a:srgbClr val="000000"/>
                </a:solidFill>
              </a:rPr>
              <a:pPr eaLnBrk="1" hangingPunct="1"/>
              <a:t>20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Είναι σαφές ότι το φαινόμενο της χρήσης ουσιών στην εφηβεία εμφανίζεται και σε οικογένειες στις οποίες κανένας από τους δυο γονείς δεν είναι χρήστης.</a:t>
            </a:r>
          </a:p>
          <a:p>
            <a:r>
              <a:rPr lang="el-GR" dirty="0" smtClean="0"/>
              <a:t>Υπάρχουν αρκετά παιδιά και έφηβοι των οποίων οι γονείς δεν κάνουν χρήση ουσιών.</a:t>
            </a:r>
          </a:p>
          <a:p>
            <a:r>
              <a:rPr lang="el-GR" dirty="0" smtClean="0"/>
              <a:t>Κινδυνεύουν, ωστόσο, να εμφανίσουν το πρόβλημα της χρήσης, καθώς προέρχονται από δυσλειτουργικές οικογένειες που δημιουργούν εμπόδια στη φυσιολογική τους ανάπτυξη (</a:t>
            </a:r>
            <a:r>
              <a:rPr lang="el-GR" dirty="0" err="1" smtClean="0"/>
              <a:t>Lowe</a:t>
            </a:r>
            <a:r>
              <a:rPr lang="el-GR" dirty="0" smtClean="0"/>
              <a:t> &amp; </a:t>
            </a:r>
            <a:r>
              <a:rPr lang="el-GR" dirty="0" err="1" smtClean="0"/>
              <a:t>Foxcroft</a:t>
            </a:r>
            <a:r>
              <a:rPr lang="el-GR" dirty="0" smtClean="0"/>
              <a:t>, 1993).</a:t>
            </a:r>
          </a:p>
          <a:p>
            <a:r>
              <a:rPr lang="el-GR" dirty="0" smtClean="0"/>
              <a:t>Η ζωή σε αυτές τις οικογένειες είναι συχνά χαοτική, απρόβλεπτη, τυχαία και ασυνεπής, και οι σχέσεις των γονέων μεταξύ τους ιδιαίτερα δυσλειτουργικές.</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5/9</a:t>
            </a:r>
            <a:endParaRPr lang="el-GR" dirty="0"/>
          </a:p>
        </p:txBody>
      </p:sp>
    </p:spTree>
    <p:extLst>
      <p:ext uri="{BB962C8B-B14F-4D97-AF65-F5344CB8AC3E}">
        <p14:creationId xmlns:p14="http://schemas.microsoft.com/office/powerpoint/2010/main" val="1211179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98499B3-F53D-4EA5-9ED5-0343500F4E41}" type="slidenum">
              <a:rPr lang="en-US" altLang="el-GR" sz="1400" b="0">
                <a:solidFill>
                  <a:srgbClr val="000000"/>
                </a:solidFill>
              </a:rPr>
              <a:pPr eaLnBrk="1" hangingPunct="1"/>
              <a:t>21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Προκύπτει, επομένως, ότι ο κίνδυνος υιοθέτησης αρνητικών μορφών συμπεριφοράς από τα παιδιά, όπως η εξάρτηση, είναι αυξημένος σε οπουδήποτε δυσλειτουργική οικογένεια και όχι μόνο σε οικογένειες όπου οι γονείς κάνουν χρήση.</a:t>
            </a:r>
          </a:p>
          <a:p>
            <a:r>
              <a:rPr lang="el-GR" dirty="0" smtClean="0"/>
              <a:t>στις δυσλειτουργικές οικογένειες τα παιδιά είναι συχνά παραμελημένα, χωρίς όρια, γίνονται «αποδιοπομπαίοι τράγοι» και έχουν ελάχιστα παραδείγματα σταθερής συμπεριφοράς τα οποία μπορούν να ακολουθήσουν.</a:t>
            </a:r>
          </a:p>
          <a:p>
            <a:r>
              <a:rPr lang="el-GR" dirty="0" smtClean="0"/>
              <a:t>Σε αυτές τις περιπτώσεις παρατηρείται έλλειψη επικοινωνίας ανάμεσα στους γονείς και σχέσεις που είναι «παθολογικές».</a:t>
            </a:r>
          </a:p>
          <a:p>
            <a:r>
              <a:rPr lang="el-GR" dirty="0" smtClean="0"/>
              <a:t>Τέτοιου είδους οικογενειακές σχέσεις λειτουργούν αποτρεπτικά στη συναισθηματική ωρίμανση του παιδιού.</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6/9</a:t>
            </a:r>
            <a:endParaRPr lang="el-GR" dirty="0"/>
          </a:p>
        </p:txBody>
      </p:sp>
    </p:spTree>
    <p:extLst>
      <p:ext uri="{BB962C8B-B14F-4D97-AF65-F5344CB8AC3E}">
        <p14:creationId xmlns:p14="http://schemas.microsoft.com/office/powerpoint/2010/main" val="3852080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3D98509-86E3-4D19-A95A-CD8552D89512}" type="slidenum">
              <a:rPr lang="en-US" altLang="el-GR" sz="1400" b="0">
                <a:solidFill>
                  <a:srgbClr val="000000"/>
                </a:solidFill>
              </a:rPr>
              <a:pPr eaLnBrk="1" hangingPunct="1"/>
              <a:t>22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έλλειψη συναισθηματικών δεσμών και η απώλεια ενός σημαντικού προσώπου από τη ζωή του παιδιού, ιδιαίτερα αν κάτι τέτοιο συμβεί πριν από την ηλικία των 11 ετών, αποτελούν πρόσθετους παράγοντες επικινδυνότητας (</a:t>
            </a:r>
            <a:r>
              <a:rPr lang="el-GR" dirty="0" err="1" smtClean="0"/>
              <a:t>Werner</a:t>
            </a:r>
            <a:r>
              <a:rPr lang="el-GR" dirty="0" smtClean="0"/>
              <a:t> &amp; </a:t>
            </a:r>
            <a:r>
              <a:rPr lang="el-GR" dirty="0" err="1" smtClean="0"/>
              <a:t>Smith</a:t>
            </a:r>
            <a:r>
              <a:rPr lang="el-GR" dirty="0" smtClean="0"/>
              <a:t>, 1992).</a:t>
            </a:r>
          </a:p>
          <a:p>
            <a:r>
              <a:rPr lang="el-GR" dirty="0" smtClean="0"/>
              <a:t>Στο επίπεδο των ρόλων μελέτες περιγράφουν έναν πατέρα που μπορεί να είναι αυταρχικός ή βίαιος (συνήθως κάνει χρήση αλκοόλ), αλλά εύκολα ελεγχόμενος από τη μητέρα, ή έναν πατέρα ο οποίος είναι απόμακρος, συναισθηματικά απών και χωρίς ισχύ μέσα στην οικογένεια, σε σύγκριση με τη μητέρα η οποία τον αμφισβητεί μέσω του παιδιού (</a:t>
            </a:r>
            <a:r>
              <a:rPr lang="el-GR" dirty="0" err="1" smtClean="0"/>
              <a:t>Stanton</a:t>
            </a:r>
            <a:r>
              <a:rPr lang="el-GR" dirty="0" smtClean="0"/>
              <a:t>, </a:t>
            </a:r>
            <a:r>
              <a:rPr lang="el-GR" dirty="0" err="1" smtClean="0"/>
              <a:t>Todd</a:t>
            </a:r>
            <a:r>
              <a:rPr lang="el-GR" dirty="0" smtClean="0"/>
              <a:t> &amp; </a:t>
            </a:r>
            <a:r>
              <a:rPr lang="el-GR" dirty="0" err="1" smtClean="0"/>
              <a:t>Associates</a:t>
            </a:r>
            <a:r>
              <a:rPr lang="el-GR" dirty="0" smtClean="0"/>
              <a:t>, 1982).</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7/9</a:t>
            </a:r>
            <a:endParaRPr lang="el-GR" dirty="0"/>
          </a:p>
        </p:txBody>
      </p:sp>
    </p:spTree>
    <p:extLst>
      <p:ext uri="{BB962C8B-B14F-4D97-AF65-F5344CB8AC3E}">
        <p14:creationId xmlns:p14="http://schemas.microsoft.com/office/powerpoint/2010/main" val="167889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3D98509-86E3-4D19-A95A-CD8552D89512}" type="slidenum">
              <a:rPr lang="en-US" altLang="el-GR" sz="1400" b="0">
                <a:solidFill>
                  <a:srgbClr val="000000"/>
                </a:solidFill>
              </a:rPr>
              <a:pPr eaLnBrk="1" hangingPunct="1"/>
              <a:t>23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Άλλες μελέτες αναφέρονται σε μια μητέρα υπερπροστατευτική, η οποία έχει πέραν του δέοντος επιτρεπτική σχέση με το παιδί-χρήστη και η οποία θεωρεί «ότι το παιδί της ήταν εύκολο στο μεγάλωμα και ποτέ δεν είχε ιδιαίτερα προβλήματα». </a:t>
            </a:r>
          </a:p>
          <a:p>
            <a:r>
              <a:rPr lang="el-GR" dirty="0" smtClean="0"/>
              <a:t>Γενικά, όταν δεν δίνονται σαφείς κατευθύνσεις και επιτρέπονται αρκετές μορφές συμπεριφοράς χωρίς όρια, αυξάνονται οι πιθανότητες ο έφηβος να εμπλακεί με τη χρήση ψυχοτρόπων ουσιών.</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8/9</a:t>
            </a:r>
            <a:endParaRPr lang="el-GR" dirty="0"/>
          </a:p>
        </p:txBody>
      </p:sp>
    </p:spTree>
    <p:extLst>
      <p:ext uri="{BB962C8B-B14F-4D97-AF65-F5344CB8AC3E}">
        <p14:creationId xmlns:p14="http://schemas.microsoft.com/office/powerpoint/2010/main" val="3907462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51BA6A0-509B-4420-9133-718090A76380}" type="slidenum">
              <a:rPr lang="en-US" altLang="el-GR" sz="1400" b="0">
                <a:solidFill>
                  <a:srgbClr val="000000"/>
                </a:solidFill>
              </a:rPr>
              <a:pPr eaLnBrk="1" hangingPunct="1"/>
              <a:t>24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χρήση ουσιών λειτουργεί «</a:t>
            </a:r>
            <a:r>
              <a:rPr lang="el-GR" dirty="0" err="1" smtClean="0"/>
              <a:t>εξισορροπιστικά</a:t>
            </a:r>
            <a:r>
              <a:rPr lang="el-GR" dirty="0" smtClean="0"/>
              <a:t>» για το οικογενειακό σύστημα, επιτρέποντας την εκδήλωση ορισμένων συμπεριφορών και απαγορεύοντας άλλες.</a:t>
            </a:r>
          </a:p>
          <a:p>
            <a:r>
              <a:rPr lang="el-GR" dirty="0" smtClean="0"/>
              <a:t>Το αποτέλεσμα είναι σε ορισμένες οικογένειες η χρήση να θεωρείται μέρος της οικογενειακής ζωής και τα μέλη τους να δυσκολεύονται να δεχτούν αλλαγές ή να προσαρμοστούν σε νέες καταστάσεις (</a:t>
            </a:r>
            <a:r>
              <a:rPr lang="el-GR" dirty="0" err="1" smtClean="0"/>
              <a:t>Steinglass</a:t>
            </a:r>
            <a:r>
              <a:rPr lang="el-GR" dirty="0" smtClean="0"/>
              <a:t>, 1988).</a:t>
            </a:r>
          </a:p>
          <a:p>
            <a:r>
              <a:rPr lang="el-GR" dirty="0" smtClean="0"/>
              <a:t>Αξίζει να σημειωθεί ότι στην Ελλάδα σημαντικό ποσοστό των χρηστών ψυχοτρόπων ουσιών (32,7%) ξεκινά τη θεραπεία του λόγω οικογενειακών πιέσεων (ΚΕΘΕΑ, 2007).</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9/9</a:t>
            </a:r>
            <a:endParaRPr lang="el-GR" dirty="0"/>
          </a:p>
        </p:txBody>
      </p:sp>
    </p:spTree>
    <p:extLst>
      <p:ext uri="{BB962C8B-B14F-4D97-AF65-F5344CB8AC3E}">
        <p14:creationId xmlns:p14="http://schemas.microsoft.com/office/powerpoint/2010/main" val="629652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2</a:t>
            </a:r>
            <a:r>
              <a:rPr lang="en-US" sz="2000" dirty="0" smtClean="0"/>
              <a:t>:</a:t>
            </a:r>
            <a:r>
              <a:rPr lang="el-GR" sz="2000" dirty="0"/>
              <a:t> Αιτιολογικές προσεγγίσεις και επιστημονικές προκαταλήψεις (β’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742B828-3FA2-4FC3-A6A9-129FCD162E2C}"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544964"/>
          </a:xfrm>
        </p:spPr>
        <p:txBody>
          <a:bodyPr/>
          <a:lstStyle/>
          <a:p>
            <a:r>
              <a:rPr lang="el-GR" dirty="0" smtClean="0"/>
              <a:t>Ο </a:t>
            </a:r>
            <a:r>
              <a:rPr lang="el-GR" dirty="0" err="1" smtClean="0"/>
              <a:t>Wurmser</a:t>
            </a:r>
            <a:r>
              <a:rPr lang="el-GR" dirty="0" smtClean="0"/>
              <a:t> (1984) θεωρεί ότι η </a:t>
            </a:r>
            <a:r>
              <a:rPr lang="el-GR" dirty="0" err="1" smtClean="0"/>
              <a:t>τοξικοεξάρτηση</a:t>
            </a:r>
            <a:r>
              <a:rPr lang="el-GR" dirty="0" smtClean="0"/>
              <a:t> έχει τις ρίζες της στα παιδικά τραύματα και αναφέρεται ιδιαίτερα στις περιπτώσεις όπου το παιδί εκτίθεται σε ασυνήθιστα νοσηρές καταστάσεις βίας, σεξουαλικής κακοποίησης, εγκατάλειψης, σκληρότητας, ψεύδους και προδοσίας.</a:t>
            </a:r>
          </a:p>
          <a:p>
            <a:r>
              <a:rPr lang="el-GR" dirty="0" smtClean="0"/>
              <a:t>Τα γεγονότα αυτά έρχονται να δημιουργήσουν στην εφηβεία και στην ενήλικη ζωή έντονες εσωτερικές συναισθηματικές συγκρούσεις και άγχος, και μπορεί να οδηγήσουν σε αμφισβήτηση ακόμη και της αξίας του ίδιου του ατόμου και της ανθρώπινης ζωής.</a:t>
            </a:r>
          </a:p>
          <a:p>
            <a:r>
              <a:rPr lang="el-GR" dirty="0" smtClean="0"/>
              <a:t>Τέτοια γεγονότα οδηγούν επίσης σε εχθρότητα απέναντι σε κάθε μορφή εξουσίας, σε τάσεις επαναστατικότητας και περιφρόνησης των άλλων και του εαυτού, σε σκληρότητα και σε ένα «σκοτεινό συναίσθημα τεράστιας ενοχής, σχεδόν μυθικής διάστασης» (</a:t>
            </a:r>
            <a:r>
              <a:rPr lang="el-GR" dirty="0" err="1" smtClean="0"/>
              <a:t>Wurmser</a:t>
            </a:r>
            <a:r>
              <a:rPr lang="el-GR" dirty="0" smtClean="0"/>
              <a:t>, 1985).</a:t>
            </a:r>
          </a:p>
          <a:p>
            <a:endParaRPr lang="el-GR" dirty="0"/>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2/15</a:t>
            </a:r>
            <a:endParaRPr lang="el-GR" dirty="0"/>
          </a:p>
        </p:txBody>
      </p:sp>
    </p:spTree>
    <p:extLst>
      <p:ext uri="{BB962C8B-B14F-4D97-AF65-F5344CB8AC3E}">
        <p14:creationId xmlns:p14="http://schemas.microsoft.com/office/powerpoint/2010/main" val="483483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64D887F-D37D-4787-9465-C071D9EF0BB1}"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Από άλλες έρευνες, επίσης, προέκυψε ότι έφηβοι που έκαναν κατάχρηση ουσιών είχαν βιώσει αρνητικά γεγονότα ζωής, συμμετέχοντας ως μάρτυρες σε περιστατικά έντονα βίας (πυροβολισμοί, ληστεία, μαχαίρωμα κ.ά.).</a:t>
            </a:r>
          </a:p>
          <a:p>
            <a:r>
              <a:rPr lang="el-GR" dirty="0" smtClean="0"/>
              <a:t>Και άλλα αρνητικά γεγονότα ζωής, όπως η απόλυση των γονέων από την εργασία ή η παρατεταμένη ασθένεια των γονέων, έχουν επίσης συνδεθεί με σοβαρή χρήση ουσιών στην εφηβεία (</a:t>
            </a:r>
            <a:r>
              <a:rPr lang="el-GR" dirty="0" err="1" smtClean="0"/>
              <a:t>Wills</a:t>
            </a:r>
            <a:r>
              <a:rPr lang="el-GR" dirty="0" smtClean="0"/>
              <a:t> </a:t>
            </a:r>
            <a:r>
              <a:rPr lang="el-GR" dirty="0" err="1" smtClean="0"/>
              <a:t>et</a:t>
            </a:r>
            <a:r>
              <a:rPr lang="el-GR" dirty="0" smtClean="0"/>
              <a:t> </a:t>
            </a:r>
            <a:r>
              <a:rPr lang="el-GR" dirty="0" err="1" smtClean="0"/>
              <a:t>al</a:t>
            </a:r>
            <a:r>
              <a:rPr lang="el-GR" dirty="0" smtClean="0"/>
              <a:t>., 1992).</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3/15</a:t>
            </a:r>
            <a:endParaRPr lang="el-GR" dirty="0"/>
          </a:p>
        </p:txBody>
      </p:sp>
    </p:spTree>
    <p:extLst>
      <p:ext uri="{BB962C8B-B14F-4D97-AF65-F5344CB8AC3E}">
        <p14:creationId xmlns:p14="http://schemas.microsoft.com/office/powerpoint/2010/main" val="2077908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64D887F-D37D-4787-9465-C071D9EF0BB1}"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χρήση ψυχοτρόπων ουσιών έστω και προσωρινά αποδυναμώνει τα έντονα συναισθήματα αμφιβολίας και άγχους που κυριεύουν το άτομο.</a:t>
            </a:r>
          </a:p>
          <a:p>
            <a:r>
              <a:rPr lang="el-GR" dirty="0" smtClean="0"/>
              <a:t>Απενεργοποιώντας, ωστόσο, ανεπιθύμητα συναισθήματα και σκέψεις, η χρήση περιορίζει σημαντικά και άλλες λειτουργίες, όπως την εσωτερική σταθερότητα διάθεσης και συναισθήματος, τη δυνατότητα </a:t>
            </a:r>
            <a:r>
              <a:rPr lang="el-GR" dirty="0" err="1" smtClean="0"/>
              <a:t>αυτο</a:t>
            </a:r>
            <a:r>
              <a:rPr lang="el-GR" dirty="0" smtClean="0"/>
              <a:t>-παρατήρησης, την αντίληψη των ορίων της εξωτερικής πραγματικότητας και τη φροντίδα του εαυτού (</a:t>
            </a:r>
            <a:r>
              <a:rPr lang="el-GR" dirty="0" err="1" smtClean="0"/>
              <a:t>Wurmser</a:t>
            </a:r>
            <a:r>
              <a:rPr lang="el-GR" dirty="0" smtClean="0"/>
              <a:t>, 1985).</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4/15</a:t>
            </a:r>
            <a:endParaRPr lang="el-GR" dirty="0"/>
          </a:p>
        </p:txBody>
      </p:sp>
    </p:spTree>
    <p:extLst>
      <p:ext uri="{BB962C8B-B14F-4D97-AF65-F5344CB8AC3E}">
        <p14:creationId xmlns:p14="http://schemas.microsoft.com/office/powerpoint/2010/main" val="3049830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D2B62EF-BF74-49A0-856C-8C621B939223}"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χρήση ουσιών αποτελεί τρόπο αποφυγής των συναισθημάτων και των παρορμήσεων του πόνου, του άγχους και της ντροπής που βιώνονται ως απειλή από το άτομο.</a:t>
            </a:r>
          </a:p>
          <a:p>
            <a:r>
              <a:rPr lang="el-GR" dirty="0" smtClean="0"/>
              <a:t>Κατά συνέπεια, σύμφωνα με αυτή τη θεώρηση για την αιτιολογία της χρήσης, η θεραπεία δεν μπορεί παρά να είναι ψυχαναλυτική και να βασίζεται στην ανάλυση του «υπερεγώ».</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5/15</a:t>
            </a:r>
            <a:endParaRPr lang="el-GR" dirty="0"/>
          </a:p>
        </p:txBody>
      </p:sp>
    </p:spTree>
    <p:extLst>
      <p:ext uri="{BB962C8B-B14F-4D97-AF65-F5344CB8AC3E}">
        <p14:creationId xmlns:p14="http://schemas.microsoft.com/office/powerpoint/2010/main" val="65799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E3BCA0E-8345-42C1-AF0A-65883DE32537}"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712968" cy="5472956"/>
          </a:xfrm>
        </p:spPr>
        <p:txBody>
          <a:bodyPr/>
          <a:lstStyle/>
          <a:p>
            <a:r>
              <a:rPr lang="el-GR" sz="2100" dirty="0" smtClean="0"/>
              <a:t>Δυο ακόμη θεωρίες για την κατανόηση της εξάρτησης προϋποθέτουν σοβαρή διαταραχή στη πρώιμη αναπτυξιακή φάση (</a:t>
            </a:r>
            <a:r>
              <a:rPr lang="el-GR" sz="2100" dirty="0" err="1" smtClean="0"/>
              <a:t>Krystal</a:t>
            </a:r>
            <a:r>
              <a:rPr lang="el-GR" sz="2100" dirty="0" smtClean="0"/>
              <a:t>, 1977).</a:t>
            </a:r>
          </a:p>
          <a:p>
            <a:r>
              <a:rPr lang="el-GR" sz="2100" dirty="0" smtClean="0"/>
              <a:t>Η μια προσπαθεί να εξηγήσει τη χρήση ουσιών βάσει των </a:t>
            </a:r>
            <a:r>
              <a:rPr lang="el-GR" sz="2100" dirty="0" err="1" smtClean="0"/>
              <a:t>αντικειμενοτρόπων</a:t>
            </a:r>
            <a:r>
              <a:rPr lang="el-GR" sz="2100" dirty="0" smtClean="0"/>
              <a:t> σχέσεων (</a:t>
            </a:r>
            <a:r>
              <a:rPr lang="el-GR" sz="2100" dirty="0" err="1" smtClean="0"/>
              <a:t>object</a:t>
            </a:r>
            <a:r>
              <a:rPr lang="el-GR" sz="2100" dirty="0" smtClean="0"/>
              <a:t> </a:t>
            </a:r>
            <a:r>
              <a:rPr lang="el-GR" sz="2100" dirty="0" err="1" smtClean="0"/>
              <a:t>relations</a:t>
            </a:r>
            <a:r>
              <a:rPr lang="el-GR" sz="2100" dirty="0" smtClean="0"/>
              <a:t>). Σύμφωνα με αυτήν, η ουσία βιώνεται συμβολικά από τον χρήστη ως το πρωταρχικό μητρικό αντικείμενο και έτσι αντικαθιστά τις λειτουργίες που συνήθως αποδίδονται στη μητρική φιγούρα.</a:t>
            </a:r>
          </a:p>
          <a:p>
            <a:r>
              <a:rPr lang="el-GR" sz="2100" dirty="0" smtClean="0"/>
              <a:t>Ο χρήστης, επομένως, σχετίζεται με την ουσία βάσει του διαταραγμένου </a:t>
            </a:r>
            <a:r>
              <a:rPr lang="el-GR" sz="2100" dirty="0" err="1" smtClean="0"/>
              <a:t>τρόπυ</a:t>
            </a:r>
            <a:r>
              <a:rPr lang="el-GR" sz="2100" dirty="0" smtClean="0"/>
              <a:t> σχέσης που είχε με τη μητρική φιγούρα και μεγαλώνοντας «λαχταρά να ενωθεί με το ιδανικό του αντικείμενο, ενώ ταυτόχρονα το φοβάται πολύ» (</a:t>
            </a:r>
            <a:r>
              <a:rPr lang="el-GR" sz="2100" dirty="0" err="1" smtClean="0"/>
              <a:t>Krystal</a:t>
            </a:r>
            <a:r>
              <a:rPr lang="el-GR" sz="2100" dirty="0" smtClean="0"/>
              <a:t>, 1977).</a:t>
            </a:r>
          </a:p>
          <a:p>
            <a:r>
              <a:rPr lang="el-GR" sz="2100" dirty="0" smtClean="0"/>
              <a:t>Στη περίπτωση αυτή, ο </a:t>
            </a:r>
            <a:r>
              <a:rPr lang="el-GR" sz="2100" dirty="0" err="1" smtClean="0"/>
              <a:t>Krystal</a:t>
            </a:r>
            <a:r>
              <a:rPr lang="el-GR" sz="2100" dirty="0" smtClean="0"/>
              <a:t> (1977) και άλλοι αναλυτές (</a:t>
            </a:r>
            <a:r>
              <a:rPr lang="el-GR" sz="2100" dirty="0" err="1" smtClean="0"/>
              <a:t>Kernberg</a:t>
            </a:r>
            <a:r>
              <a:rPr lang="el-GR" sz="2100" dirty="0" smtClean="0"/>
              <a:t>, 1975· </a:t>
            </a:r>
            <a:r>
              <a:rPr lang="el-GR" sz="2100" dirty="0" err="1" smtClean="0"/>
              <a:t>Rinsley</a:t>
            </a:r>
            <a:r>
              <a:rPr lang="el-GR" sz="2100" dirty="0" smtClean="0"/>
              <a:t>, 1988), αντιλαμβάνονται τη κατάχρηση ουσιών ως παραλλαγή της οριακής παθολογίας.</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6/15</a:t>
            </a:r>
            <a:endParaRPr lang="el-GR" dirty="0"/>
          </a:p>
        </p:txBody>
      </p:sp>
    </p:spTree>
    <p:extLst>
      <p:ext uri="{BB962C8B-B14F-4D97-AF65-F5344CB8AC3E}">
        <p14:creationId xmlns:p14="http://schemas.microsoft.com/office/powerpoint/2010/main" val="723459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1C594D8-E5D8-4C08-963A-E2B340C9BA06}"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δεύτερη θεωρία του ίδιου αναλυτή υποστηρίζει ότι οι χρήστες ψυχοτρόπων ουσιών χαρακτηρίζονται από διαταραγμένες συναισθηματικές λειτουργίες. Αυτή η κατάσταση είναι γνωστή ως «</a:t>
            </a:r>
            <a:r>
              <a:rPr lang="el-GR" dirty="0" err="1" smtClean="0"/>
              <a:t>αλεξιθυμία</a:t>
            </a:r>
            <a:r>
              <a:rPr lang="el-GR" dirty="0" smtClean="0"/>
              <a:t>». </a:t>
            </a:r>
          </a:p>
          <a:p>
            <a:r>
              <a:rPr lang="el-GR" dirty="0" smtClean="0"/>
              <a:t>Σύμφωνα με αυτή τη θεωρία, οι εξαρτημένοι διαφέρουν από άλλα άτομα στο ότι δεν αναγνωρίζουν τις </a:t>
            </a:r>
            <a:r>
              <a:rPr lang="el-GR" dirty="0" err="1" smtClean="0"/>
              <a:t>γνωσιακές</a:t>
            </a:r>
            <a:r>
              <a:rPr lang="el-GR" dirty="0" smtClean="0"/>
              <a:t> πλευρές των συναισθηματικών καταστάσεων.</a:t>
            </a:r>
          </a:p>
          <a:p>
            <a:r>
              <a:rPr lang="el-GR" dirty="0" smtClean="0"/>
              <a:t>Αυτό σημαίνει ότι οι </a:t>
            </a:r>
            <a:r>
              <a:rPr lang="el-GR" dirty="0" err="1" smtClean="0"/>
              <a:t>αλεξιθυμικοί</a:t>
            </a:r>
            <a:r>
              <a:rPr lang="el-GR" dirty="0" smtClean="0"/>
              <a:t>, αντί αν βιώνουν ως διαφορετικά τα συναισθήματα της «στενοχώριας», του «θυμού» και της «χαράς», έχουν τη τάση να τα βιώνουν ως συνολικές σωματικές καταστάσεις και εντάσεις.</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7/15</a:t>
            </a:r>
            <a:endParaRPr lang="el-GR" dirty="0"/>
          </a:p>
        </p:txBody>
      </p:sp>
    </p:spTree>
    <p:extLst>
      <p:ext uri="{BB962C8B-B14F-4D97-AF65-F5344CB8AC3E}">
        <p14:creationId xmlns:p14="http://schemas.microsoft.com/office/powerpoint/2010/main" val="2502268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1C594D8-E5D8-4C08-963A-E2B340C9BA06}"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Εξαιτίας αυτού, είναι δύσκολο να </a:t>
            </a:r>
            <a:r>
              <a:rPr lang="el-GR" dirty="0" err="1" smtClean="0"/>
              <a:t>αξιποιήσουν</a:t>
            </a:r>
            <a:r>
              <a:rPr lang="el-GR" dirty="0" smtClean="0"/>
              <a:t> τα συναισθήματά τους ως οδηγούς για τη κατανόηση του εαυτού τους, με αποτέλεσμα να περιορίζουν σε μεγάλο βαθμό μια σημαντική πηγή πληροφοριών και ανατροφοδότησης.</a:t>
            </a:r>
          </a:p>
          <a:p>
            <a:r>
              <a:rPr lang="el-GR" dirty="0" smtClean="0"/>
              <a:t>Έτσι δυσκολεύονται να αναγνωρίσουν τη σημασία συγκεκριμένων καταστάσεων διέγερσης που αποτελούν πηγή άγχους και προσπαθούν να τα αποβάλουν με τη κατάχρηση ουσιών.</a:t>
            </a:r>
          </a:p>
          <a:p>
            <a:endParaRPr lang="el-GR" dirty="0"/>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8/15</a:t>
            </a:r>
            <a:endParaRPr lang="el-GR" dirty="0"/>
          </a:p>
        </p:txBody>
      </p:sp>
    </p:spTree>
    <p:extLst>
      <p:ext uri="{BB962C8B-B14F-4D97-AF65-F5344CB8AC3E}">
        <p14:creationId xmlns:p14="http://schemas.microsoft.com/office/powerpoint/2010/main" val="23154081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321</TotalTime>
  <Words>2806</Words>
  <Application>Microsoft Office PowerPoint</Application>
  <PresentationFormat>Προβολή στην οθόνη (4:3)</PresentationFormat>
  <Paragraphs>200</Paragraphs>
  <Slides>33</Slides>
  <Notes>32</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template final</vt:lpstr>
      <vt:lpstr>Default Design</vt:lpstr>
      <vt:lpstr>Κοινωνική Εργασία με Εξαρτημένα Άτομα</vt:lpstr>
      <vt:lpstr>Ψυχολογικοί παράγοντες 1/15</vt:lpstr>
      <vt:lpstr>Ψυχολογικοί παράγοντες 2/15</vt:lpstr>
      <vt:lpstr>Ψυχολογικοί παράγοντες 3/15</vt:lpstr>
      <vt:lpstr>Ψυχολογικοί παράγοντες 4/15</vt:lpstr>
      <vt:lpstr>Ψυχολογικοί παράγοντες 5/15</vt:lpstr>
      <vt:lpstr>Ψυχολογικοί παράγοντες 6/15</vt:lpstr>
      <vt:lpstr>Ψυχολογικοί παράγοντες 7/15</vt:lpstr>
      <vt:lpstr>Ψυχολογικοί παράγοντες 8/15</vt:lpstr>
      <vt:lpstr>Ψυχολογικοί παράγοντες 9/15</vt:lpstr>
      <vt:lpstr>Ψυχολογικοί παράγοντες 10/15</vt:lpstr>
      <vt:lpstr>Ψυχολογικοί παράγοντες 11/15</vt:lpstr>
      <vt:lpstr>Ψυχολογικοί παράγοντες 12/15</vt:lpstr>
      <vt:lpstr>Ψυχολογικοί παράγοντες 13/15</vt:lpstr>
      <vt:lpstr>Ψυχολογικοί παράγοντες 14/15</vt:lpstr>
      <vt:lpstr>Ψυχολογικοί παράγοντες 15/15</vt:lpstr>
      <vt:lpstr>Οικογενειακοί παράγοντες 1/9</vt:lpstr>
      <vt:lpstr>Οικογενειακοί παράγοντες 2/9</vt:lpstr>
      <vt:lpstr>Οικογενειακοί παράγοντες 3/9</vt:lpstr>
      <vt:lpstr>Οικογενειακοί παράγοντες 4/9</vt:lpstr>
      <vt:lpstr>Οικογενειακοί παράγοντες 5/9</vt:lpstr>
      <vt:lpstr>Οικογενειακοί παράγοντες 6/9</vt:lpstr>
      <vt:lpstr>Οικογενειακοί παράγοντες 7/9</vt:lpstr>
      <vt:lpstr>Οικογενειακοί παράγοντες 8/9</vt:lpstr>
      <vt:lpstr>Οικογενειακοί παράγοντες 9/9</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2015-02-13T15:18:37Z</dcterms:modified>
</cp:coreProperties>
</file>