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031" r:id="rId1"/>
    <p:sldMasterId id="2147485042" r:id="rId2"/>
    <p:sldMasterId id="2147485053" r:id="rId3"/>
    <p:sldMasterId id="2147485069" r:id="rId4"/>
  </p:sldMasterIdLst>
  <p:notesMasterIdLst>
    <p:notesMasterId r:id="rId27"/>
  </p:notesMasterIdLst>
  <p:handoutMasterIdLst>
    <p:handoutMasterId r:id="rId28"/>
  </p:handoutMasterIdLst>
  <p:sldIdLst>
    <p:sldId id="527" r:id="rId5"/>
    <p:sldId id="567" r:id="rId6"/>
    <p:sldId id="568" r:id="rId7"/>
    <p:sldId id="569" r:id="rId8"/>
    <p:sldId id="570" r:id="rId9"/>
    <p:sldId id="556" r:id="rId10"/>
    <p:sldId id="557" r:id="rId11"/>
    <p:sldId id="558" r:id="rId12"/>
    <p:sldId id="559" r:id="rId13"/>
    <p:sldId id="560" r:id="rId14"/>
    <p:sldId id="566" r:id="rId15"/>
    <p:sldId id="561" r:id="rId16"/>
    <p:sldId id="562" r:id="rId17"/>
    <p:sldId id="563" r:id="rId18"/>
    <p:sldId id="564" r:id="rId19"/>
    <p:sldId id="565" r:id="rId20"/>
    <p:sldId id="528" r:id="rId21"/>
    <p:sldId id="529" r:id="rId22"/>
    <p:sldId id="530" r:id="rId23"/>
    <p:sldId id="531" r:id="rId24"/>
    <p:sldId id="532" r:id="rId25"/>
    <p:sldId id="533" r:id="rId26"/>
  </p:sldIdLst>
  <p:sldSz cx="9144000" cy="6858000" type="screen4x3"/>
  <p:notesSz cx="6797675" cy="9926638"/>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16D"/>
    <a:srgbClr val="F96A1B"/>
    <a:srgbClr val="39B4E1"/>
    <a:srgbClr val="3896B3"/>
    <a:srgbClr val="800000"/>
    <a:srgbClr val="548123"/>
    <a:srgbClr val="009900"/>
    <a:srgbClr val="33CCFF"/>
    <a:srgbClr val="26648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94660" autoAdjust="0"/>
  </p:normalViewPr>
  <p:slideViewPr>
    <p:cSldViewPr>
      <p:cViewPr varScale="1">
        <p:scale>
          <a:sx n="107" d="100"/>
          <a:sy n="107" d="100"/>
        </p:scale>
        <p:origin x="-1650" y="-84"/>
      </p:cViewPr>
      <p:guideLst>
        <p:guide orient="horz" pos="2160"/>
        <p:guide pos="2880"/>
      </p:guideLst>
    </p:cSldViewPr>
  </p:slideViewPr>
  <p:outlineViewPr>
    <p:cViewPr>
      <p:scale>
        <a:sx n="33" d="100"/>
        <a:sy n="33" d="100"/>
      </p:scale>
      <p:origin x="0" y="169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4020" y="-102"/>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45964" cy="497004"/>
          </a:xfrm>
          <a:prstGeom prst="rect">
            <a:avLst/>
          </a:prstGeom>
        </p:spPr>
        <p:txBody>
          <a:bodyPr vert="horz" lIns="94064" tIns="47032" rIns="94064" bIns="47032" rtlCol="0"/>
          <a:lstStyle>
            <a:lvl1pPr algn="l">
              <a:defRPr sz="1200">
                <a:cs typeface="+mn-cs"/>
              </a:defRPr>
            </a:lvl1pPr>
          </a:lstStyle>
          <a:p>
            <a:pPr>
              <a:defRPr/>
            </a:pPr>
            <a:endParaRPr lang="en-US" dirty="0"/>
          </a:p>
        </p:txBody>
      </p:sp>
      <p:sp>
        <p:nvSpPr>
          <p:cNvPr id="3" name="2 - Θέση ημερομηνίας"/>
          <p:cNvSpPr>
            <a:spLocks noGrp="1"/>
          </p:cNvSpPr>
          <p:nvPr>
            <p:ph type="dt" sz="quarter" idx="1"/>
          </p:nvPr>
        </p:nvSpPr>
        <p:spPr>
          <a:xfrm>
            <a:off x="3850187" y="0"/>
            <a:ext cx="2945964" cy="497004"/>
          </a:xfrm>
          <a:prstGeom prst="rect">
            <a:avLst/>
          </a:prstGeom>
        </p:spPr>
        <p:txBody>
          <a:bodyPr vert="horz" lIns="94064" tIns="47032" rIns="94064" bIns="47032" rtlCol="0"/>
          <a:lstStyle>
            <a:lvl1pPr algn="r">
              <a:defRPr sz="1200">
                <a:cs typeface="+mn-cs"/>
              </a:defRPr>
            </a:lvl1pPr>
          </a:lstStyle>
          <a:p>
            <a:pPr>
              <a:defRPr/>
            </a:pPr>
            <a:fld id="{1F9F1A03-017D-4469-B4DD-AACBA1E57871}" type="datetimeFigureOut">
              <a:rPr lang="en-US"/>
              <a:pPr>
                <a:defRPr/>
              </a:pPr>
              <a:t>7/13/2015</a:t>
            </a:fld>
            <a:endParaRPr lang="en-US" dirty="0"/>
          </a:p>
        </p:txBody>
      </p:sp>
      <p:sp>
        <p:nvSpPr>
          <p:cNvPr id="4" name="3 - Θέση υποσέλιδου"/>
          <p:cNvSpPr>
            <a:spLocks noGrp="1"/>
          </p:cNvSpPr>
          <p:nvPr>
            <p:ph type="ftr" sz="quarter" idx="2"/>
          </p:nvPr>
        </p:nvSpPr>
        <p:spPr>
          <a:xfrm>
            <a:off x="0" y="9427956"/>
            <a:ext cx="2945964" cy="497004"/>
          </a:xfrm>
          <a:prstGeom prst="rect">
            <a:avLst/>
          </a:prstGeom>
        </p:spPr>
        <p:txBody>
          <a:bodyPr vert="horz" lIns="94064" tIns="47032" rIns="94064" bIns="47032" rtlCol="0" anchor="b"/>
          <a:lstStyle>
            <a:lvl1pPr algn="l">
              <a:defRPr sz="1200">
                <a:cs typeface="+mn-cs"/>
              </a:defRPr>
            </a:lvl1pPr>
          </a:lstStyle>
          <a:p>
            <a:pPr>
              <a:defRPr/>
            </a:pPr>
            <a:endParaRPr lang="en-US" dirty="0"/>
          </a:p>
        </p:txBody>
      </p:sp>
      <p:sp>
        <p:nvSpPr>
          <p:cNvPr id="5" name="4 - Θέση αριθμού διαφάνειας"/>
          <p:cNvSpPr>
            <a:spLocks noGrp="1"/>
          </p:cNvSpPr>
          <p:nvPr>
            <p:ph type="sldNum" sz="quarter" idx="3"/>
          </p:nvPr>
        </p:nvSpPr>
        <p:spPr>
          <a:xfrm>
            <a:off x="3850187" y="9427956"/>
            <a:ext cx="2945964" cy="497004"/>
          </a:xfrm>
          <a:prstGeom prst="rect">
            <a:avLst/>
          </a:prstGeom>
        </p:spPr>
        <p:txBody>
          <a:bodyPr vert="horz" lIns="94064" tIns="47032" rIns="94064" bIns="47032" rtlCol="0" anchor="b"/>
          <a:lstStyle>
            <a:lvl1pPr algn="r">
              <a:defRPr sz="1200">
                <a:cs typeface="+mn-cs"/>
              </a:defRPr>
            </a:lvl1pPr>
          </a:lstStyle>
          <a:p>
            <a:pPr>
              <a:defRPr/>
            </a:pPr>
            <a:fld id="{D85A974E-8913-4FEF-8CDF-215B94B704EF}" type="slidenum">
              <a:rPr lang="en-US"/>
              <a:pPr>
                <a:defRPr/>
              </a:pPr>
              <a:t>‹#›</a:t>
            </a:fld>
            <a:endParaRPr lang="en-US" dirty="0"/>
          </a:p>
        </p:txBody>
      </p:sp>
    </p:spTree>
    <p:extLst>
      <p:ext uri="{BB962C8B-B14F-4D97-AF65-F5344CB8AC3E}">
        <p14:creationId xmlns:p14="http://schemas.microsoft.com/office/powerpoint/2010/main" val="3950875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964" cy="497004"/>
          </a:xfrm>
          <a:prstGeom prst="rect">
            <a:avLst/>
          </a:prstGeom>
        </p:spPr>
        <p:txBody>
          <a:bodyPr vert="horz" lIns="91440" tIns="45720" rIns="91440" bIns="45720" rtlCol="0"/>
          <a:lstStyle>
            <a:lvl1pPr algn="l">
              <a:defRPr sz="1200">
                <a:cs typeface="+mn-cs"/>
              </a:defRPr>
            </a:lvl1pPr>
          </a:lstStyle>
          <a:p>
            <a:pPr>
              <a:defRPr/>
            </a:pPr>
            <a:endParaRPr lang="en-GB" dirty="0"/>
          </a:p>
        </p:txBody>
      </p:sp>
      <p:sp>
        <p:nvSpPr>
          <p:cNvPr id="3" name="Date Placeholder 2"/>
          <p:cNvSpPr>
            <a:spLocks noGrp="1"/>
          </p:cNvSpPr>
          <p:nvPr>
            <p:ph type="dt" idx="1"/>
          </p:nvPr>
        </p:nvSpPr>
        <p:spPr>
          <a:xfrm>
            <a:off x="3850187" y="0"/>
            <a:ext cx="2945964" cy="497004"/>
          </a:xfrm>
          <a:prstGeom prst="rect">
            <a:avLst/>
          </a:prstGeom>
        </p:spPr>
        <p:txBody>
          <a:bodyPr vert="horz" lIns="91440" tIns="45720" rIns="91440" bIns="45720" rtlCol="0"/>
          <a:lstStyle>
            <a:lvl1pPr algn="r">
              <a:defRPr sz="1200">
                <a:cs typeface="+mn-cs"/>
              </a:defRPr>
            </a:lvl1pPr>
          </a:lstStyle>
          <a:p>
            <a:pPr>
              <a:defRPr/>
            </a:pPr>
            <a:fld id="{FA9CECA6-9824-466E-BDAC-AE9260BDF5F4}" type="datetimeFigureOut">
              <a:rPr lang="en-GB"/>
              <a:pPr>
                <a:defRPr/>
              </a:pPr>
              <a:t>13/07/2015</a:t>
            </a:fld>
            <a:endParaRPr lang="en-GB" dirty="0"/>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Notes Placeholder 4"/>
          <p:cNvSpPr>
            <a:spLocks noGrp="1"/>
          </p:cNvSpPr>
          <p:nvPr>
            <p:ph type="body" sz="quarter" idx="3"/>
          </p:nvPr>
        </p:nvSpPr>
        <p:spPr>
          <a:xfrm>
            <a:off x="680073" y="4714817"/>
            <a:ext cx="5437530" cy="446799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27956"/>
            <a:ext cx="2945964" cy="497004"/>
          </a:xfrm>
          <a:prstGeom prst="rect">
            <a:avLst/>
          </a:prstGeom>
        </p:spPr>
        <p:txBody>
          <a:bodyPr vert="horz" lIns="91440" tIns="45720" rIns="91440" bIns="45720" rtlCol="0" anchor="b"/>
          <a:lstStyle>
            <a:lvl1pPr algn="l">
              <a:defRPr sz="1200">
                <a:cs typeface="+mn-cs"/>
              </a:defRPr>
            </a:lvl1pPr>
          </a:lstStyle>
          <a:p>
            <a:pPr>
              <a:defRPr/>
            </a:pPr>
            <a:endParaRPr lang="en-GB" dirty="0"/>
          </a:p>
        </p:txBody>
      </p:sp>
      <p:sp>
        <p:nvSpPr>
          <p:cNvPr id="7" name="Slide Number Placeholder 6"/>
          <p:cNvSpPr>
            <a:spLocks noGrp="1"/>
          </p:cNvSpPr>
          <p:nvPr>
            <p:ph type="sldNum" sz="quarter" idx="5"/>
          </p:nvPr>
        </p:nvSpPr>
        <p:spPr>
          <a:xfrm>
            <a:off x="3850187" y="9427956"/>
            <a:ext cx="2945964" cy="497004"/>
          </a:xfrm>
          <a:prstGeom prst="rect">
            <a:avLst/>
          </a:prstGeom>
        </p:spPr>
        <p:txBody>
          <a:bodyPr vert="horz" lIns="91440" tIns="45720" rIns="91440" bIns="45720" rtlCol="0" anchor="b"/>
          <a:lstStyle>
            <a:lvl1pPr algn="r">
              <a:defRPr sz="1200">
                <a:cs typeface="+mn-cs"/>
              </a:defRPr>
            </a:lvl1pPr>
          </a:lstStyle>
          <a:p>
            <a:pPr>
              <a:defRPr/>
            </a:pPr>
            <a:fld id="{05CA0E17-D458-4748-8B36-4ACBDB4364FF}" type="slidenum">
              <a:rPr lang="en-GB"/>
              <a:pPr>
                <a:defRPr/>
              </a:pPr>
              <a:t>‹#›</a:t>
            </a:fld>
            <a:endParaRPr lang="en-GB" dirty="0"/>
          </a:p>
        </p:txBody>
      </p:sp>
    </p:spTree>
    <p:extLst>
      <p:ext uri="{BB962C8B-B14F-4D97-AF65-F5344CB8AC3E}">
        <p14:creationId xmlns:p14="http://schemas.microsoft.com/office/powerpoint/2010/main" val="1265422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9171" indent="-179171">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dirty="0">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17</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18</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cap="none" baseline="0"/>
            </a:lvl1pPr>
          </a:lstStyle>
          <a:p>
            <a:r>
              <a:rPr lang="en-US" dirty="0"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E81E4D6A-9385-44B6-9DB1-288DC12A1966}" type="slidenum">
              <a:rPr lang="el-GR" smtClean="0"/>
              <a:pPr>
                <a:defRPr/>
              </a:pPr>
              <a:t>‹#›</a:t>
            </a:fld>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7223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32880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8908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0004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3540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37259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003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6282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34616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9012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76200"/>
            <a:ext cx="7658100" cy="838200"/>
          </a:xfrm>
        </p:spPr>
        <p:txBody>
          <a:bodyPr/>
          <a:lstStyle>
            <a:lvl1pPr algn="ctr">
              <a:defRPr sz="3600" b="1" cap="none" baseline="0">
                <a:solidFill>
                  <a:srgbClr val="800000"/>
                </a:solidFill>
                <a:latin typeface="Calibri" panose="020F0502020204030204" pitchFamily="34" charset="0"/>
              </a:defRPr>
            </a:lvl1pPr>
          </a:lstStyle>
          <a:p>
            <a:r>
              <a:rPr kumimoji="0" lang="el-GR" sz="4000" b="1" i="0" u="none" strike="noStrike" kern="1200" cap="none" spc="0" normalizeH="0" baseline="0" noProof="0" dirty="0" smtClean="0">
                <a:ln>
                  <a:noFill/>
                </a:ln>
                <a:solidFill>
                  <a:prstClr val="black"/>
                </a:solidFill>
                <a:effectLst/>
                <a:uLnTx/>
                <a:uFillTx/>
                <a:latin typeface="Calibri"/>
                <a:ea typeface="+mj-ea"/>
                <a:cs typeface="+mj-cs"/>
              </a:rPr>
              <a:t>Στυλ κύριου τίτλου </a:t>
            </a:r>
            <a:endParaRPr lang="en-US" dirty="0"/>
          </a:p>
        </p:txBody>
      </p:sp>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b="0">
                <a:latin typeface="Calibri" panose="020F0502020204030204"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prstClr val="black"/>
                </a:solidFill>
                <a:effectLst/>
                <a:uLnTx/>
                <a:uFillTx/>
                <a:latin typeface="Calibri"/>
                <a:ea typeface="+mn-ea"/>
                <a:cs typeface="+mn-cs"/>
              </a:rPr>
              <a:t>Στυλ υποδείγματος κειμένου</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smtClean="0">
                <a:ln>
                  <a:noFill/>
                </a:ln>
                <a:solidFill>
                  <a:prstClr val="black"/>
                </a:solidFill>
                <a:effectLst/>
                <a:uLnTx/>
                <a:uFillTx/>
                <a:latin typeface="Calibri"/>
                <a:ea typeface="+mn-ea"/>
                <a:cs typeface="+mn-cs"/>
              </a:rPr>
              <a:t>Δεύτερου επιπέδου</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prstClr val="black"/>
                </a:solidFill>
                <a:effectLst/>
                <a:uLnTx/>
                <a:uFillTx/>
                <a:latin typeface="Calibri"/>
                <a:ea typeface="+mn-ea"/>
                <a:cs typeface="+mn-cs"/>
              </a:rPr>
              <a:t>Τρίτου επιπέδου</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prstClr val="black"/>
                </a:solidFill>
                <a:effectLst/>
                <a:uLnTx/>
                <a:uFillTx/>
                <a:latin typeface="Calibri"/>
                <a:ea typeface="+mn-ea"/>
                <a:cs typeface="+mn-cs"/>
              </a:rPr>
              <a:t>Τέταρτου επιπέδου</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prstClr val="black"/>
                </a:solidFill>
                <a:effectLst/>
                <a:uLnTx/>
                <a:uFillTx/>
                <a:latin typeface="Calibri"/>
                <a:ea typeface="+mn-ea"/>
                <a:cs typeface="+mn-cs"/>
              </a:rPr>
              <a:t>Πέμπτου επιπέδου</a:t>
            </a:r>
            <a:endParaRPr kumimoji="0" lang="el-G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E81E4D6A-9385-44B6-9DB1-288DC12A1966}" type="slidenum">
              <a:rPr lang="el-GR" smtClean="0"/>
              <a:pPr>
                <a:defRPr/>
              </a:pPr>
              <a:t>‹#›</a:t>
            </a:fld>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687741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9593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774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045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2767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33356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95875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08332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86674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62225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none"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E81E4D6A-9385-44B6-9DB1-288DC12A1966}" type="slidenum">
              <a:rPr lang="el-GR" smtClean="0"/>
              <a:pPr>
                <a:defRPr/>
              </a:pPr>
              <a:t>‹#›</a:t>
            </a:fld>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45920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9646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51294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3001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30548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83563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10727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04199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77094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l-GR">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E81E4D6A-9385-44B6-9DB1-288DC12A1966}"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7365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E81E4D6A-9385-44B6-9DB1-288DC12A1966}" type="slidenum">
              <a:rPr lang="el-GR" smtClean="0"/>
              <a:pPr>
                <a:defRPr/>
              </a:pPr>
              <a:t>‹#›</a:t>
            </a:fld>
            <a:endParaRPr lang="el-GR" dirty="0"/>
          </a:p>
        </p:txBody>
      </p:sp>
      <p:sp>
        <p:nvSpPr>
          <p:cNvPr id="8" name="Title 7"/>
          <p:cNvSpPr>
            <a:spLocks noGrp="1"/>
          </p:cNvSpPr>
          <p:nvPr>
            <p:ph type="title"/>
          </p:nvPr>
        </p:nvSpPr>
        <p:spPr/>
        <p:txBody>
          <a:bodyPr/>
          <a:lstStyle>
            <a:lvl1pPr>
              <a:defRPr cap="none" baseline="0"/>
            </a:lvl1pPr>
          </a:lstStyle>
          <a:p>
            <a:r>
              <a:rPr lang="en-US" dirty="0"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E81E4D6A-9385-44B6-9DB1-288DC12A1966}" type="slidenum">
              <a:rPr lang="el-GR" smtClean="0"/>
              <a:pPr>
                <a:defRPr/>
              </a:pPr>
              <a:t>‹#›</a:t>
            </a:fld>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E81E4D6A-9385-44B6-9DB1-288DC12A1966}" type="slidenum">
              <a:rPr lang="el-GR" smtClean="0"/>
              <a:pPr>
                <a:defRPr/>
              </a:pPr>
              <a:t>‹#›</a:t>
            </a:fld>
            <a:endParaRPr lang="el-G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03272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dirty="0"/>
          </a:p>
        </p:txBody>
      </p:sp>
      <p:sp>
        <p:nvSpPr>
          <p:cNvPr id="3" name="4 - Θέση υποσέλιδου"/>
          <p:cNvSpPr>
            <a:spLocks noGrp="1"/>
          </p:cNvSpPr>
          <p:nvPr>
            <p:ph type="ftr" sz="quarter" idx="11"/>
          </p:nvPr>
        </p:nvSpPr>
        <p:spPr/>
        <p:txBody>
          <a:bodyPr/>
          <a:lstStyle>
            <a:lvl1pPr>
              <a:defRPr/>
            </a:lvl1pPr>
          </a:lstStyle>
          <a:p>
            <a:pPr>
              <a:defRPr/>
            </a:pPr>
            <a:endParaRPr lang="el-GR" dirty="0"/>
          </a:p>
        </p:txBody>
      </p:sp>
      <p:sp>
        <p:nvSpPr>
          <p:cNvPr id="4" name="5 - Θέση αριθμού διαφάνειας"/>
          <p:cNvSpPr>
            <a:spLocks noGrp="1"/>
          </p:cNvSpPr>
          <p:nvPr>
            <p:ph type="sldNum" sz="quarter" idx="12"/>
          </p:nvPr>
        </p:nvSpPr>
        <p:spPr/>
        <p:txBody>
          <a:bodyPr/>
          <a:lstStyle>
            <a:lvl1pPr>
              <a:defRPr/>
            </a:lvl1pPr>
          </a:lstStyle>
          <a:p>
            <a:pPr>
              <a:defRPr/>
            </a:pPr>
            <a:fld id="{F0E6395C-60A2-494F-AA10-AEBFFB47AEC1}" type="slidenum">
              <a:rPr lang="el-GR" smtClean="0"/>
              <a:pPr>
                <a:defRPr/>
              </a:pPr>
              <a:t>‹#›</a:t>
            </a:fld>
            <a:endParaRPr lang="el-GR" dirty="0"/>
          </a:p>
        </p:txBody>
      </p:sp>
    </p:spTree>
    <p:extLst>
      <p:ext uri="{BB962C8B-B14F-4D97-AF65-F5344CB8AC3E}">
        <p14:creationId xmlns:p14="http://schemas.microsoft.com/office/powerpoint/2010/main" val="62524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772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theme" Target="../theme/theme3.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kumimoji="0" lang="el-GR" sz="4000" b="1" i="0" u="none" strike="noStrike" kern="1200" cap="none" spc="0" normalizeH="0" baseline="0" noProof="0" dirty="0" smtClean="0">
                <a:ln>
                  <a:noFill/>
                </a:ln>
                <a:solidFill>
                  <a:prstClr val="black"/>
                </a:solidFill>
                <a:effectLst/>
                <a:uLnTx/>
                <a:uFillTx/>
                <a:latin typeface="Calibri"/>
                <a:ea typeface="+mj-ea"/>
                <a:cs typeface="+mj-cs"/>
              </a:rPr>
              <a:t>Στυλ κύριου τίτλου </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3200" b="0" i="0" u="none" strike="noStrike" kern="1200" cap="none" spc="0" normalizeH="0" baseline="0" noProof="0" dirty="0" smtClean="0">
                <a:ln>
                  <a:noFill/>
                </a:ln>
                <a:solidFill>
                  <a:prstClr val="black"/>
                </a:solidFill>
                <a:effectLst/>
                <a:uLnTx/>
                <a:uFillTx/>
                <a:latin typeface="Calibri"/>
                <a:ea typeface="+mn-ea"/>
                <a:cs typeface="+mn-cs"/>
              </a:rPr>
              <a:t>Στυλ υποδείγματος κειμένου</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800" b="0" i="0" u="none" strike="noStrike" kern="1200" cap="none" spc="0" normalizeH="0" baseline="0" noProof="0" dirty="0" smtClean="0">
                <a:ln>
                  <a:noFill/>
                </a:ln>
                <a:solidFill>
                  <a:prstClr val="black"/>
                </a:solidFill>
                <a:effectLst/>
                <a:uLnTx/>
                <a:uFillTx/>
                <a:latin typeface="Calibri"/>
                <a:ea typeface="+mn-ea"/>
                <a:cs typeface="+mn-cs"/>
              </a:rPr>
              <a:t>Δεύτερου επιπέδου</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400" b="0" i="0" u="none" strike="noStrike" kern="1200" cap="none" spc="0" normalizeH="0" baseline="0" noProof="0" dirty="0" smtClean="0">
                <a:ln>
                  <a:noFill/>
                </a:ln>
                <a:solidFill>
                  <a:prstClr val="black"/>
                </a:solidFill>
                <a:effectLst/>
                <a:uLnTx/>
                <a:uFillTx/>
                <a:latin typeface="Calibri"/>
                <a:ea typeface="+mn-ea"/>
                <a:cs typeface="+mn-cs"/>
              </a:rPr>
              <a:t>Τρίτου επιπέδου</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prstClr val="black"/>
                </a:solidFill>
                <a:effectLst/>
                <a:uLnTx/>
                <a:uFillTx/>
                <a:latin typeface="Calibri"/>
                <a:ea typeface="+mn-ea"/>
                <a:cs typeface="+mn-cs"/>
              </a:rPr>
              <a:t>Τέταρτου επιπέδου</a:t>
            </a:r>
          </a:p>
          <a:p>
            <a:pPr marL="2057400" marR="0" lvl="4"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l-GR" sz="2000" b="0" i="0" u="none" strike="noStrike" kern="1200" cap="none" spc="0" normalizeH="0" baseline="0" noProof="0" dirty="0" smtClean="0">
                <a:ln>
                  <a:noFill/>
                </a:ln>
                <a:solidFill>
                  <a:prstClr val="black"/>
                </a:solidFill>
                <a:effectLst/>
                <a:uLnTx/>
                <a:uFillTx/>
                <a:latin typeface="Calibri"/>
                <a:ea typeface="+mn-ea"/>
                <a:cs typeface="+mn-cs"/>
              </a:rPr>
              <a:t>Πέμπτου επιπέδου</a:t>
            </a:r>
            <a:endParaRPr kumimoji="0" lang="el-GR"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pPr>
              <a:defRPr/>
            </a:pPr>
            <a:endParaRPr lang="el-GR"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pPr>
              <a:defRPr/>
            </a:pPr>
            <a:endParaRPr lang="el-GR"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pPr>
              <a:defRPr/>
            </a:pPr>
            <a:fld id="{F0E6395C-60A2-494F-AA10-AEBFFB47AEC1}" type="slidenum">
              <a:rPr lang="el-GR" smtClean="0"/>
              <a:pPr>
                <a:defRPr/>
              </a:pPr>
              <a:t>‹#›</a:t>
            </a:fld>
            <a:endParaRPr lang="el-GR" dirty="0"/>
          </a:p>
        </p:txBody>
      </p:sp>
    </p:spTree>
  </p:cSld>
  <p:clrMap bg1="lt1" tx1="dk1" bg2="lt2" tx2="dk2" accent1="accent1" accent2="accent2" accent3="accent3" accent4="accent4" accent5="accent5" accent6="accent6" hlink="hlink" folHlink="folHlink"/>
  <p:sldLayoutIdLst>
    <p:sldLayoutId id="2147485032" r:id="rId1"/>
    <p:sldLayoutId id="2147485033" r:id="rId2"/>
    <p:sldLayoutId id="2147485034" r:id="rId3"/>
    <p:sldLayoutId id="2147485035" r:id="rId4"/>
    <p:sldLayoutId id="2147485036" r:id="rId5"/>
    <p:sldLayoutId id="2147485041" r:id="rId6"/>
    <p:sldLayoutId id="2147485067" r:id="rId7"/>
    <p:sldLayoutId id="2147485068" r:id="rId8"/>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3600" kern="1200" cap="all" baseline="0">
          <a:solidFill>
            <a:srgbClr val="C00000"/>
          </a:solidFill>
          <a:latin typeface="Calibri" panose="020F0502020204030204" pitchFamily="34" charset="0"/>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1600" b="1" kern="1200">
          <a:solidFill>
            <a:schemeClr val="tx1"/>
          </a:solidFill>
          <a:latin typeface="+mn-lt"/>
          <a:ea typeface="+mn-ea"/>
          <a:cs typeface="+mn-cs"/>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1600" kern="1200">
          <a:solidFill>
            <a:schemeClr val="tx1"/>
          </a:solidFill>
          <a:latin typeface="+mn-lt"/>
          <a:ea typeface="+mn-ea"/>
          <a:cs typeface="+mn-cs"/>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kern="1200">
          <a:solidFill>
            <a:schemeClr val="tx1"/>
          </a:solidFill>
          <a:latin typeface="+mn-lt"/>
          <a:ea typeface="+mn-ea"/>
          <a:cs typeface="+mn-cs"/>
        </a:defRPr>
      </a:lvl3pPr>
      <a:lvl4pPr marL="16002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cs typeface="+mn-cs"/>
              </a:rPr>
              <a:pPr>
                <a:defRPr/>
              </a:pPr>
              <a:t>‹#›</a:t>
            </a:fld>
            <a:endParaRPr lang="el-GR" dirty="0">
              <a:solidFill>
                <a:prstClr val="black"/>
              </a:solidFill>
              <a:cs typeface="+mn-cs"/>
            </a:endParaRPr>
          </a:p>
        </p:txBody>
      </p:sp>
    </p:spTree>
    <p:extLst>
      <p:ext uri="{BB962C8B-B14F-4D97-AF65-F5344CB8AC3E}">
        <p14:creationId xmlns:p14="http://schemas.microsoft.com/office/powerpoint/2010/main" val="3721214347"/>
      </p:ext>
    </p:extLst>
  </p:cSld>
  <p:clrMap bg1="lt1" tx1="dk1" bg2="lt2" tx2="dk2" accent1="accent1" accent2="accent2" accent3="accent3" accent4="accent4" accent5="accent5" accent6="accent6" hlink="hlink" folHlink="folHlink"/>
  <p:sldLayoutIdLst>
    <p:sldLayoutId id="2147485043" r:id="rId1"/>
    <p:sldLayoutId id="2147485044" r:id="rId2"/>
    <p:sldLayoutId id="2147485045" r:id="rId3"/>
    <p:sldLayoutId id="2147485046" r:id="rId4"/>
    <p:sldLayoutId id="2147485047" r:id="rId5"/>
    <p:sldLayoutId id="2147485048" r:id="rId6"/>
    <p:sldLayoutId id="2147485049" r:id="rId7"/>
    <p:sldLayoutId id="2147485050" r:id="rId8"/>
    <p:sldLayoutId id="2147485051" r:id="rId9"/>
    <p:sldLayoutId id="2147485052"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cs typeface="+mn-cs"/>
              </a:rPr>
              <a:pPr>
                <a:defRPr/>
              </a:pPr>
              <a:t>‹#›</a:t>
            </a:fld>
            <a:endParaRPr lang="el-GR" dirty="0">
              <a:solidFill>
                <a:prstClr val="black"/>
              </a:solidFill>
              <a:cs typeface="+mn-cs"/>
            </a:endParaRPr>
          </a:p>
        </p:txBody>
      </p:sp>
    </p:spTree>
    <p:extLst>
      <p:ext uri="{BB962C8B-B14F-4D97-AF65-F5344CB8AC3E}">
        <p14:creationId xmlns:p14="http://schemas.microsoft.com/office/powerpoint/2010/main" val="1858316973"/>
      </p:ext>
    </p:extLst>
  </p:cSld>
  <p:clrMap bg1="lt1" tx1="dk1" bg2="lt2" tx2="dk2" accent1="accent1" accent2="accent2" accent3="accent3" accent4="accent4" accent5="accent5" accent6="accent6" hlink="hlink" folHlink="folHlink"/>
  <p:sldLayoutIdLst>
    <p:sldLayoutId id="2147485054" r:id="rId1"/>
    <p:sldLayoutId id="2147485055" r:id="rId2"/>
    <p:sldLayoutId id="2147485056" r:id="rId3"/>
    <p:sldLayoutId id="2147485057" r:id="rId4"/>
    <p:sldLayoutId id="2147485058" r:id="rId5"/>
    <p:sldLayoutId id="2147485059" r:id="rId6"/>
    <p:sldLayoutId id="2147485060" r:id="rId7"/>
    <p:sldLayoutId id="2147485061" r:id="rId8"/>
    <p:sldLayoutId id="2147485062" r:id="rId9"/>
    <p:sldLayoutId id="2147485063" r:id="rId10"/>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11879049"/>
      </p:ext>
    </p:extLst>
  </p:cSld>
  <p:clrMap bg1="lt1" tx1="dk1" bg2="lt2" tx2="dk2" accent1="accent1" accent2="accent2" accent3="accent3" accent4="accent4" accent5="accent5" accent6="accent6" hlink="hlink" folHlink="folHlink"/>
  <p:sldLayoutIdLst>
    <p:sldLayoutId id="2147485070" r:id="rId1"/>
    <p:sldLayoutId id="2147485071" r:id="rId2"/>
    <p:sldLayoutId id="2147485072" r:id="rId3"/>
    <p:sldLayoutId id="2147485073" r:id="rId4"/>
    <p:sldLayoutId id="2147485074" r:id="rId5"/>
    <p:sldLayoutId id="2147485075" r:id="rId6"/>
    <p:sldLayoutId id="2147485076" r:id="rId7"/>
    <p:sldLayoutId id="2147485077" r:id="rId8"/>
    <p:sldLayoutId id="2147485078" r:id="rId9"/>
    <p:sldLayoutId id="2147485079" r:id="rId10"/>
    <p:sldLayoutId id="214748508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Ανάλυση Συστημάτων Μακροχρόνιας Φροντίδας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Autofit/>
          </a:bodyPr>
          <a:lstStyle/>
          <a:p>
            <a:pPr>
              <a:buClr>
                <a:srgbClr val="800000"/>
              </a:buClr>
            </a:pPr>
            <a:r>
              <a:rPr lang="el-GR" sz="2000" b="1" dirty="0"/>
              <a:t>Ενότητα </a:t>
            </a:r>
            <a:r>
              <a:rPr lang="en-US" sz="2000" b="1" dirty="0"/>
              <a:t>8</a:t>
            </a:r>
            <a:r>
              <a:rPr lang="el-GR" sz="2000" b="1" dirty="0" smtClean="0"/>
              <a:t>:</a:t>
            </a:r>
            <a:r>
              <a:rPr lang="en-US" sz="2000" b="1" dirty="0" smtClean="0"/>
              <a:t> </a:t>
            </a:r>
            <a:r>
              <a:rPr lang="el-GR" sz="2000" b="1" dirty="0"/>
              <a:t>Επιλεγμένα παραδείγματα Ευρωπαϊκών χωρών  (Ηνωμένων Βασίλειο, Ιρλανδία, Σουηδία και Γερμανία) </a:t>
            </a:r>
          </a:p>
          <a:p>
            <a:pPr>
              <a:buClr>
                <a:srgbClr val="800000"/>
              </a:buClr>
            </a:pPr>
            <a:r>
              <a:rPr lang="el-GR" sz="2000" dirty="0" smtClean="0"/>
              <a:t>Γιώργος Πιερράκος</a:t>
            </a:r>
            <a:endParaRPr lang="el-GR" sz="2000" dirty="0"/>
          </a:p>
          <a:p>
            <a:pPr>
              <a:spcBef>
                <a:spcPts val="0"/>
              </a:spcBef>
            </a:pPr>
            <a:r>
              <a:rPr lang="el-GR" sz="2000" dirty="0"/>
              <a:t>Τμήμα </a:t>
            </a:r>
            <a:r>
              <a:rPr lang="el-GR" sz="2000" dirty="0" smtClean="0"/>
              <a:t>Διοίκησης Επιχειρήσεων</a:t>
            </a:r>
          </a:p>
          <a:p>
            <a:pPr>
              <a:spcBef>
                <a:spcPts val="0"/>
              </a:spcBef>
            </a:pPr>
            <a:endParaRPr lang="el-GR" sz="1200" dirty="0" smtClean="0"/>
          </a:p>
          <a:p>
            <a:pPr>
              <a:spcBef>
                <a:spcPts val="0"/>
              </a:spcBef>
            </a:pPr>
            <a:r>
              <a:rPr lang="el-GR" sz="2000" dirty="0"/>
              <a:t>Κατεύθυνση </a:t>
            </a:r>
            <a:r>
              <a:rPr lang="el-GR" sz="2000" dirty="0" smtClean="0"/>
              <a:t>Διοίκησης </a:t>
            </a:r>
            <a:r>
              <a:rPr lang="el-GR" sz="2000" dirty="0"/>
              <a:t>Μονάδων Υγείας και Πρόνοιας </a:t>
            </a:r>
          </a:p>
          <a:p>
            <a:pPr>
              <a:spcBef>
                <a:spcPts val="0"/>
              </a:spcBef>
            </a:pP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cs typeface="+mn-cs"/>
              </a:rPr>
              <a:t>Ανοικτά Ακαδημαϊκά </a:t>
            </a:r>
            <a:r>
              <a:rPr lang="el-GR" sz="1600" dirty="0" smtClean="0">
                <a:solidFill>
                  <a:prstClr val="black"/>
                </a:solidFill>
                <a:latin typeface="Calibri"/>
                <a:cs typeface="+mn-cs"/>
              </a:rPr>
              <a:t>Μαθήματα στο ΤΕΙ Αθήνας</a:t>
            </a:r>
            <a:endParaRPr lang="el-GR" sz="1600" dirty="0">
              <a:solidFill>
                <a:prstClr val="black"/>
              </a:solidFill>
              <a:latin typeface="Calibri"/>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162580133"/>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625"/>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66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Ιρλανδία </a:t>
            </a:r>
            <a:r>
              <a:rPr lang="el-GR" sz="2800" b="0" dirty="0" smtClean="0"/>
              <a:t>1/3</a:t>
            </a:r>
            <a:endParaRPr lang="el-GR" sz="2800" b="0" dirty="0"/>
          </a:p>
        </p:txBody>
      </p:sp>
      <p:sp>
        <p:nvSpPr>
          <p:cNvPr id="6" name="Θέση περιεχομένου 5"/>
          <p:cNvSpPr>
            <a:spLocks noGrp="1"/>
          </p:cNvSpPr>
          <p:nvPr>
            <p:ph idx="1"/>
          </p:nvPr>
        </p:nvSpPr>
        <p:spPr>
          <a:xfrm>
            <a:off x="838200" y="838200"/>
            <a:ext cx="7520940" cy="4191000"/>
          </a:xfrm>
        </p:spPr>
        <p:txBody>
          <a:bodyPr>
            <a:noAutofit/>
          </a:bodyPr>
          <a:lstStyle/>
          <a:p>
            <a:pPr>
              <a:buClr>
                <a:srgbClr val="C00000"/>
              </a:buClr>
              <a:buFont typeface="Wingdings" panose="05000000000000000000" pitchFamily="2" charset="2"/>
              <a:buChar char="ü"/>
            </a:pPr>
            <a:r>
              <a:rPr lang="el-GR" sz="2400" dirty="0">
                <a:solidFill>
                  <a:srgbClr val="04516D"/>
                </a:solidFill>
              </a:rPr>
              <a:t>Kατ’ οίκον ώρες βοήθειας (home help hours), (συντροφιά, Υπηρεσίες Φροντίδας στο σπίτι, Σύνθετη Οικιακή Φροντίδα</a:t>
            </a:r>
            <a:r>
              <a:rPr lang="el-GR" sz="2400" dirty="0" smtClean="0">
                <a:solidFill>
                  <a:srgbClr val="04516D"/>
                </a:solidFill>
              </a:rPr>
              <a:t>)</a:t>
            </a:r>
            <a:r>
              <a:rPr lang="en-US" sz="2400" dirty="0" smtClean="0">
                <a:solidFill>
                  <a:srgbClr val="04516D"/>
                </a:solidFill>
              </a:rPr>
              <a:t>.</a:t>
            </a:r>
            <a:endParaRPr lang="el-GR" sz="2400" dirty="0">
              <a:solidFill>
                <a:srgbClr val="04516D"/>
              </a:solidFill>
            </a:endParaRPr>
          </a:p>
          <a:p>
            <a:pPr>
              <a:buClr>
                <a:srgbClr val="C00000"/>
              </a:buClr>
              <a:buFont typeface="Wingdings" panose="05000000000000000000" pitchFamily="2" charset="2"/>
              <a:buChar char="ü"/>
            </a:pPr>
            <a:r>
              <a:rPr lang="el-GR" sz="2400" dirty="0">
                <a:solidFill>
                  <a:srgbClr val="04516D"/>
                </a:solidFill>
              </a:rPr>
              <a:t>Πακέτο φροντίδας στο σπίτι (home care support package), αφορά σε ηλικιωμένους που ζουν στην κοινότητα ή σε εξελθόντες ασθενείς από νοσοκομεία με ανάγκη για μακροχρόνια φροντίδα (με τη μορφή  κουπονιού -</a:t>
            </a:r>
            <a:r>
              <a:rPr lang="el-GR" sz="2400" dirty="0" err="1">
                <a:solidFill>
                  <a:srgbClr val="04516D"/>
                </a:solidFill>
              </a:rPr>
              <a:t>Voucher</a:t>
            </a:r>
            <a:r>
              <a:rPr lang="el-GR" sz="2400" dirty="0" smtClean="0">
                <a:solidFill>
                  <a:srgbClr val="04516D"/>
                </a:solidFill>
              </a:rPr>
              <a:t>)</a:t>
            </a:r>
            <a:r>
              <a:rPr lang="en-US" sz="2400" dirty="0" smtClean="0">
                <a:solidFill>
                  <a:srgbClr val="04516D"/>
                </a:solidFill>
              </a:rPr>
              <a:t>.</a:t>
            </a:r>
            <a:endParaRPr lang="el-GR" sz="2400" dirty="0">
              <a:solidFill>
                <a:srgbClr val="04516D"/>
              </a:solidFill>
            </a:endParaRPr>
          </a:p>
          <a:p>
            <a:endParaRPr lang="el-GR" sz="2000" dirty="0"/>
          </a:p>
        </p:txBody>
      </p:sp>
    </p:spTree>
    <p:extLst>
      <p:ext uri="{BB962C8B-B14F-4D97-AF65-F5344CB8AC3E}">
        <p14:creationId xmlns:p14="http://schemas.microsoft.com/office/powerpoint/2010/main" val="2825313998"/>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Ιρλανδία </a:t>
            </a:r>
            <a:r>
              <a:rPr lang="el-GR" sz="2800" b="0" dirty="0" smtClean="0"/>
              <a:t>2/3</a:t>
            </a:r>
            <a:endParaRPr lang="el-GR" dirty="0"/>
          </a:p>
        </p:txBody>
      </p:sp>
      <p:sp>
        <p:nvSpPr>
          <p:cNvPr id="6" name="Θέση περιεχομένου 5"/>
          <p:cNvSpPr>
            <a:spLocks noGrp="1"/>
          </p:cNvSpPr>
          <p:nvPr>
            <p:ph idx="1"/>
          </p:nvPr>
        </p:nvSpPr>
        <p:spPr>
          <a:xfrm>
            <a:off x="838200" y="838200"/>
            <a:ext cx="7520940" cy="4038600"/>
          </a:xfrm>
        </p:spPr>
        <p:txBody>
          <a:bodyPr>
            <a:noAutofit/>
          </a:bodyPr>
          <a:lstStyle/>
          <a:p>
            <a:pPr>
              <a:buClr>
                <a:srgbClr val="C00000"/>
              </a:buClr>
              <a:buFont typeface="Wingdings" panose="05000000000000000000" pitchFamily="2" charset="2"/>
              <a:buChar char="ü"/>
            </a:pPr>
            <a:r>
              <a:rPr lang="el-GR" sz="2000" dirty="0" smtClean="0">
                <a:solidFill>
                  <a:srgbClr val="04516D"/>
                </a:solidFill>
              </a:rPr>
              <a:t>Τοπικές </a:t>
            </a:r>
            <a:r>
              <a:rPr lang="el-GR" sz="2000" dirty="0">
                <a:solidFill>
                  <a:srgbClr val="04516D"/>
                </a:solidFill>
              </a:rPr>
              <a:t>υγειονομικές υπηρεσίες, όπως η δημόσια βοήθεια νοσηλείας (Public Health Nursing): με άξονα τα κέντρα Υγείας  νοσηλευτές παρέχουν ένα ευρύ φάσμα υπηρεσιών δωρεάν σε ανθρώπους της Τοπικής Κοινωνίας που περιλαμβάνουν επισκέψεις για την υγεία των παιδιών και των επισκέψεων σε σχολεία, επισκέψεις και φροντίδα για τους ηλικιωμένους, φροντίδα για την έξοδο από το νοσοκομείο. </a:t>
            </a:r>
          </a:p>
          <a:p>
            <a:pPr>
              <a:buClr>
                <a:srgbClr val="C00000"/>
              </a:buClr>
              <a:buFont typeface="Wingdings" panose="05000000000000000000" pitchFamily="2" charset="2"/>
              <a:buChar char="ü"/>
            </a:pPr>
            <a:r>
              <a:rPr lang="el-GR" sz="2000" dirty="0">
                <a:solidFill>
                  <a:srgbClr val="04516D"/>
                </a:solidFill>
              </a:rPr>
              <a:t>Τα παραπάνω προγράμματα λειτουργούν σε συνδυασμό με το Σχεδίου κατ’ οίκον νοσηλευτικής υποστήριξης (Nursing Homes Support Scheme: ‘A Fair Deal’) ένα πρόγραμμα χρηματοδοτικής στήριξης για τα άτομα που χρειάζονται μακροχρόνια φροντίδα </a:t>
            </a:r>
            <a:r>
              <a:rPr lang="el-GR" sz="2000" dirty="0" smtClean="0">
                <a:solidFill>
                  <a:srgbClr val="04516D"/>
                </a:solidFill>
              </a:rPr>
              <a:t>γηροκομείο</a:t>
            </a:r>
            <a:r>
              <a:rPr lang="en-US" sz="2000" dirty="0" smtClean="0">
                <a:solidFill>
                  <a:srgbClr val="04516D"/>
                </a:solidFill>
              </a:rPr>
              <a:t>.</a:t>
            </a:r>
            <a:endParaRPr lang="el-GR" sz="2000" dirty="0">
              <a:solidFill>
                <a:srgbClr val="04516D"/>
              </a:solidFill>
            </a:endParaRPr>
          </a:p>
          <a:p>
            <a:endParaRPr lang="el-GR" sz="2000" dirty="0"/>
          </a:p>
        </p:txBody>
      </p:sp>
    </p:spTree>
    <p:extLst>
      <p:ext uri="{BB962C8B-B14F-4D97-AF65-F5344CB8AC3E}">
        <p14:creationId xmlns:p14="http://schemas.microsoft.com/office/powerpoint/2010/main" val="2178363660"/>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Στρογγυλεμένο ορθογώνιο 3"/>
          <p:cNvSpPr/>
          <p:nvPr/>
        </p:nvSpPr>
        <p:spPr>
          <a:xfrm>
            <a:off x="609600" y="1088663"/>
            <a:ext cx="33528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a:solidFill>
                  <a:schemeClr val="bg1"/>
                </a:solidFill>
                <a:latin typeface="Calibri" pitchFamily="34" charset="0"/>
              </a:rPr>
              <a:t>K</a:t>
            </a:r>
            <a:r>
              <a:rPr lang="el-GR" sz="2000" b="1" dirty="0">
                <a:solidFill>
                  <a:schemeClr val="bg1"/>
                </a:solidFill>
                <a:latin typeface="Calibri" pitchFamily="34" charset="0"/>
              </a:rPr>
              <a:t>ατ’ οίκον ώρες βοήθειας (home help hours</a:t>
            </a:r>
            <a:r>
              <a:rPr lang="el-GR" sz="2000" b="1" dirty="0" smtClean="0">
                <a:solidFill>
                  <a:schemeClr val="bg1"/>
                </a:solidFill>
                <a:latin typeface="Calibri" pitchFamily="34" charset="0"/>
              </a:rPr>
              <a:t>)</a:t>
            </a:r>
            <a:endParaRPr lang="el-GR" sz="2000" b="1" dirty="0">
              <a:solidFill>
                <a:schemeClr val="bg1"/>
              </a:solidFill>
            </a:endParaRPr>
          </a:p>
        </p:txBody>
      </p:sp>
      <p:sp>
        <p:nvSpPr>
          <p:cNvPr id="5" name="Στρογγυλεμένο ορθογώνιο 4"/>
          <p:cNvSpPr/>
          <p:nvPr/>
        </p:nvSpPr>
        <p:spPr>
          <a:xfrm>
            <a:off x="4495800" y="1143000"/>
            <a:ext cx="41910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b="1" dirty="0">
                <a:solidFill>
                  <a:schemeClr val="bg1"/>
                </a:solidFill>
                <a:latin typeface="Calibri" pitchFamily="34" charset="0"/>
              </a:rPr>
              <a:t>Πακέτο φροντίδας στο σπίτι (home care support package), (με τη μορφή  κουπονιού </a:t>
            </a:r>
            <a:r>
              <a:rPr lang="en-US" sz="2000" b="1" dirty="0">
                <a:solidFill>
                  <a:schemeClr val="bg1"/>
                </a:solidFill>
                <a:latin typeface="Calibri" pitchFamily="34" charset="0"/>
              </a:rPr>
              <a:t>-Voucher) </a:t>
            </a:r>
            <a:endParaRPr lang="el-GR" sz="2000" b="1" dirty="0">
              <a:solidFill>
                <a:schemeClr val="bg1"/>
              </a:solidFill>
              <a:latin typeface="Calibri" pitchFamily="34" charset="0"/>
            </a:endParaRPr>
          </a:p>
        </p:txBody>
      </p:sp>
      <p:sp>
        <p:nvSpPr>
          <p:cNvPr id="6" name="Στρογγυλεμένο ορθογώνιο 5"/>
          <p:cNvSpPr/>
          <p:nvPr/>
        </p:nvSpPr>
        <p:spPr>
          <a:xfrm>
            <a:off x="2819400" y="2667000"/>
            <a:ext cx="3962400" cy="11079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l-GR" sz="2000" b="1" dirty="0">
                <a:solidFill>
                  <a:schemeClr val="bg1"/>
                </a:solidFill>
                <a:latin typeface="Calibri" pitchFamily="34" charset="0"/>
              </a:rPr>
              <a:t>Τοπικές υγειονομικές υπηρεσίες, όπως η δημόσια βοήθεια νοσηλείας (Public Health Nursing)</a:t>
            </a:r>
          </a:p>
        </p:txBody>
      </p:sp>
      <p:sp>
        <p:nvSpPr>
          <p:cNvPr id="7" name="Ορθογώνιο 6"/>
          <p:cNvSpPr/>
          <p:nvPr/>
        </p:nvSpPr>
        <p:spPr>
          <a:xfrm>
            <a:off x="1573530" y="4267200"/>
            <a:ext cx="6019800" cy="694730"/>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l-GR" sz="2000" b="1" dirty="0" smtClean="0">
                <a:solidFill>
                  <a:schemeClr val="bg1"/>
                </a:solidFill>
                <a:latin typeface="Calibri" pitchFamily="34" charset="0"/>
              </a:rPr>
              <a:t>Σχέδιο υποστήριξης σε Γηροκομεία</a:t>
            </a:r>
          </a:p>
          <a:p>
            <a:pPr algn="ctr"/>
            <a:r>
              <a:rPr lang="el-GR" sz="2000" b="1" dirty="0" smtClean="0">
                <a:solidFill>
                  <a:schemeClr val="bg1"/>
                </a:solidFill>
                <a:latin typeface="Calibri" pitchFamily="34" charset="0"/>
              </a:rPr>
              <a:t> </a:t>
            </a:r>
            <a:r>
              <a:rPr lang="el-GR" sz="2000" b="1" dirty="0">
                <a:solidFill>
                  <a:schemeClr val="bg1"/>
                </a:solidFill>
                <a:latin typeface="Calibri" pitchFamily="34" charset="0"/>
              </a:rPr>
              <a:t>(Nursing Homes Support Scheme: ‘A Fair Deal’)</a:t>
            </a:r>
          </a:p>
        </p:txBody>
      </p:sp>
      <p:sp>
        <p:nvSpPr>
          <p:cNvPr id="9" name="Βέλος προς τα κάτω 8"/>
          <p:cNvSpPr/>
          <p:nvPr/>
        </p:nvSpPr>
        <p:spPr>
          <a:xfrm rot="2857000">
            <a:off x="7121477" y="2834576"/>
            <a:ext cx="609600" cy="9144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dirty="0"/>
          </a:p>
        </p:txBody>
      </p:sp>
      <p:sp>
        <p:nvSpPr>
          <p:cNvPr id="10" name="Βέλος προς τα κάτω 9"/>
          <p:cNvSpPr/>
          <p:nvPr/>
        </p:nvSpPr>
        <p:spPr>
          <a:xfrm rot="19994316">
            <a:off x="1673553" y="2856780"/>
            <a:ext cx="609600" cy="91440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l-GR" dirty="0"/>
          </a:p>
        </p:txBody>
      </p:sp>
      <p:sp>
        <p:nvSpPr>
          <p:cNvPr id="2" name="Τίτλος 1"/>
          <p:cNvSpPr>
            <a:spLocks noGrp="1"/>
          </p:cNvSpPr>
          <p:nvPr>
            <p:ph type="title"/>
          </p:nvPr>
        </p:nvSpPr>
        <p:spPr/>
        <p:txBody>
          <a:bodyPr/>
          <a:lstStyle/>
          <a:p>
            <a:r>
              <a:rPr lang="el-GR" dirty="0" smtClean="0"/>
              <a:t>Ιρλανδία </a:t>
            </a:r>
            <a:r>
              <a:rPr lang="el-GR" sz="2800" b="0" dirty="0"/>
              <a:t>3</a:t>
            </a:r>
            <a:r>
              <a:rPr lang="el-GR" sz="2800" b="0" dirty="0" smtClean="0"/>
              <a:t>/3</a:t>
            </a:r>
            <a:endParaRPr lang="el-GR" dirty="0"/>
          </a:p>
        </p:txBody>
      </p:sp>
    </p:spTree>
    <p:extLst>
      <p:ext uri="{BB962C8B-B14F-4D97-AF65-F5344CB8AC3E}">
        <p14:creationId xmlns:p14="http://schemas.microsoft.com/office/powerpoint/2010/main" val="1239474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ox(ou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ou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1000"/>
                            </p:stCondLst>
                            <p:childTnLst>
                              <p:par>
                                <p:cTn id="27" presetID="4" presetClass="entr" presetSubtype="32"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ox(out)">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p:cNvPicPr>
            <a:picLocks noChangeAspect="1" noChangeArrowheads="1"/>
          </p:cNvPicPr>
          <p:nvPr/>
        </p:nvPicPr>
        <p:blipFill>
          <a:blip r:embed="rId2" cstate="print"/>
          <a:srcRect/>
          <a:stretch>
            <a:fillRect/>
          </a:stretch>
        </p:blipFill>
        <p:spPr bwMode="auto">
          <a:xfrm>
            <a:off x="6858000" y="4977253"/>
            <a:ext cx="1981200" cy="1733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9" name="Picture 5"/>
          <p:cNvPicPr>
            <a:picLocks noChangeAspect="1" noChangeArrowheads="1"/>
          </p:cNvPicPr>
          <p:nvPr/>
        </p:nvPicPr>
        <p:blipFill>
          <a:blip r:embed="rId3" cstate="print"/>
          <a:srcRect/>
          <a:stretch>
            <a:fillRect/>
          </a:stretch>
        </p:blipFill>
        <p:spPr bwMode="auto">
          <a:xfrm>
            <a:off x="3657600" y="5052789"/>
            <a:ext cx="2362200" cy="15828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1" name="Picture 7"/>
          <p:cNvPicPr>
            <a:picLocks noChangeAspect="1" noChangeArrowheads="1"/>
          </p:cNvPicPr>
          <p:nvPr/>
        </p:nvPicPr>
        <p:blipFill>
          <a:blip r:embed="rId4" cstate="print"/>
          <a:srcRect/>
          <a:stretch>
            <a:fillRect/>
          </a:stretch>
        </p:blipFill>
        <p:spPr bwMode="auto">
          <a:xfrm>
            <a:off x="533400" y="4928373"/>
            <a:ext cx="1905000" cy="16271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Τίτλος 2"/>
          <p:cNvSpPr>
            <a:spLocks noGrp="1"/>
          </p:cNvSpPr>
          <p:nvPr>
            <p:ph type="title"/>
          </p:nvPr>
        </p:nvSpPr>
        <p:spPr/>
        <p:txBody>
          <a:bodyPr/>
          <a:lstStyle/>
          <a:p>
            <a:r>
              <a:rPr lang="el-GR" dirty="0" smtClean="0"/>
              <a:t>Σουηδία</a:t>
            </a:r>
            <a:endParaRPr lang="el-GR" dirty="0"/>
          </a:p>
        </p:txBody>
      </p:sp>
      <p:sp>
        <p:nvSpPr>
          <p:cNvPr id="4" name="Θέση περιεχομένου 3"/>
          <p:cNvSpPr>
            <a:spLocks noGrp="1"/>
          </p:cNvSpPr>
          <p:nvPr>
            <p:ph idx="1"/>
          </p:nvPr>
        </p:nvSpPr>
        <p:spPr/>
        <p:txBody>
          <a:bodyPr>
            <a:noAutofit/>
          </a:bodyPr>
          <a:lstStyle/>
          <a:p>
            <a:pPr>
              <a:buClr>
                <a:srgbClr val="C00000"/>
              </a:buClr>
              <a:buFont typeface="Wingdings" panose="05000000000000000000" pitchFamily="2" charset="2"/>
              <a:buChar char="ü"/>
            </a:pPr>
            <a:r>
              <a:rPr lang="el-GR" sz="2200" dirty="0">
                <a:solidFill>
                  <a:srgbClr val="04516D"/>
                </a:solidFill>
              </a:rPr>
              <a:t>Η Τοπική Αυτοδιοίκηση έχει την ευθύνη των παρεχόμενων υπηρεσιών υπό την εποπτεία του Εθνικού συμβουλίου Υγείας και Πρόνοιας το οποίο θέτει κανόνες και παραμέτρους. </a:t>
            </a:r>
          </a:p>
          <a:p>
            <a:pPr>
              <a:buClr>
                <a:srgbClr val="C00000"/>
              </a:buClr>
              <a:buFont typeface="Wingdings" panose="05000000000000000000" pitchFamily="2" charset="2"/>
              <a:buChar char="ü"/>
            </a:pPr>
            <a:r>
              <a:rPr lang="el-GR" sz="2200" dirty="0">
                <a:solidFill>
                  <a:srgbClr val="04516D"/>
                </a:solidFill>
              </a:rPr>
              <a:t>Το 81,4% των παρεχόμενων υπηρεσιών είναι δημόσιες  με τον πολίτη να μπορεί να επιλέξει μεταξύ ιδιωτικού και δημόσιου τομέα από το 2007 (Vardval Reform). </a:t>
            </a:r>
          </a:p>
          <a:p>
            <a:pPr>
              <a:buClr>
                <a:srgbClr val="C00000"/>
              </a:buClr>
              <a:buFont typeface="Wingdings" panose="05000000000000000000" pitchFamily="2" charset="2"/>
              <a:buChar char="ü"/>
            </a:pPr>
            <a:r>
              <a:rPr lang="el-GR" sz="2200" dirty="0">
                <a:solidFill>
                  <a:srgbClr val="04516D"/>
                </a:solidFill>
              </a:rPr>
              <a:t>To 2010, το συνολικό κόστος για την φροντίδα των ηλικιωμένων ήταν 10.7 δις € με τη δημόσια δαπάνη (funded by taxes) να καλύπτει το 97% (The Swedish Institute (</a:t>
            </a:r>
            <a:r>
              <a:rPr lang="el-GR" sz="2200" dirty="0" smtClean="0">
                <a:solidFill>
                  <a:srgbClr val="04516D"/>
                </a:solidFill>
              </a:rPr>
              <a:t>SI)). </a:t>
            </a:r>
            <a:endParaRPr lang="el-GR" sz="2200" dirty="0">
              <a:solidFill>
                <a:srgbClr val="04516D"/>
              </a:solidFill>
            </a:endParaRPr>
          </a:p>
          <a:p>
            <a:endParaRPr lang="el-GR" sz="2200" dirty="0">
              <a:solidFill>
                <a:srgbClr val="04516D"/>
              </a:solidFill>
            </a:endParaRPr>
          </a:p>
        </p:txBody>
      </p:sp>
    </p:spTree>
    <p:extLst>
      <p:ext uri="{BB962C8B-B14F-4D97-AF65-F5344CB8AC3E}">
        <p14:creationId xmlns:p14="http://schemas.microsoft.com/office/powerpoint/2010/main" val="4219936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box(out)">
                                      <p:cBhvr>
                                        <p:cTn id="7" dur="1000"/>
                                        <p:tgtEl>
                                          <p:spTgt spid="1031"/>
                                        </p:tgtEl>
                                      </p:cBhvr>
                                    </p:animEffect>
                                  </p:childTnLst>
                                </p:cTn>
                              </p:par>
                            </p:childTnLst>
                          </p:cTn>
                        </p:par>
                        <p:par>
                          <p:cTn id="8" fill="hold">
                            <p:stCondLst>
                              <p:cond delay="1000"/>
                            </p:stCondLst>
                            <p:childTnLst>
                              <p:par>
                                <p:cTn id="9" presetID="4"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1000"/>
                                        <p:tgtEl>
                                          <p:spTgt spid="9"/>
                                        </p:tgtEl>
                                      </p:cBhvr>
                                    </p:animEffect>
                                  </p:childTnLst>
                                </p:cTn>
                              </p:par>
                            </p:childTnLst>
                          </p:cTn>
                        </p:par>
                        <p:par>
                          <p:cTn id="12" fill="hold">
                            <p:stCondLst>
                              <p:cond delay="2000"/>
                            </p:stCondLst>
                            <p:childTnLst>
                              <p:par>
                                <p:cTn id="13" presetID="4" presetClass="entr" presetSubtype="16"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box(in)">
                                      <p:cBhvr>
                                        <p:cTn id="15" dur="10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Παροχή Υπηρεσίων</a:t>
            </a:r>
            <a:endParaRPr lang="el-GR" dirty="0"/>
          </a:p>
        </p:txBody>
      </p:sp>
      <p:sp>
        <p:nvSpPr>
          <p:cNvPr id="5" name="Θέση περιεχομένου 4"/>
          <p:cNvSpPr>
            <a:spLocks noGrp="1"/>
          </p:cNvSpPr>
          <p:nvPr>
            <p:ph idx="1"/>
          </p:nvPr>
        </p:nvSpPr>
        <p:spPr/>
        <p:txBody>
          <a:bodyPr>
            <a:noAutofit/>
          </a:bodyPr>
          <a:lstStyle/>
          <a:p>
            <a:pPr>
              <a:buClr>
                <a:srgbClr val="C00000"/>
              </a:buClr>
              <a:buFont typeface="Wingdings" panose="05000000000000000000" pitchFamily="2" charset="2"/>
              <a:buChar char="ü"/>
            </a:pPr>
            <a:r>
              <a:rPr lang="el-GR" sz="2400" dirty="0">
                <a:solidFill>
                  <a:srgbClr val="04516D"/>
                </a:solidFill>
              </a:rPr>
              <a:t>Σημαντικός είναι ο ρόλος των άτυπων φροντιστών (μέλη της οικογένειας, φίλοι κ.λπ</a:t>
            </a:r>
            <a:r>
              <a:rPr lang="el-GR" sz="2400" dirty="0" smtClean="0">
                <a:solidFill>
                  <a:srgbClr val="04516D"/>
                </a:solidFill>
              </a:rPr>
              <a:t>.)</a:t>
            </a:r>
            <a:r>
              <a:rPr lang="en-US" sz="2400" dirty="0" smtClean="0">
                <a:solidFill>
                  <a:srgbClr val="04516D"/>
                </a:solidFill>
              </a:rPr>
              <a:t>.</a:t>
            </a:r>
            <a:endParaRPr lang="el-GR" sz="2400" dirty="0">
              <a:solidFill>
                <a:srgbClr val="04516D"/>
              </a:solidFill>
            </a:endParaRPr>
          </a:p>
          <a:p>
            <a:pPr>
              <a:buClr>
                <a:srgbClr val="C00000"/>
              </a:buClr>
              <a:buFont typeface="Wingdings" panose="05000000000000000000" pitchFamily="2" charset="2"/>
              <a:buChar char="ü"/>
            </a:pPr>
            <a:r>
              <a:rPr lang="el-GR" sz="2400" dirty="0">
                <a:solidFill>
                  <a:srgbClr val="04516D"/>
                </a:solidFill>
              </a:rPr>
              <a:t>Υπηρεσίες κατ’ οίκον βοήθειας παρέχουν επαγγελματίες (home care assistants) που μπορεί να είναι βοηθοί νοσηλευτές ή κοινωνικών υπηρεσιών (nursing and social services assistants) και είναι υπεύθυνοι για την προσωπική φροντίδα των ηλικιωμένων ατόμων και τη βοήθεια σε καθημερινές δραστηριότητες (προετοιμασία γευμάτων, ατομική καθαριότητα, αγορές κ.λπ</a:t>
            </a:r>
            <a:r>
              <a:rPr lang="el-GR" sz="2400" dirty="0" smtClean="0">
                <a:solidFill>
                  <a:srgbClr val="04516D"/>
                </a:solidFill>
              </a:rPr>
              <a:t>.).</a:t>
            </a:r>
            <a:endParaRPr lang="el-GR" sz="2400" dirty="0">
              <a:solidFill>
                <a:srgbClr val="04516D"/>
              </a:solidFill>
            </a:endParaRPr>
          </a:p>
        </p:txBody>
      </p:sp>
    </p:spTree>
    <p:extLst>
      <p:ext uri="{BB962C8B-B14F-4D97-AF65-F5344CB8AC3E}">
        <p14:creationId xmlns:p14="http://schemas.microsoft.com/office/powerpoint/2010/main" val="277128796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Γερμανία </a:t>
            </a:r>
            <a:r>
              <a:rPr lang="el-GR" sz="3200" b="0" dirty="0" smtClean="0"/>
              <a:t>1/2</a:t>
            </a:r>
            <a:endParaRPr lang="el-GR" sz="3200" b="0" dirty="0"/>
          </a:p>
        </p:txBody>
      </p:sp>
      <p:sp>
        <p:nvSpPr>
          <p:cNvPr id="5" name="Θέση περιεχομένου 4"/>
          <p:cNvSpPr>
            <a:spLocks noGrp="1"/>
          </p:cNvSpPr>
          <p:nvPr>
            <p:ph idx="1"/>
          </p:nvPr>
        </p:nvSpPr>
        <p:spPr>
          <a:xfrm>
            <a:off x="822960" y="762000"/>
            <a:ext cx="7520940" cy="4876800"/>
          </a:xfrm>
        </p:spPr>
        <p:txBody>
          <a:bodyPr>
            <a:noAutofit/>
          </a:bodyPr>
          <a:lstStyle/>
          <a:p>
            <a:pPr marL="0" indent="0">
              <a:buNone/>
            </a:pPr>
            <a:r>
              <a:rPr lang="el-GR" sz="2200" dirty="0">
                <a:solidFill>
                  <a:srgbClr val="04516D"/>
                </a:solidFill>
              </a:rPr>
              <a:t>Στην Γερμανία οι υπηρεσίες </a:t>
            </a:r>
            <a:r>
              <a:rPr lang="el-GR" sz="2200" dirty="0" smtClean="0">
                <a:solidFill>
                  <a:srgbClr val="04516D"/>
                </a:solidFill>
              </a:rPr>
              <a:t>κατ’οίκον </a:t>
            </a:r>
            <a:r>
              <a:rPr lang="el-GR" sz="2200" dirty="0">
                <a:solidFill>
                  <a:srgbClr val="04516D"/>
                </a:solidFill>
              </a:rPr>
              <a:t>φροντίδας παρέχονται από Οι μη κερδοσκοπικούς οργανισμούς  που ανήκουν στην εκκλησία, σε τοπικές κοινότητες και σε ομάδες εργαζομένων, ενώ οι βασικοί φορείς παροχής φροντίδας διακρίνονται σε τέσσερις κατηγορίες, οι οποίες διαφοροποιούνται ως προς το είδος των υπηρεσιών που παρέχουν: </a:t>
            </a:r>
          </a:p>
          <a:p>
            <a:pPr>
              <a:buClr>
                <a:srgbClr val="C00000"/>
              </a:buClr>
              <a:buFont typeface="Wingdings" panose="05000000000000000000" pitchFamily="2" charset="2"/>
              <a:buChar char="ü"/>
            </a:pPr>
            <a:r>
              <a:rPr lang="el-GR" sz="2200" dirty="0">
                <a:solidFill>
                  <a:srgbClr val="04516D"/>
                </a:solidFill>
              </a:rPr>
              <a:t>νοσηλευτικές, </a:t>
            </a:r>
          </a:p>
          <a:p>
            <a:pPr>
              <a:buClr>
                <a:srgbClr val="C00000"/>
              </a:buClr>
              <a:buFont typeface="Wingdings" panose="05000000000000000000" pitchFamily="2" charset="2"/>
              <a:buChar char="ü"/>
            </a:pPr>
            <a:r>
              <a:rPr lang="el-GR" sz="2200" dirty="0">
                <a:solidFill>
                  <a:srgbClr val="04516D"/>
                </a:solidFill>
              </a:rPr>
              <a:t>προσωπικής, οικιακής φροντίδας </a:t>
            </a:r>
            <a:endParaRPr lang="en-US" sz="2200" dirty="0" smtClean="0">
              <a:solidFill>
                <a:srgbClr val="04516D"/>
              </a:solidFill>
            </a:endParaRPr>
          </a:p>
          <a:p>
            <a:pPr>
              <a:buClr>
                <a:srgbClr val="C00000"/>
              </a:buClr>
              <a:buFont typeface="Wingdings" panose="05000000000000000000" pitchFamily="2" charset="2"/>
              <a:buChar char="ü"/>
            </a:pPr>
            <a:r>
              <a:rPr lang="el-GR" sz="2200" dirty="0" smtClean="0">
                <a:solidFill>
                  <a:srgbClr val="04516D"/>
                </a:solidFill>
              </a:rPr>
              <a:t>ή </a:t>
            </a:r>
            <a:r>
              <a:rPr lang="el-GR" sz="2200" dirty="0">
                <a:solidFill>
                  <a:srgbClr val="04516D"/>
                </a:solidFill>
              </a:rPr>
              <a:t>συνδυασμούς </a:t>
            </a:r>
            <a:r>
              <a:rPr lang="el-GR" sz="2200" dirty="0" smtClean="0">
                <a:solidFill>
                  <a:srgbClr val="04516D"/>
                </a:solidFill>
              </a:rPr>
              <a:t>αυτών. </a:t>
            </a:r>
            <a:endParaRPr lang="el-GR" sz="2200" dirty="0">
              <a:solidFill>
                <a:srgbClr val="04516D"/>
              </a:solidFill>
            </a:endParaRPr>
          </a:p>
          <a:p>
            <a:pPr>
              <a:buClr>
                <a:srgbClr val="C00000"/>
              </a:buClr>
              <a:buFont typeface="Wingdings" panose="05000000000000000000" pitchFamily="2" charset="2"/>
              <a:buChar char="ü"/>
            </a:pPr>
            <a:r>
              <a:rPr lang="el-GR" sz="2200" dirty="0">
                <a:solidFill>
                  <a:srgbClr val="04516D"/>
                </a:solidFill>
              </a:rPr>
              <a:t>Οι κερδοσκοπικοί οργανισμοί συνιστούν ένα καλά οργανωμένο δίκτυο, το οποίο παρέχει νοσηλευτικές υπηρεσίες στο σπίτι αλλά και βοηθητικές υπηρεσίες. </a:t>
            </a:r>
          </a:p>
          <a:p>
            <a:endParaRPr lang="el-GR" sz="2300" dirty="0"/>
          </a:p>
        </p:txBody>
      </p:sp>
    </p:spTree>
    <p:extLst>
      <p:ext uri="{BB962C8B-B14F-4D97-AF65-F5344CB8AC3E}">
        <p14:creationId xmlns:p14="http://schemas.microsoft.com/office/powerpoint/2010/main" val="118458915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524000" y="2133600"/>
            <a:ext cx="2057400" cy="990600"/>
          </a:xfrm>
          <a:prstGeom prst="roundRect">
            <a:avLst/>
          </a:prstGeom>
          <a:solidFill>
            <a:srgbClr val="39B4E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l-GR" b="1" dirty="0">
                <a:latin typeface="Calibri" panose="020F0502020204030204" pitchFamily="34" charset="0"/>
              </a:rPr>
              <a:t>Μη </a:t>
            </a:r>
            <a:r>
              <a:rPr lang="el-GR" b="1" dirty="0" smtClean="0">
                <a:solidFill>
                  <a:schemeClr val="lt1"/>
                </a:solidFill>
                <a:latin typeface="Calibri" panose="020F0502020204030204" pitchFamily="34" charset="0"/>
              </a:rPr>
              <a:t>κερδοσκοπικοί</a:t>
            </a:r>
            <a:r>
              <a:rPr lang="el-GR" b="1" dirty="0" smtClean="0">
                <a:solidFill>
                  <a:schemeClr val="lt1"/>
                </a:solidFill>
                <a:effectLst>
                  <a:outerShdw blurRad="38100" dist="38100" dir="2700000" algn="tl">
                    <a:srgbClr val="000000">
                      <a:alpha val="43137"/>
                    </a:srgbClr>
                  </a:outerShdw>
                </a:effectLst>
                <a:latin typeface="Calibri" panose="020F0502020204030204" pitchFamily="34" charset="0"/>
              </a:rPr>
              <a:t> </a:t>
            </a:r>
            <a:r>
              <a:rPr lang="el-GR" b="1" dirty="0">
                <a:latin typeface="Calibri" panose="020F0502020204030204" pitchFamily="34" charset="0"/>
              </a:rPr>
              <a:t>οργανισμοί</a:t>
            </a:r>
          </a:p>
        </p:txBody>
      </p:sp>
      <p:sp>
        <p:nvSpPr>
          <p:cNvPr id="5" name="Rounded Rectangle 4"/>
          <p:cNvSpPr/>
          <p:nvPr/>
        </p:nvSpPr>
        <p:spPr>
          <a:xfrm>
            <a:off x="5562600" y="2057400"/>
            <a:ext cx="1905000" cy="1066800"/>
          </a:xfrm>
          <a:prstGeom prst="roundRect">
            <a:avLst/>
          </a:prstGeom>
          <a:solidFill>
            <a:srgbClr val="F96A1B"/>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l-GR" b="1" dirty="0" smtClean="0">
                <a:latin typeface="Calibri" panose="020F0502020204030204" pitchFamily="34" charset="0"/>
              </a:rPr>
              <a:t>Κερδοσκοπικ</a:t>
            </a:r>
            <a:r>
              <a:rPr lang="el-GR" b="1" dirty="0">
                <a:latin typeface="Calibri" panose="020F0502020204030204" pitchFamily="34" charset="0"/>
              </a:rPr>
              <a:t>οί οργανισμούς</a:t>
            </a:r>
          </a:p>
        </p:txBody>
      </p:sp>
      <p:sp>
        <p:nvSpPr>
          <p:cNvPr id="6" name="Rectangle 5"/>
          <p:cNvSpPr/>
          <p:nvPr/>
        </p:nvSpPr>
        <p:spPr>
          <a:xfrm>
            <a:off x="1981200" y="3276600"/>
            <a:ext cx="5029200" cy="1631216"/>
          </a:xfrm>
          <a:prstGeom prst="rect">
            <a:avLst/>
          </a:prstGeom>
        </p:spPr>
        <p:txBody>
          <a:bodyPr wrap="square">
            <a:spAutoFit/>
          </a:bodyPr>
          <a:lstStyle/>
          <a:p>
            <a:pPr marL="265176" indent="-265176" algn="ctr">
              <a:buClr>
                <a:srgbClr val="C00000"/>
              </a:buClr>
            </a:pPr>
            <a:r>
              <a:rPr lang="el-GR" sz="2000" b="1" dirty="0">
                <a:solidFill>
                  <a:srgbClr val="04516D"/>
                </a:solidFill>
                <a:latin typeface="Calibri" panose="020F0502020204030204" pitchFamily="34" charset="0"/>
              </a:rPr>
              <a:t>Πάροχοι Υπηρεσιών: </a:t>
            </a:r>
          </a:p>
          <a:p>
            <a:pPr marL="265176" indent="-265176" algn="ctr">
              <a:buClr>
                <a:srgbClr val="C00000"/>
              </a:buClr>
              <a:buFont typeface="Wingdings" pitchFamily="2" charset="2"/>
              <a:buChar char="ü"/>
            </a:pPr>
            <a:r>
              <a:rPr lang="el-GR" sz="2000" b="1" dirty="0">
                <a:solidFill>
                  <a:srgbClr val="04516D"/>
                </a:solidFill>
                <a:latin typeface="Calibri" panose="020F0502020204030204" pitchFamily="34" charset="0"/>
              </a:rPr>
              <a:t>νοσηλευτικής, </a:t>
            </a:r>
          </a:p>
          <a:p>
            <a:pPr marL="265176" indent="-265176" algn="ctr">
              <a:buClr>
                <a:srgbClr val="C00000"/>
              </a:buClr>
              <a:buFont typeface="Wingdings" pitchFamily="2" charset="2"/>
              <a:buChar char="ü"/>
            </a:pPr>
            <a:r>
              <a:rPr lang="el-GR" sz="2000" b="1" dirty="0">
                <a:solidFill>
                  <a:srgbClr val="04516D"/>
                </a:solidFill>
                <a:latin typeface="Calibri" panose="020F0502020204030204" pitchFamily="34" charset="0"/>
              </a:rPr>
              <a:t>προσωπικής, </a:t>
            </a:r>
          </a:p>
          <a:p>
            <a:pPr marL="265176" indent="-265176" algn="ctr">
              <a:buClr>
                <a:srgbClr val="C00000"/>
              </a:buClr>
              <a:buFont typeface="Wingdings" pitchFamily="2" charset="2"/>
              <a:buChar char="ü"/>
            </a:pPr>
            <a:r>
              <a:rPr lang="el-GR" sz="2000" b="1" dirty="0">
                <a:solidFill>
                  <a:srgbClr val="04516D"/>
                </a:solidFill>
                <a:latin typeface="Calibri" panose="020F0502020204030204" pitchFamily="34" charset="0"/>
              </a:rPr>
              <a:t>οικιακής φροντίδας </a:t>
            </a:r>
          </a:p>
          <a:p>
            <a:pPr marL="265176" indent="-265176" algn="ctr">
              <a:buClr>
                <a:srgbClr val="C00000"/>
              </a:buClr>
              <a:buFont typeface="Wingdings" pitchFamily="2" charset="2"/>
              <a:buChar char="ü"/>
            </a:pPr>
            <a:r>
              <a:rPr lang="el-GR" sz="2000" b="1" dirty="0">
                <a:solidFill>
                  <a:srgbClr val="04516D"/>
                </a:solidFill>
                <a:latin typeface="Calibri" panose="020F0502020204030204" pitchFamily="34" charset="0"/>
              </a:rPr>
              <a:t>ή συνδυασμούς αυτών). </a:t>
            </a:r>
          </a:p>
        </p:txBody>
      </p:sp>
      <p:sp>
        <p:nvSpPr>
          <p:cNvPr id="11" name="Down Arrow 10"/>
          <p:cNvSpPr/>
          <p:nvPr/>
        </p:nvSpPr>
        <p:spPr>
          <a:xfrm rot="2032275">
            <a:off x="3138445" y="1441247"/>
            <a:ext cx="685800" cy="5334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dirty="0">
              <a:effectLst>
                <a:outerShdw blurRad="38100" dist="38100" dir="2700000" algn="tl">
                  <a:srgbClr val="000000">
                    <a:alpha val="43137"/>
                  </a:srgbClr>
                </a:outerShdw>
              </a:effectLst>
              <a:latin typeface="Calibri" panose="020F0502020204030204" pitchFamily="34" charset="0"/>
            </a:endParaRPr>
          </a:p>
        </p:txBody>
      </p:sp>
      <p:sp>
        <p:nvSpPr>
          <p:cNvPr id="12" name="Down Arrow 11"/>
          <p:cNvSpPr/>
          <p:nvPr/>
        </p:nvSpPr>
        <p:spPr>
          <a:xfrm rot="19490176">
            <a:off x="5577421" y="1368011"/>
            <a:ext cx="685800" cy="5334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dirty="0">
              <a:effectLst>
                <a:outerShdw blurRad="38100" dist="38100" dir="2700000" algn="tl">
                  <a:srgbClr val="000000">
                    <a:alpha val="43137"/>
                  </a:srgbClr>
                </a:outerShdw>
              </a:effectLst>
              <a:latin typeface="Calibri" panose="020F0502020204030204" pitchFamily="34" charset="0"/>
            </a:endParaRPr>
          </a:p>
        </p:txBody>
      </p:sp>
      <p:sp>
        <p:nvSpPr>
          <p:cNvPr id="13" name="Down Arrow 12"/>
          <p:cNvSpPr/>
          <p:nvPr/>
        </p:nvSpPr>
        <p:spPr>
          <a:xfrm rot="2316139">
            <a:off x="5882221" y="3196811"/>
            <a:ext cx="685800" cy="5334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dirty="0">
              <a:effectLst>
                <a:outerShdw blurRad="38100" dist="38100" dir="2700000" algn="tl">
                  <a:srgbClr val="000000">
                    <a:alpha val="43137"/>
                  </a:srgbClr>
                </a:outerShdw>
              </a:effectLst>
              <a:latin typeface="Calibri" panose="020F0502020204030204" pitchFamily="34" charset="0"/>
            </a:endParaRPr>
          </a:p>
        </p:txBody>
      </p:sp>
      <p:sp>
        <p:nvSpPr>
          <p:cNvPr id="14" name="Down Arrow 13"/>
          <p:cNvSpPr/>
          <p:nvPr/>
        </p:nvSpPr>
        <p:spPr>
          <a:xfrm rot="19490176">
            <a:off x="2300820" y="3425411"/>
            <a:ext cx="685800" cy="533400"/>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l-GR" dirty="0">
              <a:effectLst>
                <a:outerShdw blurRad="38100" dist="38100" dir="2700000" algn="tl">
                  <a:srgbClr val="000000">
                    <a:alpha val="43137"/>
                  </a:srgbClr>
                </a:outerShdw>
              </a:effectLst>
              <a:latin typeface="Calibri" panose="020F0502020204030204" pitchFamily="34" charset="0"/>
            </a:endParaRPr>
          </a:p>
        </p:txBody>
      </p:sp>
      <p:sp>
        <p:nvSpPr>
          <p:cNvPr id="15" name="Oval 14"/>
          <p:cNvSpPr/>
          <p:nvPr/>
        </p:nvSpPr>
        <p:spPr>
          <a:xfrm>
            <a:off x="2819400" y="457200"/>
            <a:ext cx="3200400" cy="990600"/>
          </a:xfrm>
          <a:prstGeom prst="ellipse">
            <a:avLst/>
          </a:prstGeom>
          <a:solidFill>
            <a:srgbClr val="3896B3"/>
          </a:solidFill>
          <a:scene3d>
            <a:camera prst="orthographicFront"/>
            <a:lightRig rig="threePt" dir="t">
              <a:rot lat="0" lon="0" rev="20400000"/>
            </a:lightRig>
          </a:scene3d>
          <a:sp3d contourW="6350">
            <a:bevelT w="41275" h="19050" prst="angle"/>
            <a:contourClr>
              <a:schemeClr val="accent6">
                <a:shade val="25000"/>
                <a:satMod val="150000"/>
              </a:schemeClr>
            </a:contourClr>
          </a:sp3d>
        </p:spPr>
        <p:style>
          <a:lnRef idx="0">
            <a:schemeClr val="accent6"/>
          </a:lnRef>
          <a:fillRef idx="3">
            <a:schemeClr val="accent6"/>
          </a:fillRef>
          <a:effectRef idx="3">
            <a:schemeClr val="accent6"/>
          </a:effectRef>
          <a:fontRef idx="minor">
            <a:schemeClr val="lt1"/>
          </a:fontRef>
        </p:style>
        <p:txBody>
          <a:bodyPr wrap="square" rtlCol="0" anchor="ctr"/>
          <a:lstStyle/>
          <a:p>
            <a:pPr algn="ctr"/>
            <a:endParaRPr lang="en-US" b="1" dirty="0" smtClean="0">
              <a:effectLst>
                <a:outerShdw blurRad="38100" dist="38100" dir="2700000" algn="tl">
                  <a:srgbClr val="000000">
                    <a:alpha val="43137"/>
                  </a:srgbClr>
                </a:outerShdw>
              </a:effectLst>
              <a:latin typeface="Calibri" panose="020F0502020204030204" pitchFamily="34" charset="0"/>
            </a:endParaRPr>
          </a:p>
          <a:p>
            <a:pPr algn="ctr"/>
            <a:r>
              <a:rPr lang="el-GR" b="1" dirty="0" smtClean="0">
                <a:effectLst>
                  <a:outerShdw blurRad="38100" dist="38100" dir="2700000" algn="tl">
                    <a:srgbClr val="000000">
                      <a:alpha val="43137"/>
                    </a:srgbClr>
                  </a:outerShdw>
                </a:effectLst>
                <a:latin typeface="Calibri" panose="020F0502020204030204" pitchFamily="34" charset="0"/>
              </a:rPr>
              <a:t>Ασφάλεια Φροντίδας</a:t>
            </a:r>
          </a:p>
          <a:p>
            <a:pPr algn="ctr"/>
            <a:r>
              <a:rPr lang="el-GR" b="1" dirty="0" smtClean="0">
                <a:effectLst>
                  <a:outerShdw blurRad="38100" dist="38100" dir="2700000" algn="tl">
                    <a:srgbClr val="000000">
                      <a:alpha val="43137"/>
                    </a:srgbClr>
                  </a:outerShdw>
                </a:effectLst>
                <a:latin typeface="Calibri" panose="020F0502020204030204" pitchFamily="34" charset="0"/>
              </a:rPr>
              <a:t>(</a:t>
            </a:r>
            <a:r>
              <a:rPr lang="en-US" b="1" dirty="0" smtClean="0">
                <a:effectLst>
                  <a:outerShdw blurRad="38100" dist="38100" dir="2700000" algn="tl">
                    <a:srgbClr val="000000">
                      <a:alpha val="43137"/>
                    </a:srgbClr>
                  </a:outerShdw>
                </a:effectLst>
                <a:latin typeface="Calibri" panose="020F0502020204030204" pitchFamily="34" charset="0"/>
              </a:rPr>
              <a:t>care insurance)</a:t>
            </a:r>
            <a:endParaRPr lang="el-GR" b="1" dirty="0">
              <a:effectLst>
                <a:outerShdw blurRad="38100" dist="38100" dir="2700000" algn="tl">
                  <a:srgbClr val="000000">
                    <a:alpha val="43137"/>
                  </a:srgbClr>
                </a:outerShdw>
              </a:effectLst>
              <a:latin typeface="Calibri" panose="020F0502020204030204" pitchFamily="34" charset="0"/>
            </a:endParaRPr>
          </a:p>
          <a:p>
            <a:pPr algn="ctr"/>
            <a:r>
              <a:rPr lang="el-GR" b="1" spc="50" dirty="0" smtClean="0">
                <a:ln w="0" cmpd="sng">
                  <a:noFill/>
                  <a:prstDash val="solid"/>
                </a:ln>
                <a:noFill/>
                <a:effectLst>
                  <a:glow rad="101600">
                    <a:schemeClr val="bg1">
                      <a:alpha val="40000"/>
                    </a:schemeClr>
                  </a:glow>
                </a:effectLst>
                <a:latin typeface="Calibri" panose="020F0502020204030204" pitchFamily="34" charset="0"/>
              </a:rPr>
              <a:t>α</a:t>
            </a:r>
            <a:endParaRPr lang="el-GR" b="1" spc="50" dirty="0">
              <a:ln w="0" cmpd="sng">
                <a:noFill/>
                <a:prstDash val="solid"/>
              </a:ln>
              <a:solidFill>
                <a:schemeClr val="tx1"/>
              </a:solidFill>
              <a:effectLst>
                <a:glow rad="101600">
                  <a:schemeClr val="bg1">
                    <a:alpha val="40000"/>
                  </a:schemeClr>
                </a:glow>
              </a:effectLst>
              <a:latin typeface="Calibri" panose="020F0502020204030204" pitchFamily="34" charset="0"/>
            </a:endParaRPr>
          </a:p>
        </p:txBody>
      </p:sp>
      <p:sp>
        <p:nvSpPr>
          <p:cNvPr id="2" name="TextBox 1"/>
          <p:cNvSpPr txBox="1"/>
          <p:nvPr/>
        </p:nvSpPr>
        <p:spPr>
          <a:xfrm>
            <a:off x="3810000" y="1707947"/>
            <a:ext cx="1676400" cy="584775"/>
          </a:xfrm>
          <a:prstGeom prst="rect">
            <a:avLst/>
          </a:prstGeom>
          <a:noFill/>
        </p:spPr>
        <p:txBody>
          <a:bodyPr wrap="square" rtlCol="0">
            <a:spAutoFit/>
          </a:bodyPr>
          <a:lstStyle/>
          <a:p>
            <a:pPr algn="ctr"/>
            <a:r>
              <a:rPr lang="el-GR" sz="1600" b="1" dirty="0" smtClean="0">
                <a:solidFill>
                  <a:srgbClr val="04516D"/>
                </a:solidFill>
                <a:latin typeface="Calibri" panose="020F0502020204030204" pitchFamily="34" charset="0"/>
              </a:rPr>
              <a:t>Συμβάσεις χρηματοδότησης</a:t>
            </a:r>
            <a:endParaRPr lang="el-GR" sz="1600" b="1" dirty="0">
              <a:solidFill>
                <a:srgbClr val="04516D"/>
              </a:solidFill>
              <a:latin typeface="Calibri" panose="020F0502020204030204" pitchFamily="34" charset="0"/>
            </a:endParaRPr>
          </a:p>
        </p:txBody>
      </p:sp>
      <p:sp>
        <p:nvSpPr>
          <p:cNvPr id="3" name="TextBox 2"/>
          <p:cNvSpPr txBox="1"/>
          <p:nvPr/>
        </p:nvSpPr>
        <p:spPr>
          <a:xfrm>
            <a:off x="3352800" y="5181600"/>
            <a:ext cx="5562600" cy="1200329"/>
          </a:xfrm>
          <a:prstGeom prst="rect">
            <a:avLst/>
          </a:prstGeom>
          <a:noFill/>
        </p:spPr>
        <p:txBody>
          <a:bodyPr wrap="square" rtlCol="0">
            <a:spAutoFit/>
          </a:bodyPr>
          <a:lstStyle/>
          <a:p>
            <a:r>
              <a:rPr lang="el-GR" b="1" dirty="0">
                <a:solidFill>
                  <a:schemeClr val="bg1"/>
                </a:solidFill>
              </a:rPr>
              <a:t>Η αξιολόγηση αναγκών του ωφελούμενου και παραπομπή γίνεται από ιατρό ή νοσηλευτή του ασφαλιστικού ταμείου, βάσει ειδικής φόρμας </a:t>
            </a:r>
            <a:r>
              <a:rPr lang="el-GR" b="1" dirty="0" smtClean="0">
                <a:solidFill>
                  <a:schemeClr val="bg1"/>
                </a:solidFill>
              </a:rPr>
              <a:t>αξιολόγησης</a:t>
            </a:r>
            <a:endParaRPr lang="el-GR" b="1" dirty="0">
              <a:solidFill>
                <a:schemeClr val="bg1"/>
              </a:solidFill>
            </a:endParaRPr>
          </a:p>
        </p:txBody>
      </p:sp>
      <p:sp>
        <p:nvSpPr>
          <p:cNvPr id="7" name="Τίτλος 6"/>
          <p:cNvSpPr>
            <a:spLocks noGrp="1"/>
          </p:cNvSpPr>
          <p:nvPr>
            <p:ph type="title"/>
          </p:nvPr>
        </p:nvSpPr>
        <p:spPr>
          <a:xfrm>
            <a:off x="23854" y="1"/>
            <a:ext cx="8891546" cy="533400"/>
          </a:xfrm>
        </p:spPr>
        <p:txBody>
          <a:bodyPr/>
          <a:lstStyle/>
          <a:p>
            <a:r>
              <a:rPr lang="el-GR" dirty="0" smtClean="0"/>
              <a:t>Γερμανία </a:t>
            </a:r>
            <a:r>
              <a:rPr lang="el-GR" sz="3200" b="0" dirty="0" smtClean="0"/>
              <a:t>2/2</a:t>
            </a:r>
            <a:endParaRPr lang="el-GR" sz="3200" b="0" dirty="0"/>
          </a:p>
        </p:txBody>
      </p:sp>
    </p:spTree>
    <p:extLst>
      <p:ext uri="{BB962C8B-B14F-4D97-AF65-F5344CB8AC3E}">
        <p14:creationId xmlns:p14="http://schemas.microsoft.com/office/powerpoint/2010/main" val="31922632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ou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childTnLst>
                          </p:cTn>
                        </p:par>
                        <p:par>
                          <p:cTn id="20" fill="hold">
                            <p:stCondLst>
                              <p:cond delay="2000"/>
                            </p:stCondLst>
                            <p:childTnLst>
                              <p:par>
                                <p:cTn id="21" presetID="4"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up)">
                                      <p:cBhvr>
                                        <p:cTn id="27" dur="500"/>
                                        <p:tgtEl>
                                          <p:spTgt spid="1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500"/>
                                        <p:tgtEl>
                                          <p:spTgt spid="13"/>
                                        </p:tgtEl>
                                      </p:cBhvr>
                                    </p:animEffect>
                                  </p:childTnLst>
                                </p:cTn>
                              </p:par>
                            </p:childTnLst>
                          </p:cTn>
                        </p:par>
                        <p:par>
                          <p:cTn id="32" fill="hold">
                            <p:stCondLst>
                              <p:cond delay="3500"/>
                            </p:stCondLst>
                            <p:childTnLst>
                              <p:par>
                                <p:cTn id="33" presetID="3" presetClass="entr" presetSubtype="10" fill="hold"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blinds(horizontal)">
                                      <p:cBhvr>
                                        <p:cTn id="35" dur="500"/>
                                        <p:tgtEl>
                                          <p:spTgt spid="6">
                                            <p:txEl>
                                              <p:pRg st="0" end="0"/>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Effect transition="in" filter="blinds(horizontal)">
                                      <p:cBhvr>
                                        <p:cTn id="38" dur="500"/>
                                        <p:tgtEl>
                                          <p:spTgt spid="6">
                                            <p:txEl>
                                              <p:pRg st="1" end="1"/>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blinds(horizontal)">
                                      <p:cBhvr>
                                        <p:cTn id="41" dur="500"/>
                                        <p:tgtEl>
                                          <p:spTgt spid="6">
                                            <p:txEl>
                                              <p:pRg st="2" end="2"/>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6">
                                            <p:txEl>
                                              <p:pRg st="3" end="3"/>
                                            </p:txEl>
                                          </p:spTgt>
                                        </p:tgtEl>
                                        <p:attrNameLst>
                                          <p:attrName>style.visibility</p:attrName>
                                        </p:attrNameLst>
                                      </p:cBhvr>
                                      <p:to>
                                        <p:strVal val="visible"/>
                                      </p:to>
                                    </p:set>
                                    <p:animEffect transition="in" filter="blinds(horizontal)">
                                      <p:cBhvr>
                                        <p:cTn id="44" dur="500"/>
                                        <p:tgtEl>
                                          <p:spTgt spid="6">
                                            <p:txEl>
                                              <p:pRg st="3" end="3"/>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blinds(horizontal)">
                                      <p:cBhvr>
                                        <p:cTn id="4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713783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Γεώργιος Πιερράκος 2015. Γεώργιος Πιερράκος. «Ανάλυση Συστημάτων Μακροχρόνιας Φροντίδας (Θ). Ενότητα 8: Επιλεγμένα παραδείγματα Ευρωπαϊκών χωρών  (Ηνωμένων Βασίλειο, Ιρλανδία, Σουηδία και Γερμανία</a:t>
            </a:r>
            <a:r>
              <a:rPr lang="el-GR" sz="2000" dirty="0" smtClean="0"/>
              <a:t>)». Έκδοση: 1.0. Αθήνα 2015.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69375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90000"/>
              </a:lnSpc>
              <a:buClr>
                <a:srgbClr val="C00000"/>
              </a:buClr>
              <a:buFont typeface="Wingdings" panose="05000000000000000000" pitchFamily="2" charset="2"/>
              <a:buChar char="ü"/>
            </a:pPr>
            <a:r>
              <a:rPr lang="el-GR" sz="3000" dirty="0">
                <a:solidFill>
                  <a:srgbClr val="04516D"/>
                </a:solidFill>
              </a:rPr>
              <a:t>Παροχή συντονισμένης διατομεακής φροντίδας, </a:t>
            </a:r>
          </a:p>
          <a:p>
            <a:pPr>
              <a:lnSpc>
                <a:spcPct val="90000"/>
              </a:lnSpc>
              <a:buClr>
                <a:srgbClr val="C00000"/>
              </a:buClr>
              <a:buFont typeface="Wingdings" panose="05000000000000000000" pitchFamily="2" charset="2"/>
              <a:buChar char="ü"/>
            </a:pPr>
            <a:r>
              <a:rPr lang="el-GR" sz="3000" dirty="0">
                <a:solidFill>
                  <a:srgbClr val="04516D"/>
                </a:solidFill>
              </a:rPr>
              <a:t>Παροχή των υπηρεσιών στηρίζεται στη χρήση τρεχόντων δεδομένων της ασθένειας,</a:t>
            </a:r>
          </a:p>
          <a:p>
            <a:pPr>
              <a:lnSpc>
                <a:spcPct val="90000"/>
              </a:lnSpc>
              <a:buClr>
                <a:srgbClr val="C00000"/>
              </a:buClr>
              <a:buFont typeface="Wingdings" panose="05000000000000000000" pitchFamily="2" charset="2"/>
              <a:buChar char="ü"/>
            </a:pPr>
            <a:r>
              <a:rPr lang="el-GR" sz="3000" dirty="0" smtClean="0">
                <a:solidFill>
                  <a:srgbClr val="04516D"/>
                </a:solidFill>
              </a:rPr>
              <a:t>Στόχος: </a:t>
            </a:r>
            <a:r>
              <a:rPr lang="el-GR" sz="3000" dirty="0">
                <a:solidFill>
                  <a:srgbClr val="04516D"/>
                </a:solidFill>
              </a:rPr>
              <a:t>Η αποδοτικότερη πρόσβαση σε υπηρεσίες, πληροφορίες και κατάλληλα εργαλεία ενδυνάμωσης ασθενούς και διαχείρισης της ασθένειάς του. </a:t>
            </a:r>
          </a:p>
          <a:p>
            <a:endParaRPr lang="el-GR" sz="2800" dirty="0"/>
          </a:p>
        </p:txBody>
      </p:sp>
      <p:sp>
        <p:nvSpPr>
          <p:cNvPr id="4" name="Slide Number Placeholder 3"/>
          <p:cNvSpPr>
            <a:spLocks noGrp="1"/>
          </p:cNvSpPr>
          <p:nvPr>
            <p:ph type="sldNum" sz="quarter" idx="12"/>
          </p:nvPr>
        </p:nvSpPr>
        <p:spPr/>
        <p:txBody>
          <a:bodyPr/>
          <a:lstStyle/>
          <a:p>
            <a:pPr>
              <a:defRPr/>
            </a:pPr>
            <a:fld id="{E81E4D6A-9385-44B6-9DB1-288DC12A1966}" type="slidenum">
              <a:rPr lang="el-GR" smtClean="0"/>
              <a:pPr>
                <a:defRPr/>
              </a:pPr>
              <a:t>2</a:t>
            </a:fld>
            <a:endParaRPr lang="el-GR" dirty="0"/>
          </a:p>
        </p:txBody>
      </p:sp>
      <p:sp>
        <p:nvSpPr>
          <p:cNvPr id="5" name="Τίτλος 4"/>
          <p:cNvSpPr>
            <a:spLocks noGrp="1"/>
          </p:cNvSpPr>
          <p:nvPr>
            <p:ph type="title"/>
          </p:nvPr>
        </p:nvSpPr>
        <p:spPr/>
        <p:txBody>
          <a:bodyPr/>
          <a:lstStyle/>
          <a:p>
            <a:r>
              <a:rPr lang="el-GR" sz="3200" dirty="0"/>
              <a:t>Εφαρμογή προγραμμάτων </a:t>
            </a:r>
            <a:r>
              <a:rPr lang="el-GR" sz="3200" dirty="0" smtClean="0"/>
              <a:t>μακροχρόνια</a:t>
            </a:r>
            <a:r>
              <a:rPr lang="el-GR" sz="3200" dirty="0"/>
              <a:t>ς</a:t>
            </a:r>
            <a:r>
              <a:rPr lang="el-GR" sz="3200" dirty="0" smtClean="0"/>
              <a:t> φροντίδας </a:t>
            </a:r>
            <a:r>
              <a:rPr lang="el-GR" sz="3200" dirty="0"/>
              <a:t>Υγείας σε διεθνές επίπεδο</a:t>
            </a:r>
          </a:p>
        </p:txBody>
      </p:sp>
    </p:spTree>
    <p:extLst>
      <p:ext uri="{BB962C8B-B14F-4D97-AF65-F5344CB8AC3E}">
        <p14:creationId xmlns:p14="http://schemas.microsoft.com/office/powerpoint/2010/main" val="1969964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cs typeface="+mn-cs"/>
              </a:rPr>
              <a:t>[1] http://creativecommons.org/licenses/by-nc-sa/4.0/ </a:t>
            </a:r>
            <a:endParaRPr lang="en-US" dirty="0" smtClean="0">
              <a:solidFill>
                <a:prstClr val="black"/>
              </a:solidFill>
              <a:latin typeface="Calibri"/>
              <a:cs typeface="+mn-cs"/>
            </a:endParaRPr>
          </a:p>
          <a:p>
            <a:pPr>
              <a:spcBef>
                <a:spcPts val="600"/>
              </a:spcBef>
            </a:pPr>
            <a:r>
              <a:rPr lang="el-GR" dirty="0" smtClean="0">
                <a:solidFill>
                  <a:prstClr val="black"/>
                </a:solidFill>
                <a:latin typeface="Calibri"/>
                <a:cs typeface="+mn-cs"/>
              </a:rPr>
              <a:t>Ως </a:t>
            </a:r>
            <a:r>
              <a:rPr lang="el-GR" b="1" dirty="0">
                <a:solidFill>
                  <a:prstClr val="black"/>
                </a:solidFill>
                <a:latin typeface="Calibri"/>
                <a:cs typeface="+mn-cs"/>
              </a:rPr>
              <a:t>Μη Εμπορική</a:t>
            </a:r>
            <a:r>
              <a:rPr lang="el-GR" dirty="0">
                <a:solidFill>
                  <a:prstClr val="black"/>
                </a:solidFill>
                <a:latin typeface="Calibri"/>
                <a:cs typeface="+mn-cs"/>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cs typeface="+mn-cs"/>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cs typeface="+mn-cs"/>
              </a:rPr>
              <a:t>που</a:t>
            </a:r>
            <a:r>
              <a:rPr lang="en-GB" dirty="0">
                <a:solidFill>
                  <a:prstClr val="black"/>
                </a:solidFill>
                <a:latin typeface="Calibri"/>
                <a:cs typeface="+mn-cs"/>
              </a:rPr>
              <a:t> </a:t>
            </a:r>
            <a:r>
              <a:rPr lang="el-GR" dirty="0">
                <a:solidFill>
                  <a:prstClr val="black"/>
                </a:solidFill>
                <a:latin typeface="Calibri"/>
                <a:cs typeface="+mn-cs"/>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cs typeface="+mn-cs"/>
              </a:rPr>
              <a:t>που</a:t>
            </a:r>
            <a:r>
              <a:rPr lang="en-GB" dirty="0">
                <a:solidFill>
                  <a:prstClr val="black"/>
                </a:solidFill>
                <a:latin typeface="Calibri"/>
                <a:cs typeface="+mn-cs"/>
              </a:rPr>
              <a:t> </a:t>
            </a:r>
            <a:r>
              <a:rPr lang="el-GR" dirty="0">
                <a:solidFill>
                  <a:prstClr val="black"/>
                </a:solidFill>
                <a:latin typeface="Calibri"/>
                <a:cs typeface="+mn-cs"/>
              </a:rPr>
              <a:t>δεν προσπορίζει στο διανομέα του έργου και</a:t>
            </a:r>
            <a:r>
              <a:rPr lang="en-GB" dirty="0">
                <a:solidFill>
                  <a:prstClr val="black"/>
                </a:solidFill>
                <a:latin typeface="Calibri"/>
                <a:cs typeface="+mn-cs"/>
              </a:rPr>
              <a:t> </a:t>
            </a:r>
            <a:r>
              <a:rPr lang="el-GR" dirty="0">
                <a:solidFill>
                  <a:prstClr val="black"/>
                </a:solidFill>
                <a:latin typeface="Calibri"/>
                <a:cs typeface="+mn-cs"/>
              </a:rPr>
              <a:t>αδειοδόχο</a:t>
            </a:r>
            <a:r>
              <a:rPr lang="en-GB" dirty="0">
                <a:solidFill>
                  <a:prstClr val="black"/>
                </a:solidFill>
                <a:latin typeface="Calibri"/>
                <a:cs typeface="+mn-cs"/>
              </a:rPr>
              <a:t> </a:t>
            </a:r>
            <a:r>
              <a:rPr lang="el-GR" dirty="0">
                <a:solidFill>
                  <a:prstClr val="black"/>
                </a:solidFill>
                <a:latin typeface="Calibri"/>
                <a:cs typeface="+mn-cs"/>
              </a:rPr>
              <a:t>έμμεσο οικονομικό όφελος (π.χ. διαφημίσεις) από την προβολή του έργου σε διαδικτυακό </a:t>
            </a:r>
            <a:r>
              <a:rPr lang="el-GR" dirty="0" smtClean="0">
                <a:solidFill>
                  <a:prstClr val="black"/>
                </a:solidFill>
                <a:latin typeface="Calibri"/>
                <a:cs typeface="+mn-cs"/>
              </a:rPr>
              <a:t>τόπο</a:t>
            </a:r>
            <a:endParaRPr lang="en-US" dirty="0" smtClean="0">
              <a:solidFill>
                <a:prstClr val="black"/>
              </a:solidFill>
              <a:latin typeface="Calibri"/>
              <a:cs typeface="+mn-cs"/>
            </a:endParaRPr>
          </a:p>
          <a:p>
            <a:pPr>
              <a:spcBef>
                <a:spcPts val="600"/>
              </a:spcBef>
            </a:pPr>
            <a:r>
              <a:rPr lang="el-GR" dirty="0" smtClean="0">
                <a:solidFill>
                  <a:prstClr val="black"/>
                </a:solidFill>
                <a:latin typeface="Calibri"/>
                <a:cs typeface="+mn-cs"/>
              </a:rPr>
              <a:t>Ο </a:t>
            </a:r>
            <a:r>
              <a:rPr lang="el-GR" dirty="0">
                <a:solidFill>
                  <a:prstClr val="black"/>
                </a:solidFill>
                <a:latin typeface="Calibri"/>
                <a:cs typeface="+mn-cs"/>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cs typeface="+mn-cs"/>
              </a:rPr>
              <a:t>.</a:t>
            </a:r>
            <a:endParaRPr lang="el-GR" dirty="0">
              <a:solidFill>
                <a:prstClr val="black"/>
              </a:solidFill>
              <a:latin typeface="Calibri"/>
              <a:cs typeface="+mn-cs"/>
            </a:endParaRPr>
          </a:p>
        </p:txBody>
      </p:sp>
    </p:spTree>
    <p:extLst>
      <p:ext uri="{BB962C8B-B14F-4D97-AF65-F5344CB8AC3E}">
        <p14:creationId xmlns:p14="http://schemas.microsoft.com/office/powerpoint/2010/main" val="3643321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Δεν επιτρέπεται η επαναχρησιμοποίηση του έργου</a:t>
            </a:r>
            <a:r>
              <a:rPr lang="en-US" sz="1400" dirty="0" smtClean="0">
                <a:solidFill>
                  <a:prstClr val="black">
                    <a:lumMod val="75000"/>
                    <a:lumOff val="25000"/>
                  </a:prstClr>
                </a:solidFill>
                <a:latin typeface="Calibri"/>
                <a:cs typeface="+mn-cs"/>
              </a:rPr>
              <a:t>, </a:t>
            </a:r>
            <a:r>
              <a:rPr lang="el-GR" sz="1400" dirty="0" smtClean="0">
                <a:solidFill>
                  <a:prstClr val="black">
                    <a:lumMod val="75000"/>
                    <a:lumOff val="25000"/>
                  </a:prstClr>
                </a:solidFill>
                <a:latin typeface="Calibri"/>
                <a:cs typeface="+mn-cs"/>
              </a:rPr>
              <a:t>παρά μόνο εάν ζητηθεί εκ νέου άδεια από το δημιουργό.</a:t>
            </a:r>
            <a:endParaRPr lang="el-GR" sz="3200" dirty="0">
              <a:solidFill>
                <a:prstClr val="black"/>
              </a:solidFill>
              <a:latin typeface="Calibri"/>
              <a:cs typeface="+mn-cs"/>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cs typeface="+mn-cs"/>
              </a:rPr>
              <a:t>©</a:t>
            </a:r>
            <a:endParaRPr lang="el-GR" sz="2000" dirty="0">
              <a:solidFill>
                <a:prstClr val="black">
                  <a:lumMod val="75000"/>
                  <a:lumOff val="25000"/>
                </a:prstClr>
              </a:solidFill>
              <a:latin typeface="Calibri"/>
              <a:cs typeface="+mn-cs"/>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a:t>
            </a:r>
            <a:endParaRPr lang="el-GR" dirty="0">
              <a:solidFill>
                <a:prstClr val="black">
                  <a:lumMod val="75000"/>
                  <a:lumOff val="25000"/>
                </a:prstClr>
              </a:solidFill>
              <a:latin typeface="Calibri"/>
              <a:cs typeface="+mn-cs"/>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CC-BY-SA</a:t>
            </a:r>
            <a:endParaRPr lang="el-GR" dirty="0">
              <a:solidFill>
                <a:prstClr val="black">
                  <a:lumMod val="75000"/>
                  <a:lumOff val="25000"/>
                </a:prstClr>
              </a:solidFill>
              <a:latin typeface="Calibri"/>
              <a:cs typeface="+mn-cs"/>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a:t>
            </a:r>
            <a:r>
              <a:rPr lang="el-GR" dirty="0" smtClean="0">
                <a:solidFill>
                  <a:prstClr val="black">
                    <a:lumMod val="75000"/>
                    <a:lumOff val="25000"/>
                  </a:prstClr>
                </a:solidFill>
                <a:latin typeface="Calibri"/>
                <a:cs typeface="+mn-cs"/>
              </a:rPr>
              <a:t>-</a:t>
            </a:r>
            <a:r>
              <a:rPr lang="en-US" dirty="0" smtClean="0">
                <a:solidFill>
                  <a:prstClr val="black">
                    <a:lumMod val="75000"/>
                    <a:lumOff val="25000"/>
                  </a:prstClr>
                </a:solidFill>
                <a:latin typeface="Calibri"/>
                <a:cs typeface="+mn-cs"/>
              </a:rPr>
              <a:t>NC-SA</a:t>
            </a:r>
            <a:endParaRPr lang="el-GR" dirty="0">
              <a:solidFill>
                <a:prstClr val="black">
                  <a:lumMod val="75000"/>
                  <a:lumOff val="25000"/>
                </a:prstClr>
              </a:solidFill>
              <a:latin typeface="Calibri"/>
              <a:cs typeface="+mn-cs"/>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a:t>
            </a:r>
            <a:r>
              <a:rPr lang="el-GR" dirty="0" smtClean="0">
                <a:solidFill>
                  <a:prstClr val="black">
                    <a:lumMod val="75000"/>
                    <a:lumOff val="25000"/>
                  </a:prstClr>
                </a:solidFill>
                <a:latin typeface="Calibri"/>
                <a:cs typeface="+mn-cs"/>
              </a:rPr>
              <a:t>-</a:t>
            </a:r>
            <a:r>
              <a:rPr lang="en-US" dirty="0" smtClean="0">
                <a:solidFill>
                  <a:prstClr val="black">
                    <a:lumMod val="75000"/>
                    <a:lumOff val="25000"/>
                  </a:prstClr>
                </a:solidFill>
                <a:latin typeface="Calibri"/>
                <a:cs typeface="+mn-cs"/>
              </a:rPr>
              <a:t>NC</a:t>
            </a:r>
            <a:endParaRPr lang="el-GR" dirty="0">
              <a:solidFill>
                <a:prstClr val="black">
                  <a:lumMod val="75000"/>
                  <a:lumOff val="25000"/>
                </a:prstClr>
              </a:solidFill>
              <a:latin typeface="Calibri"/>
              <a:cs typeface="+mn-cs"/>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cs typeface="+mn-cs"/>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cs typeface="+mn-cs"/>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cs typeface="+mn-cs"/>
              </a:rPr>
              <a:t>.</a:t>
            </a:r>
            <a:r>
              <a:rPr lang="el-GR" sz="1400" dirty="0" smtClean="0">
                <a:solidFill>
                  <a:prstClr val="black">
                    <a:lumMod val="75000"/>
                    <a:lumOff val="25000"/>
                  </a:prstClr>
                </a:solidFill>
                <a:latin typeface="Calibri"/>
                <a:cs typeface="+mn-cs"/>
              </a:rPr>
              <a:t> </a:t>
            </a:r>
            <a:endParaRPr lang="el-GR" sz="1400" dirty="0">
              <a:solidFill>
                <a:prstClr val="black">
                  <a:lumMod val="75000"/>
                  <a:lumOff val="25000"/>
                </a:prstClr>
              </a:solidFill>
              <a:latin typeface="Calibri"/>
              <a:cs typeface="+mn-cs"/>
            </a:endParaRPr>
          </a:p>
          <a:p>
            <a:r>
              <a:rPr lang="el-GR" sz="1400" dirty="0" smtClean="0">
                <a:solidFill>
                  <a:prstClr val="black">
                    <a:lumMod val="75000"/>
                    <a:lumOff val="25000"/>
                  </a:prstClr>
                </a:solidFill>
                <a:latin typeface="Calibri"/>
                <a:cs typeface="+mn-cs"/>
              </a:rPr>
              <a:t>Δεν επιτρέπεται η εμπορική χρήση του έργου.</a:t>
            </a:r>
            <a:endParaRPr lang="el-GR" sz="3200" dirty="0">
              <a:solidFill>
                <a:prstClr val="black"/>
              </a:solidFill>
              <a:latin typeface="Calibri"/>
              <a:cs typeface="+mn-cs"/>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cs typeface="+mn-cs"/>
            </a:endParaRPr>
          </a:p>
          <a:p>
            <a:r>
              <a:rPr lang="el-GR" sz="1400" dirty="0">
                <a:solidFill>
                  <a:prstClr val="black">
                    <a:lumMod val="75000"/>
                    <a:lumOff val="25000"/>
                  </a:prstClr>
                </a:solidFill>
                <a:latin typeface="Calibri"/>
                <a:cs typeface="+mn-cs"/>
              </a:rPr>
              <a:t>και διάθεση του έργου ή του παράγωγου αυτού με την ίδια </a:t>
            </a:r>
            <a:r>
              <a:rPr lang="el-GR" sz="1400" dirty="0" smtClean="0">
                <a:solidFill>
                  <a:prstClr val="black">
                    <a:lumMod val="75000"/>
                    <a:lumOff val="25000"/>
                  </a:prstClr>
                </a:solidFill>
                <a:latin typeface="Calibri"/>
                <a:cs typeface="+mn-cs"/>
              </a:rPr>
              <a:t>άδεια</a:t>
            </a:r>
            <a:r>
              <a:rPr lang="en-US" sz="1400" dirty="0" smtClean="0">
                <a:solidFill>
                  <a:prstClr val="black">
                    <a:lumMod val="75000"/>
                    <a:lumOff val="25000"/>
                  </a:prstClr>
                </a:solidFill>
                <a:latin typeface="Calibri"/>
                <a:cs typeface="+mn-cs"/>
              </a:rPr>
              <a:t>.</a:t>
            </a:r>
            <a:endParaRPr lang="el-GR" sz="1400" dirty="0">
              <a:solidFill>
                <a:prstClr val="black">
                  <a:lumMod val="75000"/>
                  <a:lumOff val="25000"/>
                </a:prstClr>
              </a:solidFill>
              <a:latin typeface="Calibri"/>
              <a:cs typeface="+mn-cs"/>
            </a:endParaRPr>
          </a:p>
          <a:p>
            <a:r>
              <a:rPr lang="el-GR" sz="1400" dirty="0" smtClean="0">
                <a:solidFill>
                  <a:prstClr val="black">
                    <a:lumMod val="75000"/>
                    <a:lumOff val="25000"/>
                  </a:prstClr>
                </a:solidFill>
                <a:latin typeface="Calibri"/>
                <a:cs typeface="+mn-cs"/>
              </a:rPr>
              <a:t>Δεν επιτρέπεται η εμπορική χρήση του έργου.</a:t>
            </a:r>
            <a:endParaRPr lang="el-GR" sz="3200" dirty="0">
              <a:solidFill>
                <a:prstClr val="black"/>
              </a:solidFill>
              <a:latin typeface="Calibri"/>
              <a:cs typeface="+mn-cs"/>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CC-BY-ND</a:t>
            </a:r>
            <a:endParaRPr lang="el-GR" dirty="0">
              <a:solidFill>
                <a:prstClr val="black">
                  <a:lumMod val="75000"/>
                  <a:lumOff val="25000"/>
                </a:prstClr>
              </a:solidFill>
              <a:latin typeface="Calibri"/>
              <a:cs typeface="+mn-cs"/>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cs typeface="+mn-cs"/>
              </a:rPr>
              <a:t>Επιτρέπεται η επαναχρησιμοποίηση του έργου με αναφορά του </a:t>
            </a:r>
            <a:r>
              <a:rPr lang="el-GR" sz="1400" dirty="0" smtClean="0">
                <a:solidFill>
                  <a:prstClr val="black">
                    <a:lumMod val="75000"/>
                    <a:lumOff val="25000"/>
                  </a:prstClr>
                </a:solidFill>
                <a:latin typeface="Calibri"/>
                <a:cs typeface="+mn-cs"/>
              </a:rPr>
              <a:t>δημιουργού. </a:t>
            </a:r>
          </a:p>
          <a:p>
            <a:r>
              <a:rPr lang="el-GR" sz="1400" dirty="0" smtClean="0">
                <a:solidFill>
                  <a:prstClr val="black">
                    <a:lumMod val="75000"/>
                    <a:lumOff val="25000"/>
                  </a:prstClr>
                </a:solidFill>
                <a:latin typeface="Calibri"/>
                <a:cs typeface="+mn-cs"/>
              </a:rPr>
              <a:t>Δεν </a:t>
            </a:r>
            <a:r>
              <a:rPr lang="el-GR" sz="1400" dirty="0">
                <a:solidFill>
                  <a:prstClr val="black">
                    <a:lumMod val="75000"/>
                    <a:lumOff val="25000"/>
                  </a:prstClr>
                </a:solidFill>
                <a:latin typeface="Calibri"/>
                <a:cs typeface="+mn-cs"/>
              </a:rPr>
              <a:t>επιτρέπεται η </a:t>
            </a:r>
            <a:r>
              <a:rPr lang="el-GR" sz="1400" dirty="0" smtClean="0">
                <a:solidFill>
                  <a:prstClr val="black">
                    <a:lumMod val="75000"/>
                    <a:lumOff val="25000"/>
                  </a:prstClr>
                </a:solidFill>
                <a:latin typeface="Calibri"/>
                <a:cs typeface="+mn-cs"/>
              </a:rPr>
              <a:t>δημιουργία παραγώγων του έργου.</a:t>
            </a:r>
            <a:endParaRPr lang="el-GR" sz="1400" dirty="0">
              <a:solidFill>
                <a:prstClr val="black">
                  <a:lumMod val="75000"/>
                  <a:lumOff val="25000"/>
                </a:prstClr>
              </a:solidFill>
              <a:latin typeface="Calibri"/>
              <a:cs typeface="+mn-cs"/>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διαθέσιμο με άδεια </a:t>
            </a:r>
            <a:r>
              <a:rPr lang="en-US" dirty="0" smtClean="0">
                <a:solidFill>
                  <a:prstClr val="black">
                    <a:lumMod val="75000"/>
                    <a:lumOff val="25000"/>
                  </a:prstClr>
                </a:solidFill>
                <a:latin typeface="Calibri"/>
                <a:cs typeface="+mn-cs"/>
              </a:rPr>
              <a:t>CC-BY</a:t>
            </a:r>
            <a:r>
              <a:rPr lang="el-GR" dirty="0" smtClean="0">
                <a:solidFill>
                  <a:prstClr val="black">
                    <a:lumMod val="75000"/>
                    <a:lumOff val="25000"/>
                  </a:prstClr>
                </a:solidFill>
                <a:latin typeface="Calibri"/>
                <a:cs typeface="+mn-cs"/>
              </a:rPr>
              <a:t>-</a:t>
            </a:r>
            <a:r>
              <a:rPr lang="en-US" dirty="0" smtClean="0">
                <a:solidFill>
                  <a:prstClr val="black">
                    <a:lumMod val="75000"/>
                    <a:lumOff val="25000"/>
                  </a:prstClr>
                </a:solidFill>
                <a:latin typeface="Calibri"/>
                <a:cs typeface="+mn-cs"/>
              </a:rPr>
              <a:t>NC-ND</a:t>
            </a:r>
            <a:endParaRPr lang="el-GR" dirty="0">
              <a:solidFill>
                <a:prstClr val="black">
                  <a:lumMod val="75000"/>
                  <a:lumOff val="25000"/>
                </a:prstClr>
              </a:solidFill>
              <a:latin typeface="Calibri"/>
              <a:cs typeface="+mn-cs"/>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cs typeface="+mn-cs"/>
              </a:rPr>
              <a:t>.</a:t>
            </a:r>
          </a:p>
          <a:p>
            <a:r>
              <a:rPr lang="el-GR" sz="1400" dirty="0" smtClean="0">
                <a:solidFill>
                  <a:prstClr val="black">
                    <a:lumMod val="75000"/>
                    <a:lumOff val="25000"/>
                  </a:prstClr>
                </a:solidFill>
                <a:latin typeface="Calibri"/>
                <a:cs typeface="+mn-cs"/>
              </a:rPr>
              <a:t>Δεν επιτρέπεται η εμπορική χρήση του έργου</a:t>
            </a:r>
            <a:r>
              <a:rPr lang="en-US" sz="1400" dirty="0" smtClean="0">
                <a:solidFill>
                  <a:prstClr val="black">
                    <a:lumMod val="75000"/>
                    <a:lumOff val="25000"/>
                  </a:prstClr>
                </a:solidFill>
                <a:latin typeface="Calibri"/>
                <a:cs typeface="+mn-cs"/>
              </a:rPr>
              <a:t> </a:t>
            </a:r>
            <a:r>
              <a:rPr lang="el-GR" sz="1400" dirty="0" smtClean="0">
                <a:solidFill>
                  <a:prstClr val="black">
                    <a:lumMod val="75000"/>
                    <a:lumOff val="25000"/>
                  </a:prstClr>
                </a:solidFill>
                <a:latin typeface="Calibri"/>
                <a:cs typeface="+mn-cs"/>
              </a:rPr>
              <a:t>και η δημιουργία παραγώγων του.</a:t>
            </a:r>
            <a:endParaRPr lang="el-GR" sz="3200" dirty="0">
              <a:solidFill>
                <a:prstClr val="black"/>
              </a:solidFill>
              <a:latin typeface="Calibri"/>
              <a:cs typeface="+mn-cs"/>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cs typeface="+mn-cs"/>
              </a:rPr>
              <a:t>διαθέσιμο με </a:t>
            </a:r>
            <a:r>
              <a:rPr lang="el-GR" sz="1400" dirty="0" smtClean="0">
                <a:solidFill>
                  <a:prstClr val="black">
                    <a:lumMod val="75000"/>
                    <a:lumOff val="25000"/>
                  </a:prstClr>
                </a:solidFill>
                <a:latin typeface="Calibri"/>
                <a:cs typeface="+mn-cs"/>
              </a:rPr>
              <a:t>άδεια </a:t>
            </a:r>
          </a:p>
          <a:p>
            <a:pPr algn="r"/>
            <a:r>
              <a:rPr lang="en-US" dirty="0" smtClean="0">
                <a:solidFill>
                  <a:prstClr val="black">
                    <a:lumMod val="75000"/>
                    <a:lumOff val="25000"/>
                  </a:prstClr>
                </a:solidFill>
                <a:latin typeface="Calibri"/>
                <a:cs typeface="+mn-cs"/>
              </a:rPr>
              <a:t>CC0 </a:t>
            </a:r>
            <a:r>
              <a:rPr lang="en-US" dirty="0">
                <a:solidFill>
                  <a:prstClr val="black">
                    <a:lumMod val="75000"/>
                    <a:lumOff val="25000"/>
                  </a:prstClr>
                </a:solidFill>
                <a:latin typeface="Calibri"/>
                <a:cs typeface="+mn-cs"/>
              </a:rPr>
              <a:t>Public Domain</a:t>
            </a:r>
            <a:endParaRPr lang="el-GR" dirty="0">
              <a:solidFill>
                <a:prstClr val="black">
                  <a:lumMod val="75000"/>
                  <a:lumOff val="25000"/>
                </a:prstClr>
              </a:solidFill>
              <a:latin typeface="Calibri"/>
              <a:cs typeface="+mn-cs"/>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cs typeface="+mn-cs"/>
              </a:rPr>
              <a:t>διαθέσιμο </a:t>
            </a:r>
            <a:r>
              <a:rPr lang="el-GR" sz="1400" dirty="0" smtClean="0">
                <a:solidFill>
                  <a:prstClr val="black">
                    <a:lumMod val="75000"/>
                    <a:lumOff val="25000"/>
                  </a:prstClr>
                </a:solidFill>
                <a:latin typeface="Calibri"/>
                <a:cs typeface="+mn-cs"/>
              </a:rPr>
              <a:t>ως κοινό κτήμα</a:t>
            </a:r>
            <a:endParaRPr lang="el-GR" dirty="0">
              <a:solidFill>
                <a:prstClr val="black">
                  <a:lumMod val="75000"/>
                  <a:lumOff val="25000"/>
                </a:prstClr>
              </a:solidFill>
              <a:latin typeface="Calibri"/>
              <a:cs typeface="+mn-cs"/>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cs typeface="+mn-cs"/>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cs typeface="+mn-cs"/>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cs typeface="+mn-cs"/>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cs typeface="+mn-cs"/>
              </a:rPr>
              <a:t>χωρίς σήμανση</a:t>
            </a:r>
            <a:endParaRPr lang="el-GR" dirty="0">
              <a:solidFill>
                <a:prstClr val="black">
                  <a:lumMod val="75000"/>
                  <a:lumOff val="25000"/>
                </a:prstClr>
              </a:solidFill>
              <a:latin typeface="Calibri"/>
              <a:cs typeface="+mn-cs"/>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cs typeface="+mn-cs"/>
              </a:rPr>
              <a:t>Συνήθως δεν επιτρέπεται η επαναχρησιμοποίηση του έργου.</a:t>
            </a:r>
            <a:endParaRPr lang="en-US" sz="1400" dirty="0" smtClean="0">
              <a:solidFill>
                <a:prstClr val="black">
                  <a:lumMod val="75000"/>
                  <a:lumOff val="25000"/>
                </a:prstClr>
              </a:solidFill>
              <a:latin typeface="Calibri"/>
              <a:cs typeface="+mn-cs"/>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838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34692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p:cNvPicPr>
            <a:picLocks noChangeAspect="1" noChangeArrowheads="1"/>
          </p:cNvPicPr>
          <p:nvPr/>
        </p:nvPicPr>
        <p:blipFill>
          <a:blip r:embed="rId2" cstate="print"/>
          <a:srcRect/>
          <a:stretch>
            <a:fillRect/>
          </a:stretch>
        </p:blipFill>
        <p:spPr bwMode="auto">
          <a:xfrm>
            <a:off x="1" y="0"/>
            <a:ext cx="9143999" cy="6885384"/>
          </a:xfrm>
          <a:prstGeom prst="rect">
            <a:avLst/>
          </a:prstGeom>
          <a:noFill/>
          <a:ln w="9525">
            <a:noFill/>
            <a:miter lim="800000"/>
            <a:headEnd/>
            <a:tailEnd/>
          </a:ln>
          <a:effectLst/>
        </p:spPr>
      </p:pic>
      <p:cxnSp>
        <p:nvCxnSpPr>
          <p:cNvPr id="4" name="Straight Arrow Connector 3"/>
          <p:cNvCxnSpPr/>
          <p:nvPr/>
        </p:nvCxnSpPr>
        <p:spPr>
          <a:xfrm flipV="1">
            <a:off x="2699792" y="2780928"/>
            <a:ext cx="0" cy="504056"/>
          </a:xfrm>
          <a:prstGeom prst="straightConnector1">
            <a:avLst/>
          </a:prstGeom>
          <a:ln w="63500">
            <a:solidFill>
              <a:srgbClr val="1C1C5A"/>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347864" y="1988840"/>
            <a:ext cx="0" cy="504056"/>
          </a:xfrm>
          <a:prstGeom prst="straightConnector1">
            <a:avLst/>
          </a:prstGeom>
          <a:ln w="63500">
            <a:solidFill>
              <a:srgbClr val="1C1C5A"/>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627784" y="1628800"/>
            <a:ext cx="6363816" cy="584775"/>
          </a:xfrm>
          <a:prstGeom prst="rect">
            <a:avLst/>
          </a:prstGeom>
          <a:solidFill>
            <a:schemeClr val="bg1"/>
          </a:solidFill>
        </p:spPr>
        <p:txBody>
          <a:bodyPr wrap="square">
            <a:spAutoFit/>
          </a:bodyPr>
          <a:lstStyle/>
          <a:p>
            <a:pPr marL="274320" indent="-274320" fontAlgn="auto">
              <a:spcAft>
                <a:spcPts val="0"/>
              </a:spcAft>
              <a:buSzPct val="120000"/>
              <a:buFont typeface="Wingdings 2" pitchFamily="18" charset="2"/>
              <a:buChar char=""/>
              <a:defRPr/>
            </a:pPr>
            <a:r>
              <a:rPr lang="el-GR" sz="2000" b="1" dirty="0" smtClean="0">
                <a:solidFill>
                  <a:prstClr val="black"/>
                </a:solidFill>
                <a:latin typeface="+mn-lt"/>
              </a:rPr>
              <a:t>Δανία :</a:t>
            </a:r>
            <a:r>
              <a:rPr lang="el-GR" sz="2000" b="1" dirty="0" smtClean="0">
                <a:solidFill>
                  <a:srgbClr val="1F497D">
                    <a:lumMod val="90000"/>
                  </a:srgbClr>
                </a:solidFill>
                <a:latin typeface="+mn-lt"/>
              </a:rPr>
              <a:t> </a:t>
            </a:r>
            <a:r>
              <a:rPr lang="el-GR" sz="1200" b="1" dirty="0" smtClean="0">
                <a:solidFill>
                  <a:prstClr val="black"/>
                </a:solidFill>
                <a:latin typeface="+mn-lt"/>
              </a:rPr>
              <a:t>έμφαση στη μεταφορά από την ιδρυματική υποστήριξη στη φροντίδα στο σπίτι </a:t>
            </a:r>
            <a:r>
              <a:rPr lang="el-GR" sz="1200" b="1" i="1" dirty="0" smtClean="0">
                <a:solidFill>
                  <a:prstClr val="black"/>
                </a:solidFill>
                <a:latin typeface="+mn-lt"/>
              </a:rPr>
              <a:t>(</a:t>
            </a:r>
            <a:r>
              <a:rPr lang="en-US" sz="1200" b="1" i="1" dirty="0" smtClean="0">
                <a:solidFill>
                  <a:prstClr val="black"/>
                </a:solidFill>
                <a:latin typeface="+mn-lt"/>
              </a:rPr>
              <a:t>University of Southern Denmark, Odense</a:t>
            </a:r>
            <a:r>
              <a:rPr lang="el-GR" sz="1200" b="1" i="1" dirty="0" smtClean="0">
                <a:solidFill>
                  <a:prstClr val="black"/>
                </a:solidFill>
                <a:latin typeface="+mn-lt"/>
              </a:rPr>
              <a:t> 2008)\</a:t>
            </a:r>
          </a:p>
        </p:txBody>
      </p:sp>
      <p:cxnSp>
        <p:nvCxnSpPr>
          <p:cNvPr id="9" name="Straight Arrow Connector 8"/>
          <p:cNvCxnSpPr/>
          <p:nvPr/>
        </p:nvCxnSpPr>
        <p:spPr>
          <a:xfrm flipV="1">
            <a:off x="3995936" y="836712"/>
            <a:ext cx="0" cy="504056"/>
          </a:xfrm>
          <a:prstGeom prst="straightConnector1">
            <a:avLst/>
          </a:prstGeom>
          <a:ln w="63500">
            <a:solidFill>
              <a:srgbClr val="1C1C5A"/>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676400" y="457200"/>
            <a:ext cx="3095600" cy="400110"/>
          </a:xfrm>
          <a:prstGeom prst="rect">
            <a:avLst/>
          </a:prstGeom>
          <a:solidFill>
            <a:schemeClr val="bg1"/>
          </a:solidFill>
        </p:spPr>
        <p:txBody>
          <a:bodyPr wrap="square">
            <a:spAutoFit/>
          </a:bodyPr>
          <a:lstStyle/>
          <a:p>
            <a:pPr marL="274320" indent="-274320" fontAlgn="auto">
              <a:spcAft>
                <a:spcPts val="0"/>
              </a:spcAft>
              <a:buSzPct val="120000"/>
              <a:buFont typeface="Wingdings 2" pitchFamily="18" charset="2"/>
              <a:buChar char=""/>
              <a:defRPr/>
            </a:pPr>
            <a:r>
              <a:rPr lang="el-GR" sz="2000" b="1" dirty="0" smtClean="0">
                <a:solidFill>
                  <a:prstClr val="black"/>
                </a:solidFill>
                <a:latin typeface="+mn-lt"/>
              </a:rPr>
              <a:t>Σουηδία: </a:t>
            </a:r>
            <a:r>
              <a:rPr lang="el-GR" sz="1200" b="1" i="1" dirty="0" smtClean="0">
                <a:solidFill>
                  <a:prstClr val="black"/>
                </a:solidFill>
                <a:latin typeface="+mn-lt"/>
              </a:rPr>
              <a:t>(</a:t>
            </a:r>
            <a:r>
              <a:rPr lang="en-US" sz="1200" b="1" i="1" dirty="0" smtClean="0">
                <a:solidFill>
                  <a:prstClr val="black"/>
                </a:solidFill>
                <a:latin typeface="+mn-lt"/>
              </a:rPr>
              <a:t>Wagner et al. 2001</a:t>
            </a:r>
            <a:r>
              <a:rPr lang="el-GR" sz="1200" b="1" i="1" dirty="0" smtClean="0">
                <a:solidFill>
                  <a:prstClr val="black"/>
                </a:solidFill>
                <a:latin typeface="+mn-lt"/>
              </a:rPr>
              <a:t>)</a:t>
            </a:r>
            <a:endParaRPr lang="el-GR" b="1" i="1" dirty="0" smtClean="0">
              <a:solidFill>
                <a:prstClr val="black"/>
              </a:solidFill>
              <a:latin typeface="+mn-lt"/>
            </a:endParaRPr>
          </a:p>
        </p:txBody>
      </p:sp>
      <p:cxnSp>
        <p:nvCxnSpPr>
          <p:cNvPr id="11" name="Straight Arrow Connector 10"/>
          <p:cNvCxnSpPr/>
          <p:nvPr/>
        </p:nvCxnSpPr>
        <p:spPr>
          <a:xfrm flipV="1">
            <a:off x="5076056" y="476672"/>
            <a:ext cx="0" cy="504056"/>
          </a:xfrm>
          <a:prstGeom prst="straightConnector1">
            <a:avLst/>
          </a:prstGeom>
          <a:ln w="63500">
            <a:solidFill>
              <a:srgbClr val="1C1C5A"/>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16016" y="0"/>
            <a:ext cx="4427984" cy="769441"/>
          </a:xfrm>
          <a:prstGeom prst="rect">
            <a:avLst/>
          </a:prstGeom>
          <a:solidFill>
            <a:schemeClr val="bg1"/>
          </a:solidFill>
        </p:spPr>
        <p:txBody>
          <a:bodyPr wrap="square">
            <a:spAutoFit/>
          </a:bodyPr>
          <a:lstStyle/>
          <a:p>
            <a:pPr marL="274320" indent="-274320" fontAlgn="auto">
              <a:spcAft>
                <a:spcPts val="0"/>
              </a:spcAft>
              <a:buSzPct val="120000"/>
              <a:buFont typeface="Wingdings 2" pitchFamily="18" charset="2"/>
              <a:buChar char=""/>
              <a:defRPr/>
            </a:pPr>
            <a:r>
              <a:rPr lang="el-GR" sz="2000" b="1" dirty="0" smtClean="0">
                <a:solidFill>
                  <a:prstClr val="black"/>
                </a:solidFill>
                <a:latin typeface="+mn-lt"/>
              </a:rPr>
              <a:t>Φινλανδία: </a:t>
            </a:r>
            <a:r>
              <a:rPr lang="el-GR" sz="1200" b="1" dirty="0" smtClean="0">
                <a:solidFill>
                  <a:prstClr val="black"/>
                </a:solidFill>
                <a:latin typeface="+mn-lt"/>
              </a:rPr>
              <a:t>ενοποίηση υγειονομικών και κοινωνικών υπηρεσιών στην πρωτοβάθμια φροντίδα υγείας </a:t>
            </a:r>
            <a:r>
              <a:rPr lang="el-GR" sz="1200" b="1" i="1" dirty="0" smtClean="0">
                <a:solidFill>
                  <a:prstClr val="black"/>
                </a:solidFill>
                <a:latin typeface="+mn-lt"/>
              </a:rPr>
              <a:t>(</a:t>
            </a:r>
            <a:r>
              <a:rPr lang="en-US" sz="1200" b="1" i="1" dirty="0" err="1" smtClean="0">
                <a:solidFill>
                  <a:prstClr val="black"/>
                </a:solidFill>
                <a:latin typeface="+mn-lt"/>
              </a:rPr>
              <a:t>Tynkkynen</a:t>
            </a:r>
            <a:r>
              <a:rPr lang="en-US" sz="1200" b="1" i="1" dirty="0" smtClean="0">
                <a:solidFill>
                  <a:prstClr val="black"/>
                </a:solidFill>
                <a:latin typeface="+mn-lt"/>
              </a:rPr>
              <a:t>, </a:t>
            </a:r>
            <a:r>
              <a:rPr lang="en-US" sz="1200" b="1" i="1" dirty="0" err="1" smtClean="0">
                <a:solidFill>
                  <a:prstClr val="black"/>
                </a:solidFill>
                <a:latin typeface="+mn-lt"/>
              </a:rPr>
              <a:t>Liina-Kaisa</a:t>
            </a:r>
            <a:r>
              <a:rPr lang="el-GR" sz="1200" b="1" i="1" dirty="0" smtClean="0">
                <a:solidFill>
                  <a:prstClr val="black"/>
                </a:solidFill>
                <a:latin typeface="+mn-lt"/>
              </a:rPr>
              <a:t> </a:t>
            </a:r>
            <a:r>
              <a:rPr lang="en-US" sz="1200" b="1" i="1" dirty="0" smtClean="0">
                <a:solidFill>
                  <a:prstClr val="black"/>
                </a:solidFill>
                <a:latin typeface="+mn-lt"/>
              </a:rPr>
              <a:t>2010</a:t>
            </a:r>
            <a:r>
              <a:rPr lang="el-GR" sz="1200" b="1" i="1" dirty="0" smtClean="0">
                <a:solidFill>
                  <a:prstClr val="black"/>
                </a:solidFill>
                <a:latin typeface="+mn-lt"/>
              </a:rPr>
              <a:t>)</a:t>
            </a:r>
            <a:endParaRPr lang="el-GR" b="1" i="1" dirty="0" smtClean="0">
              <a:solidFill>
                <a:prstClr val="black"/>
              </a:solidFill>
              <a:latin typeface="+mn-lt"/>
            </a:endParaRPr>
          </a:p>
        </p:txBody>
      </p:sp>
      <p:cxnSp>
        <p:nvCxnSpPr>
          <p:cNvPr id="13" name="Straight Arrow Connector 12"/>
          <p:cNvCxnSpPr/>
          <p:nvPr/>
        </p:nvCxnSpPr>
        <p:spPr>
          <a:xfrm flipH="1" flipV="1">
            <a:off x="1475656" y="3212976"/>
            <a:ext cx="432048" cy="72008"/>
          </a:xfrm>
          <a:prstGeom prst="straightConnector1">
            <a:avLst/>
          </a:prstGeom>
          <a:ln w="63500">
            <a:solidFill>
              <a:srgbClr val="1C1C5A"/>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043608" y="2852936"/>
            <a:ext cx="7947992" cy="584775"/>
          </a:xfrm>
          <a:prstGeom prst="rect">
            <a:avLst/>
          </a:prstGeom>
          <a:solidFill>
            <a:schemeClr val="bg1"/>
          </a:solidFill>
        </p:spPr>
        <p:txBody>
          <a:bodyPr wrap="square">
            <a:spAutoFit/>
          </a:bodyPr>
          <a:lstStyle/>
          <a:p>
            <a:pPr marL="274320" indent="-274320" fontAlgn="auto">
              <a:spcAft>
                <a:spcPts val="0"/>
              </a:spcAft>
              <a:buSzPct val="120000"/>
              <a:buFont typeface="Wingdings 2" pitchFamily="18" charset="2"/>
              <a:buChar char=""/>
              <a:defRPr/>
            </a:pPr>
            <a:r>
              <a:rPr lang="el-GR" sz="2000" b="1" dirty="0" smtClean="0">
                <a:solidFill>
                  <a:prstClr val="black"/>
                </a:solidFill>
                <a:latin typeface="+mn-lt"/>
              </a:rPr>
              <a:t>Ηνωμένο Βασίλειο: </a:t>
            </a:r>
            <a:r>
              <a:rPr lang="en-US" sz="1200" b="1" dirty="0" err="1" smtClean="0">
                <a:solidFill>
                  <a:srgbClr val="002060"/>
                </a:solidFill>
                <a:latin typeface="+mn-lt"/>
              </a:rPr>
              <a:t>NHS</a:t>
            </a:r>
            <a:r>
              <a:rPr lang="en-US" sz="1200" b="1" dirty="0" smtClean="0">
                <a:solidFill>
                  <a:srgbClr val="002060"/>
                </a:solidFill>
                <a:latin typeface="+mn-lt"/>
              </a:rPr>
              <a:t> and Social Care Model</a:t>
            </a:r>
            <a:r>
              <a:rPr lang="el-GR" sz="1200" b="1" dirty="0" smtClean="0">
                <a:solidFill>
                  <a:srgbClr val="002060"/>
                </a:solidFill>
                <a:latin typeface="+mn-lt"/>
              </a:rPr>
              <a:t> </a:t>
            </a:r>
            <a:r>
              <a:rPr lang="el-GR" sz="1200" b="1" dirty="0" smtClean="0">
                <a:solidFill>
                  <a:prstClr val="black"/>
                </a:solidFill>
                <a:latin typeface="+mn-lt"/>
              </a:rPr>
              <a:t>(</a:t>
            </a:r>
            <a:r>
              <a:rPr lang="en-US" sz="1200" b="1" dirty="0" smtClean="0">
                <a:solidFill>
                  <a:prstClr val="black"/>
                </a:solidFill>
                <a:latin typeface="+mn-lt"/>
              </a:rPr>
              <a:t>Health Services Management Centre</a:t>
            </a:r>
            <a:r>
              <a:rPr lang="el-GR" sz="1200" b="1" dirty="0" smtClean="0">
                <a:solidFill>
                  <a:prstClr val="black"/>
                </a:solidFill>
                <a:latin typeface="+mn-lt"/>
              </a:rPr>
              <a:t> </a:t>
            </a:r>
            <a:r>
              <a:rPr lang="en-US" sz="1200" b="1" dirty="0" smtClean="0">
                <a:solidFill>
                  <a:prstClr val="black"/>
                </a:solidFill>
                <a:latin typeface="+mn-lt"/>
              </a:rPr>
              <a:t>policy paper 5</a:t>
            </a:r>
            <a:r>
              <a:rPr lang="el-GR" sz="1200" b="1" dirty="0" smtClean="0">
                <a:solidFill>
                  <a:prstClr val="black"/>
                </a:solidFill>
                <a:latin typeface="+mn-lt"/>
              </a:rPr>
              <a:t> </a:t>
            </a:r>
            <a:r>
              <a:rPr lang="en-US" sz="1200" b="1" dirty="0" smtClean="0">
                <a:solidFill>
                  <a:prstClr val="black"/>
                </a:solidFill>
                <a:latin typeface="+mn-lt"/>
              </a:rPr>
              <a:t>University of Birmingham 2009</a:t>
            </a:r>
            <a:r>
              <a:rPr lang="el-GR" sz="1200" b="1" dirty="0" smtClean="0">
                <a:solidFill>
                  <a:prstClr val="black"/>
                </a:solidFill>
                <a:latin typeface="+mn-lt"/>
              </a:rPr>
              <a:t> </a:t>
            </a:r>
            <a:endParaRPr lang="el-GR" b="1" i="1" dirty="0" smtClean="0">
              <a:solidFill>
                <a:prstClr val="black"/>
              </a:solidFill>
              <a:latin typeface="+mn-lt"/>
            </a:endParaRPr>
          </a:p>
        </p:txBody>
      </p:sp>
      <p:sp>
        <p:nvSpPr>
          <p:cNvPr id="5" name="Rectangle 4"/>
          <p:cNvSpPr/>
          <p:nvPr/>
        </p:nvSpPr>
        <p:spPr>
          <a:xfrm>
            <a:off x="1475656" y="2348880"/>
            <a:ext cx="7515944" cy="584775"/>
          </a:xfrm>
          <a:prstGeom prst="rect">
            <a:avLst/>
          </a:prstGeom>
          <a:solidFill>
            <a:schemeClr val="bg1"/>
          </a:solidFill>
        </p:spPr>
        <p:txBody>
          <a:bodyPr wrap="square">
            <a:spAutoFit/>
          </a:bodyPr>
          <a:lstStyle/>
          <a:p>
            <a:pPr marL="274320" indent="-274320" fontAlgn="auto">
              <a:spcAft>
                <a:spcPts val="0"/>
              </a:spcAft>
              <a:buSzPct val="120000"/>
              <a:buFont typeface="Wingdings 2" pitchFamily="18" charset="2"/>
              <a:buChar char=""/>
              <a:defRPr/>
            </a:pPr>
            <a:r>
              <a:rPr lang="el-GR" sz="2000" b="1" dirty="0" smtClean="0">
                <a:solidFill>
                  <a:prstClr val="black"/>
                </a:solidFill>
                <a:latin typeface="+mn-lt"/>
              </a:rPr>
              <a:t>Ολλανδία: </a:t>
            </a:r>
            <a:r>
              <a:rPr lang="el-GR" sz="1200" b="1" dirty="0" smtClean="0">
                <a:solidFill>
                  <a:srgbClr val="002060"/>
                </a:solidFill>
                <a:latin typeface="+mn-lt"/>
              </a:rPr>
              <a:t>συνεργασία νοσοκομείων και οικογενειακών γιατρών </a:t>
            </a:r>
            <a:r>
              <a:rPr lang="el-GR" sz="1200" b="1" i="1" dirty="0" smtClean="0">
                <a:solidFill>
                  <a:prstClr val="black"/>
                </a:solidFill>
                <a:latin typeface="+mn-lt"/>
              </a:rPr>
              <a:t>(«</a:t>
            </a:r>
            <a:r>
              <a:rPr lang="en-US" sz="1200" b="1" i="1" dirty="0" smtClean="0">
                <a:solidFill>
                  <a:prstClr val="black"/>
                </a:solidFill>
                <a:latin typeface="+mn-lt"/>
              </a:rPr>
              <a:t>all care standard must be based on </a:t>
            </a:r>
            <a:r>
              <a:rPr lang="en-US" sz="1200" b="1" i="1" dirty="0" err="1" smtClean="0">
                <a:solidFill>
                  <a:prstClr val="black"/>
                </a:solidFill>
                <a:latin typeface="+mn-lt"/>
              </a:rPr>
              <a:t>CCM</a:t>
            </a:r>
            <a:r>
              <a:rPr lang="el-GR" sz="1200" b="1" i="1" dirty="0" smtClean="0">
                <a:solidFill>
                  <a:prstClr val="black"/>
                </a:solidFill>
                <a:latin typeface="+mn-lt"/>
              </a:rPr>
              <a:t>»</a:t>
            </a:r>
            <a:r>
              <a:rPr lang="nl-NL" sz="1200" b="1" i="1" dirty="0" smtClean="0">
                <a:solidFill>
                  <a:prstClr val="black"/>
                </a:solidFill>
                <a:latin typeface="+mn-lt"/>
              </a:rPr>
              <a:t> prof. Cor Spreeuwenberg- Maastricht University</a:t>
            </a:r>
            <a:r>
              <a:rPr lang="el-GR" sz="1200" b="1" i="1" dirty="0" smtClean="0">
                <a:solidFill>
                  <a:prstClr val="black"/>
                </a:solidFill>
                <a:latin typeface="+mn-lt"/>
              </a:rPr>
              <a:t> 2011)</a:t>
            </a:r>
            <a:endParaRPr lang="el-GR" b="1" i="1" dirty="0" smtClean="0">
              <a:solidFill>
                <a:prstClr val="black"/>
              </a:solidFill>
              <a:latin typeface="+mn-lt"/>
            </a:endParaRPr>
          </a:p>
        </p:txBody>
      </p:sp>
      <p:sp>
        <p:nvSpPr>
          <p:cNvPr id="21" name="1 - Τίτλος"/>
          <p:cNvSpPr txBox="1">
            <a:spLocks/>
          </p:cNvSpPr>
          <p:nvPr/>
        </p:nvSpPr>
        <p:spPr>
          <a:xfrm>
            <a:off x="5544019" y="980728"/>
            <a:ext cx="3419872" cy="548640"/>
          </a:xfrm>
          <a:prstGeom prst="rect">
            <a:avLst/>
          </a:prstGeom>
        </p:spPr>
        <p:txBody>
          <a:bodyPr vert="horz" lIns="91440" tIns="45720" rIns="91440" bIns="45720" rtlCol="0" anchor="ctr">
            <a:noAutofit/>
          </a:bodyPr>
          <a:lstStyle/>
          <a:p>
            <a:pPr algn="ctr" fontAlgn="auto">
              <a:spcAft>
                <a:spcPts val="0"/>
              </a:spcAft>
              <a:defRPr/>
            </a:pPr>
            <a:r>
              <a:rPr lang="el-GR" sz="2800" b="1" dirty="0" smtClean="0">
                <a:solidFill>
                  <a:srgbClr val="C0504D">
                    <a:lumMod val="50000"/>
                  </a:srgbClr>
                </a:solidFill>
                <a:latin typeface="+mn-lt"/>
              </a:rPr>
              <a:t>Που εφαρμόζεται;</a:t>
            </a:r>
            <a:endParaRPr lang="el-GR" sz="2800" b="1" dirty="0">
              <a:solidFill>
                <a:srgbClr val="C0504D">
                  <a:lumMod val="50000"/>
                </a:srgbClr>
              </a:solidFill>
              <a:latin typeface="+mn-lt"/>
            </a:endParaRPr>
          </a:p>
        </p:txBody>
      </p:sp>
      <p:sp>
        <p:nvSpPr>
          <p:cNvPr id="16" name="Down Arrow 15"/>
          <p:cNvSpPr/>
          <p:nvPr/>
        </p:nvSpPr>
        <p:spPr>
          <a:xfrm flipV="1">
            <a:off x="838200" y="5105400"/>
            <a:ext cx="152400" cy="457200"/>
          </a:xfrm>
          <a:prstGeom prst="downArrow">
            <a:avLst/>
          </a:prstGeom>
          <a:solidFill>
            <a:srgbClr val="002060"/>
          </a:solidFill>
          <a:ln w="63500">
            <a:solidFill>
              <a:srgbClr val="1C1C5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solidFill>
                <a:prstClr val="black"/>
              </a:solidFill>
            </a:endParaRPr>
          </a:p>
        </p:txBody>
      </p:sp>
      <p:sp>
        <p:nvSpPr>
          <p:cNvPr id="18" name="Rectangle 17"/>
          <p:cNvSpPr/>
          <p:nvPr/>
        </p:nvSpPr>
        <p:spPr>
          <a:xfrm>
            <a:off x="1066800" y="3657600"/>
            <a:ext cx="5638800" cy="584775"/>
          </a:xfrm>
          <a:prstGeom prst="rect">
            <a:avLst/>
          </a:prstGeom>
          <a:solidFill>
            <a:schemeClr val="bg1"/>
          </a:solidFill>
        </p:spPr>
        <p:txBody>
          <a:bodyPr wrap="square">
            <a:spAutoFit/>
          </a:bodyPr>
          <a:lstStyle/>
          <a:p>
            <a:pPr marL="274320" indent="-274320" fontAlgn="auto">
              <a:spcAft>
                <a:spcPts val="0"/>
              </a:spcAft>
              <a:buSzPct val="120000"/>
              <a:buFont typeface="Wingdings 2" pitchFamily="18" charset="2"/>
              <a:buChar char=""/>
              <a:defRPr/>
            </a:pPr>
            <a:r>
              <a:rPr lang="el-GR" sz="2000" b="1" dirty="0" smtClean="0">
                <a:solidFill>
                  <a:prstClr val="black"/>
                </a:solidFill>
                <a:latin typeface="+mn-lt"/>
              </a:rPr>
              <a:t>Γαλλία: </a:t>
            </a:r>
            <a:r>
              <a:rPr lang="en-US" sz="2000" b="1" dirty="0" smtClean="0">
                <a:solidFill>
                  <a:prstClr val="black"/>
                </a:solidFill>
                <a:latin typeface="+mn-lt"/>
              </a:rPr>
              <a:t> </a:t>
            </a:r>
            <a:r>
              <a:rPr lang="en-US" sz="2000" b="1" dirty="0" err="1" smtClean="0">
                <a:solidFill>
                  <a:prstClr val="black"/>
                </a:solidFill>
                <a:latin typeface="+mn-lt"/>
              </a:rPr>
              <a:t>CNSA</a:t>
            </a:r>
            <a:r>
              <a:rPr lang="en-US" sz="2000" b="1" dirty="0" smtClean="0">
                <a:solidFill>
                  <a:prstClr val="black"/>
                </a:solidFill>
                <a:latin typeface="+mn-lt"/>
              </a:rPr>
              <a:t> </a:t>
            </a:r>
            <a:r>
              <a:rPr lang="en-US" sz="1200" b="1" dirty="0" smtClean="0">
                <a:solidFill>
                  <a:prstClr val="black"/>
                </a:solidFill>
                <a:latin typeface="+mn-lt"/>
              </a:rPr>
              <a:t>(National Solidarity Fund for Autonomy) </a:t>
            </a:r>
            <a:r>
              <a:rPr lang="el-GR" sz="1200" b="1" dirty="0" smtClean="0">
                <a:solidFill>
                  <a:prstClr val="black"/>
                </a:solidFill>
                <a:latin typeface="+mn-lt"/>
              </a:rPr>
              <a:t>2004</a:t>
            </a:r>
          </a:p>
          <a:p>
            <a:pPr marL="274320" indent="-274320" fontAlgn="auto">
              <a:spcAft>
                <a:spcPts val="0"/>
              </a:spcAft>
              <a:buSzPct val="120000"/>
              <a:buFont typeface="Wingdings 2" pitchFamily="18" charset="2"/>
              <a:buChar char=""/>
              <a:defRPr/>
            </a:pPr>
            <a:r>
              <a:rPr lang="en-GB" sz="1200" b="1" dirty="0" err="1" smtClean="0">
                <a:solidFill>
                  <a:prstClr val="black"/>
                </a:solidFill>
                <a:latin typeface="+mn-lt"/>
              </a:rPr>
              <a:t>APA</a:t>
            </a:r>
            <a:r>
              <a:rPr lang="en-GB" sz="1200" b="1" dirty="0" smtClean="0">
                <a:solidFill>
                  <a:prstClr val="black"/>
                </a:solidFill>
                <a:latin typeface="+mn-lt"/>
              </a:rPr>
              <a:t>/</a:t>
            </a:r>
            <a:r>
              <a:rPr lang="en-GB" sz="1200" b="1" dirty="0" err="1" smtClean="0">
                <a:solidFill>
                  <a:prstClr val="black"/>
                </a:solidFill>
                <a:latin typeface="+mn-lt"/>
              </a:rPr>
              <a:t>ADPA</a:t>
            </a:r>
            <a:r>
              <a:rPr lang="en-GB" sz="1200" b="1" dirty="0" smtClean="0">
                <a:solidFill>
                  <a:prstClr val="black"/>
                </a:solidFill>
                <a:latin typeface="+mn-lt"/>
              </a:rPr>
              <a:t> (Personal Autonomy Allowance)</a:t>
            </a:r>
            <a:endParaRPr lang="el-GR" b="1" i="1" dirty="0" smtClean="0">
              <a:solidFill>
                <a:prstClr val="black"/>
              </a:solidFill>
              <a:latin typeface="+mn-lt"/>
            </a:endParaRPr>
          </a:p>
        </p:txBody>
      </p:sp>
      <p:sp>
        <p:nvSpPr>
          <p:cNvPr id="15" name="Rectangle 14"/>
          <p:cNvSpPr/>
          <p:nvPr/>
        </p:nvSpPr>
        <p:spPr>
          <a:xfrm>
            <a:off x="457200" y="4419600"/>
            <a:ext cx="2590800" cy="1508105"/>
          </a:xfrm>
          <a:prstGeom prst="rect">
            <a:avLst/>
          </a:prstGeom>
          <a:solidFill>
            <a:schemeClr val="bg1"/>
          </a:solidFill>
        </p:spPr>
        <p:txBody>
          <a:bodyPr wrap="square">
            <a:spAutoFit/>
          </a:bodyPr>
          <a:lstStyle/>
          <a:p>
            <a:pPr marL="274320" indent="-274320" fontAlgn="auto">
              <a:spcAft>
                <a:spcPts val="0"/>
              </a:spcAft>
              <a:buSzPct val="120000"/>
              <a:buFont typeface="Wingdings 2" pitchFamily="18" charset="2"/>
              <a:buChar char=""/>
              <a:defRPr/>
            </a:pPr>
            <a:r>
              <a:rPr lang="el-GR" sz="2000" b="1" dirty="0" smtClean="0">
                <a:solidFill>
                  <a:prstClr val="black"/>
                </a:solidFill>
                <a:latin typeface="+mn-lt"/>
              </a:rPr>
              <a:t>Ισπανία: </a:t>
            </a:r>
            <a:r>
              <a:rPr lang="es-ES" sz="1200" b="1" dirty="0" smtClean="0">
                <a:solidFill>
                  <a:prstClr val="black"/>
                </a:solidFill>
                <a:latin typeface="+mn-lt"/>
              </a:rPr>
              <a:t>Ley de Promoción de la Autonomía Personal y Atención a las Personas en Situación de Dependencia, </a:t>
            </a:r>
            <a:r>
              <a:rPr lang="es-ES" sz="1200" b="1" dirty="0" err="1" smtClean="0">
                <a:solidFill>
                  <a:prstClr val="black"/>
                </a:solidFill>
                <a:latin typeface="+mn-lt"/>
              </a:rPr>
              <a:t>or</a:t>
            </a:r>
            <a:r>
              <a:rPr lang="es-ES" sz="1200" b="1" dirty="0" smtClean="0">
                <a:solidFill>
                  <a:prstClr val="black"/>
                </a:solidFill>
                <a:latin typeface="+mn-lt"/>
              </a:rPr>
              <a:t> “</a:t>
            </a:r>
            <a:r>
              <a:rPr lang="es-ES" sz="1200" b="1" dirty="0" err="1" smtClean="0">
                <a:solidFill>
                  <a:prstClr val="black"/>
                </a:solidFill>
                <a:latin typeface="+mn-lt"/>
              </a:rPr>
              <a:t>LAPAD</a:t>
            </a:r>
            <a:r>
              <a:rPr lang="es-ES" sz="1200" b="1" dirty="0" smtClean="0">
                <a:solidFill>
                  <a:prstClr val="black"/>
                </a:solidFill>
                <a:latin typeface="+mn-lt"/>
              </a:rPr>
              <a:t>”</a:t>
            </a:r>
            <a:r>
              <a:rPr lang="el-GR" sz="1200" b="1" dirty="0" smtClean="0">
                <a:solidFill>
                  <a:prstClr val="black"/>
                </a:solidFill>
                <a:latin typeface="+mn-lt"/>
              </a:rPr>
              <a:t> </a:t>
            </a:r>
            <a:r>
              <a:rPr lang="en-GB" sz="1200" b="1" dirty="0" smtClean="0">
                <a:solidFill>
                  <a:prstClr val="black"/>
                </a:solidFill>
                <a:latin typeface="+mn-lt"/>
              </a:rPr>
              <a:t>Act 39/2006</a:t>
            </a:r>
            <a:r>
              <a:rPr lang="el-GR" sz="1200" b="1" dirty="0" smtClean="0">
                <a:solidFill>
                  <a:prstClr val="black"/>
                </a:solidFill>
                <a:latin typeface="+mn-lt"/>
              </a:rPr>
              <a:t> Σύστημα για την Αυτονομία και τη φροντίδα της εξάρτησης</a:t>
            </a:r>
          </a:p>
        </p:txBody>
      </p:sp>
    </p:spTree>
    <p:extLst>
      <p:ext uri="{BB962C8B-B14F-4D97-AF65-F5344CB8AC3E}">
        <p14:creationId xmlns:p14="http://schemas.microsoft.com/office/powerpoint/2010/main" val="321869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ox(in)">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par>
                          <p:cTn id="17" fill="hold">
                            <p:stCondLst>
                              <p:cond delay="500"/>
                            </p:stCondLst>
                            <p:childTnLst>
                              <p:par>
                                <p:cTn id="18" presetID="4"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500"/>
                                        <p:tgtEl>
                                          <p:spTgt spid="5"/>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par>
                          <p:cTn id="25" fill="hold">
                            <p:stCondLst>
                              <p:cond delay="1500"/>
                            </p:stCondLst>
                            <p:childTnLst>
                              <p:par>
                                <p:cTn id="26" presetID="4"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par>
                          <p:cTn id="33" fill="hold">
                            <p:stCondLst>
                              <p:cond delay="2500"/>
                            </p:stCondLst>
                            <p:childTnLst>
                              <p:par>
                                <p:cTn id="34" presetID="4"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childTnLst>
                          </p:cTn>
                        </p:par>
                        <p:par>
                          <p:cTn id="37" fill="hold">
                            <p:stCondLst>
                              <p:cond delay="3000"/>
                            </p:stCondLst>
                            <p:childTnLst>
                              <p:par>
                                <p:cTn id="38" presetID="22" presetClass="entr" presetSubtype="4"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par>
                          <p:cTn id="41" fill="hold">
                            <p:stCondLst>
                              <p:cond delay="3500"/>
                            </p:stCondLst>
                            <p:childTnLst>
                              <p:par>
                                <p:cTn id="42" presetID="4" presetClass="entr" presetSubtype="16"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500"/>
                                        <p:tgtEl>
                                          <p:spTgt spid="16"/>
                                        </p:tgtEl>
                                      </p:cBhvr>
                                    </p:animEffect>
                                  </p:childTnLst>
                                </p:cTn>
                              </p:par>
                            </p:childTnLst>
                          </p:cTn>
                        </p:par>
                        <p:par>
                          <p:cTn id="50" fill="hold">
                            <p:stCondLst>
                              <p:cond delay="500"/>
                            </p:stCondLst>
                            <p:childTnLst>
                              <p:par>
                                <p:cTn id="51" presetID="4" presetClass="entr" presetSubtype="1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ox(in)">
                                      <p:cBhvr>
                                        <p:cTn id="53" dur="500"/>
                                        <p:tgtEl>
                                          <p:spTgt spid="18"/>
                                        </p:tgtEl>
                                      </p:cBhvr>
                                    </p:animEffect>
                                  </p:childTnLst>
                                </p:cTn>
                              </p:par>
                            </p:childTnLst>
                          </p:cTn>
                        </p:par>
                        <p:par>
                          <p:cTn id="54" fill="hold">
                            <p:stCondLst>
                              <p:cond delay="1000"/>
                            </p:stCondLst>
                            <p:childTnLst>
                              <p:par>
                                <p:cTn id="55" presetID="4"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ox(in)">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5" grpId="0" animBg="1"/>
      <p:bldP spid="16" grpId="0" animBg="1"/>
      <p:bldP spid="18"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lyk-skydr.pel.sch.gr/world2.gif"/>
          <p:cNvPicPr>
            <a:picLocks noChangeAspect="1" noChangeArrowheads="1"/>
          </p:cNvPicPr>
          <p:nvPr/>
        </p:nvPicPr>
        <p:blipFill>
          <a:blip r:embed="rId2" cstate="print"/>
          <a:srcRect/>
          <a:stretch>
            <a:fillRect/>
          </a:stretch>
        </p:blipFill>
        <p:spPr bwMode="auto">
          <a:xfrm>
            <a:off x="0" y="381000"/>
            <a:ext cx="9144000" cy="5544616"/>
          </a:xfrm>
          <a:prstGeom prst="rect">
            <a:avLst/>
          </a:prstGeom>
          <a:noFill/>
        </p:spPr>
      </p:pic>
      <p:sp>
        <p:nvSpPr>
          <p:cNvPr id="3" name="Oval 2"/>
          <p:cNvSpPr/>
          <p:nvPr/>
        </p:nvSpPr>
        <p:spPr>
          <a:xfrm>
            <a:off x="914400" y="1143000"/>
            <a:ext cx="1224136" cy="576064"/>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4" name="Oval 3"/>
          <p:cNvSpPr/>
          <p:nvPr/>
        </p:nvSpPr>
        <p:spPr>
          <a:xfrm>
            <a:off x="1143000" y="1752600"/>
            <a:ext cx="1224136" cy="432048"/>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5" name="Oval 4"/>
          <p:cNvSpPr/>
          <p:nvPr/>
        </p:nvSpPr>
        <p:spPr>
          <a:xfrm>
            <a:off x="7467600" y="4191000"/>
            <a:ext cx="1224136" cy="72008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6" name="1 - Τίτλος"/>
          <p:cNvSpPr txBox="1">
            <a:spLocks/>
          </p:cNvSpPr>
          <p:nvPr/>
        </p:nvSpPr>
        <p:spPr>
          <a:xfrm>
            <a:off x="118864" y="6137196"/>
            <a:ext cx="3419872" cy="548640"/>
          </a:xfrm>
          <a:prstGeom prst="rect">
            <a:avLst/>
          </a:prstGeom>
        </p:spPr>
        <p:txBody>
          <a:bodyPr vert="horz" lIns="91440" tIns="45720" rIns="91440" bIns="45720" rtlCol="0" anchor="ctr">
            <a:noAutofit/>
          </a:bodyPr>
          <a:lstStyle/>
          <a:p>
            <a:pPr algn="ctr" fontAlgn="auto">
              <a:spcAft>
                <a:spcPts val="0"/>
              </a:spcAft>
              <a:defRPr/>
            </a:pPr>
            <a:r>
              <a:rPr lang="el-GR" sz="2800" b="1" dirty="0" smtClean="0">
                <a:solidFill>
                  <a:srgbClr val="C0504D">
                    <a:lumMod val="50000"/>
                  </a:srgbClr>
                </a:solidFill>
                <a:latin typeface="+mn-lt"/>
              </a:rPr>
              <a:t>Που εφαρμόζεται;</a:t>
            </a:r>
            <a:endParaRPr lang="el-GR" sz="2800" b="1" dirty="0">
              <a:solidFill>
                <a:srgbClr val="C0504D">
                  <a:lumMod val="50000"/>
                </a:srgbClr>
              </a:solidFill>
              <a:latin typeface="+mn-lt"/>
            </a:endParaRPr>
          </a:p>
        </p:txBody>
      </p:sp>
      <p:sp>
        <p:nvSpPr>
          <p:cNvPr id="7" name="Rectangle 6"/>
          <p:cNvSpPr/>
          <p:nvPr/>
        </p:nvSpPr>
        <p:spPr>
          <a:xfrm>
            <a:off x="4419600" y="5029200"/>
            <a:ext cx="4572000" cy="1107996"/>
          </a:xfrm>
          <a:prstGeom prst="rect">
            <a:avLst/>
          </a:prstGeom>
          <a:solidFill>
            <a:schemeClr val="bg1"/>
          </a:solidFill>
        </p:spPr>
        <p:txBody>
          <a:bodyPr>
            <a:spAutoFit/>
          </a:bodyPr>
          <a:lstStyle/>
          <a:p>
            <a:pPr marL="274320" indent="-274320" fontAlgn="auto">
              <a:spcAft>
                <a:spcPts val="0"/>
              </a:spcAft>
              <a:buSzPct val="120000"/>
              <a:buFont typeface="Wingdings 2" pitchFamily="18" charset="2"/>
              <a:buChar char=""/>
              <a:defRPr/>
            </a:pPr>
            <a:r>
              <a:rPr lang="el-GR" b="1" dirty="0" smtClean="0">
                <a:solidFill>
                  <a:prstClr val="black"/>
                </a:solidFill>
                <a:latin typeface="+mn-lt"/>
              </a:rPr>
              <a:t>Αυστραλία</a:t>
            </a:r>
            <a:r>
              <a:rPr lang="el-GR" sz="1600" b="1" dirty="0" smtClean="0">
                <a:solidFill>
                  <a:prstClr val="black"/>
                </a:solidFill>
                <a:latin typeface="+mn-lt"/>
              </a:rPr>
              <a:t>: Το καθαρό αποτέλεσμα για ένα έτος -</a:t>
            </a:r>
            <a:r>
              <a:rPr lang="el-GR" sz="1600" b="1" dirty="0" smtClean="0">
                <a:solidFill>
                  <a:prstClr val="black"/>
                </a:solidFill>
                <a:latin typeface="+mn-lt"/>
                <a:sym typeface="Wingdings" pitchFamily="2" charset="2"/>
              </a:rPr>
              <a:t> </a:t>
            </a:r>
            <a:r>
              <a:rPr lang="el-GR" sz="1600" b="1" dirty="0" smtClean="0">
                <a:solidFill>
                  <a:prstClr val="black"/>
                </a:solidFill>
                <a:latin typeface="+mn-lt"/>
              </a:rPr>
              <a:t>εξοικονόμηση των 25.000 ημερών νοσηλείας</a:t>
            </a:r>
            <a:r>
              <a:rPr lang="en-US" sz="1600" b="1" dirty="0" smtClean="0">
                <a:solidFill>
                  <a:prstClr val="black"/>
                </a:solidFill>
                <a:latin typeface="+mn-lt"/>
              </a:rPr>
              <a:t> </a:t>
            </a:r>
            <a:r>
              <a:rPr lang="el-GR" sz="1600" b="1" dirty="0" smtClean="0">
                <a:solidFill>
                  <a:prstClr val="black"/>
                </a:solidFill>
                <a:latin typeface="+mn-lt"/>
              </a:rPr>
              <a:t>στο νοσοκομείο (</a:t>
            </a:r>
            <a:r>
              <a:rPr lang="en-US" sz="1600" b="1" i="1" dirty="0" smtClean="0">
                <a:solidFill>
                  <a:prstClr val="black"/>
                </a:solidFill>
                <a:latin typeface="+mn-lt"/>
              </a:rPr>
              <a:t>NSW Ministry</a:t>
            </a:r>
            <a:r>
              <a:rPr lang="en-US" sz="1600" b="1" dirty="0" smtClean="0">
                <a:solidFill>
                  <a:prstClr val="black"/>
                </a:solidFill>
                <a:latin typeface="+mn-lt"/>
              </a:rPr>
              <a:t> of </a:t>
            </a:r>
            <a:r>
              <a:rPr lang="en-US" sz="1600" b="1" i="1" dirty="0" smtClean="0">
                <a:solidFill>
                  <a:prstClr val="black"/>
                </a:solidFill>
                <a:latin typeface="+mn-lt"/>
              </a:rPr>
              <a:t>Health 2005</a:t>
            </a:r>
            <a:r>
              <a:rPr lang="el-GR" sz="1600" b="1" i="1" dirty="0" smtClean="0">
                <a:solidFill>
                  <a:prstClr val="black"/>
                </a:solidFill>
                <a:latin typeface="+mn-lt"/>
              </a:rPr>
              <a:t>)</a:t>
            </a:r>
            <a:endParaRPr lang="el-GR" sz="1600" b="1" dirty="0" smtClean="0">
              <a:solidFill>
                <a:prstClr val="black"/>
              </a:solidFill>
              <a:latin typeface="+mn-lt"/>
            </a:endParaRPr>
          </a:p>
        </p:txBody>
      </p:sp>
      <p:sp>
        <p:nvSpPr>
          <p:cNvPr id="8" name="Rectangle 7"/>
          <p:cNvSpPr/>
          <p:nvPr/>
        </p:nvSpPr>
        <p:spPr>
          <a:xfrm>
            <a:off x="1828800" y="304800"/>
            <a:ext cx="5715000" cy="1077218"/>
          </a:xfrm>
          <a:prstGeom prst="rect">
            <a:avLst/>
          </a:prstGeom>
          <a:solidFill>
            <a:schemeClr val="bg1"/>
          </a:solidFill>
        </p:spPr>
        <p:txBody>
          <a:bodyPr wrap="square">
            <a:spAutoFit/>
          </a:bodyPr>
          <a:lstStyle/>
          <a:p>
            <a:pPr marL="274320" indent="-274320" fontAlgn="auto">
              <a:spcAft>
                <a:spcPts val="0"/>
              </a:spcAft>
              <a:buSzPct val="120000"/>
              <a:buFont typeface="Wingdings 2" pitchFamily="18" charset="2"/>
              <a:buChar char=""/>
              <a:defRPr/>
            </a:pPr>
            <a:r>
              <a:rPr lang="el-GR" sz="1600" b="1" dirty="0" smtClean="0">
                <a:solidFill>
                  <a:prstClr val="black"/>
                </a:solidFill>
                <a:latin typeface="+mn-lt"/>
              </a:rPr>
              <a:t>Καναδάς: Σύνδεση Τοπικών κέντρων Υγείας με δίκτυα Μακροχρόνιας φροντίδας και με την αποτύπωση του δείκτη: Χρόνια χωρίς αναπηρία (</a:t>
            </a:r>
            <a:r>
              <a:rPr lang="el-GR" sz="1600" b="1" dirty="0" err="1" smtClean="0">
                <a:solidFill>
                  <a:prstClr val="black"/>
                </a:solidFill>
                <a:latin typeface="+mn-lt"/>
              </a:rPr>
              <a:t>DALYs</a:t>
            </a:r>
            <a:r>
              <a:rPr lang="el-GR" sz="1600" b="1" dirty="0" smtClean="0">
                <a:solidFill>
                  <a:prstClr val="black"/>
                </a:solidFill>
                <a:latin typeface="+mn-lt"/>
              </a:rPr>
              <a:t>) (</a:t>
            </a:r>
            <a:r>
              <a:rPr lang="en-US" sz="1600" b="1" dirty="0" smtClean="0">
                <a:solidFill>
                  <a:prstClr val="black"/>
                </a:solidFill>
                <a:latin typeface="+mn-lt"/>
              </a:rPr>
              <a:t>Ministry of Health Planning; 2003</a:t>
            </a:r>
            <a:r>
              <a:rPr lang="el-GR" sz="1600" b="1" dirty="0" smtClean="0">
                <a:solidFill>
                  <a:prstClr val="black"/>
                </a:solidFill>
                <a:latin typeface="+mn-lt"/>
              </a:rPr>
              <a:t>)</a:t>
            </a:r>
          </a:p>
        </p:txBody>
      </p:sp>
      <p:sp>
        <p:nvSpPr>
          <p:cNvPr id="9" name="Rectangle 8"/>
          <p:cNvSpPr/>
          <p:nvPr/>
        </p:nvSpPr>
        <p:spPr>
          <a:xfrm>
            <a:off x="2133600" y="1905000"/>
            <a:ext cx="4572000" cy="923330"/>
          </a:xfrm>
          <a:prstGeom prst="rect">
            <a:avLst/>
          </a:prstGeom>
          <a:solidFill>
            <a:schemeClr val="bg1"/>
          </a:solidFill>
        </p:spPr>
        <p:txBody>
          <a:bodyPr>
            <a:spAutoFit/>
          </a:bodyPr>
          <a:lstStyle/>
          <a:p>
            <a:pPr marL="274320" indent="-274320" fontAlgn="auto">
              <a:spcAft>
                <a:spcPts val="0"/>
              </a:spcAft>
              <a:buSzPct val="120000"/>
              <a:buFont typeface="Wingdings 2" pitchFamily="18" charset="2"/>
              <a:buChar char=""/>
              <a:defRPr/>
            </a:pPr>
            <a:r>
              <a:rPr lang="el-GR" b="1" dirty="0" smtClean="0">
                <a:solidFill>
                  <a:prstClr val="black"/>
                </a:solidFill>
                <a:latin typeface="+mn-lt"/>
              </a:rPr>
              <a:t>ΗΠΑ: </a:t>
            </a:r>
            <a:r>
              <a:rPr lang="en-US" b="1" dirty="0" smtClean="0">
                <a:solidFill>
                  <a:prstClr val="black"/>
                </a:solidFill>
                <a:latin typeface="+mn-lt"/>
              </a:rPr>
              <a:t>case management</a:t>
            </a:r>
            <a:r>
              <a:rPr lang="el-GR" b="1" dirty="0" smtClean="0">
                <a:solidFill>
                  <a:prstClr val="black"/>
                </a:solidFill>
                <a:latin typeface="+mn-lt"/>
              </a:rPr>
              <a:t>- προσωπική διευθέτηση </a:t>
            </a:r>
            <a:r>
              <a:rPr lang="en-US" b="1" dirty="0" smtClean="0">
                <a:solidFill>
                  <a:prstClr val="black"/>
                </a:solidFill>
                <a:latin typeface="+mn-lt"/>
              </a:rPr>
              <a:t> </a:t>
            </a:r>
            <a:r>
              <a:rPr lang="el-GR" b="1" i="1" dirty="0" smtClean="0">
                <a:solidFill>
                  <a:prstClr val="black"/>
                </a:solidFill>
                <a:latin typeface="+mn-lt"/>
              </a:rPr>
              <a:t>(</a:t>
            </a:r>
            <a:r>
              <a:rPr lang="en-US" b="1" i="1" dirty="0" smtClean="0">
                <a:solidFill>
                  <a:prstClr val="black"/>
                </a:solidFill>
                <a:latin typeface="+mn-lt"/>
              </a:rPr>
              <a:t>Centers for Medicare &amp;</a:t>
            </a:r>
            <a:r>
              <a:rPr lang="el-GR" b="1" i="1" dirty="0" smtClean="0">
                <a:solidFill>
                  <a:prstClr val="black"/>
                </a:solidFill>
                <a:latin typeface="+mn-lt"/>
              </a:rPr>
              <a:t> </a:t>
            </a:r>
            <a:r>
              <a:rPr lang="en-US" b="1" i="1" dirty="0" smtClean="0">
                <a:solidFill>
                  <a:prstClr val="black"/>
                </a:solidFill>
                <a:latin typeface="+mn-lt"/>
              </a:rPr>
              <a:t>Medicaid Services, 2004</a:t>
            </a:r>
            <a:r>
              <a:rPr lang="el-GR" b="1" i="1" dirty="0" smtClean="0">
                <a:solidFill>
                  <a:prstClr val="black"/>
                </a:solidFill>
                <a:latin typeface="+mn-lt"/>
              </a:rPr>
              <a:t>)</a:t>
            </a:r>
          </a:p>
        </p:txBody>
      </p:sp>
    </p:spTree>
    <p:extLst>
      <p:ext uri="{BB962C8B-B14F-4D97-AF65-F5344CB8AC3E}">
        <p14:creationId xmlns:p14="http://schemas.microsoft.com/office/powerpoint/2010/main" val="2085371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5648623" cy="1204306"/>
          </a:xfrm>
        </p:spPr>
        <p:txBody>
          <a:bodyPr/>
          <a:lstStyle/>
          <a:p>
            <a:r>
              <a:rPr lang="el-GR" b="1" dirty="0">
                <a:solidFill>
                  <a:srgbClr val="800000"/>
                </a:solidFill>
              </a:rPr>
              <a:t>Επιλεγμένα παραδείγματα Ευρωπαϊκών χωρών  (Ηνωμένων Βασίλειο, Ιρλανδία, Σουηδία και Γερμανία)</a:t>
            </a:r>
          </a:p>
        </p:txBody>
      </p:sp>
      <p:sp>
        <p:nvSpPr>
          <p:cNvPr id="4" name="Slide Number Placeholder 3"/>
          <p:cNvSpPr>
            <a:spLocks noGrp="1"/>
          </p:cNvSpPr>
          <p:nvPr>
            <p:ph type="sldNum" sz="quarter" idx="12"/>
          </p:nvPr>
        </p:nvSpPr>
        <p:spPr/>
        <p:txBody>
          <a:bodyPr/>
          <a:lstStyle/>
          <a:p>
            <a:pPr>
              <a:defRPr/>
            </a:pPr>
            <a:fld id="{E81E4D6A-9385-44B6-9DB1-288DC12A1966}" type="slidenum">
              <a:rPr lang="el-GR" smtClean="0"/>
              <a:pPr>
                <a:defRPr/>
              </a:pPr>
              <a:t>5</a:t>
            </a:fld>
            <a:endParaRPr lang="el-GR" dirty="0"/>
          </a:p>
        </p:txBody>
      </p:sp>
    </p:spTree>
    <p:extLst>
      <p:ext uri="{BB962C8B-B14F-4D97-AF65-F5344CB8AC3E}">
        <p14:creationId xmlns:p14="http://schemas.microsoft.com/office/powerpoint/2010/main" val="2590216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Ηνωμένο Βασίλειο</a:t>
            </a:r>
            <a:endParaRPr lang="el-GR" dirty="0"/>
          </a:p>
        </p:txBody>
      </p:sp>
      <p:sp>
        <p:nvSpPr>
          <p:cNvPr id="5" name="Θέση περιεχομένου 4"/>
          <p:cNvSpPr>
            <a:spLocks noGrp="1"/>
          </p:cNvSpPr>
          <p:nvPr>
            <p:ph idx="1"/>
          </p:nvPr>
        </p:nvSpPr>
        <p:spPr/>
        <p:txBody>
          <a:bodyPr>
            <a:normAutofit fontScale="92500" lnSpcReduction="20000"/>
          </a:bodyPr>
          <a:lstStyle/>
          <a:p>
            <a:pPr>
              <a:buClr>
                <a:srgbClr val="C00000"/>
              </a:buClr>
              <a:buFont typeface="Wingdings" panose="05000000000000000000" pitchFamily="2" charset="2"/>
              <a:buChar char="ü"/>
            </a:pPr>
            <a:r>
              <a:rPr lang="el-GR" dirty="0">
                <a:solidFill>
                  <a:srgbClr val="04516D"/>
                </a:solidFill>
              </a:rPr>
              <a:t>Η κατ’ οίκον φροντίδα παρέχεται από τον Δημόσιο Τομέα (NHS) χωρίς να αποκλείονται ιδιωτικός τομέας, εθελοντικοί φορείς και οι </a:t>
            </a:r>
            <a:r>
              <a:rPr lang="el-GR" dirty="0" smtClean="0">
                <a:solidFill>
                  <a:srgbClr val="04516D"/>
                </a:solidFill>
              </a:rPr>
              <a:t>οικογένειες</a:t>
            </a:r>
            <a:r>
              <a:rPr lang="en-US" dirty="0" smtClean="0">
                <a:solidFill>
                  <a:srgbClr val="04516D"/>
                </a:solidFill>
              </a:rPr>
              <a:t>.</a:t>
            </a:r>
            <a:endParaRPr lang="el-GR" dirty="0">
              <a:solidFill>
                <a:srgbClr val="04516D"/>
              </a:solidFill>
            </a:endParaRPr>
          </a:p>
          <a:p>
            <a:pPr>
              <a:buClr>
                <a:srgbClr val="C00000"/>
              </a:buClr>
              <a:buFont typeface="Wingdings" panose="05000000000000000000" pitchFamily="2" charset="2"/>
              <a:buChar char="ü"/>
            </a:pPr>
            <a:r>
              <a:rPr lang="el-GR" dirty="0">
                <a:solidFill>
                  <a:srgbClr val="04516D"/>
                </a:solidFill>
              </a:rPr>
              <a:t>Παρέχεται σε ηλικιωμένους (seniors), άτομα με χρόνια νοσήματα, με ψυχική νόσο, άτομα με αναπηρίες, σε άτομα με ανάγκη γα μετανοσοκομειακή φροντίδας και σε άτομα με μαθησιακές δυσκολίες. </a:t>
            </a:r>
          </a:p>
          <a:p>
            <a:endParaRPr lang="el-GR" dirty="0"/>
          </a:p>
        </p:txBody>
      </p:sp>
    </p:spTree>
    <p:extLst>
      <p:ext uri="{BB962C8B-B14F-4D97-AF65-F5344CB8AC3E}">
        <p14:creationId xmlns:p14="http://schemas.microsoft.com/office/powerpoint/2010/main" val="258587999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685800" y="76200"/>
            <a:ext cx="7658100" cy="609600"/>
          </a:xfrm>
        </p:spPr>
        <p:txBody>
          <a:bodyPr/>
          <a:lstStyle/>
          <a:p>
            <a:r>
              <a:rPr lang="el-GR" dirty="0" smtClean="0"/>
              <a:t>Ηνωμένο Βασίλειο</a:t>
            </a:r>
            <a:endParaRPr lang="el-GR" dirty="0"/>
          </a:p>
        </p:txBody>
      </p:sp>
      <p:sp>
        <p:nvSpPr>
          <p:cNvPr id="5" name="Θέση περιεχομένου 4"/>
          <p:cNvSpPr>
            <a:spLocks noGrp="1"/>
          </p:cNvSpPr>
          <p:nvPr>
            <p:ph idx="1"/>
          </p:nvPr>
        </p:nvSpPr>
        <p:spPr>
          <a:xfrm>
            <a:off x="838200" y="609600"/>
            <a:ext cx="7520940" cy="4495800"/>
          </a:xfrm>
        </p:spPr>
        <p:txBody>
          <a:bodyPr>
            <a:noAutofit/>
          </a:bodyPr>
          <a:lstStyle/>
          <a:p>
            <a:pPr marL="0" indent="0">
              <a:spcBef>
                <a:spcPts val="600"/>
              </a:spcBef>
              <a:buNone/>
            </a:pPr>
            <a:r>
              <a:rPr lang="el-GR" sz="2000" dirty="0">
                <a:solidFill>
                  <a:srgbClr val="04516D"/>
                </a:solidFill>
              </a:rPr>
              <a:t>Α. </a:t>
            </a:r>
            <a:r>
              <a:rPr lang="el-GR" sz="2000" b="1" dirty="0">
                <a:solidFill>
                  <a:srgbClr val="04516D"/>
                </a:solidFill>
              </a:rPr>
              <a:t>Νοσηλεία στο σπίτι </a:t>
            </a:r>
            <a:r>
              <a:rPr lang="el-GR" sz="2000" dirty="0">
                <a:solidFill>
                  <a:srgbClr val="04516D"/>
                </a:solidFill>
              </a:rPr>
              <a:t>(home nursing) παρέχεται τοπικό επίπεδο Community matron services NHS) από τους κοινοτικούς νοσηλευτές (district nurse) και περιλαμβάνει σύνθετες νοσηλευτικές παρεμβάσεις που σχετίζονται με ασθένειες και προβλήματα </a:t>
            </a:r>
            <a:r>
              <a:rPr lang="el-GR" sz="2000" dirty="0" smtClean="0">
                <a:solidFill>
                  <a:srgbClr val="04516D"/>
                </a:solidFill>
              </a:rPr>
              <a:t>υγείας</a:t>
            </a:r>
            <a:r>
              <a:rPr lang="en-US" sz="2000" dirty="0" smtClean="0">
                <a:solidFill>
                  <a:srgbClr val="04516D"/>
                </a:solidFill>
              </a:rPr>
              <a:t>.</a:t>
            </a:r>
            <a:endParaRPr lang="el-GR" sz="2000" dirty="0">
              <a:solidFill>
                <a:srgbClr val="04516D"/>
              </a:solidFill>
            </a:endParaRPr>
          </a:p>
          <a:p>
            <a:pPr marL="0" indent="0">
              <a:spcBef>
                <a:spcPts val="600"/>
              </a:spcBef>
              <a:buNone/>
            </a:pPr>
            <a:r>
              <a:rPr lang="el-GR" sz="2000" dirty="0">
                <a:solidFill>
                  <a:srgbClr val="04516D"/>
                </a:solidFill>
              </a:rPr>
              <a:t>Β. </a:t>
            </a:r>
            <a:r>
              <a:rPr lang="el-GR" sz="2000" b="1" dirty="0">
                <a:solidFill>
                  <a:srgbClr val="04516D"/>
                </a:solidFill>
              </a:rPr>
              <a:t>Βοήθεια στο σπίτι </a:t>
            </a:r>
            <a:r>
              <a:rPr lang="el-GR" sz="2000" dirty="0">
                <a:solidFill>
                  <a:srgbClr val="04516D"/>
                </a:solidFill>
              </a:rPr>
              <a:t>(home help) περιλαμβάνει την προσωπική φροντίδα (personal care), όπως η υγιεινή και η βοήθεια στο φαγητό, και την οικιακή φροντίδα (domestic care), όπως η καθαριότητα του σπιτιού, τα ψώνια Κοινωνική Φροντίδα (social services) παρέχεται από κοινωνικούς λειτουργούς (Social Workers) και υποστηρίζεται από τις Τοπικές Αρχές (Local </a:t>
            </a:r>
            <a:r>
              <a:rPr lang="el-GR" sz="2000" dirty="0" err="1">
                <a:solidFill>
                  <a:srgbClr val="04516D"/>
                </a:solidFill>
              </a:rPr>
              <a:t>Authorities</a:t>
            </a:r>
            <a:r>
              <a:rPr lang="el-GR" sz="2000" dirty="0" smtClean="0">
                <a:solidFill>
                  <a:srgbClr val="04516D"/>
                </a:solidFill>
              </a:rPr>
              <a:t>)</a:t>
            </a:r>
            <a:r>
              <a:rPr lang="en-US" sz="2000" dirty="0" smtClean="0">
                <a:solidFill>
                  <a:srgbClr val="04516D"/>
                </a:solidFill>
              </a:rPr>
              <a:t>.</a:t>
            </a:r>
            <a:endParaRPr lang="el-GR" sz="2000" dirty="0">
              <a:solidFill>
                <a:srgbClr val="04516D"/>
              </a:solidFill>
            </a:endParaRPr>
          </a:p>
          <a:p>
            <a:pPr marL="0" indent="0">
              <a:spcBef>
                <a:spcPts val="600"/>
              </a:spcBef>
              <a:buNone/>
            </a:pPr>
            <a:r>
              <a:rPr lang="el-GR" sz="2000" dirty="0">
                <a:solidFill>
                  <a:srgbClr val="04516D"/>
                </a:solidFill>
              </a:rPr>
              <a:t>Γ. Στην περίπτωση που οι ανάγκες του ατόμου είναι πολύπλευρες, Ο </a:t>
            </a:r>
            <a:r>
              <a:rPr lang="el-GR" sz="2000" b="1" dirty="0">
                <a:solidFill>
                  <a:srgbClr val="04516D"/>
                </a:solidFill>
              </a:rPr>
              <a:t>κοινοτικός Νοσηλευτής </a:t>
            </a:r>
            <a:r>
              <a:rPr lang="el-GR" sz="2000" dirty="0">
                <a:solidFill>
                  <a:srgbClr val="04516D"/>
                </a:solidFill>
              </a:rPr>
              <a:t>(District Nurse) ή ο </a:t>
            </a:r>
            <a:r>
              <a:rPr lang="el-GR" sz="2000" b="1" dirty="0" smtClean="0">
                <a:solidFill>
                  <a:srgbClr val="04516D"/>
                </a:solidFill>
              </a:rPr>
              <a:t>κοινωνικός </a:t>
            </a:r>
            <a:r>
              <a:rPr lang="el-GR" sz="2000" b="1" dirty="0">
                <a:solidFill>
                  <a:srgbClr val="04516D"/>
                </a:solidFill>
              </a:rPr>
              <a:t>λειτουργός </a:t>
            </a:r>
            <a:r>
              <a:rPr lang="el-GR" sz="2000" dirty="0">
                <a:solidFill>
                  <a:srgbClr val="04516D"/>
                </a:solidFill>
              </a:rPr>
              <a:t>(social worker) αναλαμβάνουν </a:t>
            </a:r>
            <a:r>
              <a:rPr lang="el-GR" sz="2000" b="1" dirty="0">
                <a:solidFill>
                  <a:srgbClr val="04516D"/>
                </a:solidFill>
              </a:rPr>
              <a:t>το ρόλο του διαχειριστή </a:t>
            </a:r>
            <a:r>
              <a:rPr lang="el-GR" sz="2000" dirty="0">
                <a:solidFill>
                  <a:srgbClr val="04516D"/>
                </a:solidFill>
              </a:rPr>
              <a:t>(care manager) για το συντονισμό της παρεχόμενης </a:t>
            </a:r>
            <a:r>
              <a:rPr lang="el-GR" sz="2000" dirty="0" smtClean="0">
                <a:solidFill>
                  <a:srgbClr val="04516D"/>
                </a:solidFill>
              </a:rPr>
              <a:t>φροντίδας</a:t>
            </a:r>
            <a:r>
              <a:rPr lang="en-US" sz="2000" dirty="0" smtClean="0">
                <a:solidFill>
                  <a:srgbClr val="04516D"/>
                </a:solidFill>
              </a:rPr>
              <a:t>.</a:t>
            </a:r>
            <a:endParaRPr lang="el-GR" sz="2000" dirty="0">
              <a:solidFill>
                <a:srgbClr val="04516D"/>
              </a:solidFill>
            </a:endParaRPr>
          </a:p>
          <a:p>
            <a:endParaRPr lang="el-GR" sz="2000" dirty="0"/>
          </a:p>
        </p:txBody>
      </p:sp>
    </p:spTree>
    <p:extLst>
      <p:ext uri="{BB962C8B-B14F-4D97-AF65-F5344CB8AC3E}">
        <p14:creationId xmlns:p14="http://schemas.microsoft.com/office/powerpoint/2010/main" val="5670562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5"/>
          <p:cNvPicPr>
            <a:picLocks noChangeAspect="1" noChangeArrowheads="1"/>
          </p:cNvPicPr>
          <p:nvPr/>
        </p:nvPicPr>
        <p:blipFill>
          <a:blip r:embed="rId2" cstate="print"/>
          <a:srcRect/>
          <a:stretch>
            <a:fillRect/>
          </a:stretch>
        </p:blipFill>
        <p:spPr bwMode="auto">
          <a:xfrm>
            <a:off x="-228600" y="4191000"/>
            <a:ext cx="3223470" cy="2788324"/>
          </a:xfrm>
          <a:prstGeom prst="ellipse">
            <a:avLst/>
          </a:prstGeom>
          <a:ln>
            <a:noFill/>
          </a:ln>
          <a:effectLst>
            <a:softEdge rad="112500"/>
          </a:effectLst>
        </p:spPr>
      </p:pic>
      <p:sp>
        <p:nvSpPr>
          <p:cNvPr id="4" name="Ορθογώνιο 3"/>
          <p:cNvSpPr/>
          <p:nvPr/>
        </p:nvSpPr>
        <p:spPr>
          <a:xfrm>
            <a:off x="351399" y="914400"/>
            <a:ext cx="4267200" cy="838200"/>
          </a:xfrm>
          <a:prstGeom prst="rect">
            <a:avLst/>
          </a:prstGeom>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l-GR" sz="1600" b="1" dirty="0">
                <a:solidFill>
                  <a:schemeClr val="bg1"/>
                </a:solidFill>
                <a:latin typeface="Calibri" pitchFamily="34" charset="0"/>
                <a:cs typeface="+mn-cs"/>
              </a:rPr>
              <a:t>Α. </a:t>
            </a:r>
            <a:r>
              <a:rPr lang="el-GR" sz="1600" b="1" dirty="0">
                <a:solidFill>
                  <a:schemeClr val="bg1"/>
                </a:solidFill>
                <a:latin typeface="Calibri" pitchFamily="34" charset="0"/>
              </a:rPr>
              <a:t>Νοσηλεία στο σπίτι </a:t>
            </a:r>
            <a:r>
              <a:rPr lang="el-GR" sz="1600" b="1" dirty="0" smtClean="0">
                <a:solidFill>
                  <a:schemeClr val="bg1"/>
                </a:solidFill>
                <a:latin typeface="Calibri" pitchFamily="34" charset="0"/>
              </a:rPr>
              <a:t>(</a:t>
            </a:r>
            <a:r>
              <a:rPr lang="en-US" sz="1600" b="1" dirty="0" smtClean="0">
                <a:solidFill>
                  <a:schemeClr val="bg1"/>
                </a:solidFill>
                <a:latin typeface="Calibri" pitchFamily="34" charset="0"/>
              </a:rPr>
              <a:t>C</a:t>
            </a:r>
            <a:r>
              <a:rPr lang="en-GB" sz="1600" b="1" dirty="0" smtClean="0">
                <a:solidFill>
                  <a:schemeClr val="bg1"/>
                </a:solidFill>
                <a:latin typeface="Calibri" pitchFamily="34" charset="0"/>
              </a:rPr>
              <a:t>ommunity matron services NHS</a:t>
            </a:r>
            <a:r>
              <a:rPr lang="el-GR" sz="1600" b="1" dirty="0" smtClean="0">
                <a:solidFill>
                  <a:schemeClr val="bg1"/>
                </a:solidFill>
                <a:latin typeface="Calibri" pitchFamily="34" charset="0"/>
              </a:rPr>
              <a:t>) </a:t>
            </a:r>
            <a:r>
              <a:rPr lang="el-GR" sz="1600" b="1" dirty="0">
                <a:solidFill>
                  <a:schemeClr val="bg1"/>
                </a:solidFill>
                <a:latin typeface="Calibri" pitchFamily="34" charset="0"/>
              </a:rPr>
              <a:t>παρέχεται </a:t>
            </a:r>
            <a:r>
              <a:rPr lang="el-GR" sz="1600" b="1" dirty="0">
                <a:solidFill>
                  <a:schemeClr val="bg1"/>
                </a:solidFill>
                <a:latin typeface="Calibri" pitchFamily="34" charset="0"/>
                <a:cs typeface="+mn-cs"/>
              </a:rPr>
              <a:t>τοπικό επίπεδο από </a:t>
            </a:r>
            <a:r>
              <a:rPr lang="el-GR" sz="1600" b="1" dirty="0" smtClean="0">
                <a:solidFill>
                  <a:schemeClr val="bg1"/>
                </a:solidFill>
                <a:latin typeface="Calibri" pitchFamily="34" charset="0"/>
                <a:cs typeface="+mn-cs"/>
              </a:rPr>
              <a:t>κοινοτικούς </a:t>
            </a:r>
            <a:r>
              <a:rPr lang="el-GR" sz="1600" b="1" dirty="0">
                <a:solidFill>
                  <a:schemeClr val="bg1"/>
                </a:solidFill>
                <a:latin typeface="Calibri" pitchFamily="34" charset="0"/>
                <a:cs typeface="+mn-cs"/>
              </a:rPr>
              <a:t>νοσηλευτές </a:t>
            </a:r>
            <a:r>
              <a:rPr lang="el-GR" sz="1600" b="1" dirty="0" smtClean="0">
                <a:solidFill>
                  <a:schemeClr val="bg1"/>
                </a:solidFill>
                <a:latin typeface="Calibri" pitchFamily="34" charset="0"/>
                <a:cs typeface="+mn-cs"/>
              </a:rPr>
              <a:t>(</a:t>
            </a:r>
            <a:r>
              <a:rPr lang="en-US" sz="1600" b="1" dirty="0" smtClean="0">
                <a:solidFill>
                  <a:schemeClr val="bg1"/>
                </a:solidFill>
                <a:latin typeface="Calibri" pitchFamily="34" charset="0"/>
                <a:cs typeface="+mn-cs"/>
              </a:rPr>
              <a:t>D</a:t>
            </a:r>
            <a:r>
              <a:rPr lang="el-GR" sz="1600" b="1" dirty="0" smtClean="0">
                <a:solidFill>
                  <a:schemeClr val="bg1"/>
                </a:solidFill>
                <a:latin typeface="Calibri" pitchFamily="34" charset="0"/>
                <a:cs typeface="+mn-cs"/>
              </a:rPr>
              <a:t>istrict nurse</a:t>
            </a:r>
            <a:r>
              <a:rPr lang="en-US" sz="1600" b="1" dirty="0" smtClean="0">
                <a:solidFill>
                  <a:schemeClr val="bg1"/>
                </a:solidFill>
                <a:latin typeface="Calibri" pitchFamily="34" charset="0"/>
                <a:cs typeface="+mn-cs"/>
              </a:rPr>
              <a:t>s</a:t>
            </a:r>
            <a:r>
              <a:rPr lang="el-GR" sz="1600" b="1" dirty="0" smtClean="0">
                <a:solidFill>
                  <a:schemeClr val="bg1"/>
                </a:solidFill>
                <a:latin typeface="Calibri" pitchFamily="34" charset="0"/>
                <a:cs typeface="+mn-cs"/>
              </a:rPr>
              <a:t>)</a:t>
            </a:r>
            <a:endParaRPr lang="el-GR" sz="1600" b="1" dirty="0">
              <a:solidFill>
                <a:schemeClr val="bg1"/>
              </a:solidFill>
              <a:latin typeface="Calibri" pitchFamily="34" charset="0"/>
              <a:cs typeface="+mn-cs"/>
            </a:endParaRPr>
          </a:p>
        </p:txBody>
      </p:sp>
      <p:sp>
        <p:nvSpPr>
          <p:cNvPr id="5" name="Ορθογώνιο 4"/>
          <p:cNvSpPr/>
          <p:nvPr/>
        </p:nvSpPr>
        <p:spPr>
          <a:xfrm>
            <a:off x="4876800" y="914400"/>
            <a:ext cx="4038600" cy="990600"/>
          </a:xfrm>
          <a:prstGeom prst="rect">
            <a:avLst/>
          </a:prstGeom>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l-GR" sz="1600" b="1" dirty="0">
                <a:solidFill>
                  <a:srgbClr val="1C1C5A"/>
                </a:solidFill>
                <a:latin typeface="Calibri" pitchFamily="34" charset="0"/>
                <a:cs typeface="+mn-cs"/>
              </a:rPr>
              <a:t>Β. </a:t>
            </a:r>
            <a:r>
              <a:rPr lang="el-GR" sz="1600" b="1" dirty="0" smtClean="0">
                <a:solidFill>
                  <a:srgbClr val="1C1C5A"/>
                </a:solidFill>
                <a:latin typeface="Calibri" pitchFamily="34" charset="0"/>
                <a:cs typeface="+mn-cs"/>
              </a:rPr>
              <a:t>Κοινωνική </a:t>
            </a:r>
            <a:r>
              <a:rPr lang="el-GR" sz="1600" b="1" dirty="0" smtClean="0">
                <a:solidFill>
                  <a:srgbClr val="1C1C5A"/>
                </a:solidFill>
                <a:latin typeface="Calibri" pitchFamily="34" charset="0"/>
              </a:rPr>
              <a:t>Φροντίδα </a:t>
            </a:r>
            <a:r>
              <a:rPr lang="en-US" sz="1600" b="1" dirty="0" smtClean="0">
                <a:solidFill>
                  <a:srgbClr val="1C1C5A"/>
                </a:solidFill>
                <a:latin typeface="Calibri" pitchFamily="34" charset="0"/>
              </a:rPr>
              <a:t>(</a:t>
            </a:r>
            <a:r>
              <a:rPr lang="en-GB" sz="1600" b="1" dirty="0" smtClean="0">
                <a:solidFill>
                  <a:srgbClr val="1C1C5A"/>
                </a:solidFill>
                <a:latin typeface="Calibri" pitchFamily="34" charset="0"/>
              </a:rPr>
              <a:t>social services) </a:t>
            </a:r>
            <a:r>
              <a:rPr lang="el-GR" sz="1600" b="1" dirty="0" smtClean="0">
                <a:solidFill>
                  <a:srgbClr val="1C1C5A"/>
                </a:solidFill>
                <a:latin typeface="Calibri" pitchFamily="34" charset="0"/>
              </a:rPr>
              <a:t>παρέχεται από κοινωνικούς λειτουργούς (</a:t>
            </a:r>
            <a:r>
              <a:rPr lang="en-US" sz="1600" b="1" dirty="0" smtClean="0">
                <a:solidFill>
                  <a:srgbClr val="1C1C5A"/>
                </a:solidFill>
                <a:latin typeface="Calibri" pitchFamily="34" charset="0"/>
              </a:rPr>
              <a:t>Social Workers</a:t>
            </a:r>
            <a:r>
              <a:rPr lang="el-GR" sz="1600" b="1" dirty="0" smtClean="0">
                <a:solidFill>
                  <a:srgbClr val="1C1C5A"/>
                </a:solidFill>
                <a:latin typeface="Calibri" pitchFamily="34" charset="0"/>
              </a:rPr>
              <a:t>)</a:t>
            </a:r>
            <a:r>
              <a:rPr lang="en-US" sz="1600" b="1" dirty="0" smtClean="0">
                <a:solidFill>
                  <a:srgbClr val="1C1C5A"/>
                </a:solidFill>
                <a:latin typeface="Calibri" pitchFamily="34" charset="0"/>
              </a:rPr>
              <a:t> </a:t>
            </a:r>
            <a:r>
              <a:rPr lang="el-GR" sz="1600" b="1" dirty="0" smtClean="0">
                <a:solidFill>
                  <a:srgbClr val="1C1C5A"/>
                </a:solidFill>
                <a:latin typeface="Calibri" pitchFamily="34" charset="0"/>
              </a:rPr>
              <a:t>και υποστηρίζεται από τις Τοπικές Αρχές (</a:t>
            </a:r>
            <a:r>
              <a:rPr lang="en-US" sz="1600" b="1" dirty="0" smtClean="0">
                <a:solidFill>
                  <a:srgbClr val="1C1C5A"/>
                </a:solidFill>
                <a:latin typeface="Calibri" pitchFamily="34" charset="0"/>
              </a:rPr>
              <a:t>Local Authorities)</a:t>
            </a:r>
            <a:endParaRPr lang="el-GR" sz="1600" b="1" dirty="0">
              <a:solidFill>
                <a:srgbClr val="1C1C5A"/>
              </a:solidFill>
              <a:latin typeface="Calibri" pitchFamily="34" charset="0"/>
            </a:endParaRPr>
          </a:p>
        </p:txBody>
      </p:sp>
      <p:sp>
        <p:nvSpPr>
          <p:cNvPr id="13" name="Rounded Rectangle 12"/>
          <p:cNvSpPr/>
          <p:nvPr/>
        </p:nvSpPr>
        <p:spPr>
          <a:xfrm>
            <a:off x="2743200" y="6019800"/>
            <a:ext cx="4800600" cy="838200"/>
          </a:xfrm>
          <a:prstGeom prst="roundRect">
            <a:avLst/>
          </a:prstGeom>
          <a:solidFill>
            <a:srgbClr val="7030A0"/>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l-GR" b="1" dirty="0" smtClean="0">
                <a:solidFill>
                  <a:schemeClr val="bg1"/>
                </a:solidFill>
                <a:effectLst>
                  <a:outerShdw blurRad="38100" dist="38100" dir="2700000" algn="tl">
                    <a:srgbClr val="000000">
                      <a:alpha val="43137"/>
                    </a:srgbClr>
                  </a:outerShdw>
                </a:effectLst>
                <a:latin typeface="Calibri" pitchFamily="34" charset="0"/>
              </a:rPr>
              <a:t>Τοπικά άτυπα δίκτυα υποστήριξης ευπαθών ομάδων </a:t>
            </a:r>
            <a:endParaRPr lang="en-US" b="1" dirty="0">
              <a:solidFill>
                <a:schemeClr val="bg1"/>
              </a:solidFill>
              <a:effectLst>
                <a:outerShdw blurRad="38100" dist="38100" dir="2700000" algn="tl">
                  <a:srgbClr val="000000">
                    <a:alpha val="43137"/>
                  </a:srgbClr>
                </a:outerShdw>
              </a:effectLst>
              <a:latin typeface="Calibri" pitchFamily="34" charset="0"/>
            </a:endParaRPr>
          </a:p>
        </p:txBody>
      </p:sp>
      <p:sp>
        <p:nvSpPr>
          <p:cNvPr id="14" name="Down Arrow 13"/>
          <p:cNvSpPr/>
          <p:nvPr/>
        </p:nvSpPr>
        <p:spPr>
          <a:xfrm rot="10800000">
            <a:off x="3429000" y="5410200"/>
            <a:ext cx="533400" cy="457200"/>
          </a:xfrm>
          <a:prstGeom prst="downArrow">
            <a:avLst/>
          </a:prstGeom>
          <a:solidFill>
            <a:srgbClr val="FF99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sp>
        <p:nvSpPr>
          <p:cNvPr id="15" name="Down Arrow 14"/>
          <p:cNvSpPr/>
          <p:nvPr/>
        </p:nvSpPr>
        <p:spPr>
          <a:xfrm rot="10800000">
            <a:off x="6477000" y="5486400"/>
            <a:ext cx="533400" cy="457200"/>
          </a:xfrm>
          <a:prstGeom prst="downArrow">
            <a:avLst/>
          </a:prstGeom>
          <a:solidFill>
            <a:srgbClr val="FF9900"/>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12" name="Picture 2"/>
          <p:cNvPicPr>
            <a:picLocks noChangeAspect="1" noChangeArrowheads="1"/>
          </p:cNvPicPr>
          <p:nvPr/>
        </p:nvPicPr>
        <p:blipFill>
          <a:blip r:embed="rId3" cstate="print"/>
          <a:srcRect/>
          <a:stretch>
            <a:fillRect/>
          </a:stretch>
        </p:blipFill>
        <p:spPr bwMode="auto">
          <a:xfrm>
            <a:off x="609600" y="1600200"/>
            <a:ext cx="3810000" cy="2362200"/>
          </a:xfrm>
          <a:prstGeom prst="ellipse">
            <a:avLst/>
          </a:prstGeom>
          <a:ln>
            <a:noFill/>
          </a:ln>
          <a:effectLst>
            <a:softEdge rad="112500"/>
          </a:effectLst>
        </p:spPr>
      </p:pic>
      <p:pic>
        <p:nvPicPr>
          <p:cNvPr id="11" name="Picture 4"/>
          <p:cNvPicPr>
            <a:picLocks noChangeAspect="1" noChangeArrowheads="1"/>
          </p:cNvPicPr>
          <p:nvPr/>
        </p:nvPicPr>
        <p:blipFill>
          <a:blip r:embed="rId4" cstate="print"/>
          <a:srcRect/>
          <a:stretch>
            <a:fillRect/>
          </a:stretch>
        </p:blipFill>
        <p:spPr bwMode="auto">
          <a:xfrm>
            <a:off x="5410200" y="1752600"/>
            <a:ext cx="3429000" cy="2438400"/>
          </a:xfrm>
          <a:prstGeom prst="ellipse">
            <a:avLst/>
          </a:prstGeom>
          <a:ln>
            <a:noFill/>
          </a:ln>
          <a:effectLst>
            <a:softEdge rad="112500"/>
          </a:effectLst>
        </p:spPr>
      </p:pic>
      <p:sp>
        <p:nvSpPr>
          <p:cNvPr id="7" name="Καμπύλο βέλος προς τα επάνω 6"/>
          <p:cNvSpPr/>
          <p:nvPr/>
        </p:nvSpPr>
        <p:spPr>
          <a:xfrm>
            <a:off x="1676400" y="4038600"/>
            <a:ext cx="6324600" cy="1371600"/>
          </a:xfrm>
          <a:prstGeom prst="curvedUp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l-GR" dirty="0"/>
          </a:p>
        </p:txBody>
      </p:sp>
      <p:sp>
        <p:nvSpPr>
          <p:cNvPr id="18" name="Oval 17"/>
          <p:cNvSpPr/>
          <p:nvPr/>
        </p:nvSpPr>
        <p:spPr>
          <a:xfrm>
            <a:off x="1524000" y="3810000"/>
            <a:ext cx="5943600" cy="1371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buClr>
                <a:srgbClr val="C00000"/>
              </a:buClr>
            </a:pPr>
            <a:r>
              <a:rPr lang="en-US" b="1" dirty="0" smtClean="0">
                <a:solidFill>
                  <a:schemeClr val="accent3">
                    <a:lumMod val="50000"/>
                  </a:schemeClr>
                </a:solidFill>
                <a:latin typeface="Calibri" pitchFamily="34" charset="0"/>
              </a:rPr>
              <a:t>K</a:t>
            </a:r>
            <a:r>
              <a:rPr lang="el-GR" b="1" dirty="0" smtClean="0">
                <a:solidFill>
                  <a:schemeClr val="accent3">
                    <a:lumMod val="50000"/>
                  </a:schemeClr>
                </a:solidFill>
                <a:latin typeface="Calibri" pitchFamily="34" charset="0"/>
              </a:rPr>
              <a:t>οινοτικός Νοσηλευτής (</a:t>
            </a:r>
            <a:r>
              <a:rPr lang="en-US" b="1" dirty="0" smtClean="0">
                <a:solidFill>
                  <a:schemeClr val="accent3">
                    <a:lumMod val="50000"/>
                  </a:schemeClr>
                </a:solidFill>
                <a:latin typeface="Calibri" pitchFamily="34" charset="0"/>
              </a:rPr>
              <a:t>District Nurse) </a:t>
            </a:r>
            <a:r>
              <a:rPr lang="el-GR" b="1" dirty="0" smtClean="0">
                <a:solidFill>
                  <a:schemeClr val="accent3">
                    <a:lumMod val="50000"/>
                  </a:schemeClr>
                </a:solidFill>
                <a:latin typeface="Calibri" pitchFamily="34" charset="0"/>
              </a:rPr>
              <a:t>ή ο </a:t>
            </a:r>
            <a:r>
              <a:rPr lang="en-US" b="1" dirty="0" smtClean="0">
                <a:solidFill>
                  <a:schemeClr val="accent3">
                    <a:lumMod val="50000"/>
                  </a:schemeClr>
                </a:solidFill>
                <a:latin typeface="Calibri" pitchFamily="34" charset="0"/>
              </a:rPr>
              <a:t>K</a:t>
            </a:r>
            <a:r>
              <a:rPr lang="el-GR" b="1" dirty="0" smtClean="0">
                <a:solidFill>
                  <a:schemeClr val="accent3">
                    <a:lumMod val="50000"/>
                  </a:schemeClr>
                </a:solidFill>
                <a:latin typeface="Calibri" pitchFamily="34" charset="0"/>
              </a:rPr>
              <a:t>οινωνικός λειτουργός (Social Worker)</a:t>
            </a:r>
          </a:p>
          <a:p>
            <a:pPr algn="ctr">
              <a:spcBef>
                <a:spcPts val="0"/>
              </a:spcBef>
              <a:buClr>
                <a:srgbClr val="C00000"/>
              </a:buClr>
            </a:pPr>
            <a:r>
              <a:rPr lang="el-GR" b="1" dirty="0" smtClean="0">
                <a:solidFill>
                  <a:schemeClr val="accent3">
                    <a:lumMod val="50000"/>
                  </a:schemeClr>
                </a:solidFill>
                <a:latin typeface="Calibri" pitchFamily="34" charset="0"/>
              </a:rPr>
              <a:t>Διαχείρισης της φροντίδας </a:t>
            </a:r>
            <a:endParaRPr lang="en-US" b="1" dirty="0" smtClean="0">
              <a:solidFill>
                <a:schemeClr val="accent3">
                  <a:lumMod val="50000"/>
                </a:schemeClr>
              </a:solidFill>
              <a:latin typeface="Calibri" pitchFamily="34" charset="0"/>
            </a:endParaRPr>
          </a:p>
          <a:p>
            <a:pPr algn="ctr">
              <a:spcBef>
                <a:spcPts val="0"/>
              </a:spcBef>
              <a:buClr>
                <a:srgbClr val="C00000"/>
              </a:buClr>
            </a:pPr>
            <a:r>
              <a:rPr lang="el-GR" b="1" dirty="0" smtClean="0">
                <a:solidFill>
                  <a:schemeClr val="accent3">
                    <a:lumMod val="50000"/>
                  </a:schemeClr>
                </a:solidFill>
                <a:latin typeface="Calibri" pitchFamily="34" charset="0"/>
              </a:rPr>
              <a:t>(</a:t>
            </a:r>
            <a:r>
              <a:rPr lang="en-US" b="1" dirty="0" smtClean="0">
                <a:solidFill>
                  <a:schemeClr val="accent3">
                    <a:lumMod val="50000"/>
                  </a:schemeClr>
                </a:solidFill>
                <a:latin typeface="Calibri" pitchFamily="34" charset="0"/>
              </a:rPr>
              <a:t>Care management</a:t>
            </a:r>
            <a:r>
              <a:rPr lang="el-GR" b="1" dirty="0" smtClean="0">
                <a:solidFill>
                  <a:schemeClr val="accent3">
                    <a:lumMod val="50000"/>
                  </a:schemeClr>
                </a:solidFill>
                <a:latin typeface="Calibri" pitchFamily="34" charset="0"/>
              </a:rPr>
              <a:t>)</a:t>
            </a:r>
            <a:endParaRPr lang="el-GR" dirty="0"/>
          </a:p>
        </p:txBody>
      </p:sp>
      <p:sp>
        <p:nvSpPr>
          <p:cNvPr id="6" name="Τίτλος 5"/>
          <p:cNvSpPr>
            <a:spLocks noGrp="1"/>
          </p:cNvSpPr>
          <p:nvPr>
            <p:ph type="title"/>
          </p:nvPr>
        </p:nvSpPr>
        <p:spPr>
          <a:xfrm>
            <a:off x="666750" y="0"/>
            <a:ext cx="7658100" cy="838200"/>
          </a:xfrm>
        </p:spPr>
        <p:txBody>
          <a:bodyPr/>
          <a:lstStyle/>
          <a:p>
            <a:r>
              <a:rPr lang="el-GR" dirty="0" smtClean="0"/>
              <a:t>Ηνωμένο Βασίλειο – Φροντίδα στο σπίτι (</a:t>
            </a:r>
            <a:r>
              <a:rPr lang="en-US" dirty="0" smtClean="0"/>
              <a:t>Home Care)</a:t>
            </a:r>
            <a:r>
              <a:rPr lang="el-GR" dirty="0" smtClean="0"/>
              <a:t> </a:t>
            </a:r>
            <a:endParaRPr lang="el-GR" dirty="0"/>
          </a:p>
        </p:txBody>
      </p:sp>
    </p:spTree>
    <p:extLst>
      <p:ext uri="{BB962C8B-B14F-4D97-AF65-F5344CB8AC3E}">
        <p14:creationId xmlns:p14="http://schemas.microsoft.com/office/powerpoint/2010/main" val="1093791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ircle(in)">
                                      <p:cBhvr>
                                        <p:cTn id="11" dur="2000"/>
                                        <p:tgtEl>
                                          <p:spTgt spid="12"/>
                                        </p:tgtEl>
                                      </p:cBhvr>
                                    </p:animEffect>
                                  </p:childTnLst>
                                </p:cTn>
                              </p:par>
                            </p:childTnLst>
                          </p:cTn>
                        </p:par>
                        <p:par>
                          <p:cTn id="12" fill="hold">
                            <p:stCondLst>
                              <p:cond delay="2500"/>
                            </p:stCondLst>
                            <p:childTnLst>
                              <p:par>
                                <p:cTn id="13" presetID="4" presetClass="entr" presetSubtype="3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out)">
                                      <p:cBhvr>
                                        <p:cTn id="15" dur="500"/>
                                        <p:tgtEl>
                                          <p:spTgt spid="5"/>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4000"/>
                            </p:stCondLst>
                            <p:childTnLst>
                              <p:par>
                                <p:cTn id="27" presetID="4" presetClass="entr" presetSubtype="32"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out)">
                                      <p:cBhvr>
                                        <p:cTn id="29" dur="500"/>
                                        <p:tgtEl>
                                          <p:spTgt spid="18"/>
                                        </p:tgtEl>
                                      </p:cBhvr>
                                    </p:animEffect>
                                  </p:childTnLst>
                                </p:cTn>
                              </p:par>
                            </p:childTnLst>
                          </p:cTn>
                        </p:par>
                        <p:par>
                          <p:cTn id="30" fill="hold">
                            <p:stCondLst>
                              <p:cond delay="4500"/>
                            </p:stCondLst>
                            <p:childTnLst>
                              <p:par>
                                <p:cTn id="31" presetID="4" presetClass="entr" presetSubtype="3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ox(out)">
                                      <p:cBhvr>
                                        <p:cTn id="33" dur="500"/>
                                        <p:tgtEl>
                                          <p:spTgt spid="13"/>
                                        </p:tgtEl>
                                      </p:cBhvr>
                                    </p:animEffect>
                                  </p:childTnLst>
                                </p:cTn>
                              </p:par>
                            </p:childTnLst>
                          </p:cTn>
                        </p:par>
                        <p:par>
                          <p:cTn id="34" fill="hold">
                            <p:stCondLst>
                              <p:cond delay="5000"/>
                            </p:stCondLst>
                            <p:childTnLst>
                              <p:par>
                                <p:cTn id="35" presetID="2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down)">
                                      <p:cBhvr>
                                        <p:cTn id="41" dur="500"/>
                                        <p:tgtEl>
                                          <p:spTgt spid="14"/>
                                        </p:tgtEl>
                                      </p:cBhvr>
                                    </p:animEffect>
                                  </p:childTnLst>
                                </p:cTn>
                              </p:par>
                            </p:childTnLst>
                          </p:cTn>
                        </p:par>
                        <p:par>
                          <p:cTn id="42" fill="hold">
                            <p:stCondLst>
                              <p:cond delay="6000"/>
                            </p:stCondLst>
                            <p:childTnLst>
                              <p:par>
                                <p:cTn id="43" presetID="31" presetClass="entr" presetSubtype="0"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3" grpId="0" animBg="1"/>
      <p:bldP spid="14" grpId="0" animBg="1"/>
      <p:bldP spid="15" grpId="0" animBg="1"/>
      <p:bldP spid="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Κοινωνική Φροντίδα (</a:t>
            </a:r>
            <a:r>
              <a:rPr lang="en-US" dirty="0"/>
              <a:t>Social care) </a:t>
            </a:r>
            <a:endParaRPr lang="el-GR" dirty="0"/>
          </a:p>
        </p:txBody>
      </p:sp>
      <p:sp>
        <p:nvSpPr>
          <p:cNvPr id="5" name="Θέση περιεχομένου 4"/>
          <p:cNvSpPr>
            <a:spLocks noGrp="1"/>
          </p:cNvSpPr>
          <p:nvPr>
            <p:ph idx="1"/>
          </p:nvPr>
        </p:nvSpPr>
        <p:spPr>
          <a:xfrm>
            <a:off x="762000" y="1066800"/>
            <a:ext cx="7520940" cy="3579849"/>
          </a:xfrm>
        </p:spPr>
        <p:txBody>
          <a:bodyPr>
            <a:normAutofit fontScale="85000" lnSpcReduction="20000"/>
          </a:bodyPr>
          <a:lstStyle/>
          <a:p>
            <a:pPr marL="0" indent="0">
              <a:buNone/>
            </a:pPr>
            <a:r>
              <a:rPr lang="el-GR" b="1" dirty="0">
                <a:solidFill>
                  <a:srgbClr val="04516D"/>
                </a:solidFill>
              </a:rPr>
              <a:t>1ο Βήμα</a:t>
            </a:r>
            <a:r>
              <a:rPr lang="el-GR" dirty="0">
                <a:solidFill>
                  <a:srgbClr val="04516D"/>
                </a:solidFill>
              </a:rPr>
              <a:t>: Αξιολόγηση αναγκών  των </a:t>
            </a:r>
            <a:r>
              <a:rPr lang="el-GR" dirty="0" smtClean="0">
                <a:solidFill>
                  <a:srgbClr val="04516D"/>
                </a:solidFill>
              </a:rPr>
              <a:t>ωφελουμένων</a:t>
            </a:r>
            <a:r>
              <a:rPr lang="en-US" dirty="0" smtClean="0">
                <a:solidFill>
                  <a:srgbClr val="04516D"/>
                </a:solidFill>
              </a:rPr>
              <a:t>.</a:t>
            </a:r>
            <a:r>
              <a:rPr lang="el-GR" dirty="0" smtClean="0">
                <a:solidFill>
                  <a:srgbClr val="04516D"/>
                </a:solidFill>
              </a:rPr>
              <a:t> </a:t>
            </a:r>
            <a:endParaRPr lang="el-GR" dirty="0">
              <a:solidFill>
                <a:srgbClr val="04516D"/>
              </a:solidFill>
            </a:endParaRPr>
          </a:p>
          <a:p>
            <a:pPr marL="0" indent="0">
              <a:buNone/>
            </a:pPr>
            <a:r>
              <a:rPr lang="el-GR" b="1" dirty="0">
                <a:solidFill>
                  <a:srgbClr val="04516D"/>
                </a:solidFill>
              </a:rPr>
              <a:t>2ο Βήμα</a:t>
            </a:r>
            <a:r>
              <a:rPr lang="el-GR" dirty="0">
                <a:solidFill>
                  <a:srgbClr val="04516D"/>
                </a:solidFill>
              </a:rPr>
              <a:t>: οι Τοπικές Αρχές προσδιορίζουν το εύρος των παρεχόμενων υπηρεσιών με βάση γενικές εθνικές κατευθυντήριες γραμμές, National Service Framework (</a:t>
            </a:r>
            <a:r>
              <a:rPr lang="el-GR" dirty="0" smtClean="0">
                <a:solidFill>
                  <a:srgbClr val="04516D"/>
                </a:solidFill>
              </a:rPr>
              <a:t>NSF</a:t>
            </a:r>
            <a:r>
              <a:rPr lang="el-GR" dirty="0" smtClean="0">
                <a:solidFill>
                  <a:srgbClr val="04516D"/>
                </a:solidFill>
              </a:rPr>
              <a:t>)</a:t>
            </a:r>
            <a:r>
              <a:rPr lang="en-US" dirty="0" smtClean="0">
                <a:solidFill>
                  <a:srgbClr val="04516D"/>
                </a:solidFill>
              </a:rPr>
              <a:t>.</a:t>
            </a:r>
            <a:endParaRPr lang="en-US" dirty="0" smtClean="0">
              <a:solidFill>
                <a:srgbClr val="04516D"/>
              </a:solidFill>
            </a:endParaRPr>
          </a:p>
          <a:p>
            <a:pPr>
              <a:buClr>
                <a:srgbClr val="C00000"/>
              </a:buClr>
              <a:buFont typeface="Wingdings" panose="05000000000000000000" pitchFamily="2" charset="2"/>
              <a:buChar char="ü"/>
            </a:pPr>
            <a:r>
              <a:rPr lang="el-GR" dirty="0">
                <a:solidFill>
                  <a:srgbClr val="04516D"/>
                </a:solidFill>
              </a:rPr>
              <a:t>Κάθε Τοπική Αρχή θέτει τα δικά της κριτήρια ως προς το τι ανάγκες είναι επιλέξιμες για την παροχή υπηρεσιών στο πλαίσιο των  εθνικών κατευθυντήριων </a:t>
            </a:r>
            <a:r>
              <a:rPr lang="el-GR" dirty="0" smtClean="0">
                <a:solidFill>
                  <a:srgbClr val="04516D"/>
                </a:solidFill>
              </a:rPr>
              <a:t>γραμμών</a:t>
            </a:r>
            <a:r>
              <a:rPr lang="en-US" dirty="0" smtClean="0">
                <a:solidFill>
                  <a:srgbClr val="04516D"/>
                </a:solidFill>
              </a:rPr>
              <a:t>.</a:t>
            </a:r>
            <a:endParaRPr lang="el-GR" dirty="0">
              <a:solidFill>
                <a:srgbClr val="04516D"/>
              </a:solidFill>
            </a:endParaRPr>
          </a:p>
          <a:p>
            <a:pPr marL="0" indent="0">
              <a:buNone/>
            </a:pPr>
            <a:endParaRPr lang="el-GR" dirty="0" smtClean="0">
              <a:solidFill>
                <a:srgbClr val="04516D"/>
              </a:solidFill>
            </a:endParaRPr>
          </a:p>
          <a:p>
            <a:endParaRPr lang="el-GR" dirty="0"/>
          </a:p>
        </p:txBody>
      </p:sp>
      <p:sp>
        <p:nvSpPr>
          <p:cNvPr id="6" name="Oval 5"/>
          <p:cNvSpPr/>
          <p:nvPr/>
        </p:nvSpPr>
        <p:spPr>
          <a:xfrm rot="21034877">
            <a:off x="2324089" y="3815536"/>
            <a:ext cx="6934200" cy="2899271"/>
          </a:xfrm>
          <a:prstGeom prst="ellipse">
            <a:avLst/>
          </a:prstGeom>
          <a:ln>
            <a:noFill/>
          </a:ln>
          <a:effectLst>
            <a:outerShdw blurRad="127000" dist="38100" dir="2700000" algn="ctr">
              <a:schemeClr val="accent2">
                <a:lumMod val="40000"/>
                <a:lumOff val="60000"/>
                <a:alpha val="45000"/>
              </a:scheme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l-GR" dirty="0" smtClean="0">
                <a:solidFill>
                  <a:schemeClr val="accent3">
                    <a:lumMod val="50000"/>
                  </a:schemeClr>
                </a:solidFill>
                <a:latin typeface="Calibri" pitchFamily="34" charset="0"/>
              </a:rPr>
              <a:t>Για την ένταξη στο πρόγραμμα βοήθεια στο σπίτι  απαιτείται η συνεισφορά στο κόστος της φροντίδας σε ένα ποσοστό ανάλογα με τα έσοδα και τα περιουσιακά  δεδομένα του ωφελούμενου. Ωστόσο η τάση είναι η διεύρυνση των εισοδηματικών ορίων για τη μείωση του ποσοστού συμμετοχής. </a:t>
            </a:r>
            <a:endParaRPr lang="en-US" dirty="0"/>
          </a:p>
        </p:txBody>
      </p:sp>
    </p:spTree>
    <p:extLst>
      <p:ext uri="{BB962C8B-B14F-4D97-AF65-F5344CB8AC3E}">
        <p14:creationId xmlns:p14="http://schemas.microsoft.com/office/powerpoint/2010/main" val="11440722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1">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7952</TotalTime>
  <Words>1563</Words>
  <Application>Microsoft Office PowerPoint</Application>
  <PresentationFormat>Προβολή στην οθόνη (4:3)</PresentationFormat>
  <Paragraphs>140</Paragraphs>
  <Slides>22</Slides>
  <Notes>6</Notes>
  <HiddenSlides>0</HiddenSlides>
  <MMClips>0</MMClips>
  <ScaleCrop>false</ScaleCrop>
  <HeadingPairs>
    <vt:vector size="4" baseType="variant">
      <vt:variant>
        <vt:lpstr>Θέμα</vt:lpstr>
      </vt:variant>
      <vt:variant>
        <vt:i4>4</vt:i4>
      </vt:variant>
      <vt:variant>
        <vt:lpstr>Τίτλοι διαφανειών</vt:lpstr>
      </vt:variant>
      <vt:variant>
        <vt:i4>22</vt:i4>
      </vt:variant>
    </vt:vector>
  </HeadingPairs>
  <TitlesOfParts>
    <vt:vector size="26" baseType="lpstr">
      <vt:lpstr>Angles</vt:lpstr>
      <vt:lpstr>OC_template_updated</vt:lpstr>
      <vt:lpstr>1_OC_template_updated</vt:lpstr>
      <vt:lpstr>2_OC_template_updated</vt:lpstr>
      <vt:lpstr>Ανάλυση Συστημάτων Μακροχρόνιας Φροντίδας (Θ)</vt:lpstr>
      <vt:lpstr>Εφαρμογή προγραμμάτων μακροχρόνιας φροντίδας Υγείας σε διεθνές επίπεδο</vt:lpstr>
      <vt:lpstr>Παρουσίαση του PowerPoint</vt:lpstr>
      <vt:lpstr>Παρουσίαση του PowerPoint</vt:lpstr>
      <vt:lpstr>Επιλεγμένα παραδείγματα Ευρωπαϊκών χωρών  (Ηνωμένων Βασίλειο, Ιρλανδία, Σουηδία και Γερμανία)</vt:lpstr>
      <vt:lpstr>Ηνωμένο Βασίλειο</vt:lpstr>
      <vt:lpstr>Ηνωμένο Βασίλειο</vt:lpstr>
      <vt:lpstr>Ηνωμένο Βασίλειο – Φροντίδα στο σπίτι (Home Care) </vt:lpstr>
      <vt:lpstr>Κοινωνική Φροντίδα (Social care) </vt:lpstr>
      <vt:lpstr>Ιρλανδία 1/3</vt:lpstr>
      <vt:lpstr>Ιρλανδία 2/3</vt:lpstr>
      <vt:lpstr>Ιρλανδία 3/3</vt:lpstr>
      <vt:lpstr>Σουηδία</vt:lpstr>
      <vt:lpstr>Παροχή Υπηρεσίων</vt:lpstr>
      <vt:lpstr>Γερμανία 1/2</vt:lpstr>
      <vt:lpstr>Γερμανία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opencourses@teiath.gr</dc:creator>
  <cp:lastModifiedBy>fkaram2</cp:lastModifiedBy>
  <cp:revision>592</cp:revision>
  <cp:lastPrinted>2014-11-24T11:26:11Z</cp:lastPrinted>
  <dcterms:created xsi:type="dcterms:W3CDTF">2006-11-13T14:31:32Z</dcterms:created>
  <dcterms:modified xsi:type="dcterms:W3CDTF">2015-07-13T10:58:29Z</dcterms:modified>
</cp:coreProperties>
</file>