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 id="2147483719" r:id="rId4"/>
  </p:sldMasterIdLst>
  <p:notesMasterIdLst>
    <p:notesMasterId r:id="rId64"/>
  </p:notesMasterIdLst>
  <p:handoutMasterIdLst>
    <p:handoutMasterId r:id="rId65"/>
  </p:handoutMasterIdLst>
  <p:sldIdLst>
    <p:sldId id="309" r:id="rId5"/>
    <p:sldId id="258" r:id="rId6"/>
    <p:sldId id="259" r:id="rId7"/>
    <p:sldId id="260" r:id="rId8"/>
    <p:sldId id="261" r:id="rId9"/>
    <p:sldId id="262" r:id="rId10"/>
    <p:sldId id="263" r:id="rId11"/>
    <p:sldId id="265"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10" r:id="rId57"/>
    <p:sldId id="311" r:id="rId58"/>
    <p:sldId id="312" r:id="rId59"/>
    <p:sldId id="316" r:id="rId60"/>
    <p:sldId id="317" r:id="rId61"/>
    <p:sldId id="314" r:id="rId62"/>
    <p:sldId id="315" r:id="rId63"/>
  </p:sldIdLst>
  <p:sldSz cx="9144000" cy="6858000" type="screen4x3"/>
  <p:notesSz cx="7104063" cy="10234613"/>
  <p:custDataLst>
    <p:tags r:id="rId6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FA2"/>
    <a:srgbClr val="004A82"/>
    <a:srgbClr val="4B8BD1"/>
    <a:srgbClr val="52766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58</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95363" y="768350"/>
            <a:ext cx="5113337" cy="3836988"/>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214570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3515740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dirty="0"/>
          </a:p>
        </p:txBody>
      </p:sp>
    </p:spTree>
    <p:extLst>
      <p:ext uri="{BB962C8B-B14F-4D97-AF65-F5344CB8AC3E}">
        <p14:creationId xmlns:p14="http://schemas.microsoft.com/office/powerpoint/2010/main" val="3174383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28</a:t>
            </a:fld>
            <a:endParaRPr lang="el-GR" dirty="0"/>
          </a:p>
        </p:txBody>
      </p:sp>
    </p:spTree>
    <p:extLst>
      <p:ext uri="{BB962C8B-B14F-4D97-AF65-F5344CB8AC3E}">
        <p14:creationId xmlns:p14="http://schemas.microsoft.com/office/powerpoint/2010/main" val="415758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40</a:t>
            </a:fld>
            <a:endParaRPr lang="el-GR" dirty="0"/>
          </a:p>
        </p:txBody>
      </p:sp>
    </p:spTree>
    <p:extLst>
      <p:ext uri="{BB962C8B-B14F-4D97-AF65-F5344CB8AC3E}">
        <p14:creationId xmlns:p14="http://schemas.microsoft.com/office/powerpoint/2010/main" val="976817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52</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53</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54</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6" name="Picture 14" descr=" photo chemistry-background-thumb17527359.jpg"/>
          <p:cNvPicPr>
            <a:picLocks noChangeAspect="1" noChangeArrowheads="1"/>
          </p:cNvPicPr>
          <p:nvPr userDrawn="1"/>
        </p:nvPicPr>
        <p:blipFill rotWithShape="1">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a14:imgEffect>
                  </a14:imgLayer>
                </a14:imgProps>
              </a:ext>
              <a:ext uri="{28A0092B-C50C-407E-A947-70E740481C1C}">
                <a14:useLocalDpi xmlns:a14="http://schemas.microsoft.com/office/drawing/2010/main"/>
              </a:ext>
            </a:extLst>
          </a:blip>
          <a:srcRect/>
          <a:stretch/>
        </p:blipFill>
        <p:spPr bwMode="auto">
          <a:xfrm>
            <a:off x="0" y="3543"/>
            <a:ext cx="467544" cy="6869792"/>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Ορθογώνιο 8"/>
          <p:cNvSpPr/>
          <p:nvPr userDrawn="1"/>
        </p:nvSpPr>
        <p:spPr>
          <a:xfrm>
            <a:off x="467544" y="3542"/>
            <a:ext cx="8676456" cy="686979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611560" y="116632"/>
            <a:ext cx="8280920" cy="908720"/>
          </a:xfrm>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611560" y="1196752"/>
            <a:ext cx="8280920" cy="5040560"/>
          </a:xfrm>
        </p:spPr>
        <p:txBody>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a:xfrm>
            <a:off x="6758880" y="6356351"/>
            <a:ext cx="2133600" cy="365125"/>
          </a:xfrm>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6590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669344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1259599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0785140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1800131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6468866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9860544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7748071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565638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72804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594497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1" y="1196753"/>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1" y="2174875"/>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6" y="1196753"/>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6" y="2174875"/>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9958544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ndex.php?title=User:Spra&amp;action=edit&amp;redlink=1" TargetMode="Externa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ommons.wikimedia.org/wiki/File:Mitochondrial_Ferritin.pn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Havinm38&amp;action=edit&amp;redlink=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commons.wikimedia.org/wiki/File:Protein_CP_PDB_1kcw.png"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PDBbo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ommons.wikimedia.org/wiki/File:InsulinHexamer.jpg"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creativecommons.org/licenses/by/2.5/deed.en" TargetMode="External"/><Relationship Id="rId4" Type="http://schemas.openxmlformats.org/officeDocument/2006/relationships/hyperlink" Target="http://commons.wikimedia.org/wiki/User:Ras6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commons.wikimedia.org/wiki/User:Joanjoc" TargetMode="External"/><Relationship Id="rId4" Type="http://schemas.openxmlformats.org/officeDocument/2006/relationships/hyperlink" Target="http://commons.wikimedia.org/wiki/File:Foodstuff-containing-Zinc.jp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Carboxylic_acid_dimers.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commons.wikimedia.org/wiki/User:Mahahahaneapnea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152128"/>
          </a:xfrm>
        </p:spPr>
        <p:txBody>
          <a:bodyPr/>
          <a:lstStyle/>
          <a:p>
            <a:pPr lvl="1" algn="ctr"/>
            <a:r>
              <a:rPr lang="el-GR" sz="4400" b="1" dirty="0" smtClean="0">
                <a:solidFill>
                  <a:schemeClr val="tx1"/>
                </a:solidFill>
                <a:latin typeface="+mn-lt"/>
              </a:rPr>
              <a:t>Βιοχημεία (Θ) </a:t>
            </a:r>
            <a:endParaRPr lang="el-GR" b="1" dirty="0">
              <a:solidFill>
                <a:schemeClr val="tx1"/>
              </a:solidFill>
              <a:latin typeface="+mn-lt"/>
            </a:endParaRPr>
          </a:p>
        </p:txBody>
      </p:sp>
      <p:sp>
        <p:nvSpPr>
          <p:cNvPr id="3" name="Υπότιτλος 2"/>
          <p:cNvSpPr>
            <a:spLocks noGrp="1"/>
          </p:cNvSpPr>
          <p:nvPr>
            <p:ph type="subTitle" idx="1"/>
          </p:nvPr>
        </p:nvSpPr>
        <p:spPr>
          <a:xfrm>
            <a:off x="0" y="2708920"/>
            <a:ext cx="9144000" cy="1752600"/>
          </a:xfrm>
        </p:spPr>
        <p:txBody>
          <a:bodyPr>
            <a:noAutofit/>
          </a:bodyPr>
          <a:lstStyle/>
          <a:p>
            <a:r>
              <a:rPr lang="el-GR" sz="2400" b="1" dirty="0" smtClean="0"/>
              <a:t>Ενότητα 2</a:t>
            </a:r>
            <a:r>
              <a:rPr lang="el-GR" sz="2400" dirty="0" smtClean="0"/>
              <a:t>:</a:t>
            </a:r>
            <a:r>
              <a:rPr lang="en-US" sz="2400" dirty="0" smtClean="0"/>
              <a:t> </a:t>
            </a:r>
            <a:r>
              <a:rPr lang="el-GR" sz="2400" dirty="0" smtClean="0"/>
              <a:t>Βιοχημεία Ύδατος – Ιχνοστοιχείων</a:t>
            </a:r>
            <a:endParaRPr lang="en-US" sz="2400" dirty="0" smtClean="0"/>
          </a:p>
          <a:p>
            <a:r>
              <a:rPr lang="el-GR" sz="2400" dirty="0" smtClean="0"/>
              <a:t>(Στατική Βιοχημεία)</a:t>
            </a:r>
            <a:endParaRPr lang="en-US" sz="2400" dirty="0" smtClean="0"/>
          </a:p>
          <a:p>
            <a:endParaRPr lang="en-US" sz="2400" dirty="0" smtClean="0"/>
          </a:p>
          <a:p>
            <a:r>
              <a:rPr lang="el-GR" sz="2400" dirty="0" smtClean="0"/>
              <a:t>Γεώργιος Καρίκας</a:t>
            </a:r>
            <a:endParaRPr lang="en-US" sz="2400" dirty="0" smtClean="0"/>
          </a:p>
          <a:p>
            <a:r>
              <a:rPr lang="el-GR" sz="2400" dirty="0" smtClean="0"/>
              <a:t>Διδάκτωρ Πανεπιστημίου Αθηνών, PhD Manchester University,</a:t>
            </a:r>
          </a:p>
          <a:p>
            <a:r>
              <a:rPr lang="el-GR" sz="2400" dirty="0" smtClean="0"/>
              <a:t>Καθηγητής Βιοχημείας-Κλινικής Χημείας, Τμήμα Ιατρικών Εργαστηρίων</a:t>
            </a:r>
          </a:p>
          <a:p>
            <a:endParaRPr lang="el-GR" sz="2400" dirty="0" smtClean="0"/>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908720"/>
          </a:xfrm>
        </p:spPr>
        <p:txBody>
          <a:bodyPr/>
          <a:lstStyle/>
          <a:p>
            <a:r>
              <a:rPr lang="el-GR" dirty="0"/>
              <a:t>Άλλες σημαντικές ιδιότητες του </a:t>
            </a:r>
            <a:r>
              <a:rPr lang="el-GR" dirty="0" smtClean="0"/>
              <a:t>ύδατος </a:t>
            </a:r>
            <a:r>
              <a:rPr lang="el-GR" sz="3000" b="0" dirty="0" smtClean="0"/>
              <a:t>2/3</a:t>
            </a:r>
            <a:endParaRPr lang="el-GR" sz="30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11560" y="1196752"/>
                <a:ext cx="8280920" cy="5400600"/>
              </a:xfrm>
            </p:spPr>
            <p:txBody>
              <a:bodyPr>
                <a:normAutofit lnSpcReduction="10000"/>
              </a:bodyPr>
              <a:lstStyle/>
              <a:p>
                <a:pPr marL="0" indent="0">
                  <a:buNone/>
                </a:pPr>
                <a:r>
                  <a:rPr lang="el-GR" sz="2200" dirty="0" smtClean="0"/>
                  <a:t>Τα υδρογόνα αφήνουν το ηλεκτρόνιο τους στη τροχιά του οξυγόνου, ενώ την ίδια στιγμή το παίρνουν πίσω, σύμφωνα με την αντίδραση.</a:t>
                </a:r>
              </a:p>
              <a:p>
                <a:pPr marL="0" indent="0" algn="ctr">
                  <a:buNone/>
                </a:pPr>
                <a:r>
                  <a:rPr lang="el-GR" sz="2200" b="1" dirty="0"/>
                  <a:t>Η</a:t>
                </a:r>
                <a:r>
                  <a:rPr lang="el-GR" sz="2200" b="1" baseline="-25000" dirty="0"/>
                  <a:t>2</a:t>
                </a:r>
                <a:r>
                  <a:rPr lang="el-GR" sz="2200" b="1" dirty="0"/>
                  <a:t>Ο + Η</a:t>
                </a:r>
                <a:r>
                  <a:rPr lang="el-GR" sz="2200" b="1" baseline="-25000" dirty="0"/>
                  <a:t>2</a:t>
                </a:r>
                <a:r>
                  <a:rPr lang="el-GR" sz="2200" b="1" dirty="0"/>
                  <a:t>Ο </a:t>
                </a:r>
                <a:r>
                  <a:rPr lang="el-GR" sz="2200" b="1" dirty="0">
                    <a:sym typeface="Symbol"/>
                  </a:rPr>
                  <a:t></a:t>
                </a:r>
                <a:r>
                  <a:rPr lang="el-GR" sz="2200" b="1" dirty="0"/>
                  <a:t> </a:t>
                </a:r>
                <a:r>
                  <a:rPr lang="en-US" sz="2200" b="1" dirty="0"/>
                  <a:t>H</a:t>
                </a:r>
                <a:r>
                  <a:rPr lang="el-GR" sz="2200" b="1" baseline="-25000" dirty="0"/>
                  <a:t>3</a:t>
                </a:r>
                <a:r>
                  <a:rPr lang="en-US" sz="2200" b="1" dirty="0"/>
                  <a:t>O</a:t>
                </a:r>
                <a:r>
                  <a:rPr lang="el-GR" sz="2200" b="1" baseline="30000" dirty="0"/>
                  <a:t>+</a:t>
                </a:r>
                <a:r>
                  <a:rPr lang="el-GR" sz="2200" b="1" dirty="0"/>
                  <a:t> + </a:t>
                </a:r>
                <a:r>
                  <a:rPr lang="en-US" sz="2200" b="1" dirty="0"/>
                  <a:t>OH</a:t>
                </a:r>
                <a:r>
                  <a:rPr lang="el-GR" sz="2200" b="1" baseline="30000" dirty="0"/>
                  <a:t>-</a:t>
                </a:r>
                <a:endParaRPr lang="el-GR" sz="2200" b="1" dirty="0"/>
              </a:p>
              <a:p>
                <a:pPr marL="0" indent="0">
                  <a:buNone/>
                </a:pPr>
                <a:r>
                  <a:rPr lang="el-GR" sz="2200" dirty="0"/>
                  <a:t>Η συγκέντρωση  του καθαρού νερού στους 25°C, με πυκνότητα 0.997g/ml είναι</a:t>
                </a:r>
                <a:r>
                  <a:rPr lang="el-GR" sz="2200" dirty="0" smtClean="0"/>
                  <a:t>:</a:t>
                </a:r>
                <a:endParaRPr lang="el-GR" sz="2200" dirty="0"/>
              </a:p>
              <a:p>
                <a:pPr marL="0" indent="0" algn="ctr">
                  <a:buNone/>
                </a:pPr>
                <a:r>
                  <a:rPr lang="el-GR" sz="2200" b="1" dirty="0"/>
                  <a:t>1</a:t>
                </a:r>
                <a:r>
                  <a:rPr lang="en-US" sz="2200" b="1" dirty="0"/>
                  <a:t>mol</a:t>
                </a:r>
                <a:r>
                  <a:rPr lang="el-GR" sz="2200" b="1" dirty="0"/>
                  <a:t> / 18</a:t>
                </a:r>
                <a:r>
                  <a:rPr lang="en-US" sz="2200" b="1" dirty="0"/>
                  <a:t>g</a:t>
                </a:r>
                <a:r>
                  <a:rPr lang="el-GR" sz="2200" b="1" dirty="0"/>
                  <a:t> · 997</a:t>
                </a:r>
                <a:r>
                  <a:rPr lang="en-US" sz="2200" b="1" dirty="0"/>
                  <a:t>g</a:t>
                </a:r>
                <a:r>
                  <a:rPr lang="el-GR" sz="2200" b="1" dirty="0"/>
                  <a:t> / </a:t>
                </a:r>
                <a:r>
                  <a:rPr lang="en-US" sz="2200" b="1" dirty="0"/>
                  <a:t>L</a:t>
                </a:r>
                <a:r>
                  <a:rPr lang="el-GR" sz="2200" b="1" dirty="0"/>
                  <a:t> = 55.4</a:t>
                </a:r>
                <a:r>
                  <a:rPr lang="en-US" sz="2200" b="1" dirty="0" smtClean="0"/>
                  <a:t>M</a:t>
                </a:r>
                <a:endParaRPr lang="el-GR" sz="2200" b="1" dirty="0"/>
              </a:p>
              <a:p>
                <a:pPr marL="0" indent="0">
                  <a:buNone/>
                </a:pPr>
                <a:r>
                  <a:rPr lang="el-GR" sz="2200" dirty="0"/>
                  <a:t>Η συγκέντρωση των Η</a:t>
                </a:r>
                <a:r>
                  <a:rPr lang="el-GR" sz="2200" baseline="-25000" dirty="0"/>
                  <a:t>3</a:t>
                </a:r>
                <a:r>
                  <a:rPr lang="en-US" sz="2200" dirty="0"/>
                  <a:t>O</a:t>
                </a:r>
                <a:r>
                  <a:rPr lang="el-GR" sz="2200" baseline="30000" dirty="0"/>
                  <a:t>+</a:t>
                </a:r>
                <a:r>
                  <a:rPr lang="el-GR" sz="2200" dirty="0"/>
                  <a:t>, ΟΗ</a:t>
                </a:r>
                <a:r>
                  <a:rPr lang="el-GR" sz="2200" baseline="30000" dirty="0"/>
                  <a:t>-</a:t>
                </a:r>
                <a:r>
                  <a:rPr lang="el-GR" sz="2200" dirty="0"/>
                  <a:t>, στην ίδια θερμοκρασία είναι 0.1 μΜ ή 10</a:t>
                </a:r>
                <a:r>
                  <a:rPr lang="el-GR" sz="2200" baseline="30000" dirty="0"/>
                  <a:t>-7</a:t>
                </a:r>
                <a:r>
                  <a:rPr lang="el-GR" sz="2200" dirty="0"/>
                  <a:t>.</a:t>
                </a:r>
              </a:p>
              <a:p>
                <a:pPr marL="0" indent="0">
                  <a:buNone/>
                </a:pPr>
                <a:r>
                  <a:rPr lang="el-GR" sz="2200" dirty="0"/>
                  <a:t>Όταν η ανωτέρω αντίδραση βρίσκεται σε ισορροπία (και σταθ. θερμοκρ.), τότε οι συγκεντρώσεις δεν μεταβάλλονται, έτσι και ο λόγος </a:t>
                </a:r>
                <a:r>
                  <a:rPr lang="el-GR" sz="2200" b="1" dirty="0"/>
                  <a:t>Κισορ</a:t>
                </a:r>
                <a:r>
                  <a:rPr lang="el-GR" sz="2200" dirty="0"/>
                  <a:t> της  παραμένει σταθερός</a:t>
                </a:r>
                <a:r>
                  <a:rPr lang="el-GR" sz="2200" dirty="0" smtClean="0"/>
                  <a:t>.</a:t>
                </a:r>
              </a:p>
              <a:p>
                <a:pPr marL="0" indent="0">
                  <a:buNone/>
                </a:pPr>
                <a14:m>
                  <m:oMathPara xmlns:m="http://schemas.openxmlformats.org/officeDocument/2006/math">
                    <m:oMathParaPr>
                      <m:jc m:val="centerGroup"/>
                    </m:oMathParaPr>
                    <m:oMath xmlns:m="http://schemas.openxmlformats.org/officeDocument/2006/math">
                      <m:r>
                        <a:rPr lang="el-GR" sz="2200" b="1" i="0" smtClean="0">
                          <a:latin typeface="Cambria Math"/>
                        </a:rPr>
                        <m:t>𝚱𝛊𝛔𝛐𝛒</m:t>
                      </m:r>
                      <m:r>
                        <a:rPr lang="el-GR" sz="2200" b="1" i="0" smtClean="0">
                          <a:latin typeface="Cambria Math"/>
                        </a:rPr>
                        <m:t>=</m:t>
                      </m:r>
                      <m:f>
                        <m:fPr>
                          <m:ctrlPr>
                            <a:rPr lang="el-GR" sz="2200" b="1" i="1" smtClean="0">
                              <a:latin typeface="Cambria Math"/>
                            </a:rPr>
                          </m:ctrlPr>
                        </m:fPr>
                        <m:num>
                          <m:d>
                            <m:dPr>
                              <m:begChr m:val="["/>
                              <m:endChr m:val="]"/>
                              <m:ctrlPr>
                                <a:rPr lang="el-GR" sz="2200" b="1" i="1" smtClean="0">
                                  <a:latin typeface="Cambria Math"/>
                                </a:rPr>
                              </m:ctrlPr>
                            </m:dPr>
                            <m:e>
                              <m:sSub>
                                <m:sSubPr>
                                  <m:ctrlPr>
                                    <a:rPr lang="el-GR" sz="2200" b="1" i="1" smtClean="0">
                                      <a:latin typeface="Cambria Math"/>
                                    </a:rPr>
                                  </m:ctrlPr>
                                </m:sSubPr>
                                <m:e>
                                  <m:r>
                                    <a:rPr lang="el-GR" sz="2200" b="1" i="0" smtClean="0">
                                      <a:latin typeface="Cambria Math"/>
                                    </a:rPr>
                                    <m:t>𝚮</m:t>
                                  </m:r>
                                </m:e>
                                <m:sub>
                                  <m:r>
                                    <a:rPr lang="el-GR" sz="2200" b="1" i="1" smtClean="0">
                                      <a:latin typeface="Cambria Math"/>
                                    </a:rPr>
                                    <m:t>𝟑</m:t>
                                  </m:r>
                                </m:sub>
                              </m:sSub>
                              <m:sSup>
                                <m:sSupPr>
                                  <m:ctrlPr>
                                    <a:rPr lang="el-GR" sz="2200" b="1" i="1" smtClean="0">
                                      <a:latin typeface="Cambria Math"/>
                                    </a:rPr>
                                  </m:ctrlPr>
                                </m:sSupPr>
                                <m:e>
                                  <m:r>
                                    <a:rPr lang="el-GR" sz="2200" b="1" i="0" smtClean="0">
                                      <a:latin typeface="Cambria Math"/>
                                    </a:rPr>
                                    <m:t>𝚶</m:t>
                                  </m:r>
                                </m:e>
                                <m:sup>
                                  <m:r>
                                    <a:rPr lang="el-GR" sz="2200" b="1" i="1" smtClean="0">
                                      <a:latin typeface="Cambria Math"/>
                                    </a:rPr>
                                    <m:t>+</m:t>
                                  </m:r>
                                </m:sup>
                              </m:sSup>
                            </m:e>
                          </m:d>
                          <m:r>
                            <a:rPr lang="el-GR" sz="2200" b="1" i="1" smtClean="0">
                              <a:latin typeface="Cambria Math"/>
                              <a:ea typeface="Cambria Math"/>
                            </a:rPr>
                            <m:t>∙</m:t>
                          </m:r>
                          <m:d>
                            <m:dPr>
                              <m:begChr m:val="["/>
                              <m:endChr m:val="]"/>
                              <m:ctrlPr>
                                <a:rPr lang="el-GR" sz="2200" b="1" i="1" smtClean="0">
                                  <a:latin typeface="Cambria Math"/>
                                  <a:ea typeface="Cambria Math"/>
                                </a:rPr>
                              </m:ctrlPr>
                            </m:dPr>
                            <m:e>
                              <m:sSup>
                                <m:sSupPr>
                                  <m:ctrlPr>
                                    <a:rPr lang="el-GR" sz="2200" b="1" i="1" smtClean="0">
                                      <a:latin typeface="Cambria Math"/>
                                      <a:ea typeface="Cambria Math"/>
                                    </a:rPr>
                                  </m:ctrlPr>
                                </m:sSupPr>
                                <m:e>
                                  <m:r>
                                    <a:rPr lang="el-GR" sz="2200" b="1" i="0" smtClean="0">
                                      <a:latin typeface="Cambria Math"/>
                                      <a:ea typeface="Cambria Math"/>
                                    </a:rPr>
                                    <m:t>𝚶𝚮</m:t>
                                  </m:r>
                                </m:e>
                                <m:sup>
                                  <m:r>
                                    <a:rPr lang="el-GR" sz="2200" b="1" i="1" smtClean="0">
                                      <a:latin typeface="Cambria Math"/>
                                      <a:ea typeface="Cambria Math"/>
                                    </a:rPr>
                                    <m:t>−</m:t>
                                  </m:r>
                                </m:sup>
                              </m:sSup>
                            </m:e>
                          </m:d>
                        </m:num>
                        <m:den>
                          <m:sSup>
                            <m:sSupPr>
                              <m:ctrlPr>
                                <a:rPr lang="el-GR" sz="2200" b="1" i="1" smtClean="0">
                                  <a:latin typeface="Cambria Math"/>
                                </a:rPr>
                              </m:ctrlPr>
                            </m:sSupPr>
                            <m:e>
                              <m:d>
                                <m:dPr>
                                  <m:begChr m:val="["/>
                                  <m:endChr m:val="]"/>
                                  <m:ctrlPr>
                                    <a:rPr lang="el-GR" sz="2200" b="1" i="1" smtClean="0">
                                      <a:latin typeface="Cambria Math"/>
                                    </a:rPr>
                                  </m:ctrlPr>
                                </m:dPr>
                                <m:e>
                                  <m:sSub>
                                    <m:sSubPr>
                                      <m:ctrlPr>
                                        <a:rPr lang="el-GR" sz="2200" b="1" i="1" smtClean="0">
                                          <a:latin typeface="Cambria Math"/>
                                        </a:rPr>
                                      </m:ctrlPr>
                                    </m:sSubPr>
                                    <m:e>
                                      <m:r>
                                        <a:rPr lang="el-GR" sz="2200" b="1" i="0" smtClean="0">
                                          <a:latin typeface="Cambria Math"/>
                                        </a:rPr>
                                        <m:t>𝚮</m:t>
                                      </m:r>
                                    </m:e>
                                    <m:sub>
                                      <m:r>
                                        <a:rPr lang="el-GR" sz="2200" b="1" i="1" smtClean="0">
                                          <a:latin typeface="Cambria Math"/>
                                        </a:rPr>
                                        <m:t>𝟐</m:t>
                                      </m:r>
                                    </m:sub>
                                  </m:sSub>
                                  <m:r>
                                    <a:rPr lang="el-GR" sz="2200" b="1" i="0" smtClean="0">
                                      <a:latin typeface="Cambria Math"/>
                                    </a:rPr>
                                    <m:t>𝚶</m:t>
                                  </m:r>
                                </m:e>
                              </m:d>
                            </m:e>
                            <m:sup>
                              <m:r>
                                <a:rPr lang="el-GR" sz="2200" b="1" i="1" smtClean="0">
                                  <a:latin typeface="Cambria Math"/>
                                </a:rPr>
                                <m:t>𝟐</m:t>
                              </m:r>
                            </m:sup>
                          </m:sSup>
                        </m:den>
                      </m:f>
                      <m:r>
                        <a:rPr lang="el-GR" sz="2200" b="1" i="1" smtClean="0">
                          <a:latin typeface="Cambria Math"/>
                        </a:rPr>
                        <m:t>=</m:t>
                      </m:r>
                      <m:f>
                        <m:fPr>
                          <m:ctrlPr>
                            <a:rPr lang="el-GR" sz="2200" b="1" i="1" smtClean="0">
                              <a:latin typeface="Cambria Math"/>
                            </a:rPr>
                          </m:ctrlPr>
                        </m:fPr>
                        <m:num>
                          <m:sSup>
                            <m:sSupPr>
                              <m:ctrlPr>
                                <a:rPr lang="el-GR" sz="2200" b="1" i="1" smtClean="0">
                                  <a:latin typeface="Cambria Math"/>
                                </a:rPr>
                              </m:ctrlPr>
                            </m:sSupPr>
                            <m:e>
                              <m:r>
                                <a:rPr lang="el-GR" sz="2200" b="1" i="1" smtClean="0">
                                  <a:latin typeface="Cambria Math"/>
                                </a:rPr>
                                <m:t>𝟏𝟎</m:t>
                              </m:r>
                            </m:e>
                            <m:sup>
                              <m:r>
                                <a:rPr lang="el-GR" sz="2200" b="1" i="1" smtClean="0">
                                  <a:latin typeface="Cambria Math"/>
                                </a:rPr>
                                <m:t>−</m:t>
                              </m:r>
                              <m:r>
                                <a:rPr lang="el-GR" sz="2200" b="1" i="1" smtClean="0">
                                  <a:latin typeface="Cambria Math"/>
                                </a:rPr>
                                <m:t>𝟕</m:t>
                              </m:r>
                            </m:sup>
                          </m:sSup>
                          <m:r>
                            <a:rPr lang="el-GR" sz="2200" b="1" i="1" smtClean="0">
                              <a:latin typeface="Cambria Math"/>
                              <a:ea typeface="Cambria Math"/>
                            </a:rPr>
                            <m:t>∙</m:t>
                          </m:r>
                          <m:sSup>
                            <m:sSupPr>
                              <m:ctrlPr>
                                <a:rPr lang="el-GR" sz="2200" b="1" i="1" smtClean="0">
                                  <a:latin typeface="Cambria Math"/>
                                  <a:ea typeface="Cambria Math"/>
                                </a:rPr>
                              </m:ctrlPr>
                            </m:sSupPr>
                            <m:e>
                              <m:r>
                                <a:rPr lang="el-GR" sz="2200" b="1" i="1" smtClean="0">
                                  <a:latin typeface="Cambria Math"/>
                                  <a:ea typeface="Cambria Math"/>
                                </a:rPr>
                                <m:t>𝟏𝟎</m:t>
                              </m:r>
                            </m:e>
                            <m:sup>
                              <m:r>
                                <a:rPr lang="el-GR" sz="2200" b="1" i="1" smtClean="0">
                                  <a:latin typeface="Cambria Math"/>
                                  <a:ea typeface="Cambria Math"/>
                                </a:rPr>
                                <m:t>−</m:t>
                              </m:r>
                              <m:r>
                                <a:rPr lang="el-GR" sz="2200" b="1" i="1" smtClean="0">
                                  <a:latin typeface="Cambria Math"/>
                                  <a:ea typeface="Cambria Math"/>
                                </a:rPr>
                                <m:t>𝟕</m:t>
                              </m:r>
                            </m:sup>
                          </m:sSup>
                        </m:num>
                        <m:den>
                          <m:sSup>
                            <m:sSupPr>
                              <m:ctrlPr>
                                <a:rPr lang="el-GR" sz="2200" b="1" i="1" smtClean="0">
                                  <a:latin typeface="Cambria Math"/>
                                </a:rPr>
                              </m:ctrlPr>
                            </m:sSupPr>
                            <m:e>
                              <m:d>
                                <m:dPr>
                                  <m:ctrlPr>
                                    <a:rPr lang="el-GR" sz="2200" b="1" i="1" smtClean="0">
                                      <a:latin typeface="Cambria Math"/>
                                    </a:rPr>
                                  </m:ctrlPr>
                                </m:dPr>
                                <m:e>
                                  <m:r>
                                    <a:rPr lang="el-GR" sz="2200" b="1" i="1" smtClean="0">
                                      <a:latin typeface="Cambria Math"/>
                                    </a:rPr>
                                    <m:t>𝟓𝟓</m:t>
                                  </m:r>
                                  <m:r>
                                    <a:rPr lang="el-GR" sz="2200" b="1" i="1" smtClean="0">
                                      <a:latin typeface="Cambria Math"/>
                                    </a:rPr>
                                    <m:t>,</m:t>
                                  </m:r>
                                  <m:r>
                                    <a:rPr lang="el-GR" sz="2200" b="1" i="1" smtClean="0">
                                      <a:latin typeface="Cambria Math"/>
                                    </a:rPr>
                                    <m:t>𝟒</m:t>
                                  </m:r>
                                </m:e>
                              </m:d>
                            </m:e>
                            <m:sup>
                              <m:r>
                                <a:rPr lang="el-GR" sz="2200" b="1" i="1" smtClean="0">
                                  <a:latin typeface="Cambria Math"/>
                                </a:rPr>
                                <m:t>𝟐</m:t>
                              </m:r>
                            </m:sup>
                          </m:sSup>
                        </m:den>
                      </m:f>
                    </m:oMath>
                  </m:oMathPara>
                </a14:m>
                <a:endParaRPr lang="el-GR" sz="2200"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11560" y="1196752"/>
                <a:ext cx="8280920" cy="5400600"/>
              </a:xfrm>
              <a:blipFill rotWithShape="1">
                <a:blip r:embed="rId2"/>
                <a:stretch>
                  <a:fillRect l="-883" t="-677" r="-80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791239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908720"/>
          </a:xfrm>
        </p:spPr>
        <p:txBody>
          <a:bodyPr/>
          <a:lstStyle/>
          <a:p>
            <a:r>
              <a:rPr lang="el-GR" dirty="0"/>
              <a:t>Άλλες σημαντικές ιδιότητες του </a:t>
            </a:r>
            <a:r>
              <a:rPr lang="el-GR" dirty="0" smtClean="0"/>
              <a:t>ύδατος </a:t>
            </a:r>
            <a:r>
              <a:rPr lang="el-GR" sz="3000" b="0" dirty="0" smtClean="0"/>
              <a:t>3/3</a:t>
            </a:r>
            <a:endParaRPr lang="el-GR" sz="3000" b="0" dirty="0"/>
          </a:p>
        </p:txBody>
      </p:sp>
      <p:sp>
        <p:nvSpPr>
          <p:cNvPr id="3" name="Θέση περιεχομένου 2"/>
          <p:cNvSpPr>
            <a:spLocks noGrp="1"/>
          </p:cNvSpPr>
          <p:nvPr>
            <p:ph idx="1"/>
          </p:nvPr>
        </p:nvSpPr>
        <p:spPr>
          <a:xfrm>
            <a:off x="611560" y="1196752"/>
            <a:ext cx="8496944" cy="5661248"/>
          </a:xfrm>
        </p:spPr>
        <p:txBody>
          <a:bodyPr>
            <a:normAutofit/>
          </a:bodyPr>
          <a:lstStyle/>
          <a:p>
            <a:pPr marL="0" indent="0">
              <a:spcBef>
                <a:spcPts val="600"/>
              </a:spcBef>
              <a:buNone/>
            </a:pPr>
            <a:r>
              <a:rPr lang="el-GR" sz="2000" dirty="0"/>
              <a:t>Επειδή το 55.4Μ είναι σταθερό και πολύ μεγαλύτερο, πολλαπλασιάζοντας και τα 2 μέλη με 55.4 έχουμε</a:t>
            </a:r>
            <a:r>
              <a:rPr lang="el-GR" sz="2000" dirty="0" smtClean="0"/>
              <a:t>:</a:t>
            </a:r>
            <a:r>
              <a:rPr lang="el-GR" sz="2000" dirty="0"/>
              <a:t> </a:t>
            </a:r>
          </a:p>
          <a:p>
            <a:pPr marL="0" indent="0" algn="ctr">
              <a:spcBef>
                <a:spcPts val="600"/>
              </a:spcBef>
              <a:buNone/>
            </a:pPr>
            <a:r>
              <a:rPr lang="en-US" sz="2000" b="1" dirty="0"/>
              <a:t>K</a:t>
            </a:r>
            <a:r>
              <a:rPr lang="el-GR" sz="2000" b="1" dirty="0"/>
              <a:t>ισορ = 10</a:t>
            </a:r>
            <a:r>
              <a:rPr lang="el-GR" sz="2000" b="1" baseline="30000" dirty="0"/>
              <a:t>-14</a:t>
            </a:r>
            <a:r>
              <a:rPr lang="el-GR" sz="2000" b="1" dirty="0"/>
              <a:t> = Κ</a:t>
            </a:r>
            <a:r>
              <a:rPr lang="en-US" sz="2000" b="1" baseline="-25000" dirty="0" smtClean="0"/>
              <a:t>w</a:t>
            </a:r>
            <a:endParaRPr lang="el-GR" sz="2000" b="1" baseline="-25000" dirty="0" smtClean="0"/>
          </a:p>
          <a:p>
            <a:pPr marL="0" indent="0">
              <a:spcBef>
                <a:spcPts val="600"/>
              </a:spcBef>
              <a:spcAft>
                <a:spcPts val="1200"/>
              </a:spcAft>
              <a:buNone/>
            </a:pPr>
            <a:r>
              <a:rPr lang="el-GR" sz="2000" b="1" dirty="0" smtClean="0"/>
              <a:t>K</a:t>
            </a:r>
            <a:r>
              <a:rPr lang="el-GR" sz="2000" b="1" baseline="-25000" dirty="0" smtClean="0"/>
              <a:t>w</a:t>
            </a:r>
            <a:r>
              <a:rPr lang="el-GR" sz="2000" b="1" dirty="0" smtClean="0"/>
              <a:t> </a:t>
            </a:r>
            <a:r>
              <a:rPr lang="el-GR" sz="2000" b="1" dirty="0"/>
              <a:t>= Γινόμενο ιόντων </a:t>
            </a:r>
            <a:r>
              <a:rPr lang="el-GR" sz="2000" b="1" dirty="0" smtClean="0"/>
              <a:t>ύδατος</a:t>
            </a:r>
            <a:endParaRPr lang="el-GR" sz="2000" dirty="0"/>
          </a:p>
          <a:p>
            <a:pPr marL="0" indent="0">
              <a:spcBef>
                <a:spcPts val="600"/>
              </a:spcBef>
              <a:buNone/>
            </a:pPr>
            <a:r>
              <a:rPr lang="el-GR" sz="2000" dirty="0"/>
              <a:t>Για την απλούστευση των υπολογισμών, λογαριθμίζουμε</a:t>
            </a:r>
            <a:r>
              <a:rPr lang="el-GR" sz="2000" dirty="0" smtClean="0"/>
              <a:t>.</a:t>
            </a:r>
            <a:endParaRPr lang="el-GR" sz="2000" dirty="0"/>
          </a:p>
          <a:p>
            <a:pPr marL="0" indent="0" algn="ctr">
              <a:spcBef>
                <a:spcPts val="600"/>
              </a:spcBef>
              <a:buNone/>
            </a:pPr>
            <a:r>
              <a:rPr lang="en-US" sz="2000" dirty="0"/>
              <a:t>log K</a:t>
            </a:r>
            <a:r>
              <a:rPr lang="en-US" sz="2000" baseline="-25000" dirty="0"/>
              <a:t>w</a:t>
            </a:r>
            <a:r>
              <a:rPr lang="en-GB" sz="2000" dirty="0"/>
              <a:t> = </a:t>
            </a:r>
            <a:r>
              <a:rPr lang="en-US" sz="2000" dirty="0"/>
              <a:t>log </a:t>
            </a:r>
            <a:r>
              <a:rPr lang="el-GR" sz="2000" dirty="0"/>
              <a:t>Η</a:t>
            </a:r>
            <a:r>
              <a:rPr lang="en-GB" sz="2000" baseline="30000" dirty="0"/>
              <a:t>+</a:t>
            </a:r>
            <a:r>
              <a:rPr lang="en-GB" sz="2000" dirty="0"/>
              <a:t> + </a:t>
            </a:r>
            <a:r>
              <a:rPr lang="en-US" sz="2000" dirty="0"/>
              <a:t>log OH</a:t>
            </a:r>
            <a:r>
              <a:rPr lang="en-GB" sz="2000" baseline="30000" dirty="0"/>
              <a:t>-</a:t>
            </a:r>
            <a:r>
              <a:rPr lang="en-GB" sz="2000" dirty="0"/>
              <a:t> = </a:t>
            </a:r>
            <a:r>
              <a:rPr lang="en-US" sz="2000" dirty="0"/>
              <a:t>log</a:t>
            </a:r>
            <a:r>
              <a:rPr lang="en-GB" sz="2000" dirty="0"/>
              <a:t> 10</a:t>
            </a:r>
            <a:r>
              <a:rPr lang="en-GB" sz="2000" baseline="30000" dirty="0"/>
              <a:t>-14</a:t>
            </a:r>
            <a:endParaRPr lang="el-GR" sz="2000" dirty="0"/>
          </a:p>
          <a:p>
            <a:pPr marL="0" indent="0" algn="ctr">
              <a:spcBef>
                <a:spcPts val="600"/>
              </a:spcBef>
              <a:buNone/>
            </a:pPr>
            <a:r>
              <a:rPr lang="el-GR" sz="2000" dirty="0"/>
              <a:t>ή</a:t>
            </a:r>
            <a:r>
              <a:rPr lang="en-GB" sz="2000" dirty="0"/>
              <a:t> -</a:t>
            </a:r>
            <a:r>
              <a:rPr lang="en-US" sz="2000" dirty="0"/>
              <a:t>log K</a:t>
            </a:r>
            <a:r>
              <a:rPr lang="en-US" sz="2000" baseline="-25000" dirty="0"/>
              <a:t>w</a:t>
            </a:r>
            <a:r>
              <a:rPr lang="en-GB" sz="2000" dirty="0"/>
              <a:t> = -</a:t>
            </a:r>
            <a:r>
              <a:rPr lang="en-US" sz="2000" dirty="0"/>
              <a:t>log H</a:t>
            </a:r>
            <a:r>
              <a:rPr lang="en-GB" sz="2000" baseline="30000" dirty="0"/>
              <a:t>+</a:t>
            </a:r>
            <a:r>
              <a:rPr lang="en-GB" sz="2000" dirty="0"/>
              <a:t> -</a:t>
            </a:r>
            <a:r>
              <a:rPr lang="en-US" sz="2000" dirty="0"/>
              <a:t>log OH</a:t>
            </a:r>
            <a:r>
              <a:rPr lang="en-GB" sz="2000" baseline="30000" dirty="0"/>
              <a:t>-</a:t>
            </a:r>
            <a:r>
              <a:rPr lang="en-GB" sz="2000" dirty="0"/>
              <a:t> = -</a:t>
            </a:r>
            <a:r>
              <a:rPr lang="en-US" sz="2000" dirty="0"/>
              <a:t>log</a:t>
            </a:r>
            <a:r>
              <a:rPr lang="en-GB" sz="2000" dirty="0"/>
              <a:t> 10</a:t>
            </a:r>
            <a:r>
              <a:rPr lang="en-GB" sz="2000" baseline="30000" dirty="0"/>
              <a:t>-14</a:t>
            </a:r>
            <a:endParaRPr lang="el-GR" sz="2000" dirty="0"/>
          </a:p>
          <a:p>
            <a:pPr marL="0" indent="0" algn="ctr">
              <a:spcBef>
                <a:spcPts val="600"/>
              </a:spcBef>
              <a:spcAft>
                <a:spcPts val="1200"/>
              </a:spcAft>
              <a:buNone/>
            </a:pPr>
            <a:r>
              <a:rPr lang="en-GB" sz="2000" dirty="0"/>
              <a:t>-</a:t>
            </a:r>
            <a:r>
              <a:rPr lang="en-US" sz="2000" dirty="0"/>
              <a:t>log K</a:t>
            </a:r>
            <a:r>
              <a:rPr lang="en-US" sz="2000" baseline="-25000" dirty="0"/>
              <a:t>w</a:t>
            </a:r>
            <a:r>
              <a:rPr lang="en-GB" sz="2000" dirty="0"/>
              <a:t> = -</a:t>
            </a:r>
            <a:r>
              <a:rPr lang="en-US" sz="2000" dirty="0"/>
              <a:t>log H</a:t>
            </a:r>
            <a:r>
              <a:rPr lang="en-GB" sz="2000" baseline="30000" dirty="0"/>
              <a:t>+</a:t>
            </a:r>
            <a:r>
              <a:rPr lang="en-GB" sz="2000" dirty="0"/>
              <a:t> -</a:t>
            </a:r>
            <a:r>
              <a:rPr lang="en-US" sz="2000" dirty="0"/>
              <a:t>logO</a:t>
            </a:r>
            <a:r>
              <a:rPr lang="el-GR" sz="2000" dirty="0"/>
              <a:t>Η</a:t>
            </a:r>
            <a:r>
              <a:rPr lang="en-GB" sz="2000" baseline="30000" dirty="0"/>
              <a:t>-</a:t>
            </a:r>
            <a:r>
              <a:rPr lang="en-GB" sz="2000" dirty="0"/>
              <a:t> = </a:t>
            </a:r>
            <a:r>
              <a:rPr lang="en-GB" sz="2000" dirty="0" smtClean="0"/>
              <a:t>14</a:t>
            </a:r>
            <a:endParaRPr lang="el-GR" sz="2000" dirty="0"/>
          </a:p>
          <a:p>
            <a:pPr marL="0" indent="0">
              <a:spcBef>
                <a:spcPts val="600"/>
              </a:spcBef>
              <a:buNone/>
            </a:pPr>
            <a:r>
              <a:rPr lang="el-GR" sz="2000" dirty="0"/>
              <a:t>αν αντικαταστήσουμε τον -log με το </a:t>
            </a:r>
            <a:r>
              <a:rPr lang="en-US" sz="2000" dirty="0"/>
              <a:t>p</a:t>
            </a:r>
            <a:r>
              <a:rPr lang="el-GR" sz="2000" dirty="0"/>
              <a:t>, τότε</a:t>
            </a:r>
            <a:r>
              <a:rPr lang="el-GR" sz="2000" dirty="0" smtClean="0"/>
              <a:t>:</a:t>
            </a:r>
            <a:endParaRPr lang="el-GR" sz="2000" dirty="0"/>
          </a:p>
          <a:p>
            <a:pPr marL="0" indent="0" algn="ctr">
              <a:spcBef>
                <a:spcPts val="600"/>
              </a:spcBef>
              <a:spcAft>
                <a:spcPts val="600"/>
              </a:spcAft>
              <a:buNone/>
            </a:pPr>
            <a:r>
              <a:rPr lang="en-US" sz="2000" b="1" dirty="0"/>
              <a:t>pK</a:t>
            </a:r>
            <a:r>
              <a:rPr lang="en-US" sz="2000" b="1" baseline="-25000" dirty="0"/>
              <a:t>w</a:t>
            </a:r>
            <a:r>
              <a:rPr lang="el-GR" sz="2000" b="1" dirty="0"/>
              <a:t> = </a:t>
            </a:r>
            <a:r>
              <a:rPr lang="en-US" sz="2000" b="1" dirty="0"/>
              <a:t>p</a:t>
            </a:r>
            <a:r>
              <a:rPr lang="el-GR" sz="2000" b="1" dirty="0"/>
              <a:t>Η + </a:t>
            </a:r>
            <a:r>
              <a:rPr lang="en-US" sz="2000" b="1" dirty="0"/>
              <a:t>p</a:t>
            </a:r>
            <a:r>
              <a:rPr lang="el-GR" sz="2000" b="1" dirty="0"/>
              <a:t>ΟΗ = </a:t>
            </a:r>
            <a:r>
              <a:rPr lang="el-GR" sz="2000" b="1" dirty="0" smtClean="0"/>
              <a:t>14 </a:t>
            </a:r>
          </a:p>
          <a:p>
            <a:pPr marL="0" indent="0">
              <a:spcBef>
                <a:spcPts val="600"/>
              </a:spcBef>
              <a:spcAft>
                <a:spcPts val="600"/>
              </a:spcAft>
              <a:buNone/>
            </a:pPr>
            <a:r>
              <a:rPr lang="el-GR" sz="2000" dirty="0" smtClean="0"/>
              <a:t>Έτσι</a:t>
            </a:r>
            <a:r>
              <a:rPr lang="el-GR" sz="2000" dirty="0"/>
              <a:t>, στο καθαρό ύδωρ ισχύει</a:t>
            </a:r>
            <a:r>
              <a:rPr lang="el-GR" sz="2000" dirty="0" smtClean="0"/>
              <a:t>:</a:t>
            </a:r>
            <a:endParaRPr lang="el-GR" sz="2000" dirty="0"/>
          </a:p>
          <a:p>
            <a:pPr marL="0" indent="0" algn="ctr">
              <a:spcBef>
                <a:spcPts val="600"/>
              </a:spcBef>
              <a:buNone/>
            </a:pPr>
            <a:r>
              <a:rPr lang="en-US" sz="2000" b="1" dirty="0"/>
              <a:t>p</a:t>
            </a:r>
            <a:r>
              <a:rPr lang="el-GR" sz="2000" b="1" dirty="0"/>
              <a:t>Η = </a:t>
            </a:r>
            <a:r>
              <a:rPr lang="en-US" sz="2000" b="1" dirty="0"/>
              <a:t>p</a:t>
            </a:r>
            <a:r>
              <a:rPr lang="el-GR" sz="2000" b="1" dirty="0"/>
              <a:t>ΟΗ = 7</a:t>
            </a:r>
            <a:r>
              <a:rPr lang="el-GR" sz="2000" dirty="0"/>
              <a:t> </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440845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Υπενθύμιση βασικών εννοιών </a:t>
            </a:r>
            <a:r>
              <a:rPr lang="el-GR" sz="3000" b="0" dirty="0" smtClean="0"/>
              <a:t>1/3</a:t>
            </a:r>
            <a:endParaRPr lang="el-GR" sz="3000" b="0" dirty="0"/>
          </a:p>
        </p:txBody>
      </p:sp>
      <p:sp>
        <p:nvSpPr>
          <p:cNvPr id="3" name="Θέση περιεχομένου 2"/>
          <p:cNvSpPr>
            <a:spLocks noGrp="1"/>
          </p:cNvSpPr>
          <p:nvPr>
            <p:ph idx="1"/>
          </p:nvPr>
        </p:nvSpPr>
        <p:spPr/>
        <p:txBody>
          <a:bodyPr/>
          <a:lstStyle/>
          <a:p>
            <a:pPr>
              <a:spcBef>
                <a:spcPts val="1200"/>
              </a:spcBef>
            </a:pPr>
            <a:r>
              <a:rPr lang="el-GR" b="1" dirty="0"/>
              <a:t>Ισχυρό οξύ</a:t>
            </a:r>
            <a:r>
              <a:rPr lang="el-GR" dirty="0"/>
              <a:t> = Παραχωρεί σχεδόν όλα τα Η+ του, σχηματίζοντας μια ασθενή </a:t>
            </a:r>
            <a:r>
              <a:rPr lang="el-GR" b="1" dirty="0"/>
              <a:t>συζυγή βάση</a:t>
            </a:r>
            <a:r>
              <a:rPr lang="el-GR" dirty="0"/>
              <a:t> (Α-), σύμφωνα με την εξίσωση</a:t>
            </a:r>
            <a:r>
              <a:rPr lang="el-GR" dirty="0" smtClean="0"/>
              <a:t>.</a:t>
            </a:r>
            <a:endParaRPr lang="el-GR" dirty="0"/>
          </a:p>
          <a:p>
            <a:pPr marL="0" indent="0" algn="ctr">
              <a:spcBef>
                <a:spcPts val="1200"/>
              </a:spcBef>
              <a:buNone/>
            </a:pPr>
            <a:r>
              <a:rPr lang="el-GR" b="1" dirty="0"/>
              <a:t>ΗΑ </a:t>
            </a:r>
            <a:r>
              <a:rPr lang="el-GR" b="1" dirty="0">
                <a:sym typeface="Symbol"/>
              </a:rPr>
              <a:t></a:t>
            </a:r>
            <a:r>
              <a:rPr lang="el-GR" b="1" dirty="0"/>
              <a:t> Η</a:t>
            </a:r>
            <a:r>
              <a:rPr lang="el-GR" b="1" baseline="30000" dirty="0"/>
              <a:t>+</a:t>
            </a:r>
            <a:r>
              <a:rPr lang="el-GR" b="1" dirty="0"/>
              <a:t> + Α</a:t>
            </a:r>
            <a:r>
              <a:rPr lang="el-GR" b="1" baseline="30000" dirty="0"/>
              <a:t>-</a:t>
            </a:r>
            <a:endParaRPr lang="el-GR" b="1" dirty="0"/>
          </a:p>
          <a:p>
            <a:pPr>
              <a:spcBef>
                <a:spcPts val="1200"/>
              </a:spcBef>
            </a:pPr>
            <a:r>
              <a:rPr lang="el-GR" b="1" dirty="0"/>
              <a:t>Ασθενές οξύ</a:t>
            </a:r>
            <a:r>
              <a:rPr lang="el-GR" dirty="0"/>
              <a:t> = παραχωρεί μερικά από τα Η</a:t>
            </a:r>
            <a:r>
              <a:rPr lang="el-GR" i="1" baseline="30000" dirty="0"/>
              <a:t>+</a:t>
            </a:r>
            <a:r>
              <a:rPr lang="el-GR" i="1" dirty="0"/>
              <a:t> </a:t>
            </a:r>
            <a:r>
              <a:rPr lang="el-GR" dirty="0"/>
              <a:t>του.</a:t>
            </a:r>
          </a:p>
          <a:p>
            <a:pPr>
              <a:spcBef>
                <a:spcPts val="1200"/>
              </a:spcBef>
            </a:pPr>
            <a:r>
              <a:rPr lang="el-GR" b="1" dirty="0"/>
              <a:t>Συζυγές Οξύ</a:t>
            </a:r>
            <a:r>
              <a:rPr lang="el-GR" dirty="0"/>
              <a:t> = προέρχεται από μια βάση, όταν δεχθεί Η</a:t>
            </a:r>
            <a:r>
              <a:rPr lang="el-GR" baseline="30000" dirty="0"/>
              <a:t>+</a:t>
            </a:r>
            <a:r>
              <a:rPr lang="el-GR" dirty="0"/>
              <a:t>.</a:t>
            </a:r>
          </a:p>
          <a:p>
            <a:pPr>
              <a:spcBef>
                <a:spcPts val="1200"/>
              </a:spcBef>
            </a:pPr>
            <a:r>
              <a:rPr lang="el-GR" b="1" dirty="0"/>
              <a:t>Ασθενής βάση</a:t>
            </a:r>
            <a:r>
              <a:rPr lang="el-GR" dirty="0"/>
              <a:t> (ΒΗ</a:t>
            </a:r>
            <a:r>
              <a:rPr lang="el-GR" baseline="30000" dirty="0"/>
              <a:t>+</a:t>
            </a:r>
            <a:r>
              <a:rPr lang="el-GR" dirty="0"/>
              <a:t>) = παραχωρούν ένα Η</a:t>
            </a:r>
            <a:r>
              <a:rPr lang="el-GR" baseline="30000" dirty="0"/>
              <a:t>+</a:t>
            </a:r>
            <a:r>
              <a:rPr lang="el-GR" dirty="0"/>
              <a:t> και μια αφόρτιστη βάση (Β), σύμφωνα με την εξίσωση</a:t>
            </a:r>
            <a:r>
              <a:rPr lang="el-GR" dirty="0" smtClean="0"/>
              <a:t>.</a:t>
            </a:r>
            <a:endParaRPr lang="el-GR" dirty="0"/>
          </a:p>
          <a:p>
            <a:pPr marL="0" indent="0" algn="ctr">
              <a:spcBef>
                <a:spcPts val="1200"/>
              </a:spcBef>
              <a:buNone/>
            </a:pPr>
            <a:r>
              <a:rPr lang="el-GR" b="1" dirty="0"/>
              <a:t>ΒΗ</a:t>
            </a:r>
            <a:r>
              <a:rPr lang="el-GR" b="1" baseline="30000" dirty="0"/>
              <a:t>+</a:t>
            </a:r>
            <a:r>
              <a:rPr lang="el-GR" b="1" dirty="0"/>
              <a:t> </a:t>
            </a:r>
            <a:r>
              <a:rPr lang="el-GR" b="1" dirty="0">
                <a:sym typeface="Symbol"/>
              </a:rPr>
              <a:t></a:t>
            </a:r>
            <a:r>
              <a:rPr lang="el-GR" b="1" dirty="0"/>
              <a:t> Β + Η</a:t>
            </a:r>
            <a:r>
              <a:rPr lang="el-GR" b="1" baseline="30000"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646111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Υπενθύμιση βασικών εννοιών </a:t>
            </a:r>
            <a:r>
              <a:rPr lang="el-GR" sz="3000" b="0" dirty="0" smtClean="0"/>
              <a:t>2/3</a:t>
            </a:r>
            <a:endParaRPr lang="el-GR" sz="30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buNone/>
                </a:pPr>
                <a:r>
                  <a:rPr lang="el-GR" dirty="0" smtClean="0"/>
                  <a:t>Στη περίπτωση όπου,</a:t>
                </a:r>
                <a:endParaRPr lang="el-GR" dirty="0"/>
              </a:p>
              <a:p>
                <a:pPr marL="0" indent="0" algn="ctr">
                  <a:buNone/>
                </a:pPr>
                <a:r>
                  <a:rPr lang="el-GR" dirty="0"/>
                  <a:t>ΗΑ </a:t>
                </a:r>
                <a:r>
                  <a:rPr lang="el-GR" dirty="0">
                    <a:sym typeface="Symbol"/>
                  </a:rPr>
                  <a:t></a:t>
                </a:r>
                <a:r>
                  <a:rPr lang="el-GR" dirty="0"/>
                  <a:t> Η</a:t>
                </a:r>
                <a:r>
                  <a:rPr lang="el-GR" baseline="30000" dirty="0"/>
                  <a:t>+</a:t>
                </a:r>
                <a:r>
                  <a:rPr lang="el-GR" dirty="0"/>
                  <a:t> + </a:t>
                </a:r>
                <a:r>
                  <a:rPr lang="el-GR" dirty="0" smtClean="0"/>
                  <a:t>Α</a:t>
                </a:r>
                <a:r>
                  <a:rPr lang="el-GR" baseline="30000" dirty="0" smtClean="0"/>
                  <a:t>-</a:t>
                </a:r>
                <a:endParaRPr lang="el-GR" dirty="0"/>
              </a:p>
              <a:p>
                <a:pPr marL="0" indent="0">
                  <a:buNone/>
                </a:pPr>
                <a:r>
                  <a:rPr lang="el-GR" dirty="0"/>
                  <a:t>η σταθερά διάστασης του οξέος Κα, ισούται με</a:t>
                </a:r>
                <a:r>
                  <a:rPr lang="el-GR" dirty="0" smtClean="0"/>
                  <a:t>:</a:t>
                </a:r>
                <a:endParaRPr lang="el-GR" dirty="0"/>
              </a:p>
              <a:p>
                <a:pPr marL="0" indent="0">
                  <a:spcAft>
                    <a:spcPts val="1800"/>
                  </a:spcAft>
                  <a:buNone/>
                </a:pPr>
                <a14:m>
                  <m:oMathPara xmlns:m="http://schemas.openxmlformats.org/officeDocument/2006/math">
                    <m:oMathParaPr>
                      <m:jc m:val="centerGroup"/>
                    </m:oMathParaPr>
                    <m:oMath xmlns:m="http://schemas.openxmlformats.org/officeDocument/2006/math">
                      <m:r>
                        <a:rPr lang="el-GR" b="1" i="0" smtClean="0">
                          <a:latin typeface="Cambria Math"/>
                        </a:rPr>
                        <m:t>𝚱𝛂</m:t>
                      </m:r>
                      <m:r>
                        <a:rPr lang="el-GR" b="1" i="0" smtClean="0">
                          <a:latin typeface="Cambria Math"/>
                        </a:rPr>
                        <m:t>=</m:t>
                      </m:r>
                      <m:d>
                        <m:dPr>
                          <m:begChr m:val="["/>
                          <m:endChr m:val="]"/>
                          <m:ctrlPr>
                            <a:rPr lang="el-GR" b="1" i="1" smtClean="0">
                              <a:latin typeface="Cambria Math"/>
                            </a:rPr>
                          </m:ctrlPr>
                        </m:dPr>
                        <m:e>
                          <m:sSup>
                            <m:sSupPr>
                              <m:ctrlPr>
                                <a:rPr lang="el-GR" b="1" i="1" smtClean="0">
                                  <a:latin typeface="Cambria Math"/>
                                </a:rPr>
                              </m:ctrlPr>
                            </m:sSupPr>
                            <m:e>
                              <m:r>
                                <a:rPr lang="el-GR" b="1" i="0" smtClean="0">
                                  <a:latin typeface="Cambria Math"/>
                                </a:rPr>
                                <m:t>𝚮</m:t>
                              </m:r>
                            </m:e>
                            <m:sup>
                              <m:r>
                                <a:rPr lang="el-GR" b="1" i="1" smtClean="0">
                                  <a:latin typeface="Cambria Math"/>
                                </a:rPr>
                                <m:t>+</m:t>
                              </m:r>
                            </m:sup>
                          </m:sSup>
                        </m:e>
                      </m:d>
                      <m:r>
                        <a:rPr lang="el-GR" b="1" i="1" smtClean="0">
                          <a:latin typeface="Cambria Math"/>
                          <a:ea typeface="Cambria Math"/>
                        </a:rPr>
                        <m:t>∙</m:t>
                      </m:r>
                      <m:f>
                        <m:fPr>
                          <m:ctrlPr>
                            <a:rPr lang="el-GR" b="1" i="1" smtClean="0">
                              <a:latin typeface="Cambria Math"/>
                              <a:ea typeface="Cambria Math"/>
                            </a:rPr>
                          </m:ctrlPr>
                        </m:fPr>
                        <m:num>
                          <m:d>
                            <m:dPr>
                              <m:begChr m:val="["/>
                              <m:endChr m:val="]"/>
                              <m:ctrlPr>
                                <a:rPr lang="el-GR" b="1" i="1" smtClean="0">
                                  <a:latin typeface="Cambria Math"/>
                                  <a:ea typeface="Cambria Math"/>
                                </a:rPr>
                              </m:ctrlPr>
                            </m:dPr>
                            <m:e>
                              <m:sSup>
                                <m:sSupPr>
                                  <m:ctrlPr>
                                    <a:rPr lang="el-GR" b="1" i="1" smtClean="0">
                                      <a:latin typeface="Cambria Math"/>
                                      <a:ea typeface="Cambria Math"/>
                                    </a:rPr>
                                  </m:ctrlPr>
                                </m:sSupPr>
                                <m:e>
                                  <m:r>
                                    <a:rPr lang="el-GR" b="1" i="0" smtClean="0">
                                      <a:latin typeface="Cambria Math"/>
                                      <a:ea typeface="Cambria Math"/>
                                    </a:rPr>
                                    <m:t>𝚨</m:t>
                                  </m:r>
                                </m:e>
                                <m:sup>
                                  <m:r>
                                    <a:rPr lang="el-GR" b="1" i="1" smtClean="0">
                                      <a:latin typeface="Cambria Math"/>
                                      <a:ea typeface="Cambria Math"/>
                                    </a:rPr>
                                    <m:t>−</m:t>
                                  </m:r>
                                </m:sup>
                              </m:sSup>
                            </m:e>
                          </m:d>
                        </m:num>
                        <m:den>
                          <m:d>
                            <m:dPr>
                              <m:begChr m:val="["/>
                              <m:endChr m:val="]"/>
                              <m:ctrlPr>
                                <a:rPr lang="el-GR" b="1" i="1" smtClean="0">
                                  <a:latin typeface="Cambria Math"/>
                                  <a:ea typeface="Cambria Math"/>
                                </a:rPr>
                              </m:ctrlPr>
                            </m:dPr>
                            <m:e>
                              <m:r>
                                <a:rPr lang="el-GR" b="1" i="0" smtClean="0">
                                  <a:latin typeface="Cambria Math"/>
                                  <a:ea typeface="Cambria Math"/>
                                </a:rPr>
                                <m:t>𝚮𝚨</m:t>
                              </m:r>
                            </m:e>
                          </m:d>
                        </m:den>
                      </m:f>
                    </m:oMath>
                  </m:oMathPara>
                </a14:m>
                <a:endParaRPr lang="el-GR" b="1" dirty="0" smtClean="0"/>
              </a:p>
              <a:p>
                <a:pPr>
                  <a:buFont typeface="Wingdings" panose="05000000000000000000" pitchFamily="2" charset="2"/>
                  <a:buChar char="ü"/>
                </a:pPr>
                <a:r>
                  <a:rPr lang="el-GR" b="1" dirty="0" smtClean="0"/>
                  <a:t>Είναι </a:t>
                </a:r>
                <a:r>
                  <a:rPr lang="el-GR" b="1" dirty="0"/>
                  <a:t>προφανές, ότι όσο πιο ισχυρό είναι το οξύ, τόσο μεγαλύτερη και η Κ</a:t>
                </a:r>
                <a:r>
                  <a:rPr lang="el-GR" b="1" baseline="-25000" dirty="0"/>
                  <a:t>α</a:t>
                </a:r>
                <a:r>
                  <a:rPr lang="el-GR" b="1" dirty="0"/>
                  <a:t>.</a:t>
                </a:r>
                <a:endParaRPr lang="el-GR" dirty="0"/>
              </a:p>
              <a:p>
                <a:pPr marL="0" indent="0">
                  <a:spcBef>
                    <a:spcPts val="1200"/>
                  </a:spcBef>
                  <a:buNone/>
                </a:pPr>
                <a:endParaRPr lang="el-GR"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cstate="print"/>
                <a:stretch>
                  <a:fillRect l="-1104" t="-60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115229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Υπενθύμιση βασικών εννοιών </a:t>
            </a:r>
            <a:r>
              <a:rPr lang="el-GR" sz="3000" b="0" dirty="0" smtClean="0"/>
              <a:t>3/3</a:t>
            </a:r>
            <a:endParaRPr lang="el-GR" sz="30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11560" y="1196753"/>
                <a:ext cx="8532440" cy="5544616"/>
              </a:xfrm>
            </p:spPr>
            <p:txBody>
              <a:bodyPr>
                <a:normAutofit/>
              </a:bodyPr>
              <a:lstStyle/>
              <a:p>
                <a:pPr marL="0" indent="0">
                  <a:buNone/>
                </a:pPr>
                <a:r>
                  <a:rPr lang="el-GR" dirty="0" smtClean="0"/>
                  <a:t>Αν </a:t>
                </a:r>
                <a:r>
                  <a:rPr lang="el-GR" dirty="0"/>
                  <a:t>λογαριθμίσουμε τη προηγούμενη σχέση</a:t>
                </a:r>
                <a:r>
                  <a:rPr lang="el-GR" dirty="0" smtClean="0"/>
                  <a:t>:</a:t>
                </a:r>
              </a:p>
              <a:p>
                <a:pPr marL="0" indent="0">
                  <a:buNone/>
                </a:pPr>
                <a14:m>
                  <m:oMathPara xmlns:m="http://schemas.openxmlformats.org/officeDocument/2006/math">
                    <m:oMathParaPr>
                      <m:jc m:val="centerGroup"/>
                    </m:oMathParaPr>
                    <m:oMath xmlns:m="http://schemas.openxmlformats.org/officeDocument/2006/math">
                      <m:func>
                        <m:funcPr>
                          <m:ctrlPr>
                            <a:rPr lang="en-US" b="1" i="1" smtClean="0">
                              <a:latin typeface="Cambria Math"/>
                            </a:rPr>
                          </m:ctrlPr>
                        </m:funcPr>
                        <m:fName>
                          <m:r>
                            <a:rPr lang="el-GR" b="1" i="0" smtClean="0">
                              <a:latin typeface="Cambria Math"/>
                            </a:rPr>
                            <m:t>−</m:t>
                          </m:r>
                          <m:r>
                            <a:rPr lang="en-US" b="1" i="0" smtClean="0">
                              <a:latin typeface="Cambria Math"/>
                            </a:rPr>
                            <m:t>𝐥𝐨𝐠</m:t>
                          </m:r>
                        </m:fName>
                        <m:e>
                          <m:d>
                            <m:dPr>
                              <m:begChr m:val="["/>
                              <m:endChr m:val="]"/>
                              <m:ctrlPr>
                                <a:rPr lang="en-US" b="1" i="1" smtClean="0">
                                  <a:latin typeface="Cambria Math"/>
                                </a:rPr>
                              </m:ctrlPr>
                            </m:dPr>
                            <m:e>
                              <m:sSup>
                                <m:sSupPr>
                                  <m:ctrlPr>
                                    <a:rPr lang="en-US" b="1" i="1" smtClean="0">
                                      <a:latin typeface="Cambria Math"/>
                                    </a:rPr>
                                  </m:ctrlPr>
                                </m:sSupPr>
                                <m:e>
                                  <m:r>
                                    <a:rPr lang="el-GR" b="1" i="0" smtClean="0">
                                      <a:latin typeface="Cambria Math"/>
                                    </a:rPr>
                                    <m:t>𝚮</m:t>
                                  </m:r>
                                </m:e>
                                <m:sup>
                                  <m:r>
                                    <a:rPr lang="el-GR" b="1" i="1" smtClean="0">
                                      <a:latin typeface="Cambria Math"/>
                                    </a:rPr>
                                    <m:t>+</m:t>
                                  </m:r>
                                </m:sup>
                              </m:sSup>
                            </m:e>
                          </m:d>
                        </m:e>
                      </m:func>
                      <m:r>
                        <a:rPr lang="el-GR" b="1" i="1" smtClean="0">
                          <a:latin typeface="Cambria Math"/>
                        </a:rPr>
                        <m:t>=−</m:t>
                      </m:r>
                      <m:func>
                        <m:funcPr>
                          <m:ctrlPr>
                            <a:rPr lang="en-US" b="1" i="1" smtClean="0">
                              <a:latin typeface="Cambria Math"/>
                            </a:rPr>
                          </m:ctrlPr>
                        </m:funcPr>
                        <m:fName>
                          <m:r>
                            <a:rPr lang="en-US" b="1" i="0" smtClean="0">
                              <a:latin typeface="Cambria Math"/>
                            </a:rPr>
                            <m:t>𝐥𝐨𝐠</m:t>
                          </m:r>
                        </m:fName>
                        <m:e>
                          <m:sSup>
                            <m:sSupPr>
                              <m:ctrlPr>
                                <a:rPr lang="en-US" b="1" i="1" smtClean="0">
                                  <a:latin typeface="Cambria Math"/>
                                </a:rPr>
                              </m:ctrlPr>
                            </m:sSupPr>
                            <m:e>
                              <m:r>
                                <a:rPr lang="en-US" b="1" i="0" smtClean="0">
                                  <a:latin typeface="Cambria Math"/>
                                </a:rPr>
                                <m:t>𝐊</m:t>
                              </m:r>
                              <m:r>
                                <a:rPr lang="en-US" b="1" i="1" smtClean="0">
                                  <a:latin typeface="Cambria Math"/>
                                </a:rPr>
                                <m:t>𝒂</m:t>
                              </m:r>
                            </m:e>
                            <m:sup>
                              <m:r>
                                <a:rPr lang="en-US" b="1" i="1" smtClean="0">
                                  <a:latin typeface="Cambria Math"/>
                                </a:rPr>
                                <m:t>+</m:t>
                              </m:r>
                            </m:sup>
                          </m:sSup>
                          <m:d>
                            <m:dPr>
                              <m:ctrlPr>
                                <a:rPr lang="en-US" b="1" i="1" smtClean="0">
                                  <a:latin typeface="Cambria Math"/>
                                </a:rPr>
                              </m:ctrlPr>
                            </m:dPr>
                            <m:e>
                              <m:r>
                                <a:rPr lang="el-GR" b="1" i="1" smtClean="0">
                                  <a:latin typeface="Cambria Math"/>
                                </a:rPr>
                                <m:t>−</m:t>
                              </m:r>
                              <m:func>
                                <m:funcPr>
                                  <m:ctrlPr>
                                    <a:rPr lang="en-US" b="1" i="1" smtClean="0">
                                      <a:latin typeface="Cambria Math"/>
                                    </a:rPr>
                                  </m:ctrlPr>
                                </m:funcPr>
                                <m:fName>
                                  <m:r>
                                    <a:rPr lang="en-US" b="1" i="0" smtClean="0">
                                      <a:latin typeface="Cambria Math"/>
                                    </a:rPr>
                                    <m:t>𝐥𝐨𝐠</m:t>
                                  </m:r>
                                </m:fName>
                                <m:e>
                                  <m:f>
                                    <m:fPr>
                                      <m:ctrlPr>
                                        <a:rPr lang="en-US" b="1" i="1" smtClean="0">
                                          <a:latin typeface="Cambria Math"/>
                                        </a:rPr>
                                      </m:ctrlPr>
                                    </m:fPr>
                                    <m:num>
                                      <m:d>
                                        <m:dPr>
                                          <m:begChr m:val="["/>
                                          <m:endChr m:val="]"/>
                                          <m:ctrlPr>
                                            <a:rPr lang="en-US" b="1" i="1" smtClean="0">
                                              <a:latin typeface="Cambria Math"/>
                                            </a:rPr>
                                          </m:ctrlPr>
                                        </m:dPr>
                                        <m:e>
                                          <m:r>
                                            <a:rPr lang="en-US" b="1" i="1" smtClean="0">
                                              <a:latin typeface="Cambria Math"/>
                                            </a:rPr>
                                            <m:t>𝑯𝑨</m:t>
                                          </m:r>
                                        </m:e>
                                      </m:d>
                                    </m:num>
                                    <m:den>
                                      <m:d>
                                        <m:dPr>
                                          <m:begChr m:val="["/>
                                          <m:endChr m:val="]"/>
                                          <m:ctrlPr>
                                            <a:rPr lang="en-US" b="1" i="1" smtClean="0">
                                              <a:latin typeface="Cambria Math"/>
                                            </a:rPr>
                                          </m:ctrlPr>
                                        </m:dPr>
                                        <m:e>
                                          <m:sSup>
                                            <m:sSupPr>
                                              <m:ctrlPr>
                                                <a:rPr lang="en-US" b="1" i="1" smtClean="0">
                                                  <a:latin typeface="Cambria Math"/>
                                                </a:rPr>
                                              </m:ctrlPr>
                                            </m:sSupPr>
                                            <m:e>
                                              <m:r>
                                                <a:rPr lang="en-US" b="1" i="1" smtClean="0">
                                                  <a:latin typeface="Cambria Math"/>
                                                </a:rPr>
                                                <m:t>𝑨</m:t>
                                              </m:r>
                                            </m:e>
                                            <m:sup>
                                              <m:r>
                                                <a:rPr lang="en-US" b="1" i="1" smtClean="0">
                                                  <a:latin typeface="Cambria Math"/>
                                                </a:rPr>
                                                <m:t>−</m:t>
                                              </m:r>
                                            </m:sup>
                                          </m:sSup>
                                        </m:e>
                                      </m:d>
                                    </m:den>
                                  </m:f>
                                </m:e>
                              </m:func>
                            </m:e>
                          </m:d>
                        </m:e>
                      </m:func>
                    </m:oMath>
                  </m:oMathPara>
                </a14:m>
                <a:endParaRPr lang="el-GR" b="1" dirty="0"/>
              </a:p>
              <a:p>
                <a:pPr marL="0" indent="0">
                  <a:buNone/>
                </a:pPr>
                <a:r>
                  <a:rPr lang="el-GR" dirty="0" smtClean="0"/>
                  <a:t>Αλλά</a:t>
                </a:r>
                <a:endParaRPr lang="en-US" dirty="0" smtClean="0"/>
              </a:p>
              <a:p>
                <a:pPr marL="0" indent="0">
                  <a:buNone/>
                </a:pPr>
                <a14:m>
                  <m:oMathPara xmlns:m="http://schemas.openxmlformats.org/officeDocument/2006/math">
                    <m:oMathParaPr>
                      <m:jc m:val="centerGroup"/>
                    </m:oMathParaPr>
                    <m:oMath xmlns:m="http://schemas.openxmlformats.org/officeDocument/2006/math">
                      <m:func>
                        <m:funcPr>
                          <m:ctrlPr>
                            <a:rPr lang="en-US" b="1" i="1">
                              <a:latin typeface="Cambria Math"/>
                            </a:rPr>
                          </m:ctrlPr>
                        </m:funcPr>
                        <m:fName>
                          <m:r>
                            <a:rPr lang="el-GR" b="1">
                              <a:latin typeface="Cambria Math"/>
                            </a:rPr>
                            <m:t>−</m:t>
                          </m:r>
                          <m:r>
                            <a:rPr lang="en-US" b="1" i="1">
                              <a:latin typeface="Cambria Math"/>
                            </a:rPr>
                            <m:t>𝒍𝒐𝒈</m:t>
                          </m:r>
                        </m:fName>
                        <m:e>
                          <m:f>
                            <m:fPr>
                              <m:ctrlPr>
                                <a:rPr lang="en-US" b="1" i="1" smtClean="0">
                                  <a:latin typeface="Cambria Math"/>
                                </a:rPr>
                              </m:ctrlPr>
                            </m:fPr>
                            <m:num>
                              <m:r>
                                <a:rPr lang="en-US" b="1" i="1" smtClean="0">
                                  <a:latin typeface="Cambria Math"/>
                                </a:rPr>
                                <m:t>𝑨</m:t>
                              </m:r>
                            </m:num>
                            <m:den>
                              <m:r>
                                <a:rPr lang="en-US" b="1" i="1" smtClean="0">
                                  <a:latin typeface="Cambria Math"/>
                                </a:rPr>
                                <m:t>𝑩</m:t>
                              </m:r>
                            </m:den>
                          </m:f>
                        </m:e>
                      </m:func>
                      <m:r>
                        <a:rPr lang="el-GR" b="1" i="1">
                          <a:latin typeface="Cambria Math"/>
                        </a:rPr>
                        <m:t>=−</m:t>
                      </m:r>
                      <m:func>
                        <m:funcPr>
                          <m:ctrlPr>
                            <a:rPr lang="en-US" b="1" i="1" smtClean="0">
                              <a:latin typeface="Cambria Math"/>
                            </a:rPr>
                          </m:ctrlPr>
                        </m:funcPr>
                        <m:fName>
                          <m:r>
                            <a:rPr lang="en-US" b="1" i="0" smtClean="0">
                              <a:latin typeface="Cambria Math"/>
                            </a:rPr>
                            <m:t>𝐥𝐨𝐠</m:t>
                          </m:r>
                        </m:fName>
                        <m:e>
                          <m:f>
                            <m:fPr>
                              <m:ctrlPr>
                                <a:rPr lang="en-US" b="1" i="1" smtClean="0">
                                  <a:latin typeface="Cambria Math"/>
                                </a:rPr>
                              </m:ctrlPr>
                            </m:fPr>
                            <m:num>
                              <m:r>
                                <a:rPr lang="en-US" b="1" i="1" smtClean="0">
                                  <a:latin typeface="Cambria Math"/>
                                </a:rPr>
                                <m:t>𝑩</m:t>
                              </m:r>
                            </m:num>
                            <m:den>
                              <m:r>
                                <a:rPr lang="en-US" b="1" i="1" smtClean="0">
                                  <a:latin typeface="Cambria Math"/>
                                </a:rPr>
                                <m:t>𝑨</m:t>
                              </m:r>
                            </m:den>
                          </m:f>
                        </m:e>
                      </m:func>
                    </m:oMath>
                  </m:oMathPara>
                </a14:m>
                <a:r>
                  <a:rPr lang="el-GR" dirty="0"/>
                  <a:t/>
                </a:r>
                <a:br>
                  <a:rPr lang="el-GR" dirty="0"/>
                </a:br>
                <a:r>
                  <a:rPr lang="el-GR" dirty="0" smtClean="0"/>
                  <a:t>τότε</a:t>
                </a:r>
                <a:endParaRPr lang="en-US" b="1" i="1" dirty="0" smtClean="0">
                  <a:latin typeface="Cambria Math"/>
                </a:endParaRPr>
              </a:p>
              <a:p>
                <a:pPr marL="0" indent="0">
                  <a:spcAft>
                    <a:spcPts val="1200"/>
                  </a:spcAft>
                  <a:buNone/>
                </a:pPr>
                <a14:m>
                  <m:oMath xmlns:m="http://schemas.openxmlformats.org/officeDocument/2006/math">
                    <m:r>
                      <a:rPr lang="en-US" b="1" i="1" smtClean="0">
                        <a:latin typeface="Cambria Math"/>
                      </a:rPr>
                      <m:t>𝒑𝑯</m:t>
                    </m:r>
                    <m:r>
                      <a:rPr lang="en-US" b="1" i="1" smtClean="0">
                        <a:latin typeface="Cambria Math"/>
                      </a:rPr>
                      <m:t>=</m:t>
                    </m:r>
                    <m:r>
                      <a:rPr lang="en-US" b="1" i="1" smtClean="0">
                        <a:latin typeface="Cambria Math"/>
                      </a:rPr>
                      <m:t>𝒑𝑲𝒂</m:t>
                    </m:r>
                    <m:r>
                      <a:rPr lang="en-US" b="1" i="1" smtClean="0">
                        <a:latin typeface="Cambria Math"/>
                      </a:rPr>
                      <m:t>+</m:t>
                    </m:r>
                    <m:func>
                      <m:funcPr>
                        <m:ctrlPr>
                          <a:rPr lang="en-US" b="1" i="1" smtClean="0">
                            <a:latin typeface="Cambria Math"/>
                          </a:rPr>
                        </m:ctrlPr>
                      </m:funcPr>
                      <m:fName>
                        <m:r>
                          <a:rPr lang="en-US" b="1" i="0" smtClean="0">
                            <a:latin typeface="Cambria Math"/>
                          </a:rPr>
                          <m:t>𝐥𝐨𝐠</m:t>
                        </m:r>
                      </m:fName>
                      <m:e>
                        <m:f>
                          <m:fPr>
                            <m:ctrlPr>
                              <a:rPr lang="en-US" b="1" i="1" smtClean="0">
                                <a:latin typeface="Cambria Math"/>
                              </a:rPr>
                            </m:ctrlPr>
                          </m:fPr>
                          <m:num>
                            <m:d>
                              <m:dPr>
                                <m:begChr m:val="["/>
                                <m:endChr m:val="]"/>
                                <m:ctrlPr>
                                  <a:rPr lang="en-US" b="1" i="1" smtClean="0">
                                    <a:latin typeface="Cambria Math"/>
                                  </a:rPr>
                                </m:ctrlPr>
                              </m:dPr>
                              <m:e>
                                <m:sSup>
                                  <m:sSupPr>
                                    <m:ctrlPr>
                                      <a:rPr lang="en-US" b="1" i="1" smtClean="0">
                                        <a:latin typeface="Cambria Math"/>
                                      </a:rPr>
                                    </m:ctrlPr>
                                  </m:sSupPr>
                                  <m:e>
                                    <m:r>
                                      <a:rPr lang="en-US" b="1" i="1" smtClean="0">
                                        <a:latin typeface="Cambria Math"/>
                                      </a:rPr>
                                      <m:t>𝑨</m:t>
                                    </m:r>
                                  </m:e>
                                  <m:sup>
                                    <m:r>
                                      <a:rPr lang="en-US" b="1" i="1" smtClean="0">
                                        <a:latin typeface="Cambria Math"/>
                                      </a:rPr>
                                      <m:t>−</m:t>
                                    </m:r>
                                  </m:sup>
                                </m:sSup>
                              </m:e>
                            </m:d>
                          </m:num>
                          <m:den>
                            <m:d>
                              <m:dPr>
                                <m:begChr m:val="["/>
                                <m:endChr m:val="]"/>
                                <m:ctrlPr>
                                  <a:rPr lang="en-US" b="1" i="1" smtClean="0">
                                    <a:latin typeface="Cambria Math"/>
                                  </a:rPr>
                                </m:ctrlPr>
                              </m:dPr>
                              <m:e>
                                <m:r>
                                  <a:rPr lang="en-US" b="1" i="1" smtClean="0">
                                    <a:latin typeface="Cambria Math"/>
                                  </a:rPr>
                                  <m:t>𝑯𝑨</m:t>
                                </m:r>
                              </m:e>
                            </m:d>
                          </m:den>
                        </m:f>
                      </m:e>
                    </m:func>
                  </m:oMath>
                </a14:m>
                <a:r>
                  <a:rPr lang="en-US" b="1" dirty="0" smtClean="0"/>
                  <a:t> 	</a:t>
                </a:r>
                <a:r>
                  <a:rPr lang="el-GR" b="1" dirty="0" smtClean="0"/>
                  <a:t>Εξίσωση</a:t>
                </a:r>
                <a:r>
                  <a:rPr lang="de-DE" b="1" dirty="0" smtClean="0"/>
                  <a:t> Henderson-Hasselbach</a:t>
                </a:r>
                <a:r>
                  <a:rPr lang="en-US" b="1" dirty="0" smtClean="0"/>
                  <a:t> (</a:t>
                </a:r>
                <a:r>
                  <a:rPr lang="el-GR" b="1" dirty="0" smtClean="0"/>
                  <a:t>ΗΗ</a:t>
                </a:r>
                <a:r>
                  <a:rPr lang="en-US" b="1" dirty="0" smtClean="0"/>
                  <a:t>)</a:t>
                </a:r>
                <a:endParaRPr lang="el-GR" b="1" dirty="0"/>
              </a:p>
              <a:p>
                <a:pPr>
                  <a:buFont typeface="Wingdings" panose="05000000000000000000" pitchFamily="2" charset="2"/>
                  <a:buChar char="ü"/>
                </a:pPr>
                <a:r>
                  <a:rPr lang="el-GR" b="1" dirty="0"/>
                  <a:t>Η </a:t>
                </a:r>
                <a:r>
                  <a:rPr lang="en-US" b="1" dirty="0"/>
                  <a:t>pKa</a:t>
                </a:r>
                <a:r>
                  <a:rPr lang="el-GR" b="1" dirty="0"/>
                  <a:t>, είναι ο αρνητικός λογάριθμος τη Κα. Κατά συνέπεια, όσο μικρότερη είναι η </a:t>
                </a:r>
                <a:r>
                  <a:rPr lang="en-US" b="1" dirty="0"/>
                  <a:t>pKa</a:t>
                </a:r>
                <a:r>
                  <a:rPr lang="el-GR" b="1" dirty="0"/>
                  <a:t>, τόση ισχυρότερο είναι το οξύ.</a:t>
                </a:r>
                <a:endParaRPr lang="el-GR" dirty="0"/>
              </a:p>
              <a:p>
                <a:pPr marL="0" indent="0">
                  <a:spcBef>
                    <a:spcPts val="1200"/>
                  </a:spcBef>
                  <a:buNone/>
                </a:pPr>
                <a:endParaRPr lang="el-GR"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11560" y="1196753"/>
                <a:ext cx="8532440" cy="5544616"/>
              </a:xfrm>
              <a:blipFill rotWithShape="1">
                <a:blip r:embed="rId2" cstate="print"/>
                <a:stretch>
                  <a:fillRect l="-1071" t="-549" r="-1000"/>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556731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908720"/>
          </a:xfrm>
        </p:spPr>
        <p:txBody>
          <a:bodyPr/>
          <a:lstStyle/>
          <a:p>
            <a:r>
              <a:rPr lang="el-GR" dirty="0"/>
              <a:t>Πρακτικές εφαρμογές της εξίσωσης </a:t>
            </a:r>
            <a:r>
              <a:rPr lang="el-GR" dirty="0" smtClean="0"/>
              <a:t>ΗΗ</a:t>
            </a:r>
            <a:r>
              <a:rPr lang="en-US" dirty="0" smtClean="0"/>
              <a:t> </a:t>
            </a:r>
            <a:r>
              <a:rPr lang="el-GR" sz="3000" b="0" dirty="0" smtClean="0"/>
              <a:t>1/2</a:t>
            </a:r>
            <a:endParaRPr lang="el-GR" sz="3000" b="0" dirty="0"/>
          </a:p>
        </p:txBody>
      </p:sp>
      <p:sp>
        <p:nvSpPr>
          <p:cNvPr id="3" name="Θέση περιεχομένου 2"/>
          <p:cNvSpPr>
            <a:spLocks noGrp="1"/>
          </p:cNvSpPr>
          <p:nvPr>
            <p:ph idx="1"/>
          </p:nvPr>
        </p:nvSpPr>
        <p:spPr>
          <a:xfrm>
            <a:off x="611560" y="1196752"/>
            <a:ext cx="8424936" cy="5112568"/>
          </a:xfrm>
        </p:spPr>
        <p:txBody>
          <a:bodyPr>
            <a:noAutofit/>
          </a:bodyPr>
          <a:lstStyle/>
          <a:p>
            <a:pPr marL="457200" indent="-457200">
              <a:buFont typeface="+mj-lt"/>
              <a:buAutoNum type="arabicPeriod"/>
            </a:pPr>
            <a:r>
              <a:rPr lang="el-GR" dirty="0" smtClean="0"/>
              <a:t>Χρησιμοποιείται </a:t>
            </a:r>
            <a:r>
              <a:rPr lang="el-GR" dirty="0"/>
              <a:t>για τον υπολογισμό του pH σε μίγματα άλατος και οξέων (βλ. οξεοβασική ισορροπία του οργανισμού</a:t>
            </a:r>
            <a:r>
              <a:rPr lang="el-GR" dirty="0" smtClean="0"/>
              <a:t>).</a:t>
            </a:r>
            <a:endParaRPr lang="el-GR" dirty="0"/>
          </a:p>
          <a:p>
            <a:pPr marL="457200" indent="-457200">
              <a:buFont typeface="+mj-lt"/>
              <a:buAutoNum type="arabicPeriod"/>
            </a:pPr>
            <a:r>
              <a:rPr lang="el-GR" dirty="0" smtClean="0"/>
              <a:t>Χρησιμοποιείται </a:t>
            </a:r>
            <a:r>
              <a:rPr lang="el-GR" dirty="0"/>
              <a:t>για τον υπολογισμό των σχετικών αναλογιών των όξινων και βασικών μορφών μιας ουσίας, σε ένα δεδομένο ρΗ. (Παρασκευή ρυθμιστικού διαλύματος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126921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908720"/>
          </a:xfrm>
        </p:spPr>
        <p:txBody>
          <a:bodyPr/>
          <a:lstStyle/>
          <a:p>
            <a:r>
              <a:rPr lang="el-GR" dirty="0"/>
              <a:t>Πρακτικές εφαρμογές της εξίσωσης </a:t>
            </a:r>
            <a:r>
              <a:rPr lang="el-GR" dirty="0" smtClean="0"/>
              <a:t>ΗΗ</a:t>
            </a:r>
            <a:r>
              <a:rPr lang="en-US" dirty="0" smtClean="0"/>
              <a:t>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611560" y="1196752"/>
            <a:ext cx="8424936" cy="5472608"/>
          </a:xfrm>
        </p:spPr>
        <p:txBody>
          <a:bodyPr>
            <a:noAutofit/>
          </a:bodyPr>
          <a:lstStyle/>
          <a:p>
            <a:r>
              <a:rPr lang="el-GR" sz="2200" dirty="0"/>
              <a:t>Ένα χαμηλό </a:t>
            </a:r>
            <a:r>
              <a:rPr lang="en-US" sz="2200" dirty="0"/>
              <a:t>p</a:t>
            </a:r>
            <a:r>
              <a:rPr lang="el-GR" sz="2200" dirty="0"/>
              <a:t>Η, αναστέλλει τον ιονισμό ενός ασθενούς οξέος. Τούτο, διευκολύνει παραπέρα την απορρόφηση του, διαμέσου της κυτταρικής μεμβράνης.</a:t>
            </a:r>
          </a:p>
          <a:p>
            <a:r>
              <a:rPr lang="el-GR" sz="2200" dirty="0"/>
              <a:t>Ένα χαμηλό </a:t>
            </a:r>
            <a:r>
              <a:rPr lang="en-US" sz="2200" dirty="0"/>
              <a:t>p</a:t>
            </a:r>
            <a:r>
              <a:rPr lang="el-GR" sz="2200" dirty="0"/>
              <a:t>Η, προωθεί τον ιονισμό μιας ασθενούς βάσης. Αναστέλλει έτσι την απορρόφηση της, διαμέσου της κυτταρικής μεμβράνης.</a:t>
            </a:r>
          </a:p>
          <a:p>
            <a:pPr>
              <a:buFont typeface="Courier New" panose="02070309020205020404" pitchFamily="49" charset="0"/>
              <a:buChar char="o"/>
            </a:pPr>
            <a:r>
              <a:rPr lang="el-GR" sz="2200" dirty="0" smtClean="0"/>
              <a:t>Όταν </a:t>
            </a:r>
            <a:r>
              <a:rPr lang="en-US" sz="2200" dirty="0"/>
              <a:t>p</a:t>
            </a:r>
            <a:r>
              <a:rPr lang="el-GR" sz="2200" dirty="0"/>
              <a:t>Η &lt; pK</a:t>
            </a:r>
            <a:r>
              <a:rPr lang="el-GR" sz="2200" baseline="-25000" dirty="0"/>
              <a:t>a</a:t>
            </a:r>
            <a:r>
              <a:rPr lang="el-GR" sz="2200" dirty="0"/>
              <a:t>,  κυριαρχούν οι πρωτονιωμένες μορφές ΗΑ, ΒΗ</a:t>
            </a:r>
            <a:r>
              <a:rPr lang="el-GR" sz="2200" baseline="30000" dirty="0"/>
              <a:t>+</a:t>
            </a:r>
            <a:endParaRPr lang="el-GR" sz="2200" dirty="0"/>
          </a:p>
          <a:p>
            <a:pPr>
              <a:buFont typeface="Courier New" panose="02070309020205020404" pitchFamily="49" charset="0"/>
              <a:buChar char="o"/>
            </a:pPr>
            <a:r>
              <a:rPr lang="el-GR" sz="2200" dirty="0" smtClean="0"/>
              <a:t>Όταν </a:t>
            </a:r>
            <a:r>
              <a:rPr lang="en-US" sz="2200" dirty="0"/>
              <a:t>p</a:t>
            </a:r>
            <a:r>
              <a:rPr lang="el-GR" sz="2200" dirty="0"/>
              <a:t>Η = pK</a:t>
            </a:r>
            <a:r>
              <a:rPr lang="el-GR" sz="2200" baseline="-25000" dirty="0"/>
              <a:t>a</a:t>
            </a:r>
            <a:r>
              <a:rPr lang="el-GR" sz="2200" dirty="0"/>
              <a:t>,  τότε ΗΑ = Α</a:t>
            </a:r>
            <a:r>
              <a:rPr lang="el-GR" sz="2200" baseline="30000" dirty="0"/>
              <a:t>-</a:t>
            </a:r>
            <a:r>
              <a:rPr lang="el-GR" sz="2200" dirty="0"/>
              <a:t> και ΒΗ</a:t>
            </a:r>
            <a:r>
              <a:rPr lang="el-GR" sz="2200" baseline="30000" dirty="0"/>
              <a:t>+</a:t>
            </a:r>
            <a:r>
              <a:rPr lang="el-GR" sz="2200" dirty="0"/>
              <a:t> = Β</a:t>
            </a:r>
          </a:p>
          <a:p>
            <a:pPr>
              <a:buFont typeface="Courier New" panose="02070309020205020404" pitchFamily="49" charset="0"/>
              <a:buChar char="o"/>
            </a:pPr>
            <a:r>
              <a:rPr lang="el-GR" sz="2200" dirty="0" smtClean="0"/>
              <a:t>Όταν </a:t>
            </a:r>
            <a:r>
              <a:rPr lang="en-US" sz="2200" dirty="0"/>
              <a:t>p</a:t>
            </a:r>
            <a:r>
              <a:rPr lang="el-GR" sz="2200" dirty="0"/>
              <a:t>Η &gt; pK</a:t>
            </a:r>
            <a:r>
              <a:rPr lang="el-GR" sz="2200" baseline="-25000" dirty="0"/>
              <a:t>a</a:t>
            </a:r>
            <a:r>
              <a:rPr lang="el-GR" sz="2200" dirty="0"/>
              <a:t>,  κυριαρχούν οι μη πρωτονιωμένες μορφές Α</a:t>
            </a:r>
            <a:r>
              <a:rPr lang="el-GR" sz="2200" baseline="30000" dirty="0"/>
              <a:t>-</a:t>
            </a:r>
            <a:r>
              <a:rPr lang="el-GR" sz="2200" dirty="0"/>
              <a:t> και </a:t>
            </a:r>
            <a:r>
              <a:rPr lang="el-GR" sz="2200" dirty="0" smtClean="0"/>
              <a:t>Β.</a:t>
            </a:r>
            <a:endParaRPr lang="el-GR" sz="2200" dirty="0"/>
          </a:p>
          <a:p>
            <a:pPr marL="0" indent="0">
              <a:buNone/>
            </a:pPr>
            <a:r>
              <a:rPr lang="el-GR" sz="2200" b="1" dirty="0"/>
              <a:t>Συμπερασματικά:</a:t>
            </a:r>
            <a:r>
              <a:rPr lang="el-GR" sz="2200" i="1" dirty="0"/>
              <a:t> </a:t>
            </a:r>
            <a:r>
              <a:rPr lang="el-GR" sz="2200" dirty="0"/>
              <a:t> Η pK</a:t>
            </a:r>
            <a:r>
              <a:rPr lang="el-GR" sz="2200" baseline="-25000" dirty="0"/>
              <a:t>a</a:t>
            </a:r>
            <a:r>
              <a:rPr lang="el-GR" sz="2200" dirty="0"/>
              <a:t> αποτελεί ένα μέτρο της ισχύος της αλληλεπίδρασης μιας χημικής ένωσης με ένα Η</a:t>
            </a:r>
            <a:r>
              <a:rPr lang="el-GR" sz="2200" baseline="30000" dirty="0" smtClean="0"/>
              <a:t>+</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908540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Ρυθμιστικά διαλύματα </a:t>
            </a:r>
            <a:r>
              <a:rPr lang="el-GR" sz="3000" b="0" dirty="0" smtClean="0"/>
              <a:t>1/</a:t>
            </a:r>
            <a:r>
              <a:rPr lang="el-GR" sz="3000" b="0" dirty="0"/>
              <a:t>5</a:t>
            </a:r>
          </a:p>
        </p:txBody>
      </p:sp>
      <p:sp>
        <p:nvSpPr>
          <p:cNvPr id="3" name="Θέση περιεχομένου 2"/>
          <p:cNvSpPr>
            <a:spLocks noGrp="1"/>
          </p:cNvSpPr>
          <p:nvPr>
            <p:ph idx="1"/>
          </p:nvPr>
        </p:nvSpPr>
        <p:spPr>
          <a:xfrm>
            <a:off x="611560" y="1196752"/>
            <a:ext cx="8352928" cy="5544616"/>
          </a:xfrm>
        </p:spPr>
        <p:txBody>
          <a:bodyPr>
            <a:normAutofit lnSpcReduction="10000"/>
          </a:bodyPr>
          <a:lstStyle/>
          <a:p>
            <a:pPr marL="0" indent="0">
              <a:buNone/>
            </a:pPr>
            <a:r>
              <a:rPr lang="el-GR" sz="2200" dirty="0"/>
              <a:t>Τα Ρυθμιστικά διαλύματα, δεσμεύοντας τα ιόντα Η</a:t>
            </a:r>
            <a:r>
              <a:rPr lang="el-GR" sz="2200" baseline="30000" dirty="0"/>
              <a:t>+</a:t>
            </a:r>
            <a:r>
              <a:rPr lang="el-GR" sz="2200" dirty="0"/>
              <a:t> και ΟΗ</a:t>
            </a:r>
            <a:r>
              <a:rPr lang="el-GR" sz="2200" baseline="30000" dirty="0"/>
              <a:t>-</a:t>
            </a:r>
            <a:r>
              <a:rPr lang="el-GR" sz="2200" dirty="0"/>
              <a:t>, αντιδρούν στη μεταβολή του </a:t>
            </a:r>
            <a:r>
              <a:rPr lang="en-US" sz="2200" dirty="0"/>
              <a:t>pH</a:t>
            </a:r>
            <a:r>
              <a:rPr lang="el-GR" sz="2200" dirty="0"/>
              <a:t>, όταν προστίθεται οξύ, ή βάση. Αυτό είναι ιδανικό όταν </a:t>
            </a:r>
            <a:r>
              <a:rPr lang="en-US" sz="2200" dirty="0"/>
              <a:t>p</a:t>
            </a:r>
            <a:r>
              <a:rPr lang="el-GR" sz="2200" dirty="0"/>
              <a:t>Η=</a:t>
            </a:r>
            <a:r>
              <a:rPr lang="en-US" sz="2200" dirty="0"/>
              <a:t>pK</a:t>
            </a:r>
            <a:r>
              <a:rPr lang="el-GR" sz="2200" baseline="-25000" dirty="0"/>
              <a:t>α</a:t>
            </a:r>
            <a:endParaRPr lang="el-GR" sz="2200" dirty="0"/>
          </a:p>
          <a:p>
            <a:pPr marL="0" indent="0">
              <a:buNone/>
            </a:pPr>
            <a:r>
              <a:rPr lang="el-GR" sz="2200" dirty="0"/>
              <a:t>Ο τρόπος δράσης των διαλυμάτων αυτών, εξηγείται από το </a:t>
            </a:r>
            <a:r>
              <a:rPr lang="el-GR" sz="2200" b="1" dirty="0"/>
              <a:t>νόμο δράσης των μαζών. </a:t>
            </a:r>
            <a:endParaRPr lang="el-GR" sz="2200" dirty="0"/>
          </a:p>
          <a:p>
            <a:pPr marL="0" indent="0">
              <a:buNone/>
            </a:pPr>
            <a:r>
              <a:rPr lang="el-GR" sz="2200" dirty="0"/>
              <a:t>Οποιοδήποτε ένα μερικά ιονιζόμενο μόριο, συμπεριφέρεται ως οξύ ή βάση, ανάλογα με το </a:t>
            </a:r>
            <a:r>
              <a:rPr lang="en-US" sz="2200" dirty="0"/>
              <a:t>p</a:t>
            </a:r>
            <a:r>
              <a:rPr lang="el-GR" sz="2200" dirty="0"/>
              <a:t>Η του διαλύματος του. Π.χ. CH</a:t>
            </a:r>
            <a:r>
              <a:rPr lang="el-GR" sz="2200" baseline="-25000" dirty="0"/>
              <a:t>3</a:t>
            </a:r>
            <a:r>
              <a:rPr lang="el-GR" sz="2200" dirty="0"/>
              <a:t>COOH, σε </a:t>
            </a:r>
            <a:r>
              <a:rPr lang="en-US" sz="2200" dirty="0"/>
              <a:t>p</a:t>
            </a:r>
            <a:r>
              <a:rPr lang="el-GR" sz="2200" dirty="0"/>
              <a:t>Η=9, απαντά υπό μορφή συζυγούς βάσης CH</a:t>
            </a:r>
            <a:r>
              <a:rPr lang="el-GR" sz="2200" baseline="-25000" dirty="0"/>
              <a:t>3</a:t>
            </a:r>
            <a:r>
              <a:rPr lang="el-GR" sz="2200" dirty="0"/>
              <a:t>COO- (μπορεί να δεχθεί Η+), άρα είναι βάση.</a:t>
            </a:r>
          </a:p>
          <a:p>
            <a:pPr marL="0" indent="0">
              <a:buNone/>
            </a:pPr>
            <a:r>
              <a:rPr lang="el-GR" sz="2200" dirty="0"/>
              <a:t>Η NH</a:t>
            </a:r>
            <a:r>
              <a:rPr lang="el-GR" sz="2200" baseline="-25000" dirty="0"/>
              <a:t>4</a:t>
            </a:r>
            <a:r>
              <a:rPr lang="en-US" sz="2200" dirty="0"/>
              <a:t>O</a:t>
            </a:r>
            <a:r>
              <a:rPr lang="el-GR" sz="2200" dirty="0"/>
              <a:t>H σε </a:t>
            </a:r>
            <a:r>
              <a:rPr lang="en-US" sz="2200" dirty="0"/>
              <a:t>p</a:t>
            </a:r>
            <a:r>
              <a:rPr lang="el-GR" sz="2200" dirty="0"/>
              <a:t>Η=3, απαντά υπό μορφή συζυγούς οξέος ΝΗ</a:t>
            </a:r>
            <a:r>
              <a:rPr lang="el-GR" sz="2200" baseline="-25000" dirty="0"/>
              <a:t>4</a:t>
            </a:r>
            <a:r>
              <a:rPr lang="el-GR" sz="2200" dirty="0"/>
              <a:t>+, άρα μπορεί να δώσει Η+, χαρακτηριζόμενο έτσι, ως οξύ.</a:t>
            </a:r>
          </a:p>
          <a:p>
            <a:pPr marL="0" indent="0">
              <a:buNone/>
            </a:pPr>
            <a:r>
              <a:rPr lang="el-GR" sz="2200" b="1" dirty="0"/>
              <a:t>Έτσι: </a:t>
            </a:r>
            <a:r>
              <a:rPr lang="el-GR" sz="2200" dirty="0"/>
              <a:t>Με το H</a:t>
            </a:r>
            <a:r>
              <a:rPr lang="el-GR" sz="2200" baseline="-25000" dirty="0"/>
              <a:t>3</a:t>
            </a:r>
            <a:r>
              <a:rPr lang="el-GR" sz="2200" dirty="0"/>
              <a:t>P</a:t>
            </a:r>
            <a:r>
              <a:rPr lang="en-US" sz="2200" dirty="0"/>
              <a:t>O</a:t>
            </a:r>
            <a:r>
              <a:rPr lang="el-GR" sz="2200" baseline="-25000" dirty="0"/>
              <a:t>4</a:t>
            </a:r>
            <a:r>
              <a:rPr lang="el-GR" sz="2200" dirty="0"/>
              <a:t> μπορούμε να κάνουμε ρυθμιστικά διαλύματα με </a:t>
            </a:r>
            <a:r>
              <a:rPr lang="en-US" sz="2200" dirty="0"/>
              <a:t>p</a:t>
            </a:r>
            <a:r>
              <a:rPr lang="el-GR" sz="2200" dirty="0"/>
              <a:t>Η γύρω στο 2.7 και 12, με το CH</a:t>
            </a:r>
            <a:r>
              <a:rPr lang="el-GR" sz="2200" baseline="-25000" dirty="0"/>
              <a:t>3</a:t>
            </a:r>
            <a:r>
              <a:rPr lang="el-GR" sz="2200" dirty="0"/>
              <a:t>COOH γύρω στο 5 και με την αμμωνία γύρω στο 10.</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936292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Ρυθμιστικά διαλύματα </a:t>
            </a:r>
            <a:r>
              <a:rPr lang="el-GR" sz="3000" b="0" dirty="0" smtClean="0">
                <a:solidFill>
                  <a:prstClr val="black"/>
                </a:solidFill>
              </a:rPr>
              <a:t>2/5</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11560" y="1196752"/>
                <a:ext cx="8352928" cy="5544616"/>
              </a:xfrm>
            </p:spPr>
            <p:txBody>
              <a:bodyPr>
                <a:normAutofit/>
              </a:bodyPr>
              <a:lstStyle/>
              <a:p>
                <a:pPr>
                  <a:spcBef>
                    <a:spcPts val="1800"/>
                  </a:spcBef>
                </a:pPr>
                <a:r>
                  <a:rPr lang="el-GR" sz="2200" b="1" dirty="0" smtClean="0"/>
                  <a:t>Ρυθμιστική ικανότητα</a:t>
                </a:r>
                <a:r>
                  <a:rPr lang="el-GR" sz="2200" i="1" dirty="0"/>
                  <a:t> </a:t>
                </a:r>
                <a:r>
                  <a:rPr lang="el-GR" sz="2200" dirty="0"/>
                  <a:t>(Δ), είναι η μεταβολή, που πρέπει να γίνει στη συγκέντρωση της βάσης, ή του οξέος, για μεταβολή του pΗ κατά μια μονάδα : </a:t>
                </a:r>
                <a:endParaRPr lang="el-GR" sz="2200" dirty="0" smtClean="0"/>
              </a:p>
              <a:p>
                <a:pPr marL="0" indent="0">
                  <a:spcBef>
                    <a:spcPts val="1800"/>
                  </a:spcBef>
                  <a:buNone/>
                </a:pPr>
                <a14:m>
                  <m:oMathPara xmlns:m="http://schemas.openxmlformats.org/officeDocument/2006/math">
                    <m:oMathParaPr>
                      <m:jc m:val="centerGroup"/>
                    </m:oMathParaPr>
                    <m:oMath xmlns:m="http://schemas.openxmlformats.org/officeDocument/2006/math">
                      <m:r>
                        <m:rPr>
                          <m:sty m:val="p"/>
                        </m:rPr>
                        <a:rPr lang="el-GR" sz="2200" b="0" i="0" smtClean="0">
                          <a:latin typeface="Cambria Math"/>
                        </a:rPr>
                        <m:t>Δ</m:t>
                      </m:r>
                      <m:r>
                        <a:rPr lang="el-GR" sz="2200" b="0" i="0" smtClean="0">
                          <a:latin typeface="Cambria Math"/>
                        </a:rPr>
                        <m:t>=</m:t>
                      </m:r>
                      <m:f>
                        <m:fPr>
                          <m:ctrlPr>
                            <a:rPr lang="el-GR" sz="2200" b="0" i="1" smtClean="0">
                              <a:latin typeface="Cambria Math"/>
                            </a:rPr>
                          </m:ctrlPr>
                        </m:fPr>
                        <m:num>
                          <m:r>
                            <m:rPr>
                              <m:sty m:val="p"/>
                            </m:rPr>
                            <a:rPr lang="el-GR" sz="2200" b="0" i="0" smtClean="0">
                              <a:latin typeface="Cambria Math"/>
                            </a:rPr>
                            <m:t>Δ</m:t>
                          </m:r>
                          <m:d>
                            <m:dPr>
                              <m:begChr m:val="["/>
                              <m:endChr m:val="]"/>
                              <m:ctrlPr>
                                <a:rPr lang="el-GR" sz="2200" b="0" i="1" smtClean="0">
                                  <a:latin typeface="Cambria Math"/>
                                </a:rPr>
                              </m:ctrlPr>
                            </m:dPr>
                            <m:e>
                              <m:r>
                                <m:rPr>
                                  <m:sty m:val="p"/>
                                </m:rPr>
                                <a:rPr lang="el-GR" sz="2200" b="0" i="0" smtClean="0">
                                  <a:latin typeface="Cambria Math"/>
                                </a:rPr>
                                <m:t>ΟΗ</m:t>
                              </m:r>
                            </m:e>
                          </m:d>
                          <m:sSup>
                            <m:sSupPr>
                              <m:ctrlPr>
                                <a:rPr lang="el-GR" sz="2200" b="0" i="1" smtClean="0">
                                  <a:latin typeface="Cambria Math"/>
                                </a:rPr>
                              </m:ctrlPr>
                            </m:sSupPr>
                            <m:e>
                              <m:r>
                                <a:rPr lang="el-GR" sz="2200" b="0" i="1" smtClean="0">
                                  <a:latin typeface="Cambria Math"/>
                                </a:rPr>
                                <m:t>𝜂</m:t>
                              </m:r>
                            </m:e>
                            <m:sup>
                              <m:r>
                                <a:rPr lang="el-GR" sz="2200" b="0" i="1" smtClean="0">
                                  <a:latin typeface="Cambria Math"/>
                                </a:rPr>
                                <m:t>′</m:t>
                              </m:r>
                            </m:sup>
                          </m:sSup>
                          <m:r>
                            <m:rPr>
                              <m:sty m:val="p"/>
                            </m:rPr>
                            <a:rPr lang="el-GR" sz="2200" b="0" i="0" smtClean="0">
                              <a:latin typeface="Cambria Math"/>
                            </a:rPr>
                            <m:t>Δ</m:t>
                          </m:r>
                          <m:d>
                            <m:dPr>
                              <m:begChr m:val="["/>
                              <m:endChr m:val="]"/>
                              <m:ctrlPr>
                                <a:rPr lang="el-GR" sz="2200" b="0" i="1" smtClean="0">
                                  <a:latin typeface="Cambria Math"/>
                                </a:rPr>
                              </m:ctrlPr>
                            </m:dPr>
                            <m:e>
                              <m:sSup>
                                <m:sSupPr>
                                  <m:ctrlPr>
                                    <a:rPr lang="el-GR" sz="2200" b="0" i="1" smtClean="0">
                                      <a:latin typeface="Cambria Math"/>
                                    </a:rPr>
                                  </m:ctrlPr>
                                </m:sSupPr>
                                <m:e>
                                  <m:r>
                                    <m:rPr>
                                      <m:sty m:val="p"/>
                                    </m:rPr>
                                    <a:rPr lang="el-GR" sz="2200" b="0" i="0" smtClean="0">
                                      <a:latin typeface="Cambria Math"/>
                                    </a:rPr>
                                    <m:t>Η</m:t>
                                  </m:r>
                                </m:e>
                                <m:sup>
                                  <m:r>
                                    <a:rPr lang="el-GR" sz="2200" b="0" i="1" smtClean="0">
                                      <a:latin typeface="Cambria Math"/>
                                    </a:rPr>
                                    <m:t>+</m:t>
                                  </m:r>
                                </m:sup>
                              </m:sSup>
                            </m:e>
                          </m:d>
                        </m:num>
                        <m:den>
                          <m:r>
                            <m:rPr>
                              <m:sty m:val="p"/>
                            </m:rPr>
                            <a:rPr lang="el-GR" sz="2200" b="0" i="0" smtClean="0">
                              <a:latin typeface="Cambria Math"/>
                            </a:rPr>
                            <m:t>Δ</m:t>
                          </m:r>
                          <m:r>
                            <m:rPr>
                              <m:sty m:val="p"/>
                            </m:rPr>
                            <a:rPr lang="en-US" sz="2200" b="0" i="0" smtClean="0">
                              <a:latin typeface="Cambria Math"/>
                            </a:rPr>
                            <m:t>pH</m:t>
                          </m:r>
                        </m:den>
                      </m:f>
                    </m:oMath>
                  </m:oMathPara>
                </a14:m>
                <a:endParaRPr lang="en-US" sz="2200" dirty="0" smtClean="0"/>
              </a:p>
              <a:p>
                <a:pPr>
                  <a:spcBef>
                    <a:spcPts val="1800"/>
                  </a:spcBef>
                </a:pPr>
                <a:r>
                  <a:rPr lang="el-GR" sz="2200" dirty="0"/>
                  <a:t>Ένα οξύ, όπως το Η</a:t>
                </a:r>
                <a:r>
                  <a:rPr lang="el-GR" sz="2200" baseline="-25000" dirty="0"/>
                  <a:t>3</a:t>
                </a:r>
                <a:r>
                  <a:rPr lang="el-GR" sz="2200" dirty="0"/>
                  <a:t>ΡΟ</a:t>
                </a:r>
                <a:r>
                  <a:rPr lang="el-GR" sz="2200" baseline="-25000" dirty="0"/>
                  <a:t>4</a:t>
                </a:r>
                <a:r>
                  <a:rPr lang="el-GR" sz="2200" dirty="0"/>
                  <a:t>, που μπορεί να δώσει περισσότερα από ένα ιονιζόμενα Η, ονομάζεται </a:t>
                </a:r>
                <a:r>
                  <a:rPr lang="el-GR" sz="2200" b="1" dirty="0"/>
                  <a:t>πολυσθενές οξύ</a:t>
                </a:r>
                <a:r>
                  <a:rPr lang="el-GR" sz="2200" dirty="0"/>
                  <a:t>. Αντίστοιχα ονομάζονται και οι </a:t>
                </a:r>
                <a:r>
                  <a:rPr lang="el-GR" sz="2200" b="1" dirty="0"/>
                  <a:t>πολυσθενείς βάσεις</a:t>
                </a:r>
                <a:r>
                  <a:rPr lang="el-GR" sz="2200" dirty="0"/>
                  <a:t>. Έτσι, όταν ογκομετρούμε H</a:t>
                </a:r>
                <a:r>
                  <a:rPr lang="el-GR" sz="2200" baseline="-25000" dirty="0"/>
                  <a:t>3</a:t>
                </a:r>
                <a:r>
                  <a:rPr lang="el-GR" sz="2200" dirty="0"/>
                  <a:t>PΟ</a:t>
                </a:r>
                <a:r>
                  <a:rPr lang="el-GR" sz="2200" baseline="-25000" dirty="0"/>
                  <a:t>4</a:t>
                </a:r>
                <a:r>
                  <a:rPr lang="el-GR" sz="2200" dirty="0"/>
                  <a:t> με ισχυρή βάση, για κάθε mole Η</a:t>
                </a:r>
                <a:r>
                  <a:rPr lang="el-GR" sz="2200" baseline="-25000" dirty="0"/>
                  <a:t>3</a:t>
                </a:r>
                <a:r>
                  <a:rPr lang="el-GR" sz="2200" dirty="0"/>
                  <a:t>PO</a:t>
                </a:r>
                <a:r>
                  <a:rPr lang="el-GR" sz="2200" baseline="-25000" dirty="0"/>
                  <a:t>4,</a:t>
                </a:r>
                <a:r>
                  <a:rPr lang="el-GR" sz="2200" dirty="0"/>
                  <a:t> θα χρειαστούμε 3 mole NaOH, για την πλήρη εξουδετέρωσή του.</a:t>
                </a:r>
              </a:p>
              <a:p>
                <a:pPr marL="0" indent="0" algn="ctr">
                  <a:spcBef>
                    <a:spcPts val="1800"/>
                  </a:spcBef>
                  <a:buNone/>
                </a:pPr>
                <a:r>
                  <a:rPr lang="en-US" sz="2200" dirty="0"/>
                  <a:t>H</a:t>
                </a:r>
                <a:r>
                  <a:rPr lang="en-US" sz="2200" baseline="-25000" dirty="0"/>
                  <a:t>3</a:t>
                </a:r>
                <a:r>
                  <a:rPr lang="en-US" sz="2200" dirty="0"/>
                  <a:t>PO</a:t>
                </a:r>
                <a:r>
                  <a:rPr lang="en-US" sz="2200" baseline="-25000" dirty="0"/>
                  <a:t>4</a:t>
                </a:r>
                <a:r>
                  <a:rPr lang="en-US" sz="2200" dirty="0"/>
                  <a:t> + </a:t>
                </a:r>
                <a:r>
                  <a:rPr lang="en-US" sz="2200" b="1" dirty="0"/>
                  <a:t>3 NaOH</a:t>
                </a:r>
                <a:r>
                  <a:rPr lang="en-US" sz="2200" dirty="0"/>
                  <a:t>  → Na</a:t>
                </a:r>
                <a:r>
                  <a:rPr lang="en-US" sz="2200" baseline="-25000" dirty="0"/>
                  <a:t>3</a:t>
                </a:r>
                <a:r>
                  <a:rPr lang="en-US" sz="2200" dirty="0"/>
                  <a:t> PO</a:t>
                </a:r>
                <a:r>
                  <a:rPr lang="en-US" sz="2200" baseline="-25000" dirty="0"/>
                  <a:t>4</a:t>
                </a:r>
                <a:r>
                  <a:rPr lang="en-US" sz="2200" dirty="0"/>
                  <a:t> + 3 </a:t>
                </a:r>
                <a:r>
                  <a:rPr lang="en-US" sz="2200" dirty="0" smtClean="0"/>
                  <a:t>H</a:t>
                </a:r>
                <a:r>
                  <a:rPr lang="en-US" sz="2200" baseline="-25000" dirty="0" smtClean="0"/>
                  <a:t>2</a:t>
                </a:r>
                <a:r>
                  <a:rPr lang="en-US" sz="2200" dirty="0" smtClean="0"/>
                  <a:t>O</a:t>
                </a:r>
                <a:endParaRPr lang="el-GR"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11560" y="1196752"/>
                <a:ext cx="8352928" cy="5544616"/>
              </a:xfrm>
              <a:blipFill rotWithShape="1">
                <a:blip r:embed="rId2" cstate="print"/>
                <a:stretch>
                  <a:fillRect l="-802" t="-440" r="-1386"/>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997949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Ρυθμιστικά διαλύματα </a:t>
            </a:r>
            <a:r>
              <a:rPr lang="el-GR" sz="3000" b="0" dirty="0" smtClean="0">
                <a:solidFill>
                  <a:prstClr val="black"/>
                </a:solidFill>
              </a:rPr>
              <a:t>3/5</a:t>
            </a:r>
            <a:endParaRPr lang="el-GR" dirty="0"/>
          </a:p>
        </p:txBody>
      </p:sp>
      <p:sp>
        <p:nvSpPr>
          <p:cNvPr id="3" name="Θέση περιεχομένου 2"/>
          <p:cNvSpPr>
            <a:spLocks noGrp="1"/>
          </p:cNvSpPr>
          <p:nvPr>
            <p:ph idx="1"/>
          </p:nvPr>
        </p:nvSpPr>
        <p:spPr>
          <a:xfrm>
            <a:off x="611560" y="1196752"/>
            <a:ext cx="8352928" cy="5184576"/>
          </a:xfrm>
        </p:spPr>
        <p:txBody>
          <a:bodyPr>
            <a:normAutofit/>
          </a:bodyPr>
          <a:lstStyle/>
          <a:p>
            <a:pPr marL="0" indent="0">
              <a:spcBef>
                <a:spcPts val="1200"/>
              </a:spcBef>
              <a:buNone/>
            </a:pPr>
            <a:r>
              <a:rPr lang="el-GR" sz="2200" dirty="0"/>
              <a:t>Οι  </a:t>
            </a:r>
            <a:r>
              <a:rPr lang="el-GR" sz="2200" b="1" dirty="0"/>
              <a:t>φυσιολογικές τιμές του </a:t>
            </a:r>
            <a:r>
              <a:rPr lang="en-US" sz="2200" b="1" dirty="0"/>
              <a:t>pH</a:t>
            </a:r>
            <a:r>
              <a:rPr lang="el-GR" sz="2200" dirty="0"/>
              <a:t> στα κύτταρα και το εξωκυττάριο υγρό διατηρούνται σταθερά, σε στενά όρια.</a:t>
            </a:r>
          </a:p>
          <a:p>
            <a:pPr marL="0" indent="0">
              <a:spcBef>
                <a:spcPts val="1200"/>
              </a:spcBef>
              <a:buNone/>
            </a:pPr>
            <a:r>
              <a:rPr lang="el-GR" sz="2200" b="1" dirty="0"/>
              <a:t>Στο αίμα</a:t>
            </a:r>
            <a:r>
              <a:rPr lang="el-GR" sz="2200" dirty="0"/>
              <a:t>: Φ.Τ. </a:t>
            </a:r>
            <a:r>
              <a:rPr lang="en-US" sz="2200" dirty="0"/>
              <a:t>pH</a:t>
            </a:r>
            <a:r>
              <a:rPr lang="el-GR" sz="2200" dirty="0"/>
              <a:t> = 7.35 – 7.45, που αντιστοιχεί σε μέγιστη μεταβολή της συγκέντρωσης Η</a:t>
            </a:r>
            <a:r>
              <a:rPr lang="el-GR" sz="2200" baseline="30000" dirty="0"/>
              <a:t>+</a:t>
            </a:r>
            <a:r>
              <a:rPr lang="el-GR" sz="2200" dirty="0"/>
              <a:t>, της τάξης του 30%.</a:t>
            </a:r>
          </a:p>
          <a:p>
            <a:pPr marL="0" indent="0">
              <a:spcBef>
                <a:spcPts val="1200"/>
              </a:spcBef>
              <a:buNone/>
            </a:pPr>
            <a:r>
              <a:rPr lang="el-GR" sz="2200" b="1" dirty="0"/>
              <a:t>Στο κυτταρόπλασμα</a:t>
            </a:r>
            <a:r>
              <a:rPr lang="el-GR" sz="2200" dirty="0"/>
              <a:t>:	</a:t>
            </a:r>
            <a:r>
              <a:rPr lang="el-GR" sz="2200" dirty="0" smtClean="0"/>
              <a:t>Φ.Τ</a:t>
            </a:r>
            <a:r>
              <a:rPr lang="el-GR" sz="2200" dirty="0"/>
              <a:t>. </a:t>
            </a:r>
            <a:r>
              <a:rPr lang="en-US" sz="2200" dirty="0"/>
              <a:t>pH</a:t>
            </a:r>
            <a:r>
              <a:rPr lang="el-GR" sz="2200" dirty="0"/>
              <a:t> = 7.0 – 7.3</a:t>
            </a:r>
          </a:p>
          <a:p>
            <a:pPr marL="0" indent="0">
              <a:spcBef>
                <a:spcPts val="1200"/>
              </a:spcBef>
              <a:buNone/>
            </a:pPr>
            <a:r>
              <a:rPr lang="el-GR" sz="2200" b="1" dirty="0"/>
              <a:t>Στα </a:t>
            </a:r>
            <a:r>
              <a:rPr lang="el-GR" sz="2200" b="1" dirty="0" smtClean="0"/>
              <a:t>λυσοσώματα</a:t>
            </a:r>
            <a:r>
              <a:rPr lang="el-GR" sz="2200" dirty="0" smtClean="0"/>
              <a:t>:</a:t>
            </a:r>
            <a:r>
              <a:rPr lang="en-US" sz="2200" dirty="0" smtClean="0"/>
              <a:t> </a:t>
            </a:r>
            <a:r>
              <a:rPr lang="el-GR" sz="2200" dirty="0" smtClean="0"/>
              <a:t>Φ.Τ</a:t>
            </a:r>
            <a:r>
              <a:rPr lang="el-GR" sz="2200" dirty="0"/>
              <a:t>. </a:t>
            </a:r>
            <a:r>
              <a:rPr lang="en-US" sz="2200" dirty="0"/>
              <a:t>pH</a:t>
            </a:r>
            <a:r>
              <a:rPr lang="el-GR" sz="2200" dirty="0"/>
              <a:t> = 4.5 – 5.0</a:t>
            </a:r>
          </a:p>
          <a:p>
            <a:pPr marL="0" indent="0">
              <a:spcBef>
                <a:spcPts val="1200"/>
              </a:spcBef>
              <a:buNone/>
            </a:pPr>
            <a:r>
              <a:rPr lang="el-GR" sz="2200" b="1" dirty="0"/>
              <a:t>Στον πεπτικό </a:t>
            </a:r>
            <a:r>
              <a:rPr lang="el-GR" sz="2200" b="1" dirty="0" smtClean="0"/>
              <a:t>σωλήνα</a:t>
            </a:r>
            <a:r>
              <a:rPr lang="el-GR" sz="2200" dirty="0" smtClean="0"/>
              <a:t>:</a:t>
            </a:r>
            <a:r>
              <a:rPr lang="en-US" sz="2200" dirty="0" smtClean="0"/>
              <a:t> pH</a:t>
            </a:r>
            <a:r>
              <a:rPr lang="el-GR" sz="2200" dirty="0" smtClean="0"/>
              <a:t> </a:t>
            </a:r>
            <a:r>
              <a:rPr lang="el-GR" sz="2200" dirty="0"/>
              <a:t>= 2 (στόμαχος) </a:t>
            </a:r>
            <a:r>
              <a:rPr lang="en-US" sz="2200" dirty="0"/>
              <a:t>pH</a:t>
            </a:r>
            <a:r>
              <a:rPr lang="el-GR" sz="2200" dirty="0"/>
              <a:t> &gt; 8 (έντερο)</a:t>
            </a:r>
          </a:p>
          <a:p>
            <a:pPr marL="0" indent="0">
              <a:spcBef>
                <a:spcPts val="1200"/>
              </a:spcBef>
              <a:buNone/>
            </a:pPr>
            <a:r>
              <a:rPr lang="el-GR" sz="2200" b="1" dirty="0"/>
              <a:t>Στα ούρα </a:t>
            </a:r>
            <a:r>
              <a:rPr lang="el-GR" sz="2200" dirty="0"/>
              <a:t>έχουμε μεγάλες </a:t>
            </a:r>
            <a:r>
              <a:rPr lang="el-GR" sz="2200" dirty="0" smtClean="0"/>
              <a:t>διακυμάνσεις:</a:t>
            </a:r>
            <a:r>
              <a:rPr lang="en-US" sz="2200" dirty="0"/>
              <a:t> </a:t>
            </a:r>
            <a:r>
              <a:rPr lang="el-GR" sz="2200" dirty="0" smtClean="0"/>
              <a:t>4.8 </a:t>
            </a:r>
            <a:r>
              <a:rPr lang="el-GR" sz="2200" dirty="0"/>
              <a:t>– 7.5</a:t>
            </a:r>
          </a:p>
          <a:p>
            <a:pPr marL="0" indent="0">
              <a:spcBef>
                <a:spcPts val="1200"/>
              </a:spcBef>
              <a:buNone/>
            </a:pPr>
            <a:r>
              <a:rPr lang="el-GR" sz="2200" dirty="0"/>
              <a:t>Οι βραχυπρόθεσμες αλλαγές του </a:t>
            </a:r>
            <a:r>
              <a:rPr lang="en-US" sz="2200" dirty="0"/>
              <a:t>pH</a:t>
            </a:r>
            <a:r>
              <a:rPr lang="el-GR" sz="2200" dirty="0"/>
              <a:t> στον οργανισμό προλαμβάνονται από τα ρυθμιστικά διαλύματα.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07056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a:t>
            </a:r>
            <a:r>
              <a:rPr lang="el-GR" sz="3000" b="0" dirty="0" smtClean="0"/>
              <a:t>1/4</a:t>
            </a:r>
            <a:endParaRPr lang="el-GR" sz="3000" b="0" dirty="0"/>
          </a:p>
        </p:txBody>
      </p:sp>
      <p:sp>
        <p:nvSpPr>
          <p:cNvPr id="3" name="Θέση περιεχομένου 2"/>
          <p:cNvSpPr>
            <a:spLocks noGrp="1"/>
          </p:cNvSpPr>
          <p:nvPr>
            <p:ph idx="1"/>
          </p:nvPr>
        </p:nvSpPr>
        <p:spPr>
          <a:xfrm>
            <a:off x="611560" y="1196753"/>
            <a:ext cx="8352928" cy="5544616"/>
          </a:xfrm>
        </p:spPr>
        <p:txBody>
          <a:bodyPr>
            <a:normAutofit/>
          </a:bodyPr>
          <a:lstStyle/>
          <a:p>
            <a:pPr>
              <a:lnSpc>
                <a:spcPct val="110000"/>
              </a:lnSpc>
            </a:pPr>
            <a:r>
              <a:rPr lang="el-GR" sz="2200" dirty="0"/>
              <a:t>Όλες οι βιολογικές αντιδράσεις πραγματοποιούνται μέσα σε υδατικό περιβάλλον. Το 60% του ανθρώπινου σώματος και το 80% του συνόλου των μυών αποτελείται από νερό.</a:t>
            </a:r>
          </a:p>
          <a:p>
            <a:pPr>
              <a:lnSpc>
                <a:spcPct val="110000"/>
              </a:lnSpc>
            </a:pPr>
            <a:r>
              <a:rPr lang="el-GR" sz="2200" dirty="0"/>
              <a:t>Το ύδωρ επηρεάζει σε μεγάλο βαθμό όλες τις μοριακές διεργασίες του χημικού υποστρώματος. Δύο ιδιότητές του είναι </a:t>
            </a:r>
            <a:r>
              <a:rPr lang="el-GR" sz="2200" dirty="0" smtClean="0"/>
              <a:t>ιδιαίτερα </a:t>
            </a:r>
            <a:r>
              <a:rPr lang="el-GR" sz="2200" dirty="0"/>
              <a:t>σημαντικές:</a:t>
            </a:r>
          </a:p>
          <a:p>
            <a:pPr marL="857250" lvl="1" indent="-457200">
              <a:lnSpc>
                <a:spcPct val="110000"/>
              </a:lnSpc>
              <a:buFont typeface="+mj-lt"/>
              <a:buAutoNum type="arabicPeriod"/>
            </a:pPr>
            <a:r>
              <a:rPr lang="el-GR" sz="2200" dirty="0" smtClean="0"/>
              <a:t>Είναι </a:t>
            </a:r>
            <a:r>
              <a:rPr lang="el-GR" sz="2200" dirty="0"/>
              <a:t>μόριο πολικό. Επειδή το μόριο του είναι τριγωνικό, υπάρχει ασύμμετρη κατανομή φορτίων, έτσι ο πυρήνας του οξυγόνου έλκει τα ηλεκτρόνια του υδρογόνου αφήνοντας τα υδρογόνα με θετικό φορτίο.</a:t>
            </a:r>
          </a:p>
          <a:p>
            <a:pPr marL="857250" lvl="1" indent="-457200">
              <a:lnSpc>
                <a:spcPct val="110000"/>
              </a:lnSpc>
              <a:buFont typeface="+mj-lt"/>
              <a:buAutoNum type="arabicPeriod"/>
            </a:pPr>
            <a:r>
              <a:rPr lang="el-GR" sz="2200" dirty="0" smtClean="0"/>
              <a:t>Τα </a:t>
            </a:r>
            <a:r>
              <a:rPr lang="el-GR" sz="2200" dirty="0"/>
              <a:t>μόρια του έχουν υψηλή σ</a:t>
            </a:r>
            <a:r>
              <a:rPr lang="el-GR" sz="2200" dirty="0" smtClean="0"/>
              <a:t>υγγένεια </a:t>
            </a:r>
            <a:r>
              <a:rPr lang="el-GR" sz="2200" dirty="0"/>
              <a:t>μεταξύ </a:t>
            </a:r>
            <a:r>
              <a:rPr lang="el-GR" sz="2200" dirty="0" smtClean="0"/>
              <a:t>τους.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12790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Ρυθμιστικά διαλύματα </a:t>
            </a:r>
            <a:r>
              <a:rPr lang="el-GR" sz="3000" b="0" dirty="0" smtClean="0">
                <a:solidFill>
                  <a:prstClr val="black"/>
                </a:solidFill>
              </a:rPr>
              <a:t>4/5</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marL="0" indent="0">
                  <a:spcBef>
                    <a:spcPts val="1200"/>
                  </a:spcBef>
                  <a:buNone/>
                </a:pPr>
                <a:r>
                  <a:rPr lang="el-GR" sz="2200" dirty="0" smtClean="0"/>
                  <a:t>Τα κύρια </a:t>
                </a:r>
                <a:r>
                  <a:rPr lang="el-GR" sz="2200" b="1" dirty="0"/>
                  <a:t>συστήματα ρυθμιστικών διαλυμάτων του οργανισμού</a:t>
                </a:r>
                <a:r>
                  <a:rPr lang="el-GR" sz="2200" dirty="0"/>
                  <a:t>, που συμβάλλουν στη λεγόμενη οξεοβασική ισορροπία είναι.</a:t>
                </a:r>
              </a:p>
              <a:p>
                <a:pPr marL="457200" indent="-457200">
                  <a:spcBef>
                    <a:spcPts val="1200"/>
                  </a:spcBef>
                  <a:buFont typeface="+mj-lt"/>
                  <a:buAutoNum type="arabicPeriod"/>
                </a:pPr>
                <a:r>
                  <a:rPr lang="el-GR" sz="2200" dirty="0" smtClean="0"/>
                  <a:t>Σύστημα πρωτεϊνών </a:t>
                </a:r>
                <a:r>
                  <a:rPr lang="el-GR" sz="2200" dirty="0"/>
                  <a:t>(αλβουμίνη, σφαιρίνες</a:t>
                </a:r>
                <a:r>
                  <a:rPr lang="el-GR" sz="2200" dirty="0" smtClean="0"/>
                  <a:t>)</a:t>
                </a:r>
                <a:r>
                  <a:rPr lang="en-US" sz="2200" dirty="0" smtClean="0"/>
                  <a:t>.</a:t>
                </a:r>
                <a:endParaRPr lang="el-GR" sz="2200" dirty="0"/>
              </a:p>
              <a:p>
                <a:pPr marL="457200" indent="-457200">
                  <a:spcBef>
                    <a:spcPts val="1200"/>
                  </a:spcBef>
                  <a:buFont typeface="+mj-lt"/>
                  <a:buAutoNum type="arabicPeriod"/>
                </a:pPr>
                <a:r>
                  <a:rPr lang="el-GR" sz="2200" dirty="0" smtClean="0"/>
                  <a:t>Σύστημα αιμοσφαιρίνης</a:t>
                </a:r>
                <a:r>
                  <a:rPr lang="en-US" sz="2200" dirty="0" smtClean="0"/>
                  <a:t>.</a:t>
                </a:r>
                <a:endParaRPr lang="el-GR" sz="2200" dirty="0"/>
              </a:p>
              <a:p>
                <a:pPr marL="457200" indent="-457200">
                  <a:spcBef>
                    <a:spcPts val="1200"/>
                  </a:spcBef>
                  <a:buFont typeface="+mj-lt"/>
                  <a:buAutoNum type="arabicPeriod"/>
                </a:pPr>
                <a:r>
                  <a:rPr lang="el-GR" sz="2200" dirty="0" smtClean="0"/>
                  <a:t>Σύστημα διττανθρακικών</a:t>
                </a:r>
                <a:r>
                  <a:rPr lang="en-US" sz="2200" dirty="0" smtClean="0"/>
                  <a:t>.</a:t>
                </a:r>
                <a:endParaRPr lang="el-GR" sz="2200" dirty="0"/>
              </a:p>
              <a:p>
                <a:pPr marL="0" indent="0">
                  <a:spcBef>
                    <a:spcPts val="1200"/>
                  </a:spcBef>
                  <a:buNone/>
                </a:pPr>
                <a:r>
                  <a:rPr lang="el-GR" sz="2200" dirty="0"/>
                  <a:t>Το σπουδαιότερο </a:t>
                </a:r>
                <a:r>
                  <a:rPr lang="el-GR" sz="2200" b="1" dirty="0"/>
                  <a:t>μικρομοριακό ρυθμιστικό σύστημα του αίματος</a:t>
                </a:r>
                <a:r>
                  <a:rPr lang="el-GR" sz="2200" dirty="0"/>
                  <a:t>, συνίσταται από </a:t>
                </a:r>
                <a:r>
                  <a:rPr lang="en-US" sz="2200" dirty="0"/>
                  <a:t>CO</a:t>
                </a:r>
                <a:r>
                  <a:rPr lang="el-GR" sz="2200" baseline="-25000" dirty="0"/>
                  <a:t>2</a:t>
                </a:r>
                <a:r>
                  <a:rPr lang="el-GR" sz="2200" dirty="0"/>
                  <a:t>, </a:t>
                </a:r>
                <a:r>
                  <a:rPr lang="en-US" sz="2200" dirty="0"/>
                  <a:t>H</a:t>
                </a:r>
                <a:r>
                  <a:rPr lang="el-GR" sz="2200" baseline="-25000" dirty="0"/>
                  <a:t>2</a:t>
                </a:r>
                <a:r>
                  <a:rPr lang="en-US" sz="2200" dirty="0"/>
                  <a:t>O</a:t>
                </a:r>
                <a:r>
                  <a:rPr lang="el-GR" sz="2200" dirty="0"/>
                  <a:t> και  με τιμή </a:t>
                </a:r>
                <a:r>
                  <a:rPr lang="en-US" sz="2200" dirty="0"/>
                  <a:t>pK</a:t>
                </a:r>
                <a:r>
                  <a:rPr lang="el-GR" sz="2200" baseline="-25000" dirty="0"/>
                  <a:t>α</a:t>
                </a:r>
                <a:r>
                  <a:rPr lang="el-GR" sz="2200" dirty="0"/>
                  <a:t> = 6.3</a:t>
                </a:r>
                <a:r>
                  <a:rPr lang="el-GR" sz="2200" dirty="0" smtClean="0"/>
                  <a:t>.</a:t>
                </a:r>
                <a:endParaRPr lang="en-US" sz="2200" dirty="0" smtClean="0"/>
              </a:p>
              <a:p>
                <a:pPr>
                  <a:spcBef>
                    <a:spcPts val="1200"/>
                  </a:spcBef>
                </a:pPr>
                <a:r>
                  <a:rPr lang="el-GR" sz="2200" dirty="0"/>
                  <a:t>Άλλο ρυθμιστικό του αίματος είναι το </a:t>
                </a:r>
                <a14:m>
                  <m:oMath xmlns:m="http://schemas.openxmlformats.org/officeDocument/2006/math">
                    <m:f>
                      <m:fPr>
                        <m:type m:val="skw"/>
                        <m:ctrlPr>
                          <a:rPr lang="el-GR" sz="2200" i="1" smtClean="0">
                            <a:latin typeface="Cambria Math"/>
                          </a:rPr>
                        </m:ctrlPr>
                      </m:fPr>
                      <m:num>
                        <m:sSub>
                          <m:sSubPr>
                            <m:ctrlPr>
                              <a:rPr lang="el-GR" sz="2200" i="1" smtClean="0">
                                <a:latin typeface="Cambria Math"/>
                              </a:rPr>
                            </m:ctrlPr>
                          </m:sSubPr>
                          <m:e>
                            <m:r>
                              <a:rPr lang="en-US" sz="2200" b="0" i="1" smtClean="0">
                                <a:latin typeface="Cambria Math"/>
                              </a:rPr>
                              <m:t>𝐻</m:t>
                            </m:r>
                          </m:e>
                          <m:sub>
                            <m:r>
                              <a:rPr lang="en-US" sz="2200" b="0" i="1" smtClean="0">
                                <a:latin typeface="Cambria Math"/>
                              </a:rPr>
                              <m:t>2</m:t>
                            </m:r>
                          </m:sub>
                        </m:sSub>
                        <m:sSub>
                          <m:sSubPr>
                            <m:ctrlPr>
                              <a:rPr lang="el-GR" sz="2200" i="1" smtClean="0">
                                <a:latin typeface="Cambria Math"/>
                              </a:rPr>
                            </m:ctrlPr>
                          </m:sSubPr>
                          <m:e>
                            <m:sSup>
                              <m:sSupPr>
                                <m:ctrlPr>
                                  <a:rPr lang="el-GR" sz="2200" i="1" smtClean="0">
                                    <a:latin typeface="Cambria Math"/>
                                  </a:rPr>
                                </m:ctrlPr>
                              </m:sSupPr>
                              <m:e>
                                <m:r>
                                  <a:rPr lang="en-US" sz="2200" b="0" i="1" smtClean="0">
                                    <a:latin typeface="Cambria Math"/>
                                  </a:rPr>
                                  <m:t>𝑃𝑂</m:t>
                                </m:r>
                              </m:e>
                              <m:sup>
                                <m:r>
                                  <a:rPr lang="en-US" sz="2200" b="0" i="1" smtClean="0">
                                    <a:latin typeface="Cambria Math"/>
                                  </a:rPr>
                                  <m:t>−</m:t>
                                </m:r>
                              </m:sup>
                            </m:sSup>
                          </m:e>
                          <m:sub>
                            <m:r>
                              <a:rPr lang="en-US" sz="2200" b="0" i="1" smtClean="0">
                                <a:latin typeface="Cambria Math"/>
                              </a:rPr>
                              <m:t>4</m:t>
                            </m:r>
                          </m:sub>
                        </m:sSub>
                      </m:num>
                      <m:den>
                        <m:sSub>
                          <m:sSubPr>
                            <m:ctrlPr>
                              <a:rPr lang="el-GR" sz="2200" i="1" smtClean="0">
                                <a:latin typeface="Cambria Math"/>
                              </a:rPr>
                            </m:ctrlPr>
                          </m:sSubPr>
                          <m:e>
                            <m:r>
                              <a:rPr lang="en-US" sz="2200" b="0" i="1" smtClean="0">
                                <a:latin typeface="Cambria Math"/>
                              </a:rPr>
                              <m:t>𝐻𝑃𝑂</m:t>
                            </m:r>
                          </m:e>
                          <m:sub>
                            <m:r>
                              <a:rPr lang="en-US" sz="2200" b="0" i="1" smtClean="0">
                                <a:latin typeface="Cambria Math"/>
                              </a:rPr>
                              <m:t>4</m:t>
                            </m:r>
                          </m:sub>
                        </m:sSub>
                      </m:den>
                    </m:f>
                  </m:oMath>
                </a14:m>
                <a:r>
                  <a:rPr lang="en-US" sz="2200" dirty="0" smtClean="0"/>
                  <a:t> </a:t>
                </a:r>
                <a:r>
                  <a:rPr lang="el-GR" sz="2200" dirty="0" smtClean="0"/>
                  <a:t>με </a:t>
                </a:r>
                <a:r>
                  <a:rPr lang="en-US" sz="2200" dirty="0"/>
                  <a:t>pK</a:t>
                </a:r>
                <a:r>
                  <a:rPr lang="el-GR" sz="2200" baseline="-25000" dirty="0"/>
                  <a:t>α</a:t>
                </a:r>
                <a:r>
                  <a:rPr lang="el-GR" sz="2200" dirty="0"/>
                  <a:t> = 7.2</a:t>
                </a:r>
                <a:r>
                  <a:rPr lang="el-GR" sz="2200" dirty="0" smtClean="0"/>
                  <a:t>.</a:t>
                </a:r>
                <a:endParaRPr lang="el-GR" sz="2200" dirty="0"/>
              </a:p>
              <a:p>
                <a:pPr>
                  <a:spcBef>
                    <a:spcPts val="1200"/>
                  </a:spcBef>
                </a:pPr>
                <a:r>
                  <a:rPr lang="el-GR" sz="2200" dirty="0"/>
                  <a:t>Το σπουδαιότερο ρυθμιστικό των ούρων, αποτελείται από</a:t>
                </a:r>
                <a:r>
                  <a:rPr lang="en-US" sz="2200" dirty="0" smtClean="0"/>
                  <a:t> </a:t>
                </a:r>
                <a14:m>
                  <m:oMath xmlns:m="http://schemas.openxmlformats.org/officeDocument/2006/math">
                    <m:f>
                      <m:fPr>
                        <m:type m:val="skw"/>
                        <m:ctrlPr>
                          <a:rPr lang="el-GR" sz="2200" i="1">
                            <a:latin typeface="Cambria Math"/>
                          </a:rPr>
                        </m:ctrlPr>
                      </m:fPr>
                      <m:num>
                        <m:sSub>
                          <m:sSubPr>
                            <m:ctrlPr>
                              <a:rPr lang="el-GR" sz="2200" i="1" smtClean="0">
                                <a:latin typeface="Cambria Math"/>
                              </a:rPr>
                            </m:ctrlPr>
                          </m:sSubPr>
                          <m:e>
                            <m:sSup>
                              <m:sSupPr>
                                <m:ctrlPr>
                                  <a:rPr lang="el-GR" sz="2200" i="1" smtClean="0">
                                    <a:latin typeface="Cambria Math"/>
                                  </a:rPr>
                                </m:ctrlPr>
                              </m:sSupPr>
                              <m:e>
                                <m:r>
                                  <a:rPr lang="en-US" sz="2200" b="0" i="1" smtClean="0">
                                    <a:latin typeface="Cambria Math"/>
                                  </a:rPr>
                                  <m:t>𝑁𝐻</m:t>
                                </m:r>
                              </m:e>
                              <m:sup>
                                <m:r>
                                  <a:rPr lang="en-US" sz="2200" b="0" i="1" smtClean="0">
                                    <a:latin typeface="Cambria Math"/>
                                  </a:rPr>
                                  <m:t>+</m:t>
                                </m:r>
                              </m:sup>
                            </m:sSup>
                          </m:e>
                          <m:sub>
                            <m:r>
                              <a:rPr lang="en-US" sz="2200" i="1">
                                <a:latin typeface="Cambria Math"/>
                              </a:rPr>
                              <m:t>4</m:t>
                            </m:r>
                          </m:sub>
                        </m:sSub>
                      </m:num>
                      <m:den>
                        <m:sSub>
                          <m:sSubPr>
                            <m:ctrlPr>
                              <a:rPr lang="el-GR" sz="2200" i="1" smtClean="0">
                                <a:latin typeface="Cambria Math"/>
                              </a:rPr>
                            </m:ctrlPr>
                          </m:sSubPr>
                          <m:e>
                            <m:r>
                              <a:rPr lang="en-US" sz="2200" b="0" i="1" smtClean="0">
                                <a:latin typeface="Cambria Math"/>
                              </a:rPr>
                              <m:t>𝑁𝐻</m:t>
                            </m:r>
                          </m:e>
                          <m:sub>
                            <m:r>
                              <a:rPr lang="en-US" sz="2200" b="0" i="1" smtClean="0">
                                <a:latin typeface="Cambria Math"/>
                              </a:rPr>
                              <m:t>3</m:t>
                            </m:r>
                          </m:sub>
                        </m:sSub>
                      </m:den>
                    </m:f>
                  </m:oMath>
                </a14:m>
                <a:r>
                  <a:rPr lang="el-GR" sz="2200" dirty="0" smtClean="0"/>
                  <a:t>. </a:t>
                </a:r>
                <a:endParaRPr lang="el-GR"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957" t="-484" r="-44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056739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Ρυθμιστικά διαλύματα </a:t>
            </a:r>
            <a:r>
              <a:rPr lang="el-GR" sz="3000" b="0" dirty="0" smtClean="0">
                <a:solidFill>
                  <a:prstClr val="black"/>
                </a:solidFill>
              </a:rPr>
              <a:t>5/5</a:t>
            </a:r>
            <a:endParaRPr lang="el-GR" dirty="0"/>
          </a:p>
        </p:txBody>
      </p:sp>
      <p:sp>
        <p:nvSpPr>
          <p:cNvPr id="3" name="Θέση περιεχομένου 2"/>
          <p:cNvSpPr>
            <a:spLocks noGrp="1"/>
          </p:cNvSpPr>
          <p:nvPr>
            <p:ph idx="1"/>
          </p:nvPr>
        </p:nvSpPr>
        <p:spPr>
          <a:xfrm>
            <a:off x="611560" y="1196752"/>
            <a:ext cx="8280920" cy="5400600"/>
          </a:xfrm>
        </p:spPr>
        <p:txBody>
          <a:bodyPr>
            <a:normAutofit fontScale="92500" lnSpcReduction="10000"/>
          </a:bodyPr>
          <a:lstStyle/>
          <a:p>
            <a:pPr marL="0" indent="0">
              <a:buNone/>
            </a:pPr>
            <a:r>
              <a:rPr lang="el-GR" dirty="0"/>
              <a:t>Η ελάττωση του </a:t>
            </a:r>
            <a:r>
              <a:rPr lang="en-US" dirty="0"/>
              <a:t>pH</a:t>
            </a:r>
            <a:r>
              <a:rPr lang="el-GR" dirty="0"/>
              <a:t>, κατά 0.03 μονάδες κάτω του 7.40, ονομάζεται, </a:t>
            </a:r>
            <a:r>
              <a:rPr lang="el-GR" b="1" dirty="0"/>
              <a:t>οξέωση</a:t>
            </a:r>
            <a:r>
              <a:rPr lang="el-GR" dirty="0"/>
              <a:t> ενώ η αύξησή του, χαρακτηρίζεται ως </a:t>
            </a:r>
            <a:r>
              <a:rPr lang="el-GR" b="1" dirty="0"/>
              <a:t>αλκάλωση</a:t>
            </a:r>
            <a:r>
              <a:rPr lang="el-GR" dirty="0"/>
              <a:t>.</a:t>
            </a:r>
          </a:p>
          <a:p>
            <a:pPr marL="0" indent="0">
              <a:buNone/>
            </a:pPr>
            <a:r>
              <a:rPr lang="el-GR" dirty="0"/>
              <a:t>Οι εργαστηριακές εξετάσεις που είναι χρήσιμες για την παρακολούθηση της οξεοβασικής ισορροπίας, ή για τη διάγνωση μιας ηλεκτρολυτικής διαταραχής, πραγματοποιούνται σε </a:t>
            </a:r>
            <a:r>
              <a:rPr lang="el-GR" b="1" dirty="0"/>
              <a:t>αρτηριακό αίμα </a:t>
            </a:r>
            <a:r>
              <a:rPr lang="el-GR" dirty="0"/>
              <a:t>και αφορούν: </a:t>
            </a:r>
          </a:p>
          <a:p>
            <a:r>
              <a:rPr lang="el-GR" dirty="0"/>
              <a:t>του </a:t>
            </a:r>
            <a:r>
              <a:rPr lang="el-GR" dirty="0" smtClean="0"/>
              <a:t>pH</a:t>
            </a:r>
            <a:r>
              <a:rPr lang="en-US" dirty="0" smtClean="0"/>
              <a:t>.</a:t>
            </a:r>
            <a:endParaRPr lang="el-GR" dirty="0"/>
          </a:p>
          <a:p>
            <a:r>
              <a:rPr lang="el-GR" dirty="0"/>
              <a:t>των αερίων </a:t>
            </a:r>
            <a:r>
              <a:rPr lang="el-GR" dirty="0" smtClean="0"/>
              <a:t>αίματος</a:t>
            </a:r>
            <a:r>
              <a:rPr lang="en-US" dirty="0" smtClean="0"/>
              <a:t>.</a:t>
            </a:r>
            <a:endParaRPr lang="el-GR" dirty="0"/>
          </a:p>
          <a:p>
            <a:r>
              <a:rPr lang="el-GR" dirty="0"/>
              <a:t>του ολικού διοξειδίου του </a:t>
            </a:r>
            <a:r>
              <a:rPr lang="el-GR" dirty="0" smtClean="0"/>
              <a:t>άνθρακα</a:t>
            </a:r>
            <a:r>
              <a:rPr lang="en-US" dirty="0" smtClean="0"/>
              <a:t>.</a:t>
            </a:r>
            <a:endParaRPr lang="el-GR" dirty="0"/>
          </a:p>
          <a:p>
            <a:r>
              <a:rPr lang="el-GR" dirty="0"/>
              <a:t>της συγκέντρωσης των διττανθρακικών ιόντων</a:t>
            </a:r>
          </a:p>
          <a:p>
            <a:r>
              <a:rPr lang="el-GR" dirty="0"/>
              <a:t>της περίσσειας ή έλλειψης </a:t>
            </a:r>
            <a:r>
              <a:rPr lang="el-GR" dirty="0" smtClean="0"/>
              <a:t>βάσεων </a:t>
            </a:r>
            <a:r>
              <a:rPr lang="el-GR" dirty="0"/>
              <a:t>και </a:t>
            </a:r>
          </a:p>
          <a:p>
            <a:r>
              <a:rPr lang="el-GR" dirty="0"/>
              <a:t>του χάσματος ανιόντων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158302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Οξέωση – Αλκάλωση </a:t>
            </a:r>
            <a:r>
              <a:rPr lang="el-GR" sz="3000" b="0" dirty="0" smtClean="0"/>
              <a:t>1/3</a:t>
            </a:r>
            <a:endParaRPr lang="el-GR" sz="3000" b="0" dirty="0"/>
          </a:p>
        </p:txBody>
      </p:sp>
      <p:sp>
        <p:nvSpPr>
          <p:cNvPr id="3" name="Θέση περιεχομένου 2"/>
          <p:cNvSpPr>
            <a:spLocks noGrp="1"/>
          </p:cNvSpPr>
          <p:nvPr>
            <p:ph idx="1"/>
          </p:nvPr>
        </p:nvSpPr>
        <p:spPr/>
        <p:txBody>
          <a:bodyPr>
            <a:noAutofit/>
          </a:bodyPr>
          <a:lstStyle/>
          <a:p>
            <a:pPr>
              <a:lnSpc>
                <a:spcPct val="120000"/>
              </a:lnSpc>
            </a:pPr>
            <a:r>
              <a:rPr lang="el-GR" sz="2200" dirty="0"/>
              <a:t>Οι όροι </a:t>
            </a:r>
            <a:r>
              <a:rPr lang="el-GR" sz="2200" b="1" dirty="0"/>
              <a:t>οξέωση</a:t>
            </a:r>
            <a:r>
              <a:rPr lang="el-GR" sz="2200" dirty="0"/>
              <a:t> και </a:t>
            </a:r>
            <a:r>
              <a:rPr lang="el-GR" sz="2200" b="1" dirty="0"/>
              <a:t>αλκάλωση</a:t>
            </a:r>
            <a:r>
              <a:rPr lang="el-GR" sz="2200" dirty="0"/>
              <a:t> εκφράζουν τις κλινικές συνθήκες που προκύπτουν ως αποτέλεσμα των αλλαγών στις συγκεντρώσεις του διαλυμένου CO</a:t>
            </a:r>
            <a:r>
              <a:rPr lang="el-GR" sz="2200" baseline="-25000" dirty="0"/>
              <a:t>2</a:t>
            </a:r>
            <a:r>
              <a:rPr lang="el-GR" sz="2200" dirty="0"/>
              <a:t> και των HCO</a:t>
            </a:r>
            <a:r>
              <a:rPr lang="el-GR" sz="2200" baseline="-25000" dirty="0"/>
              <a:t>3</a:t>
            </a:r>
            <a:r>
              <a:rPr lang="el-GR" sz="2200" dirty="0"/>
              <a:t> </a:t>
            </a:r>
            <a:r>
              <a:rPr lang="el-GR" sz="2200" baseline="30000" dirty="0"/>
              <a:t>-  </a:t>
            </a:r>
            <a:r>
              <a:rPr lang="el-GR" sz="2200" dirty="0"/>
              <a:t>και οι αλλαγές αυτές της οξεοβασικής ισορροπίας, οφείλονται σε μεταβολικούς ή αναπνευστικούς λόγους.</a:t>
            </a:r>
          </a:p>
        </p:txBody>
      </p:sp>
      <p:pic>
        <p:nvPicPr>
          <p:cNvPr id="1026" name="Picture 2" descr="Davenport Fi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bwMode="auto">
          <a:xfrm>
            <a:off x="1691680" y="3212976"/>
            <a:ext cx="5981700" cy="3289177"/>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7" name="Rectangle 11"/>
          <p:cNvSpPr/>
          <p:nvPr/>
        </p:nvSpPr>
        <p:spPr>
          <a:xfrm>
            <a:off x="2484853" y="6402538"/>
            <a:ext cx="518457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rPr>
              <a:t>Davenport Fig </a:t>
            </a:r>
            <a:r>
              <a:rPr lang="en-US" sz="1200" dirty="0" smtClean="0">
                <a:latin typeface="+mn-lt"/>
              </a:rPr>
              <a:t>12</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a:latin typeface="+mn-lt"/>
                <a:hlinkClick r:id="rId5" tooltip="User:Spra (page does not exist)"/>
              </a:rPr>
              <a:t>Spra</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rPr>
              <a:t>GNU Free Documentation License</a:t>
            </a:r>
          </a:p>
        </p:txBody>
      </p:sp>
    </p:spTree>
    <p:extLst>
      <p:ext uri="{BB962C8B-B14F-4D97-AF65-F5344CB8AC3E}">
        <p14:creationId xmlns:p14="http://schemas.microsoft.com/office/powerpoint/2010/main" val="1071274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Οξέωση – Αλκάλωση </a:t>
            </a:r>
            <a:r>
              <a:rPr lang="el-GR" sz="3000" b="0" dirty="0" smtClean="0">
                <a:solidFill>
                  <a:prstClr val="black"/>
                </a:solidFill>
              </a:rPr>
              <a:t>2/3</a:t>
            </a:r>
            <a:endParaRPr lang="el-GR" dirty="0"/>
          </a:p>
        </p:txBody>
      </p:sp>
      <p:sp>
        <p:nvSpPr>
          <p:cNvPr id="3" name="Θέση περιεχομένου 2"/>
          <p:cNvSpPr>
            <a:spLocks noGrp="1"/>
          </p:cNvSpPr>
          <p:nvPr>
            <p:ph idx="1"/>
          </p:nvPr>
        </p:nvSpPr>
        <p:spPr/>
        <p:txBody>
          <a:bodyPr/>
          <a:lstStyle/>
          <a:p>
            <a:r>
              <a:rPr lang="el-GR" b="1" dirty="0"/>
              <a:t>Μεταβολικές ανωμαλίες</a:t>
            </a:r>
            <a:r>
              <a:rPr lang="el-GR" dirty="0"/>
              <a:t> που καταλήγουν στην αλλαγή της συγκέντρωσης των διττανθρακικών, προκύπτουν από την προσθήκη ή την απώλεια μη πτητικών οξέων ή αλκάλεων από, ή προς τα εξωκυτταρικά υγρά.  Η πτώση του pH, οφειλόμενη σε μειωμένη συγκέντρωση διττανθρακικών, καλείται</a:t>
            </a:r>
            <a:r>
              <a:rPr lang="el-GR" b="1" i="1" dirty="0"/>
              <a:t> </a:t>
            </a:r>
            <a:r>
              <a:rPr lang="el-GR" b="1" dirty="0"/>
              <a:t>μεταβολική οξέωση</a:t>
            </a:r>
            <a:r>
              <a:rPr lang="el-GR" b="1" i="1" dirty="0"/>
              <a:t>,</a:t>
            </a:r>
            <a:r>
              <a:rPr lang="el-GR" dirty="0"/>
              <a:t> ενώ η αύξηση του pH οφειλόμενη σε αυξημένη συγκέντρωση διττανθρακικών καλείται </a:t>
            </a:r>
            <a:r>
              <a:rPr lang="el-GR" b="1" dirty="0"/>
              <a:t>μεταβολική αλκάλωση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774025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Οξέωση – Αλκάλωση </a:t>
            </a:r>
            <a:r>
              <a:rPr lang="el-GR" sz="3000" b="0" dirty="0" smtClean="0">
                <a:solidFill>
                  <a:prstClr val="black"/>
                </a:solidFill>
              </a:rPr>
              <a:t>3/3</a:t>
            </a:r>
            <a:endParaRPr lang="el-GR" dirty="0"/>
          </a:p>
        </p:txBody>
      </p:sp>
      <p:sp>
        <p:nvSpPr>
          <p:cNvPr id="3" name="Θέση περιεχομένου 2"/>
          <p:cNvSpPr>
            <a:spLocks noGrp="1"/>
          </p:cNvSpPr>
          <p:nvPr>
            <p:ph idx="1"/>
          </p:nvPr>
        </p:nvSpPr>
        <p:spPr/>
        <p:txBody>
          <a:bodyPr/>
          <a:lstStyle/>
          <a:p>
            <a:r>
              <a:rPr lang="el-GR" b="1" dirty="0"/>
              <a:t>Αναπνευστικές ανωμαλίες</a:t>
            </a:r>
            <a:r>
              <a:rPr lang="el-GR" dirty="0"/>
              <a:t> που έχουν ως αποτέλεσμα διαταραχή της μερικής πίεσης του διοξειδίου του άνθρακα, ΡCO</a:t>
            </a:r>
            <a:r>
              <a:rPr lang="el-GR" baseline="-25000" dirty="0"/>
              <a:t>2</a:t>
            </a:r>
            <a:r>
              <a:rPr lang="el-GR" dirty="0"/>
              <a:t> , αντανακλούν αύξηση, ή μείωση του κυψελιδικού αερισμού.  Η πτώση του pH, που αντιστοιχεί σε αύξηση της μερικής πίεσης του διοξειδίου του άνθρακα ΡCO</a:t>
            </a:r>
            <a:r>
              <a:rPr lang="el-GR" baseline="-25000" dirty="0"/>
              <a:t>2</a:t>
            </a:r>
            <a:r>
              <a:rPr lang="el-GR" dirty="0"/>
              <a:t> , καλείται  </a:t>
            </a:r>
            <a:r>
              <a:rPr lang="el-GR" b="1" dirty="0"/>
              <a:t>αναπνευστική οξέωση</a:t>
            </a:r>
            <a:r>
              <a:rPr lang="el-GR" dirty="0"/>
              <a:t> ενώ η αύξηση του pH οφειλόμενη σε αυξημένο κυψελιδικό αερισμό που μειώνει τη μερική πίεση του διοξειδίου του άνθρακα, ΡCO</a:t>
            </a:r>
            <a:r>
              <a:rPr lang="el-GR" baseline="-25000" dirty="0"/>
              <a:t>2</a:t>
            </a:r>
            <a:r>
              <a:rPr lang="el-GR" dirty="0"/>
              <a:t>, </a:t>
            </a:r>
            <a:r>
              <a:rPr lang="el-GR" b="1" dirty="0"/>
              <a:t>καλείται αναπνευστική αλκάλωση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368131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Ενδεικτικές διαταραχές </a:t>
            </a:r>
            <a:r>
              <a:rPr lang="el-GR" dirty="0" smtClean="0"/>
              <a:t>ηλεκτρολυτών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b="1" dirty="0" smtClean="0"/>
              <a:t>Χλώριο</a:t>
            </a:r>
            <a:r>
              <a:rPr lang="el-GR" dirty="0" smtClean="0"/>
              <a:t>: </a:t>
            </a:r>
            <a:r>
              <a:rPr lang="el-GR" dirty="0"/>
              <a:t>Μεγάλα ποσά χλωρίου μπορούν να απολεσθούν κατά τη διάρκεια περιόδων έντονης εφίδρωσης. Αύξηση των συγκεντρώσεών του, που  συνοδεύεται συνήθως και από αύξηση του νατρίου, απαντά σε αφυδάτωση και σε κάποιους τύπους σωληνώδους οξέωσης. Μειωμένα επίπεδά του ανευρίσκονται σε μη ελεγχόμενο διαβήτη, μεταβολική οξέωση και νόσο του </a:t>
            </a:r>
            <a:r>
              <a:rPr lang="en-US" dirty="0"/>
              <a:t>Addison</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148213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Ενδεικτικές διαταραχές ηλεκτρολυτών </a:t>
            </a:r>
            <a:r>
              <a:rPr lang="el-GR" sz="3000" b="0" dirty="0" smtClean="0">
                <a:solidFill>
                  <a:prstClr val="black"/>
                </a:solidFill>
              </a:rPr>
              <a:t>2/4</a:t>
            </a:r>
            <a:endParaRPr lang="el-GR" dirty="0"/>
          </a:p>
        </p:txBody>
      </p:sp>
      <p:sp>
        <p:nvSpPr>
          <p:cNvPr id="3" name="Θέση περιεχομένου 2"/>
          <p:cNvSpPr>
            <a:spLocks noGrp="1"/>
          </p:cNvSpPr>
          <p:nvPr>
            <p:ph idx="1"/>
          </p:nvPr>
        </p:nvSpPr>
        <p:spPr/>
        <p:txBody>
          <a:bodyPr/>
          <a:lstStyle/>
          <a:p>
            <a:r>
              <a:rPr lang="el-GR" b="1" dirty="0" smtClean="0"/>
              <a:t>Κάλιο</a:t>
            </a:r>
            <a:r>
              <a:rPr lang="el-GR" dirty="0" smtClean="0"/>
              <a:t>: </a:t>
            </a:r>
            <a:r>
              <a:rPr lang="el-GR" dirty="0"/>
              <a:t>Αυξημένα ποσά του, μπορούν να προκαλέσουν προβλήματα στη </a:t>
            </a:r>
            <a:r>
              <a:rPr lang="el-GR" dirty="0" smtClean="0"/>
              <a:t>μυϊκή </a:t>
            </a:r>
            <a:r>
              <a:rPr lang="el-GR" dirty="0"/>
              <a:t>ερεθιστικότητα. Αυξημένες συγκεντρώσεις του ανευρίσκονται σε καταστάσεις </a:t>
            </a:r>
            <a:r>
              <a:rPr lang="en-US" dirty="0"/>
              <a:t>shock</a:t>
            </a:r>
            <a:r>
              <a:rPr lang="el-GR" dirty="0"/>
              <a:t>, κυκλοφορικής ανεπάρκειας και στη μεταβολική όσο και νεφρική σωληνώδη οξέωση. Μειωμένα επίπεδα μπορούν να προκύψουν μετά από εμετό, διάρροια, διουρητικά φάρμακα και από κάποια καρκινώματα. Δείγματα ασθενών </a:t>
            </a:r>
            <a:r>
              <a:rPr lang="el-GR" b="1" dirty="0"/>
              <a:t>αιμολυμένα</a:t>
            </a:r>
            <a:r>
              <a:rPr lang="el-GR" dirty="0"/>
              <a:t>, δίνουν εσφαλμένα αποτελέσματα καλίου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376168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Ενδεικτικές διαταραχές ηλεκτρολυτών </a:t>
            </a:r>
            <a:r>
              <a:rPr lang="el-GR" sz="3000" b="0" dirty="0" smtClean="0">
                <a:solidFill>
                  <a:prstClr val="black"/>
                </a:solidFill>
              </a:rPr>
              <a:t>3/4</a:t>
            </a:r>
            <a:endParaRPr lang="el-GR" dirty="0"/>
          </a:p>
        </p:txBody>
      </p:sp>
      <p:sp>
        <p:nvSpPr>
          <p:cNvPr id="3" name="Θέση περιεχομένου 2"/>
          <p:cNvSpPr>
            <a:spLocks noGrp="1"/>
          </p:cNvSpPr>
          <p:nvPr>
            <p:ph idx="1"/>
          </p:nvPr>
        </p:nvSpPr>
        <p:spPr>
          <a:xfrm>
            <a:off x="611560" y="1196752"/>
            <a:ext cx="8280920" cy="5040560"/>
          </a:xfrm>
        </p:spPr>
        <p:txBody>
          <a:bodyPr>
            <a:normAutofit/>
          </a:bodyPr>
          <a:lstStyle/>
          <a:p>
            <a:pPr>
              <a:spcBef>
                <a:spcPts val="1200"/>
              </a:spcBef>
            </a:pPr>
            <a:r>
              <a:rPr lang="el-GR" sz="2200" b="1" dirty="0" smtClean="0"/>
              <a:t>Νάτριο</a:t>
            </a:r>
            <a:r>
              <a:rPr lang="en-US" sz="2200" dirty="0" smtClean="0"/>
              <a:t>:</a:t>
            </a:r>
            <a:r>
              <a:rPr lang="el-GR" sz="2200" dirty="0" smtClean="0"/>
              <a:t> </a:t>
            </a:r>
            <a:r>
              <a:rPr lang="el-GR" sz="2200" dirty="0"/>
              <a:t>Αυξημένα επίπεδά του παρατηρούνται σε οξεία αφυδάτωση, σύνδρομο </a:t>
            </a:r>
            <a:r>
              <a:rPr lang="en-US" sz="2200" dirty="0"/>
              <a:t>Cushing</a:t>
            </a:r>
            <a:r>
              <a:rPr lang="el-GR" sz="2200" dirty="0"/>
              <a:t>, διαβητικό κώμα και άποιου διαβήτη. Μειωμένα επίπεδα εμφανίζονται μετά από μεγάλη απώλεια γαστρεντερικών εκκρίσεων, νεφροπάθεια και νόσο του </a:t>
            </a:r>
            <a:r>
              <a:rPr lang="en-US" sz="2200" dirty="0"/>
              <a:t>Addison</a:t>
            </a:r>
            <a:r>
              <a:rPr lang="el-GR" sz="2200" dirty="0"/>
              <a:t>.</a:t>
            </a:r>
          </a:p>
          <a:p>
            <a:pPr>
              <a:spcBef>
                <a:spcPts val="1200"/>
              </a:spcBef>
            </a:pPr>
            <a:r>
              <a:rPr lang="el-GR" sz="2200" b="1" dirty="0"/>
              <a:t> </a:t>
            </a:r>
            <a:r>
              <a:rPr lang="el-GR" sz="2200" b="1" dirty="0" smtClean="0"/>
              <a:t>Φωσφόρος</a:t>
            </a:r>
            <a:r>
              <a:rPr lang="el-GR" sz="2200" dirty="0" smtClean="0"/>
              <a:t>: </a:t>
            </a:r>
            <a:r>
              <a:rPr lang="el-GR" sz="2200" dirty="0"/>
              <a:t>Αυξημένες τιμές του παρατηρούνται σε προχωρημένη νεφρική ανεπάρκεια, ψευδο-υποπαραθυρεοειδισμό, υπερβιταμίνωση </a:t>
            </a:r>
            <a:r>
              <a:rPr lang="en-US" sz="2200" dirty="0"/>
              <a:t>D</a:t>
            </a:r>
            <a:r>
              <a:rPr lang="el-GR" sz="2200" dirty="0"/>
              <a:t>, υπερέκκριση αυξητικής ορμόνης, ενώ μειωμένες σε υπερπαραθυρεοειδισμό, ραχίτιδα, στεατόρροια και νεφροπάθειες.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274380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Ενδεικτικές διαταραχές ηλεκτρολυτών </a:t>
            </a:r>
            <a:r>
              <a:rPr lang="el-GR" sz="3000" b="0" dirty="0" smtClean="0">
                <a:solidFill>
                  <a:prstClr val="black"/>
                </a:solidFill>
              </a:rPr>
              <a:t>4/4</a:t>
            </a:r>
            <a:endParaRPr lang="el-GR" dirty="0"/>
          </a:p>
        </p:txBody>
      </p:sp>
      <p:sp>
        <p:nvSpPr>
          <p:cNvPr id="3" name="Θέση περιεχομένου 2"/>
          <p:cNvSpPr>
            <a:spLocks noGrp="1"/>
          </p:cNvSpPr>
          <p:nvPr>
            <p:ph idx="1"/>
          </p:nvPr>
        </p:nvSpPr>
        <p:spPr/>
        <p:txBody>
          <a:bodyPr/>
          <a:lstStyle/>
          <a:p>
            <a:pPr>
              <a:spcBef>
                <a:spcPts val="1200"/>
              </a:spcBef>
            </a:pPr>
            <a:r>
              <a:rPr lang="el-GR" b="1" dirty="0" smtClean="0"/>
              <a:t>Ασβέστιο</a:t>
            </a:r>
            <a:r>
              <a:rPr lang="el-GR" dirty="0" smtClean="0"/>
              <a:t>: </a:t>
            </a:r>
            <a:r>
              <a:rPr lang="el-GR" dirty="0"/>
              <a:t>Με τις συγκεντρώσεις του φωσφόρου υπάρχει αμοιβαία σχέση. Υψηλά επίπεδά του εμφανίζονται σε υπερπαραθυρεοειδισμό, κάποιες κακοήθειες, πολλαπλό μυέλωμα και νόσο του </a:t>
            </a:r>
            <a:r>
              <a:rPr lang="en-US" dirty="0"/>
              <a:t>Paget</a:t>
            </a:r>
            <a:r>
              <a:rPr lang="el-GR" dirty="0"/>
              <a:t>. Χαμηλά επίπεδα σε ψευδο- και υποπαραθυρεοειδισμό, ανεπάρκεια βιταμίνης </a:t>
            </a:r>
            <a:r>
              <a:rPr lang="en-US" dirty="0"/>
              <a:t>D</a:t>
            </a:r>
            <a:r>
              <a:rPr lang="el-GR" dirty="0"/>
              <a:t>, χρόνια νεφροπάθεια και οξεία παγκρεατίτιδα.</a:t>
            </a:r>
          </a:p>
          <a:p>
            <a:pPr>
              <a:spcBef>
                <a:spcPts val="1200"/>
              </a:spcBef>
            </a:pPr>
            <a:r>
              <a:rPr lang="el-GR" b="1" dirty="0" smtClean="0"/>
              <a:t>Μαγνήσιο</a:t>
            </a:r>
            <a:r>
              <a:rPr lang="el-GR" dirty="0" smtClean="0"/>
              <a:t>: </a:t>
            </a:r>
            <a:r>
              <a:rPr lang="el-GR" dirty="0"/>
              <a:t>Μαζί με το νάτριο, κάλιο και ασβέστιο ρυθμίζει τη νευρομυική ερεθιστικότητα. Αυξημένες τιμές του σε χρόνια νεφροπάθεια, οξεία αφυδάτωση και ανεπάρκεια επινεφριδίων. Μειωμένες σε κακή απορρόφηση, επίμονη διάρροια, οξεία παγκρεατίτιδα, οξύ αλκοολισμό, διουρητικά</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363207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Απαραίτητα ι</a:t>
            </a:r>
            <a:r>
              <a:rPr lang="el-GR" dirty="0"/>
              <a:t>χ</a:t>
            </a:r>
            <a:r>
              <a:rPr lang="el-GR" dirty="0" smtClean="0"/>
              <a:t>νοστοιχεία </a:t>
            </a:r>
            <a:r>
              <a:rPr lang="el-GR" sz="3000" b="0" dirty="0" smtClean="0"/>
              <a:t>1/22</a:t>
            </a:r>
            <a:endParaRPr lang="el-GR" sz="3000" b="0" dirty="0"/>
          </a:p>
        </p:txBody>
      </p:sp>
      <p:sp>
        <p:nvSpPr>
          <p:cNvPr id="3" name="Θέση περιεχομένου 2"/>
          <p:cNvSpPr>
            <a:spLocks noGrp="1"/>
          </p:cNvSpPr>
          <p:nvPr>
            <p:ph idx="1"/>
          </p:nvPr>
        </p:nvSpPr>
        <p:spPr/>
        <p:txBody>
          <a:bodyPr/>
          <a:lstStyle/>
          <a:p>
            <a:r>
              <a:rPr lang="el-GR" dirty="0"/>
              <a:t>Ο </a:t>
            </a:r>
            <a:r>
              <a:rPr lang="el-GR" b="1" dirty="0"/>
              <a:t>σίδηρος</a:t>
            </a:r>
            <a:r>
              <a:rPr lang="el-GR" b="1" i="1" dirty="0"/>
              <a:t>,</a:t>
            </a:r>
            <a:r>
              <a:rPr lang="el-GR" dirty="0"/>
              <a:t> ως το κεντρικό άτομο στο σύμπλοκο της </a:t>
            </a:r>
            <a:r>
              <a:rPr lang="el-GR" b="1" dirty="0"/>
              <a:t>αίμης</a:t>
            </a:r>
            <a:r>
              <a:rPr lang="el-GR" dirty="0"/>
              <a:t>, μετέχει στη δομή σημαντικών βιομορίων όπως είναι η </a:t>
            </a:r>
            <a:r>
              <a:rPr lang="el-GR" b="1" dirty="0"/>
              <a:t>αιμοσφαιρίνη</a:t>
            </a:r>
            <a:r>
              <a:rPr lang="el-GR" dirty="0"/>
              <a:t>, η </a:t>
            </a:r>
            <a:r>
              <a:rPr lang="el-GR" b="1" dirty="0"/>
              <a:t>μυοσφαιρίνη</a:t>
            </a:r>
            <a:r>
              <a:rPr lang="el-GR" dirty="0"/>
              <a:t>, τα κυττοχρώματα και οι καταλάσες ενώ υπάρχει και σε άλλες ενώσεις που δεν περιέχουν αίμη, όπως είναι οι φλαβο-πρωτεΐνες, η φερριτίνη, η τρανσφερρίνη και η αιμοσιδερίνη. </a:t>
            </a:r>
          </a:p>
          <a:p>
            <a:r>
              <a:rPr lang="el-GR" dirty="0"/>
              <a:t>Ο σίδηρος αποτελεί μαζί με το χαλκό </a:t>
            </a:r>
            <a:r>
              <a:rPr lang="el-GR" b="1" dirty="0"/>
              <a:t>συστατικό ενζύμων</a:t>
            </a:r>
            <a:r>
              <a:rPr lang="el-GR" dirty="0"/>
              <a:t>, όπως συμβαίνει στην κυττοχρωμική οξειδάση ή στην ξανθίνη οξειδάση όπου ευρίσκεται μαζί με το μολυβδαίνιο.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587229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Γενικά </a:t>
            </a:r>
            <a:r>
              <a:rPr lang="el-GR" sz="3000" b="0" dirty="0" smtClean="0">
                <a:solidFill>
                  <a:prstClr val="black"/>
                </a:solidFill>
              </a:rPr>
              <a:t>2/4</a:t>
            </a:r>
            <a:endParaRPr lang="el-GR" dirty="0"/>
          </a:p>
        </p:txBody>
      </p:sp>
      <p:sp>
        <p:nvSpPr>
          <p:cNvPr id="3" name="Θέση περιεχομένου 2"/>
          <p:cNvSpPr>
            <a:spLocks noGrp="1"/>
          </p:cNvSpPr>
          <p:nvPr>
            <p:ph idx="1"/>
          </p:nvPr>
        </p:nvSpPr>
        <p:spPr/>
        <p:txBody>
          <a:bodyPr>
            <a:noAutofit/>
          </a:bodyPr>
          <a:lstStyle/>
          <a:p>
            <a:r>
              <a:rPr lang="el-GR" sz="2200" dirty="0"/>
              <a:t>Η πολικότητα και η δυνατότητα του ύδατος να συγκροτεί δεσμούς υδρογόνου, επιτρέπουν στο μόριό του να αλληλεπιδρά με άλλα μόρια. Είναι ένας αποτελεσματικός διαλύτης για πολικά μόρια διότι αποδυναμώνει τις ηλεκτροστατικές δυνάμεις και τους δεσμούς υδρογόνου, με το να συναγωνίζεται τις θέσεις  της μεταξύ τους έλξης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816568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2/22</a:t>
            </a:r>
            <a:endParaRPr lang="el-GR" dirty="0"/>
          </a:p>
        </p:txBody>
      </p:sp>
      <p:sp>
        <p:nvSpPr>
          <p:cNvPr id="3" name="Θέση περιεχομένου 2"/>
          <p:cNvSpPr>
            <a:spLocks noGrp="1"/>
          </p:cNvSpPr>
          <p:nvPr>
            <p:ph idx="1"/>
          </p:nvPr>
        </p:nvSpPr>
        <p:spPr/>
        <p:txBody>
          <a:bodyPr>
            <a:normAutofit/>
          </a:bodyPr>
          <a:lstStyle/>
          <a:p>
            <a:r>
              <a:rPr lang="el-GR" sz="2200" dirty="0"/>
              <a:t>Στο πλάσμα ο σίδηρος φέρεται στην </a:t>
            </a:r>
            <a:r>
              <a:rPr lang="el-GR" sz="2200" b="1" dirty="0"/>
              <a:t>τρανσφερρίνη</a:t>
            </a:r>
            <a:r>
              <a:rPr lang="el-GR" sz="2200" dirty="0"/>
              <a:t> ενωμένος με την πρω­τεΐνη σιδηροφυλλίνη, ενώ στα κύτταρα και ιδιαίτερα σε αυτά του μυελού των οστών, του ήπατος και του σπλήνα, απαντάται αποθηκευμένος ως </a:t>
            </a:r>
            <a:r>
              <a:rPr lang="el-GR" sz="2200" b="1" dirty="0"/>
              <a:t>φερριτίνη </a:t>
            </a:r>
            <a:r>
              <a:rPr lang="el-GR" sz="2200" dirty="0" smtClean="0"/>
              <a:t>και </a:t>
            </a:r>
            <a:r>
              <a:rPr lang="el-GR" sz="2200" dirty="0"/>
              <a:t>ως </a:t>
            </a:r>
            <a:r>
              <a:rPr lang="el-GR" sz="2200" b="1" dirty="0"/>
              <a:t>αιμοσιδερίνη</a:t>
            </a:r>
            <a:r>
              <a:rPr lang="el-GR" sz="2200" dirty="0"/>
              <a:t>.  Στον ανθρώπινο οργανισμό, λόγω έλλειψης μηχανισμού αποβολής του σι­δήρου με τα ούρα, οι σχετικές απώλειες γίνονται μόνο από τον εντερικό σωλήνα και το δέρμα και για τούτο οι ανάγκες αντικατάστασης του αποβαλλόμενου σιδήρου είναι πολύ περιορισμένες</a:t>
            </a:r>
            <a:r>
              <a:rPr lang="el-GR" sz="2200" dirty="0" smtClean="0"/>
              <a:t>.</a:t>
            </a:r>
            <a:endParaRPr lang="el-GR" sz="2200" dirty="0"/>
          </a:p>
        </p:txBody>
      </p:sp>
      <p:pic>
        <p:nvPicPr>
          <p:cNvPr id="2050" name="Picture 2" descr="Mitochondrial Ferriti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1327" t="27459" r="5518" b="22055"/>
          <a:stretch/>
        </p:blipFill>
        <p:spPr bwMode="auto">
          <a:xfrm>
            <a:off x="2483768" y="4437112"/>
            <a:ext cx="5069151" cy="23081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rot="16200000">
            <a:off x="6671287" y="5191538"/>
            <a:ext cx="1763264" cy="830997"/>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Mitochondrial </a:t>
            </a:r>
            <a:r>
              <a:rPr lang="en-US" sz="1200" dirty="0" smtClean="0">
                <a:latin typeface="+mn-lt"/>
                <a:hlinkClick r:id="rId3"/>
              </a:rPr>
              <a:t>Ferritin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Havinm38 (page does not exist)"/>
              </a:rPr>
              <a:t>Havinm38</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a:t>
            </a:r>
            <a:r>
              <a:rPr lang="el-GR" sz="1200" dirty="0" smtClean="0">
                <a:latin typeface="+mn-lt"/>
                <a:hlinkClick r:id="rId5"/>
              </a:rPr>
              <a:t>από</a:t>
            </a:r>
            <a:r>
              <a:rPr lang="en-US" sz="1200" dirty="0" smtClean="0">
                <a:latin typeface="+mn-lt"/>
                <a:hlinkClick r:id="rId5"/>
              </a:rPr>
              <a:t>-SA </a:t>
            </a:r>
            <a:r>
              <a:rPr lang="en-US" sz="1200" dirty="0">
                <a:latin typeface="+mn-lt"/>
                <a:hlinkClick r:id="rId5"/>
              </a:rPr>
              <a:t>3.0</a:t>
            </a:r>
            <a:endParaRPr lang="en-US" sz="1200" dirty="0">
              <a:latin typeface="+mn-lt"/>
            </a:endParaRPr>
          </a:p>
        </p:txBody>
      </p:sp>
      <p:sp>
        <p:nvSpPr>
          <p:cNvPr id="5" name="Ορθογώνιο 4"/>
          <p:cNvSpPr/>
          <p:nvPr/>
        </p:nvSpPr>
        <p:spPr>
          <a:xfrm>
            <a:off x="3667492" y="6488668"/>
            <a:ext cx="2701702" cy="369332"/>
          </a:xfrm>
          <a:prstGeom prst="rect">
            <a:avLst/>
          </a:prstGeom>
        </p:spPr>
        <p:txBody>
          <a:bodyPr wrap="none">
            <a:spAutoFit/>
          </a:bodyPr>
          <a:lstStyle/>
          <a:p>
            <a:r>
              <a:rPr lang="el-GR" dirty="0">
                <a:latin typeface="+mn-lt"/>
              </a:rPr>
              <a:t>Μιτοχονδριακή φερριτίνη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981528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3/22</a:t>
            </a:r>
            <a:endParaRPr lang="el-GR" dirty="0"/>
          </a:p>
        </p:txBody>
      </p:sp>
      <p:sp>
        <p:nvSpPr>
          <p:cNvPr id="3" name="Θέση περιεχομένου 2"/>
          <p:cNvSpPr>
            <a:spLocks noGrp="1"/>
          </p:cNvSpPr>
          <p:nvPr>
            <p:ph idx="1"/>
          </p:nvPr>
        </p:nvSpPr>
        <p:spPr/>
        <p:txBody>
          <a:bodyPr/>
          <a:lstStyle/>
          <a:p>
            <a:r>
              <a:rPr lang="el-GR" dirty="0"/>
              <a:t>Η συνολική ποσότητα σιδήρου στον οργανισμό ενός ενήλικα ανέρχεται σε 4-5 γραμμάρια, τα 3/4 από τα οποία ευρίσκονται στην αιμοσφαιρίνη και τα λοιπά, σχεδόν εξ ολοκλήρου, στις αποθήκες σιδήρου. Μόνο το 0.1 </a:t>
            </a:r>
            <a:r>
              <a:rPr lang="el-GR" i="1" dirty="0"/>
              <a:t>% </a:t>
            </a:r>
            <a:r>
              <a:rPr lang="el-GR" dirty="0"/>
              <a:t>του ολικού σιδήρου κυκλοφορεί στο πλάσμα.  Σε ημερήσια βάση προσλαμβάνεται περίπου 1 </a:t>
            </a:r>
            <a:r>
              <a:rPr lang="en-US" dirty="0"/>
              <a:t>mg</a:t>
            </a:r>
            <a:r>
              <a:rPr lang="el-GR" dirty="0"/>
              <a:t> σιδήρου, ποσότητα που αντιστοιχεί στο 10% του σιδήρου που περιέχεται σε μια κανονική δίαιτα. Η αναγκαία ποσότητα πρόσληψης εξαρτάται από το φύλο και την ηλικία του ατόμου και οπωσ­δήποτε είναι αυξημένη μέχρι διπλασιασμού, σε περιπτώσεις αιμορραγίας.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746448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4/22</a:t>
            </a:r>
            <a:endParaRPr lang="el-GR" dirty="0"/>
          </a:p>
        </p:txBody>
      </p:sp>
      <p:sp>
        <p:nvSpPr>
          <p:cNvPr id="3" name="Θέση περιεχομένου 2"/>
          <p:cNvSpPr>
            <a:spLocks noGrp="1"/>
          </p:cNvSpPr>
          <p:nvPr>
            <p:ph idx="1"/>
          </p:nvPr>
        </p:nvSpPr>
        <p:spPr/>
        <p:txBody>
          <a:bodyPr/>
          <a:lstStyle/>
          <a:p>
            <a:r>
              <a:rPr lang="el-GR" dirty="0"/>
              <a:t>Η </a:t>
            </a:r>
            <a:r>
              <a:rPr lang="el-GR" b="1" dirty="0"/>
              <a:t>έλλειψη</a:t>
            </a:r>
            <a:r>
              <a:rPr lang="el-GR" dirty="0"/>
              <a:t> του σιδήρου προκαλεί </a:t>
            </a:r>
            <a:r>
              <a:rPr lang="el-GR" b="1" dirty="0"/>
              <a:t>υπόχρωμη αναιμία</a:t>
            </a:r>
            <a:r>
              <a:rPr lang="el-GR" dirty="0"/>
              <a:t> και μειωμένη παρα­γωγή των λοιπών ενώσεων, στη σύνθεση των οποίων μετέχει. Αντίθετα, η μακροχρόνια </a:t>
            </a:r>
            <a:r>
              <a:rPr lang="el-GR" b="1" i="1" dirty="0"/>
              <a:t>υπερφόρτιση</a:t>
            </a:r>
            <a:r>
              <a:rPr lang="el-GR" dirty="0"/>
              <a:t> του οργανισμού με σίδηρο οδηγεί σε αύξηση των αποθεμάτων του στα κύτταρα, μια παθολογική κατάσταση η οποία χαρακτηρίζεται από την παρουσία κόκκων υδροξειδίου του σιδήρου ενω­μένων με την πρωτεΐνη αιμοσιδερίνη, που είναι ορατοί με το μικροσκόπιο (</a:t>
            </a:r>
            <a:r>
              <a:rPr lang="el-GR" b="1" dirty="0"/>
              <a:t>αιμοχρωμάτωση</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781965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5/22</a:t>
            </a:r>
            <a:endParaRPr lang="el-GR" dirty="0"/>
          </a:p>
        </p:txBody>
      </p:sp>
      <p:sp>
        <p:nvSpPr>
          <p:cNvPr id="3" name="Θέση περιεχομένου 2"/>
          <p:cNvSpPr>
            <a:spLocks noGrp="1"/>
          </p:cNvSpPr>
          <p:nvPr>
            <p:ph idx="1"/>
          </p:nvPr>
        </p:nvSpPr>
        <p:spPr/>
        <p:txBody>
          <a:bodyPr/>
          <a:lstStyle/>
          <a:p>
            <a:r>
              <a:rPr lang="el-GR" dirty="0"/>
              <a:t>Η </a:t>
            </a:r>
            <a:r>
              <a:rPr lang="el-GR" b="1" dirty="0" smtClean="0"/>
              <a:t>έλλειψη </a:t>
            </a:r>
            <a:r>
              <a:rPr lang="el-GR" b="1" dirty="0"/>
              <a:t>της βιταμίνης </a:t>
            </a:r>
            <a:r>
              <a:rPr lang="en-US" b="1" dirty="0"/>
              <a:t>C</a:t>
            </a:r>
            <a:r>
              <a:rPr lang="el-GR" dirty="0"/>
              <a:t> επηρεάζει αρνητικά την πρόσληψη του σιδήρου.  Σε περιπτώσεις έλλειψης της βιταμίνης Β</a:t>
            </a:r>
            <a:r>
              <a:rPr lang="el-GR" baseline="-25000" dirty="0"/>
              <a:t>12</a:t>
            </a:r>
            <a:r>
              <a:rPr lang="el-GR" dirty="0"/>
              <a:t> ή του φολικού οξέος παρε­μποδίζεται η ερυθροποίηση και η στάθμη του σιδήρου του πλάσματος εμ­φανίζεται υψηλή όπως και σε περιπτώσεις </a:t>
            </a:r>
            <a:r>
              <a:rPr lang="el-GR" b="1" dirty="0"/>
              <a:t>αιμολυτικής αναιμίας</a:t>
            </a:r>
            <a:r>
              <a:rPr lang="el-GR" dirty="0"/>
              <a:t>. Τρόφιμα πλούσια σε σίδηρο είναι το κρέας, τα </a:t>
            </a:r>
            <a:r>
              <a:rPr lang="el-GR" dirty="0" smtClean="0"/>
              <a:t>όσπρια, </a:t>
            </a:r>
            <a:r>
              <a:rPr lang="el-GR" dirty="0"/>
              <a:t>τα πράσινα φυλλώδη λαχανι­κά όπως το σπανάκι, τα πλήρη δημητριακά κ.α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4062554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6/22</a:t>
            </a:r>
            <a:endParaRPr lang="el-GR" dirty="0"/>
          </a:p>
        </p:txBody>
      </p:sp>
      <p:sp>
        <p:nvSpPr>
          <p:cNvPr id="3" name="Θέση περιεχομένου 2"/>
          <p:cNvSpPr>
            <a:spLocks noGrp="1"/>
          </p:cNvSpPr>
          <p:nvPr>
            <p:ph idx="1"/>
          </p:nvPr>
        </p:nvSpPr>
        <p:spPr/>
        <p:txBody>
          <a:bodyPr/>
          <a:lstStyle/>
          <a:p>
            <a:r>
              <a:rPr lang="el-GR" dirty="0"/>
              <a:t>Το </a:t>
            </a:r>
            <a:r>
              <a:rPr lang="el-GR" b="1" dirty="0"/>
              <a:t>μαγγάνιο</a:t>
            </a:r>
            <a:r>
              <a:rPr lang="el-GR" dirty="0"/>
              <a:t> αποτελεί συστατικό διαφόρων ενζύμων όπως είναι η καρβοξυλάση του πυροσταφυλικού, που μετέχουν στο μεταβολισμό των υδατανθράκων,  </a:t>
            </a:r>
            <a:r>
              <a:rPr lang="el-GR" b="1" dirty="0"/>
              <a:t>ενερ­γοποιεί</a:t>
            </a:r>
            <a:r>
              <a:rPr lang="el-GR" dirty="0"/>
              <a:t> , διάφορα άλλα </a:t>
            </a:r>
            <a:r>
              <a:rPr lang="el-GR" b="1" dirty="0"/>
              <a:t>ένζυμα</a:t>
            </a:r>
            <a:r>
              <a:rPr lang="el-GR" dirty="0"/>
              <a:t> όπως την αργινάση στο ήπαρ και την ΑΤΡάση στους μύες, ενώ είναι σημαντικός παράγων για την </a:t>
            </a:r>
            <a:r>
              <a:rPr lang="el-GR" b="1" dirty="0"/>
              <a:t>ανάπτυξη των οστών και τη λειτουργία του κεντρικού νευρικού συστήματος.</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903176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7/22</a:t>
            </a:r>
            <a:endParaRPr lang="el-GR" dirty="0"/>
          </a:p>
        </p:txBody>
      </p:sp>
      <p:sp>
        <p:nvSpPr>
          <p:cNvPr id="3" name="Θέση περιεχομένου 2"/>
          <p:cNvSpPr>
            <a:spLocks noGrp="1"/>
          </p:cNvSpPr>
          <p:nvPr>
            <p:ph idx="1"/>
          </p:nvPr>
        </p:nvSpPr>
        <p:spPr/>
        <p:txBody>
          <a:bodyPr/>
          <a:lstStyle/>
          <a:p>
            <a:r>
              <a:rPr lang="el-GR" dirty="0"/>
              <a:t>Η έλλειψη του </a:t>
            </a:r>
            <a:r>
              <a:rPr lang="el-GR" dirty="0" smtClean="0"/>
              <a:t>μαγγανίου επιδρά </a:t>
            </a:r>
            <a:r>
              <a:rPr lang="el-GR" dirty="0"/>
              <a:t>στην ομαλή ανάπτυξη των οστών και επίσης προ­καλεί </a:t>
            </a:r>
            <a:r>
              <a:rPr lang="el-GR" b="1" dirty="0"/>
              <a:t>επιβράδυνση της πήξης</a:t>
            </a:r>
            <a:r>
              <a:rPr lang="el-GR" dirty="0"/>
              <a:t> του αίματος. Ακόμη προκαλεί </a:t>
            </a:r>
            <a:r>
              <a:rPr lang="el-GR" b="1" dirty="0"/>
              <a:t>στείρωση</a:t>
            </a:r>
            <a:r>
              <a:rPr lang="el-GR" dirty="0"/>
              <a:t> στους άνδρες και </a:t>
            </a:r>
            <a:r>
              <a:rPr lang="el-GR" b="1" dirty="0"/>
              <a:t>ανωμαλίες στον κύκλο της περιόδου</a:t>
            </a:r>
            <a:r>
              <a:rPr lang="el-GR" dirty="0"/>
              <a:t> στις γυναίκες και μπορεί να επιφέρει και </a:t>
            </a:r>
            <a:r>
              <a:rPr lang="el-GR" b="1" dirty="0"/>
              <a:t>διανοητική καθυστέρηση</a:t>
            </a:r>
            <a:r>
              <a:rPr lang="el-GR" dirty="0"/>
              <a:t>. Στο πλάσμα το μαγγάνιο φέρεται με ειδική β-σφαιρίνη και η συγκέ­ντρωση του είναι αυξημένη σε όργανα όπως το ήπαρ και οι νεφροί. Επειδή το μαγγάνιο αποβάλλεται σε σχετικά μεγάλη ποσότητα με τη χολή, η μέση ημερήσια απαιτούμενη δόση του ανέρχεται σε 2.5-7.0 </a:t>
            </a:r>
            <a:r>
              <a:rPr lang="en-US" dirty="0"/>
              <a:t>mg </a:t>
            </a:r>
            <a:r>
              <a:rPr lang="el-GR" dirty="0"/>
              <a:t>ενώ η συνολική του ποσότητα στον οργανισμό δεν ξεπερνά τα 20 </a:t>
            </a:r>
            <a:r>
              <a:rPr lang="en-US" dirty="0"/>
              <a:t>mg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465957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8/22</a:t>
            </a:r>
            <a:endParaRPr lang="el-GR" dirty="0"/>
          </a:p>
        </p:txBody>
      </p:sp>
      <p:sp>
        <p:nvSpPr>
          <p:cNvPr id="3" name="Θέση περιεχομένου 2"/>
          <p:cNvSpPr>
            <a:spLocks noGrp="1"/>
          </p:cNvSpPr>
          <p:nvPr>
            <p:ph idx="1"/>
          </p:nvPr>
        </p:nvSpPr>
        <p:spPr>
          <a:xfrm>
            <a:off x="611560" y="1196752"/>
            <a:ext cx="4680520" cy="5472608"/>
          </a:xfrm>
        </p:spPr>
        <p:txBody>
          <a:bodyPr>
            <a:normAutofit lnSpcReduction="10000"/>
          </a:bodyPr>
          <a:lstStyle/>
          <a:p>
            <a:r>
              <a:rPr lang="el-GR" sz="2200" dirty="0"/>
              <a:t>Ο </a:t>
            </a:r>
            <a:r>
              <a:rPr lang="el-GR" sz="2200" b="1" dirty="0"/>
              <a:t>χαλκός</a:t>
            </a:r>
            <a:r>
              <a:rPr lang="el-GR" sz="2200" dirty="0"/>
              <a:t> δρα ως </a:t>
            </a:r>
            <a:r>
              <a:rPr lang="el-GR" sz="2200" b="1" dirty="0"/>
              <a:t>ενεργοποιητής</a:t>
            </a:r>
            <a:r>
              <a:rPr lang="el-GR" sz="2200" dirty="0"/>
              <a:t> πολλών </a:t>
            </a:r>
            <a:r>
              <a:rPr lang="el-GR" sz="2200" b="1" dirty="0"/>
              <a:t>μεταλλοενζύμων</a:t>
            </a:r>
            <a:r>
              <a:rPr lang="el-GR" sz="2200" dirty="0"/>
              <a:t> όπως είναι οι κυττοχρωμικές οξειδάσες, η β-υδροξυλάση, η τυροσινάση, η οξειδάση του ουρικού οξέος, η κυττοπλασματική υπεροξειδική δισμουτάση στην οποία μετέχει και ο ψευδάργυρος.  Η περίσσεια του χαλκού (80-95%) φέρεται στο πλάσμα ενωμένη με τη σφαι­ρίνη </a:t>
            </a:r>
            <a:r>
              <a:rPr lang="el-GR" sz="2200" b="1" dirty="0"/>
              <a:t>σερουλοπλασμίνη </a:t>
            </a:r>
            <a:r>
              <a:rPr lang="el-GR" sz="2200" dirty="0" smtClean="0"/>
              <a:t>και </a:t>
            </a:r>
            <a:r>
              <a:rPr lang="el-GR" sz="2200" dirty="0"/>
              <a:t>το υπόλοιπο είναι ενωμένο χαλαρά με </a:t>
            </a:r>
            <a:r>
              <a:rPr lang="el-GR" sz="2200" b="1" dirty="0"/>
              <a:t>αλβουμίνη,</a:t>
            </a:r>
            <a:r>
              <a:rPr lang="el-GR" sz="2200" dirty="0"/>
              <a:t> ενώ στα ερυθροκύτταρα είναι ενωμένος με την πρωτεΐνη </a:t>
            </a:r>
            <a:r>
              <a:rPr lang="el-GR" sz="2200" b="1" dirty="0"/>
              <a:t>ερυθροκουπρεΐνη</a:t>
            </a:r>
            <a:r>
              <a:rPr lang="el-GR" sz="2200" dirty="0" smtClean="0"/>
              <a:t>.</a:t>
            </a:r>
            <a:endParaRPr lang="el-GR" sz="2200" dirty="0"/>
          </a:p>
        </p:txBody>
      </p:sp>
      <p:pic>
        <p:nvPicPr>
          <p:cNvPr id="3074" name="Picture 2" descr="Protein CP PDB 1kc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80297" y="1412776"/>
            <a:ext cx="4063703" cy="38884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5751203" y="5660689"/>
            <a:ext cx="2721885"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Protein CP PDB </a:t>
            </a:r>
            <a:r>
              <a:rPr lang="en-US" sz="1200" dirty="0" smtClean="0">
                <a:latin typeface="+mn-lt"/>
                <a:hlinkClick r:id="rId3"/>
              </a:rPr>
              <a:t>1kcw</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PDBbot"/>
              </a:rPr>
              <a:t>PDBbot</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a:t>
            </a:r>
            <a:r>
              <a:rPr lang="el-GR" sz="1200" dirty="0" smtClean="0">
                <a:latin typeface="+mn-lt"/>
                <a:hlinkClick r:id="rId5"/>
              </a:rPr>
              <a:t>από</a:t>
            </a:r>
            <a:r>
              <a:rPr lang="en-US" sz="1200" dirty="0" smtClean="0">
                <a:latin typeface="+mn-lt"/>
                <a:hlinkClick r:id="rId5"/>
              </a:rPr>
              <a:t>-SA </a:t>
            </a:r>
            <a:r>
              <a:rPr lang="en-US" sz="1200" dirty="0">
                <a:latin typeface="+mn-lt"/>
                <a:hlinkClick r:id="rId5"/>
              </a:rPr>
              <a:t>3.0</a:t>
            </a:r>
            <a:endParaRPr lang="en-US" sz="1200" dirty="0">
              <a:latin typeface="+mn-lt"/>
            </a:endParaRPr>
          </a:p>
        </p:txBody>
      </p:sp>
      <p:sp>
        <p:nvSpPr>
          <p:cNvPr id="5" name="Ορθογώνιο 4"/>
          <p:cNvSpPr/>
          <p:nvPr/>
        </p:nvSpPr>
        <p:spPr>
          <a:xfrm>
            <a:off x="5777967" y="5281188"/>
            <a:ext cx="2668359" cy="369332"/>
          </a:xfrm>
          <a:prstGeom prst="rect">
            <a:avLst/>
          </a:prstGeom>
        </p:spPr>
        <p:txBody>
          <a:bodyPr wrap="none">
            <a:spAutoFit/>
          </a:bodyPr>
          <a:lstStyle/>
          <a:p>
            <a:r>
              <a:rPr lang="el-GR" dirty="0">
                <a:latin typeface="+mn-lt"/>
              </a:rPr>
              <a:t>Μόριο σερουλοπλασμίνης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3047421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a:solidFill>
                  <a:prstClr val="black"/>
                </a:solidFill>
              </a:rPr>
              <a:t>9</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p:txBody>
          <a:bodyPr/>
          <a:lstStyle/>
          <a:p>
            <a:r>
              <a:rPr lang="el-GR" b="1" dirty="0"/>
              <a:t>Η έλλειψη</a:t>
            </a:r>
            <a:r>
              <a:rPr lang="el-GR" dirty="0"/>
              <a:t> του χαλκού προκαλεί πολλές </a:t>
            </a:r>
            <a:r>
              <a:rPr lang="el-GR" b="1" dirty="0"/>
              <a:t>μεταβολικές ανωμαλίες</a:t>
            </a:r>
            <a:r>
              <a:rPr lang="el-GR" dirty="0"/>
              <a:t> όπως υπερχοληστερολαιμία, λευκοπενία, απασβέστωση των οστών, απομυελίνωση του νευρικού ιστού κ.α.  Από την έλλειψη του χαλκού επηρεάζεται άμεσα ο μεταβολισμός του σιδήρου, επειδή η παρουσία του χαλκού είναι απαραίτητη για τη μεταφορά του σιδήρου από τις αποθήκες σιδήρου στο πλάσμα όπως και για την επαναπρόσληψή του στο έντερο. Βρέφη που τρέφονται αποκλειστικά με γάλα, μία τροφή που είναι πτωχή σε χαλκό, εμφανίζουν μικροκυτταρική αναιμία.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938037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10/22</a:t>
            </a:r>
            <a:endParaRPr lang="el-GR" dirty="0"/>
          </a:p>
        </p:txBody>
      </p:sp>
      <p:sp>
        <p:nvSpPr>
          <p:cNvPr id="3" name="Θέση περιεχομένου 2"/>
          <p:cNvSpPr>
            <a:spLocks noGrp="1"/>
          </p:cNvSpPr>
          <p:nvPr>
            <p:ph idx="1"/>
          </p:nvPr>
        </p:nvSpPr>
        <p:spPr/>
        <p:txBody>
          <a:bodyPr/>
          <a:lstStyle/>
          <a:p>
            <a:r>
              <a:rPr lang="el-GR" dirty="0"/>
              <a:t>Άλλη ασθένεια η οποία σχετίζεται με ανώμαλο μεταβολισμό του χαλκού είναι η </a:t>
            </a:r>
            <a:r>
              <a:rPr lang="el-GR" b="1" dirty="0"/>
              <a:t>νόσος του </a:t>
            </a:r>
            <a:r>
              <a:rPr lang="en-US" b="1" dirty="0"/>
              <a:t>Wilson</a:t>
            </a:r>
            <a:r>
              <a:rPr lang="en-US" i="1" dirty="0"/>
              <a:t> </a:t>
            </a:r>
            <a:r>
              <a:rPr lang="el-GR" dirty="0"/>
              <a:t>στην οποία παρατηρεί­ται μειωμένη παραγωγή σερουλοπλασμίνης και αυξημένη απόθεση χαλ­κού στον εγκέφαλο και το ήπαρ</a:t>
            </a:r>
            <a:r>
              <a:rPr lang="el-GR" dirty="0" smtClean="0"/>
              <a:t>. Τροφές </a:t>
            </a:r>
            <a:r>
              <a:rPr lang="el-GR" dirty="0"/>
              <a:t>πλούσιες σε χαλκό είναι το κρέας, το </a:t>
            </a:r>
            <a:r>
              <a:rPr lang="el-GR" dirty="0" smtClean="0"/>
              <a:t>συκώτι,  </a:t>
            </a:r>
            <a:r>
              <a:rPr lang="el-GR" dirty="0"/>
              <a:t>τα νεφρά, οι σταφί­δες, τα καρύδια, τα όστρακα, τα λαχανικά και τα δημητριακά ολικής άλεσης. Οι ημερήσιες ανάγκες του οργανισμού των ενηλίκων ανέρχονται σε 2.5</a:t>
            </a:r>
            <a:r>
              <a:rPr lang="en-US" dirty="0"/>
              <a:t>mg</a:t>
            </a:r>
            <a:r>
              <a:rPr lang="el-GR" dirty="0"/>
              <a:t> περίπου, ενώ η συνολική σωματική ποσότητα του χαλκού είναι 100-150</a:t>
            </a:r>
            <a:r>
              <a:rPr lang="en-US" dirty="0"/>
              <a:t>mg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223587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11/22</a:t>
            </a:r>
            <a:endParaRPr lang="el-GR" dirty="0"/>
          </a:p>
        </p:txBody>
      </p:sp>
      <p:sp>
        <p:nvSpPr>
          <p:cNvPr id="3" name="Θέση περιεχομένου 2"/>
          <p:cNvSpPr>
            <a:spLocks noGrp="1"/>
          </p:cNvSpPr>
          <p:nvPr>
            <p:ph idx="1"/>
          </p:nvPr>
        </p:nvSpPr>
        <p:spPr>
          <a:xfrm>
            <a:off x="611560" y="1340768"/>
            <a:ext cx="4248472" cy="4824536"/>
          </a:xfrm>
        </p:spPr>
        <p:txBody>
          <a:bodyPr>
            <a:normAutofit/>
          </a:bodyPr>
          <a:lstStyle/>
          <a:p>
            <a:r>
              <a:rPr lang="el-GR" dirty="0"/>
              <a:t>Ο </a:t>
            </a:r>
            <a:r>
              <a:rPr lang="el-GR" b="1" dirty="0"/>
              <a:t>ψευδάργυρος</a:t>
            </a:r>
            <a:r>
              <a:rPr lang="el-GR" dirty="0"/>
              <a:t> είναι ένα σημαντικό ιχνοστοιχείο που δρα ως </a:t>
            </a:r>
            <a:r>
              <a:rPr lang="el-GR" b="1" dirty="0"/>
              <a:t>ενεργοποιητής</a:t>
            </a:r>
            <a:r>
              <a:rPr lang="el-GR" dirty="0"/>
              <a:t> πολλών </a:t>
            </a:r>
            <a:r>
              <a:rPr lang="el-GR" b="1" dirty="0"/>
              <a:t>ενζύμων</a:t>
            </a:r>
            <a:r>
              <a:rPr lang="el-GR" dirty="0"/>
              <a:t>, άνω των εκατό σε αριθμό,  όπως η καρβονική ανυδράση, η </a:t>
            </a:r>
            <a:r>
              <a:rPr lang="el-GR" dirty="0" smtClean="0"/>
              <a:t>γαλακτική </a:t>
            </a:r>
            <a:r>
              <a:rPr lang="el-GR" dirty="0"/>
              <a:t>δεϋδρογενάση, η αλκαλική φωσφατάση και διάφορες καρβοξυπεπτιδάσες. </a:t>
            </a:r>
          </a:p>
        </p:txBody>
      </p:sp>
      <p:pic>
        <p:nvPicPr>
          <p:cNvPr id="4098" name="Picture 2" descr="InsulinHexam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32040" y="1471225"/>
            <a:ext cx="3979540" cy="41680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4967970" y="5871728"/>
            <a:ext cx="390767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InsulinHexamer</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Ras67"/>
              </a:rPr>
              <a:t>Ras67</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a:t>
            </a:r>
            <a:r>
              <a:rPr lang="el-GR" sz="1200" dirty="0" smtClean="0">
                <a:latin typeface="+mn-lt"/>
                <a:hlinkClick r:id="rId5"/>
              </a:rPr>
              <a:t>από</a:t>
            </a:r>
            <a:r>
              <a:rPr lang="en-US" sz="1200" dirty="0" smtClean="0">
                <a:latin typeface="+mn-lt"/>
                <a:hlinkClick r:id="rId5"/>
              </a:rPr>
              <a:t> </a:t>
            </a:r>
            <a:r>
              <a:rPr lang="en-US" sz="1200" dirty="0">
                <a:latin typeface="+mn-lt"/>
                <a:hlinkClick r:id="rId5"/>
              </a:rPr>
              <a:t>2.5</a:t>
            </a:r>
            <a:endParaRPr lang="en-US" sz="1200" dirty="0">
              <a:latin typeface="+mn-lt"/>
            </a:endParaRPr>
          </a:p>
        </p:txBody>
      </p:sp>
      <p:sp>
        <p:nvSpPr>
          <p:cNvPr id="5" name="Ορθογώνιο 4"/>
          <p:cNvSpPr/>
          <p:nvPr/>
        </p:nvSpPr>
        <p:spPr>
          <a:xfrm>
            <a:off x="4791291" y="5483582"/>
            <a:ext cx="4261038" cy="369332"/>
          </a:xfrm>
          <a:prstGeom prst="rect">
            <a:avLst/>
          </a:prstGeom>
        </p:spPr>
        <p:txBody>
          <a:bodyPr wrap="none">
            <a:spAutoFit/>
          </a:bodyPr>
          <a:lstStyle/>
          <a:p>
            <a:r>
              <a:rPr lang="el-GR" dirty="0">
                <a:latin typeface="+mn-lt"/>
              </a:rPr>
              <a:t>Ιόντα Zn συνδεδεμένα με μόρια ινσουλίνης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4237696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Γενικά </a:t>
            </a:r>
            <a:r>
              <a:rPr lang="el-GR" sz="3000" b="0" dirty="0" smtClean="0">
                <a:solidFill>
                  <a:prstClr val="black"/>
                </a:solidFill>
              </a:rPr>
              <a:t>3/4</a:t>
            </a:r>
            <a:endParaRPr lang="el-GR" dirty="0"/>
          </a:p>
        </p:txBody>
      </p:sp>
      <p:sp>
        <p:nvSpPr>
          <p:cNvPr id="3" name="Θέση περιεχομένου 2"/>
          <p:cNvSpPr>
            <a:spLocks noGrp="1"/>
          </p:cNvSpPr>
          <p:nvPr>
            <p:ph idx="1"/>
          </p:nvPr>
        </p:nvSpPr>
        <p:spPr/>
        <p:txBody>
          <a:bodyPr>
            <a:noAutofit/>
          </a:bodyPr>
          <a:lstStyle/>
          <a:p>
            <a:r>
              <a:rPr lang="el-GR" sz="2200" dirty="0" smtClean="0"/>
              <a:t>Στα </a:t>
            </a:r>
            <a:r>
              <a:rPr lang="el-GR" sz="2200" dirty="0"/>
              <a:t>βιολογικά συστήματα, είναι η ένωση, που συνήθως δέχεται πρωτόνια. Η ενυδατωμένη τριυδρική μορφή του (Η9Ο4+), το ιόν υδρωνίου και το υδροξύλιο συμμετέχουν ενεργά στη διαμόρφωση της δομής των </a:t>
            </a:r>
            <a:r>
              <a:rPr lang="el-GR" sz="2200" dirty="0" smtClean="0"/>
              <a:t>πρωτεϊνών, </a:t>
            </a:r>
            <a:r>
              <a:rPr lang="el-GR" sz="2200" dirty="0"/>
              <a:t>των </a:t>
            </a:r>
            <a:r>
              <a:rPr lang="el-GR" sz="2200" dirty="0" smtClean="0"/>
              <a:t>νουκλεϊνικών </a:t>
            </a:r>
            <a:r>
              <a:rPr lang="el-GR" sz="2200" dirty="0"/>
              <a:t>οξέων, της κυτταρικής μεμβράνης και των οργανιδίων του κυττάρου. </a:t>
            </a:r>
          </a:p>
          <a:p>
            <a:r>
              <a:rPr lang="el-GR" sz="2200" dirty="0"/>
              <a:t>Η μεγάλη συγκέντρωσή του </a:t>
            </a:r>
            <a:r>
              <a:rPr lang="el-GR" sz="2200" b="1" dirty="0"/>
              <a:t>(55.6 Μ) </a:t>
            </a:r>
            <a:r>
              <a:rPr lang="el-GR" sz="2200" dirty="0"/>
              <a:t>στα βιολογικά συστήματα, επηρεάζει την κατεύθυνση πολλών αντιδράσεων.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559706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12/22</a:t>
            </a:r>
            <a:endParaRPr lang="el-GR" dirty="0"/>
          </a:p>
        </p:txBody>
      </p:sp>
      <p:sp>
        <p:nvSpPr>
          <p:cNvPr id="3" name="Θέση περιεχομένου 2"/>
          <p:cNvSpPr>
            <a:spLocks noGrp="1"/>
          </p:cNvSpPr>
          <p:nvPr>
            <p:ph idx="1"/>
          </p:nvPr>
        </p:nvSpPr>
        <p:spPr/>
        <p:txBody>
          <a:bodyPr>
            <a:normAutofit/>
          </a:bodyPr>
          <a:lstStyle/>
          <a:p>
            <a:r>
              <a:rPr lang="el-GR" dirty="0" smtClean="0"/>
              <a:t>Επιπλέον</a:t>
            </a:r>
            <a:r>
              <a:rPr lang="el-GR" dirty="0"/>
              <a:t>, είναι </a:t>
            </a:r>
            <a:r>
              <a:rPr lang="el-GR" b="1" dirty="0"/>
              <a:t>ρυθμιστής</a:t>
            </a:r>
            <a:r>
              <a:rPr lang="el-GR" dirty="0"/>
              <a:t> της έκλυσης της </a:t>
            </a:r>
            <a:r>
              <a:rPr lang="el-GR" b="1" dirty="0"/>
              <a:t>ινσουλίνης</a:t>
            </a:r>
            <a:r>
              <a:rPr lang="el-GR" dirty="0"/>
              <a:t> με την οποία σχηματίζει σύμπλοκη ένωση </a:t>
            </a:r>
            <a:r>
              <a:rPr lang="el-GR" dirty="0" smtClean="0"/>
              <a:t>όπως </a:t>
            </a:r>
            <a:r>
              <a:rPr lang="el-GR" dirty="0"/>
              <a:t>και ρυθμιστής των επιπέδων της </a:t>
            </a:r>
            <a:r>
              <a:rPr lang="el-GR" b="1" dirty="0"/>
              <a:t>βιταμίνης Α</a:t>
            </a:r>
            <a:r>
              <a:rPr lang="el-GR" dirty="0"/>
              <a:t> στο αίμα, έχοντας έμμεσο αλλά σημαντικό ρόλο στη φυσιολο­γία της όρασης. Μία ακόμη δράση του ψευδαργύρου είναι η συμβολή του στην </a:t>
            </a:r>
            <a:r>
              <a:rPr lang="el-GR" b="1" dirty="0"/>
              <a:t>επούλωση τραυμάτων</a:t>
            </a:r>
            <a:r>
              <a:rPr lang="el-GR" dirty="0"/>
              <a:t>.  Αποτελεί συστατικό της </a:t>
            </a:r>
            <a:r>
              <a:rPr lang="el-GR" b="1" dirty="0"/>
              <a:t>γουστίνης</a:t>
            </a:r>
            <a:r>
              <a:rPr lang="el-GR" dirty="0"/>
              <a:t>, ενός πολυπε­πτιδίου που παράγεται στους σιελογόνους αδένες και δρα στη λειτουργία των γευστικών θηλών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9916151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13/22</a:t>
            </a:r>
            <a:endParaRPr lang="el-GR" dirty="0"/>
          </a:p>
        </p:txBody>
      </p:sp>
      <p:sp>
        <p:nvSpPr>
          <p:cNvPr id="3" name="Θέση περιεχομένου 2"/>
          <p:cNvSpPr>
            <a:spLocks noGrp="1"/>
          </p:cNvSpPr>
          <p:nvPr>
            <p:ph idx="1"/>
          </p:nvPr>
        </p:nvSpPr>
        <p:spPr>
          <a:xfrm>
            <a:off x="611560" y="1196752"/>
            <a:ext cx="5400600" cy="5040560"/>
          </a:xfrm>
        </p:spPr>
        <p:txBody>
          <a:bodyPr/>
          <a:lstStyle/>
          <a:p>
            <a:r>
              <a:rPr lang="el-GR" dirty="0"/>
              <a:t>Τα επίπεδα του ψευδαργύρου στον οργανισμό επηρεάζονται αρνητικά από τη συγκέντρωση του ασβεστίου. Η αυξημένη πρόσληψη του ασβεστί­ου οδηγεί σε ελάττωση του ψευδαργύρου του </a:t>
            </a:r>
            <a:r>
              <a:rPr lang="el-GR" dirty="0" smtClean="0"/>
              <a:t>πλάσματος.</a:t>
            </a:r>
          </a:p>
          <a:p>
            <a:pPr marL="444500" indent="0">
              <a:buNone/>
            </a:pPr>
            <a:r>
              <a:rPr lang="el-GR" dirty="0" smtClean="0"/>
              <a:t>Ο </a:t>
            </a:r>
            <a:r>
              <a:rPr lang="el-GR" dirty="0"/>
              <a:t>ψευδάργυρος είναι αρκετά διαδεδομένος στα διάφορα τρόφιμα και οι πλουσιότερες σε ψευδάργυρο τροφές είναι η σόγια, το σουσάμι και τα </a:t>
            </a:r>
            <a:r>
              <a:rPr lang="el-GR" dirty="0" smtClean="0"/>
              <a:t>φυστίκια.</a:t>
            </a:r>
            <a:endParaRPr lang="el-GR" dirty="0"/>
          </a:p>
        </p:txBody>
      </p:sp>
      <p:pic>
        <p:nvPicPr>
          <p:cNvPr id="5122" name="Picture 2" descr="Foodstuff-containing-Zin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1340768"/>
            <a:ext cx="2963970" cy="4490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
        <p:nvSpPr>
          <p:cNvPr id="7" name="Rectangle 11"/>
          <p:cNvSpPr/>
          <p:nvPr/>
        </p:nvSpPr>
        <p:spPr>
          <a:xfrm>
            <a:off x="6107954" y="5919663"/>
            <a:ext cx="2772381"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4"/>
              </a:rPr>
              <a:t>Foodstuff-containing-Zinc</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smtClean="0">
                <a:latin typeface="+mn-lt"/>
                <a:hlinkClick r:id="rId5" tooltip="User:Joanjoc"/>
              </a:rPr>
              <a:t>Joanjoc</a:t>
            </a:r>
            <a:r>
              <a:rPr lang="en-US"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spTree>
    <p:extLst>
      <p:ext uri="{BB962C8B-B14F-4D97-AF65-F5344CB8AC3E}">
        <p14:creationId xmlns:p14="http://schemas.microsoft.com/office/powerpoint/2010/main" val="2551916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14/22</a:t>
            </a:r>
            <a:endParaRPr lang="el-GR" dirty="0"/>
          </a:p>
        </p:txBody>
      </p:sp>
      <p:sp>
        <p:nvSpPr>
          <p:cNvPr id="3" name="Θέση περιεχομένου 2"/>
          <p:cNvSpPr>
            <a:spLocks noGrp="1"/>
          </p:cNvSpPr>
          <p:nvPr>
            <p:ph idx="1"/>
          </p:nvPr>
        </p:nvSpPr>
        <p:spPr/>
        <p:txBody>
          <a:bodyPr/>
          <a:lstStyle/>
          <a:p>
            <a:r>
              <a:rPr lang="el-GR" dirty="0"/>
              <a:t>Ένδεια σε ψευδάργυρο παρατηρείται σε λαούς που η δίαιτα τους στηρίζε­ται κατά πολύ στα δημητριακά τα οποία είναι πλούσια σε φυτοϊκό οξύ, μία ουσία που παρεμποδίζει την πρόσληψη του ψευδαργύρου στα έντερα. </a:t>
            </a:r>
            <a:r>
              <a:rPr lang="el-GR" b="1" dirty="0"/>
              <a:t>Λαοί της Μέσης Ανατολής </a:t>
            </a:r>
            <a:r>
              <a:rPr lang="el-GR" dirty="0"/>
              <a:t>που καταναλώνουν άζυμο ψωμί, λαμβάνουν </a:t>
            </a:r>
            <a:r>
              <a:rPr lang="el-GR" b="1" dirty="0"/>
              <a:t>λιγότερο ψευδάργυρο</a:t>
            </a:r>
            <a:r>
              <a:rPr lang="el-GR" dirty="0"/>
              <a:t> από ότι αν κατανάλωναν ζυμωμένο ψωμί, επειδή στη μαγιά πε­ριέχεται ένζυμο που υδρολύει το φυτοϊκό οξύ και το κάνει ανενεργό.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841413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15/22</a:t>
            </a:r>
            <a:endParaRPr lang="el-GR" dirty="0"/>
          </a:p>
        </p:txBody>
      </p:sp>
      <p:sp>
        <p:nvSpPr>
          <p:cNvPr id="3" name="Θέση περιεχομένου 2"/>
          <p:cNvSpPr>
            <a:spLocks noGrp="1"/>
          </p:cNvSpPr>
          <p:nvPr>
            <p:ph idx="1"/>
          </p:nvPr>
        </p:nvSpPr>
        <p:spPr/>
        <p:txBody>
          <a:bodyPr/>
          <a:lstStyle/>
          <a:p>
            <a:pPr>
              <a:lnSpc>
                <a:spcPct val="120000"/>
              </a:lnSpc>
            </a:pPr>
            <a:r>
              <a:rPr lang="el-GR" dirty="0"/>
              <a:t>Η έλλειψη του ψευδάργυρου από τη διατροφή προκαλεί </a:t>
            </a:r>
            <a:r>
              <a:rPr lang="el-GR" b="1" dirty="0"/>
              <a:t>καθυστέρηση στην ανάπτυξη</a:t>
            </a:r>
            <a:r>
              <a:rPr lang="el-GR" dirty="0"/>
              <a:t> (νανισμό), </a:t>
            </a:r>
            <a:r>
              <a:rPr lang="el-GR" b="1" dirty="0"/>
              <a:t>υπογοναδισμό</a:t>
            </a:r>
            <a:r>
              <a:rPr lang="el-GR" dirty="0"/>
              <a:t>, λύσεις του δέρματος και των βλεννογόνων, </a:t>
            </a:r>
            <a:r>
              <a:rPr lang="el-GR" b="1" dirty="0"/>
              <a:t>αλωπεκία</a:t>
            </a:r>
            <a:r>
              <a:rPr lang="el-GR" dirty="0"/>
              <a:t> κ.α. Οι ημερήσιες ανάγκες του ενήλικα σε ψευδάργυρο ανέρχονται σε 5-10</a:t>
            </a:r>
            <a:r>
              <a:rPr lang="en-US" dirty="0"/>
              <a:t>mg</a:t>
            </a:r>
            <a:r>
              <a:rPr lang="el-GR" dirty="0"/>
              <a:t> και η συνολική ποσότητα του, στον οργανισμό του ενήλικα είναι 1.4-2.3 γραμμάρια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498619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16/22</a:t>
            </a:r>
            <a:endParaRPr lang="el-GR" dirty="0"/>
          </a:p>
        </p:txBody>
      </p:sp>
      <p:sp>
        <p:nvSpPr>
          <p:cNvPr id="3" name="Θέση περιεχομένου 2"/>
          <p:cNvSpPr>
            <a:spLocks noGrp="1"/>
          </p:cNvSpPr>
          <p:nvPr>
            <p:ph idx="1"/>
          </p:nvPr>
        </p:nvSpPr>
        <p:spPr>
          <a:xfrm>
            <a:off x="611560" y="1196752"/>
            <a:ext cx="8280920" cy="5328592"/>
          </a:xfrm>
        </p:spPr>
        <p:txBody>
          <a:bodyPr>
            <a:normAutofit/>
          </a:bodyPr>
          <a:lstStyle/>
          <a:p>
            <a:r>
              <a:rPr lang="en-US" sz="2300" dirty="0"/>
              <a:t>To </a:t>
            </a:r>
            <a:r>
              <a:rPr lang="el-GR" sz="2300" b="1" dirty="0"/>
              <a:t>μολυβδαίνιο</a:t>
            </a:r>
            <a:r>
              <a:rPr lang="el-GR" sz="2300" dirty="0"/>
              <a:t> αποτελεί συστατικό του ενζύμου </a:t>
            </a:r>
            <a:r>
              <a:rPr lang="el-GR" sz="2300" b="1" dirty="0"/>
              <a:t>ξανθίνη οξειδάση</a:t>
            </a:r>
            <a:r>
              <a:rPr lang="el-GR" sz="2300" dirty="0"/>
              <a:t> μαζί με το σίδηρο, διαφόρων άλλων ενζύμων καθώς και των συνθέτων μολυβδαινοφλαβοπρωτεϊνών</a:t>
            </a:r>
            <a:r>
              <a:rPr lang="el-GR" sz="2300" dirty="0" smtClean="0"/>
              <a:t>.</a:t>
            </a:r>
            <a:r>
              <a:rPr lang="en-US" sz="2300" dirty="0" smtClean="0"/>
              <a:t> </a:t>
            </a:r>
            <a:r>
              <a:rPr lang="el-GR" sz="2300" dirty="0" smtClean="0"/>
              <a:t>Η </a:t>
            </a:r>
            <a:r>
              <a:rPr lang="el-GR" sz="2300" dirty="0"/>
              <a:t>ποσότητα του στον οργανισμό είναι σε  ίχνη και για το λόγο αυτόν οι ανάγκες σε μολυβδαίνιο καλύπτονται από μία ισορροπημένη δί­αιτα. Η μεγαλύτερη συγκέντρωση του παρατηρείται στο ήπαρ και τους νεφρούς.</a:t>
            </a:r>
          </a:p>
          <a:p>
            <a:r>
              <a:rPr lang="el-GR" sz="2300" dirty="0"/>
              <a:t>Η </a:t>
            </a:r>
            <a:r>
              <a:rPr lang="el-GR" sz="2300" b="1" dirty="0"/>
              <a:t>έλλειψη</a:t>
            </a:r>
            <a:r>
              <a:rPr lang="el-GR" sz="2300" dirty="0"/>
              <a:t> του μολυβδαινίου προκαλεί </a:t>
            </a:r>
            <a:r>
              <a:rPr lang="el-GR" sz="2300" b="1" dirty="0"/>
              <a:t>καθυστέρηση στην ανάπτυξη</a:t>
            </a:r>
            <a:r>
              <a:rPr lang="el-GR" sz="2300" dirty="0"/>
              <a:t> του οργανισμού, ενώ η αυξημένη πρόσληψη του προκαλεί μεταξύ άλλων αναιμία, λύσεις του δέρματος και ελάττωση των επιπέδων του χαλκού στο πλάσμα</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6172437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17/22</a:t>
            </a:r>
            <a:endParaRPr lang="el-GR" dirty="0"/>
          </a:p>
        </p:txBody>
      </p:sp>
      <p:sp>
        <p:nvSpPr>
          <p:cNvPr id="3" name="Θέση περιεχομένου 2"/>
          <p:cNvSpPr>
            <a:spLocks noGrp="1"/>
          </p:cNvSpPr>
          <p:nvPr>
            <p:ph idx="1"/>
          </p:nvPr>
        </p:nvSpPr>
        <p:spPr/>
        <p:txBody>
          <a:bodyPr>
            <a:normAutofit/>
          </a:bodyPr>
          <a:lstStyle/>
          <a:p>
            <a:r>
              <a:rPr lang="el-GR" dirty="0"/>
              <a:t>Το </a:t>
            </a:r>
            <a:r>
              <a:rPr lang="el-GR" b="1" dirty="0"/>
              <a:t>κοβάλτιο</a:t>
            </a:r>
            <a:r>
              <a:rPr lang="el-GR" dirty="0"/>
              <a:t> ως </a:t>
            </a:r>
            <a:r>
              <a:rPr lang="el-GR" b="1" dirty="0"/>
              <a:t>συστατικό της βιταμίνης Β</a:t>
            </a:r>
            <a:r>
              <a:rPr lang="el-GR" b="1" baseline="-25000" dirty="0"/>
              <a:t>12</a:t>
            </a:r>
            <a:r>
              <a:rPr lang="el-GR" dirty="0"/>
              <a:t> είναι απαραίτητο για τη φυσιολογική ανάπτυξη των ερυθροκυττάρων. Η έλλειψη του προκαλεί </a:t>
            </a:r>
            <a:r>
              <a:rPr lang="el-GR" b="1" dirty="0"/>
              <a:t>κακοήθη αναιμία</a:t>
            </a:r>
            <a:r>
              <a:rPr lang="el-GR" dirty="0"/>
              <a:t> ενώ η αύξηση του έχει δυσμε­νείς συνέπειες για τον οργανισμό επειδή το κοβάλτιο είναι τοξικό και προκαλεί πολυκυτταιμία. Οι πηγές των τροφίμων για το κοβάλτιο του οργανισμού είναι οι ίδιες με του συμπλέγματος της βιταμίνης Β</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38733386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18/22</a:t>
            </a:r>
            <a:endParaRPr lang="el-GR" dirty="0"/>
          </a:p>
        </p:txBody>
      </p:sp>
      <p:sp>
        <p:nvSpPr>
          <p:cNvPr id="3" name="Θέση περιεχομένου 2"/>
          <p:cNvSpPr>
            <a:spLocks noGrp="1"/>
          </p:cNvSpPr>
          <p:nvPr>
            <p:ph idx="1"/>
          </p:nvPr>
        </p:nvSpPr>
        <p:spPr/>
        <p:txBody>
          <a:bodyPr>
            <a:normAutofit/>
          </a:bodyPr>
          <a:lstStyle/>
          <a:p>
            <a:pPr>
              <a:lnSpc>
                <a:spcPct val="130000"/>
              </a:lnSpc>
            </a:pPr>
            <a:r>
              <a:rPr lang="el-GR" dirty="0" smtClean="0"/>
              <a:t>Το </a:t>
            </a:r>
            <a:r>
              <a:rPr lang="el-GR" b="1" dirty="0"/>
              <a:t>χρώμιο</a:t>
            </a:r>
            <a:r>
              <a:rPr lang="el-GR" dirty="0"/>
              <a:t> είναι απαραίτητο για το μεταβολισμό των υδατανθράκων και ιδιαίτερα για τη </a:t>
            </a:r>
            <a:r>
              <a:rPr lang="el-GR" b="1" dirty="0"/>
              <a:t>σύνδεση</a:t>
            </a:r>
            <a:r>
              <a:rPr lang="el-GR" dirty="0"/>
              <a:t> της </a:t>
            </a:r>
            <a:r>
              <a:rPr lang="el-GR" b="1" dirty="0"/>
              <a:t>ινσουλίνης</a:t>
            </a:r>
            <a:r>
              <a:rPr lang="el-GR" dirty="0"/>
              <a:t> στους κατάλληλους υποδοχείς των</a:t>
            </a:r>
            <a:r>
              <a:rPr lang="el-GR" i="1" dirty="0"/>
              <a:t> </a:t>
            </a:r>
            <a:r>
              <a:rPr lang="el-GR" dirty="0"/>
              <a:t>κυτταρι­κών μεμβρανών. Ως εκ τούτου, η έλλειψη του επηρεάζει την ανάπτυξη του οργανισμού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15882284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19/22</a:t>
            </a:r>
            <a:endParaRPr lang="el-GR" dirty="0"/>
          </a:p>
        </p:txBody>
      </p:sp>
      <p:sp>
        <p:nvSpPr>
          <p:cNvPr id="3" name="Θέση περιεχομένου 2"/>
          <p:cNvSpPr>
            <a:spLocks noGrp="1"/>
          </p:cNvSpPr>
          <p:nvPr>
            <p:ph idx="1"/>
          </p:nvPr>
        </p:nvSpPr>
        <p:spPr/>
        <p:txBody>
          <a:bodyPr/>
          <a:lstStyle/>
          <a:p>
            <a:r>
              <a:rPr lang="el-GR" dirty="0"/>
              <a:t>Το </a:t>
            </a:r>
            <a:r>
              <a:rPr lang="el-GR" b="1" dirty="0"/>
              <a:t>φθόριο</a:t>
            </a:r>
            <a:r>
              <a:rPr lang="el-GR" dirty="0"/>
              <a:t> είναι απαραίτητο για τη φυσιολογική ανάπτυξη των δοντιών και των οστών. Η έλλειψη του προκαλεί καταστροφή του σμάλτου των δοντιών και </a:t>
            </a:r>
            <a:r>
              <a:rPr lang="el-GR" b="1" dirty="0"/>
              <a:t>τερη­δόνα</a:t>
            </a:r>
            <a:r>
              <a:rPr lang="el-GR" dirty="0"/>
              <a:t>, ενώ η υπερβολική πρόσληψη του επηρεάζει το μεταβολισμό του ασβεστίου, το οποίο κινητοποιείται από τα οστά και αποτίθεται εκ νέου δημιουργώντας </a:t>
            </a:r>
            <a:r>
              <a:rPr lang="el-GR" b="1" dirty="0" smtClean="0"/>
              <a:t>εξοστώσεις</a:t>
            </a:r>
            <a:r>
              <a:rPr lang="el-GR" dirty="0" smtClean="0"/>
              <a:t>.</a:t>
            </a:r>
          </a:p>
          <a:p>
            <a:pPr marL="355600" indent="0">
              <a:buNone/>
            </a:pPr>
            <a:r>
              <a:rPr lang="el-GR" dirty="0" smtClean="0"/>
              <a:t>Το </a:t>
            </a:r>
            <a:r>
              <a:rPr lang="el-GR" b="1" dirty="0"/>
              <a:t>πόσιμο νερό εμπλουτίζεται</a:t>
            </a:r>
            <a:r>
              <a:rPr lang="el-GR" dirty="0"/>
              <a:t> με φθοριούχο νάτριο σε αναλογία ενός μέ­ρους στο εκατομμύριο (1 </a:t>
            </a:r>
            <a:r>
              <a:rPr lang="en-US" dirty="0"/>
              <a:t>ppm</a:t>
            </a:r>
            <a:r>
              <a:rPr lang="el-GR" dirty="0"/>
              <a:t>), επειδή η μεγαλύτερη συγκέντρωση φθορίου είναι τοξική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253922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20/22</a:t>
            </a:r>
            <a:endParaRPr lang="el-GR" dirty="0"/>
          </a:p>
        </p:txBody>
      </p:sp>
      <p:sp>
        <p:nvSpPr>
          <p:cNvPr id="3" name="Θέση περιεχομένου 2"/>
          <p:cNvSpPr>
            <a:spLocks noGrp="1"/>
          </p:cNvSpPr>
          <p:nvPr>
            <p:ph idx="1"/>
          </p:nvPr>
        </p:nvSpPr>
        <p:spPr/>
        <p:txBody>
          <a:bodyPr/>
          <a:lstStyle/>
          <a:p>
            <a:r>
              <a:rPr lang="el-GR" dirty="0"/>
              <a:t>Το </a:t>
            </a:r>
            <a:r>
              <a:rPr lang="el-GR" b="1" dirty="0"/>
              <a:t>σελήνιο</a:t>
            </a:r>
            <a:r>
              <a:rPr lang="el-GR" dirty="0"/>
              <a:t> χρησιμοποιείται κυρίως από το ένζυμο </a:t>
            </a:r>
            <a:r>
              <a:rPr lang="el-GR" b="1" dirty="0"/>
              <a:t>γλουταθειόνη υπεροξειδάση</a:t>
            </a:r>
            <a:r>
              <a:rPr lang="el-GR" dirty="0"/>
              <a:t> η οποία </a:t>
            </a:r>
            <a:r>
              <a:rPr lang="el-GR" b="1" dirty="0"/>
              <a:t>καταστρέφει τα υπεροξείδια</a:t>
            </a:r>
            <a:r>
              <a:rPr lang="el-GR" dirty="0"/>
              <a:t> στο κυττόπλασμα,  επίσης μετέχει και στον ανοσοποιητικό μηχανισμό του οργανισμού.</a:t>
            </a:r>
            <a:r>
              <a:rPr lang="el-GR" b="1" dirty="0"/>
              <a:t> </a:t>
            </a:r>
            <a:r>
              <a:rPr lang="el-GR" dirty="0"/>
              <a:t>Σε μεγάλες δόσεις δρα τοξικά επειδή αντικαθιστά το θείο στα αμινοξέα κυστίνη και μεθειονίνη. Η  ευεργετική για τον οργανισμό δράση του,  επι­τελείται με συγκεντρώσεις μικρότερες από 3 </a:t>
            </a:r>
            <a:r>
              <a:rPr lang="en-US" dirty="0"/>
              <a:t>ppm</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27911484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21/22</a:t>
            </a:r>
            <a:endParaRPr lang="el-GR" dirty="0"/>
          </a:p>
        </p:txBody>
      </p:sp>
      <p:sp>
        <p:nvSpPr>
          <p:cNvPr id="3" name="Θέση περιεχομένου 2"/>
          <p:cNvSpPr>
            <a:spLocks noGrp="1"/>
          </p:cNvSpPr>
          <p:nvPr>
            <p:ph idx="1"/>
          </p:nvPr>
        </p:nvSpPr>
        <p:spPr/>
        <p:txBody>
          <a:bodyPr/>
          <a:lstStyle/>
          <a:p>
            <a:r>
              <a:rPr lang="el-GR" dirty="0"/>
              <a:t>Το </a:t>
            </a:r>
            <a:r>
              <a:rPr lang="el-GR" b="1" dirty="0"/>
              <a:t>ιώδιο</a:t>
            </a:r>
            <a:r>
              <a:rPr lang="el-GR" dirty="0"/>
              <a:t> χρησιμοποιείται από τον οργανισμό σχεδόν αποκλειστικά για τη </a:t>
            </a:r>
            <a:r>
              <a:rPr lang="el-GR" b="1" dirty="0"/>
              <a:t>σύνθε­ση </a:t>
            </a:r>
            <a:r>
              <a:rPr lang="el-GR" dirty="0"/>
              <a:t>των ορμονών του θυρεοειδούς αδένα </a:t>
            </a:r>
            <a:r>
              <a:rPr lang="el-GR" b="1" dirty="0"/>
              <a:t>Τ</a:t>
            </a:r>
            <a:r>
              <a:rPr lang="el-GR" b="1" baseline="-25000" dirty="0"/>
              <a:t>3</a:t>
            </a:r>
            <a:r>
              <a:rPr lang="el-GR" b="1" dirty="0"/>
              <a:t>, Τ</a:t>
            </a:r>
            <a:r>
              <a:rPr lang="el-GR" b="1" baseline="-25000" dirty="0"/>
              <a:t>4</a:t>
            </a:r>
            <a:r>
              <a:rPr lang="el-GR" dirty="0"/>
              <a:t>, κλπ.  Η </a:t>
            </a:r>
            <a:r>
              <a:rPr lang="el-GR" b="1" dirty="0"/>
              <a:t>έλλειψη</a:t>
            </a:r>
            <a:r>
              <a:rPr lang="el-GR" dirty="0"/>
              <a:t> του προκαλεί υπερτροφία του θυρεοειδούς (</a:t>
            </a:r>
            <a:r>
              <a:rPr lang="el-GR" b="1" dirty="0"/>
              <a:t>βρογχοκήλη)</a:t>
            </a:r>
            <a:r>
              <a:rPr lang="el-GR" dirty="0"/>
              <a:t> και ανωμαλίες στην ανάπτυξη. Η βρογχοκήλη αποτελεί ενδημική νόσο σε πε­ριοχές με εδάφη πτωχά σε ιώδιο</a:t>
            </a:r>
            <a:r>
              <a:rPr lang="el-GR" dirty="0" smtClean="0"/>
              <a:t>.</a:t>
            </a:r>
            <a:r>
              <a:rPr lang="en-US" dirty="0" smtClean="0"/>
              <a:t> </a:t>
            </a:r>
            <a:r>
              <a:rPr lang="el-GR" dirty="0" smtClean="0"/>
              <a:t>Οι </a:t>
            </a:r>
            <a:r>
              <a:rPr lang="el-GR" dirty="0"/>
              <a:t>ημερήσιες ανάγκες του οργανισμού των ενηλίκων ανέρχονται σε 100-150μ</a:t>
            </a:r>
            <a:r>
              <a:rPr lang="en-US" dirty="0"/>
              <a:t>g</a:t>
            </a:r>
            <a:r>
              <a:rPr lang="el-GR" dirty="0"/>
              <a:t> ιωδίου από το οποίο μόνο το 1/3 κατακρατείται, οι ποσότητες δε αυτές εξασφαλίζονται με τον εμπλουτισμό του μαγειρικού άλατος με ιω­διούχο νάτριο.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722351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Γενικά </a:t>
            </a:r>
            <a:r>
              <a:rPr lang="el-GR" sz="3000" b="0" dirty="0" smtClean="0">
                <a:solidFill>
                  <a:prstClr val="black"/>
                </a:solidFill>
              </a:rPr>
              <a:t>4/4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a:spcAft>
                    <a:spcPts val="1800"/>
                  </a:spcAft>
                </a:pPr>
                <a:r>
                  <a:rPr lang="el-GR" dirty="0" smtClean="0"/>
                  <a:t>Η </a:t>
                </a:r>
                <a:r>
                  <a:rPr lang="el-GR" b="1" dirty="0"/>
                  <a:t>διηλεκτρική σταθερά</a:t>
                </a:r>
                <a:r>
                  <a:rPr lang="el-GR" i="1" dirty="0"/>
                  <a:t> </a:t>
                </a:r>
                <a:r>
                  <a:rPr lang="el-GR" b="1" dirty="0"/>
                  <a:t>D</a:t>
                </a:r>
                <a:r>
                  <a:rPr lang="el-GR" dirty="0"/>
                  <a:t> του ύδατος εμφανίζει τη μεγαλύτερη τιμή της (80). </a:t>
                </a:r>
                <a:r>
                  <a:rPr lang="el-GR" dirty="0" smtClean="0"/>
                  <a:t>Έτσι </a:t>
                </a:r>
                <a:r>
                  <a:rPr lang="el-GR" dirty="0"/>
                  <a:t>ευρισκόμενη στο παρονομαστή της </a:t>
                </a:r>
                <a:r>
                  <a:rPr lang="el-GR" b="1" dirty="0"/>
                  <a:t>σχέσης Coulomb</a:t>
                </a:r>
                <a:r>
                  <a:rPr lang="el-GR" dirty="0"/>
                  <a:t> (17), εξασθενεί σημαντικά τους ιοντικούς δεσμούς ενός ηλεκτρολύτη π.χ. Na</a:t>
                </a:r>
                <a:r>
                  <a:rPr lang="en-US" dirty="0"/>
                  <a:t>Cl</a:t>
                </a:r>
                <a:r>
                  <a:rPr lang="el-GR" dirty="0"/>
                  <a:t> στο νερό</a:t>
                </a:r>
                <a:r>
                  <a:rPr lang="el-GR" dirty="0" smtClean="0"/>
                  <a:t>.</a:t>
                </a: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a:rPr>
                        <m:t>𝑭</m:t>
                      </m:r>
                      <m:r>
                        <a:rPr lang="en-US" b="1" i="1" smtClean="0">
                          <a:latin typeface="Cambria Math"/>
                        </a:rPr>
                        <m:t>=</m:t>
                      </m:r>
                      <m:f>
                        <m:fPr>
                          <m:ctrlPr>
                            <a:rPr lang="en-US" b="1" i="1" smtClean="0">
                              <a:latin typeface="Cambria Math"/>
                            </a:rPr>
                          </m:ctrlPr>
                        </m:fPr>
                        <m:num>
                          <m:sSub>
                            <m:sSubPr>
                              <m:ctrlPr>
                                <a:rPr lang="en-US" b="1" i="1" smtClean="0">
                                  <a:latin typeface="Cambria Math"/>
                                </a:rPr>
                              </m:ctrlPr>
                            </m:sSubPr>
                            <m:e>
                              <m:r>
                                <a:rPr lang="en-US" b="1" i="1" smtClean="0">
                                  <a:latin typeface="Cambria Math"/>
                                </a:rPr>
                                <m:t>𝒒</m:t>
                              </m:r>
                            </m:e>
                            <m:sub>
                              <m:r>
                                <a:rPr lang="en-US" b="1" i="1" smtClean="0">
                                  <a:latin typeface="Cambria Math"/>
                                </a:rPr>
                                <m:t>𝟏</m:t>
                              </m:r>
                            </m:sub>
                          </m:sSub>
                          <m:r>
                            <a:rPr lang="en-US" b="1" i="1" smtClean="0">
                              <a:latin typeface="Cambria Math"/>
                              <a:ea typeface="Cambria Math"/>
                            </a:rPr>
                            <m:t>∙</m:t>
                          </m:r>
                          <m:sSub>
                            <m:sSubPr>
                              <m:ctrlPr>
                                <a:rPr lang="en-US" b="1" i="1" smtClean="0">
                                  <a:latin typeface="Cambria Math"/>
                                  <a:ea typeface="Cambria Math"/>
                                </a:rPr>
                              </m:ctrlPr>
                            </m:sSubPr>
                            <m:e>
                              <m:r>
                                <a:rPr lang="en-US" b="1" i="1" smtClean="0">
                                  <a:latin typeface="Cambria Math"/>
                                  <a:ea typeface="Cambria Math"/>
                                </a:rPr>
                                <m:t>𝒒</m:t>
                              </m:r>
                            </m:e>
                            <m:sub>
                              <m:r>
                                <a:rPr lang="en-US" b="1" i="1" smtClean="0">
                                  <a:latin typeface="Cambria Math"/>
                                  <a:ea typeface="Cambria Math"/>
                                </a:rPr>
                                <m:t>𝟐</m:t>
                              </m:r>
                            </m:sub>
                          </m:sSub>
                        </m:num>
                        <m:den>
                          <m:sSup>
                            <m:sSupPr>
                              <m:ctrlPr>
                                <a:rPr lang="en-US" b="1" i="1" smtClean="0">
                                  <a:latin typeface="Cambria Math"/>
                                </a:rPr>
                              </m:ctrlPr>
                            </m:sSupPr>
                            <m:e>
                              <m:r>
                                <a:rPr lang="en-US" b="1" i="1" smtClean="0">
                                  <a:latin typeface="Cambria Math"/>
                                </a:rPr>
                                <m:t>𝒓</m:t>
                              </m:r>
                            </m:e>
                            <m:sup>
                              <m:r>
                                <a:rPr lang="en-US" b="1" i="1" smtClean="0">
                                  <a:latin typeface="Cambria Math"/>
                                </a:rPr>
                                <m:t>𝟐</m:t>
                              </m:r>
                            </m:sup>
                          </m:sSup>
                          <m:r>
                            <a:rPr lang="en-US" b="1" i="1" smtClean="0">
                              <a:latin typeface="Cambria Math"/>
                              <a:ea typeface="Cambria Math"/>
                            </a:rPr>
                            <m:t>∙</m:t>
                          </m:r>
                          <m:r>
                            <a:rPr lang="en-US" b="1" i="1" smtClean="0">
                              <a:latin typeface="Cambria Math"/>
                              <a:ea typeface="Cambria Math"/>
                            </a:rPr>
                            <m:t>𝑫</m:t>
                          </m:r>
                        </m:den>
                      </m:f>
                    </m:oMath>
                  </m:oMathPara>
                </a14:m>
                <a:endParaRPr lang="en-US" b="1" dirty="0" smtClean="0"/>
              </a:p>
              <a:p>
                <a:pPr lvl="1">
                  <a:spcBef>
                    <a:spcPts val="1800"/>
                  </a:spcBef>
                </a:pPr>
                <a:r>
                  <a:rPr lang="en-US" dirty="0" smtClean="0"/>
                  <a:t>q</a:t>
                </a:r>
                <a:r>
                  <a:rPr lang="en-US" baseline="-25000" dirty="0" smtClean="0"/>
                  <a:t>1</a:t>
                </a:r>
                <a:r>
                  <a:rPr lang="en-US" dirty="0" smtClean="0"/>
                  <a:t>, q</a:t>
                </a:r>
                <a:r>
                  <a:rPr lang="en-US" baseline="-25000" dirty="0" smtClean="0"/>
                  <a:t>2</a:t>
                </a:r>
                <a:r>
                  <a:rPr lang="en-US" dirty="0" smtClean="0"/>
                  <a:t> = </a:t>
                </a:r>
                <a:r>
                  <a:rPr lang="el-GR" dirty="0" smtClean="0"/>
                  <a:t>ιοντικά φορτία</a:t>
                </a:r>
                <a:r>
                  <a:rPr lang="en-US" dirty="0" smtClean="0"/>
                  <a:t>,</a:t>
                </a:r>
                <a:endParaRPr lang="el-GR" dirty="0" smtClean="0"/>
              </a:p>
              <a:p>
                <a:pPr lvl="1"/>
                <a:r>
                  <a:rPr lang="en-US" dirty="0" smtClean="0"/>
                  <a:t>r </a:t>
                </a:r>
                <a:r>
                  <a:rPr lang="el-GR" dirty="0" smtClean="0"/>
                  <a:t>= απόσταση μεταξύ των φορτίων,</a:t>
                </a:r>
              </a:p>
              <a:p>
                <a:pPr lvl="1"/>
                <a:r>
                  <a:rPr lang="en-US" dirty="0" smtClean="0"/>
                  <a:t>D</a:t>
                </a:r>
                <a:r>
                  <a:rPr lang="el-GR" dirty="0" smtClean="0"/>
                  <a:t>= διηλεκτρική σταθερά</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3"/>
                <a:stretch>
                  <a:fillRect l="-957" t="-605" r="-125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2592361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Απαραίτητα </a:t>
            </a:r>
            <a:r>
              <a:rPr lang="el-GR" dirty="0" smtClean="0">
                <a:solidFill>
                  <a:prstClr val="black"/>
                </a:solidFill>
              </a:rPr>
              <a:t>ιχνοστοιχεία </a:t>
            </a:r>
            <a:r>
              <a:rPr lang="el-GR" sz="3000" b="0" dirty="0" smtClean="0">
                <a:solidFill>
                  <a:prstClr val="black"/>
                </a:solidFill>
              </a:rPr>
              <a:t>22/22</a:t>
            </a:r>
            <a:endParaRPr lang="el-GR" dirty="0"/>
          </a:p>
        </p:txBody>
      </p:sp>
      <p:sp>
        <p:nvSpPr>
          <p:cNvPr id="3" name="Θέση περιεχομένου 2"/>
          <p:cNvSpPr>
            <a:spLocks noGrp="1"/>
          </p:cNvSpPr>
          <p:nvPr>
            <p:ph idx="1"/>
          </p:nvPr>
        </p:nvSpPr>
        <p:spPr/>
        <p:txBody>
          <a:bodyPr/>
          <a:lstStyle/>
          <a:p>
            <a:r>
              <a:rPr lang="el-GR" dirty="0" smtClean="0"/>
              <a:t>Το</a:t>
            </a:r>
            <a:r>
              <a:rPr lang="el-GR" b="1" dirty="0" smtClean="0"/>
              <a:t> </a:t>
            </a:r>
            <a:r>
              <a:rPr lang="el-GR" b="1" dirty="0"/>
              <a:t>νικέλιο </a:t>
            </a:r>
            <a:r>
              <a:rPr lang="el-GR" dirty="0"/>
              <a:t>μετέχει στη δομή των μεμβρανών των κυττάρων και των κυτ­ταρικών </a:t>
            </a:r>
            <a:r>
              <a:rPr lang="el-GR" dirty="0" smtClean="0"/>
              <a:t>οργανιδίων.</a:t>
            </a:r>
            <a:endParaRPr lang="el-GR" dirty="0"/>
          </a:p>
          <a:p>
            <a:r>
              <a:rPr lang="el-GR" dirty="0" smtClean="0"/>
              <a:t>Το</a:t>
            </a:r>
            <a:r>
              <a:rPr lang="el-GR" b="1" dirty="0" smtClean="0"/>
              <a:t> </a:t>
            </a:r>
            <a:r>
              <a:rPr lang="el-GR" b="1" dirty="0"/>
              <a:t>πυρίτιο </a:t>
            </a:r>
            <a:r>
              <a:rPr lang="el-GR" dirty="0"/>
              <a:t>αποτελεί συστατικό των βλεννοπολυσακχαριτών και συμβάλλει στη δόμηση του συνδετικού ιστού, του δέρματος και των οστών, ενώ ο </a:t>
            </a:r>
            <a:r>
              <a:rPr lang="el-GR" b="1" dirty="0"/>
              <a:t>κασσίτερος </a:t>
            </a:r>
            <a:r>
              <a:rPr lang="el-GR" dirty="0"/>
              <a:t>και το </a:t>
            </a:r>
            <a:r>
              <a:rPr lang="el-GR" b="1" dirty="0"/>
              <a:t>βαννάδιο </a:t>
            </a:r>
            <a:r>
              <a:rPr lang="el-GR" dirty="0"/>
              <a:t>δρουν ως ενεργοποιητές οξειδοαναγωγικών ενζύμων που μετέχουν στο μεταβολισμό των </a:t>
            </a:r>
            <a:r>
              <a:rPr lang="el-GR" dirty="0" smtClean="0"/>
              <a:t>λιπι­δίων.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3520408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Τοξικά </a:t>
            </a:r>
            <a:r>
              <a:rPr lang="el-GR" dirty="0" smtClean="0"/>
              <a:t>ιχνοστοιχεία – ισότοπα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b="1" dirty="0"/>
              <a:t>Αργίλιο</a:t>
            </a:r>
            <a:r>
              <a:rPr lang="el-GR" b="1" i="1" dirty="0"/>
              <a:t>, </a:t>
            </a:r>
            <a:r>
              <a:rPr lang="el-GR" dirty="0"/>
              <a:t>επηρεάζει δυσμενώς την απορρόφηση του φωσφόρου και συνε­πώς την ομαλή ανάπτυξη των </a:t>
            </a:r>
            <a:r>
              <a:rPr lang="el-GR" dirty="0" smtClean="0"/>
              <a:t>οστών.</a:t>
            </a:r>
            <a:endParaRPr lang="el-GR" dirty="0"/>
          </a:p>
          <a:p>
            <a:r>
              <a:rPr lang="el-GR" b="1" dirty="0"/>
              <a:t>Βόριο</a:t>
            </a:r>
            <a:r>
              <a:rPr lang="el-GR" b="1" i="1" dirty="0"/>
              <a:t>, </a:t>
            </a:r>
            <a:r>
              <a:rPr lang="el-GR" dirty="0"/>
              <a:t>προκαλεί βλάβες στον </a:t>
            </a:r>
            <a:r>
              <a:rPr lang="el-GR" dirty="0" smtClean="0"/>
              <a:t>εγκέφαλο.</a:t>
            </a:r>
            <a:endParaRPr lang="el-GR" dirty="0"/>
          </a:p>
          <a:p>
            <a:r>
              <a:rPr lang="el-GR" b="1" dirty="0"/>
              <a:t>Κάδμιο</a:t>
            </a:r>
            <a:r>
              <a:rPr lang="el-GR" b="1" i="1" dirty="0"/>
              <a:t>, </a:t>
            </a:r>
            <a:r>
              <a:rPr lang="el-GR" i="1" dirty="0"/>
              <a:t>έ</a:t>
            </a:r>
            <a:r>
              <a:rPr lang="el-GR" dirty="0"/>
              <a:t>χει ανταγωνιστική δράση προς το σίδηρο, το ψευδάργυρο και το </a:t>
            </a:r>
            <a:r>
              <a:rPr lang="el-GR" dirty="0" smtClean="0"/>
              <a:t>χαλκό.</a:t>
            </a:r>
            <a:endParaRPr lang="el-GR" dirty="0"/>
          </a:p>
          <a:p>
            <a:r>
              <a:rPr lang="el-GR" b="1" dirty="0"/>
              <a:t>Μόλυβδος</a:t>
            </a:r>
            <a:r>
              <a:rPr lang="el-GR" b="1" i="1" dirty="0"/>
              <a:t>,  </a:t>
            </a:r>
            <a:r>
              <a:rPr lang="el-GR" dirty="0"/>
              <a:t>α</a:t>
            </a:r>
            <a:r>
              <a:rPr lang="el-GR" dirty="0" smtClean="0"/>
              <a:t>ναστέλλει </a:t>
            </a:r>
            <a:r>
              <a:rPr lang="el-GR" dirty="0"/>
              <a:t>μόνιμα τη δραστικότητα ενζύμων και γενικά πρωτεϊνών που διαθέτουν στο μόριο τους ελεύθερες σουλφυδρυλικές ομάδες με τις οποίες ενώνεται μη αντιστρεπτά και έτσι μετουσιώνει τις πρωτεΐνες. Με τον ίδιο μηχανισμό δρα και ο </a:t>
            </a:r>
            <a:r>
              <a:rPr lang="el-GR" b="1" dirty="0"/>
              <a:t>υδράργυρος</a:t>
            </a:r>
            <a:r>
              <a:rPr lang="el-GR" b="1"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7054709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Τοξικά ιχνοστοιχεία – ισότοπα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p:txBody>
          <a:bodyPr/>
          <a:lstStyle/>
          <a:p>
            <a:r>
              <a:rPr lang="el-GR" dirty="0"/>
              <a:t>Στις τελευταίες δεκαετίες του </a:t>
            </a:r>
            <a:r>
              <a:rPr lang="el-GR" dirty="0" smtClean="0"/>
              <a:t>πρ</a:t>
            </a:r>
            <a:r>
              <a:rPr lang="en-US" dirty="0" smtClean="0"/>
              <a:t>o</a:t>
            </a:r>
            <a:r>
              <a:rPr lang="el-GR" dirty="0" smtClean="0"/>
              <a:t>ηγούμενου </a:t>
            </a:r>
            <a:r>
              <a:rPr lang="el-GR" dirty="0"/>
              <a:t>αιώνα ο αέρας, το έδαφος και το νερό μολύνθηκαν σε πολλές περιοχές της Γης από μακρόβια </a:t>
            </a:r>
            <a:r>
              <a:rPr lang="el-GR" b="1" dirty="0"/>
              <a:t>ραδιενεργά</a:t>
            </a:r>
            <a:r>
              <a:rPr lang="el-GR" dirty="0"/>
              <a:t> </a:t>
            </a:r>
            <a:r>
              <a:rPr lang="el-GR" b="1" dirty="0"/>
              <a:t>ισότο­πα</a:t>
            </a:r>
            <a:r>
              <a:rPr lang="el-GR" dirty="0"/>
              <a:t> προερχόμενα από πυρηνικές δοκιμές και από βλάβες πυρηνικών αντιδραστή­ρων. </a:t>
            </a:r>
          </a:p>
          <a:p>
            <a:r>
              <a:rPr lang="el-GR" dirty="0"/>
              <a:t>Τα ραδιενεργά ισότοπα με την εισαγωγή τους στον οργανισμό, έστω και σε ίχνη, είναι ιδιαίτερα καταστροφικά για τα κύτταρα λόγω σχηματισμού </a:t>
            </a:r>
            <a:r>
              <a:rPr lang="el-GR" b="1" dirty="0"/>
              <a:t>ελεύθερων ριζών</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37343855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Καρίκας 2014. Γεώργιος Καρίκας. «Βιοχημεία (Θ). Ενότητα 2</a:t>
            </a:r>
            <a:r>
              <a:rPr lang="en-US" sz="2000" dirty="0" smtClean="0"/>
              <a:t>:</a:t>
            </a:r>
            <a:r>
              <a:rPr lang="el-GR" sz="2000" dirty="0" smtClean="0"/>
              <a:t> Βιοχημεία ύδατος-ιχνοστοιχείων (στατική βιοχημεία)».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smtClean="0">
                <a:solidFill>
                  <a:prstClr val="black"/>
                </a:solidFill>
                <a:latin typeface="Calibri"/>
              </a:rPr>
              <a:t>by</a:t>
            </a:r>
            <a:r>
              <a:rPr lang="el-GR"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63914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a:t>
            </a:r>
            <a:r>
              <a:rPr lang="el-GR" dirty="0" smtClean="0">
                <a:solidFill>
                  <a:prstClr val="black">
                    <a:lumMod val="75000"/>
                    <a:lumOff val="25000"/>
                  </a:prstClr>
                </a:solidFill>
                <a:latin typeface="Calibri"/>
              </a:rPr>
              <a:t>από</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a:t>
            </a:r>
            <a:r>
              <a:rPr lang="el-GR" dirty="0" smtClean="0">
                <a:solidFill>
                  <a:prstClr val="black">
                    <a:lumMod val="75000"/>
                    <a:lumOff val="25000"/>
                  </a:prstClr>
                </a:solidFill>
                <a:latin typeface="Calibri"/>
              </a:rPr>
              <a:t>από</a:t>
            </a:r>
            <a:r>
              <a:rPr lang="en-US" dirty="0" smtClean="0">
                <a:solidFill>
                  <a:prstClr val="black">
                    <a:lumMod val="75000"/>
                    <a:lumOff val="25000"/>
                  </a:prstClr>
                </a:solidFill>
                <a:latin typeface="Calibri"/>
              </a:rPr>
              <a:t>-SA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a:t>
            </a:r>
            <a:r>
              <a:rPr lang="el-GR" dirty="0" smtClean="0">
                <a:solidFill>
                  <a:prstClr val="black">
                    <a:lumMod val="75000"/>
                    <a:lumOff val="25000"/>
                  </a:prstClr>
                </a:solidFill>
                <a:latin typeface="Calibri"/>
              </a:rPr>
              <a:t>από-</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a:t>
            </a:r>
            <a:r>
              <a:rPr lang="el-GR" dirty="0" smtClean="0">
                <a:solidFill>
                  <a:prstClr val="black">
                    <a:lumMod val="75000"/>
                    <a:lumOff val="25000"/>
                  </a:prstClr>
                </a:solidFill>
                <a:latin typeface="Calibri"/>
              </a:rPr>
              <a:t>από-</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a:t>
            </a:r>
            <a:r>
              <a:rPr lang="el-GR" dirty="0" smtClean="0">
                <a:solidFill>
                  <a:prstClr val="black">
                    <a:lumMod val="75000"/>
                    <a:lumOff val="25000"/>
                  </a:prstClr>
                </a:solidFill>
                <a:latin typeface="Calibri"/>
              </a:rPr>
              <a:t>από</a:t>
            </a:r>
            <a:r>
              <a:rPr lang="en-US" dirty="0" smtClean="0">
                <a:solidFill>
                  <a:prstClr val="black">
                    <a:lumMod val="75000"/>
                    <a:lumOff val="25000"/>
                  </a:prstClr>
                </a:solidFill>
                <a:latin typeface="Calibri"/>
              </a:rPr>
              <a:t>-ND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a:t>
            </a:r>
            <a:r>
              <a:rPr lang="el-GR" dirty="0" smtClean="0">
                <a:solidFill>
                  <a:prstClr val="black">
                    <a:lumMod val="75000"/>
                    <a:lumOff val="25000"/>
                  </a:prstClr>
                </a:solidFill>
                <a:latin typeface="Calibri"/>
              </a:rPr>
              <a:t>από-</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625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Δεσμός υδρογόνου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r>
              <a:rPr lang="el-GR" sz="2200" dirty="0" smtClean="0"/>
              <a:t>Η </a:t>
            </a:r>
            <a:r>
              <a:rPr lang="el-GR" sz="2200" dirty="0"/>
              <a:t>εξέχουσα θέση του ύδατος ως διαλύτη οφείλεται στη μεγάλη του </a:t>
            </a:r>
            <a:r>
              <a:rPr lang="el-GR" sz="2200" b="1" dirty="0"/>
              <a:t>πολικότητα </a:t>
            </a:r>
            <a:r>
              <a:rPr lang="el-GR" sz="2200" dirty="0"/>
              <a:t>(σχηματισμός ηλεκτροστατικών δεσμών με ιοντικές </a:t>
            </a:r>
            <a:r>
              <a:rPr lang="el-GR" sz="2200" dirty="0" smtClean="0"/>
              <a:t>ομάδες). Τούτο </a:t>
            </a:r>
            <a:r>
              <a:rPr lang="el-GR" sz="2200" dirty="0"/>
              <a:t>ερμηνεύεται από τη τάση του οξυγόνου να αποσπά ηλεκτρόνια από τα υδρογόνα, με συνέπεια την </a:t>
            </a:r>
            <a:r>
              <a:rPr lang="el-GR" sz="2200" dirty="0" smtClean="0"/>
              <a:t>ηλεκτροθετική </a:t>
            </a:r>
            <a:r>
              <a:rPr lang="el-GR" sz="2200" dirty="0"/>
              <a:t>τους φόρτιση. Έτσι ο συνδυασμός -Ο-Η σχηματίζει ένα ηλεκτρικό δίπολο -Ο</a:t>
            </a:r>
            <a:r>
              <a:rPr lang="el-GR" sz="2200" baseline="30000" dirty="0"/>
              <a:t>δ-</a:t>
            </a:r>
            <a:r>
              <a:rPr lang="el-GR" sz="2200" dirty="0"/>
              <a:t> -Η</a:t>
            </a:r>
            <a:r>
              <a:rPr lang="el-GR" sz="2200" baseline="30000" dirty="0"/>
              <a:t>δ+</a:t>
            </a:r>
            <a:r>
              <a:rPr lang="el-GR" sz="2200" dirty="0"/>
              <a:t>, όπου το Ο έλκει, χωρίς όμως να αποσπά, τα ηλεκτρόνια του υδρογόνου. Οι ηλεκτροστατικές αυτές δυνάμεις, που είναι ασθενέστερες του ιοντικού δεσμού, συνιστούν τον δεσμό υδρογόνου, που είναι ιδιαίτερης βιολογικής αξίας.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631817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Δεσμός υδρογόνου </a:t>
            </a:r>
            <a:r>
              <a:rPr lang="el-GR" sz="3000" b="0" dirty="0" smtClean="0"/>
              <a:t>2/2</a:t>
            </a:r>
            <a:endParaRPr lang="el-GR" dirty="0"/>
          </a:p>
        </p:txBody>
      </p:sp>
      <p:sp>
        <p:nvSpPr>
          <p:cNvPr id="3" name="Θέση περιεχομένου 2"/>
          <p:cNvSpPr>
            <a:spLocks noGrp="1"/>
          </p:cNvSpPr>
          <p:nvPr>
            <p:ph idx="1"/>
          </p:nvPr>
        </p:nvSpPr>
        <p:spPr/>
        <p:txBody>
          <a:bodyPr>
            <a:normAutofit/>
          </a:bodyPr>
          <a:lstStyle/>
          <a:p>
            <a:r>
              <a:rPr lang="el-GR" sz="2200" dirty="0"/>
              <a:t>Τα 2 άτομα Η έτσι απωθούνται, ώστε να έχουμε γωνία δεσμού ίση προς </a:t>
            </a:r>
            <a:r>
              <a:rPr lang="el-GR" sz="2200" b="1" dirty="0"/>
              <a:t>103</a:t>
            </a:r>
            <a:r>
              <a:rPr lang="el-GR" sz="2200" b="1" baseline="30000" dirty="0"/>
              <a:t>ο</a:t>
            </a:r>
            <a:r>
              <a:rPr lang="el-GR" sz="2200" dirty="0"/>
              <a:t>, αντί της αναμενόμενης των 90</a:t>
            </a:r>
            <a:r>
              <a:rPr lang="el-GR" sz="2200" baseline="30000" dirty="0"/>
              <a:t>ο</a:t>
            </a:r>
            <a:r>
              <a:rPr lang="el-GR" sz="2200" dirty="0"/>
              <a:t> (</a:t>
            </a:r>
            <a:r>
              <a:rPr lang="en-US" sz="2200" dirty="0"/>
              <a:t>p</a:t>
            </a:r>
            <a:r>
              <a:rPr lang="el-GR" sz="2200" dirty="0"/>
              <a:t>-τροχιακά). Ο προσανατολισμός και η γεωμετρία  παίζουν μεγάλο ρόλο στο υδατικό δίπολο. Οι ενέργειες των δεσμών Η (10-40 </a:t>
            </a:r>
            <a:r>
              <a:rPr lang="en-US" sz="2200" dirty="0"/>
              <a:t>KJ</a:t>
            </a:r>
            <a:r>
              <a:rPr lang="el-GR" sz="2200" dirty="0"/>
              <a:t>/</a:t>
            </a:r>
            <a:r>
              <a:rPr lang="en-US" sz="2200" dirty="0"/>
              <a:t>mol</a:t>
            </a:r>
            <a:r>
              <a:rPr lang="el-GR" sz="2200" dirty="0"/>
              <a:t>) είναι πολύ μικρότερες, εκείνων των ομοιοπολικών δεσμών (&gt;400 </a:t>
            </a:r>
            <a:r>
              <a:rPr lang="en-US" sz="2200" dirty="0"/>
              <a:t>KJ</a:t>
            </a:r>
            <a:r>
              <a:rPr lang="el-GR" sz="2200" dirty="0"/>
              <a:t>/</a:t>
            </a:r>
            <a:r>
              <a:rPr lang="en-US" sz="2200" dirty="0"/>
              <a:t>mol</a:t>
            </a:r>
            <a:r>
              <a:rPr lang="el-GR" sz="2200" dirty="0"/>
              <a:t>). Στο μόριο του </a:t>
            </a:r>
            <a:r>
              <a:rPr lang="en-US" sz="2200" dirty="0"/>
              <a:t>H</a:t>
            </a:r>
            <a:r>
              <a:rPr lang="el-GR" sz="2200" baseline="-25000" dirty="0"/>
              <a:t>2</a:t>
            </a:r>
            <a:r>
              <a:rPr lang="en-US" sz="2200" dirty="0"/>
              <a:t>O</a:t>
            </a:r>
            <a:r>
              <a:rPr lang="el-GR" sz="2200" dirty="0"/>
              <a:t> έχουμε σχηματισμό 2 μοριακών τροχιακών, δι’ επικαλύψεως </a:t>
            </a:r>
            <a:r>
              <a:rPr lang="en-US" sz="2200" dirty="0"/>
              <a:t>p</a:t>
            </a:r>
            <a:r>
              <a:rPr lang="el-GR" sz="2200" dirty="0"/>
              <a:t>-τροχιακών του Ο και </a:t>
            </a:r>
            <a:r>
              <a:rPr lang="en-US" sz="2200" dirty="0"/>
              <a:t>s</a:t>
            </a:r>
            <a:r>
              <a:rPr lang="el-GR" sz="2200" dirty="0"/>
              <a:t>-τροχιακών των Η</a:t>
            </a:r>
            <a:r>
              <a:rPr lang="el-GR" sz="2200" dirty="0" smtClean="0"/>
              <a:t>.</a:t>
            </a:r>
            <a:endParaRPr lang="el-GR" sz="2200" dirty="0"/>
          </a:p>
        </p:txBody>
      </p:sp>
      <p:pic>
        <p:nvPicPr>
          <p:cNvPr id="1026" name="Picture 2" descr="File:Carboxylic acid dimer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46889" y="4149080"/>
            <a:ext cx="4355976" cy="19983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3014640" y="6039513"/>
            <a:ext cx="3620475"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hlinkClick r:id="rId3"/>
              </a:rPr>
              <a:t>Carboxylic acid </a:t>
            </a:r>
            <a:r>
              <a:rPr lang="en-US" sz="1200" dirty="0" smtClean="0">
                <a:hlinkClick r:id="rId3"/>
              </a:rPr>
              <a:t>dimers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hlinkClick r:id="rId4" tooltip="User:Mahahahaneapneap"/>
              </a:rPr>
              <a:t>Mahahahaneapneap</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760113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116633"/>
            <a:ext cx="8280920" cy="1008112"/>
          </a:xfrm>
        </p:spPr>
        <p:txBody>
          <a:bodyPr>
            <a:noAutofit/>
          </a:bodyPr>
          <a:lstStyle/>
          <a:p>
            <a:r>
              <a:rPr lang="el-GR" dirty="0"/>
              <a:t>Παραδείγματα δεσμών υδρογόνου στη Βιοχημεία</a:t>
            </a:r>
          </a:p>
        </p:txBody>
      </p:sp>
      <p:sp>
        <p:nvSpPr>
          <p:cNvPr id="3" name="Θέση περιεχομένου 2"/>
          <p:cNvSpPr>
            <a:spLocks noGrp="1"/>
          </p:cNvSpPr>
          <p:nvPr>
            <p:ph idx="1"/>
          </p:nvPr>
        </p:nvSpPr>
        <p:spPr>
          <a:xfrm>
            <a:off x="611560" y="1412776"/>
            <a:ext cx="8424936" cy="4968552"/>
          </a:xfrm>
        </p:spPr>
        <p:txBody>
          <a:bodyPr>
            <a:normAutofit fontScale="92500"/>
          </a:bodyPr>
          <a:lstStyle/>
          <a:p>
            <a:pPr marL="457200" indent="-457200">
              <a:buFont typeface="+mj-lt"/>
              <a:buAutoNum type="arabicPeriod"/>
            </a:pPr>
            <a:r>
              <a:rPr lang="el-GR" dirty="0"/>
              <a:t>Μεταξύ υδροξυλομάδος –</a:t>
            </a:r>
            <a:r>
              <a:rPr lang="el-GR" dirty="0" smtClean="0"/>
              <a:t>ύδατος.</a:t>
            </a:r>
            <a:endParaRPr lang="el-GR" b="1" dirty="0"/>
          </a:p>
          <a:p>
            <a:pPr marL="457200" indent="-457200">
              <a:buFont typeface="+mj-lt"/>
              <a:buAutoNum type="arabicPeriod"/>
            </a:pPr>
            <a:r>
              <a:rPr lang="el-GR" dirty="0" smtClean="0"/>
              <a:t>Καρβονυλομάδος </a:t>
            </a:r>
            <a:r>
              <a:rPr lang="el-GR" dirty="0"/>
              <a:t>–</a:t>
            </a:r>
            <a:r>
              <a:rPr lang="el-GR" dirty="0" smtClean="0"/>
              <a:t>ύδατος.</a:t>
            </a:r>
            <a:endParaRPr lang="el-GR" dirty="0"/>
          </a:p>
          <a:p>
            <a:pPr marL="457200" indent="-457200">
              <a:buFont typeface="+mj-lt"/>
              <a:buAutoNum type="arabicPeriod"/>
            </a:pPr>
            <a:r>
              <a:rPr lang="el-GR" dirty="0" smtClean="0"/>
              <a:t>Μεταξύ </a:t>
            </a:r>
            <a:r>
              <a:rPr lang="el-GR" dirty="0"/>
              <a:t>καρβοξυλομάδων </a:t>
            </a:r>
            <a:r>
              <a:rPr lang="el-GR" dirty="0" smtClean="0"/>
              <a:t>.</a:t>
            </a:r>
          </a:p>
          <a:p>
            <a:pPr marL="457200" indent="-457200">
              <a:buFont typeface="+mj-lt"/>
              <a:buAutoNum type="arabicPeriod"/>
            </a:pPr>
            <a:r>
              <a:rPr lang="el-GR" dirty="0" smtClean="0"/>
              <a:t>Δύο </a:t>
            </a:r>
            <a:r>
              <a:rPr lang="el-GR" dirty="0"/>
              <a:t>πεπτιδικών </a:t>
            </a:r>
            <a:r>
              <a:rPr lang="el-GR" dirty="0" smtClean="0"/>
              <a:t>αλυσίδων.</a:t>
            </a:r>
            <a:endParaRPr lang="el-GR" dirty="0"/>
          </a:p>
          <a:p>
            <a:pPr marL="457200" indent="-457200">
              <a:buFont typeface="+mj-lt"/>
              <a:buAutoNum type="arabicPeriod"/>
            </a:pPr>
            <a:r>
              <a:rPr lang="el-GR" dirty="0" smtClean="0"/>
              <a:t>Συμπληρωματικών </a:t>
            </a:r>
            <a:r>
              <a:rPr lang="el-GR" dirty="0"/>
              <a:t>ζευγών βάσεων στο DNA, κ.α.</a:t>
            </a:r>
          </a:p>
          <a:p>
            <a:pPr marL="444500" indent="0">
              <a:buNone/>
            </a:pPr>
            <a:r>
              <a:rPr lang="el-GR" dirty="0"/>
              <a:t>Στη θερμοκρασία του ανθρωπίνου σώματος, 30 περίπου μόρια ύδατος είναι συνδεδεμένα με δεσμό υδρογόνου. Σε ψηλές θερμοκρασίες, οι δεσμοί αυτοί εξασθενίζουν ή καταργούνται.</a:t>
            </a:r>
          </a:p>
          <a:p>
            <a:pPr marL="444500" indent="0">
              <a:buNone/>
            </a:pPr>
            <a:r>
              <a:rPr lang="el-GR" dirty="0"/>
              <a:t>Ενώσεις, που διασπείρονται στο νερό, ως συσσωματώματα μορίων, σχηματίζουν </a:t>
            </a:r>
            <a:r>
              <a:rPr lang="el-GR" b="1" dirty="0"/>
              <a:t>μικκύλια</a:t>
            </a:r>
            <a:r>
              <a:rPr lang="el-GR" i="1" dirty="0"/>
              <a:t> </a:t>
            </a:r>
            <a:r>
              <a:rPr lang="el-GR" dirty="0"/>
              <a:t>(κολλοειδή διαλύματα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321459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908720"/>
          </a:xfrm>
        </p:spPr>
        <p:txBody>
          <a:bodyPr/>
          <a:lstStyle/>
          <a:p>
            <a:r>
              <a:rPr lang="el-GR" dirty="0"/>
              <a:t>Άλλες σημαντικές ιδιότητες του </a:t>
            </a:r>
            <a:r>
              <a:rPr lang="el-GR" dirty="0" smtClean="0"/>
              <a:t>ύδατος </a:t>
            </a:r>
            <a:r>
              <a:rPr lang="el-GR" sz="3000" b="0" dirty="0" smtClean="0"/>
              <a:t>1/3</a:t>
            </a:r>
            <a:endParaRPr lang="el-GR" sz="3000" b="0" dirty="0"/>
          </a:p>
        </p:txBody>
      </p:sp>
      <p:sp>
        <p:nvSpPr>
          <p:cNvPr id="3" name="Θέση περιεχομένου 2"/>
          <p:cNvSpPr>
            <a:spLocks noGrp="1"/>
          </p:cNvSpPr>
          <p:nvPr>
            <p:ph idx="1"/>
          </p:nvPr>
        </p:nvSpPr>
        <p:spPr>
          <a:xfrm>
            <a:off x="611560" y="1196752"/>
            <a:ext cx="8280920" cy="5400600"/>
          </a:xfrm>
        </p:spPr>
        <p:txBody>
          <a:bodyPr>
            <a:normAutofit fontScale="92500"/>
          </a:bodyPr>
          <a:lstStyle/>
          <a:p>
            <a:pPr marL="457200" lvl="0" indent="-457200">
              <a:buFont typeface="+mj-lt"/>
              <a:buAutoNum type="arabicPeriod"/>
            </a:pPr>
            <a:r>
              <a:rPr lang="el-GR" dirty="0"/>
              <a:t>Υψηλή </a:t>
            </a:r>
            <a:r>
              <a:rPr lang="el-GR" b="1" dirty="0"/>
              <a:t>ειδική θερμότητα</a:t>
            </a:r>
            <a:r>
              <a:rPr lang="el-GR" i="1" dirty="0"/>
              <a:t>, </a:t>
            </a:r>
            <a:r>
              <a:rPr lang="el-GR" dirty="0"/>
              <a:t>που οφείλεται στο δεσμό υδρογόνου. Ανθίσταται στις μεταβολές της θερμοκρασίας. Ιδιαίτερα σημαντική ιδιότητα, για την εξέλιξη των βιολογικών αντιδράσεων.</a:t>
            </a:r>
          </a:p>
          <a:p>
            <a:pPr marL="457200" lvl="0" indent="-457200">
              <a:buFont typeface="+mj-lt"/>
              <a:buAutoNum type="arabicPeriod"/>
            </a:pPr>
            <a:r>
              <a:rPr lang="el-GR" b="1" dirty="0"/>
              <a:t>Επιφανειακή τάση-συνοχή</a:t>
            </a:r>
            <a:r>
              <a:rPr lang="el-GR" i="1" dirty="0"/>
              <a:t>. </a:t>
            </a:r>
            <a:r>
              <a:rPr lang="el-GR" dirty="0"/>
              <a:t>Συμβάλλουν στην ομαλή κυκλοφορία, στα τριχοειδή και τον εξωκυττάριο χώρο.</a:t>
            </a:r>
          </a:p>
          <a:p>
            <a:pPr marL="457200" lvl="0" indent="-457200">
              <a:buFont typeface="+mj-lt"/>
              <a:buAutoNum type="arabicPeriod"/>
            </a:pPr>
            <a:r>
              <a:rPr lang="el-GR" dirty="0"/>
              <a:t>Υψηλή </a:t>
            </a:r>
            <a:r>
              <a:rPr lang="el-GR" b="1" dirty="0"/>
              <a:t>γλοιότητα</a:t>
            </a:r>
            <a:r>
              <a:rPr lang="el-GR" i="1" dirty="0"/>
              <a:t> </a:t>
            </a:r>
            <a:r>
              <a:rPr lang="el-GR" dirty="0"/>
              <a:t>(λόγω δεσμού Η) για την ομαλή κυκλοφορία του αίματος. Η γλοιότητα επηρεάζεται και από τις διαλυμένες στο νερό ουσίες, που ρυθμίζουν και τη πήξη του. </a:t>
            </a:r>
          </a:p>
          <a:p>
            <a:pPr marL="457200" lvl="0" indent="-457200">
              <a:buFont typeface="+mj-lt"/>
              <a:buAutoNum type="arabicPeriod"/>
            </a:pPr>
            <a:r>
              <a:rPr lang="el-GR" dirty="0"/>
              <a:t>Υψηλή </a:t>
            </a:r>
            <a:r>
              <a:rPr lang="el-GR" b="1" dirty="0"/>
              <a:t>θερμότητα εξάτμισης</a:t>
            </a:r>
            <a:r>
              <a:rPr lang="el-GR" i="1" dirty="0"/>
              <a:t>, </a:t>
            </a:r>
            <a:r>
              <a:rPr lang="el-GR" dirty="0"/>
              <a:t>που ελαττώνει τις απώλειες, με παράλληλη ψυκτική ωφέλεια. </a:t>
            </a:r>
          </a:p>
          <a:p>
            <a:pPr marL="457200" indent="-457200">
              <a:buFont typeface="+mj-lt"/>
              <a:buAutoNum type="arabicPeriod"/>
            </a:pPr>
            <a:r>
              <a:rPr lang="el-GR" dirty="0" smtClean="0"/>
              <a:t>Το </a:t>
            </a:r>
            <a:r>
              <a:rPr lang="el-GR" dirty="0"/>
              <a:t>Ύδωρ </a:t>
            </a:r>
            <a:r>
              <a:rPr lang="el-GR" b="1" dirty="0"/>
              <a:t>συμπεριφέρεται και ως Οξύ και ως Βάση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3129497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
  <a:themeElements>
    <a:clrScheme name="Προσαρμοσμένο 1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345</TotalTime>
  <Words>4624</Words>
  <Application>Microsoft Office PowerPoint</Application>
  <PresentationFormat>Προβολή στην οθόνη (4:3)</PresentationFormat>
  <Paragraphs>326</Paragraphs>
  <Slides>59</Slides>
  <Notes>12</Notes>
  <HiddenSlides>0</HiddenSlides>
  <MMClips>0</MMClips>
  <ScaleCrop>false</ScaleCrop>
  <HeadingPairs>
    <vt:vector size="4" baseType="variant">
      <vt:variant>
        <vt:lpstr>Θέμα</vt:lpstr>
      </vt:variant>
      <vt:variant>
        <vt:i4>4</vt:i4>
      </vt:variant>
      <vt:variant>
        <vt:lpstr>Τίτλοι διαφανειών</vt:lpstr>
      </vt:variant>
      <vt:variant>
        <vt:i4>59</vt:i4>
      </vt:variant>
    </vt:vector>
  </HeadingPairs>
  <TitlesOfParts>
    <vt:vector size="63" baseType="lpstr">
      <vt:lpstr>OC_template</vt:lpstr>
      <vt:lpstr>1_OC_template_updated</vt:lpstr>
      <vt:lpstr>2_OC_template_updated</vt:lpstr>
      <vt:lpstr>OC_template_updated</vt:lpstr>
      <vt:lpstr>Βιοχημεία (Θ) </vt:lpstr>
      <vt:lpstr>Γενικά 1/4</vt:lpstr>
      <vt:lpstr>Γενικά 2/4</vt:lpstr>
      <vt:lpstr>Γενικά 3/4</vt:lpstr>
      <vt:lpstr>Γενικά 4/4</vt:lpstr>
      <vt:lpstr>Δεσμός υδρογόνου 1/2</vt:lpstr>
      <vt:lpstr>Δεσμός υδρογόνου 2/2</vt:lpstr>
      <vt:lpstr>Παραδείγματα δεσμών υδρογόνου στη Βιοχημεία</vt:lpstr>
      <vt:lpstr>Άλλες σημαντικές ιδιότητες του ύδατος 1/3</vt:lpstr>
      <vt:lpstr>Άλλες σημαντικές ιδιότητες του ύδατος 2/3</vt:lpstr>
      <vt:lpstr>Άλλες σημαντικές ιδιότητες του ύδατος 3/3</vt:lpstr>
      <vt:lpstr>Υπενθύμιση βασικών εννοιών 1/3</vt:lpstr>
      <vt:lpstr>Υπενθύμιση βασικών εννοιών 2/3</vt:lpstr>
      <vt:lpstr>Υπενθύμιση βασικών εννοιών 3/3</vt:lpstr>
      <vt:lpstr>Πρακτικές εφαρμογές της εξίσωσης ΗΗ 1/2</vt:lpstr>
      <vt:lpstr>Πρακτικές εφαρμογές της εξίσωσης ΗΗ 2/2</vt:lpstr>
      <vt:lpstr>Ρυθμιστικά διαλύματα 1/5</vt:lpstr>
      <vt:lpstr>Ρυθμιστικά διαλύματα 2/5</vt:lpstr>
      <vt:lpstr>Ρυθμιστικά διαλύματα 3/5</vt:lpstr>
      <vt:lpstr>Ρυθμιστικά διαλύματα 4/5</vt:lpstr>
      <vt:lpstr>Ρυθμιστικά διαλύματα 5/5</vt:lpstr>
      <vt:lpstr>Οξέωση – Αλκάλωση 1/3</vt:lpstr>
      <vt:lpstr>Οξέωση – Αλκάλωση 2/3</vt:lpstr>
      <vt:lpstr>Οξέωση – Αλκάλωση 3/3</vt:lpstr>
      <vt:lpstr>Ενδεικτικές διαταραχές ηλεκτρολυτών 1/4</vt:lpstr>
      <vt:lpstr>Ενδεικτικές διαταραχές ηλεκτρολυτών 2/4</vt:lpstr>
      <vt:lpstr>Ενδεικτικές διαταραχές ηλεκτρολυτών 3/4</vt:lpstr>
      <vt:lpstr>Ενδεικτικές διαταραχές ηλεκτρολυτών 4/4</vt:lpstr>
      <vt:lpstr>Απαραίτητα ιχνοστοιχεία 1/22</vt:lpstr>
      <vt:lpstr>Απαραίτητα ιχνοστοιχεία 2/22</vt:lpstr>
      <vt:lpstr>Απαραίτητα ιχνοστοιχεία 3/22</vt:lpstr>
      <vt:lpstr>Απαραίτητα ιχνοστοιχεία 4/22</vt:lpstr>
      <vt:lpstr>Απαραίτητα ιχνοστοιχεία 5/22</vt:lpstr>
      <vt:lpstr>Απαραίτητα ιχνοστοιχεία 6/22</vt:lpstr>
      <vt:lpstr>Απαραίτητα ιχνοστοιχεία 7/22</vt:lpstr>
      <vt:lpstr>Απαραίτητα ιχνοστοιχεία 8/22</vt:lpstr>
      <vt:lpstr>Απαραίτητα ιχνοστοιχεία 9/22</vt:lpstr>
      <vt:lpstr>Απαραίτητα ιχνοστοιχεία 10/22</vt:lpstr>
      <vt:lpstr>Απαραίτητα ιχνοστοιχεία 11/22</vt:lpstr>
      <vt:lpstr>Απαραίτητα ιχνοστοιχεία 12/22</vt:lpstr>
      <vt:lpstr>Απαραίτητα ιχνοστοιχεία 13/22</vt:lpstr>
      <vt:lpstr>Απαραίτητα ιχνοστοιχεία 14/22</vt:lpstr>
      <vt:lpstr>Απαραίτητα ιχνοστοιχεία 15/22</vt:lpstr>
      <vt:lpstr>Απαραίτητα ιχνοστοιχεία 16/22</vt:lpstr>
      <vt:lpstr>Απαραίτητα ιχνοστοιχεία 17/22</vt:lpstr>
      <vt:lpstr>Απαραίτητα ιχνοστοιχεία 18/22</vt:lpstr>
      <vt:lpstr>Απαραίτητα ιχνοστοιχεία 19/22</vt:lpstr>
      <vt:lpstr>Απαραίτητα ιχνοστοιχεία 20/22</vt:lpstr>
      <vt:lpstr>Απαραίτητα ιχνοστοιχεία 21/22</vt:lpstr>
      <vt:lpstr>Απαραίτητα ιχνοστοιχεία 22/22</vt:lpstr>
      <vt:lpstr>Τοξικά ιχνοστοιχεία – ισότοπα 1/2</vt:lpstr>
      <vt:lpstr>Τοξικά ιχνοστοιχεία – ισότοπα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Βιοχημεία</dc:title>
  <dc:creator>opencourses@teiath.gr</dc:creator>
  <cp:lastModifiedBy>natasakar new</cp:lastModifiedBy>
  <cp:revision>37</cp:revision>
  <dcterms:created xsi:type="dcterms:W3CDTF">2014-06-10T14:11:54Z</dcterms:created>
  <dcterms:modified xsi:type="dcterms:W3CDTF">2015-03-13T14:01:03Z</dcterms:modified>
</cp:coreProperties>
</file>