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9"/>
  </p:notesMasterIdLst>
  <p:handoutMasterIdLst>
    <p:handoutMasterId r:id="rId60"/>
  </p:handoutMasterIdLst>
  <p:sldIdLst>
    <p:sldId id="256"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42" r:id="rId27"/>
    <p:sldId id="322" r:id="rId28"/>
    <p:sldId id="323" r:id="rId29"/>
    <p:sldId id="324" r:id="rId30"/>
    <p:sldId id="325" r:id="rId31"/>
    <p:sldId id="343" r:id="rId32"/>
    <p:sldId id="326" r:id="rId33"/>
    <p:sldId id="344" r:id="rId34"/>
    <p:sldId id="327" r:id="rId35"/>
    <p:sldId id="345"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6" r:id="rId50"/>
    <p:sldId id="257" r:id="rId51"/>
    <p:sldId id="262" r:id="rId52"/>
    <p:sldId id="264" r:id="rId53"/>
    <p:sldId id="296" r:id="rId54"/>
    <p:sldId id="297" r:id="rId55"/>
    <p:sldId id="266" r:id="rId56"/>
    <p:sldId id="267" r:id="rId57"/>
    <p:sldId id="261" r:id="rId58"/>
  </p:sldIdLst>
  <p:sldSz cx="9144000" cy="6858000" type="screen4x3"/>
  <p:notesSz cx="7104063" cy="10234613"/>
  <p:custDataLst>
    <p:tags r:id="rId6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2686" autoAdjust="0"/>
  </p:normalViewPr>
  <p:slideViewPr>
    <p:cSldViewPr>
      <p:cViewPr varScale="1">
        <p:scale>
          <a:sx n="108" d="100"/>
          <a:sy n="108" d="100"/>
        </p:scale>
        <p:origin x="-187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194053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398149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36</a:t>
            </a:fld>
            <a:endParaRPr lang="el-GR" dirty="0"/>
          </a:p>
        </p:txBody>
      </p:sp>
    </p:spTree>
    <p:extLst>
      <p:ext uri="{BB962C8B-B14F-4D97-AF65-F5344CB8AC3E}">
        <p14:creationId xmlns:p14="http://schemas.microsoft.com/office/powerpoint/2010/main" val="407280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54</a:t>
            </a:fld>
            <a:endParaRPr lang="el-GR" dirty="0"/>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http://emed.med.uoa.gr/application/syllabus_I/aimopiisi/aima/images/big/19.jpg"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http://emed.med.uoa.gr/application/syllabus_I/aimopiisi/aima/images/big/20.jpg"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http://emed.med.uoa.gr/application/syllabus_I/aimopiisi/aima/images/big/21.jpg"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http://emed.med.uoa.gr/application/syllabus_I/aimopiisi/aima/images/big/22.jpg"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http://emed.med.uoa.gr/application/syllabus_I/aimopiisi/aimopiisi/images/06-2.jpg"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http://emed.med.uoa.gr/application/syllabus_I/aimopiisi/aimopiisi/images/06-1.jpg"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http://emed.med.uoa.gr/application/syllabus_I/aimopiisi/aimopiisi/images/06-1.jpg"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med.med.uoa.gr/application/syllabus_I/"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library.med.utah.edu/WebPath/webpath.html" TargetMode="External"/><Relationship Id="rId4" Type="http://schemas.openxmlformats.org/officeDocument/2006/relationships/hyperlink" Target="http://emed.med.uoa.gr/application/syllabus_I/"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http://emed.med.uoa.gr/application/syllabus_I/aimopiisi/aima/images/big/03.jp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emed.med.uoa.gr/application/syllabus_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 – Εμβρυολογία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4</a:t>
            </a:r>
            <a:r>
              <a:rPr lang="el-GR" sz="2800" dirty="0" smtClean="0"/>
              <a:t>:</a:t>
            </a:r>
            <a:r>
              <a:rPr lang="en-US" sz="2800" dirty="0" smtClean="0"/>
              <a:t> </a:t>
            </a:r>
            <a:r>
              <a:rPr lang="el-GR" sz="2800" dirty="0" smtClean="0"/>
              <a:t>Αίμα - Αιμόπτυση</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r>
              <a:rPr lang="el-GR" altLang="el-GR" sz="3600" dirty="0" smtClean="0"/>
              <a:t>Ερυθροκύτταρο</a:t>
            </a:r>
            <a:endParaRPr lang="el-GR" altLang="el-GR" sz="3600" dirty="0"/>
          </a:p>
        </p:txBody>
      </p:sp>
      <p:sp>
        <p:nvSpPr>
          <p:cNvPr id="111619" name="Rectangle 3"/>
          <p:cNvSpPr>
            <a:spLocks noGrp="1" noChangeArrowheads="1"/>
          </p:cNvSpPr>
          <p:nvPr>
            <p:ph idx="1"/>
          </p:nvPr>
        </p:nvSpPr>
        <p:spPr/>
        <p:txBody>
          <a:bodyPr>
            <a:normAutofit/>
          </a:bodyPr>
          <a:lstStyle/>
          <a:p>
            <a:pPr marL="0" indent="0">
              <a:buNone/>
            </a:pPr>
            <a:r>
              <a:rPr lang="el-GR" altLang="el-GR" sz="2000" dirty="0" smtClean="0"/>
              <a:t>Φωτογραφία </a:t>
            </a:r>
            <a:r>
              <a:rPr lang="el-GR" altLang="el-GR" sz="2000" dirty="0"/>
              <a:t>ηλεκτρονικού μικροσκοπίου σάρωσης φυσιολογικού ερυθροκυττάρου ανθρώπου. Παρατηρήστε το σχήμα του αμφίκοιλου δίσκου. Χ3300 </a:t>
            </a:r>
          </a:p>
        </p:txBody>
      </p:sp>
      <p:pic>
        <p:nvPicPr>
          <p:cNvPr id="1116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6264696" cy="405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7684" y="6331882"/>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697679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r>
              <a:rPr lang="el-GR" altLang="el-GR" sz="3600" dirty="0"/>
              <a:t>Φωτομικρογραφία επιχρίσματος αίματος</a:t>
            </a:r>
            <a:endParaRPr lang="el-GR" altLang="el-GR" sz="3600" dirty="0">
              <a:solidFill>
                <a:srgbClr val="FF9900"/>
              </a:solidFill>
            </a:endParaRPr>
          </a:p>
        </p:txBody>
      </p:sp>
      <p:sp>
        <p:nvSpPr>
          <p:cNvPr id="110595" name="Rectangle 3"/>
          <p:cNvSpPr>
            <a:spLocks noGrp="1" noChangeArrowheads="1"/>
          </p:cNvSpPr>
          <p:nvPr>
            <p:ph idx="1"/>
          </p:nvPr>
        </p:nvSpPr>
        <p:spPr/>
        <p:txBody>
          <a:bodyPr>
            <a:normAutofit/>
          </a:bodyPr>
          <a:lstStyle/>
          <a:p>
            <a:pPr marL="0" indent="0">
              <a:buNone/>
            </a:pPr>
            <a:r>
              <a:rPr lang="el-GR" altLang="el-GR" sz="2000" dirty="0" smtClean="0"/>
              <a:t>Εμφανίζει αρκετά </a:t>
            </a:r>
            <a:r>
              <a:rPr lang="el-GR" altLang="el-GR" sz="2000" dirty="0"/>
              <a:t>ερυθροκύτταρα, αιμοπετάλια και ένα ουδετερόφιλο. Το ουδετερόφιλο έχει ένα μόνο πυρήνα με ποικίλο αριθμό λοβών. Το κυτταρόπλασμα φέρει πολύ μικρά (στο όριο της διακριτικής ικανότητας του φωτομικροσκοπίου) ειδικά κοκκία. </a:t>
            </a:r>
          </a:p>
        </p:txBody>
      </p:sp>
      <p:pic>
        <p:nvPicPr>
          <p:cNvPr id="1105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36912"/>
            <a:ext cx="5328592" cy="374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940152" y="2511618"/>
            <a:ext cx="3096344" cy="2246769"/>
          </a:xfrm>
          <a:prstGeom prst="rect">
            <a:avLst/>
          </a:prstGeom>
        </p:spPr>
        <p:txBody>
          <a:bodyPr wrap="square">
            <a:spAutoFit/>
          </a:bodyPr>
          <a:lstStyle/>
          <a:p>
            <a:pPr marL="0" indent="0">
              <a:buNone/>
            </a:pPr>
            <a:r>
              <a:rPr lang="el-GR" altLang="el-GR" sz="2000" dirty="0">
                <a:latin typeface="+mn-lt"/>
              </a:rPr>
              <a:t>Η ασθενής χρωστική ιδιότητα των ειδικών κοκκίων είναι υπεύθυνη για την κυτταροπλασματική ουδετερόφιλη εμφάνιση. Χρώση Wright. Μεγάλη μεγέθυνση </a:t>
            </a:r>
          </a:p>
        </p:txBody>
      </p:sp>
      <p:sp>
        <p:nvSpPr>
          <p:cNvPr id="6" name="Rectangle 5"/>
          <p:cNvSpPr/>
          <p:nvPr/>
        </p:nvSpPr>
        <p:spPr>
          <a:xfrm>
            <a:off x="1259632" y="6368017"/>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916465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a:bodyPr>
          <a:lstStyle/>
          <a:p>
            <a:r>
              <a:rPr lang="el-GR" altLang="el-GR" sz="3600" dirty="0"/>
              <a:t>Ραβδοπύρηνο με πεταλοειδή πυρήνα</a:t>
            </a:r>
            <a:endParaRPr lang="el-GR" altLang="el-GR" sz="3600" dirty="0">
              <a:solidFill>
                <a:srgbClr val="FF9900"/>
              </a:solidFill>
            </a:endParaRPr>
          </a:p>
        </p:txBody>
      </p:sp>
      <p:sp>
        <p:nvSpPr>
          <p:cNvPr id="109571" name="Rectangle 3"/>
          <p:cNvSpPr>
            <a:spLocks noGrp="1" noChangeArrowheads="1"/>
          </p:cNvSpPr>
          <p:nvPr>
            <p:ph idx="1"/>
          </p:nvPr>
        </p:nvSpPr>
        <p:spPr/>
        <p:txBody>
          <a:bodyPr>
            <a:normAutofit/>
          </a:bodyPr>
          <a:lstStyle/>
          <a:p>
            <a:pPr marL="0" indent="0">
              <a:buNone/>
            </a:pPr>
            <a:r>
              <a:rPr lang="el-GR" altLang="el-GR" sz="2000" dirty="0" smtClean="0"/>
              <a:t>Ραβδοπύρηνο </a:t>
            </a:r>
            <a:r>
              <a:rPr lang="el-GR" altLang="el-GR" sz="2000" dirty="0"/>
              <a:t>με πεταλοειδή πυρήνα. Το κύτταρο αυτό αποτελεί το τελικό στάδιο ωρίμανσης του ώριμου ουδετερόφιλου. Χρώση Wright . Μεγάλη μεγέθυνση </a:t>
            </a:r>
          </a:p>
        </p:txBody>
      </p:sp>
      <p:pic>
        <p:nvPicPr>
          <p:cNvPr id="109573" name="Picture 5" descr="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36" y="2256680"/>
            <a:ext cx="5952280" cy="387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95860" y="6128465"/>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624635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r>
              <a:rPr lang="el-GR" altLang="el-GR" sz="3600" dirty="0"/>
              <a:t>Ουδετερόφιλο από θήλυ</a:t>
            </a:r>
            <a:endParaRPr lang="el-GR" altLang="el-GR" sz="3600" dirty="0">
              <a:solidFill>
                <a:srgbClr val="FF9900"/>
              </a:solidFill>
            </a:endParaRPr>
          </a:p>
        </p:txBody>
      </p:sp>
      <p:sp>
        <p:nvSpPr>
          <p:cNvPr id="108547" name="Rectangle 3"/>
          <p:cNvSpPr>
            <a:spLocks noGrp="1" noChangeArrowheads="1"/>
          </p:cNvSpPr>
          <p:nvPr>
            <p:ph idx="1"/>
          </p:nvPr>
        </p:nvSpPr>
        <p:spPr/>
        <p:txBody>
          <a:bodyPr>
            <a:normAutofit/>
          </a:bodyPr>
          <a:lstStyle/>
          <a:p>
            <a:pPr marL="0" indent="0">
              <a:buNone/>
            </a:pPr>
            <a:r>
              <a:rPr lang="el-GR" altLang="el-GR" sz="2000" dirty="0" smtClean="0"/>
              <a:t>Ουδετερόφιλο </a:t>
            </a:r>
            <a:r>
              <a:rPr lang="el-GR" altLang="el-GR" sz="2000" dirty="0"/>
              <a:t>από θήλυ που δείχνει το ανενεργό Χ χρωμόσωμα σαν μια μικρή συμπυκνωμένη απόφυση με μορφή «πλήκτρου τυμπάνου» (βέλος) σε έναν από τους λοβούς του πυρήνα. Χρώση Wright . Μεγάλη μεγέθυνση</a:t>
            </a:r>
          </a:p>
        </p:txBody>
      </p:sp>
      <p:pic>
        <p:nvPicPr>
          <p:cNvPr id="1085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53" y="2250960"/>
            <a:ext cx="6321503" cy="39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71288" y="6223977"/>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139293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a:bodyPr>
          <a:lstStyle/>
          <a:p>
            <a:r>
              <a:rPr lang="el-GR" altLang="el-GR" sz="3600" dirty="0"/>
              <a:t>Φωτομικρογραφία ηωσινόφιλου</a:t>
            </a:r>
            <a:endParaRPr lang="el-GR" altLang="el-GR" sz="3600" dirty="0">
              <a:solidFill>
                <a:srgbClr val="FF9900"/>
              </a:solidFill>
            </a:endParaRPr>
          </a:p>
        </p:txBody>
      </p:sp>
      <p:sp>
        <p:nvSpPr>
          <p:cNvPr id="107523" name="Rectangle 3"/>
          <p:cNvSpPr>
            <a:spLocks noGrp="1" noChangeArrowheads="1"/>
          </p:cNvSpPr>
          <p:nvPr>
            <p:ph idx="1"/>
          </p:nvPr>
        </p:nvSpPr>
        <p:spPr>
          <a:xfrm>
            <a:off x="457200" y="1196752"/>
            <a:ext cx="8229600" cy="1080120"/>
          </a:xfrm>
        </p:spPr>
        <p:txBody>
          <a:bodyPr/>
          <a:lstStyle/>
          <a:p>
            <a:pPr marL="0" indent="0">
              <a:buNone/>
            </a:pPr>
            <a:r>
              <a:rPr lang="el-GR" altLang="el-GR" sz="2000" dirty="0" smtClean="0"/>
              <a:t>Παρατηρήστε </a:t>
            </a:r>
            <a:r>
              <a:rPr lang="el-GR" altLang="el-GR" sz="2000" dirty="0"/>
              <a:t>τον τυπικό δίλοβο πυρήνα και τα αδρά οξεόφιλα κυτταροπλασματικά ειδικά κοκκία. Χρώση Giemsa . Μεγάλη μεγέθυνση</a:t>
            </a:r>
          </a:p>
        </p:txBody>
      </p:sp>
      <p:pic>
        <p:nvPicPr>
          <p:cNvPr id="107525" name="Picture 5" descr="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44" y="1990744"/>
            <a:ext cx="6508536" cy="419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3796" y="6188501"/>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00708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a:bodyPr>
          <a:lstStyle/>
          <a:p>
            <a:r>
              <a:rPr lang="el-GR" altLang="el-GR" sz="3600" dirty="0"/>
              <a:t>Φωτομικρογραφία βασεόφιλου</a:t>
            </a:r>
            <a:endParaRPr lang="el-GR" altLang="el-GR" sz="3600" dirty="0">
              <a:solidFill>
                <a:srgbClr val="FF9900"/>
              </a:solidFill>
            </a:endParaRPr>
          </a:p>
        </p:txBody>
      </p:sp>
      <p:sp>
        <p:nvSpPr>
          <p:cNvPr id="106499" name="Rectangle 3"/>
          <p:cNvSpPr>
            <a:spLocks noGrp="1" noChangeArrowheads="1"/>
          </p:cNvSpPr>
          <p:nvPr>
            <p:ph idx="1"/>
          </p:nvPr>
        </p:nvSpPr>
        <p:spPr/>
        <p:txBody>
          <a:bodyPr/>
          <a:lstStyle/>
          <a:p>
            <a:pPr marL="0" indent="0">
              <a:buNone/>
            </a:pPr>
            <a:r>
              <a:rPr lang="el-GR" altLang="el-GR" sz="2000" dirty="0" smtClean="0"/>
              <a:t>Φωτομικρογραφία </a:t>
            </a:r>
            <a:r>
              <a:rPr lang="el-GR" altLang="el-GR" sz="2000" dirty="0"/>
              <a:t>βασεόφιλου με τα αδρά πυκνοχρωματικά βασεόφιλα (πορφυρά-κυανά) ειδικά κοκκία που επισκιάζουν τον λοβωτό πυρήνα. Χρώση Wright . Μεγάλη μεγέθυνση</a:t>
            </a:r>
          </a:p>
        </p:txBody>
      </p:sp>
      <p:pic>
        <p:nvPicPr>
          <p:cNvPr id="1065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84" y="2251320"/>
            <a:ext cx="6264696" cy="421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54716" y="6470178"/>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82983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Autofit/>
          </a:bodyPr>
          <a:lstStyle/>
          <a:p>
            <a:r>
              <a:rPr lang="el-GR" altLang="el-GR" sz="3600" dirty="0"/>
              <a:t>Φωτομικρογραφία δύο λευκοκυττάρων και ερυθροκυττάρων</a:t>
            </a:r>
            <a:endParaRPr lang="el-GR" altLang="el-GR" sz="3600" dirty="0">
              <a:solidFill>
                <a:srgbClr val="FF9900"/>
              </a:solidFill>
            </a:endParaRPr>
          </a:p>
        </p:txBody>
      </p:sp>
      <p:sp>
        <p:nvSpPr>
          <p:cNvPr id="105475" name="Rectangle 3"/>
          <p:cNvSpPr>
            <a:spLocks noGrp="1" noChangeArrowheads="1"/>
          </p:cNvSpPr>
          <p:nvPr>
            <p:ph idx="1"/>
          </p:nvPr>
        </p:nvSpPr>
        <p:spPr/>
        <p:txBody>
          <a:bodyPr/>
          <a:lstStyle/>
          <a:p>
            <a:pPr marL="0" indent="0">
              <a:buNone/>
            </a:pPr>
            <a:r>
              <a:rPr lang="el-GR" altLang="el-GR" sz="2000" dirty="0" smtClean="0"/>
              <a:t>Το </a:t>
            </a:r>
            <a:r>
              <a:rPr lang="el-GR" altLang="el-GR" sz="2000" dirty="0"/>
              <a:t>κύτταρο δεξιά είναι ουδετερόφιλο και το κύτταρο αριστερά είναι βασεόφιλο Χρώση </a:t>
            </a:r>
            <a:r>
              <a:rPr lang="el-GR" altLang="el-GR" sz="2000" dirty="0" smtClean="0"/>
              <a:t>Giemsa. </a:t>
            </a:r>
            <a:r>
              <a:rPr lang="el-GR" altLang="el-GR" sz="2000" dirty="0"/>
              <a:t>Μεγάλη μεγέθυνση.</a:t>
            </a:r>
          </a:p>
        </p:txBody>
      </p:sp>
      <p:pic>
        <p:nvPicPr>
          <p:cNvPr id="1054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6408712" cy="429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71700" y="6282198"/>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658644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r>
              <a:rPr lang="el-GR" altLang="el-GR" sz="3600" dirty="0"/>
              <a:t>Φωτομικρογραφία </a:t>
            </a:r>
            <a:r>
              <a:rPr lang="el-GR" altLang="el-GR" sz="3600" dirty="0" smtClean="0"/>
              <a:t>μονοκυττάρου </a:t>
            </a:r>
            <a:r>
              <a:rPr lang="en-US" altLang="el-GR" sz="3200" b="0" dirty="0">
                <a:solidFill>
                  <a:prstClr val="black"/>
                </a:solidFill>
              </a:rPr>
              <a:t>(1/</a:t>
            </a:r>
            <a:r>
              <a:rPr lang="el-GR" altLang="el-GR" sz="3200" b="0" dirty="0">
                <a:solidFill>
                  <a:prstClr val="black"/>
                </a:solidFill>
              </a:rPr>
              <a:t>2</a:t>
            </a:r>
            <a:r>
              <a:rPr lang="en-US" altLang="el-GR" sz="3200" b="0" dirty="0">
                <a:solidFill>
                  <a:prstClr val="black"/>
                </a:solidFill>
              </a:rPr>
              <a:t>)</a:t>
            </a:r>
            <a:endParaRPr lang="el-GR" altLang="el-GR" sz="3600" dirty="0">
              <a:solidFill>
                <a:srgbClr val="FF9900"/>
              </a:solidFill>
            </a:endParaRPr>
          </a:p>
        </p:txBody>
      </p:sp>
      <p:sp>
        <p:nvSpPr>
          <p:cNvPr id="104451" name="Rectangle 3"/>
          <p:cNvSpPr>
            <a:spLocks noGrp="1" noChangeArrowheads="1"/>
          </p:cNvSpPr>
          <p:nvPr>
            <p:ph idx="1"/>
          </p:nvPr>
        </p:nvSpPr>
        <p:spPr>
          <a:xfrm>
            <a:off x="457200" y="1196752"/>
            <a:ext cx="2386608" cy="5040560"/>
          </a:xfrm>
        </p:spPr>
        <p:txBody>
          <a:bodyPr>
            <a:normAutofit/>
          </a:bodyPr>
          <a:lstStyle/>
          <a:p>
            <a:pPr marL="0" indent="0">
              <a:spcBef>
                <a:spcPts val="600"/>
              </a:spcBef>
              <a:buNone/>
            </a:pPr>
            <a:r>
              <a:rPr lang="el-GR" altLang="el-GR" sz="2000" dirty="0" smtClean="0"/>
              <a:t>Ο </a:t>
            </a:r>
            <a:r>
              <a:rPr lang="el-GR" altLang="el-GR" sz="2000" dirty="0"/>
              <a:t>κυτταρικός αυτός τύπος φέρει νεφροειδή αραιοχρωματικό πυρήνα εξαιτίας της λεπτής κατανομής της χρωματίνης. </a:t>
            </a:r>
            <a:endParaRPr lang="el-GR" altLang="el-GR" sz="2000" dirty="0" smtClean="0"/>
          </a:p>
          <a:p>
            <a:pPr marL="0" indent="0">
              <a:spcBef>
                <a:spcPts val="600"/>
              </a:spcBef>
              <a:buNone/>
            </a:pPr>
            <a:r>
              <a:rPr lang="el-GR" altLang="el-GR" sz="2000" dirty="0" smtClean="0"/>
              <a:t>Το </a:t>
            </a:r>
            <a:r>
              <a:rPr lang="el-GR" altLang="el-GR" sz="2000" dirty="0"/>
              <a:t>κυτταρόπλασμα είναι ελαφρά βασεόφιλο. </a:t>
            </a:r>
            <a:endParaRPr lang="el-GR" altLang="el-GR" sz="2000" dirty="0" smtClean="0"/>
          </a:p>
          <a:p>
            <a:pPr marL="0" indent="0">
              <a:spcBef>
                <a:spcPts val="600"/>
              </a:spcBef>
              <a:buNone/>
            </a:pPr>
            <a:r>
              <a:rPr lang="el-GR" altLang="el-GR" sz="2000" dirty="0" smtClean="0"/>
              <a:t>Μεγάλη </a:t>
            </a:r>
            <a:r>
              <a:rPr lang="el-GR" altLang="el-GR" sz="2000" dirty="0"/>
              <a:t>μεγέθυνση.</a:t>
            </a:r>
          </a:p>
        </p:txBody>
      </p:sp>
      <p:pic>
        <p:nvPicPr>
          <p:cNvPr id="1044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334304"/>
            <a:ext cx="5823710" cy="36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11447" y="5001172"/>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427467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a:bodyPr>
          <a:lstStyle/>
          <a:p>
            <a:r>
              <a:rPr lang="el-GR" altLang="el-GR" sz="3600" dirty="0"/>
              <a:t>Φωτομικρογραφία </a:t>
            </a:r>
            <a:r>
              <a:rPr lang="el-GR" altLang="el-GR" sz="3600" dirty="0" smtClean="0"/>
              <a:t>μονοκυττάρου </a:t>
            </a:r>
            <a:r>
              <a:rPr lang="en-US" altLang="el-GR" sz="3200" b="0" dirty="0" smtClean="0">
                <a:solidFill>
                  <a:prstClr val="black"/>
                </a:solidFill>
              </a:rPr>
              <a:t>(</a:t>
            </a:r>
            <a:r>
              <a:rPr lang="el-GR" altLang="el-GR" sz="3200" b="0" dirty="0" smtClean="0">
                <a:solidFill>
                  <a:prstClr val="black"/>
                </a:solidFill>
              </a:rPr>
              <a:t>2</a:t>
            </a:r>
            <a:r>
              <a:rPr lang="en-US" altLang="el-GR" sz="3200" b="0" dirty="0" smtClean="0">
                <a:solidFill>
                  <a:prstClr val="black"/>
                </a:solidFill>
              </a:rPr>
              <a:t>/</a:t>
            </a:r>
            <a:r>
              <a:rPr lang="el-GR" altLang="el-GR" sz="3200" b="0" dirty="0">
                <a:solidFill>
                  <a:prstClr val="black"/>
                </a:solidFill>
              </a:rPr>
              <a:t>2</a:t>
            </a:r>
            <a:r>
              <a:rPr lang="en-US" altLang="el-GR" sz="3200" b="0" dirty="0">
                <a:solidFill>
                  <a:prstClr val="black"/>
                </a:solidFill>
              </a:rPr>
              <a:t>)</a:t>
            </a:r>
            <a:endParaRPr lang="el-GR" altLang="el-GR" sz="3200" dirty="0">
              <a:solidFill>
                <a:srgbClr val="FF9900"/>
              </a:solidFill>
            </a:endParaRPr>
          </a:p>
        </p:txBody>
      </p:sp>
      <p:sp>
        <p:nvSpPr>
          <p:cNvPr id="103427" name="Rectangle 3"/>
          <p:cNvSpPr>
            <a:spLocks noGrp="1" noChangeArrowheads="1"/>
          </p:cNvSpPr>
          <p:nvPr>
            <p:ph idx="1"/>
          </p:nvPr>
        </p:nvSpPr>
        <p:spPr>
          <a:xfrm>
            <a:off x="6372200" y="1196752"/>
            <a:ext cx="2645608" cy="5040560"/>
          </a:xfrm>
        </p:spPr>
        <p:txBody>
          <a:bodyPr/>
          <a:lstStyle/>
          <a:p>
            <a:pPr marL="0" indent="0">
              <a:spcAft>
                <a:spcPts val="600"/>
              </a:spcAft>
              <a:buNone/>
            </a:pPr>
            <a:r>
              <a:rPr lang="el-GR" altLang="el-GR" sz="2000" dirty="0" smtClean="0"/>
              <a:t>Φωτομικρογραφία </a:t>
            </a:r>
            <a:r>
              <a:rPr lang="el-GR" altLang="el-GR" sz="2000" dirty="0"/>
              <a:t>μονοκυττάρου με πυρήνα με μεγάλη εντομή και </a:t>
            </a:r>
            <a:r>
              <a:rPr lang="el-GR" altLang="el-GR" sz="2000" dirty="0" smtClean="0"/>
              <a:t>κενοτόπια, </a:t>
            </a:r>
            <a:r>
              <a:rPr lang="el-GR" altLang="el-GR" sz="2000" dirty="0"/>
              <a:t>στο κυτταρόπλασμα, χαρακτηριστικό μορφολογικό στοιχείο που παρατηρείται συχνά στα μονοκύτταρα. </a:t>
            </a:r>
            <a:endParaRPr lang="el-GR" altLang="el-GR" sz="2000" dirty="0" smtClean="0"/>
          </a:p>
          <a:p>
            <a:pPr marL="0" indent="0">
              <a:spcAft>
                <a:spcPts val="600"/>
              </a:spcAft>
              <a:buNone/>
            </a:pPr>
            <a:r>
              <a:rPr lang="el-GR" altLang="el-GR" sz="2000" dirty="0" smtClean="0"/>
              <a:t>Χρώση </a:t>
            </a:r>
            <a:r>
              <a:rPr lang="el-GR" altLang="el-GR" sz="2000" dirty="0"/>
              <a:t>Wright . Μεγάλη μεγέθυνση</a:t>
            </a:r>
          </a:p>
        </p:txBody>
      </p:sp>
      <p:pic>
        <p:nvPicPr>
          <p:cNvPr id="1034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5779329"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12992" y="5157192"/>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728268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Autofit/>
          </a:bodyPr>
          <a:lstStyle/>
          <a:p>
            <a:r>
              <a:rPr lang="el-GR" altLang="el-GR" sz="3600" dirty="0"/>
              <a:t>Φωτομικρογραφία μεγάλου λεμφοκυττάρου</a:t>
            </a:r>
            <a:endParaRPr lang="el-GR" altLang="el-GR" sz="3600" dirty="0">
              <a:solidFill>
                <a:srgbClr val="FF9900"/>
              </a:solidFill>
            </a:endParaRPr>
          </a:p>
        </p:txBody>
      </p:sp>
      <p:sp>
        <p:nvSpPr>
          <p:cNvPr id="102403" name="Rectangle 3"/>
          <p:cNvSpPr>
            <a:spLocks noGrp="1" noChangeArrowheads="1"/>
          </p:cNvSpPr>
          <p:nvPr>
            <p:ph idx="1"/>
          </p:nvPr>
        </p:nvSpPr>
        <p:spPr/>
        <p:txBody>
          <a:bodyPr>
            <a:normAutofit/>
          </a:bodyPr>
          <a:lstStyle/>
          <a:p>
            <a:pPr marL="0" indent="0">
              <a:spcBef>
                <a:spcPts val="600"/>
              </a:spcBef>
              <a:spcAft>
                <a:spcPts val="600"/>
              </a:spcAft>
              <a:buNone/>
            </a:pPr>
            <a:r>
              <a:rPr lang="el-GR" altLang="el-GR" sz="2000" dirty="0" smtClean="0"/>
              <a:t>Το </a:t>
            </a:r>
            <a:r>
              <a:rPr lang="el-GR" altLang="el-GR" sz="2000" dirty="0"/>
              <a:t>κύτταρο αυτό αποτελεί ενεργοποιημένο λεμφοκύτταρο από αντιγόνα με προορισμό τους διάφορους ιστούς. </a:t>
            </a:r>
            <a:endParaRPr lang="el-GR" altLang="el-GR" sz="2000" dirty="0" smtClean="0"/>
          </a:p>
        </p:txBody>
      </p:sp>
      <p:pic>
        <p:nvPicPr>
          <p:cNvPr id="1024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006193"/>
            <a:ext cx="5472013" cy="347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1974487"/>
            <a:ext cx="2376264" cy="3477875"/>
          </a:xfrm>
          <a:prstGeom prst="rect">
            <a:avLst/>
          </a:prstGeom>
        </p:spPr>
        <p:txBody>
          <a:bodyPr wrap="square">
            <a:spAutoFit/>
          </a:bodyPr>
          <a:lstStyle/>
          <a:p>
            <a:pPr marL="0" indent="0">
              <a:spcBef>
                <a:spcPts val="600"/>
              </a:spcBef>
              <a:spcAft>
                <a:spcPts val="600"/>
              </a:spcAft>
              <a:buNone/>
            </a:pPr>
            <a:r>
              <a:rPr lang="el-GR" altLang="el-GR" sz="2000" dirty="0">
                <a:latin typeface="+mn-lt"/>
              </a:rPr>
              <a:t>Ο πυρήνας του κυττάρου είναι στρογγυλός με μικρή εντομή και φέρει  περιοχές ευχρωματίνης, το δε άφθονο  κυτταρόπλασμα δεν περιέχει ειδικά κοκκία. Χρώση Wright . Μεγάλη μεγέθυνση</a:t>
            </a:r>
          </a:p>
        </p:txBody>
      </p:sp>
      <p:sp>
        <p:nvSpPr>
          <p:cNvPr id="6" name="Rectangle 5"/>
          <p:cNvSpPr/>
          <p:nvPr/>
        </p:nvSpPr>
        <p:spPr>
          <a:xfrm>
            <a:off x="3779614" y="5464411"/>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882959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a:bodyPr>
          <a:lstStyle/>
          <a:p>
            <a:r>
              <a:rPr lang="el-GR" altLang="el-GR" sz="3600" dirty="0" smtClean="0"/>
              <a:t>Ερυθρά Αιμοσφαίρια</a:t>
            </a:r>
            <a:endParaRPr lang="el-GR" altLang="el-GR" sz="3600" dirty="0"/>
          </a:p>
        </p:txBody>
      </p:sp>
      <p:sp>
        <p:nvSpPr>
          <p:cNvPr id="119811" name="Rectangle 3"/>
          <p:cNvSpPr>
            <a:spLocks noGrp="1" noChangeArrowheads="1"/>
          </p:cNvSpPr>
          <p:nvPr>
            <p:ph idx="1"/>
          </p:nvPr>
        </p:nvSpPr>
        <p:spPr/>
        <p:txBody>
          <a:bodyPr/>
          <a:lstStyle/>
          <a:p>
            <a:pPr marL="0" indent="0">
              <a:spcBef>
                <a:spcPts val="600"/>
              </a:spcBef>
              <a:buNone/>
            </a:pPr>
            <a:r>
              <a:rPr lang="el-GR" altLang="el-GR" sz="2000" dirty="0" smtClean="0"/>
              <a:t>Διακρίνονται </a:t>
            </a:r>
            <a:r>
              <a:rPr lang="el-GR" altLang="el-GR" sz="2000" dirty="0"/>
              <a:t>πολλά ερυθρά αιμοσφαίρια, δύο ουδετερόφιλα πολυμορφοπύρηνα (βέλη) και ένα λεμφοκύτταρο (κίτρινο βέλος). Τα ερυθρά αιμοσφαίρια είναι διαφανή στο κέντρο τους, γιατί έχουν σχήμα αμφίκοιλου δίσκου και η κεντρική τους μοίρα είναι πιο λεπτή σε πάχος. (χρώση Giemsa, μεγέθυνση Χ400</a:t>
            </a:r>
            <a:r>
              <a:rPr lang="el-GR" altLang="el-GR" sz="2000" dirty="0" smtClean="0"/>
              <a:t>)</a:t>
            </a:r>
            <a:endParaRPr lang="el-GR" altLang="el-GR" sz="1600" dirty="0"/>
          </a:p>
        </p:txBody>
      </p:sp>
      <p:pic>
        <p:nvPicPr>
          <p:cNvPr id="1198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852936"/>
            <a:ext cx="4752528" cy="356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79612" y="6396335"/>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620718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Autofit/>
          </a:bodyPr>
          <a:lstStyle/>
          <a:p>
            <a:r>
              <a:rPr lang="el-GR" altLang="el-GR" sz="3600" dirty="0"/>
              <a:t>Φωτομικρογραφία μικρού λεμφοκυττάρου</a:t>
            </a:r>
            <a:endParaRPr lang="el-GR" altLang="el-GR" sz="3600" dirty="0">
              <a:solidFill>
                <a:srgbClr val="FF9900"/>
              </a:solidFill>
            </a:endParaRPr>
          </a:p>
        </p:txBody>
      </p:sp>
      <p:sp>
        <p:nvSpPr>
          <p:cNvPr id="101379" name="Rectangle 3"/>
          <p:cNvSpPr>
            <a:spLocks noGrp="1" noChangeArrowheads="1"/>
          </p:cNvSpPr>
          <p:nvPr>
            <p:ph idx="1"/>
          </p:nvPr>
        </p:nvSpPr>
        <p:spPr>
          <a:xfrm>
            <a:off x="6300192" y="1196752"/>
            <a:ext cx="2843808" cy="4104456"/>
          </a:xfrm>
        </p:spPr>
        <p:txBody>
          <a:bodyPr>
            <a:normAutofit/>
          </a:bodyPr>
          <a:lstStyle/>
          <a:p>
            <a:pPr marL="0" indent="0">
              <a:buNone/>
            </a:pPr>
            <a:r>
              <a:rPr lang="el-GR" altLang="el-GR" sz="2000" dirty="0" smtClean="0"/>
              <a:t>Φωτομικρογραφία </a:t>
            </a:r>
            <a:r>
              <a:rPr lang="el-GR" altLang="el-GR" sz="2000" dirty="0"/>
              <a:t>μικρού λεμφοκυττάρου με υποστρόγγυλους πυκνοχρωματικούς πυρήνες</a:t>
            </a:r>
            <a:r>
              <a:rPr lang="el-GR" altLang="el-GR" sz="2000" dirty="0" smtClean="0"/>
              <a:t>.</a:t>
            </a:r>
          </a:p>
          <a:p>
            <a:pPr marL="0" indent="0">
              <a:buNone/>
            </a:pPr>
            <a:r>
              <a:rPr lang="el-GR" altLang="el-GR" sz="2000" dirty="0" smtClean="0"/>
              <a:t>Το </a:t>
            </a:r>
            <a:r>
              <a:rPr lang="el-GR" altLang="el-GR" sz="2000" dirty="0"/>
              <a:t>κυτταρόπλασμα εμφανίζεται σαν ένας λεπτός </a:t>
            </a:r>
            <a:r>
              <a:rPr lang="el-GR" altLang="el-GR" sz="2000" dirty="0" smtClean="0"/>
              <a:t>δακτύλιος, είναι </a:t>
            </a:r>
            <a:r>
              <a:rPr lang="el-GR" altLang="el-GR" sz="2000" dirty="0"/>
              <a:t>ελαφρά βασεόφιλο, λόγω της ύπαρξης ελεύθερων </a:t>
            </a:r>
            <a:r>
              <a:rPr lang="el-GR" altLang="el-GR" sz="2000" dirty="0" smtClean="0"/>
              <a:t>πολυριβοσωμάτων.</a:t>
            </a:r>
            <a:endParaRPr lang="el-GR" altLang="el-GR" sz="2000" dirty="0"/>
          </a:p>
        </p:txBody>
      </p:sp>
      <p:pic>
        <p:nvPicPr>
          <p:cNvPr id="1013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298840"/>
            <a:ext cx="5760640" cy="378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6857" y="5589240"/>
            <a:ext cx="6336704" cy="707886"/>
          </a:xfrm>
          <a:prstGeom prst="rect">
            <a:avLst/>
          </a:prstGeom>
        </p:spPr>
        <p:txBody>
          <a:bodyPr wrap="square">
            <a:spAutoFit/>
          </a:bodyPr>
          <a:lstStyle/>
          <a:p>
            <a:pPr marL="0" indent="0">
              <a:buNone/>
            </a:pPr>
            <a:r>
              <a:rPr lang="el-GR" altLang="el-GR" sz="2000" dirty="0" smtClean="0">
                <a:latin typeface="+mn-lt"/>
              </a:rPr>
              <a:t>Είναι </a:t>
            </a:r>
            <a:r>
              <a:rPr lang="el-GR" altLang="el-GR" sz="2000" dirty="0">
                <a:latin typeface="+mn-lt"/>
              </a:rPr>
              <a:t>δυνατόν να περιέχει μερικά αζουρόφιλα κοκκία. Χρώση Wright . Μεγάλη μεγέθυνση</a:t>
            </a:r>
          </a:p>
        </p:txBody>
      </p:sp>
      <p:sp>
        <p:nvSpPr>
          <p:cNvPr id="6" name="Rectangle 5"/>
          <p:cNvSpPr/>
          <p:nvPr/>
        </p:nvSpPr>
        <p:spPr>
          <a:xfrm>
            <a:off x="1475657" y="5082411"/>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932440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Autofit/>
          </a:bodyPr>
          <a:lstStyle/>
          <a:p>
            <a:r>
              <a:rPr lang="el-GR" altLang="el-GR" sz="3600" dirty="0"/>
              <a:t>Φωτογραφία ηλεκτρονικού μικροσκοπίου σάρωσης</a:t>
            </a:r>
            <a:endParaRPr lang="el-GR" altLang="el-GR" sz="3600" dirty="0">
              <a:solidFill>
                <a:srgbClr val="FF9900"/>
              </a:solidFill>
            </a:endParaRPr>
          </a:p>
        </p:txBody>
      </p:sp>
      <p:sp>
        <p:nvSpPr>
          <p:cNvPr id="100355" name="Rectangle 3"/>
          <p:cNvSpPr>
            <a:spLocks noGrp="1" noChangeArrowheads="1"/>
          </p:cNvSpPr>
          <p:nvPr>
            <p:ph idx="1"/>
          </p:nvPr>
        </p:nvSpPr>
        <p:spPr/>
        <p:txBody>
          <a:bodyPr>
            <a:normAutofit/>
          </a:bodyPr>
          <a:lstStyle/>
          <a:p>
            <a:pPr marL="0" indent="0">
              <a:buNone/>
            </a:pPr>
            <a:r>
              <a:rPr lang="el-GR" altLang="el-GR" sz="2000" dirty="0" smtClean="0"/>
              <a:t>Το </a:t>
            </a:r>
            <a:r>
              <a:rPr lang="el-GR" altLang="el-GR" sz="2000" dirty="0"/>
              <a:t>κύτταρο αριστερά είναι Β λεμφοκύτταρο και φέρει πολλές </a:t>
            </a:r>
            <a:r>
              <a:rPr lang="el-GR" altLang="el-GR" sz="2000" dirty="0" smtClean="0"/>
              <a:t>μικρολάχνες, </a:t>
            </a:r>
            <a:r>
              <a:rPr lang="el-GR" altLang="el-GR" sz="2000" dirty="0"/>
              <a:t>ενώ το κύτταρο δεξιά είναι Τ λεμφοκύτταρο.</a:t>
            </a:r>
          </a:p>
        </p:txBody>
      </p:sp>
      <p:pic>
        <p:nvPicPr>
          <p:cNvPr id="100357" name="Picture 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9552" y="1988840"/>
            <a:ext cx="77755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83123" y="5467557"/>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780174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r>
              <a:rPr lang="el-GR" altLang="el-GR" sz="3600" dirty="0" smtClean="0"/>
              <a:t>Πλασματοκύτταρα</a:t>
            </a:r>
            <a:endParaRPr lang="el-GR" altLang="el-GR" sz="3600" dirty="0">
              <a:solidFill>
                <a:srgbClr val="FF9900"/>
              </a:solidFill>
            </a:endParaRPr>
          </a:p>
        </p:txBody>
      </p:sp>
      <p:sp>
        <p:nvSpPr>
          <p:cNvPr id="99331" name="Rectangle 3"/>
          <p:cNvSpPr>
            <a:spLocks noGrp="1" noChangeArrowheads="1"/>
          </p:cNvSpPr>
          <p:nvPr>
            <p:ph idx="1"/>
          </p:nvPr>
        </p:nvSpPr>
        <p:spPr/>
        <p:txBody>
          <a:bodyPr>
            <a:normAutofit/>
          </a:bodyPr>
          <a:lstStyle/>
          <a:p>
            <a:pPr marL="0" indent="0">
              <a:buNone/>
            </a:pPr>
            <a:r>
              <a:rPr lang="el-GR" altLang="el-GR" sz="2000" dirty="0" smtClean="0"/>
              <a:t>Τα </a:t>
            </a:r>
            <a:r>
              <a:rPr lang="el-GR" altLang="el-GR" sz="2000" dirty="0" smtClean="0"/>
              <a:t>πλασματοκύτταρα </a:t>
            </a:r>
            <a:r>
              <a:rPr lang="el-GR" altLang="el-GR" sz="2000" dirty="0"/>
              <a:t>(Π) έχουν στρογγυλό πυρήνα, με κερματισμένη χρωματίνη και κεντρικό πυρήνιο, που πολλές φορές παρομοιάζεται με «πλάκα ρολογιού». Το κυτταρόπλασμα είναι βαθειά ιώδες, χρώμα που αντανακλά το περιεχόμενό του σε RNA. </a:t>
            </a:r>
          </a:p>
        </p:txBody>
      </p:sp>
      <p:pic>
        <p:nvPicPr>
          <p:cNvPr id="99333" name="Picture 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90149" y="2601848"/>
            <a:ext cx="5745675" cy="349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44208" y="2492896"/>
            <a:ext cx="2286000" cy="2862322"/>
          </a:xfrm>
          <a:prstGeom prst="rect">
            <a:avLst/>
          </a:prstGeom>
        </p:spPr>
        <p:txBody>
          <a:bodyPr wrap="square">
            <a:spAutoFit/>
          </a:bodyPr>
          <a:lstStyle/>
          <a:p>
            <a:r>
              <a:rPr lang="el-GR" altLang="el-GR" sz="2000" dirty="0">
                <a:latin typeface="+mn-lt"/>
              </a:rPr>
              <a:t>Παρατηρήστε τη διαυγή, αραιοχρωματική περιοχή δίπλα στον πυρήνα, η οποία είναι η περιοχή που καταλαμβάνεται από τη συσκευή Golgi.</a:t>
            </a:r>
            <a:endParaRPr lang="el-GR" sz="2000" dirty="0">
              <a:latin typeface="+mn-lt"/>
            </a:endParaRPr>
          </a:p>
        </p:txBody>
      </p:sp>
      <p:sp>
        <p:nvSpPr>
          <p:cNvPr id="6" name="Rectangle 5"/>
          <p:cNvSpPr/>
          <p:nvPr/>
        </p:nvSpPr>
        <p:spPr>
          <a:xfrm>
            <a:off x="1518770" y="6093296"/>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531830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Autofit/>
          </a:bodyPr>
          <a:lstStyle/>
          <a:p>
            <a:r>
              <a:rPr lang="el-GR" altLang="el-GR" sz="3600" dirty="0" smtClean="0"/>
              <a:t>Φωτομικρογραφία </a:t>
            </a:r>
            <a:r>
              <a:rPr lang="el-GR" altLang="el-GR" sz="3600" dirty="0"/>
              <a:t>αθροίσματος αιμοπεταλίων στο περιφερικό αίμα</a:t>
            </a:r>
            <a:endParaRPr lang="el-GR" altLang="el-GR" sz="3600" dirty="0">
              <a:solidFill>
                <a:srgbClr val="FF9900"/>
              </a:solidFill>
            </a:endParaRPr>
          </a:p>
        </p:txBody>
      </p:sp>
      <p:sp>
        <p:nvSpPr>
          <p:cNvPr id="98307" name="Rectangle 3"/>
          <p:cNvSpPr>
            <a:spLocks noGrp="1" noChangeArrowheads="1"/>
          </p:cNvSpPr>
          <p:nvPr>
            <p:ph idx="1"/>
          </p:nvPr>
        </p:nvSpPr>
        <p:spPr>
          <a:xfrm>
            <a:off x="6732240" y="1268760"/>
            <a:ext cx="1954560" cy="5040560"/>
          </a:xfrm>
        </p:spPr>
        <p:txBody>
          <a:bodyPr>
            <a:normAutofit/>
          </a:bodyPr>
          <a:lstStyle/>
          <a:p>
            <a:pPr marL="0" indent="0">
              <a:lnSpc>
                <a:spcPct val="80000"/>
              </a:lnSpc>
              <a:buNone/>
            </a:pPr>
            <a:r>
              <a:rPr lang="el-GR" altLang="el-GR" sz="2000" dirty="0" smtClean="0"/>
              <a:t>Χρώση Wright. </a:t>
            </a:r>
          </a:p>
          <a:p>
            <a:pPr marL="0" indent="0">
              <a:lnSpc>
                <a:spcPct val="80000"/>
              </a:lnSpc>
              <a:buNone/>
            </a:pPr>
            <a:r>
              <a:rPr lang="el-GR" altLang="el-GR" sz="2000" dirty="0" smtClean="0"/>
              <a:t>Μεγάλη μεγέθυνση.</a:t>
            </a:r>
            <a:endParaRPr lang="el-GR" altLang="el-GR" sz="2000" dirty="0"/>
          </a:p>
        </p:txBody>
      </p:sp>
      <p:pic>
        <p:nvPicPr>
          <p:cNvPr id="98309" name="Picture 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83568" y="1340768"/>
            <a:ext cx="5918674" cy="367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98689" y="5013053"/>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927744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r>
              <a:rPr lang="el-GR" altLang="el-GR" sz="3600" dirty="0" smtClean="0"/>
              <a:t>Αιμοπετάλια </a:t>
            </a:r>
            <a:endParaRPr lang="el-GR" altLang="el-GR" sz="3600" dirty="0"/>
          </a:p>
        </p:txBody>
      </p:sp>
      <p:sp>
        <p:nvSpPr>
          <p:cNvPr id="97283" name="Rectangle 3"/>
          <p:cNvSpPr>
            <a:spLocks noGrp="1" noChangeArrowheads="1"/>
          </p:cNvSpPr>
          <p:nvPr>
            <p:ph idx="1"/>
          </p:nvPr>
        </p:nvSpPr>
        <p:spPr/>
        <p:txBody>
          <a:bodyPr/>
          <a:lstStyle/>
          <a:p>
            <a:pPr marL="0" indent="0">
              <a:buNone/>
            </a:pPr>
            <a:r>
              <a:rPr lang="el-GR" altLang="el-GR" sz="2000" dirty="0" smtClean="0"/>
              <a:t>α</a:t>
            </a:r>
            <a:r>
              <a:rPr lang="el-GR" altLang="el-GR" sz="2000" dirty="0"/>
              <a:t>) Αιμοπετάλια (Α) με διάμετρο 1,5-3-5μm, στο περιφερικό αίμα.</a:t>
            </a:r>
            <a:br>
              <a:rPr lang="el-GR" altLang="el-GR" sz="2000" dirty="0"/>
            </a:br>
            <a:r>
              <a:rPr lang="el-GR" altLang="el-GR" sz="2000" dirty="0"/>
              <a:t>β) Φωτογραφία ηλεκτρονικού μικροσκοπίου σάρωσης που απεικονίζει το λείο δισκοειδές σχήμα ενός αδρανούς αιμοπεταλίου. </a:t>
            </a:r>
            <a:endParaRPr lang="el-GR" altLang="el-GR" sz="2000" dirty="0" smtClean="0"/>
          </a:p>
        </p:txBody>
      </p:sp>
      <p:pic>
        <p:nvPicPr>
          <p:cNvPr id="97285" name="Picture 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3568" y="2204864"/>
            <a:ext cx="6280680" cy="367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29352" y="2060848"/>
            <a:ext cx="2007920" cy="2862322"/>
          </a:xfrm>
          <a:prstGeom prst="rect">
            <a:avLst/>
          </a:prstGeom>
        </p:spPr>
        <p:txBody>
          <a:bodyPr wrap="square">
            <a:spAutoFit/>
          </a:bodyPr>
          <a:lstStyle/>
          <a:p>
            <a:pPr marL="0" indent="0">
              <a:buNone/>
            </a:pPr>
            <a:r>
              <a:rPr lang="el-GR" altLang="el-GR" sz="2000" dirty="0">
                <a:latin typeface="+mn-lt"/>
              </a:rPr>
              <a:t>Οι επιφανειακοί πόροι του ανοικτού συστήματος αγωγών (βλ</a:t>
            </a:r>
            <a:r>
              <a:rPr lang="el-GR" altLang="el-GR" sz="2000" dirty="0" smtClean="0">
                <a:latin typeface="+mn-lt"/>
              </a:rPr>
              <a:t>. παρακάτω</a:t>
            </a:r>
            <a:r>
              <a:rPr lang="el-GR" altLang="el-GR" sz="2000" dirty="0">
                <a:latin typeface="+mn-lt"/>
              </a:rPr>
              <a:t>), δεν διακρίνονται σ’ αυτή τη μεγέθυνση.</a:t>
            </a:r>
          </a:p>
        </p:txBody>
      </p:sp>
      <p:sp>
        <p:nvSpPr>
          <p:cNvPr id="6" name="Rectangle 5"/>
          <p:cNvSpPr/>
          <p:nvPr/>
        </p:nvSpPr>
        <p:spPr>
          <a:xfrm>
            <a:off x="1719692" y="5879481"/>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861140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116632"/>
            <a:ext cx="6407242" cy="908720"/>
          </a:xfrm>
        </p:spPr>
        <p:txBody>
          <a:bodyPr>
            <a:normAutofit fontScale="90000"/>
          </a:bodyPr>
          <a:lstStyle/>
          <a:p>
            <a:r>
              <a:rPr lang="el-GR" altLang="el-GR" sz="3600" dirty="0"/>
              <a:t>Φαγοκυττάρωση από </a:t>
            </a:r>
            <a:r>
              <a:rPr lang="el-GR" altLang="el-GR" sz="3600" dirty="0" smtClean="0"/>
              <a:t>ουδετερόφιλα </a:t>
            </a:r>
            <a:r>
              <a:rPr lang="en-US" altLang="el-GR" sz="3200" b="0" dirty="0">
                <a:solidFill>
                  <a:prstClr val="black"/>
                </a:solidFill>
              </a:rPr>
              <a:t>(1/</a:t>
            </a:r>
            <a:r>
              <a:rPr lang="el-GR" altLang="el-GR" sz="3200" b="0" dirty="0">
                <a:solidFill>
                  <a:prstClr val="black"/>
                </a:solidFill>
              </a:rPr>
              <a:t>2</a:t>
            </a:r>
            <a:r>
              <a:rPr lang="en-US" altLang="el-GR" sz="3200" b="0" dirty="0">
                <a:solidFill>
                  <a:prstClr val="black"/>
                </a:solidFill>
              </a:rPr>
              <a:t>)</a:t>
            </a:r>
            <a:endParaRPr lang="el-GR" altLang="el-GR" sz="3600" dirty="0">
              <a:solidFill>
                <a:srgbClr val="FF9900"/>
              </a:solidFill>
            </a:endParaRPr>
          </a:p>
        </p:txBody>
      </p:sp>
      <p:sp>
        <p:nvSpPr>
          <p:cNvPr id="96259" name="Rectangle 3"/>
          <p:cNvSpPr>
            <a:spLocks noGrp="1" noChangeArrowheads="1"/>
          </p:cNvSpPr>
          <p:nvPr>
            <p:ph idx="1"/>
          </p:nvPr>
        </p:nvSpPr>
        <p:spPr>
          <a:xfrm>
            <a:off x="251520" y="1196752"/>
            <a:ext cx="6155722" cy="5661248"/>
          </a:xfrm>
        </p:spPr>
        <p:txBody>
          <a:bodyPr>
            <a:normAutofit/>
          </a:bodyPr>
          <a:lstStyle/>
          <a:p>
            <a:pPr marL="0" indent="0">
              <a:spcBef>
                <a:spcPts val="600"/>
              </a:spcBef>
              <a:spcAft>
                <a:spcPts val="600"/>
              </a:spcAft>
              <a:buNone/>
            </a:pPr>
            <a:r>
              <a:rPr lang="el-GR" altLang="el-GR" sz="1900" dirty="0" smtClean="0"/>
              <a:t>α</a:t>
            </a:r>
            <a:r>
              <a:rPr lang="el-GR" altLang="el-GR" sz="1900" dirty="0"/>
              <a:t>) Τα ουδετερόφιλα έχουν μεμβρανικούς υποδοχείς κυρίως για το Fc τμήμα των αντισωμάτων, για παράγοντες συμπληρώματος ενωμένους με ξένα σωματίδια και για πολυσακχαρίτες βακτηριδίων. Τα ουδετερόφιλα δεν φαγωκυτταρώνουν υλικό με το οποίο δεν έχουν την ικανότητα να ενωθούν, διαμέσου υποδοχέων</a:t>
            </a:r>
            <a:r>
              <a:rPr lang="el-GR" altLang="el-GR" sz="1900" dirty="0" smtClean="0"/>
              <a:t>.</a:t>
            </a:r>
            <a:endParaRPr lang="en-US" altLang="el-GR" sz="1900" dirty="0" smtClean="0"/>
          </a:p>
          <a:p>
            <a:pPr marL="0" indent="0">
              <a:spcBef>
                <a:spcPts val="600"/>
              </a:spcBef>
              <a:spcAft>
                <a:spcPts val="600"/>
              </a:spcAft>
              <a:buNone/>
            </a:pPr>
            <a:r>
              <a:rPr lang="el-GR" altLang="el-GR" sz="1900" dirty="0" smtClean="0"/>
              <a:t>β</a:t>
            </a:r>
            <a:r>
              <a:rPr lang="el-GR" altLang="el-GR" sz="1900" dirty="0"/>
              <a:t>) Το πρώτο στάδιο στη διαδικασία της φαγοκυττάρωσης είναι η ένωση του ουδετερόφιλου διαμέσου των υποδοχέων του, με τα ξένα σωματίδια. Το σωματίδιο περιβάλλεται απ’ τα ψευδοπόδια του ουδετερόφιλου, που δημιουργούνται με τον πολυμερισμό και τον αποπολυμερισμό των νηματίων ακτίνης</a:t>
            </a:r>
            <a:r>
              <a:rPr lang="el-GR" altLang="el-GR" sz="1900" dirty="0" smtClean="0"/>
              <a:t>.</a:t>
            </a:r>
            <a:endParaRPr lang="en-US" altLang="el-GR" sz="1900" dirty="0" smtClean="0"/>
          </a:p>
          <a:p>
            <a:pPr marL="0" indent="0">
              <a:spcBef>
                <a:spcPts val="600"/>
              </a:spcBef>
              <a:spcAft>
                <a:spcPts val="600"/>
              </a:spcAft>
              <a:buNone/>
            </a:pPr>
            <a:r>
              <a:rPr lang="el-GR" altLang="el-GR" sz="1900" dirty="0" smtClean="0"/>
              <a:t>γ</a:t>
            </a:r>
            <a:r>
              <a:rPr lang="el-GR" altLang="el-GR" sz="1900" dirty="0"/>
              <a:t>) Τα ψευδοπόδια ενώνονται μεταξύ τους και περικλείουν το σωματίδιο, δημιουργώντας ένα ενδοκυτταρικό κυστίδιο. Στο τελικό «σφράγισμα» της μεμβράνης πιθανώς βοηθούν ειδικές πρωτεΐνες.</a:t>
            </a:r>
            <a:r>
              <a:rPr lang="el-GR" altLang="el-GR" sz="2000" dirty="0"/>
              <a:t/>
            </a:r>
            <a:br>
              <a:rPr lang="el-GR" altLang="el-GR" sz="2000" dirty="0"/>
            </a:br>
            <a:endParaRPr lang="el-GR" altLang="el-GR" sz="2000" dirty="0"/>
          </a:p>
        </p:txBody>
      </p:sp>
      <p:pic>
        <p:nvPicPr>
          <p:cNvPr id="5" name="Picture 5" descr="26-1"/>
          <p:cNvPicPr>
            <a:picLocks noChangeAspect="1" noChangeArrowheads="1"/>
          </p:cNvPicPr>
          <p:nvPr/>
        </p:nvPicPr>
        <p:blipFill rotWithShape="1">
          <a:blip r:embed="rId2">
            <a:extLst>
              <a:ext uri="{28A0092B-C50C-407E-A947-70E740481C1C}">
                <a14:useLocalDpi xmlns:a14="http://schemas.microsoft.com/office/drawing/2010/main" val="0"/>
              </a:ext>
            </a:extLst>
          </a:blip>
          <a:srcRect r="46768" b="63169"/>
          <a:stretch/>
        </p:blipFill>
        <p:spPr bwMode="auto">
          <a:xfrm>
            <a:off x="6647706" y="-12152"/>
            <a:ext cx="2496294" cy="227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1824" b="63284"/>
          <a:stretch/>
        </p:blipFill>
        <p:spPr bwMode="auto">
          <a:xfrm>
            <a:off x="6647706" y="2266616"/>
            <a:ext cx="2485778" cy="249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6-1"/>
          <p:cNvPicPr>
            <a:picLocks noChangeAspect="1" noChangeArrowheads="1"/>
          </p:cNvPicPr>
          <p:nvPr/>
        </p:nvPicPr>
        <p:blipFill rotWithShape="1">
          <a:blip r:embed="rId2">
            <a:extLst>
              <a:ext uri="{28A0092B-C50C-407E-A947-70E740481C1C}">
                <a14:useLocalDpi xmlns:a14="http://schemas.microsoft.com/office/drawing/2010/main" val="0"/>
              </a:ext>
            </a:extLst>
          </a:blip>
          <a:srcRect t="35830" r="48507" b="32085"/>
          <a:stretch/>
        </p:blipFill>
        <p:spPr bwMode="auto">
          <a:xfrm>
            <a:off x="6647706" y="4766106"/>
            <a:ext cx="2506809" cy="209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773754" y="6396335"/>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967383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116632"/>
            <a:ext cx="6407242" cy="908720"/>
          </a:xfrm>
        </p:spPr>
        <p:txBody>
          <a:bodyPr>
            <a:normAutofit fontScale="90000"/>
          </a:bodyPr>
          <a:lstStyle/>
          <a:p>
            <a:r>
              <a:rPr lang="el-GR" altLang="el-GR" sz="3600" dirty="0"/>
              <a:t>Φαγοκυττάρωση από </a:t>
            </a:r>
            <a:r>
              <a:rPr lang="el-GR" altLang="el-GR" sz="3600" dirty="0" smtClean="0"/>
              <a:t>ουδετερόφιλα </a:t>
            </a:r>
            <a:r>
              <a:rPr lang="en-US" altLang="el-GR" sz="3200" b="0" dirty="0" smtClean="0">
                <a:solidFill>
                  <a:prstClr val="black"/>
                </a:solidFill>
              </a:rPr>
              <a:t>(</a:t>
            </a:r>
            <a:r>
              <a:rPr lang="el-GR" altLang="el-GR" sz="3200" b="0" dirty="0" smtClean="0">
                <a:solidFill>
                  <a:prstClr val="black"/>
                </a:solidFill>
              </a:rPr>
              <a:t>2</a:t>
            </a:r>
            <a:r>
              <a:rPr lang="en-US" altLang="el-GR" sz="3200" b="0" dirty="0" smtClean="0">
                <a:solidFill>
                  <a:prstClr val="black"/>
                </a:solidFill>
              </a:rPr>
              <a:t>/</a:t>
            </a:r>
            <a:r>
              <a:rPr lang="el-GR" altLang="el-GR" sz="3200" b="0" dirty="0">
                <a:solidFill>
                  <a:prstClr val="black"/>
                </a:solidFill>
              </a:rPr>
              <a:t>2</a:t>
            </a:r>
            <a:r>
              <a:rPr lang="en-US" altLang="el-GR" sz="3200" b="0" dirty="0">
                <a:solidFill>
                  <a:prstClr val="black"/>
                </a:solidFill>
              </a:rPr>
              <a:t>)</a:t>
            </a:r>
            <a:endParaRPr lang="el-GR" altLang="el-GR" sz="3600" dirty="0">
              <a:solidFill>
                <a:srgbClr val="FF9900"/>
              </a:solidFill>
            </a:endParaRPr>
          </a:p>
        </p:txBody>
      </p:sp>
      <p:sp>
        <p:nvSpPr>
          <p:cNvPr id="96259" name="Rectangle 3"/>
          <p:cNvSpPr>
            <a:spLocks noGrp="1" noChangeArrowheads="1"/>
          </p:cNvSpPr>
          <p:nvPr>
            <p:ph idx="1"/>
          </p:nvPr>
        </p:nvSpPr>
        <p:spPr>
          <a:xfrm>
            <a:off x="251520" y="1196752"/>
            <a:ext cx="5976664" cy="5661248"/>
          </a:xfrm>
        </p:spPr>
        <p:txBody>
          <a:bodyPr>
            <a:normAutofit/>
          </a:bodyPr>
          <a:lstStyle/>
          <a:p>
            <a:pPr marL="0" indent="0">
              <a:spcBef>
                <a:spcPts val="600"/>
              </a:spcBef>
              <a:spcAft>
                <a:spcPts val="600"/>
              </a:spcAft>
              <a:buNone/>
            </a:pPr>
            <a:r>
              <a:rPr lang="el-GR" altLang="el-GR" sz="1900" dirty="0"/>
              <a:t>γ) Τα ψευδοπόδια ενώνονται μεταξύ τους και περικλείουν το σωματίδιο, δημιουργώντας ένα ενδοκυτταρικό κυστίδιο. Στο τελικό «σφράγισμα» της μεμβράνης πιθανώς βοηθούν ειδικές πρωτεΐνες</a:t>
            </a:r>
            <a:r>
              <a:rPr lang="el-GR" altLang="el-GR" sz="1900" dirty="0" smtClean="0"/>
              <a:t>.</a:t>
            </a:r>
            <a:endParaRPr lang="en-US" altLang="el-GR" sz="1900" dirty="0" smtClean="0"/>
          </a:p>
          <a:p>
            <a:pPr marL="0" indent="0">
              <a:spcBef>
                <a:spcPts val="600"/>
              </a:spcBef>
              <a:spcAft>
                <a:spcPts val="600"/>
              </a:spcAft>
              <a:buNone/>
            </a:pPr>
            <a:r>
              <a:rPr lang="el-GR" altLang="el-GR" sz="1900" dirty="0" smtClean="0"/>
              <a:t>δ</a:t>
            </a:r>
            <a:r>
              <a:rPr lang="el-GR" altLang="el-GR" sz="1900" dirty="0"/>
              <a:t>) Το σωματίδιο, που απομονώνεται στο εσωτερικό του ενδοκυτταρικού κυστιδίου, ονομάζεται φαγόσωμα</a:t>
            </a:r>
            <a:r>
              <a:rPr lang="el-GR" altLang="el-GR" sz="1900" dirty="0" smtClean="0"/>
              <a:t>.</a:t>
            </a:r>
            <a:endParaRPr lang="en-US" altLang="el-GR" sz="1900" dirty="0" smtClean="0"/>
          </a:p>
          <a:p>
            <a:pPr marL="0" indent="0">
              <a:spcBef>
                <a:spcPts val="600"/>
              </a:spcBef>
              <a:spcAft>
                <a:spcPts val="600"/>
              </a:spcAft>
              <a:buNone/>
            </a:pPr>
            <a:r>
              <a:rPr lang="el-GR" altLang="el-GR" sz="1900" dirty="0" smtClean="0"/>
              <a:t>ε</a:t>
            </a:r>
            <a:r>
              <a:rPr lang="el-GR" altLang="el-GR" sz="1900" dirty="0"/>
              <a:t>) Αρχικά το φαγόσωμα συγχωνεύεται με τα ειδικά κοκκία που απελευθερώνουν τη λυσοζύμη για την καταστροφή του βακτηριακού τοιχώματος αποτελούμενου από πολυσακχαρίτες. Κατόπιν τα ουδετερόφιλα κοκκία συγχωνεύονται με το φαγόσωμα και τα ένζυμά τους (όξινες υδρολάσες, μυελοπεροξειδάση) σκοτώνουν και αποδομούν τα βακτήρια εάν δεν έχουν ήδη νεκρωθεί</a:t>
            </a:r>
            <a:r>
              <a:rPr lang="el-GR" altLang="el-GR" sz="1900" dirty="0" smtClean="0"/>
              <a:t>.</a:t>
            </a:r>
            <a:endParaRPr lang="en-US" altLang="el-GR" sz="1900" dirty="0" smtClean="0"/>
          </a:p>
          <a:p>
            <a:pPr marL="0" indent="0">
              <a:spcBef>
                <a:spcPts val="600"/>
              </a:spcBef>
              <a:spcAft>
                <a:spcPts val="600"/>
              </a:spcAft>
              <a:buNone/>
            </a:pPr>
            <a:r>
              <a:rPr lang="el-GR" altLang="el-GR" sz="1900" dirty="0" smtClean="0"/>
              <a:t>στ</a:t>
            </a:r>
            <a:r>
              <a:rPr lang="el-GR" altLang="el-GR" sz="1900" dirty="0"/>
              <a:t>) Η καταστροφή του ξένου σωματιδίου συνδέεται με το σχηματισμό του υπολειμματικού σωματίου, το οποίο περιέχει το αποδομημένο υλικό.</a:t>
            </a:r>
          </a:p>
          <a:p>
            <a:pPr marL="0" indent="0">
              <a:spcBef>
                <a:spcPts val="600"/>
              </a:spcBef>
              <a:buNone/>
            </a:pPr>
            <a:endParaRPr lang="el-GR" altLang="el-GR" sz="2000" dirty="0"/>
          </a:p>
        </p:txBody>
      </p:sp>
      <p:pic>
        <p:nvPicPr>
          <p:cNvPr id="5" name="Picture 4" descr="26-1"/>
          <p:cNvPicPr>
            <a:picLocks noChangeAspect="1" noChangeArrowheads="1"/>
          </p:cNvPicPr>
          <p:nvPr/>
        </p:nvPicPr>
        <p:blipFill rotWithShape="1">
          <a:blip r:embed="rId2">
            <a:extLst>
              <a:ext uri="{28A0092B-C50C-407E-A947-70E740481C1C}">
                <a14:useLocalDpi xmlns:a14="http://schemas.microsoft.com/office/drawing/2010/main" val="0"/>
              </a:ext>
            </a:extLst>
          </a:blip>
          <a:srcRect l="53879" t="35799" b="32101"/>
          <a:stretch/>
        </p:blipFill>
        <p:spPr bwMode="auto">
          <a:xfrm>
            <a:off x="6588224" y="0"/>
            <a:ext cx="2552344" cy="249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67502" r="44825"/>
          <a:stretch/>
        </p:blipFill>
        <p:spPr bwMode="auto">
          <a:xfrm>
            <a:off x="6584792" y="2492896"/>
            <a:ext cx="2555776" cy="210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6-1"/>
          <p:cNvPicPr>
            <a:picLocks noChangeAspect="1" noChangeArrowheads="1"/>
          </p:cNvPicPr>
          <p:nvPr/>
        </p:nvPicPr>
        <p:blipFill rotWithShape="1">
          <a:blip r:embed="rId2">
            <a:extLst>
              <a:ext uri="{28A0092B-C50C-407E-A947-70E740481C1C}">
                <a14:useLocalDpi xmlns:a14="http://schemas.microsoft.com/office/drawing/2010/main" val="0"/>
              </a:ext>
            </a:extLst>
          </a:blip>
          <a:srcRect l="53022" t="68273"/>
          <a:stretch/>
        </p:blipFill>
        <p:spPr bwMode="auto">
          <a:xfrm>
            <a:off x="6588224" y="4597426"/>
            <a:ext cx="2552344" cy="227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692928" y="6396335"/>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778281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116632"/>
            <a:ext cx="9144000" cy="908720"/>
          </a:xfrm>
        </p:spPr>
        <p:txBody>
          <a:bodyPr>
            <a:noAutofit/>
          </a:bodyPr>
          <a:lstStyle/>
          <a:p>
            <a:r>
              <a:rPr lang="el-GR" altLang="el-GR" sz="2800" dirty="0"/>
              <a:t>Σχηματική παράσταση διαφοροποίησης των πολυδύναμων αρχέγoνων αιμοποιητικών κυττάρων κατά την αιμοποίηση</a:t>
            </a:r>
            <a:endParaRPr lang="el-GR" altLang="el-GR" sz="2800" dirty="0">
              <a:solidFill>
                <a:srgbClr val="FF9900"/>
              </a:solidFill>
            </a:endParaRPr>
          </a:p>
        </p:txBody>
      </p:sp>
      <p:pic>
        <p:nvPicPr>
          <p:cNvPr id="95237"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19572" y="1207897"/>
            <a:ext cx="7704856" cy="527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27784" y="6419064"/>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4175494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r>
              <a:rPr lang="el-GR" altLang="el-GR" sz="3600" dirty="0"/>
              <a:t>Φωτομικρογραφία απασβεστωμένου οσ</a:t>
            </a:r>
            <a:endParaRPr lang="el-GR" altLang="el-GR" sz="3600" dirty="0">
              <a:solidFill>
                <a:srgbClr val="FF9900"/>
              </a:solidFill>
            </a:endParaRPr>
          </a:p>
        </p:txBody>
      </p:sp>
      <p:sp>
        <p:nvSpPr>
          <p:cNvPr id="94211" name="Rectangle 3"/>
          <p:cNvSpPr>
            <a:spLocks noGrp="1" noChangeArrowheads="1"/>
          </p:cNvSpPr>
          <p:nvPr>
            <p:ph idx="1"/>
          </p:nvPr>
        </p:nvSpPr>
        <p:spPr/>
        <p:txBody>
          <a:bodyPr/>
          <a:lstStyle/>
          <a:p>
            <a:pPr marL="0" indent="0">
              <a:buNone/>
            </a:pPr>
            <a:r>
              <a:rPr lang="el-GR" altLang="el-GR" sz="2000" dirty="0" smtClean="0"/>
              <a:t>Παρουσιάζει τον </a:t>
            </a:r>
            <a:r>
              <a:rPr lang="el-GR" altLang="el-GR" sz="2000" dirty="0"/>
              <a:t>αιμοποιητικό μυελό των οστών (Α) στους χώρους μεταξύ των οστικών δοκίδων (Δ). Μερικές περιοχές του μυελού καταλαμβάνονται από λιποκύτταρα (Λ). Χρώση αιματοξυλίνης και ηωσίνης. Μεσαία μεγέθυνση</a:t>
            </a:r>
          </a:p>
        </p:txBody>
      </p:sp>
      <p:pic>
        <p:nvPicPr>
          <p:cNvPr id="94213" name="Picture 5" desc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85" y="2252480"/>
            <a:ext cx="6381679" cy="386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13208" y="6090292"/>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243994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r>
              <a:rPr lang="el-GR" altLang="el-GR" sz="3600" dirty="0"/>
              <a:t>Μορφολογικά στάδια ερυθροποίησης</a:t>
            </a:r>
            <a:endParaRPr lang="el-GR" altLang="el-GR" sz="3600" dirty="0">
              <a:solidFill>
                <a:srgbClr val="FF9900"/>
              </a:solidFill>
            </a:endParaRPr>
          </a:p>
        </p:txBody>
      </p:sp>
      <p:sp>
        <p:nvSpPr>
          <p:cNvPr id="93187" name="Rectangle 3"/>
          <p:cNvSpPr>
            <a:spLocks noGrp="1" noChangeArrowheads="1"/>
          </p:cNvSpPr>
          <p:nvPr>
            <p:ph idx="1"/>
          </p:nvPr>
        </p:nvSpPr>
        <p:spPr>
          <a:xfrm>
            <a:off x="451135" y="1196752"/>
            <a:ext cx="8229600" cy="5040560"/>
          </a:xfrm>
        </p:spPr>
        <p:txBody>
          <a:bodyPr>
            <a:normAutofit/>
          </a:bodyPr>
          <a:lstStyle/>
          <a:p>
            <a:pPr marL="0" indent="0">
              <a:spcBef>
                <a:spcPts val="600"/>
              </a:spcBef>
              <a:buNone/>
            </a:pPr>
            <a:r>
              <a:rPr lang="el-GR" altLang="el-GR" sz="2000" dirty="0" smtClean="0"/>
              <a:t>Προερυθροβλάστη </a:t>
            </a:r>
            <a:r>
              <a:rPr lang="el-GR" altLang="el-GR" sz="2000" dirty="0" smtClean="0"/>
              <a:t>(προμονοβλάστη) </a:t>
            </a:r>
            <a:r>
              <a:rPr lang="el-GR" altLang="el-GR" sz="2000" dirty="0"/>
              <a:t>-- Παρόμοια με την μυελοβλάστη στο ΦΜ . Με το ΗΜ ανίχνευση φερριτίνης στο κυτταρόπλασμα . Μεγάλο κύτταρο με λεπτή διάταξη χρωματίνης και σε συσσώρευση, ένα η περισσότερα πυρήνια και έντονα βασεόφιλο κυτταρόπλασμα λόγω των άφθονων </a:t>
            </a:r>
            <a:r>
              <a:rPr lang="el-GR" altLang="el-GR" sz="2000" dirty="0" smtClean="0"/>
              <a:t>πολυριβοσωμάτων</a:t>
            </a:r>
            <a:endParaRPr lang="el-GR" altLang="el-GR" sz="2000" dirty="0"/>
          </a:p>
        </p:txBody>
      </p:sp>
      <p:pic>
        <p:nvPicPr>
          <p:cNvPr id="93191" name="Picture 7"/>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rot="-5400000">
            <a:off x="1873858" y="1590641"/>
            <a:ext cx="280400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940123" y="2794616"/>
            <a:ext cx="3203845" cy="2862322"/>
          </a:xfrm>
          <a:prstGeom prst="rect">
            <a:avLst/>
          </a:prstGeom>
        </p:spPr>
        <p:txBody>
          <a:bodyPr wrap="square">
            <a:spAutoFit/>
          </a:bodyPr>
          <a:lstStyle/>
          <a:p>
            <a:pPr marL="0" indent="0">
              <a:spcBef>
                <a:spcPts val="600"/>
              </a:spcBef>
              <a:buNone/>
            </a:pPr>
            <a:r>
              <a:rPr lang="el-GR" altLang="el-GR" sz="2000" dirty="0">
                <a:latin typeface="+mn-lt"/>
              </a:rPr>
              <a:t>Βασεόφιλη </a:t>
            </a:r>
            <a:r>
              <a:rPr lang="el-GR" altLang="el-GR" sz="2000" dirty="0" smtClean="0">
                <a:latin typeface="+mn-lt"/>
              </a:rPr>
              <a:t>ερυθροβλάστη    (βασεόφιλη </a:t>
            </a:r>
            <a:r>
              <a:rPr lang="el-GR" altLang="el-GR" sz="2000" dirty="0">
                <a:latin typeface="+mn-lt"/>
              </a:rPr>
              <a:t>νορμοβλάστη ) — Βασεόφιλο κυτταρόπλασμα εξαιτίας της έντονης σύνθεσης του RNA . Μικρότερος πυρήνας με χρωματίνη σε μικρά αθροίσματα υπό την μορφή ‘' </a:t>
            </a:r>
            <a:r>
              <a:rPr lang="el-GR" altLang="el-GR" sz="2000" dirty="0" smtClean="0">
                <a:latin typeface="+mn-lt"/>
              </a:rPr>
              <a:t>σκακιέρας'‘. </a:t>
            </a:r>
            <a:endParaRPr lang="el-GR" altLang="el-GR" sz="2000" dirty="0">
              <a:latin typeface="+mn-lt"/>
            </a:endParaRPr>
          </a:p>
        </p:txBody>
      </p:sp>
      <p:sp>
        <p:nvSpPr>
          <p:cNvPr id="3" name="Rectangle 2"/>
          <p:cNvSpPr/>
          <p:nvPr/>
        </p:nvSpPr>
        <p:spPr>
          <a:xfrm>
            <a:off x="451135" y="6183269"/>
            <a:ext cx="8352929" cy="400110"/>
          </a:xfrm>
          <a:prstGeom prst="rect">
            <a:avLst/>
          </a:prstGeom>
        </p:spPr>
        <p:txBody>
          <a:bodyPr wrap="square">
            <a:spAutoFit/>
          </a:bodyPr>
          <a:lstStyle/>
          <a:p>
            <a:pPr marL="0" indent="0">
              <a:spcBef>
                <a:spcPts val="600"/>
              </a:spcBef>
              <a:buNone/>
            </a:pPr>
            <a:r>
              <a:rPr lang="el-GR" altLang="el-GR" sz="2000" dirty="0">
                <a:latin typeface="+mn-lt"/>
              </a:rPr>
              <a:t>Τα πυρήνια όχι πάντοτε αναγνωρίσιμα, άφθονα πολυριβοσώματα.</a:t>
            </a:r>
          </a:p>
        </p:txBody>
      </p:sp>
      <p:sp>
        <p:nvSpPr>
          <p:cNvPr id="7" name="Rectangle 6"/>
          <p:cNvSpPr/>
          <p:nvPr/>
        </p:nvSpPr>
        <p:spPr>
          <a:xfrm>
            <a:off x="1331643" y="5618857"/>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379522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r>
              <a:rPr lang="el-GR" altLang="el-GR" sz="3600" dirty="0"/>
              <a:t>Επίχρισμα</a:t>
            </a:r>
            <a:r>
              <a:rPr lang="en-US" altLang="el-GR" sz="3600" dirty="0"/>
              <a:t> </a:t>
            </a:r>
            <a:r>
              <a:rPr lang="el-GR" altLang="el-GR" sz="3600" dirty="0" smtClean="0"/>
              <a:t>αίματος </a:t>
            </a:r>
            <a:r>
              <a:rPr lang="en-US" altLang="el-GR" sz="3200" b="0" dirty="0">
                <a:solidFill>
                  <a:prstClr val="black"/>
                </a:solidFill>
              </a:rPr>
              <a:t>(</a:t>
            </a:r>
            <a:r>
              <a:rPr lang="en-US" altLang="el-GR" sz="3200" b="0" dirty="0" smtClean="0">
                <a:solidFill>
                  <a:prstClr val="black"/>
                </a:solidFill>
              </a:rPr>
              <a:t>1/</a:t>
            </a:r>
            <a:r>
              <a:rPr lang="el-GR" altLang="el-GR" sz="3200" b="0" dirty="0" smtClean="0">
                <a:solidFill>
                  <a:prstClr val="black"/>
                </a:solidFill>
              </a:rPr>
              <a:t>5</a:t>
            </a:r>
            <a:r>
              <a:rPr lang="en-US" altLang="el-GR" sz="3200" b="0" dirty="0" smtClean="0">
                <a:solidFill>
                  <a:prstClr val="black"/>
                </a:solidFill>
              </a:rPr>
              <a:t>)</a:t>
            </a:r>
            <a:endParaRPr lang="el-GR" altLang="el-GR" sz="3600" dirty="0">
              <a:solidFill>
                <a:srgbClr val="FF9900"/>
              </a:solidFill>
            </a:endParaRPr>
          </a:p>
        </p:txBody>
      </p:sp>
      <p:sp>
        <p:nvSpPr>
          <p:cNvPr id="118787" name="Rectangle 3"/>
          <p:cNvSpPr>
            <a:spLocks noGrp="1" noChangeArrowheads="1"/>
          </p:cNvSpPr>
          <p:nvPr>
            <p:ph idx="1"/>
          </p:nvPr>
        </p:nvSpPr>
        <p:spPr>
          <a:xfrm>
            <a:off x="457200" y="1196752"/>
            <a:ext cx="4186808" cy="5040560"/>
          </a:xfrm>
        </p:spPr>
        <p:txBody>
          <a:bodyPr/>
          <a:lstStyle/>
          <a:p>
            <a:r>
              <a:rPr lang="el-GR" altLang="el-GR" sz="2000" dirty="0" smtClean="0"/>
              <a:t>Η</a:t>
            </a:r>
            <a:r>
              <a:rPr lang="en-US" altLang="el-GR" sz="2000" dirty="0"/>
              <a:t>: </a:t>
            </a:r>
            <a:r>
              <a:rPr lang="el-GR" altLang="el-GR" sz="2000" dirty="0" smtClean="0"/>
              <a:t>Ηωσινόφιλο</a:t>
            </a:r>
          </a:p>
          <a:p>
            <a:r>
              <a:rPr lang="el-GR" altLang="el-GR" sz="2000" dirty="0" smtClean="0"/>
              <a:t>ΕΑ</a:t>
            </a:r>
            <a:r>
              <a:rPr lang="en-US" altLang="el-GR" sz="2000" dirty="0"/>
              <a:t>: </a:t>
            </a:r>
            <a:r>
              <a:rPr lang="el-GR" altLang="el-GR" sz="2000" dirty="0"/>
              <a:t>Ερυθρό</a:t>
            </a:r>
            <a:r>
              <a:rPr lang="en-US" altLang="el-GR" sz="2000" dirty="0"/>
              <a:t> </a:t>
            </a:r>
            <a:r>
              <a:rPr lang="el-GR" altLang="el-GR" sz="2000" dirty="0" smtClean="0"/>
              <a:t>αιμοσφαίριο</a:t>
            </a:r>
          </a:p>
          <a:p>
            <a:r>
              <a:rPr lang="el-GR" altLang="el-GR" sz="2000" dirty="0" smtClean="0"/>
              <a:t>Α</a:t>
            </a:r>
            <a:r>
              <a:rPr lang="en-US" altLang="el-GR" sz="2000" dirty="0"/>
              <a:t>: </a:t>
            </a:r>
            <a:r>
              <a:rPr lang="el-GR" altLang="el-GR" sz="2000" dirty="0"/>
              <a:t>Αιμοπετάλιο</a:t>
            </a:r>
            <a:r>
              <a:rPr lang="en-US" altLang="el-GR" sz="2000" dirty="0"/>
              <a:t> </a:t>
            </a:r>
            <a:endParaRPr lang="el-GR" altLang="el-GR" sz="2000" dirty="0" smtClean="0"/>
          </a:p>
          <a:p>
            <a:pPr marL="0" indent="0">
              <a:buNone/>
            </a:pPr>
            <a:r>
              <a:rPr lang="el-GR" altLang="el-GR" sz="2000" dirty="0" smtClean="0"/>
              <a:t>Χρώση</a:t>
            </a:r>
            <a:r>
              <a:rPr lang="en-US" altLang="el-GR" sz="2000" dirty="0" smtClean="0"/>
              <a:t> </a:t>
            </a:r>
            <a:r>
              <a:rPr lang="en-US" altLang="el-GR" sz="2000" dirty="0"/>
              <a:t>May-Grünwald X 400</a:t>
            </a:r>
            <a:endParaRPr lang="el-GR" altLang="el-GR" sz="2000" dirty="0"/>
          </a:p>
        </p:txBody>
      </p:sp>
      <p:pic>
        <p:nvPicPr>
          <p:cNvPr id="118789" name="Picture 5"/>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3635896" y="1268759"/>
            <a:ext cx="5329263" cy="37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392315" y="503757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256102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Autofit/>
          </a:bodyPr>
          <a:lstStyle/>
          <a:p>
            <a:r>
              <a:rPr lang="el-GR" altLang="el-GR" sz="3600" dirty="0"/>
              <a:t>Πολυχρωματόφιλες </a:t>
            </a:r>
            <a:r>
              <a:rPr lang="el-GR" altLang="el-GR" sz="3600" dirty="0" smtClean="0"/>
              <a:t>ερυθροβλάστες &amp; </a:t>
            </a:r>
            <a:r>
              <a:rPr lang="el-GR" altLang="el-GR" sz="3600" dirty="0"/>
              <a:t>Ορθοχρωματική </a:t>
            </a:r>
            <a:r>
              <a:rPr lang="el-GR" altLang="el-GR" sz="3600" dirty="0" smtClean="0"/>
              <a:t>ερυθροβλάστη </a:t>
            </a:r>
            <a:r>
              <a:rPr lang="en-US" altLang="el-GR" sz="3200" b="0" dirty="0">
                <a:solidFill>
                  <a:prstClr val="black"/>
                </a:solidFill>
              </a:rPr>
              <a:t>(1/</a:t>
            </a:r>
            <a:r>
              <a:rPr lang="el-GR" altLang="el-GR" sz="3200" b="0" dirty="0">
                <a:solidFill>
                  <a:prstClr val="black"/>
                </a:solidFill>
              </a:rPr>
              <a:t>2</a:t>
            </a:r>
            <a:r>
              <a:rPr lang="en-US" altLang="el-GR" sz="3200" b="0" dirty="0">
                <a:solidFill>
                  <a:prstClr val="black"/>
                </a:solidFill>
              </a:rPr>
              <a:t>)</a:t>
            </a:r>
            <a:r>
              <a:rPr lang="el-GR" altLang="el-GR" sz="3200" dirty="0" smtClean="0"/>
              <a:t> </a:t>
            </a:r>
            <a:endParaRPr lang="el-GR" altLang="el-GR" sz="3200" dirty="0">
              <a:solidFill>
                <a:srgbClr val="FF9900"/>
              </a:solidFill>
            </a:endParaRPr>
          </a:p>
        </p:txBody>
      </p:sp>
      <p:sp>
        <p:nvSpPr>
          <p:cNvPr id="92163" name="Rectangle 3"/>
          <p:cNvSpPr>
            <a:spLocks noGrp="1" noChangeArrowheads="1"/>
          </p:cNvSpPr>
          <p:nvPr>
            <p:ph idx="1"/>
          </p:nvPr>
        </p:nvSpPr>
        <p:spPr>
          <a:xfrm>
            <a:off x="457200" y="1196752"/>
            <a:ext cx="8291264" cy="5040560"/>
          </a:xfrm>
        </p:spPr>
        <p:txBody>
          <a:bodyPr>
            <a:normAutofit/>
          </a:bodyPr>
          <a:lstStyle/>
          <a:p>
            <a:pPr marL="0" indent="0">
              <a:spcBef>
                <a:spcPts val="600"/>
              </a:spcBef>
              <a:buNone/>
            </a:pPr>
            <a:r>
              <a:rPr lang="el-GR" altLang="el-GR" sz="2000" b="1" dirty="0" smtClean="0"/>
              <a:t>Α,Β</a:t>
            </a:r>
            <a:r>
              <a:rPr lang="el-GR" altLang="el-GR" sz="2000" b="1" dirty="0"/>
              <a:t>) </a:t>
            </a:r>
            <a:r>
              <a:rPr lang="el-GR" altLang="el-GR" sz="2000" dirty="0"/>
              <a:t>Πολυχρωματόφιλες ερυθροβλάστες </a:t>
            </a:r>
            <a:r>
              <a:rPr lang="el-GR" altLang="el-GR" sz="2000" dirty="0" smtClean="0"/>
              <a:t>(πολυχρωματόφιλες νορμοβλάστες) Ο </a:t>
            </a:r>
            <a:r>
              <a:rPr lang="el-GR" altLang="el-GR" sz="2000" dirty="0"/>
              <a:t>πυρήνας είναι περισσότερο συμπυκνωμένος και φέρει περισσότερη ετεροχρωματίνη, απουσία πυρηνίων. </a:t>
            </a:r>
            <a:endParaRPr lang="el-GR" altLang="el-GR" sz="2000" dirty="0" smtClean="0"/>
          </a:p>
          <a:p>
            <a:pPr marL="0" indent="0">
              <a:spcBef>
                <a:spcPts val="600"/>
              </a:spcBef>
              <a:buNone/>
            </a:pPr>
            <a:r>
              <a:rPr lang="el-GR" altLang="el-GR" sz="2000" dirty="0" smtClean="0"/>
              <a:t>Πολυχρωματικό </a:t>
            </a:r>
            <a:r>
              <a:rPr lang="el-GR" altLang="el-GR" sz="2000" dirty="0"/>
              <a:t>κυτταρόπλασμα λόγω του συνδυασμού της βασεοφιλίας και οξεοφιλίας που οφείλεται στην παρουσία της </a:t>
            </a:r>
            <a:r>
              <a:rPr lang="el-GR" altLang="el-GR" sz="2000" dirty="0" smtClean="0"/>
              <a:t>αιμοσφαιρίνης.</a:t>
            </a:r>
            <a:endParaRPr lang="el-GR" altLang="el-GR" sz="2000" dirty="0"/>
          </a:p>
        </p:txBody>
      </p:sp>
      <p:pic>
        <p:nvPicPr>
          <p:cNvPr id="92165" name="Picture 5" descr="http://emed.med.uoa.gr/application/syllabus_I/aimopiisi/aimopiisi/images/06-1.jpg"/>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r="30973"/>
          <a:stretch/>
        </p:blipFill>
        <p:spPr bwMode="auto">
          <a:xfrm>
            <a:off x="539552" y="3140968"/>
            <a:ext cx="5468064"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29368" y="5876230"/>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007299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Autofit/>
          </a:bodyPr>
          <a:lstStyle/>
          <a:p>
            <a:r>
              <a:rPr lang="el-GR" altLang="el-GR" sz="3600" dirty="0"/>
              <a:t>Πολυχρωματόφιλες </a:t>
            </a:r>
            <a:r>
              <a:rPr lang="el-GR" altLang="el-GR" sz="3600" dirty="0" smtClean="0"/>
              <a:t>ερυθροβλάστες &amp; </a:t>
            </a:r>
            <a:r>
              <a:rPr lang="el-GR" altLang="el-GR" sz="3600" dirty="0"/>
              <a:t>Ορθοχρωματική </a:t>
            </a:r>
            <a:r>
              <a:rPr lang="el-GR" altLang="el-GR" sz="3600" dirty="0" smtClean="0"/>
              <a:t>ερυθροβλάστη </a:t>
            </a:r>
            <a:r>
              <a:rPr lang="en-US" altLang="el-GR" sz="3200" b="0" dirty="0" smtClean="0">
                <a:solidFill>
                  <a:prstClr val="black"/>
                </a:solidFill>
              </a:rPr>
              <a:t>(</a:t>
            </a:r>
            <a:r>
              <a:rPr lang="el-GR" altLang="el-GR" sz="3200" b="0" dirty="0" smtClean="0">
                <a:solidFill>
                  <a:prstClr val="black"/>
                </a:solidFill>
              </a:rPr>
              <a:t>2</a:t>
            </a:r>
            <a:r>
              <a:rPr lang="en-US" altLang="el-GR" sz="3200" b="0" dirty="0" smtClean="0">
                <a:solidFill>
                  <a:prstClr val="black"/>
                </a:solidFill>
              </a:rPr>
              <a:t>/</a:t>
            </a:r>
            <a:r>
              <a:rPr lang="el-GR" altLang="el-GR" sz="3200" b="0" dirty="0">
                <a:solidFill>
                  <a:prstClr val="black"/>
                </a:solidFill>
              </a:rPr>
              <a:t>2</a:t>
            </a:r>
            <a:r>
              <a:rPr lang="en-US" altLang="el-GR" sz="3200" b="0" dirty="0">
                <a:solidFill>
                  <a:prstClr val="black"/>
                </a:solidFill>
              </a:rPr>
              <a:t>)</a:t>
            </a:r>
            <a:r>
              <a:rPr lang="el-GR" altLang="el-GR" sz="3200" dirty="0">
                <a:solidFill>
                  <a:prstClr val="black"/>
                </a:solidFill>
              </a:rPr>
              <a:t> </a:t>
            </a:r>
            <a:r>
              <a:rPr lang="el-GR" altLang="el-GR" sz="3600" dirty="0" smtClean="0"/>
              <a:t> </a:t>
            </a:r>
            <a:endParaRPr lang="el-GR" altLang="el-GR" sz="3600" dirty="0">
              <a:solidFill>
                <a:srgbClr val="FF9900"/>
              </a:solidFill>
            </a:endParaRPr>
          </a:p>
        </p:txBody>
      </p:sp>
      <p:sp>
        <p:nvSpPr>
          <p:cNvPr id="92163" name="Rectangle 3"/>
          <p:cNvSpPr>
            <a:spLocks noGrp="1" noChangeArrowheads="1"/>
          </p:cNvSpPr>
          <p:nvPr>
            <p:ph idx="1"/>
          </p:nvPr>
        </p:nvSpPr>
        <p:spPr>
          <a:xfrm>
            <a:off x="457200" y="1196752"/>
            <a:ext cx="5338936" cy="5040560"/>
          </a:xfrm>
        </p:spPr>
        <p:txBody>
          <a:bodyPr>
            <a:normAutofit/>
          </a:bodyPr>
          <a:lstStyle/>
          <a:p>
            <a:pPr marL="0" indent="0">
              <a:spcBef>
                <a:spcPts val="600"/>
              </a:spcBef>
              <a:buNone/>
            </a:pPr>
            <a:r>
              <a:rPr lang="el-GR" altLang="el-GR" sz="2000" b="1" dirty="0" smtClean="0"/>
              <a:t>Γ</a:t>
            </a:r>
            <a:r>
              <a:rPr lang="el-GR" altLang="el-GR" sz="2000" b="1" dirty="0"/>
              <a:t>) </a:t>
            </a:r>
            <a:r>
              <a:rPr lang="el-GR" altLang="el-GR" sz="2000" dirty="0"/>
              <a:t>Ορθοχρωματική ερυθροβλάστη </a:t>
            </a:r>
            <a:r>
              <a:rPr lang="el-GR" altLang="el-GR" sz="2000" dirty="0" smtClean="0"/>
              <a:t> (ορθοχρωματική </a:t>
            </a:r>
            <a:r>
              <a:rPr lang="el-GR" altLang="el-GR" sz="2000" dirty="0"/>
              <a:t>νορμοβλάστη ) — Έκκεντρα τοποθετημένος εξαιρετικά συμπυκνωμένος πυρήνας. </a:t>
            </a:r>
            <a:endParaRPr lang="el-GR" altLang="el-GR" sz="2000" dirty="0" smtClean="0"/>
          </a:p>
          <a:p>
            <a:pPr marL="0" indent="0">
              <a:spcBef>
                <a:spcPts val="600"/>
              </a:spcBef>
              <a:buNone/>
            </a:pPr>
            <a:r>
              <a:rPr lang="el-GR" altLang="el-GR" sz="2000" dirty="0" smtClean="0"/>
              <a:t>Η </a:t>
            </a:r>
            <a:r>
              <a:rPr lang="el-GR" altLang="el-GR" sz="2000" dirty="0"/>
              <a:t>κυτταροπλασματική οξεοφιλία παρόμοια με αυτή του ώριμου ερυθροκυττάρου </a:t>
            </a:r>
            <a:r>
              <a:rPr lang="el-GR" altLang="el-GR" sz="2000" dirty="0" smtClean="0"/>
              <a:t>λόγω </a:t>
            </a:r>
            <a:r>
              <a:rPr lang="el-GR" altLang="el-GR" sz="2000" dirty="0"/>
              <a:t>της αύξησης του ποσού της Hb. </a:t>
            </a:r>
            <a:endParaRPr lang="el-GR" altLang="el-GR" sz="2000" dirty="0" smtClean="0"/>
          </a:p>
          <a:p>
            <a:pPr marL="0" indent="0">
              <a:spcBef>
                <a:spcPts val="600"/>
              </a:spcBef>
              <a:buNone/>
            </a:pPr>
            <a:r>
              <a:rPr lang="el-GR" altLang="el-GR" sz="2000" dirty="0" smtClean="0"/>
              <a:t>Εξαφάνιση </a:t>
            </a:r>
            <a:r>
              <a:rPr lang="el-GR" altLang="el-GR" sz="2000" dirty="0"/>
              <a:t>των περισσότερων οργανιδίων, ειδικά των πολυριβοσωμάτων και των μιτοχονδρίων. Απουσία μίτωσης στο κύτταρο. Ο πυκνωτικός πυρήνας βρίσκεται στο στάδιο </a:t>
            </a:r>
          </a:p>
        </p:txBody>
      </p:sp>
      <p:pic>
        <p:nvPicPr>
          <p:cNvPr id="92165" name="Picture 5"/>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69190"/>
          <a:stretch/>
        </p:blipFill>
        <p:spPr bwMode="auto">
          <a:xfrm>
            <a:off x="6156176" y="1340768"/>
            <a:ext cx="2440617"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156175" y="4098759"/>
            <a:ext cx="2415089" cy="830997"/>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151512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r>
              <a:rPr lang="el-GR" altLang="el-GR" sz="3600" dirty="0"/>
              <a:t>Μυελοβλάστη (ΜΒ)</a:t>
            </a:r>
            <a:endParaRPr lang="el-GR" altLang="el-GR" sz="3600" dirty="0">
              <a:solidFill>
                <a:srgbClr val="FF9900"/>
              </a:solidFill>
            </a:endParaRPr>
          </a:p>
        </p:txBody>
      </p:sp>
      <p:sp>
        <p:nvSpPr>
          <p:cNvPr id="91139" name="Rectangle 3"/>
          <p:cNvSpPr>
            <a:spLocks noGrp="1" noChangeArrowheads="1"/>
          </p:cNvSpPr>
          <p:nvPr>
            <p:ph idx="1"/>
          </p:nvPr>
        </p:nvSpPr>
        <p:spPr>
          <a:xfrm>
            <a:off x="457200" y="1196752"/>
            <a:ext cx="3898776" cy="5040560"/>
          </a:xfrm>
        </p:spPr>
        <p:txBody>
          <a:bodyPr>
            <a:noAutofit/>
          </a:bodyPr>
          <a:lstStyle/>
          <a:p>
            <a:pPr marL="0" indent="0">
              <a:buNone/>
            </a:pPr>
            <a:r>
              <a:rPr lang="el-GR" altLang="el-GR" sz="2000" dirty="0" smtClean="0"/>
              <a:t>Μυελοβλάστη </a:t>
            </a:r>
            <a:r>
              <a:rPr lang="el-GR" altLang="el-GR" sz="2000" dirty="0"/>
              <a:t>(ΜΒ) - Μεγάλη σε μέγεθος , ο πυρήνας κατέχει το μεγαλύτερο τμήμα του κυττάρου , εμφανή πυρήνια . </a:t>
            </a:r>
            <a:endParaRPr lang="el-GR" altLang="el-GR" sz="2000" dirty="0" smtClean="0"/>
          </a:p>
          <a:p>
            <a:pPr marL="0" indent="0">
              <a:buNone/>
            </a:pPr>
            <a:r>
              <a:rPr lang="el-GR" altLang="el-GR" sz="2000" dirty="0" smtClean="0"/>
              <a:t>Στο </a:t>
            </a:r>
            <a:r>
              <a:rPr lang="el-GR" altLang="el-GR" sz="2000" dirty="0"/>
              <a:t>ΦΜ παρόμοια μορφολογία με την προερυθροβλάστη </a:t>
            </a:r>
            <a:r>
              <a:rPr lang="el-GR" altLang="el-GR" sz="2000" dirty="0" smtClean="0"/>
              <a:t>.</a:t>
            </a:r>
          </a:p>
          <a:p>
            <a:pPr marL="0" indent="0">
              <a:buNone/>
            </a:pPr>
            <a:r>
              <a:rPr lang="el-GR" altLang="el-GR" sz="2000" dirty="0" smtClean="0"/>
              <a:t>Χρώση Wright. </a:t>
            </a:r>
            <a:r>
              <a:rPr lang="el-GR" altLang="el-GR" sz="2000" dirty="0"/>
              <a:t>Μεγάλη </a:t>
            </a:r>
            <a:r>
              <a:rPr lang="el-GR" altLang="el-GR" sz="2000" dirty="0" smtClean="0"/>
              <a:t>μεγέθυνση.</a:t>
            </a:r>
          </a:p>
        </p:txBody>
      </p:sp>
      <p:pic>
        <p:nvPicPr>
          <p:cNvPr id="911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33520"/>
            <a:ext cx="3960440" cy="428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08004" y="5618857"/>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002866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r>
              <a:rPr lang="el-GR" altLang="el-GR" sz="3600" dirty="0"/>
              <a:t>Προμυελοκύτταρο (Πμ)</a:t>
            </a:r>
            <a:endParaRPr lang="el-GR" altLang="el-GR" sz="3600" dirty="0">
              <a:solidFill>
                <a:srgbClr val="FF9900"/>
              </a:solidFill>
            </a:endParaRPr>
          </a:p>
        </p:txBody>
      </p:sp>
      <p:sp>
        <p:nvSpPr>
          <p:cNvPr id="4" name="Content Placeholder 3"/>
          <p:cNvSpPr>
            <a:spLocks noGrp="1"/>
          </p:cNvSpPr>
          <p:nvPr>
            <p:ph idx="1"/>
          </p:nvPr>
        </p:nvSpPr>
        <p:spPr>
          <a:xfrm>
            <a:off x="457200" y="1196752"/>
            <a:ext cx="3985814" cy="5040560"/>
          </a:xfrm>
        </p:spPr>
        <p:txBody>
          <a:bodyPr>
            <a:normAutofit/>
          </a:bodyPr>
          <a:lstStyle/>
          <a:p>
            <a:pPr marL="0" indent="0">
              <a:buNone/>
            </a:pPr>
            <a:r>
              <a:rPr lang="el-GR" altLang="el-GR" sz="2000" dirty="0"/>
              <a:t>Προμυελοκύτταρο (Πμ) - </a:t>
            </a:r>
            <a:r>
              <a:rPr lang="el-GR" altLang="el-GR" sz="2000" dirty="0" smtClean="0"/>
              <a:t>Αφθονότερο </a:t>
            </a:r>
            <a:r>
              <a:rPr lang="el-GR" altLang="el-GR" sz="2000" dirty="0"/>
              <a:t>κυτταρόπλασμα από την μυελοβλάστη , με κυανόφιλα ( πρωτογενή ) </a:t>
            </a:r>
            <a:r>
              <a:rPr lang="el-GR" altLang="el-GR" sz="2000" dirty="0" smtClean="0"/>
              <a:t>κοκκία. </a:t>
            </a:r>
          </a:p>
          <a:p>
            <a:pPr marL="0" indent="0">
              <a:buNone/>
            </a:pPr>
            <a:r>
              <a:rPr lang="el-GR" altLang="el-GR" sz="2000" dirty="0" smtClean="0"/>
              <a:t>Στο </a:t>
            </a:r>
            <a:r>
              <a:rPr lang="el-GR" altLang="el-GR" sz="2000" dirty="0"/>
              <a:t>στάδιο αυτό εμφανίζονται τα κυανόφιλα κοκκία των οποίων ο αριθμός ελαττώνεται στα επόμενα στάδια </a:t>
            </a:r>
            <a:r>
              <a:rPr lang="el-GR" altLang="el-GR" sz="2000" dirty="0" smtClean="0"/>
              <a:t>διαφοροποίησης. </a:t>
            </a:r>
          </a:p>
          <a:p>
            <a:pPr marL="0" indent="0">
              <a:buNone/>
            </a:pPr>
            <a:r>
              <a:rPr lang="el-GR" altLang="el-GR" sz="2000" dirty="0" smtClean="0"/>
              <a:t>Χρώση Wright. </a:t>
            </a:r>
            <a:r>
              <a:rPr lang="el-GR" altLang="el-GR" sz="2000" dirty="0"/>
              <a:t>Μεγάλη </a:t>
            </a:r>
            <a:r>
              <a:rPr lang="el-GR" altLang="el-GR" sz="2000" dirty="0" smtClean="0"/>
              <a:t>μεγέθυνση. </a:t>
            </a:r>
            <a:endParaRPr lang="el-GR" altLang="el-GR" sz="2000" dirty="0"/>
          </a:p>
          <a:p>
            <a:pPr marL="0" indent="0">
              <a:buNone/>
            </a:pPr>
            <a:endParaRPr lang="el-GR" sz="2000" dirty="0"/>
          </a:p>
        </p:txBody>
      </p:sp>
      <p:pic>
        <p:nvPicPr>
          <p:cNvPr id="91143" name="Picture 7" descr="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039" y="1322872"/>
            <a:ext cx="4031357" cy="403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10501" y="5355938"/>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3329510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r>
              <a:rPr lang="el-GR" altLang="el-GR" sz="3600" dirty="0"/>
              <a:t>Μυελοκύτταρο (Μκ)</a:t>
            </a:r>
            <a:endParaRPr lang="el-GR" altLang="el-GR" sz="3600" dirty="0">
              <a:solidFill>
                <a:srgbClr val="FF9900"/>
              </a:solidFill>
            </a:endParaRPr>
          </a:p>
        </p:txBody>
      </p:sp>
      <p:sp>
        <p:nvSpPr>
          <p:cNvPr id="90115" name="Rectangle 3"/>
          <p:cNvSpPr>
            <a:spLocks noGrp="1" noChangeArrowheads="1"/>
          </p:cNvSpPr>
          <p:nvPr>
            <p:ph idx="1"/>
          </p:nvPr>
        </p:nvSpPr>
        <p:spPr>
          <a:xfrm>
            <a:off x="457200" y="1196752"/>
            <a:ext cx="4330824" cy="5661248"/>
          </a:xfrm>
        </p:spPr>
        <p:txBody>
          <a:bodyPr>
            <a:normAutofit/>
          </a:bodyPr>
          <a:lstStyle/>
          <a:p>
            <a:pPr marL="0" indent="0">
              <a:buNone/>
            </a:pPr>
            <a:r>
              <a:rPr lang="el-GR" altLang="el-GR" sz="2000" dirty="0" smtClean="0"/>
              <a:t>Μυελοκύτταρο </a:t>
            </a:r>
            <a:r>
              <a:rPr lang="el-GR" altLang="el-GR" sz="2000" dirty="0"/>
              <a:t>(Μκ) — Ωοειδής πυρήνας με ελαφρά εγκόλπωση στη μια πλευρά </a:t>
            </a:r>
            <a:r>
              <a:rPr lang="el-GR" altLang="el-GR" sz="2000" dirty="0" smtClean="0"/>
              <a:t>του. </a:t>
            </a:r>
            <a:r>
              <a:rPr lang="el-GR" altLang="el-GR" sz="2000" dirty="0"/>
              <a:t>Στο στάδιο αυτό εμφανίζονται τα ειδικά κοκκία των ουδετερόφιλων , ηωσινόφιλων και βασεόφιλων στην περιπυρηνική περιοχή  (θέση της συσκευής Golgi) και αργότερα σ ' όλο το </a:t>
            </a:r>
            <a:r>
              <a:rPr lang="el-GR" altLang="el-GR" sz="2000" dirty="0" smtClean="0"/>
              <a:t>κυτταρόπλασμα. </a:t>
            </a:r>
          </a:p>
          <a:p>
            <a:pPr marL="0" indent="0">
              <a:buNone/>
            </a:pPr>
            <a:r>
              <a:rPr lang="el-GR" altLang="el-GR" sz="2000" dirty="0" smtClean="0"/>
              <a:t>Διαιρούνται </a:t>
            </a:r>
            <a:r>
              <a:rPr lang="el-GR" altLang="el-GR" sz="2000" dirty="0"/>
              <a:t>με </a:t>
            </a:r>
            <a:r>
              <a:rPr lang="el-GR" altLang="el-GR" sz="2000" dirty="0" smtClean="0"/>
              <a:t>μίτωση. </a:t>
            </a:r>
            <a:r>
              <a:rPr lang="el-GR" altLang="el-GR" sz="2000" dirty="0"/>
              <a:t>Τα επόμενα στάδια ωρίμανσης </a:t>
            </a:r>
            <a:r>
              <a:rPr lang="el-GR" altLang="el-GR" sz="2000" dirty="0" smtClean="0"/>
              <a:t>χαρακτηρίζονται: </a:t>
            </a:r>
          </a:p>
          <a:p>
            <a:pPr marL="457200" indent="-457200">
              <a:buAutoNum type="arabicParenBoth"/>
            </a:pPr>
            <a:r>
              <a:rPr lang="el-GR" altLang="el-GR" sz="2000" dirty="0" smtClean="0"/>
              <a:t>από </a:t>
            </a:r>
            <a:r>
              <a:rPr lang="el-GR" altLang="el-GR" sz="2000" dirty="0"/>
              <a:t>τις αλλαγές στο σχήμα του πυρήνα , </a:t>
            </a:r>
            <a:endParaRPr lang="el-GR" altLang="el-GR" sz="2000" dirty="0" smtClean="0"/>
          </a:p>
          <a:p>
            <a:pPr marL="457200" indent="-457200">
              <a:buAutoNum type="arabicParenBoth"/>
            </a:pPr>
            <a:r>
              <a:rPr lang="el-GR" altLang="el-GR" sz="2000" dirty="0" smtClean="0"/>
              <a:t>από </a:t>
            </a:r>
            <a:r>
              <a:rPr lang="el-GR" altLang="el-GR" sz="2000" dirty="0"/>
              <a:t>το χρώμα που λαμβάνει το κυτταρόπλασμα εξαιτίας των ειδικών κοκκίων , και </a:t>
            </a:r>
            <a:endParaRPr lang="el-GR" altLang="el-GR" sz="2000" dirty="0" smtClean="0"/>
          </a:p>
          <a:p>
            <a:pPr marL="457200" indent="-457200">
              <a:buAutoNum type="arabicParenBoth"/>
            </a:pPr>
            <a:r>
              <a:rPr lang="el-GR" altLang="el-GR" sz="2000" dirty="0" smtClean="0"/>
              <a:t>σταματούν </a:t>
            </a:r>
            <a:r>
              <a:rPr lang="el-GR" altLang="el-GR" sz="2000" dirty="0"/>
              <a:t>οι μιτωτικές διαιρέσεις. </a:t>
            </a:r>
          </a:p>
        </p:txBody>
      </p:sp>
      <p:pic>
        <p:nvPicPr>
          <p:cNvPr id="901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301427"/>
            <a:ext cx="3456384" cy="30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788024" y="4784658"/>
            <a:ext cx="3856316" cy="1631216"/>
          </a:xfrm>
          <a:prstGeom prst="rect">
            <a:avLst/>
          </a:prstGeom>
        </p:spPr>
        <p:txBody>
          <a:bodyPr wrap="square">
            <a:spAutoFit/>
          </a:bodyPr>
          <a:lstStyle/>
          <a:p>
            <a:pPr marL="0" indent="0">
              <a:buNone/>
            </a:pPr>
            <a:r>
              <a:rPr lang="el-GR" altLang="el-GR" sz="2000" dirty="0">
                <a:latin typeface="+mn-lt"/>
              </a:rPr>
              <a:t>Μεταμυελοκύτταρο (Μμ) — Νεφροειδής πυρήνας , ελάττωση του αριθμού των κυανόφιλων </a:t>
            </a:r>
            <a:r>
              <a:rPr lang="el-GR" altLang="el-GR" sz="2000" dirty="0" smtClean="0">
                <a:latin typeface="+mn-lt"/>
              </a:rPr>
              <a:t>κοκκίων. </a:t>
            </a:r>
            <a:r>
              <a:rPr lang="el-GR" altLang="el-GR" sz="2000" dirty="0">
                <a:latin typeface="+mn-lt"/>
              </a:rPr>
              <a:t>Χρώση </a:t>
            </a:r>
            <a:r>
              <a:rPr lang="el-GR" altLang="el-GR" sz="2000" dirty="0" smtClean="0">
                <a:latin typeface="+mn-lt"/>
              </a:rPr>
              <a:t>Wright. </a:t>
            </a:r>
            <a:r>
              <a:rPr lang="el-GR" altLang="el-GR" sz="2000" dirty="0">
                <a:latin typeface="+mn-lt"/>
              </a:rPr>
              <a:t>Μεγάλη μεγέθυνση </a:t>
            </a:r>
          </a:p>
        </p:txBody>
      </p:sp>
      <p:sp>
        <p:nvSpPr>
          <p:cNvPr id="6" name="Rectangle 5"/>
          <p:cNvSpPr/>
          <p:nvPr/>
        </p:nvSpPr>
        <p:spPr>
          <a:xfrm>
            <a:off x="4788024" y="4352892"/>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722595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r>
              <a:rPr lang="el-GR" altLang="el-GR" sz="3600" dirty="0"/>
              <a:t>Ραβδοπύρηνο με πεταλοειδή </a:t>
            </a:r>
            <a:r>
              <a:rPr lang="el-GR" altLang="el-GR" sz="3600" dirty="0" smtClean="0"/>
              <a:t>πυρήνα</a:t>
            </a:r>
            <a:endParaRPr lang="el-GR" altLang="el-GR" sz="3600" dirty="0">
              <a:solidFill>
                <a:srgbClr val="FF9900"/>
              </a:solidFill>
            </a:endParaRPr>
          </a:p>
        </p:txBody>
      </p:sp>
      <p:sp>
        <p:nvSpPr>
          <p:cNvPr id="90115" name="Rectangle 3"/>
          <p:cNvSpPr>
            <a:spLocks noGrp="1" noChangeArrowheads="1"/>
          </p:cNvSpPr>
          <p:nvPr>
            <p:ph idx="1"/>
          </p:nvPr>
        </p:nvSpPr>
        <p:spPr>
          <a:xfrm>
            <a:off x="457200" y="1196752"/>
            <a:ext cx="3754760" cy="5040560"/>
          </a:xfrm>
        </p:spPr>
        <p:txBody>
          <a:bodyPr>
            <a:normAutofit/>
          </a:bodyPr>
          <a:lstStyle/>
          <a:p>
            <a:pPr marL="0" indent="0">
              <a:buNone/>
            </a:pPr>
            <a:r>
              <a:rPr lang="el-GR" altLang="el-GR" sz="2000" dirty="0" smtClean="0"/>
              <a:t>Ραβδοπύρηνο </a:t>
            </a:r>
            <a:r>
              <a:rPr lang="el-GR" altLang="el-GR" sz="2000" dirty="0"/>
              <a:t>με πεταλοειδή πυρήνα. Το φυσιολογικό ποσοστό στο περιφερικό αίμα είναι 3-5%.  </a:t>
            </a:r>
            <a:endParaRPr lang="el-GR" altLang="el-GR" sz="2000" dirty="0" smtClean="0"/>
          </a:p>
          <a:p>
            <a:pPr marL="0" indent="0">
              <a:buNone/>
            </a:pPr>
            <a:r>
              <a:rPr lang="el-GR" altLang="el-GR" sz="2000" dirty="0" smtClean="0"/>
              <a:t>Σε </a:t>
            </a:r>
            <a:r>
              <a:rPr lang="el-GR" altLang="el-GR" sz="2000" dirty="0"/>
              <a:t>βακτηριακές λοιμώξεις αυξάνεται ο αριθμός τους. </a:t>
            </a:r>
            <a:endParaRPr lang="el-GR" altLang="el-GR" sz="2000" dirty="0" smtClean="0"/>
          </a:p>
          <a:p>
            <a:pPr marL="0" indent="0">
              <a:buNone/>
            </a:pPr>
            <a:r>
              <a:rPr lang="el-GR" altLang="el-GR" sz="2000" dirty="0" smtClean="0"/>
              <a:t>Το </a:t>
            </a:r>
            <a:r>
              <a:rPr lang="el-GR" altLang="el-GR" sz="2000" dirty="0"/>
              <a:t>κύτταρο αυτό αποτελεί το τελικό στάδιο ωρίμανσης του ώριμου ουδετερόφιλου. </a:t>
            </a:r>
          </a:p>
          <a:p>
            <a:pPr>
              <a:buFont typeface="Wingdings" pitchFamily="2" charset="2"/>
              <a:buNone/>
            </a:pPr>
            <a:r>
              <a:rPr lang="el-GR" altLang="el-GR" sz="2000" dirty="0" smtClean="0"/>
              <a:t>Χρώση </a:t>
            </a:r>
            <a:r>
              <a:rPr lang="el-GR" altLang="el-GR" sz="2000" dirty="0"/>
              <a:t>Wright. </a:t>
            </a:r>
            <a:endParaRPr lang="el-GR" altLang="el-GR" sz="2000" dirty="0" smtClean="0"/>
          </a:p>
          <a:p>
            <a:pPr>
              <a:buFont typeface="Wingdings" pitchFamily="2" charset="2"/>
              <a:buNone/>
            </a:pPr>
            <a:r>
              <a:rPr lang="el-GR" altLang="el-GR" sz="2000" dirty="0" smtClean="0"/>
              <a:t>Μεγάλη </a:t>
            </a:r>
            <a:r>
              <a:rPr lang="el-GR" altLang="el-GR" sz="2000" dirty="0"/>
              <a:t>μεγέθυνση.</a:t>
            </a:r>
          </a:p>
        </p:txBody>
      </p:sp>
      <p:pic>
        <p:nvPicPr>
          <p:cNvPr id="90119" name="Picture 7" descr="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536" y="1301160"/>
            <a:ext cx="42481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20395" y="4757148"/>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499374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r>
              <a:rPr lang="el-GR" altLang="el-GR" sz="3600" dirty="0"/>
              <a:t>Τομή μυελού των οστών</a:t>
            </a:r>
            <a:endParaRPr lang="el-GR" altLang="el-GR" sz="3600" dirty="0">
              <a:solidFill>
                <a:srgbClr val="FF9900"/>
              </a:solidFill>
            </a:endParaRPr>
          </a:p>
        </p:txBody>
      </p:sp>
      <p:sp>
        <p:nvSpPr>
          <p:cNvPr id="89091" name="Rectangle 3"/>
          <p:cNvSpPr>
            <a:spLocks noGrp="1" noChangeArrowheads="1"/>
          </p:cNvSpPr>
          <p:nvPr>
            <p:ph idx="1"/>
          </p:nvPr>
        </p:nvSpPr>
        <p:spPr/>
        <p:txBody>
          <a:bodyPr>
            <a:normAutofit/>
          </a:bodyPr>
          <a:lstStyle/>
          <a:p>
            <a:pPr marL="0" indent="0">
              <a:spcBef>
                <a:spcPts val="600"/>
              </a:spcBef>
              <a:buNone/>
            </a:pPr>
            <a:r>
              <a:rPr lang="el-GR" altLang="el-GR" sz="2000" dirty="0" smtClean="0"/>
              <a:t>Τομή </a:t>
            </a:r>
            <a:r>
              <a:rPr lang="el-GR" altLang="el-GR" sz="2000" dirty="0"/>
              <a:t>μυελού των οστών που δείχνει ένα μεγακαρυοκύτταρο, αρκετά λιποκύτταρα και τις αιμοποιητικές </a:t>
            </a:r>
            <a:r>
              <a:rPr lang="el-GR" altLang="el-GR" sz="2000" dirty="0" smtClean="0"/>
              <a:t>χορδές.</a:t>
            </a:r>
          </a:p>
          <a:p>
            <a:pPr marL="0" indent="0">
              <a:spcBef>
                <a:spcPts val="600"/>
              </a:spcBef>
              <a:buNone/>
            </a:pPr>
            <a:r>
              <a:rPr lang="el-GR" altLang="el-GR" sz="2000" dirty="0" smtClean="0"/>
              <a:t>Χρώση </a:t>
            </a:r>
            <a:r>
              <a:rPr lang="el-GR" altLang="el-GR" sz="2000" dirty="0"/>
              <a:t>αιματοξυλίνης και ηωσίνης. Μεγάλη μεγέθυνση </a:t>
            </a:r>
          </a:p>
        </p:txBody>
      </p:sp>
      <p:pic>
        <p:nvPicPr>
          <p:cNvPr id="890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1"/>
            <a:ext cx="6264696" cy="390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27684" y="6248328"/>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3"/>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646460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Autofit/>
          </a:bodyPr>
          <a:lstStyle/>
          <a:p>
            <a:r>
              <a:rPr lang="el-GR" altLang="el-GR" sz="3600" dirty="0"/>
              <a:t>Ιστολογική εικόνα φυσιολογικού μυελού των οστών σε μεσαία μεγέθυνση</a:t>
            </a:r>
            <a:endParaRPr lang="el-GR" altLang="el-GR" sz="3600" dirty="0">
              <a:solidFill>
                <a:srgbClr val="FF9900"/>
              </a:solidFill>
            </a:endParaRPr>
          </a:p>
        </p:txBody>
      </p:sp>
      <p:sp>
        <p:nvSpPr>
          <p:cNvPr id="126979" name="Rectangle 3"/>
          <p:cNvSpPr>
            <a:spLocks noGrp="1" noChangeArrowheads="1"/>
          </p:cNvSpPr>
          <p:nvPr>
            <p:ph idx="1"/>
          </p:nvPr>
        </p:nvSpPr>
        <p:spPr>
          <a:xfrm>
            <a:off x="457200" y="1196752"/>
            <a:ext cx="2746648" cy="5544616"/>
          </a:xfrm>
        </p:spPr>
        <p:txBody>
          <a:bodyPr>
            <a:normAutofit/>
          </a:bodyPr>
          <a:lstStyle/>
          <a:p>
            <a:pPr marL="0" indent="0">
              <a:buNone/>
            </a:pPr>
            <a:r>
              <a:rPr lang="el-GR" altLang="el-GR" sz="2000" dirty="0" smtClean="0"/>
              <a:t>Παρατηρούνται </a:t>
            </a:r>
            <a:r>
              <a:rPr lang="el-GR" altLang="el-GR" sz="2000" dirty="0"/>
              <a:t>μεγακαρυοκύτταρα, νησίδες   ερυθροειδών κυττάρων, και πρόδρομες μορφές των κοκκιοκυττάρων. </a:t>
            </a:r>
            <a:endParaRPr lang="el-GR" altLang="el-GR" sz="2000" dirty="0" smtClean="0"/>
          </a:p>
          <a:p>
            <a:pPr marL="0" indent="0">
              <a:buNone/>
            </a:pPr>
            <a:r>
              <a:rPr lang="el-GR" altLang="el-GR" sz="2000" dirty="0" smtClean="0"/>
              <a:t>Λήψη </a:t>
            </a:r>
            <a:r>
              <a:rPr lang="el-GR" altLang="el-GR" sz="2000" dirty="0"/>
              <a:t>από την οπίσθια λαγόνια ακρολοφία μεσήλικα, επομένως είναι περίπου 50% κυτταροβριθής, με </a:t>
            </a:r>
            <a:r>
              <a:rPr lang="el-GR" altLang="el-GR" sz="2000" dirty="0" smtClean="0"/>
              <a:t>στεατοκύτταρα </a:t>
            </a:r>
            <a:r>
              <a:rPr lang="el-GR" altLang="el-GR" sz="2000" dirty="0"/>
              <a:t>(λιποκύτταρα) αναμεμειγμένα με τα κυτταρικά στοιχεία του μυελού των οστών. </a:t>
            </a:r>
          </a:p>
        </p:txBody>
      </p:sp>
      <p:pic>
        <p:nvPicPr>
          <p:cNvPr id="126981" name="Picture 5" descr="HEME0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340769"/>
            <a:ext cx="5543289" cy="313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139288" y="4480704"/>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9361800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Autofit/>
          </a:bodyPr>
          <a:lstStyle/>
          <a:p>
            <a:r>
              <a:rPr lang="el-GR" altLang="el-GR" sz="3600" dirty="0"/>
              <a:t>Η ίδια ιστολογική εικόνα φυσιολογικού μυελού των οστών σε μεγάλη μεγέθυνση</a:t>
            </a:r>
            <a:endParaRPr lang="el-GR" altLang="el-GR" sz="4800" dirty="0"/>
          </a:p>
        </p:txBody>
      </p:sp>
      <p:pic>
        <p:nvPicPr>
          <p:cNvPr id="131076" name="Picture 4" descr="HEME1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192" y="1412776"/>
            <a:ext cx="7107588" cy="436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152774" y="5781700"/>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26446668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Autofit/>
          </a:bodyPr>
          <a:lstStyle/>
          <a:p>
            <a:r>
              <a:rPr lang="el-GR" altLang="el-GR" sz="3600" dirty="0"/>
              <a:t>Ιστολογική εικόνα επιχρίσματος μυελού των οστών σε μεγάλη </a:t>
            </a:r>
            <a:r>
              <a:rPr lang="el-GR" altLang="el-GR" sz="3600" dirty="0" smtClean="0"/>
              <a:t>μεγέθυνση </a:t>
            </a:r>
            <a:r>
              <a:rPr lang="en-US" altLang="el-GR" sz="3200" b="0" dirty="0">
                <a:solidFill>
                  <a:prstClr val="black"/>
                </a:solidFill>
              </a:rPr>
              <a:t>(</a:t>
            </a:r>
            <a:r>
              <a:rPr lang="en-US" altLang="el-GR" sz="3200" b="0" dirty="0" smtClean="0">
                <a:solidFill>
                  <a:prstClr val="black"/>
                </a:solidFill>
              </a:rPr>
              <a:t>1/</a:t>
            </a:r>
            <a:r>
              <a:rPr lang="el-GR" altLang="el-GR" sz="3200" b="0" dirty="0" smtClean="0">
                <a:solidFill>
                  <a:prstClr val="black"/>
                </a:solidFill>
              </a:rPr>
              <a:t>3</a:t>
            </a:r>
            <a:r>
              <a:rPr lang="en-US" altLang="el-GR" sz="3200" b="0" dirty="0" smtClean="0">
                <a:solidFill>
                  <a:prstClr val="black"/>
                </a:solidFill>
              </a:rPr>
              <a:t>)</a:t>
            </a:r>
            <a:r>
              <a:rPr lang="el-GR" altLang="el-GR" sz="3200" dirty="0" smtClean="0">
                <a:solidFill>
                  <a:prstClr val="black"/>
                </a:solidFill>
              </a:rPr>
              <a:t> </a:t>
            </a:r>
            <a:endParaRPr lang="el-GR" altLang="el-GR" sz="3600" dirty="0">
              <a:solidFill>
                <a:srgbClr val="FF9900"/>
              </a:solidFill>
            </a:endParaRPr>
          </a:p>
        </p:txBody>
      </p:sp>
      <p:sp>
        <p:nvSpPr>
          <p:cNvPr id="141315" name="Rectangle 3"/>
          <p:cNvSpPr>
            <a:spLocks noGrp="1" noChangeArrowheads="1"/>
          </p:cNvSpPr>
          <p:nvPr>
            <p:ph idx="1"/>
          </p:nvPr>
        </p:nvSpPr>
        <p:spPr>
          <a:xfrm>
            <a:off x="457200" y="1196752"/>
            <a:ext cx="8435280" cy="5040560"/>
          </a:xfrm>
        </p:spPr>
        <p:txBody>
          <a:bodyPr/>
          <a:lstStyle/>
          <a:p>
            <a:pPr marL="0" indent="0">
              <a:buNone/>
            </a:pPr>
            <a:r>
              <a:rPr lang="el-GR" altLang="el-GR" sz="2000" dirty="0" smtClean="0"/>
              <a:t>Παρατηρούνται </a:t>
            </a:r>
            <a:r>
              <a:rPr lang="el-GR" altLang="el-GR" sz="2000" dirty="0"/>
              <a:t>πρόδρομες μορφές των ερυθροκυττάρων και κοκκιοκυττάρων. Ημερησίως, ο μυελός των οστών παράγει 250 δισεκατομμύρια ερυθροκύτταρα.</a:t>
            </a:r>
          </a:p>
        </p:txBody>
      </p:sp>
      <p:pic>
        <p:nvPicPr>
          <p:cNvPr id="141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36" y="1988840"/>
            <a:ext cx="6076096" cy="399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13972" y="5982518"/>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67431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r>
              <a:rPr lang="el-GR" altLang="el-GR" sz="3600" dirty="0"/>
              <a:t>Επίχρισμα</a:t>
            </a:r>
            <a:r>
              <a:rPr lang="en-US" altLang="el-GR" sz="3600" dirty="0"/>
              <a:t> </a:t>
            </a:r>
            <a:r>
              <a:rPr lang="el-GR" altLang="el-GR" sz="3600" dirty="0" smtClean="0"/>
              <a:t>αίματος </a:t>
            </a:r>
            <a:r>
              <a:rPr lang="en-US" altLang="el-GR" sz="3200" b="0" dirty="0" smtClean="0">
                <a:solidFill>
                  <a:prstClr val="black"/>
                </a:solidFill>
              </a:rPr>
              <a:t>(</a:t>
            </a:r>
            <a:r>
              <a:rPr lang="el-GR" altLang="el-GR" sz="3200" b="0" dirty="0" smtClean="0">
                <a:solidFill>
                  <a:prstClr val="black"/>
                </a:solidFill>
              </a:rPr>
              <a:t>2</a:t>
            </a:r>
            <a:r>
              <a:rPr lang="en-US" altLang="el-GR" sz="3200" b="0" dirty="0" smtClean="0">
                <a:solidFill>
                  <a:prstClr val="black"/>
                </a:solidFill>
              </a:rPr>
              <a:t>/</a:t>
            </a:r>
            <a:r>
              <a:rPr lang="el-GR" altLang="el-GR" sz="3200" b="0" dirty="0">
                <a:solidFill>
                  <a:prstClr val="black"/>
                </a:solidFill>
              </a:rPr>
              <a:t>5</a:t>
            </a:r>
            <a:r>
              <a:rPr lang="en-US" altLang="el-GR" sz="3200" b="0" dirty="0">
                <a:solidFill>
                  <a:prstClr val="black"/>
                </a:solidFill>
              </a:rPr>
              <a:t>)</a:t>
            </a:r>
            <a:endParaRPr lang="el-GR" altLang="el-GR" sz="3600" dirty="0">
              <a:solidFill>
                <a:srgbClr val="FF9900"/>
              </a:solidFill>
            </a:endParaRPr>
          </a:p>
        </p:txBody>
      </p:sp>
      <p:sp>
        <p:nvSpPr>
          <p:cNvPr id="117763" name="Rectangle 3"/>
          <p:cNvSpPr>
            <a:spLocks noGrp="1" noChangeArrowheads="1"/>
          </p:cNvSpPr>
          <p:nvPr>
            <p:ph idx="1"/>
          </p:nvPr>
        </p:nvSpPr>
        <p:spPr/>
        <p:txBody>
          <a:bodyPr/>
          <a:lstStyle/>
          <a:p>
            <a:pPr marL="0" indent="0">
              <a:lnSpc>
                <a:spcPct val="90000"/>
              </a:lnSpc>
              <a:buNone/>
            </a:pPr>
            <a:r>
              <a:rPr lang="el-GR" altLang="el-GR" sz="2000" dirty="0" smtClean="0"/>
              <a:t>Διακρίνεται </a:t>
            </a:r>
            <a:r>
              <a:rPr lang="el-GR" altLang="el-GR" sz="2000" dirty="0"/>
              <a:t>ένα πολυμορφοπύρηνο και ερυθρά αιμοσφαίρια και αιμοπετάλια. Χρώση May-Grünwald X 400 </a:t>
            </a:r>
          </a:p>
        </p:txBody>
      </p:sp>
      <p:pic>
        <p:nvPicPr>
          <p:cNvPr id="117765" name="Picture 5"/>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584104" y="1897400"/>
            <a:ext cx="6076128" cy="43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13956" y="6232450"/>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451924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Autofit/>
          </a:bodyPr>
          <a:lstStyle/>
          <a:p>
            <a:r>
              <a:rPr lang="el-GR" altLang="el-GR" sz="3600" dirty="0"/>
              <a:t>Ιστολογική εικόνα επιχρίσματος μυελού των οστών σε μεγάλη </a:t>
            </a:r>
            <a:r>
              <a:rPr lang="el-GR" altLang="el-GR" sz="3600" dirty="0" smtClean="0"/>
              <a:t>μεγέθυνση </a:t>
            </a:r>
            <a:r>
              <a:rPr lang="en-US" altLang="el-GR" sz="3200" b="0" dirty="0" smtClean="0">
                <a:solidFill>
                  <a:prstClr val="black"/>
                </a:solidFill>
              </a:rPr>
              <a:t>(</a:t>
            </a:r>
            <a:r>
              <a:rPr lang="el-GR" altLang="el-GR" sz="3200" b="0" dirty="0" smtClean="0">
                <a:solidFill>
                  <a:prstClr val="black"/>
                </a:solidFill>
              </a:rPr>
              <a:t>2</a:t>
            </a:r>
            <a:r>
              <a:rPr lang="en-US" altLang="el-GR" sz="3200" b="0" dirty="0" smtClean="0">
                <a:solidFill>
                  <a:prstClr val="black"/>
                </a:solidFill>
              </a:rPr>
              <a:t>/</a:t>
            </a:r>
            <a:r>
              <a:rPr lang="el-GR" altLang="el-GR" sz="3200" b="0" dirty="0" smtClean="0">
                <a:solidFill>
                  <a:prstClr val="black"/>
                </a:solidFill>
              </a:rPr>
              <a:t>3</a:t>
            </a:r>
            <a:r>
              <a:rPr lang="en-US" altLang="el-GR" sz="3200" b="0" dirty="0" smtClean="0">
                <a:solidFill>
                  <a:prstClr val="black"/>
                </a:solidFill>
              </a:rPr>
              <a:t>)</a:t>
            </a:r>
            <a:r>
              <a:rPr lang="el-GR" altLang="el-GR" sz="3200" dirty="0" smtClean="0">
                <a:solidFill>
                  <a:prstClr val="black"/>
                </a:solidFill>
              </a:rPr>
              <a:t> </a:t>
            </a:r>
            <a:endParaRPr lang="el-GR" altLang="el-GR" sz="3600" dirty="0">
              <a:solidFill>
                <a:srgbClr val="FF9900"/>
              </a:solidFill>
            </a:endParaRPr>
          </a:p>
        </p:txBody>
      </p:sp>
      <p:sp>
        <p:nvSpPr>
          <p:cNvPr id="142339" name="Rectangle 3"/>
          <p:cNvSpPr>
            <a:spLocks noGrp="1" noChangeArrowheads="1"/>
          </p:cNvSpPr>
          <p:nvPr>
            <p:ph idx="1"/>
          </p:nvPr>
        </p:nvSpPr>
        <p:spPr>
          <a:xfrm>
            <a:off x="6544360" y="1268760"/>
            <a:ext cx="2348120" cy="5040560"/>
          </a:xfrm>
        </p:spPr>
        <p:txBody>
          <a:bodyPr/>
          <a:lstStyle/>
          <a:p>
            <a:pPr marL="0" indent="0">
              <a:buNone/>
            </a:pPr>
            <a:r>
              <a:rPr lang="el-GR" altLang="el-GR" sz="2000" dirty="0" smtClean="0"/>
              <a:t>Παρουσία </a:t>
            </a:r>
            <a:r>
              <a:rPr lang="el-GR" altLang="el-GR" sz="2000" dirty="0"/>
              <a:t>ενός ηωσινοφίλου μυελοκυττάρου, ενός βασεοφίλου μυελοκυττάρου </a:t>
            </a:r>
            <a:r>
              <a:rPr lang="el-GR" altLang="el-GR" sz="2000" dirty="0" smtClean="0"/>
              <a:t>   και </a:t>
            </a:r>
            <a:r>
              <a:rPr lang="el-GR" altLang="el-GR" sz="2000" dirty="0"/>
              <a:t>ενός </a:t>
            </a:r>
            <a:r>
              <a:rPr lang="el-GR" altLang="el-GR" sz="2000" dirty="0" smtClean="0"/>
              <a:t>πλασματοκυττάρου.</a:t>
            </a:r>
            <a:endParaRPr lang="el-GR" altLang="el-GR" sz="2000" dirty="0"/>
          </a:p>
        </p:txBody>
      </p:sp>
      <p:pic>
        <p:nvPicPr>
          <p:cNvPr id="142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761" y="1340768"/>
            <a:ext cx="5948455" cy="402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33776" y="5363436"/>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25664552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Autofit/>
          </a:bodyPr>
          <a:lstStyle/>
          <a:p>
            <a:r>
              <a:rPr lang="el-GR" altLang="el-GR" sz="3600" dirty="0"/>
              <a:t>Ιστολογική εικόνα επιχρίσματος μυελού των οστών σε μεγάλη </a:t>
            </a:r>
            <a:r>
              <a:rPr lang="el-GR" altLang="el-GR" sz="3600" dirty="0" smtClean="0"/>
              <a:t>μεγέθυνση </a:t>
            </a:r>
            <a:r>
              <a:rPr lang="en-US" altLang="el-GR" sz="3200" b="0" dirty="0" smtClean="0">
                <a:solidFill>
                  <a:prstClr val="black"/>
                </a:solidFill>
              </a:rPr>
              <a:t>(</a:t>
            </a:r>
            <a:r>
              <a:rPr lang="el-GR" altLang="el-GR" sz="3200" b="0" dirty="0" smtClean="0">
                <a:solidFill>
                  <a:prstClr val="black"/>
                </a:solidFill>
              </a:rPr>
              <a:t>3</a:t>
            </a:r>
            <a:r>
              <a:rPr lang="en-US" altLang="el-GR" sz="3200" b="0" dirty="0" smtClean="0">
                <a:solidFill>
                  <a:prstClr val="black"/>
                </a:solidFill>
              </a:rPr>
              <a:t>/</a:t>
            </a:r>
            <a:r>
              <a:rPr lang="el-GR" altLang="el-GR" sz="3200" b="0" dirty="0" smtClean="0">
                <a:solidFill>
                  <a:prstClr val="black"/>
                </a:solidFill>
              </a:rPr>
              <a:t>3</a:t>
            </a:r>
            <a:r>
              <a:rPr lang="en-US" altLang="el-GR" sz="3200" b="0" dirty="0" smtClean="0">
                <a:solidFill>
                  <a:prstClr val="black"/>
                </a:solidFill>
              </a:rPr>
              <a:t>)</a:t>
            </a:r>
            <a:r>
              <a:rPr lang="el-GR" altLang="el-GR" sz="3200" dirty="0" smtClean="0">
                <a:solidFill>
                  <a:prstClr val="black"/>
                </a:solidFill>
              </a:rPr>
              <a:t> </a:t>
            </a:r>
            <a:endParaRPr lang="el-GR" altLang="el-GR" sz="3600" dirty="0">
              <a:solidFill>
                <a:srgbClr val="FF9900"/>
              </a:solidFill>
            </a:endParaRPr>
          </a:p>
        </p:txBody>
      </p:sp>
      <p:sp>
        <p:nvSpPr>
          <p:cNvPr id="143363" name="Rectangle 3"/>
          <p:cNvSpPr>
            <a:spLocks noGrp="1" noChangeArrowheads="1"/>
          </p:cNvSpPr>
          <p:nvPr>
            <p:ph idx="1"/>
          </p:nvPr>
        </p:nvSpPr>
        <p:spPr>
          <a:xfrm>
            <a:off x="457200" y="1196752"/>
            <a:ext cx="2962672" cy="5040560"/>
          </a:xfrm>
        </p:spPr>
        <p:txBody>
          <a:bodyPr>
            <a:normAutofit/>
          </a:bodyPr>
          <a:lstStyle/>
          <a:p>
            <a:pPr marL="0" indent="0">
              <a:buNone/>
            </a:pPr>
            <a:r>
              <a:rPr lang="el-GR" altLang="el-GR" sz="2000" dirty="0" smtClean="0"/>
              <a:t>Παρατηρούνται </a:t>
            </a:r>
            <a:r>
              <a:rPr lang="el-GR" altLang="el-GR" sz="2000" dirty="0"/>
              <a:t>πρόδρομες μορφές των μεγακαρυοκυττάρων, ερυθροκυττάρων και κοκκιοκυττάρων. </a:t>
            </a:r>
            <a:endParaRPr lang="el-GR" altLang="el-GR" sz="2000" dirty="0" smtClean="0"/>
          </a:p>
          <a:p>
            <a:pPr marL="0" indent="0">
              <a:spcBef>
                <a:spcPts val="3000"/>
              </a:spcBef>
              <a:buNone/>
            </a:pPr>
            <a:r>
              <a:rPr lang="el-GR" altLang="el-GR" sz="2000" dirty="0" smtClean="0"/>
              <a:t>Τα </a:t>
            </a:r>
            <a:r>
              <a:rPr lang="el-GR" altLang="el-GR" sz="2000" dirty="0"/>
              <a:t>αιμοπετάλια παράγονται από τα μεγακαρυοκύτταρα μέσω κυτταροπλασματικών </a:t>
            </a:r>
            <a:r>
              <a:rPr lang="el-GR" altLang="el-GR" sz="2000" dirty="0" smtClean="0"/>
              <a:t>εκβλαστήσεων. </a:t>
            </a:r>
            <a:endParaRPr lang="el-GR" altLang="el-GR" sz="2000" dirty="0"/>
          </a:p>
        </p:txBody>
      </p:sp>
      <p:pic>
        <p:nvPicPr>
          <p:cNvPr id="143365" name="Picture 5" descr="HEME1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305048"/>
            <a:ext cx="5543327" cy="33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1" y="5013176"/>
            <a:ext cx="8423647" cy="1323439"/>
          </a:xfrm>
          <a:prstGeom prst="rect">
            <a:avLst/>
          </a:prstGeom>
        </p:spPr>
        <p:txBody>
          <a:bodyPr wrap="square">
            <a:spAutoFit/>
          </a:bodyPr>
          <a:lstStyle/>
          <a:p>
            <a:pPr marL="0" indent="0">
              <a:buNone/>
            </a:pPr>
            <a:r>
              <a:rPr lang="el-GR" altLang="el-GR" sz="2000" dirty="0" smtClean="0">
                <a:latin typeface="+mn-lt"/>
              </a:rPr>
              <a:t>Δηλαδή </a:t>
            </a:r>
            <a:r>
              <a:rPr lang="el-GR" altLang="el-GR" sz="2000" dirty="0">
                <a:latin typeface="+mn-lt"/>
              </a:rPr>
              <a:t>μικρά τμήματα  του κυτταροπλάσματος των μεγακαρυοκυττάρων αποσπώνται και δημιουργούνται τα αιμοπετάλια, τα οποία έχουν μέση διάρκεια ζωής μόλις λίγες ημέρες</a:t>
            </a:r>
            <a:r>
              <a:rPr lang="el-GR" altLang="el-GR" sz="2000" dirty="0" smtClean="0">
                <a:latin typeface="+mn-lt"/>
              </a:rPr>
              <a:t>.</a:t>
            </a:r>
          </a:p>
          <a:p>
            <a:pPr marL="0" indent="0">
              <a:buNone/>
            </a:pPr>
            <a:r>
              <a:rPr lang="el-GR" altLang="el-GR" sz="2000" dirty="0" smtClean="0">
                <a:latin typeface="+mn-lt"/>
              </a:rPr>
              <a:t>Τα </a:t>
            </a:r>
            <a:r>
              <a:rPr lang="el-GR" altLang="el-GR" sz="2000" dirty="0">
                <a:latin typeface="+mn-lt"/>
              </a:rPr>
              <a:t>αιμοπετάλια, όπως και τα ερυθρά αιμοσφαίρια , είναι απύρηνα.</a:t>
            </a:r>
          </a:p>
        </p:txBody>
      </p:sp>
      <p:sp>
        <p:nvSpPr>
          <p:cNvPr id="6" name="Rectangle 5"/>
          <p:cNvSpPr/>
          <p:nvPr/>
        </p:nvSpPr>
        <p:spPr>
          <a:xfrm>
            <a:off x="4211315" y="4641457"/>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370908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a:bodyPr>
          <a:lstStyle/>
          <a:p>
            <a:r>
              <a:rPr lang="el-GR" altLang="el-GR" sz="3600" dirty="0"/>
              <a:t>Ιστολογικό</a:t>
            </a:r>
            <a:r>
              <a:rPr lang="en-GB" altLang="el-GR" sz="3600" dirty="0"/>
              <a:t> </a:t>
            </a:r>
            <a:r>
              <a:rPr lang="el-GR" altLang="el-GR" sz="3600" dirty="0"/>
              <a:t>επίχρισμα</a:t>
            </a:r>
            <a:r>
              <a:rPr lang="en-GB" altLang="el-GR" sz="3600" dirty="0"/>
              <a:t> </a:t>
            </a:r>
            <a:r>
              <a:rPr lang="el-GR" altLang="el-GR" sz="3600" dirty="0" smtClean="0"/>
              <a:t>αίματος </a:t>
            </a:r>
            <a:r>
              <a:rPr lang="en-US" altLang="el-GR" sz="3200" b="0" dirty="0">
                <a:solidFill>
                  <a:prstClr val="black"/>
                </a:solidFill>
              </a:rPr>
              <a:t>(</a:t>
            </a:r>
            <a:r>
              <a:rPr lang="en-US" altLang="el-GR" sz="3200" b="0" dirty="0" smtClean="0">
                <a:solidFill>
                  <a:prstClr val="black"/>
                </a:solidFill>
              </a:rPr>
              <a:t>1/</a:t>
            </a:r>
            <a:r>
              <a:rPr lang="el-GR" altLang="el-GR" sz="3200" b="0" dirty="0" smtClean="0">
                <a:solidFill>
                  <a:prstClr val="black"/>
                </a:solidFill>
              </a:rPr>
              <a:t>8</a:t>
            </a:r>
            <a:r>
              <a:rPr lang="en-US" altLang="el-GR" sz="3200" b="0" dirty="0" smtClean="0">
                <a:solidFill>
                  <a:prstClr val="black"/>
                </a:solidFill>
              </a:rPr>
              <a:t>)</a:t>
            </a:r>
            <a:r>
              <a:rPr lang="el-GR" altLang="el-GR" sz="3200" dirty="0" smtClean="0">
                <a:solidFill>
                  <a:prstClr val="black"/>
                </a:solidFill>
              </a:rPr>
              <a:t> </a:t>
            </a:r>
            <a:endParaRPr lang="el-GR" altLang="el-GR" sz="3600" dirty="0">
              <a:solidFill>
                <a:srgbClr val="FF9900"/>
              </a:solidFill>
            </a:endParaRPr>
          </a:p>
        </p:txBody>
      </p:sp>
      <p:sp>
        <p:nvSpPr>
          <p:cNvPr id="144387" name="Rectangle 3"/>
          <p:cNvSpPr>
            <a:spLocks noGrp="1" noChangeArrowheads="1"/>
          </p:cNvSpPr>
          <p:nvPr>
            <p:ph idx="1"/>
          </p:nvPr>
        </p:nvSpPr>
        <p:spPr>
          <a:xfrm>
            <a:off x="5734214" y="1196752"/>
            <a:ext cx="2952585" cy="5040560"/>
          </a:xfrm>
        </p:spPr>
        <p:txBody>
          <a:bodyPr>
            <a:normAutofit/>
          </a:bodyPr>
          <a:lstStyle/>
          <a:p>
            <a:pPr marL="0" indent="0">
              <a:buNone/>
            </a:pPr>
            <a:r>
              <a:rPr lang="el-GR" altLang="el-GR" sz="2000" dirty="0" smtClean="0"/>
              <a:t>Παρατηρούνται </a:t>
            </a:r>
            <a:r>
              <a:rPr lang="el-GR" altLang="el-GR" sz="2000" dirty="0"/>
              <a:t>πολυάριθμα φυσιολογικά ερυθρά αιμοσφαίρια. Έχουν μία κεντρική ωχρή ζώνη, περίπου 1/3 του μεγέθους τους. </a:t>
            </a:r>
            <a:endParaRPr lang="el-GR" altLang="el-GR" sz="2000" dirty="0" smtClean="0"/>
          </a:p>
          <a:p>
            <a:pPr marL="0" indent="0">
              <a:buNone/>
            </a:pPr>
            <a:r>
              <a:rPr lang="el-GR" altLang="el-GR" sz="2000" dirty="0" smtClean="0"/>
              <a:t>Τα </a:t>
            </a:r>
            <a:r>
              <a:rPr lang="el-GR" altLang="el-GR" sz="2000" dirty="0"/>
              <a:t>ερυθροκύτταρα παρουσιάζουν ελάχιστη ποικιλία στο μέγεθος (ανισοκύττωση) και στο σχήμα (ποικιλοκύττωση). </a:t>
            </a:r>
          </a:p>
        </p:txBody>
      </p:sp>
      <p:pic>
        <p:nvPicPr>
          <p:cNvPr id="144389" name="Picture 5" descr="HEM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340768"/>
            <a:ext cx="5194662"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5013176"/>
            <a:ext cx="7992888" cy="1015663"/>
          </a:xfrm>
          <a:prstGeom prst="rect">
            <a:avLst/>
          </a:prstGeom>
        </p:spPr>
        <p:txBody>
          <a:bodyPr wrap="square">
            <a:spAutoFit/>
          </a:bodyPr>
          <a:lstStyle/>
          <a:p>
            <a:pPr marL="0" indent="0">
              <a:buNone/>
            </a:pPr>
            <a:r>
              <a:rPr lang="el-GR" altLang="el-GR" sz="2000" dirty="0">
                <a:latin typeface="+mn-lt"/>
              </a:rPr>
              <a:t>Παρατηρούνται</a:t>
            </a:r>
            <a:r>
              <a:rPr lang="en-GB" altLang="el-GR" sz="2000" dirty="0">
                <a:latin typeface="+mn-lt"/>
              </a:rPr>
              <a:t> </a:t>
            </a:r>
            <a:r>
              <a:rPr lang="el-GR" altLang="el-GR" sz="2000" dirty="0">
                <a:latin typeface="+mn-lt"/>
              </a:rPr>
              <a:t>λίγα</a:t>
            </a:r>
            <a:r>
              <a:rPr lang="en-GB" altLang="el-GR" sz="2000" dirty="0">
                <a:latin typeface="+mn-lt"/>
              </a:rPr>
              <a:t> </a:t>
            </a:r>
            <a:r>
              <a:rPr lang="el-GR" altLang="el-GR" sz="2000" dirty="0">
                <a:latin typeface="+mn-lt"/>
              </a:rPr>
              <a:t>μικρά</a:t>
            </a:r>
            <a:r>
              <a:rPr lang="en-GB" altLang="el-GR" sz="2000" dirty="0">
                <a:latin typeface="+mn-lt"/>
              </a:rPr>
              <a:t> </a:t>
            </a:r>
            <a:r>
              <a:rPr lang="el-GR" altLang="el-GR" sz="2000" dirty="0">
                <a:latin typeface="+mn-lt"/>
              </a:rPr>
              <a:t>θολά</a:t>
            </a:r>
            <a:r>
              <a:rPr lang="en-GB" altLang="el-GR" sz="2000" dirty="0">
                <a:latin typeface="+mn-lt"/>
              </a:rPr>
              <a:t> </a:t>
            </a:r>
            <a:r>
              <a:rPr lang="el-GR" altLang="el-GR" sz="2000" dirty="0">
                <a:latin typeface="+mn-lt"/>
              </a:rPr>
              <a:t>μπλέ</a:t>
            </a:r>
            <a:r>
              <a:rPr lang="en-GB" altLang="el-GR" sz="2000" dirty="0">
                <a:latin typeface="+mn-lt"/>
              </a:rPr>
              <a:t> </a:t>
            </a:r>
            <a:r>
              <a:rPr lang="el-GR" altLang="el-GR" sz="2000" dirty="0">
                <a:latin typeface="+mn-lt"/>
              </a:rPr>
              <a:t>αιμοπετάλια</a:t>
            </a:r>
            <a:r>
              <a:rPr lang="en-GB" altLang="el-GR" sz="2000" dirty="0">
                <a:latin typeface="+mn-lt"/>
              </a:rPr>
              <a:t>. </a:t>
            </a:r>
            <a:r>
              <a:rPr lang="el-GR" altLang="el-GR" sz="2000" dirty="0">
                <a:latin typeface="+mn-lt"/>
              </a:rPr>
              <a:t>Στο κέντρο του πεδίου υπάρχουν ένα ουδετερόφιλο με δακτυλιοειδή πυρήνα αριστερά, και ένα ουδετερόφιλο με κατατμημένο πυρήνα στα δεξιά.</a:t>
            </a:r>
          </a:p>
        </p:txBody>
      </p:sp>
      <p:sp>
        <p:nvSpPr>
          <p:cNvPr id="6" name="Rectangle 5"/>
          <p:cNvSpPr/>
          <p:nvPr/>
        </p:nvSpPr>
        <p:spPr>
          <a:xfrm>
            <a:off x="1228672" y="4581128"/>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1510869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a:bodyPr>
          <a:lstStyle/>
          <a:p>
            <a:r>
              <a:rPr lang="el-GR" altLang="el-GR" sz="3600" dirty="0"/>
              <a:t>Ιστολογικό επίχρισμα </a:t>
            </a:r>
            <a:r>
              <a:rPr lang="el-GR" altLang="el-GR" sz="3600" dirty="0" smtClean="0"/>
              <a:t>αίματος </a:t>
            </a:r>
            <a:r>
              <a:rPr lang="en-US" altLang="el-GR" sz="3200" b="0" dirty="0" smtClean="0">
                <a:solidFill>
                  <a:prstClr val="black"/>
                </a:solidFill>
              </a:rPr>
              <a:t>(</a:t>
            </a:r>
            <a:r>
              <a:rPr lang="el-GR" altLang="el-GR" sz="3200" b="0" dirty="0">
                <a:solidFill>
                  <a:prstClr val="black"/>
                </a:solidFill>
              </a:rPr>
              <a:t>2</a:t>
            </a:r>
            <a:r>
              <a:rPr lang="en-US" altLang="el-GR" sz="3200" b="0" dirty="0" smtClean="0">
                <a:solidFill>
                  <a:prstClr val="black"/>
                </a:solidFill>
              </a:rPr>
              <a:t>/</a:t>
            </a:r>
            <a:r>
              <a:rPr lang="el-GR" altLang="el-GR" sz="3200" b="0" dirty="0">
                <a:solidFill>
                  <a:prstClr val="black"/>
                </a:solidFill>
              </a:rPr>
              <a:t>8</a:t>
            </a:r>
            <a:r>
              <a:rPr lang="en-US" altLang="el-GR" sz="3200" b="0" dirty="0">
                <a:solidFill>
                  <a:prstClr val="black"/>
                </a:solidFill>
              </a:rPr>
              <a:t>)</a:t>
            </a:r>
            <a:r>
              <a:rPr lang="el-GR" altLang="el-GR" sz="3200" dirty="0">
                <a:solidFill>
                  <a:prstClr val="black"/>
                </a:solidFill>
              </a:rPr>
              <a:t> </a:t>
            </a:r>
            <a:endParaRPr lang="el-GR" altLang="el-GR" sz="3600" dirty="0">
              <a:solidFill>
                <a:srgbClr val="FF9900"/>
              </a:solidFill>
            </a:endParaRPr>
          </a:p>
        </p:txBody>
      </p:sp>
      <p:sp>
        <p:nvSpPr>
          <p:cNvPr id="145411" name="Rectangle 3"/>
          <p:cNvSpPr>
            <a:spLocks noGrp="1" noChangeArrowheads="1"/>
          </p:cNvSpPr>
          <p:nvPr>
            <p:ph idx="1"/>
          </p:nvPr>
        </p:nvSpPr>
        <p:spPr>
          <a:xfrm>
            <a:off x="457200" y="1196752"/>
            <a:ext cx="2386608" cy="5040560"/>
          </a:xfrm>
        </p:spPr>
        <p:txBody>
          <a:bodyPr>
            <a:normAutofit/>
          </a:bodyPr>
          <a:lstStyle/>
          <a:p>
            <a:pPr marL="0" indent="0">
              <a:buNone/>
            </a:pPr>
            <a:r>
              <a:rPr lang="el-GR" altLang="el-GR" sz="2000" dirty="0" smtClean="0"/>
              <a:t>Παρατηρούνται </a:t>
            </a:r>
            <a:r>
              <a:rPr lang="el-GR" altLang="el-GR" sz="2000" dirty="0"/>
              <a:t>ένα φυσιολογικό ώριμο λεμφοκύτταρο αριστερά και ένα πολυμορφοπύρηνο ουδετερόφιλο με κατατμημένο πυρήνα δεξιά. </a:t>
            </a:r>
            <a:endParaRPr lang="el-GR" altLang="el-GR" sz="2000" dirty="0" smtClean="0"/>
          </a:p>
          <a:p>
            <a:pPr marL="0" indent="0">
              <a:buNone/>
            </a:pPr>
            <a:r>
              <a:rPr lang="el-GR" altLang="el-GR" sz="2000" dirty="0" smtClean="0"/>
              <a:t>Το </a:t>
            </a:r>
            <a:r>
              <a:rPr lang="el-GR" altLang="el-GR" sz="2000" dirty="0"/>
              <a:t>ερυθροκύτταρο είναι περίπου τα 2/3 του μεγέθους του φυσιολογικού λεμφοκυττάρου. </a:t>
            </a:r>
          </a:p>
        </p:txBody>
      </p:sp>
      <p:pic>
        <p:nvPicPr>
          <p:cNvPr id="145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340769"/>
            <a:ext cx="5809390" cy="348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5301207"/>
            <a:ext cx="8329670" cy="1323439"/>
          </a:xfrm>
          <a:prstGeom prst="rect">
            <a:avLst/>
          </a:prstGeom>
        </p:spPr>
        <p:txBody>
          <a:bodyPr wrap="square">
            <a:spAutoFit/>
          </a:bodyPr>
          <a:lstStyle/>
          <a:p>
            <a:pPr marL="0" indent="0">
              <a:buNone/>
            </a:pPr>
            <a:r>
              <a:rPr lang="el-GR" altLang="el-GR" sz="2000" dirty="0">
                <a:latin typeface="+mn-lt"/>
              </a:rPr>
              <a:t>Αν και τα κοκκιοκύτταρα επιβιώνουν αρκετές ώρες, τα λεμφοκύτταρα δύνανται να επιβιώνουν εβδομάδες, ή ακόμα και μήνες. Δύνανται να εισέρχονται και να εξέρχονται από την κυκλοφορία για να διαμείνουν σε μέρη, όπως είναι οι λεμφικοί ιστοί.</a:t>
            </a:r>
          </a:p>
        </p:txBody>
      </p:sp>
      <p:sp>
        <p:nvSpPr>
          <p:cNvPr id="6" name="Rectangle 5"/>
          <p:cNvSpPr/>
          <p:nvPr/>
        </p:nvSpPr>
        <p:spPr>
          <a:xfrm>
            <a:off x="3912299" y="4826403"/>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568546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normAutofit/>
          </a:bodyPr>
          <a:lstStyle/>
          <a:p>
            <a:r>
              <a:rPr lang="el-GR" altLang="el-GR" sz="3600" dirty="0"/>
              <a:t>Ιστολογικό επίχρισμα </a:t>
            </a:r>
            <a:r>
              <a:rPr lang="el-GR" altLang="el-GR" sz="3600" dirty="0" smtClean="0"/>
              <a:t>αίματος </a:t>
            </a:r>
            <a:r>
              <a:rPr lang="en-US" altLang="el-GR" sz="3200" b="0" dirty="0" smtClean="0">
                <a:solidFill>
                  <a:prstClr val="black"/>
                </a:solidFill>
              </a:rPr>
              <a:t>(</a:t>
            </a:r>
            <a:r>
              <a:rPr lang="el-GR" altLang="el-GR" sz="3200" b="0" dirty="0" smtClean="0">
                <a:solidFill>
                  <a:prstClr val="black"/>
                </a:solidFill>
              </a:rPr>
              <a:t>3</a:t>
            </a:r>
            <a:r>
              <a:rPr lang="en-US" altLang="el-GR" sz="3200" b="0" dirty="0" smtClean="0">
                <a:solidFill>
                  <a:prstClr val="black"/>
                </a:solidFill>
              </a:rPr>
              <a:t>/</a:t>
            </a:r>
            <a:r>
              <a:rPr lang="el-GR" altLang="el-GR" sz="3200" b="0" dirty="0">
                <a:solidFill>
                  <a:prstClr val="black"/>
                </a:solidFill>
              </a:rPr>
              <a:t>8</a:t>
            </a:r>
            <a:r>
              <a:rPr lang="en-US" altLang="el-GR" sz="3200" b="0" dirty="0">
                <a:solidFill>
                  <a:prstClr val="black"/>
                </a:solidFill>
              </a:rPr>
              <a:t>)</a:t>
            </a:r>
            <a:r>
              <a:rPr lang="el-GR" altLang="el-GR" sz="3200" dirty="0">
                <a:solidFill>
                  <a:prstClr val="black"/>
                </a:solidFill>
              </a:rPr>
              <a:t> </a:t>
            </a:r>
            <a:endParaRPr lang="el-GR" altLang="el-GR" sz="3600" dirty="0">
              <a:solidFill>
                <a:srgbClr val="FF9900"/>
              </a:solidFill>
            </a:endParaRPr>
          </a:p>
        </p:txBody>
      </p:sp>
      <p:sp>
        <p:nvSpPr>
          <p:cNvPr id="146435" name="Rectangle 3"/>
          <p:cNvSpPr>
            <a:spLocks noGrp="1" noChangeArrowheads="1"/>
          </p:cNvSpPr>
          <p:nvPr>
            <p:ph idx="1"/>
          </p:nvPr>
        </p:nvSpPr>
        <p:spPr>
          <a:xfrm>
            <a:off x="439352" y="1196752"/>
            <a:ext cx="2026567" cy="5040560"/>
          </a:xfrm>
        </p:spPr>
        <p:txBody>
          <a:bodyPr>
            <a:normAutofit/>
          </a:bodyPr>
          <a:lstStyle/>
          <a:p>
            <a:pPr marL="0" indent="0">
              <a:spcBef>
                <a:spcPts val="600"/>
              </a:spcBef>
              <a:buNone/>
            </a:pPr>
            <a:r>
              <a:rPr lang="el-GR" altLang="el-GR" sz="2000" dirty="0" smtClean="0"/>
              <a:t>Παρατηρείται </a:t>
            </a:r>
            <a:r>
              <a:rPr lang="el-GR" altLang="el-GR" sz="2000" dirty="0"/>
              <a:t>στο κέντρο ένα μονοκύτταρο. </a:t>
            </a:r>
            <a:endParaRPr lang="el-GR" altLang="el-GR" sz="2000" dirty="0" smtClean="0"/>
          </a:p>
          <a:p>
            <a:pPr marL="0" indent="0">
              <a:spcBef>
                <a:spcPts val="600"/>
              </a:spcBef>
              <a:buNone/>
            </a:pPr>
            <a:r>
              <a:rPr lang="el-GR" altLang="el-GR" sz="2000" dirty="0" smtClean="0"/>
              <a:t>Είναι </a:t>
            </a:r>
            <a:r>
              <a:rPr lang="el-GR" altLang="el-GR" sz="2000" dirty="0"/>
              <a:t>λίγο μεγαλύτερο από ένα λεμφοκύτταρο και έχει ένα διπλωμένο πυρήνα (νεφροειδής πυρήν). </a:t>
            </a:r>
          </a:p>
        </p:txBody>
      </p:sp>
      <p:pic>
        <p:nvPicPr>
          <p:cNvPr id="146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3" y="1294656"/>
            <a:ext cx="5472608" cy="346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9352" y="5229200"/>
            <a:ext cx="8406680" cy="1323439"/>
          </a:xfrm>
          <a:prstGeom prst="rect">
            <a:avLst/>
          </a:prstGeom>
        </p:spPr>
        <p:txBody>
          <a:bodyPr wrap="square">
            <a:spAutoFit/>
          </a:bodyPr>
          <a:lstStyle/>
          <a:p>
            <a:pPr marL="0" indent="0">
              <a:spcBef>
                <a:spcPts val="600"/>
              </a:spcBef>
              <a:buNone/>
            </a:pPr>
            <a:r>
              <a:rPr lang="el-GR" altLang="el-GR" sz="2000" dirty="0">
                <a:latin typeface="+mn-lt"/>
              </a:rPr>
              <a:t>Τα μονοκύτταρα δύνανται να μεταναστεύουν εκτός της αιματικής κυκλοφορίας και να μετατρέπονται σε ιστικά μακροφάγα (ιστιοκύτταρα πορευτικά) υπό την επίδραση των κυττοκινών. Παρατηρούνται πολλά μικρά σαν μουντζούρες, μπλέ αιμοπετάλια μεταξύ των ερυθροκυττάρων.</a:t>
            </a:r>
          </a:p>
        </p:txBody>
      </p:sp>
      <p:sp>
        <p:nvSpPr>
          <p:cNvPr id="6" name="Rectangle 5"/>
          <p:cNvSpPr/>
          <p:nvPr/>
        </p:nvSpPr>
        <p:spPr>
          <a:xfrm>
            <a:off x="3527885" y="4761129"/>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37137831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a:bodyPr>
          <a:lstStyle/>
          <a:p>
            <a:r>
              <a:rPr lang="el-GR" altLang="el-GR" sz="3600" dirty="0"/>
              <a:t>Ιστολογικό</a:t>
            </a:r>
            <a:r>
              <a:rPr lang="en-US" altLang="el-GR" sz="3600" dirty="0"/>
              <a:t> </a:t>
            </a:r>
            <a:r>
              <a:rPr lang="el-GR" altLang="el-GR" sz="3600" dirty="0"/>
              <a:t>επίχρισμα</a:t>
            </a:r>
            <a:r>
              <a:rPr lang="en-US" altLang="el-GR" sz="3600" dirty="0"/>
              <a:t> </a:t>
            </a:r>
            <a:r>
              <a:rPr lang="el-GR" altLang="el-GR" sz="3600" dirty="0" smtClean="0"/>
              <a:t>αίματος </a:t>
            </a:r>
            <a:r>
              <a:rPr lang="en-US" altLang="el-GR" sz="3200" b="0" dirty="0" smtClean="0">
                <a:solidFill>
                  <a:prstClr val="black"/>
                </a:solidFill>
              </a:rPr>
              <a:t>(</a:t>
            </a:r>
            <a:r>
              <a:rPr lang="el-GR" altLang="el-GR" sz="3200" b="0" dirty="0" smtClean="0">
                <a:solidFill>
                  <a:prstClr val="black"/>
                </a:solidFill>
              </a:rPr>
              <a:t>4</a:t>
            </a:r>
            <a:r>
              <a:rPr lang="en-US" altLang="el-GR" sz="3200" b="0" dirty="0" smtClean="0">
                <a:solidFill>
                  <a:prstClr val="black"/>
                </a:solidFill>
              </a:rPr>
              <a:t>/</a:t>
            </a:r>
            <a:r>
              <a:rPr lang="el-GR" altLang="el-GR" sz="3200" b="0" dirty="0">
                <a:solidFill>
                  <a:prstClr val="black"/>
                </a:solidFill>
              </a:rPr>
              <a:t>8</a:t>
            </a:r>
            <a:r>
              <a:rPr lang="en-US" altLang="el-GR" sz="3200" b="0" dirty="0">
                <a:solidFill>
                  <a:prstClr val="black"/>
                </a:solidFill>
              </a:rPr>
              <a:t>)</a:t>
            </a:r>
            <a:r>
              <a:rPr lang="el-GR" altLang="el-GR" sz="3200" dirty="0">
                <a:solidFill>
                  <a:prstClr val="black"/>
                </a:solidFill>
              </a:rPr>
              <a:t> </a:t>
            </a:r>
            <a:endParaRPr lang="el-GR" altLang="el-GR" sz="3600" dirty="0">
              <a:solidFill>
                <a:srgbClr val="FF9900"/>
              </a:solidFill>
            </a:endParaRPr>
          </a:p>
        </p:txBody>
      </p:sp>
      <p:sp>
        <p:nvSpPr>
          <p:cNvPr id="147459" name="Rectangle 3"/>
          <p:cNvSpPr>
            <a:spLocks noGrp="1" noChangeArrowheads="1"/>
          </p:cNvSpPr>
          <p:nvPr>
            <p:ph idx="1"/>
          </p:nvPr>
        </p:nvSpPr>
        <p:spPr/>
        <p:txBody>
          <a:bodyPr>
            <a:normAutofit/>
          </a:bodyPr>
          <a:lstStyle/>
          <a:p>
            <a:pPr marL="0" indent="0">
              <a:buNone/>
            </a:pPr>
            <a:r>
              <a:rPr lang="el-GR" altLang="el-GR" sz="2000" dirty="0" smtClean="0"/>
              <a:t>Παρατηρείται </a:t>
            </a:r>
            <a:r>
              <a:rPr lang="el-GR" altLang="el-GR" sz="2000" dirty="0"/>
              <a:t>στο κέντρο ένα ηωσινόφιλο με δίλοβο πυρήνα και πολυάριθμα </a:t>
            </a:r>
            <a:r>
              <a:rPr lang="el-GR" altLang="el-GR" sz="2000" dirty="0" smtClean="0"/>
              <a:t>ερυθρωπά </a:t>
            </a:r>
            <a:r>
              <a:rPr lang="el-GR" altLang="el-GR" sz="2000" dirty="0"/>
              <a:t>κοκκία στο κυτταρόπλασμά του. Ακριβώς από κάτω βρίσκεται ένα μικρό λεμφοκύτταρο. Τα ηωσινόφιλα δύνανται να αυξάνονται σε αλλεργικές αντιδράσεις και σε παρασιτώσεις </a:t>
            </a:r>
          </a:p>
        </p:txBody>
      </p:sp>
      <p:pic>
        <p:nvPicPr>
          <p:cNvPr id="147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564905"/>
            <a:ext cx="5616624" cy="369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39653" y="6253674"/>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681739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a:bodyPr>
          <a:lstStyle/>
          <a:p>
            <a:r>
              <a:rPr lang="el-GR" altLang="el-GR" sz="3600" dirty="0"/>
              <a:t>Ιστολογικό</a:t>
            </a:r>
            <a:r>
              <a:rPr lang="en-US" altLang="el-GR" sz="3600" dirty="0"/>
              <a:t> </a:t>
            </a:r>
            <a:r>
              <a:rPr lang="el-GR" altLang="el-GR" sz="3600" dirty="0"/>
              <a:t>επίχρισμα</a:t>
            </a:r>
            <a:r>
              <a:rPr lang="en-US" altLang="el-GR" sz="3600" dirty="0"/>
              <a:t> </a:t>
            </a:r>
            <a:r>
              <a:rPr lang="el-GR" altLang="el-GR" sz="3600" dirty="0" smtClean="0"/>
              <a:t>αίματος </a:t>
            </a:r>
            <a:r>
              <a:rPr lang="en-US" altLang="el-GR" sz="3200" b="0" dirty="0" smtClean="0">
                <a:solidFill>
                  <a:prstClr val="black"/>
                </a:solidFill>
              </a:rPr>
              <a:t>(</a:t>
            </a:r>
            <a:r>
              <a:rPr lang="el-GR" altLang="el-GR" sz="3200" b="0" dirty="0" smtClean="0">
                <a:solidFill>
                  <a:prstClr val="black"/>
                </a:solidFill>
              </a:rPr>
              <a:t>5</a:t>
            </a:r>
            <a:r>
              <a:rPr lang="en-US" altLang="el-GR" sz="3200" b="0" dirty="0" smtClean="0">
                <a:solidFill>
                  <a:prstClr val="black"/>
                </a:solidFill>
              </a:rPr>
              <a:t>/</a:t>
            </a:r>
            <a:r>
              <a:rPr lang="el-GR" altLang="el-GR" sz="3200" b="0" dirty="0">
                <a:solidFill>
                  <a:prstClr val="black"/>
                </a:solidFill>
              </a:rPr>
              <a:t>8</a:t>
            </a:r>
            <a:r>
              <a:rPr lang="en-US" altLang="el-GR" sz="3200" b="0" dirty="0">
                <a:solidFill>
                  <a:prstClr val="black"/>
                </a:solidFill>
              </a:rPr>
              <a:t>)</a:t>
            </a:r>
            <a:r>
              <a:rPr lang="el-GR" altLang="el-GR" sz="3200" dirty="0">
                <a:solidFill>
                  <a:prstClr val="black"/>
                </a:solidFill>
              </a:rPr>
              <a:t> </a:t>
            </a:r>
            <a:endParaRPr lang="el-GR" altLang="el-GR" sz="3600" dirty="0">
              <a:solidFill>
                <a:srgbClr val="FF9900"/>
              </a:solidFill>
            </a:endParaRPr>
          </a:p>
        </p:txBody>
      </p:sp>
      <p:sp>
        <p:nvSpPr>
          <p:cNvPr id="148483" name="Rectangle 3"/>
          <p:cNvSpPr>
            <a:spLocks noGrp="1" noChangeArrowheads="1"/>
          </p:cNvSpPr>
          <p:nvPr>
            <p:ph idx="1"/>
          </p:nvPr>
        </p:nvSpPr>
        <p:spPr>
          <a:xfrm>
            <a:off x="6494524" y="1196752"/>
            <a:ext cx="2397956" cy="5040560"/>
          </a:xfrm>
        </p:spPr>
        <p:txBody>
          <a:bodyPr>
            <a:normAutofit/>
          </a:bodyPr>
          <a:lstStyle/>
          <a:p>
            <a:pPr marL="0" indent="0">
              <a:buNone/>
            </a:pPr>
            <a:r>
              <a:rPr lang="el-GR" altLang="el-GR" sz="2000" dirty="0" smtClean="0"/>
              <a:t>Παρατηρείται </a:t>
            </a:r>
            <a:r>
              <a:rPr lang="el-GR" altLang="el-GR" sz="2000" dirty="0"/>
              <a:t>στο κέντρο ένα βασεόφιλο με ένα λοβωτό πυρήνα (όπως τα </a:t>
            </a:r>
            <a:r>
              <a:rPr lang="el-GR" altLang="el-GR" sz="2000" dirty="0" smtClean="0"/>
              <a:t>ΠΛΟ</a:t>
            </a:r>
            <a:r>
              <a:rPr lang="en-US" altLang="el-GR" sz="2000" dirty="0" smtClean="0"/>
              <a:t> </a:t>
            </a:r>
            <a:r>
              <a:rPr lang="el-GR" altLang="el-GR" sz="2000" dirty="0" smtClean="0"/>
              <a:t>=</a:t>
            </a:r>
            <a:r>
              <a:rPr lang="en-US" altLang="el-GR" sz="2000" dirty="0" smtClean="0"/>
              <a:t> </a:t>
            </a:r>
            <a:r>
              <a:rPr lang="el-GR" altLang="el-GR" sz="2000" dirty="0" smtClean="0"/>
              <a:t>Πολυμορφοπύρηνα </a:t>
            </a:r>
            <a:r>
              <a:rPr lang="el-GR" altLang="el-GR" sz="2000" dirty="0"/>
              <a:t>Λευκοκύτταρα Ουδετερόφιλα) και πολυάριθμα αδρά, σκούρα μπλέ κοκκία στο κυτταρόπλασμα. </a:t>
            </a:r>
          </a:p>
        </p:txBody>
      </p:sp>
      <p:pic>
        <p:nvPicPr>
          <p:cNvPr id="148485" name="Picture 5" descr="HEM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21" y="1268760"/>
            <a:ext cx="5756063" cy="364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528" y="5468295"/>
            <a:ext cx="8568952" cy="1323439"/>
          </a:xfrm>
          <a:prstGeom prst="rect">
            <a:avLst/>
          </a:prstGeom>
        </p:spPr>
        <p:txBody>
          <a:bodyPr wrap="square">
            <a:spAutoFit/>
          </a:bodyPr>
          <a:lstStyle/>
          <a:p>
            <a:pPr marL="0" indent="0">
              <a:buNone/>
            </a:pPr>
            <a:r>
              <a:rPr lang="el-GR" altLang="el-GR" sz="2000" dirty="0">
                <a:latin typeface="+mn-lt"/>
              </a:rPr>
              <a:t>Δεν παρατηρούνται συχνά στο φυσιολογικό περιφερικό επίχρισμα αίματος, και η σημασία τους είναι ασαφής. Ένα ουδετερόφιλο με πολύλοβο πυρήνα παρατηρείται αριστερά, και ένα μεγάλο, ενεργοποιημένο λεμφοκύτταρα στα δεξιά.</a:t>
            </a:r>
          </a:p>
        </p:txBody>
      </p:sp>
      <p:sp>
        <p:nvSpPr>
          <p:cNvPr id="6" name="Rectangle 5"/>
          <p:cNvSpPr/>
          <p:nvPr/>
        </p:nvSpPr>
        <p:spPr>
          <a:xfrm>
            <a:off x="1441940" y="4916403"/>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11996972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normAutofit/>
          </a:bodyPr>
          <a:lstStyle/>
          <a:p>
            <a:r>
              <a:rPr lang="el-GR" altLang="el-GR" sz="3600" dirty="0"/>
              <a:t>Ιστολογικό</a:t>
            </a:r>
            <a:r>
              <a:rPr lang="en-US" altLang="el-GR" sz="3600" dirty="0"/>
              <a:t> </a:t>
            </a:r>
            <a:r>
              <a:rPr lang="el-GR" altLang="el-GR" sz="3600" dirty="0"/>
              <a:t>επίχρισμα</a:t>
            </a:r>
            <a:r>
              <a:rPr lang="en-US" altLang="el-GR" sz="3600" dirty="0"/>
              <a:t> </a:t>
            </a:r>
            <a:r>
              <a:rPr lang="el-GR" altLang="el-GR" sz="3600" dirty="0" smtClean="0"/>
              <a:t>αίματος </a:t>
            </a:r>
            <a:r>
              <a:rPr lang="en-US" altLang="el-GR" sz="3200" b="0" dirty="0" smtClean="0">
                <a:solidFill>
                  <a:prstClr val="black"/>
                </a:solidFill>
              </a:rPr>
              <a:t>(</a:t>
            </a:r>
            <a:r>
              <a:rPr lang="el-GR" altLang="el-GR" sz="3200" b="0" dirty="0" smtClean="0">
                <a:solidFill>
                  <a:prstClr val="black"/>
                </a:solidFill>
              </a:rPr>
              <a:t>6</a:t>
            </a:r>
            <a:r>
              <a:rPr lang="en-US" altLang="el-GR" sz="3200" b="0" dirty="0" smtClean="0">
                <a:solidFill>
                  <a:prstClr val="black"/>
                </a:solidFill>
              </a:rPr>
              <a:t>/</a:t>
            </a:r>
            <a:r>
              <a:rPr lang="el-GR" altLang="el-GR" sz="3200" b="0" dirty="0">
                <a:solidFill>
                  <a:prstClr val="black"/>
                </a:solidFill>
              </a:rPr>
              <a:t>8</a:t>
            </a:r>
            <a:r>
              <a:rPr lang="en-US" altLang="el-GR" sz="3200" b="0" dirty="0">
                <a:solidFill>
                  <a:prstClr val="black"/>
                </a:solidFill>
              </a:rPr>
              <a:t>)</a:t>
            </a:r>
            <a:r>
              <a:rPr lang="el-GR" altLang="el-GR" sz="3200" dirty="0">
                <a:solidFill>
                  <a:prstClr val="black"/>
                </a:solidFill>
              </a:rPr>
              <a:t> </a:t>
            </a:r>
            <a:endParaRPr lang="el-GR" altLang="el-GR" sz="3600" dirty="0">
              <a:solidFill>
                <a:srgbClr val="FF9900"/>
              </a:solidFill>
            </a:endParaRPr>
          </a:p>
        </p:txBody>
      </p:sp>
      <p:sp>
        <p:nvSpPr>
          <p:cNvPr id="149507" name="Rectangle 3"/>
          <p:cNvSpPr>
            <a:spLocks noGrp="1" noChangeArrowheads="1"/>
          </p:cNvSpPr>
          <p:nvPr>
            <p:ph idx="1"/>
          </p:nvPr>
        </p:nvSpPr>
        <p:spPr>
          <a:xfrm>
            <a:off x="6082448" y="1052736"/>
            <a:ext cx="3061552" cy="5661248"/>
          </a:xfrm>
        </p:spPr>
        <p:txBody>
          <a:bodyPr>
            <a:normAutofit/>
          </a:bodyPr>
          <a:lstStyle/>
          <a:p>
            <a:pPr marL="0" indent="0">
              <a:buNone/>
            </a:pPr>
            <a:r>
              <a:rPr lang="el-GR" altLang="el-GR" sz="2000" dirty="0" smtClean="0"/>
              <a:t>Τα </a:t>
            </a:r>
            <a:r>
              <a:rPr lang="el-GR" altLang="el-GR" sz="2000" dirty="0"/>
              <a:t>ερυθροκύτταρα στο πεδίο εμφανίζονται φυσιολογικά. </a:t>
            </a:r>
            <a:endParaRPr lang="el-GR" altLang="el-GR" sz="2000" dirty="0" smtClean="0"/>
          </a:p>
          <a:p>
            <a:pPr marL="0" indent="0">
              <a:buNone/>
            </a:pPr>
            <a:r>
              <a:rPr lang="el-GR" altLang="el-GR" sz="2000" dirty="0" smtClean="0"/>
              <a:t>Το </a:t>
            </a:r>
            <a:r>
              <a:rPr lang="el-GR" altLang="el-GR" sz="2000" dirty="0"/>
              <a:t>σημαντικό εύρημα στην εικόνα είναι η παρουσία πολυαρίθμων πολυμορφοπυρήνων ουδετεροφίλων κοκκιοκυττάρων (ΠΛΟ). </a:t>
            </a:r>
            <a:endParaRPr lang="el-GR" altLang="el-GR" sz="2000" dirty="0" smtClean="0"/>
          </a:p>
          <a:p>
            <a:pPr marL="0" indent="0">
              <a:buNone/>
            </a:pPr>
            <a:r>
              <a:rPr lang="el-GR" altLang="el-GR" sz="2000" dirty="0" smtClean="0"/>
              <a:t>Μία </a:t>
            </a:r>
            <a:r>
              <a:rPr lang="el-GR" altLang="el-GR" sz="2000" dirty="0"/>
              <a:t>αύξηση του αριθμού των λευκοκυττάρων με πολυάριθμα ουδετερόφιλα (ΠΛΟ) υποδηλώνει φλεγμονή ή μόλυνση. </a:t>
            </a:r>
          </a:p>
        </p:txBody>
      </p:sp>
      <p:pic>
        <p:nvPicPr>
          <p:cNvPr id="149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1"/>
            <a:ext cx="5328592" cy="28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5120" y="4372185"/>
            <a:ext cx="5669048" cy="2246769"/>
          </a:xfrm>
          <a:prstGeom prst="rect">
            <a:avLst/>
          </a:prstGeom>
        </p:spPr>
        <p:txBody>
          <a:bodyPr wrap="square">
            <a:spAutoFit/>
          </a:bodyPr>
          <a:lstStyle/>
          <a:p>
            <a:pPr marL="0" indent="0">
              <a:buNone/>
            </a:pPr>
            <a:r>
              <a:rPr lang="el-GR" altLang="el-GR" sz="2000" dirty="0">
                <a:latin typeface="+mn-lt"/>
              </a:rPr>
              <a:t>Ένας πολύ υψηλός λευκοκυτταρικός τίτλος (&gt;50,000) ο οποίος δεν είναι λευχαιμία είναι γνωστός ως "λευχαιμιοειδής αντίδραση". </a:t>
            </a:r>
            <a:endParaRPr lang="el-GR" altLang="el-GR" sz="2000" dirty="0" smtClean="0">
              <a:latin typeface="+mn-lt"/>
            </a:endParaRPr>
          </a:p>
          <a:p>
            <a:pPr marL="0" indent="0">
              <a:buNone/>
            </a:pPr>
            <a:r>
              <a:rPr lang="el-GR" altLang="el-GR" sz="2000" dirty="0" smtClean="0">
                <a:latin typeface="+mn-lt"/>
              </a:rPr>
              <a:t>Αυτή </a:t>
            </a:r>
            <a:r>
              <a:rPr lang="el-GR" altLang="el-GR" sz="2000" dirty="0">
                <a:latin typeface="+mn-lt"/>
              </a:rPr>
              <a:t>η αντίδραση δύναται να διαχωριστεί από τα κακοήθη λευκοκύτταρα από την παρουσία υψηλών τιμών του ενζύμου λευκοκυτταρικής αλκαλικής φωσφατάσης (</a:t>
            </a:r>
            <a:r>
              <a:rPr lang="en-GB" altLang="el-GR" sz="2000" dirty="0">
                <a:latin typeface="+mn-lt"/>
              </a:rPr>
              <a:t>LAP</a:t>
            </a:r>
            <a:r>
              <a:rPr lang="el-GR" altLang="el-GR" sz="2000" dirty="0">
                <a:latin typeface="+mn-lt"/>
              </a:rPr>
              <a:t>) στα φυσιολογικά ουδετερόφιλα.</a:t>
            </a:r>
          </a:p>
        </p:txBody>
      </p:sp>
      <p:sp>
        <p:nvSpPr>
          <p:cNvPr id="6" name="Rectangle 5"/>
          <p:cNvSpPr/>
          <p:nvPr/>
        </p:nvSpPr>
        <p:spPr>
          <a:xfrm>
            <a:off x="1295636" y="3959154"/>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10538270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r>
              <a:rPr lang="el-GR" altLang="el-GR" sz="3600" dirty="0"/>
              <a:t>Ιστολογικό</a:t>
            </a:r>
            <a:r>
              <a:rPr lang="en-US" altLang="el-GR" sz="3600" dirty="0"/>
              <a:t> </a:t>
            </a:r>
            <a:r>
              <a:rPr lang="el-GR" altLang="el-GR" sz="3600" dirty="0"/>
              <a:t>επίχρισμα</a:t>
            </a:r>
            <a:r>
              <a:rPr lang="en-US" altLang="el-GR" sz="3600" dirty="0"/>
              <a:t> </a:t>
            </a:r>
            <a:r>
              <a:rPr lang="el-GR" altLang="el-GR" sz="3600" dirty="0" smtClean="0"/>
              <a:t>αίματος </a:t>
            </a:r>
            <a:r>
              <a:rPr lang="en-US" altLang="el-GR" sz="3200" b="0" dirty="0" smtClean="0">
                <a:solidFill>
                  <a:prstClr val="black"/>
                </a:solidFill>
              </a:rPr>
              <a:t>(</a:t>
            </a:r>
            <a:r>
              <a:rPr lang="el-GR" altLang="el-GR" sz="3200" b="0" dirty="0" smtClean="0">
                <a:solidFill>
                  <a:prstClr val="black"/>
                </a:solidFill>
              </a:rPr>
              <a:t>7</a:t>
            </a:r>
            <a:r>
              <a:rPr lang="en-US" altLang="el-GR" sz="3200" b="0" dirty="0" smtClean="0">
                <a:solidFill>
                  <a:prstClr val="black"/>
                </a:solidFill>
              </a:rPr>
              <a:t>/</a:t>
            </a:r>
            <a:r>
              <a:rPr lang="el-GR" altLang="el-GR" sz="3200" b="0" dirty="0">
                <a:solidFill>
                  <a:prstClr val="black"/>
                </a:solidFill>
              </a:rPr>
              <a:t>8</a:t>
            </a:r>
            <a:r>
              <a:rPr lang="en-US" altLang="el-GR" sz="3200" b="0" dirty="0">
                <a:solidFill>
                  <a:prstClr val="black"/>
                </a:solidFill>
              </a:rPr>
              <a:t>)</a:t>
            </a:r>
            <a:r>
              <a:rPr lang="el-GR" altLang="el-GR" sz="3200" dirty="0">
                <a:solidFill>
                  <a:prstClr val="black"/>
                </a:solidFill>
              </a:rPr>
              <a:t> </a:t>
            </a:r>
            <a:endParaRPr lang="el-GR" altLang="el-GR" sz="3600" dirty="0">
              <a:solidFill>
                <a:srgbClr val="FF9900"/>
              </a:solidFill>
            </a:endParaRPr>
          </a:p>
        </p:txBody>
      </p:sp>
      <p:sp>
        <p:nvSpPr>
          <p:cNvPr id="150531" name="Rectangle 3"/>
          <p:cNvSpPr>
            <a:spLocks noGrp="1" noChangeArrowheads="1"/>
          </p:cNvSpPr>
          <p:nvPr>
            <p:ph idx="1"/>
          </p:nvPr>
        </p:nvSpPr>
        <p:spPr/>
        <p:txBody>
          <a:bodyPr>
            <a:normAutofit/>
          </a:bodyPr>
          <a:lstStyle/>
          <a:p>
            <a:pPr marL="0" indent="0">
              <a:buNone/>
            </a:pPr>
            <a:r>
              <a:rPr lang="en-GB" altLang="el-GR" sz="2000" dirty="0" smtClean="0"/>
              <a:t>T</a:t>
            </a:r>
            <a:r>
              <a:rPr lang="el-GR" altLang="el-GR" sz="2000" dirty="0"/>
              <a:t>α ερυθροκύτταρα έχουν συγκολληθεί σε μακριές </a:t>
            </a:r>
            <a:r>
              <a:rPr lang="el-GR" altLang="el-GR" sz="2000" dirty="0" smtClean="0"/>
              <a:t>αλυσίδες</a:t>
            </a:r>
            <a:r>
              <a:rPr lang="el-GR" altLang="el-GR" sz="2000" dirty="0"/>
              <a:t>. Η κατάσταση αυτή είναι γνωστή ως  </a:t>
            </a:r>
            <a:r>
              <a:rPr lang="en-GB" altLang="el-GR" sz="2000" dirty="0"/>
              <a:t>as</a:t>
            </a:r>
            <a:r>
              <a:rPr lang="el-GR" altLang="el-GR" sz="2000" dirty="0"/>
              <a:t> "</a:t>
            </a:r>
            <a:r>
              <a:rPr lang="en-GB" altLang="el-GR" sz="2000" dirty="0"/>
              <a:t>rouleaux formation</a:t>
            </a:r>
            <a:r>
              <a:rPr lang="el-GR" altLang="el-GR" sz="2000" dirty="0"/>
              <a:t>" (κυλινδρικός σχηματισμός) και συμβαίνει σε αύξηση των πρωτεϊνών του ορού, ιδιαίτερα  του ινωδογόνου και των σφαιρινών. Αυτές</a:t>
            </a:r>
            <a:r>
              <a:rPr lang="en-GB" altLang="el-GR" sz="2000" dirty="0"/>
              <a:t> </a:t>
            </a:r>
            <a:r>
              <a:rPr lang="el-GR" altLang="el-GR" sz="2000" dirty="0"/>
              <a:t>οι</a:t>
            </a:r>
            <a:r>
              <a:rPr lang="en-GB" altLang="el-GR" sz="2000" dirty="0"/>
              <a:t> </a:t>
            </a:r>
            <a:r>
              <a:rPr lang="el-GR" altLang="el-GR" sz="2000" dirty="0"/>
              <a:t>μακριές</a:t>
            </a:r>
            <a:r>
              <a:rPr lang="en-GB" altLang="el-GR" sz="2000" dirty="0"/>
              <a:t> </a:t>
            </a:r>
            <a:r>
              <a:rPr lang="el-GR" altLang="el-GR" sz="2000" dirty="0" smtClean="0"/>
              <a:t>αλυσίδες</a:t>
            </a:r>
            <a:r>
              <a:rPr lang="en-GB" altLang="el-GR" sz="2000" dirty="0" smtClean="0"/>
              <a:t> </a:t>
            </a:r>
            <a:r>
              <a:rPr lang="el-GR" altLang="el-GR" sz="2000" dirty="0"/>
              <a:t>των</a:t>
            </a:r>
            <a:r>
              <a:rPr lang="en-GB" altLang="el-GR" sz="2000" dirty="0"/>
              <a:t> </a:t>
            </a:r>
            <a:r>
              <a:rPr lang="el-GR" altLang="el-GR" sz="2000" dirty="0"/>
              <a:t>ερυθροκυττάρων</a:t>
            </a:r>
            <a:r>
              <a:rPr lang="en-GB" altLang="el-GR" sz="2000" dirty="0"/>
              <a:t> </a:t>
            </a:r>
            <a:r>
              <a:rPr lang="el-GR" altLang="el-GR" sz="2000" dirty="0"/>
              <a:t>καθιζάνουν</a:t>
            </a:r>
            <a:r>
              <a:rPr lang="en-GB" altLang="el-GR" sz="2000" dirty="0"/>
              <a:t> </a:t>
            </a:r>
            <a:r>
              <a:rPr lang="el-GR" altLang="el-GR" sz="2000" dirty="0"/>
              <a:t>πιο</a:t>
            </a:r>
            <a:r>
              <a:rPr lang="en-GB" altLang="el-GR" sz="2000" dirty="0"/>
              <a:t> </a:t>
            </a:r>
            <a:r>
              <a:rPr lang="el-GR" altLang="el-GR" sz="2000" dirty="0"/>
              <a:t>γρήγορα</a:t>
            </a:r>
            <a:r>
              <a:rPr lang="en-GB" altLang="el-GR" sz="2000" dirty="0"/>
              <a:t>. </a:t>
            </a:r>
            <a:endParaRPr lang="el-GR" altLang="el-GR" sz="2000" dirty="0"/>
          </a:p>
        </p:txBody>
      </p:sp>
      <p:pic>
        <p:nvPicPr>
          <p:cNvPr id="150533" name="Picture 5" descr="HEM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94" y="2924944"/>
            <a:ext cx="5523835"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96528" y="2828835"/>
            <a:ext cx="2435911" cy="2862322"/>
          </a:xfrm>
          <a:prstGeom prst="rect">
            <a:avLst/>
          </a:prstGeom>
        </p:spPr>
        <p:txBody>
          <a:bodyPr wrap="square">
            <a:spAutoFit/>
          </a:bodyPr>
          <a:lstStyle/>
          <a:p>
            <a:pPr marL="0" indent="0">
              <a:buNone/>
            </a:pPr>
            <a:r>
              <a:rPr lang="el-GR" altLang="el-GR" sz="2000" dirty="0">
                <a:latin typeface="+mn-lt"/>
              </a:rPr>
              <a:t>Αυτός είναι ο μηχανισμός για την ταχύτητα καθιζήσεως (ΤΚΕ), η οποία αυξάνεται στην μη ειδική   φλεγμονή  και στην αυξημένη "οξεία φάση" των πρωτεϊνών του ορού.</a:t>
            </a:r>
          </a:p>
        </p:txBody>
      </p:sp>
      <p:sp>
        <p:nvSpPr>
          <p:cNvPr id="6" name="Rectangle 5"/>
          <p:cNvSpPr/>
          <p:nvPr/>
        </p:nvSpPr>
        <p:spPr>
          <a:xfrm>
            <a:off x="1426399" y="5923111"/>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39225317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r>
              <a:rPr lang="el-GR" altLang="el-GR" sz="3600" dirty="0"/>
              <a:t>Ιστολογικό</a:t>
            </a:r>
            <a:r>
              <a:rPr lang="en-US" altLang="el-GR" sz="3600" dirty="0"/>
              <a:t> </a:t>
            </a:r>
            <a:r>
              <a:rPr lang="el-GR" altLang="el-GR" sz="3600" dirty="0"/>
              <a:t>επίχρισμα</a:t>
            </a:r>
            <a:r>
              <a:rPr lang="en-US" altLang="el-GR" sz="3600" dirty="0"/>
              <a:t> </a:t>
            </a:r>
            <a:r>
              <a:rPr lang="el-GR" altLang="el-GR" sz="3600" dirty="0" smtClean="0"/>
              <a:t>αίματος </a:t>
            </a:r>
            <a:r>
              <a:rPr lang="en-US" altLang="el-GR" sz="3200" b="0" dirty="0" smtClean="0">
                <a:solidFill>
                  <a:prstClr val="black"/>
                </a:solidFill>
              </a:rPr>
              <a:t>(</a:t>
            </a:r>
            <a:r>
              <a:rPr lang="el-GR" altLang="el-GR" sz="3200" b="0" dirty="0" smtClean="0">
                <a:solidFill>
                  <a:prstClr val="black"/>
                </a:solidFill>
              </a:rPr>
              <a:t>8</a:t>
            </a:r>
            <a:r>
              <a:rPr lang="en-US" altLang="el-GR" sz="3200" b="0" dirty="0" smtClean="0">
                <a:solidFill>
                  <a:prstClr val="black"/>
                </a:solidFill>
              </a:rPr>
              <a:t>/</a:t>
            </a:r>
            <a:r>
              <a:rPr lang="el-GR" altLang="el-GR" sz="3200" b="0" dirty="0">
                <a:solidFill>
                  <a:prstClr val="black"/>
                </a:solidFill>
              </a:rPr>
              <a:t>8</a:t>
            </a:r>
            <a:r>
              <a:rPr lang="en-US" altLang="el-GR" sz="3200" b="0" dirty="0">
                <a:solidFill>
                  <a:prstClr val="black"/>
                </a:solidFill>
              </a:rPr>
              <a:t>)</a:t>
            </a:r>
            <a:r>
              <a:rPr lang="el-GR" altLang="el-GR" sz="3200" dirty="0">
                <a:solidFill>
                  <a:prstClr val="black"/>
                </a:solidFill>
              </a:rPr>
              <a:t> </a:t>
            </a:r>
            <a:endParaRPr lang="el-GR" altLang="el-GR" sz="3600" dirty="0">
              <a:solidFill>
                <a:srgbClr val="FF9900"/>
              </a:solidFill>
            </a:endParaRPr>
          </a:p>
        </p:txBody>
      </p:sp>
      <p:sp>
        <p:nvSpPr>
          <p:cNvPr id="150531" name="Rectangle 3"/>
          <p:cNvSpPr>
            <a:spLocks noGrp="1" noChangeArrowheads="1"/>
          </p:cNvSpPr>
          <p:nvPr>
            <p:ph idx="1"/>
          </p:nvPr>
        </p:nvSpPr>
        <p:spPr/>
        <p:txBody>
          <a:bodyPr>
            <a:normAutofit/>
          </a:bodyPr>
          <a:lstStyle/>
          <a:p>
            <a:pPr marL="0" indent="0">
              <a:buNone/>
            </a:pPr>
            <a:r>
              <a:rPr lang="el-GR" altLang="el-GR" sz="2000" dirty="0"/>
              <a:t>Οι πρωτεϊνες οξείας φάσης δύνανται να περιέχουν: </a:t>
            </a:r>
            <a:r>
              <a:rPr lang="en-US" altLang="el-GR" sz="2000" dirty="0"/>
              <a:t>C</a:t>
            </a:r>
            <a:r>
              <a:rPr lang="el-GR" altLang="el-GR" sz="2000" dirty="0"/>
              <a:t>-αντιδρώσα </a:t>
            </a:r>
            <a:r>
              <a:rPr lang="el-GR" altLang="el-GR" sz="2000" dirty="0" smtClean="0"/>
              <a:t>πρωτεΐνη </a:t>
            </a:r>
            <a:r>
              <a:rPr lang="el-GR" altLang="el-GR" sz="2000" dirty="0"/>
              <a:t>(</a:t>
            </a:r>
            <a:r>
              <a:rPr lang="en-US" altLang="el-GR" sz="2000" dirty="0"/>
              <a:t>CRP</a:t>
            </a:r>
            <a:r>
              <a:rPr lang="el-GR" altLang="el-GR" sz="2000" dirty="0"/>
              <a:t> ή </a:t>
            </a:r>
            <a:r>
              <a:rPr lang="en-US" altLang="el-GR" sz="2000" dirty="0"/>
              <a:t>C</a:t>
            </a:r>
            <a:r>
              <a:rPr lang="el-GR" altLang="el-GR" sz="2000" dirty="0"/>
              <a:t>-</a:t>
            </a:r>
            <a:r>
              <a:rPr lang="en-US" altLang="el-GR" sz="2000" dirty="0"/>
              <a:t>Reaction Protein</a:t>
            </a:r>
            <a:r>
              <a:rPr lang="el-GR" altLang="el-GR" sz="2000" dirty="0"/>
              <a:t>), αμυλοειδές Α, απτοσφαιρίνη, και ινωδογόνο. Οι κυτοκίνες που ενεργοποιούν τις  πρωτεϊνες οξείας φάσης περιλαμβάνουν  την Ισολευκίνη-1 (IL-1), και την Ισολευκίνη-6  (IL-6). </a:t>
            </a:r>
          </a:p>
        </p:txBody>
      </p:sp>
      <p:pic>
        <p:nvPicPr>
          <p:cNvPr id="150533" name="Picture 5" descr="HEM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95" y="2564904"/>
            <a:ext cx="5327449" cy="29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96207" y="5481717"/>
            <a:ext cx="3816424" cy="430887"/>
          </a:xfrm>
          <a:prstGeom prst="rect">
            <a:avLst/>
          </a:prstGeom>
        </p:spPr>
        <p:txBody>
          <a:bodyPr wrap="square">
            <a:spAutoFit/>
          </a:bodyPr>
          <a:lstStyle/>
          <a:p>
            <a:pPr algn="ctr"/>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3090019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r>
              <a:rPr lang="el-GR" altLang="el-GR" sz="3600" dirty="0"/>
              <a:t>Επίχρισμα</a:t>
            </a:r>
            <a:r>
              <a:rPr lang="en-US" altLang="el-GR" sz="3600" dirty="0"/>
              <a:t> </a:t>
            </a:r>
            <a:r>
              <a:rPr lang="el-GR" altLang="el-GR" sz="3600" dirty="0" smtClean="0"/>
              <a:t>αίματος </a:t>
            </a:r>
            <a:r>
              <a:rPr lang="en-US" altLang="el-GR" sz="3200" b="0" dirty="0" smtClean="0">
                <a:solidFill>
                  <a:prstClr val="black"/>
                </a:solidFill>
              </a:rPr>
              <a:t>(</a:t>
            </a:r>
            <a:r>
              <a:rPr lang="el-GR" altLang="el-GR" sz="3200" b="0" dirty="0" smtClean="0">
                <a:solidFill>
                  <a:prstClr val="black"/>
                </a:solidFill>
              </a:rPr>
              <a:t>3</a:t>
            </a:r>
            <a:r>
              <a:rPr lang="en-US" altLang="el-GR" sz="3200" b="0" dirty="0" smtClean="0">
                <a:solidFill>
                  <a:prstClr val="black"/>
                </a:solidFill>
              </a:rPr>
              <a:t>/</a:t>
            </a:r>
            <a:r>
              <a:rPr lang="el-GR" altLang="el-GR" sz="3200" b="0" dirty="0">
                <a:solidFill>
                  <a:prstClr val="black"/>
                </a:solidFill>
              </a:rPr>
              <a:t>5</a:t>
            </a:r>
            <a:r>
              <a:rPr lang="en-US" altLang="el-GR" sz="3200" b="0" dirty="0">
                <a:solidFill>
                  <a:prstClr val="black"/>
                </a:solidFill>
              </a:rPr>
              <a:t>)</a:t>
            </a:r>
            <a:endParaRPr lang="el-GR" altLang="el-GR" sz="3600" dirty="0">
              <a:solidFill>
                <a:srgbClr val="FF9900"/>
              </a:solidFill>
            </a:endParaRPr>
          </a:p>
        </p:txBody>
      </p:sp>
      <p:sp>
        <p:nvSpPr>
          <p:cNvPr id="116739" name="Rectangle 3"/>
          <p:cNvSpPr>
            <a:spLocks noGrp="1" noChangeArrowheads="1"/>
          </p:cNvSpPr>
          <p:nvPr>
            <p:ph idx="1"/>
          </p:nvPr>
        </p:nvSpPr>
        <p:spPr/>
        <p:txBody>
          <a:bodyPr/>
          <a:lstStyle/>
          <a:p>
            <a:r>
              <a:rPr lang="el-GR" altLang="el-GR" sz="2000" dirty="0" smtClean="0"/>
              <a:t>Μ</a:t>
            </a:r>
            <a:r>
              <a:rPr lang="en-US" altLang="el-GR" sz="2000" dirty="0"/>
              <a:t>: </a:t>
            </a:r>
            <a:r>
              <a:rPr lang="el-GR" altLang="el-GR" sz="2000" dirty="0" smtClean="0"/>
              <a:t>Μονοπύρηνο</a:t>
            </a:r>
          </a:p>
          <a:p>
            <a:r>
              <a:rPr lang="en-US" altLang="el-GR" sz="2000" dirty="0" smtClean="0"/>
              <a:t>P</a:t>
            </a:r>
            <a:r>
              <a:rPr lang="en-US" altLang="el-GR" sz="2000" dirty="0"/>
              <a:t>: </a:t>
            </a:r>
            <a:r>
              <a:rPr lang="el-GR" altLang="el-GR" sz="2000" dirty="0" smtClean="0"/>
              <a:t>Πολυμορφοπύρηνο</a:t>
            </a:r>
          </a:p>
          <a:p>
            <a:r>
              <a:rPr lang="el-GR" altLang="el-GR" sz="2000" dirty="0" smtClean="0"/>
              <a:t>Ε</a:t>
            </a:r>
            <a:r>
              <a:rPr lang="en-US" altLang="el-GR" sz="2000" dirty="0"/>
              <a:t>: </a:t>
            </a:r>
            <a:r>
              <a:rPr lang="el-GR" altLang="el-GR" sz="2000" dirty="0"/>
              <a:t>Ερυθρό</a:t>
            </a:r>
            <a:r>
              <a:rPr lang="en-US" altLang="el-GR" sz="2000" dirty="0"/>
              <a:t> </a:t>
            </a:r>
            <a:r>
              <a:rPr lang="el-GR" altLang="el-GR" sz="2000" dirty="0" smtClean="0"/>
              <a:t>αιμοσφαίριο</a:t>
            </a:r>
          </a:p>
          <a:p>
            <a:pPr marL="0" indent="0">
              <a:buNone/>
            </a:pPr>
            <a:r>
              <a:rPr lang="el-GR" altLang="el-GR" sz="2000" dirty="0" smtClean="0"/>
              <a:t>Χρώση</a:t>
            </a:r>
            <a:r>
              <a:rPr lang="en-US" altLang="el-GR" sz="2000" dirty="0" smtClean="0"/>
              <a:t> </a:t>
            </a:r>
            <a:r>
              <a:rPr lang="en-US" altLang="el-GR" sz="2000" dirty="0"/>
              <a:t>May-Grünwald X 400 </a:t>
            </a:r>
            <a:endParaRPr lang="el-GR" altLang="el-GR" sz="2000" dirty="0"/>
          </a:p>
        </p:txBody>
      </p:sp>
      <p:pic>
        <p:nvPicPr>
          <p:cNvPr id="116741" name="Picture 5"/>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3681468" y="1340768"/>
            <a:ext cx="5211607"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379059" y="5013176"/>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2317285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«Ιστολογία Ι – Εμβρυολογία (Θ). </a:t>
            </a:r>
            <a:r>
              <a:rPr lang="el-GR" sz="2000" dirty="0"/>
              <a:t>Ενότητα </a:t>
            </a:r>
            <a:r>
              <a:rPr lang="el-GR" sz="2000" dirty="0" smtClean="0"/>
              <a:t>4: </a:t>
            </a:r>
            <a:r>
              <a:rPr lang="el-GR" sz="2000" dirty="0"/>
              <a:t>Αίμα - </a:t>
            </a:r>
            <a:r>
              <a:rPr lang="el-GR" sz="2000" dirty="0" smtClean="0"/>
              <a:t>Αιμόπτυση».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145584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4708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smtClean="0">
                <a:solidFill>
                  <a:schemeClr val="tx1">
                    <a:lumMod val="75000"/>
                    <a:lumOff val="25000"/>
                  </a:schemeClr>
                </a:solidFill>
                <a:hlinkClick r:id="rId3"/>
              </a:rPr>
              <a:t>Εργαστήριο </a:t>
            </a:r>
            <a:r>
              <a:rPr lang="el-GR" sz="2000" dirty="0">
                <a:solidFill>
                  <a:schemeClr val="tx1">
                    <a:lumMod val="75000"/>
                    <a:lumOff val="25000"/>
                  </a:schemeClr>
                </a:solidFill>
                <a:hlinkClick r:id="rId3"/>
              </a:rPr>
              <a:t>Ιστολογίας, Εμβρυολογίας &amp; Ανθρωπολογίας</a:t>
            </a:r>
            <a:r>
              <a:rPr lang="el-GR" sz="2000" dirty="0">
                <a:solidFill>
                  <a:schemeClr val="tx1">
                    <a:lumMod val="75000"/>
                    <a:lumOff val="25000"/>
                  </a:schemeClr>
                </a:solidFill>
              </a:rPr>
              <a:t>, Ιατρικό Τμήμα, Α.Π.Θ</a:t>
            </a:r>
            <a:r>
              <a:rPr lang="el-GR" sz="2000" dirty="0" smtClean="0">
                <a:solidFill>
                  <a:schemeClr val="tx1">
                    <a:lumMod val="75000"/>
                    <a:lumOff val="25000"/>
                  </a:schemeClr>
                </a:solidFill>
              </a:rPr>
              <a:t>.</a:t>
            </a:r>
            <a:r>
              <a:rPr lang="en-US" sz="2000" dirty="0" smtClean="0">
                <a:solidFill>
                  <a:schemeClr val="tx1">
                    <a:lumMod val="75000"/>
                    <a:lumOff val="25000"/>
                  </a:schemeClr>
                </a:solidFill>
              </a:rPr>
              <a:t>, 2004</a:t>
            </a:r>
            <a:endParaRPr lang="el-GR" sz="2000" dirty="0">
              <a:solidFill>
                <a:schemeClr val="tx1">
                  <a:lumMod val="75000"/>
                  <a:lumOff val="25000"/>
                </a:schemeClr>
              </a:solidFill>
            </a:endParaRPr>
          </a:p>
          <a:p>
            <a:pPr marL="457200" lvl="0" indent="-457200">
              <a:buFont typeface="+mj-lt"/>
              <a:buAutoNum type="arabicPeriod"/>
            </a:pPr>
            <a:r>
              <a:rPr lang="el-GR" sz="2000" dirty="0" smtClean="0">
                <a:solidFill>
                  <a:prstClr val="black">
                    <a:lumMod val="75000"/>
                    <a:lumOff val="25000"/>
                  </a:prstClr>
                </a:solidFill>
                <a:hlinkClick r:id="rId4"/>
              </a:rPr>
              <a:t>Εργαστήριο </a:t>
            </a:r>
            <a:r>
              <a:rPr lang="el-GR" sz="2000" dirty="0">
                <a:solidFill>
                  <a:prstClr val="black">
                    <a:lumMod val="75000"/>
                    <a:lumOff val="25000"/>
                  </a:prstClr>
                </a:solidFill>
                <a:hlinkClick r:id="rId4"/>
              </a:rPr>
              <a:t>Ιστολογίας &amp; Εμβρυολογίας</a:t>
            </a:r>
            <a:r>
              <a:rPr lang="el-GR" sz="2000" dirty="0">
                <a:solidFill>
                  <a:prstClr val="black">
                    <a:lumMod val="75000"/>
                    <a:lumOff val="25000"/>
                  </a:prstClr>
                </a:solidFill>
              </a:rPr>
              <a:t>,</a:t>
            </a:r>
            <a:r>
              <a:rPr lang="en-US" sz="2000" dirty="0">
                <a:solidFill>
                  <a:prstClr val="black">
                    <a:lumMod val="75000"/>
                    <a:lumOff val="25000"/>
                  </a:prstClr>
                </a:solidFill>
              </a:rPr>
              <a:t> </a:t>
            </a:r>
            <a:r>
              <a:rPr lang="el-GR" sz="2000" dirty="0">
                <a:solidFill>
                  <a:prstClr val="black">
                    <a:lumMod val="75000"/>
                    <a:lumOff val="25000"/>
                  </a:prstClr>
                </a:solidFill>
              </a:rPr>
              <a:t>Ιατρική Σχολή, Εθνικό και Καποδιστριακό Πανεπιστήμιο Αθηνών </a:t>
            </a:r>
            <a:r>
              <a:rPr lang="el-GR" sz="2000" dirty="0" smtClean="0">
                <a:solidFill>
                  <a:prstClr val="black">
                    <a:lumMod val="75000"/>
                    <a:lumOff val="25000"/>
                  </a:prstClr>
                </a:solidFill>
              </a:rPr>
              <a:t>2004</a:t>
            </a:r>
          </a:p>
          <a:p>
            <a:pPr marL="457200" lvl="0" indent="-457200">
              <a:buFont typeface="+mj-lt"/>
              <a:buAutoNum type="arabicPeriod"/>
            </a:pPr>
            <a:r>
              <a:rPr lang="en-US" sz="2000" dirty="0" smtClean="0">
                <a:solidFill>
                  <a:schemeClr val="tx1">
                    <a:lumMod val="75000"/>
                    <a:lumOff val="25000"/>
                  </a:schemeClr>
                </a:solidFill>
                <a:hlinkClick r:id="rId5"/>
              </a:rPr>
              <a:t>WebPath </a:t>
            </a:r>
            <a:r>
              <a:rPr lang="en-US" sz="2000" dirty="0">
                <a:solidFill>
                  <a:schemeClr val="tx1">
                    <a:lumMod val="75000"/>
                    <a:lumOff val="25000"/>
                  </a:schemeClr>
                </a:solidFill>
                <a:hlinkClick r:id="rId5"/>
              </a:rPr>
              <a:t>educational resource</a:t>
            </a:r>
            <a:r>
              <a:rPr lang="en-US" sz="2000" dirty="0">
                <a:solidFill>
                  <a:schemeClr val="tx1">
                    <a:lumMod val="75000"/>
                    <a:lumOff val="25000"/>
                  </a:schemeClr>
                </a:solidFill>
              </a:rPr>
              <a:t> by Edward C. Klatt MD, Savannah, Georgia, USA. © </a:t>
            </a:r>
            <a:r>
              <a:rPr lang="en-US" sz="2000" dirty="0" smtClean="0">
                <a:solidFill>
                  <a:schemeClr val="tx1">
                    <a:lumMod val="75000"/>
                    <a:lumOff val="25000"/>
                  </a:schemeClr>
                </a:solidFill>
              </a:rPr>
              <a:t>1994-2015</a:t>
            </a:r>
            <a:r>
              <a:rPr lang="el-GR" sz="2000" dirty="0" smtClean="0">
                <a:solidFill>
                  <a:schemeClr val="tx1">
                    <a:lumMod val="75000"/>
                    <a:lumOff val="25000"/>
                  </a:schemeClr>
                </a:solidFill>
              </a:rPr>
              <a:t>.</a:t>
            </a:r>
            <a:r>
              <a:rPr lang="en-US" sz="2000" dirty="0" smtClean="0">
                <a:solidFill>
                  <a:schemeClr val="tx1">
                    <a:lumMod val="75000"/>
                    <a:lumOff val="25000"/>
                  </a:schemeClr>
                </a:solidFill>
              </a:rPr>
              <a:t> </a:t>
            </a:r>
            <a:r>
              <a:rPr lang="el-GR" sz="2000" dirty="0" smtClean="0">
                <a:solidFill>
                  <a:schemeClr val="tx1">
                    <a:lumMod val="75000"/>
                    <a:lumOff val="25000"/>
                  </a:schemeClr>
                </a:solidFill>
              </a:rPr>
              <a:t>All </a:t>
            </a:r>
            <a:r>
              <a:rPr lang="el-GR" sz="2000" dirty="0">
                <a:solidFill>
                  <a:schemeClr val="tx1">
                    <a:lumMod val="75000"/>
                    <a:lumOff val="25000"/>
                  </a:schemeClr>
                </a:solidFill>
              </a:rPr>
              <a:t>rights reserved worldwide</a:t>
            </a: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r>
              <a:rPr lang="el-GR" altLang="el-GR" sz="3600" dirty="0"/>
              <a:t>Επίχρισμα</a:t>
            </a:r>
            <a:r>
              <a:rPr lang="en-US" altLang="el-GR" sz="3600" dirty="0"/>
              <a:t> </a:t>
            </a:r>
            <a:r>
              <a:rPr lang="el-GR" altLang="el-GR" sz="3600" dirty="0" smtClean="0"/>
              <a:t>αίματος </a:t>
            </a:r>
            <a:r>
              <a:rPr lang="en-US" altLang="el-GR" sz="3200" b="0" dirty="0" smtClean="0">
                <a:solidFill>
                  <a:prstClr val="black"/>
                </a:solidFill>
              </a:rPr>
              <a:t>(</a:t>
            </a:r>
            <a:r>
              <a:rPr lang="el-GR" altLang="el-GR" sz="3200" b="0" dirty="0" smtClean="0">
                <a:solidFill>
                  <a:prstClr val="black"/>
                </a:solidFill>
              </a:rPr>
              <a:t>4</a:t>
            </a:r>
            <a:r>
              <a:rPr lang="en-US" altLang="el-GR" sz="3200" b="0" dirty="0" smtClean="0">
                <a:solidFill>
                  <a:prstClr val="black"/>
                </a:solidFill>
              </a:rPr>
              <a:t>/</a:t>
            </a:r>
            <a:r>
              <a:rPr lang="el-GR" altLang="el-GR" sz="3200" b="0" dirty="0">
                <a:solidFill>
                  <a:prstClr val="black"/>
                </a:solidFill>
              </a:rPr>
              <a:t>5</a:t>
            </a:r>
            <a:r>
              <a:rPr lang="en-US" altLang="el-GR" sz="3200" b="0" dirty="0">
                <a:solidFill>
                  <a:prstClr val="black"/>
                </a:solidFill>
              </a:rPr>
              <a:t>)</a:t>
            </a:r>
            <a:endParaRPr lang="el-GR" altLang="el-GR" sz="3600" dirty="0">
              <a:solidFill>
                <a:srgbClr val="FF9900"/>
              </a:solidFill>
            </a:endParaRPr>
          </a:p>
        </p:txBody>
      </p:sp>
      <p:sp>
        <p:nvSpPr>
          <p:cNvPr id="115715" name="Rectangle 3"/>
          <p:cNvSpPr>
            <a:spLocks noGrp="1" noChangeArrowheads="1"/>
          </p:cNvSpPr>
          <p:nvPr>
            <p:ph idx="1"/>
          </p:nvPr>
        </p:nvSpPr>
        <p:spPr>
          <a:xfrm>
            <a:off x="457200" y="1196752"/>
            <a:ext cx="2602632" cy="5040560"/>
          </a:xfrm>
        </p:spPr>
        <p:txBody>
          <a:bodyPr/>
          <a:lstStyle/>
          <a:p>
            <a:pPr marL="0" indent="0">
              <a:buNone/>
            </a:pPr>
            <a:r>
              <a:rPr lang="el-GR" altLang="el-GR" sz="2000" dirty="0" smtClean="0"/>
              <a:t>Πρόκειται </a:t>
            </a:r>
            <a:r>
              <a:rPr lang="el-GR" altLang="el-GR" sz="2000" dirty="0"/>
              <a:t>για επίχρισμα αίματος, όπου διακρίνονται πολλά ερυθρά αιμοσφαίρια και σχετικά λιγότερα λευκά  αιμοσφαίρια σαν σκούρες κουκίδες. (χρώση Giemsa, μεγέθυνση Χ100) </a:t>
            </a:r>
          </a:p>
        </p:txBody>
      </p:sp>
      <p:pic>
        <p:nvPicPr>
          <p:cNvPr id="115717" name="Picture 5" descr="5-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304" y="1340768"/>
            <a:ext cx="5528573"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147378" y="4803248"/>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4250047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a:bodyPr>
          <a:lstStyle/>
          <a:p>
            <a:r>
              <a:rPr lang="el-GR" altLang="el-GR" sz="3600" dirty="0"/>
              <a:t>Επίχρισμα</a:t>
            </a:r>
            <a:r>
              <a:rPr lang="en-US" altLang="el-GR" sz="3600" dirty="0"/>
              <a:t> </a:t>
            </a:r>
            <a:r>
              <a:rPr lang="el-GR" altLang="el-GR" sz="3600" dirty="0" smtClean="0"/>
              <a:t>αίματος </a:t>
            </a:r>
            <a:r>
              <a:rPr lang="en-US" altLang="el-GR" sz="3200" b="0" dirty="0" smtClean="0">
                <a:solidFill>
                  <a:prstClr val="black"/>
                </a:solidFill>
              </a:rPr>
              <a:t>(</a:t>
            </a:r>
            <a:r>
              <a:rPr lang="el-GR" altLang="el-GR" sz="3200" b="0" dirty="0" smtClean="0">
                <a:solidFill>
                  <a:prstClr val="black"/>
                </a:solidFill>
              </a:rPr>
              <a:t>5</a:t>
            </a:r>
            <a:r>
              <a:rPr lang="en-US" altLang="el-GR" sz="3200" b="0" dirty="0" smtClean="0">
                <a:solidFill>
                  <a:prstClr val="black"/>
                </a:solidFill>
              </a:rPr>
              <a:t>/</a:t>
            </a:r>
            <a:r>
              <a:rPr lang="el-GR" altLang="el-GR" sz="3200" b="0" dirty="0">
                <a:solidFill>
                  <a:prstClr val="black"/>
                </a:solidFill>
              </a:rPr>
              <a:t>5</a:t>
            </a:r>
            <a:r>
              <a:rPr lang="en-US" altLang="el-GR" sz="3200" b="0" dirty="0">
                <a:solidFill>
                  <a:prstClr val="black"/>
                </a:solidFill>
              </a:rPr>
              <a:t>)</a:t>
            </a:r>
            <a:endParaRPr lang="el-GR" altLang="el-GR" sz="3600" dirty="0">
              <a:solidFill>
                <a:srgbClr val="FF9900"/>
              </a:solidFill>
            </a:endParaRPr>
          </a:p>
        </p:txBody>
      </p:sp>
      <p:sp>
        <p:nvSpPr>
          <p:cNvPr id="114691" name="Rectangle 3"/>
          <p:cNvSpPr>
            <a:spLocks noGrp="1" noChangeArrowheads="1"/>
          </p:cNvSpPr>
          <p:nvPr>
            <p:ph idx="1"/>
          </p:nvPr>
        </p:nvSpPr>
        <p:spPr/>
        <p:txBody>
          <a:bodyPr>
            <a:normAutofit/>
          </a:bodyPr>
          <a:lstStyle/>
          <a:p>
            <a:pPr marL="0" indent="0">
              <a:lnSpc>
                <a:spcPct val="80000"/>
              </a:lnSpc>
              <a:buNone/>
            </a:pPr>
            <a:r>
              <a:rPr lang="el-GR" altLang="el-GR" sz="2000" dirty="0" smtClean="0"/>
              <a:t>Διακρίνεται </a:t>
            </a:r>
            <a:r>
              <a:rPr lang="el-GR" altLang="el-GR" sz="2000" dirty="0"/>
              <a:t>ένα λεμφοκύτταρο. Χρώση May-Grünwald X 400 </a:t>
            </a:r>
          </a:p>
        </p:txBody>
      </p:sp>
      <p:pic>
        <p:nvPicPr>
          <p:cNvPr id="114693" name="Picture 5"/>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539552" y="1628800"/>
            <a:ext cx="7200800" cy="42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31740" y="5889681"/>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285638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a:bodyPr>
          <a:lstStyle/>
          <a:p>
            <a:r>
              <a:rPr lang="el-GR" altLang="el-GR" sz="3600" dirty="0"/>
              <a:t>Επίχρισμα περιφερικού </a:t>
            </a:r>
            <a:r>
              <a:rPr lang="el-GR" altLang="el-GR" sz="3600" dirty="0" smtClean="0"/>
              <a:t>αίματος </a:t>
            </a:r>
            <a:r>
              <a:rPr lang="en-US" altLang="el-GR" sz="3200" b="0" dirty="0">
                <a:solidFill>
                  <a:prstClr val="black"/>
                </a:solidFill>
              </a:rPr>
              <a:t>(</a:t>
            </a:r>
            <a:r>
              <a:rPr lang="en-US" altLang="el-GR" sz="3200" b="0" dirty="0" smtClean="0">
                <a:solidFill>
                  <a:prstClr val="black"/>
                </a:solidFill>
              </a:rPr>
              <a:t>1/</a:t>
            </a:r>
            <a:r>
              <a:rPr lang="el-GR" altLang="el-GR" sz="3200" b="0" dirty="0" smtClean="0">
                <a:solidFill>
                  <a:prstClr val="black"/>
                </a:solidFill>
              </a:rPr>
              <a:t>2</a:t>
            </a:r>
            <a:r>
              <a:rPr lang="en-US" altLang="el-GR" sz="3200" b="0" dirty="0" smtClean="0">
                <a:solidFill>
                  <a:prstClr val="black"/>
                </a:solidFill>
              </a:rPr>
              <a:t>)</a:t>
            </a:r>
            <a:endParaRPr lang="el-GR" altLang="el-GR" sz="3600" dirty="0">
              <a:solidFill>
                <a:srgbClr val="FF9900"/>
              </a:solidFill>
            </a:endParaRPr>
          </a:p>
        </p:txBody>
      </p:sp>
      <p:sp>
        <p:nvSpPr>
          <p:cNvPr id="113667" name="Rectangle 3"/>
          <p:cNvSpPr>
            <a:spLocks noGrp="1" noChangeArrowheads="1"/>
          </p:cNvSpPr>
          <p:nvPr>
            <p:ph idx="1"/>
          </p:nvPr>
        </p:nvSpPr>
        <p:spPr>
          <a:xfrm>
            <a:off x="457200" y="1196752"/>
            <a:ext cx="8229600" cy="792088"/>
          </a:xfrm>
        </p:spPr>
        <p:txBody>
          <a:bodyPr>
            <a:normAutofit/>
          </a:bodyPr>
          <a:lstStyle/>
          <a:p>
            <a:pPr marL="0" indent="0">
              <a:buNone/>
            </a:pPr>
            <a:r>
              <a:rPr lang="el-GR" altLang="el-GR" sz="2000" dirty="0" smtClean="0"/>
              <a:t>Διακρίνονται </a:t>
            </a:r>
            <a:r>
              <a:rPr lang="el-GR" altLang="el-GR" sz="2000" dirty="0"/>
              <a:t>6 λευκοκύτταρα, αιμοπετάλια και πολυάριθμα απύρηνα  </a:t>
            </a:r>
            <a:r>
              <a:rPr lang="el-GR" altLang="el-GR" sz="2000" dirty="0" smtClean="0"/>
              <a:t>ερυθροκύτταρα</a:t>
            </a:r>
            <a:endParaRPr lang="el-GR" altLang="el-GR" sz="2000" dirty="0"/>
          </a:p>
          <a:p>
            <a:pPr>
              <a:lnSpc>
                <a:spcPct val="80000"/>
              </a:lnSpc>
            </a:pPr>
            <a:endParaRPr lang="el-GR" altLang="el-GR" sz="2000" dirty="0"/>
          </a:p>
        </p:txBody>
      </p:sp>
      <p:pic>
        <p:nvPicPr>
          <p:cNvPr id="11367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965" t="4618" r="1811" b="3880"/>
          <a:stretch/>
        </p:blipFill>
        <p:spPr bwMode="auto">
          <a:xfrm>
            <a:off x="539552" y="1988840"/>
            <a:ext cx="6624736" cy="385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07704" y="5843931"/>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4125299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a:bodyPr>
          <a:lstStyle/>
          <a:p>
            <a:r>
              <a:rPr lang="el-GR" altLang="el-GR" sz="3600" dirty="0"/>
              <a:t>Επίχρισμα περιφερικού </a:t>
            </a:r>
            <a:r>
              <a:rPr lang="el-GR" altLang="el-GR" sz="3600" dirty="0" smtClean="0"/>
              <a:t>αίματος </a:t>
            </a:r>
            <a:r>
              <a:rPr lang="en-US" altLang="el-GR" sz="3200" b="0" dirty="0" smtClean="0">
                <a:solidFill>
                  <a:prstClr val="black"/>
                </a:solidFill>
              </a:rPr>
              <a:t>(</a:t>
            </a:r>
            <a:r>
              <a:rPr lang="el-GR" altLang="el-GR" sz="3200" b="0" dirty="0" smtClean="0">
                <a:solidFill>
                  <a:prstClr val="black"/>
                </a:solidFill>
              </a:rPr>
              <a:t>2</a:t>
            </a:r>
            <a:r>
              <a:rPr lang="en-US" altLang="el-GR" sz="3200" b="0" dirty="0" smtClean="0">
                <a:solidFill>
                  <a:prstClr val="black"/>
                </a:solidFill>
              </a:rPr>
              <a:t>/</a:t>
            </a:r>
            <a:r>
              <a:rPr lang="el-GR" altLang="el-GR" sz="3200" b="0" dirty="0">
                <a:solidFill>
                  <a:prstClr val="black"/>
                </a:solidFill>
              </a:rPr>
              <a:t>2</a:t>
            </a:r>
            <a:r>
              <a:rPr lang="en-US" altLang="el-GR" sz="3200" b="0" dirty="0">
                <a:solidFill>
                  <a:prstClr val="black"/>
                </a:solidFill>
              </a:rPr>
              <a:t>)</a:t>
            </a:r>
            <a:endParaRPr lang="el-GR" altLang="el-GR" sz="3600" dirty="0">
              <a:solidFill>
                <a:srgbClr val="FF9900"/>
              </a:solidFill>
            </a:endParaRPr>
          </a:p>
        </p:txBody>
      </p:sp>
      <p:sp>
        <p:nvSpPr>
          <p:cNvPr id="112643" name="Rectangle 3"/>
          <p:cNvSpPr>
            <a:spLocks noGrp="1" noChangeArrowheads="1"/>
          </p:cNvSpPr>
          <p:nvPr>
            <p:ph idx="1"/>
          </p:nvPr>
        </p:nvSpPr>
        <p:spPr/>
        <p:txBody>
          <a:bodyPr/>
          <a:lstStyle/>
          <a:p>
            <a:pPr marL="0" indent="0">
              <a:buNone/>
            </a:pPr>
            <a:r>
              <a:rPr lang="el-GR" altLang="el-GR" sz="2000" dirty="0" smtClean="0"/>
              <a:t>Φυσιολογική </a:t>
            </a:r>
            <a:r>
              <a:rPr lang="el-GR" altLang="el-GR" sz="2000" dirty="0"/>
              <a:t>μορφολογία ώριμων ερυθροκυττάρων σε χρωματισμένο επίχρισμα περιφερικού αίματος. Χρώση Wright . Μεγάλη μεγέθυνση.</a:t>
            </a:r>
          </a:p>
        </p:txBody>
      </p:sp>
      <p:pic>
        <p:nvPicPr>
          <p:cNvPr id="112645" name="Picture 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65112" y="1988840"/>
            <a:ext cx="6277640" cy="431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59716" y="6303187"/>
            <a:ext cx="388843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r>
              <a:rPr lang="el-GR" sz="1200" dirty="0">
                <a:solidFill>
                  <a:prstClr val="black">
                    <a:lumMod val="75000"/>
                    <a:lumOff val="25000"/>
                  </a:prstClr>
                </a:solidFill>
                <a:latin typeface="Calibri"/>
              </a:rPr>
              <a:t>© </a:t>
            </a:r>
            <a:r>
              <a:rPr lang="el-GR" sz="1200" dirty="0">
                <a:solidFill>
                  <a:prstClr val="black">
                    <a:lumMod val="75000"/>
                    <a:lumOff val="25000"/>
                  </a:prstClr>
                </a:solidFill>
                <a:latin typeface="Calibri"/>
                <a:hlinkClick r:id="rId4"/>
              </a:rPr>
              <a:t>Εργαστήριο Ιστολογίας &amp; Εμβρυολογίας</a:t>
            </a:r>
            <a:r>
              <a:rPr lang="el-GR" sz="1200" dirty="0">
                <a:solidFill>
                  <a:prstClr val="black">
                    <a:lumMod val="75000"/>
                    <a:lumOff val="25000"/>
                  </a:prstClr>
                </a:solidFill>
                <a:latin typeface="Calibri"/>
              </a:rPr>
              <a:t>,</a:t>
            </a:r>
            <a:r>
              <a:rPr lang="en-US" sz="1200" dirty="0">
                <a:solidFill>
                  <a:prstClr val="black">
                    <a:lumMod val="75000"/>
                    <a:lumOff val="25000"/>
                  </a:prstClr>
                </a:solidFill>
                <a:latin typeface="Calibri"/>
              </a:rPr>
              <a:t> </a:t>
            </a:r>
            <a:r>
              <a:rPr lang="el-GR" sz="1200" dirty="0">
                <a:solidFill>
                  <a:prstClr val="black">
                    <a:lumMod val="75000"/>
                    <a:lumOff val="25000"/>
                  </a:prstClr>
                </a:solidFill>
                <a:latin typeface="Calibri"/>
              </a:rPr>
              <a:t>Ιατρική Σχολή, Εθνικό και Καποδιστριακό Πανεπιστήμιο Αθηνών 2004</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5328006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f34c64a0fa9255bb9f2657ecc63e7bf128475ccb"/>
</p:tagLst>
</file>

<file path=ppt/theme/theme1.xml><?xml version="1.0" encoding="utf-8"?>
<a:theme xmlns:a="http://schemas.openxmlformats.org/drawingml/2006/main" name="OC_template_updated">
  <a:themeElements>
    <a:clrScheme name="Custom 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811</TotalTime>
  <Words>3717</Words>
  <Application>Microsoft Office PowerPoint</Application>
  <PresentationFormat>Προβολή στην οθόνη (4:3)</PresentationFormat>
  <Paragraphs>326</Paragraphs>
  <Slides>57</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57</vt:i4>
      </vt:variant>
    </vt:vector>
  </HeadingPairs>
  <TitlesOfParts>
    <vt:vector size="58" baseType="lpstr">
      <vt:lpstr>OC_template_updated</vt:lpstr>
      <vt:lpstr>Ιστολογία Ι – Εμβρυολογία (Θ)</vt:lpstr>
      <vt:lpstr>Ερυθρά Αιμοσφαίρια</vt:lpstr>
      <vt:lpstr>Επίχρισμα αίματος (1/5)</vt:lpstr>
      <vt:lpstr>Επίχρισμα αίματος (2/5)</vt:lpstr>
      <vt:lpstr>Επίχρισμα αίματος (3/5)</vt:lpstr>
      <vt:lpstr>Επίχρισμα αίματος (4/5)</vt:lpstr>
      <vt:lpstr>Επίχρισμα αίματος (5/5)</vt:lpstr>
      <vt:lpstr>Επίχρισμα περιφερικού αίματος (1/2)</vt:lpstr>
      <vt:lpstr>Επίχρισμα περιφερικού αίματος (2/2)</vt:lpstr>
      <vt:lpstr>Ερυθροκύτταρο</vt:lpstr>
      <vt:lpstr>Φωτομικρογραφία επιχρίσματος αίματος</vt:lpstr>
      <vt:lpstr>Ραβδοπύρηνο με πεταλοειδή πυρήνα</vt:lpstr>
      <vt:lpstr>Ουδετερόφιλο από θήλυ</vt:lpstr>
      <vt:lpstr>Φωτομικρογραφία ηωσινόφιλου</vt:lpstr>
      <vt:lpstr>Φωτομικρογραφία βασεόφιλου</vt:lpstr>
      <vt:lpstr>Φωτομικρογραφία δύο λευκοκυττάρων και ερυθροκυττάρων</vt:lpstr>
      <vt:lpstr>Φωτομικρογραφία μονοκυττάρου (1/2)</vt:lpstr>
      <vt:lpstr>Φωτομικρογραφία μονοκυττάρου (2/2)</vt:lpstr>
      <vt:lpstr>Φωτομικρογραφία μεγάλου λεμφοκυττάρου</vt:lpstr>
      <vt:lpstr>Φωτομικρογραφία μικρού λεμφοκυττάρου</vt:lpstr>
      <vt:lpstr>Φωτογραφία ηλεκτρονικού μικροσκοπίου σάρωσης</vt:lpstr>
      <vt:lpstr>Πλασματοκύτταρα</vt:lpstr>
      <vt:lpstr>Φωτομικρογραφία αθροίσματος αιμοπεταλίων στο περιφερικό αίμα</vt:lpstr>
      <vt:lpstr>Αιμοπετάλια </vt:lpstr>
      <vt:lpstr>Φαγοκυττάρωση από ουδετερόφιλα (1/2)</vt:lpstr>
      <vt:lpstr>Φαγοκυττάρωση από ουδετερόφιλα (2/2)</vt:lpstr>
      <vt:lpstr>Σχηματική παράσταση διαφοροποίησης των πολυδύναμων αρχέγoνων αιμοποιητικών κυττάρων κατά την αιμοποίηση</vt:lpstr>
      <vt:lpstr>Φωτομικρογραφία απασβεστωμένου οσ</vt:lpstr>
      <vt:lpstr>Μορφολογικά στάδια ερυθροποίησης</vt:lpstr>
      <vt:lpstr>Πολυχρωματόφιλες ερυθροβλάστες &amp; Ορθοχρωματική ερυθροβλάστη (1/2) </vt:lpstr>
      <vt:lpstr>Πολυχρωματόφιλες ερυθροβλάστες &amp; Ορθοχρωματική ερυθροβλάστη (2/2)  </vt:lpstr>
      <vt:lpstr>Μυελοβλάστη (ΜΒ)</vt:lpstr>
      <vt:lpstr>Προμυελοκύτταρο (Πμ)</vt:lpstr>
      <vt:lpstr>Μυελοκύτταρο (Μκ)</vt:lpstr>
      <vt:lpstr>Ραβδοπύρηνο με πεταλοειδή πυρήνα</vt:lpstr>
      <vt:lpstr>Τομή μυελού των οστών</vt:lpstr>
      <vt:lpstr>Ιστολογική εικόνα φυσιολογικού μυελού των οστών σε μεσαία μεγέθυνση</vt:lpstr>
      <vt:lpstr>Η ίδια ιστολογική εικόνα φυσιολογικού μυελού των οστών σε μεγάλη μεγέθυνση</vt:lpstr>
      <vt:lpstr>Ιστολογική εικόνα επιχρίσματος μυελού των οστών σε μεγάλη μεγέθυνση (1/3) </vt:lpstr>
      <vt:lpstr>Ιστολογική εικόνα επιχρίσματος μυελού των οστών σε μεγάλη μεγέθυνση (2/3) </vt:lpstr>
      <vt:lpstr>Ιστολογική εικόνα επιχρίσματος μυελού των οστών σε μεγάλη μεγέθυνση (3/3) </vt:lpstr>
      <vt:lpstr>Ιστολογικό επίχρισμα αίματος (1/8) </vt:lpstr>
      <vt:lpstr>Ιστολογικό επίχρισμα αίματος (2/8) </vt:lpstr>
      <vt:lpstr>Ιστολογικό επίχρισμα αίματος (3/8) </vt:lpstr>
      <vt:lpstr>Ιστολογικό επίχρισμα αίματος (4/8) </vt:lpstr>
      <vt:lpstr>Ιστολογικό επίχρισμα αίματος (5/8) </vt:lpstr>
      <vt:lpstr>Ιστολογικό επίχρισμα αίματος (6/8) </vt:lpstr>
      <vt:lpstr>Ιστολογικό επίχρισμα αίματος (7/8) </vt:lpstr>
      <vt:lpstr>Ιστολογικό επίχρισμα αίματος (8/8)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137</cp:revision>
  <dcterms:created xsi:type="dcterms:W3CDTF">2013-03-04T13:35:19Z</dcterms:created>
  <dcterms:modified xsi:type="dcterms:W3CDTF">2015-04-23T11:53:32Z</dcterms:modified>
</cp:coreProperties>
</file>