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31"/>
  </p:notesMasterIdLst>
  <p:handoutMasterIdLst>
    <p:handoutMasterId r:id="rId32"/>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57" r:id="rId24"/>
    <p:sldId id="262" r:id="rId25"/>
    <p:sldId id="264" r:id="rId26"/>
    <p:sldId id="287" r:id="rId27"/>
    <p:sldId id="288" r:id="rId28"/>
    <p:sldId id="266" r:id="rId29"/>
    <p:sldId id="261"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13668" name="Slide Number Placeholder 3"/>
          <p:cNvSpPr>
            <a:spLocks noGrp="1"/>
          </p:cNvSpPr>
          <p:nvPr>
            <p:ph type="sldNum" sz="quarter" idx="5"/>
          </p:nvPr>
        </p:nvSpPr>
        <p:spPr>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1CD956B8-F4AC-4044-B201-E90FF78087C9}" type="slidenum">
              <a:rPr lang="el-GR" altLang="el-GR" smtClean="0"/>
              <a:pPr eaLnBrk="1" hangingPunct="1">
                <a:defRPr/>
              </a:pPr>
              <a:t>9</a:t>
            </a:fld>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smtClean="0"/>
          </a:p>
        </p:txBody>
      </p:sp>
      <p:sp>
        <p:nvSpPr>
          <p:cNvPr id="114692" name="Slide Number Placeholder 3"/>
          <p:cNvSpPr>
            <a:spLocks noGrp="1"/>
          </p:cNvSpPr>
          <p:nvPr>
            <p:ph type="sldNum" sz="quarter" idx="5"/>
          </p:nvPr>
        </p:nvSpPr>
        <p:spPr>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98E4B69B-870A-497D-AC65-A9179D7E6DFC}" type="slidenum">
              <a:rPr lang="el-GR" altLang="el-GR" smtClean="0"/>
              <a:pPr eaLnBrk="1" hangingPunct="1">
                <a:defRPr/>
              </a:pPr>
              <a:t>10</a:t>
            </a:fld>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15716" name="Slide Number Placeholder 3"/>
          <p:cNvSpPr>
            <a:spLocks noGrp="1"/>
          </p:cNvSpPr>
          <p:nvPr>
            <p:ph type="sldNum" sz="quarter" idx="5"/>
          </p:nvPr>
        </p:nvSpPr>
        <p:spPr>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ACEE88B0-D9DE-4B9B-A34B-C87A82684891}" type="slidenum">
              <a:rPr lang="el-GR" altLang="el-GR" smtClean="0"/>
              <a:pPr eaLnBrk="1" hangingPunct="1">
                <a:defRPr/>
              </a:pPr>
              <a:t>11</a:t>
            </a:fld>
            <a:endParaRPr lang="el-GR"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16740" name="Slide Number Placeholder 3"/>
          <p:cNvSpPr>
            <a:spLocks noGrp="1"/>
          </p:cNvSpPr>
          <p:nvPr>
            <p:ph type="sldNum" sz="quarter" idx="5"/>
          </p:nvPr>
        </p:nvSpPr>
        <p:spPr>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ED49B4D0-B24A-4539-89C0-EE04EF10BF56}" type="slidenum">
              <a:rPr lang="el-GR" altLang="el-GR" smtClean="0"/>
              <a:pPr eaLnBrk="1" hangingPunct="1">
                <a:defRPr/>
              </a:pPr>
              <a:t>12</a:t>
            </a:fld>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b="1" smtClean="0"/>
          </a:p>
        </p:txBody>
      </p:sp>
      <p:sp>
        <p:nvSpPr>
          <p:cNvPr id="120836" name="Slide Number Placeholder 3"/>
          <p:cNvSpPr>
            <a:spLocks noGrp="1"/>
          </p:cNvSpPr>
          <p:nvPr>
            <p:ph type="sldNum" sz="quarter" idx="5"/>
          </p:nvPr>
        </p:nvSpPr>
        <p:spPr>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205B5D68-972C-4261-8839-5A986F333469}" type="slidenum">
              <a:rPr lang="el-GR" altLang="el-GR" smtClean="0"/>
              <a:pPr eaLnBrk="1" hangingPunct="1">
                <a:defRPr/>
              </a:pPr>
              <a:t>13</a:t>
            </a:fld>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b="1" smtClean="0"/>
          </a:p>
        </p:txBody>
      </p:sp>
      <p:sp>
        <p:nvSpPr>
          <p:cNvPr id="117764" name="Slide Number Placeholder 3"/>
          <p:cNvSpPr>
            <a:spLocks noGrp="1"/>
          </p:cNvSpPr>
          <p:nvPr>
            <p:ph type="sldNum" sz="quarter" idx="5"/>
          </p:nvPr>
        </p:nvSpPr>
        <p:spPr>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D38DA205-0EC9-4519-88FB-F0323C28D13C}" type="slidenum">
              <a:rPr lang="el-GR" altLang="el-GR" smtClean="0"/>
              <a:pPr eaLnBrk="1" hangingPunct="1">
                <a:defRPr/>
              </a:pPr>
              <a:t>17</a:t>
            </a:fld>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18788" name="Slide Number Placeholder 3"/>
          <p:cNvSpPr>
            <a:spLocks noGrp="1"/>
          </p:cNvSpPr>
          <p:nvPr>
            <p:ph type="sldNum" sz="quarter" idx="5"/>
          </p:nvPr>
        </p:nvSpPr>
        <p:spPr>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AFD3A6C5-0A52-4DA3-AA05-72B7E284F732}" type="slidenum">
              <a:rPr lang="el-GR" altLang="el-GR" smtClean="0"/>
              <a:pPr eaLnBrk="1" hangingPunct="1">
                <a:defRPr/>
              </a:pPr>
              <a:t>18</a:t>
            </a:fld>
            <a:endParaRPr lang="el-GR"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19812" name="Slide Number Placeholder 3"/>
          <p:cNvSpPr>
            <a:spLocks noGrp="1"/>
          </p:cNvSpPr>
          <p:nvPr>
            <p:ph type="sldNum" sz="quarter" idx="5"/>
          </p:nvPr>
        </p:nvSpPr>
        <p:spPr>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0F8419E6-11FA-4B5C-BC49-8F5415BE2AC9}" type="slidenum">
              <a:rPr lang="el-GR" altLang="el-GR" smtClean="0"/>
              <a:pPr eaLnBrk="1" hangingPunct="1">
                <a:defRPr/>
              </a:pPr>
              <a:t>20</a:t>
            </a:fld>
            <a:endParaRPr lang="el-GR"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05476" name="Slide Number Placeholder 3"/>
          <p:cNvSpPr>
            <a:spLocks noGrp="1"/>
          </p:cNvSpPr>
          <p:nvPr>
            <p:ph type="sldNum" sz="quarter" idx="5"/>
          </p:nvPr>
        </p:nvSpPr>
        <p:spPr>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05645F9A-60A2-4087-B4A0-898F829AE06B}" type="slidenum">
              <a:rPr lang="el-GR" altLang="el-GR" smtClean="0"/>
              <a:pPr eaLnBrk="1" hangingPunct="1">
                <a:defRPr/>
              </a:pPr>
              <a:t>1</a:t>
            </a:fld>
            <a:endParaRPr lang="el-GR"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06500" name="Slide Number Placeholder 3"/>
          <p:cNvSpPr>
            <a:spLocks noGrp="1"/>
          </p:cNvSpPr>
          <p:nvPr>
            <p:ph type="sldNum" sz="quarter" idx="5"/>
          </p:nvPr>
        </p:nvSpPr>
        <p:spPr>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DE7191C2-F025-4E92-B222-ECD351190068}" type="slidenum">
              <a:rPr lang="el-GR" altLang="el-GR" smtClean="0"/>
              <a:pPr eaLnBrk="1" hangingPunct="1">
                <a:defRPr/>
              </a:pPr>
              <a:t>2</a:t>
            </a:fld>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07524" name="Slide Number Placeholder 3"/>
          <p:cNvSpPr>
            <a:spLocks noGrp="1"/>
          </p:cNvSpPr>
          <p:nvPr>
            <p:ph type="sldNum" sz="quarter" idx="5"/>
          </p:nvPr>
        </p:nvSpPr>
        <p:spPr>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AB4DC5C6-2E7D-4260-B9ED-D5D503EAB4CE}" type="slidenum">
              <a:rPr lang="el-GR" altLang="el-GR" smtClean="0"/>
              <a:pPr eaLnBrk="1" hangingPunct="1">
                <a:defRPr/>
              </a:pPr>
              <a:t>3</a:t>
            </a:fld>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b="1" smtClean="0"/>
          </a:p>
        </p:txBody>
      </p:sp>
      <p:sp>
        <p:nvSpPr>
          <p:cNvPr id="108548" name="Slide Number Placeholder 3"/>
          <p:cNvSpPr>
            <a:spLocks noGrp="1"/>
          </p:cNvSpPr>
          <p:nvPr>
            <p:ph type="sldNum" sz="quarter" idx="5"/>
          </p:nvPr>
        </p:nvSpPr>
        <p:spPr>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F0BACFAA-1F83-40E1-B763-33C43B423220}" type="slidenum">
              <a:rPr lang="el-GR" altLang="el-GR" smtClean="0"/>
              <a:pPr eaLnBrk="1" hangingPunct="1">
                <a:defRPr/>
              </a:pPr>
              <a:t>4</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09572" name="Slide Number Placeholder 3"/>
          <p:cNvSpPr>
            <a:spLocks noGrp="1"/>
          </p:cNvSpPr>
          <p:nvPr>
            <p:ph type="sldNum" sz="quarter" idx="5"/>
          </p:nvPr>
        </p:nvSpPr>
        <p:spPr>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C444CD1B-8093-4B04-A270-B3E71EBA3986}" type="slidenum">
              <a:rPr lang="el-GR" altLang="el-GR" smtClean="0"/>
              <a:pPr eaLnBrk="1" hangingPunct="1">
                <a:defRPr/>
              </a:pPr>
              <a:t>5</a:t>
            </a:fld>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b="1" smtClean="0"/>
          </a:p>
        </p:txBody>
      </p:sp>
      <p:sp>
        <p:nvSpPr>
          <p:cNvPr id="110596" name="Slide Number Placeholder 3"/>
          <p:cNvSpPr>
            <a:spLocks noGrp="1"/>
          </p:cNvSpPr>
          <p:nvPr>
            <p:ph type="sldNum" sz="quarter" idx="5"/>
          </p:nvPr>
        </p:nvSpPr>
        <p:spPr>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D16F1C33-594B-4CA8-AD42-6C5AF9967AA5}" type="slidenum">
              <a:rPr lang="el-GR" altLang="el-GR" smtClean="0"/>
              <a:pPr eaLnBrk="1" hangingPunct="1">
                <a:defRPr/>
              </a:pPr>
              <a:t>6</a:t>
            </a:fld>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11620" name="Slide Number Placeholder 3"/>
          <p:cNvSpPr>
            <a:spLocks noGrp="1"/>
          </p:cNvSpPr>
          <p:nvPr>
            <p:ph type="sldNum" sz="quarter" idx="5"/>
          </p:nvPr>
        </p:nvSpPr>
        <p:spPr>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D5227A6B-B277-4A90-AA9F-5E251910BD93}" type="slidenum">
              <a:rPr lang="el-GR" altLang="el-GR" smtClean="0"/>
              <a:pPr eaLnBrk="1" hangingPunct="1">
                <a:defRPr/>
              </a:pPr>
              <a:t>7</a:t>
            </a:fld>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12644" name="Slide Number Placeholder 3"/>
          <p:cNvSpPr>
            <a:spLocks noGrp="1"/>
          </p:cNvSpPr>
          <p:nvPr>
            <p:ph type="sldNum" sz="quarter" idx="5"/>
          </p:nvPr>
        </p:nvSpPr>
        <p:spPr>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7017F6BC-CC15-45F9-99EE-E8B375E4E531}" type="slidenum">
              <a:rPr lang="el-GR" altLang="el-GR" smtClean="0"/>
              <a:pPr eaLnBrk="1" hangingPunct="1">
                <a:defRPr/>
              </a:pPr>
              <a:t>8</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0444DB0-E010-4898-875C-58B20F01D272}" type="slidenum">
              <a:rPr lang="en-US"/>
              <a:pPr>
                <a:defRPr/>
              </a:pPr>
              <a:t>‹#›</a:t>
            </a:fld>
            <a:endParaRPr lang="en-US"/>
          </a:p>
        </p:txBody>
      </p:sp>
    </p:spTree>
    <p:extLst>
      <p:ext uri="{BB962C8B-B14F-4D97-AF65-F5344CB8AC3E}">
        <p14:creationId xmlns:p14="http://schemas.microsoft.com/office/powerpoint/2010/main" val="34662613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06876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501094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89422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14220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947158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792526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96246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97814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268760"/>
            <a:ext cx="8229600" cy="4968552"/>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marL="914400" indent="0">
              <a:buNone/>
              <a:defRPr sz="2200"/>
            </a:lvl3pPr>
            <a:lvl4pPr marL="1257300" indent="-228600">
              <a:defRPr sz="2200"/>
            </a:lvl4pPr>
            <a:lvl5pPr marL="1168400" indent="-271463">
              <a:lnSpc>
                <a:spcPct val="110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699856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76644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defRPr sz="2200"/>
            </a:lvl3pPr>
            <a:lvl4pPr>
              <a:defRPr sz="2200"/>
            </a:lvl4pPr>
            <a:lvl5pPr marL="1168400" indent="-271463">
              <a:lnSpc>
                <a:spcPct val="110000"/>
              </a:lnSpc>
              <a:spcBef>
                <a:spcPts val="1200"/>
              </a:spcBef>
              <a:defRPr sz="22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Content Placeholder 3"/>
          <p:cNvSpPr>
            <a:spLocks noGrp="1"/>
          </p:cNvSpPr>
          <p:nvPr>
            <p:ph sz="half" idx="2"/>
          </p:nvPr>
        </p:nvSpPr>
        <p:spPr>
          <a:xfrm>
            <a:off x="4648200" y="1196752"/>
            <a:ext cx="4038600" cy="5040560"/>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defRPr sz="2200"/>
            </a:lvl3pPr>
            <a:lvl4pPr>
              <a:defRPr sz="2200"/>
            </a:lvl4pPr>
            <a:lvl5pPr marL="1168400" indent="-271463">
              <a:lnSpc>
                <a:spcPct val="110000"/>
              </a:lnSpc>
              <a:spcBef>
                <a:spcPts val="1200"/>
              </a:spcBef>
              <a:defRPr sz="22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584125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creativecommons.org/licenses/by-sa/2.1/jp/deed.en" TargetMode="External"/><Relationship Id="rId5" Type="http://schemas.openxmlformats.org/officeDocument/2006/relationships/hyperlink" Target="http://commons.wikimedia.org/wiki/User:Was_a_bee" TargetMode="External"/><Relationship Id="rId4" Type="http://schemas.openxmlformats.org/officeDocument/2006/relationships/hyperlink" Target="http://commons.wikimedia.org/wiki/File:Rotation_palatine_bone.gi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commons.wikimedia.org/w/index.php?title=User:Engusz&amp;action=edit&amp;redlink=1" TargetMode="External"/><Relationship Id="rId4" Type="http://schemas.openxmlformats.org/officeDocument/2006/relationships/hyperlink" Target="http://commons.wikimedia.org/wiki/File:Foramen_palatinum_majus.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commons.wikimedia.org/wiki/User:Magnus_Manske" TargetMode="External"/><Relationship Id="rId4" Type="http://schemas.openxmlformats.org/officeDocument/2006/relationships/hyperlink" Target="http://commons.wikimedia.org/wiki/File:Gray154.pn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commons.wikimedia.org/wiki/User:Was_a_bee" TargetMode="External"/><Relationship Id="rId3" Type="http://schemas.openxmlformats.org/officeDocument/2006/relationships/image" Target="../media/image16.png"/><Relationship Id="rId7" Type="http://schemas.openxmlformats.org/officeDocument/2006/relationships/hyperlink" Target="http://commons.wikimedia.org/wiki/File:Mandible_close-up_supeiror_animation.gi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hyperlink" Target="http://commons.wikimedia.org/w/index.php?title=User:JustinaK&amp;action=edit&amp;redlink=1" TargetMode="External"/><Relationship Id="rId4" Type="http://schemas.openxmlformats.org/officeDocument/2006/relationships/hyperlink" Target="http://commons.wikimedia.org/wiki/File:Apatinis_%C5%BEandikaulis2.jpg" TargetMode="External"/><Relationship Id="rId9" Type="http://schemas.openxmlformats.org/officeDocument/2006/relationships/hyperlink" Target="http://creativecommons.org/licenses/by-sa/2.1/jp/deed.e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upload.wikimedia.org/wikipedia/commons/9/9f/Mandibule.jpg" TargetMode="External"/><Relationship Id="rId7" Type="http://schemas.openxmlformats.org/officeDocument/2006/relationships/hyperlink" Target="http://creativecommons.org/licenses/by-sa/2.5/deed.en"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commons.wikimedia.org/wiki/User:Dake" TargetMode="External"/><Relationship Id="rId5" Type="http://schemas.openxmlformats.org/officeDocument/2006/relationships/hyperlink" Target="http://commons.wikimedia.org/wiki/File:Mandibule.jpg" TargetMode="Externa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hyperlink" Target="http://commons.wikimedia.org/wiki/File:Gray177.png" TargetMode="External"/><Relationship Id="rId3" Type="http://schemas.openxmlformats.org/officeDocument/2006/relationships/image" Target="../media/image19.png"/><Relationship Id="rId7" Type="http://schemas.openxmlformats.org/officeDocument/2006/relationships/hyperlink" Target="http://commons.wikimedia.org/wiki/User:Pngbot" TargetMode="External"/><Relationship Id="rId2" Type="http://schemas.openxmlformats.org/officeDocument/2006/relationships/hyperlink" Target="//upload.wikimedia.org/wikipedia/commons/6/64/Gray176.png" TargetMode="External"/><Relationship Id="rId1" Type="http://schemas.openxmlformats.org/officeDocument/2006/relationships/slideLayout" Target="../slideLayouts/slideLayout11.xml"/><Relationship Id="rId6" Type="http://schemas.openxmlformats.org/officeDocument/2006/relationships/hyperlink" Target="http://commons.wikimedia.org/wiki/File:Gray176.png" TargetMode="External"/><Relationship Id="rId5" Type="http://schemas.openxmlformats.org/officeDocument/2006/relationships/image" Target="../media/image20.png"/><Relationship Id="rId4" Type="http://schemas.openxmlformats.org/officeDocument/2006/relationships/hyperlink" Target="//upload.wikimedia.org/wikipedia/commons/a/a3/Gray177.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upload.wikimedia.org/wikipedia/commons/6/65/Slide2tttt.JPG" TargetMode="External"/><Relationship Id="rId1" Type="http://schemas.openxmlformats.org/officeDocument/2006/relationships/slideLayout" Target="../slideLayouts/slideLayout5.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Anatomist90" TargetMode="External"/><Relationship Id="rId4" Type="http://schemas.openxmlformats.org/officeDocument/2006/relationships/hyperlink" Target="http://commons.wikimedia.org/wiki/File:Slide2tttt.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upload.wikimedia.org/wikipedia/commons/4/47/Slide4oooo.JPG" TargetMode="External"/><Relationship Id="rId1" Type="http://schemas.openxmlformats.org/officeDocument/2006/relationships/slideLayout" Target="../slideLayouts/slideLayout4.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Anatomist90" TargetMode="External"/><Relationship Id="rId4" Type="http://schemas.openxmlformats.org/officeDocument/2006/relationships/hyperlink" Target="http://commons.wikimedia.org/wiki/File:Slide7oooo.JP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anthropotomy.com/skeleton-and-bones-connection/facial-bon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legacy.owensboro.kctcs.edu/gcaplan/anat/notes/api%20notes%20h%20skeletal%20features.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Anatomist90" TargetMode="External"/><Relationship Id="rId4" Type="http://schemas.openxmlformats.org/officeDocument/2006/relationships/hyperlink" Target="http://commons.wikimedia.org/wiki/File:Cranium_4.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upload.wikimedia.org/wikipedia/commons/0/09/Mandibular_foramina.jpg" TargetMode="External"/><Relationship Id="rId1" Type="http://schemas.openxmlformats.org/officeDocument/2006/relationships/slideLayout" Target="../slideLayouts/slideLayout11.xml"/><Relationship Id="rId6" Type="http://schemas.openxmlformats.org/officeDocument/2006/relationships/hyperlink" Target="http://creativecommons.org/licenses/by-sa/3.0/" TargetMode="External"/><Relationship Id="rId5" Type="http://schemas.openxmlformats.org/officeDocument/2006/relationships/hyperlink" Target="http://en.wikipedia.org/wiki/User:ManfromButtonwillow" TargetMode="External"/><Relationship Id="rId4" Type="http://schemas.openxmlformats.org/officeDocument/2006/relationships/hyperlink" Target="http://en.wikipedia.org/wiki/File:Mandibular_foramina.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legacy.owensboro.kctcs.edu/gcaplan/anat/notes/api%20notes%20h%20skeletal%20features.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commons.wikimedia.org/wiki/File:Maxilla_close-up_animation.gif" TargetMode="External"/><Relationship Id="rId3" Type="http://schemas.openxmlformats.org/officeDocument/2006/relationships/image" Target="../media/image6.png"/><Relationship Id="rId7" Type="http://schemas.openxmlformats.org/officeDocument/2006/relationships/hyperlink" Target="http://creativecommons.org/licenses/by-sa/2.1/jp/deed.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ommons.wikimedia.org/wiki/User:Was_a_bee" TargetMode="External"/><Relationship Id="rId5" Type="http://schemas.openxmlformats.org/officeDocument/2006/relationships/hyperlink" Target="http://commons.wikimedia.org/wiki/File:Maxilla_anterior.png" TargetMode="Externa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creativecommons.org/licenses/by-sa/2.1/jp/deed.en" TargetMode="External"/><Relationship Id="rId5" Type="http://schemas.openxmlformats.org/officeDocument/2006/relationships/hyperlink" Target="http://commons.wikimedia.org/wiki/User:Was_a_bee" TargetMode="External"/><Relationship Id="rId4" Type="http://schemas.openxmlformats.org/officeDocument/2006/relationships/hyperlink" Target="http://commons.wikimedia.org/wiki/File:Maxilla_close-up_animation.gi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Maxilla_inferior3.p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creativecommons.org/licenses/by-sa/2.1/jp/deed.en" TargetMode="External"/><Relationship Id="rId4" Type="http://schemas.openxmlformats.org/officeDocument/2006/relationships/hyperlink" Target="http://commons.wikimedia.org/wiki/User:Was_a_be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Gray154.p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commons.wikimedia.org/wiki/User:Magnus_Mansk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formulamedical.com/topics/head&amp;neck/headache%20sinu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commons.wikimedia.org/wiki/User:Magnus_Manske" TargetMode="External"/><Relationship Id="rId4" Type="http://schemas.openxmlformats.org/officeDocument/2006/relationships/hyperlink" Target="http://commons.wikimedia.org/wiki/File:Gray167.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Sobo_1909_100.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reativecommons.org/licenses/by-sa/2.1/jp/deed.en" TargetMode="External"/><Relationship Id="rId5" Type="http://schemas.openxmlformats.org/officeDocument/2006/relationships/hyperlink" Target="http://commons.wikimedia.org/wiki/User:Was_a_bee" TargetMode="External"/><Relationship Id="rId4" Type="http://schemas.openxmlformats.org/officeDocument/2006/relationships/hyperlink" Target="http://commons.wikimedia.org/wiki/File:Palatine_bone.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Φυσιολογία Στοματογναθικού Συστήματος - </a:t>
            </a:r>
            <a:r>
              <a:rPr lang="el-GR" sz="3600" b="1" dirty="0" err="1" smtClean="0">
                <a:solidFill>
                  <a:schemeClr val="tx1"/>
                </a:solidFill>
                <a:latin typeface="+mn-lt"/>
              </a:rPr>
              <a:t>Συγκλεισιολογία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1916633"/>
          </a:xfrm>
        </p:spPr>
        <p:txBody>
          <a:bodyPr>
            <a:normAutofit fontScale="92500" lnSpcReduction="10000"/>
          </a:bodyPr>
          <a:lstStyle/>
          <a:p>
            <a:pPr>
              <a:lnSpc>
                <a:spcPct val="110000"/>
              </a:lnSpc>
              <a:spcBef>
                <a:spcPts val="1200"/>
              </a:spcBef>
              <a:spcAft>
                <a:spcPts val="1200"/>
              </a:spcAft>
            </a:pPr>
            <a:r>
              <a:rPr lang="el-GR" sz="2800" b="1" dirty="0" smtClean="0"/>
              <a:t>Ενότητα 2</a:t>
            </a:r>
            <a:r>
              <a:rPr lang="el-GR" sz="2800" dirty="0" smtClean="0"/>
              <a:t>:</a:t>
            </a:r>
            <a:r>
              <a:rPr lang="en-US" sz="2800" dirty="0" smtClean="0"/>
              <a:t> </a:t>
            </a:r>
            <a:r>
              <a:rPr lang="el-GR" sz="2800" dirty="0"/>
              <a:t>Ανατομικά στοιχεία του στοματογναθικού συστήματος (οστά)</a:t>
            </a:r>
            <a:endParaRPr lang="en-US" sz="2800" dirty="0" smtClean="0"/>
          </a:p>
          <a:p>
            <a:pPr>
              <a:lnSpc>
                <a:spcPct val="110000"/>
              </a:lnSpc>
              <a:spcBef>
                <a:spcPts val="1200"/>
              </a:spcBef>
            </a:pPr>
            <a:r>
              <a:rPr lang="el-GR" sz="2400" dirty="0" smtClean="0"/>
              <a:t>Δρ</a:t>
            </a:r>
            <a:r>
              <a:rPr lang="el-GR" sz="2400" dirty="0"/>
              <a:t>. Παναγιώτα </a:t>
            </a:r>
            <a:r>
              <a:rPr lang="el-GR" sz="2400" dirty="0" err="1"/>
              <a:t>Τσόλκα</a:t>
            </a:r>
            <a:r>
              <a:rPr lang="el-GR" sz="2400"/>
              <a:t>, </a:t>
            </a:r>
            <a:r>
              <a:rPr lang="el-GR" sz="2400" smtClean="0"/>
              <a:t>Αναπληρώτρια </a:t>
            </a:r>
            <a:r>
              <a:rPr lang="el-GR" sz="2400" dirty="0" smtClean="0"/>
              <a:t>Καθηγήτρια</a:t>
            </a:r>
            <a:endParaRPr lang="en-US" sz="2400" dirty="0"/>
          </a:p>
          <a:p>
            <a:pPr>
              <a:lnSpc>
                <a:spcPct val="110000"/>
              </a:lnSpc>
              <a:spcBef>
                <a:spcPts val="300"/>
              </a:spcBef>
            </a:pPr>
            <a:r>
              <a:rPr lang="el-GR" sz="2400" dirty="0" smtClean="0"/>
              <a:t>Τμήμα </a:t>
            </a:r>
            <a:r>
              <a:rPr lang="el-GR" sz="2400" dirty="0"/>
              <a:t>Οδοντικής Τεχνολογίας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a:xfrm>
            <a:off x="0" y="115888"/>
            <a:ext cx="9144000" cy="909637"/>
          </a:xfrm>
        </p:spPr>
        <p:txBody>
          <a:bodyPr/>
          <a:lstStyle/>
          <a:p>
            <a:pPr eaLnBrk="1" hangingPunct="1"/>
            <a:r>
              <a:rPr lang="el-GR" altLang="el-GR" smtClean="0"/>
              <a:t>Ανατομικά στοιχεία της άνω γνάθου </a:t>
            </a:r>
            <a:r>
              <a:rPr lang="el-GR" altLang="el-GR" sz="3200" b="0" smtClean="0"/>
              <a:t>5/5</a:t>
            </a:r>
            <a:endParaRPr lang="el-GR" altLang="el-GR" smtClean="0"/>
          </a:p>
        </p:txBody>
      </p:sp>
      <p:sp>
        <p:nvSpPr>
          <p:cNvPr id="29699" name="Θέση αριθμού διαφάνειας 2"/>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2DA16B7-670F-4A99-853B-DD9C6062DAB9}" type="slidenum">
              <a:rPr lang="el-GR" altLang="el-GR" smtClean="0"/>
              <a:pPr eaLnBrk="1" hangingPunct="1">
                <a:defRPr/>
              </a:pPr>
              <a:t>9</a:t>
            </a:fld>
            <a:endParaRPr lang="el-GR" altLang="el-GR" smtClean="0"/>
          </a:p>
        </p:txBody>
      </p:sp>
      <p:pic>
        <p:nvPicPr>
          <p:cNvPr id="22532" name="Picture 4" descr="File:Rotation palatine bone.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90805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p:cNvSpPr/>
          <p:nvPr/>
        </p:nvSpPr>
        <p:spPr>
          <a:xfrm>
            <a:off x="1601788" y="5961063"/>
            <a:ext cx="5940425" cy="276225"/>
          </a:xfrm>
          <a:prstGeom prst="rect">
            <a:avLst/>
          </a:prstGeom>
        </p:spPr>
        <p:txBody>
          <a:bodyPr>
            <a:spAutoFit/>
          </a:bodyPr>
          <a:lstStyle/>
          <a:p>
            <a:pPr algn="ctr">
              <a:defRPr/>
            </a:pPr>
            <a:r>
              <a:rPr lang="en-US" sz="1200" dirty="0">
                <a:solidFill>
                  <a:schemeClr val="tx1">
                    <a:lumMod val="75000"/>
                    <a:lumOff val="25000"/>
                  </a:schemeClr>
                </a:solidFill>
                <a:latin typeface="+mn-lt"/>
                <a:cs typeface="+mn-cs"/>
              </a:rPr>
              <a:t>“</a:t>
            </a:r>
            <a:r>
              <a:rPr lang="en-US" sz="1200" dirty="0">
                <a:latin typeface="+mn-lt"/>
                <a:cs typeface="+mn-cs"/>
                <a:hlinkClick r:id="rId4"/>
              </a:rPr>
              <a:t>Rotation palatine bone</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 </a:t>
            </a:r>
            <a:r>
              <a:rPr lang="en-US" sz="1200" dirty="0">
                <a:latin typeface="+mn-lt"/>
                <a:cs typeface="+mn-cs"/>
                <a:hlinkClick r:id="rId5" tooltip="User:Was a bee"/>
              </a:rPr>
              <a:t>Was a bee</a:t>
            </a:r>
            <a:r>
              <a:rPr lang="el-GR" sz="1200" dirty="0">
                <a:solidFill>
                  <a:schemeClr val="tx1">
                    <a:lumMod val="75000"/>
                    <a:lumOff val="25000"/>
                  </a:schemeClr>
                </a:solidFill>
                <a:latin typeface="+mn-lt"/>
                <a:cs typeface="+mn-cs"/>
              </a:rPr>
              <a:t> διαθέσιμο με άδεια </a:t>
            </a:r>
            <a:r>
              <a:rPr lang="en-US" sz="1200" dirty="0">
                <a:latin typeface="+mn-lt"/>
                <a:cs typeface="+mn-cs"/>
                <a:hlinkClick r:id="rId6"/>
              </a:rPr>
              <a:t>CC BY-SA 2.1 JP</a:t>
            </a:r>
            <a:endParaRPr lang="en-US" sz="1200" dirty="0">
              <a:latin typeface="+mn-lt"/>
              <a:cs typeface="+mn-cs"/>
            </a:endParaRPr>
          </a:p>
        </p:txBody>
      </p:sp>
    </p:spTree>
    <p:extLst>
      <p:ext uri="{BB962C8B-B14F-4D97-AF65-F5344CB8AC3E}">
        <p14:creationId xmlns:p14="http://schemas.microsoft.com/office/powerpoint/2010/main" val="3703983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79512" y="1630173"/>
            <a:ext cx="4069654" cy="4781972"/>
          </a:xfrm>
        </p:spPr>
        <p:txBody>
          <a:bodyPr rtlCol="0">
            <a:normAutofit/>
          </a:bodyPr>
          <a:lstStyle/>
          <a:p>
            <a:pPr eaLnBrk="1" fontAlgn="auto" hangingPunct="1">
              <a:lnSpc>
                <a:spcPct val="110000"/>
              </a:lnSpc>
              <a:spcBef>
                <a:spcPts val="600"/>
              </a:spcBef>
              <a:spcAft>
                <a:spcPts val="0"/>
              </a:spcAft>
              <a:buFont typeface="Arial" pitchFamily="34" charset="0"/>
              <a:buChar char="•"/>
              <a:defRPr/>
            </a:pPr>
            <a:r>
              <a:rPr lang="el-GR" sz="2200" b="1" dirty="0" smtClean="0"/>
              <a:t>Ο τομικός πόρος και τα μείζονα υπερώια τρήματα</a:t>
            </a:r>
          </a:p>
          <a:p>
            <a:pPr marL="361950" indent="0" eaLnBrk="1" fontAlgn="auto" hangingPunct="1">
              <a:lnSpc>
                <a:spcPct val="110000"/>
              </a:lnSpc>
              <a:spcBef>
                <a:spcPts val="600"/>
              </a:spcBef>
              <a:spcAft>
                <a:spcPts val="0"/>
              </a:spcAft>
              <a:buFont typeface="Arial" pitchFamily="34" charset="0"/>
              <a:buNone/>
              <a:defRPr/>
            </a:pPr>
            <a:r>
              <a:rPr lang="el-GR" sz="2200" dirty="0" smtClean="0"/>
              <a:t>Αποτελούν εξόδους για αγγειονευρώδη δεμάτια που αρδεύουν και </a:t>
            </a:r>
            <a:r>
              <a:rPr lang="el-GR" sz="2200" dirty="0" err="1" smtClean="0"/>
              <a:t>νευρώνουν</a:t>
            </a:r>
            <a:r>
              <a:rPr lang="el-GR" sz="2200" dirty="0" smtClean="0"/>
              <a:t> την πρόσθια και την οπίσθια αντίστοιχα περιοχή  της υπερώας. Υπερπίεση στην περιοχή δημιουργεί δυσανεξία στον ασθενή.</a:t>
            </a:r>
          </a:p>
        </p:txBody>
      </p:sp>
      <p:sp>
        <p:nvSpPr>
          <p:cNvPr id="23555" name="Τίτλος 1"/>
          <p:cNvSpPr>
            <a:spLocks noGrp="1"/>
          </p:cNvSpPr>
          <p:nvPr>
            <p:ph type="title"/>
          </p:nvPr>
        </p:nvSpPr>
        <p:spPr>
          <a:xfrm>
            <a:off x="0" y="115888"/>
            <a:ext cx="9144000" cy="1368425"/>
          </a:xfrm>
        </p:spPr>
        <p:txBody>
          <a:bodyPr>
            <a:normAutofit fontScale="90000"/>
          </a:bodyPr>
          <a:lstStyle/>
          <a:p>
            <a:pPr eaLnBrk="1" hangingPunct="1"/>
            <a:r>
              <a:rPr lang="el-GR" altLang="el-GR" sz="3200" dirty="0" smtClean="0"/>
              <a:t>Ανατομικά στοιχεία της άνω γνάθου που χρειάζονται ιδιαίτερη προσοχή κατά την κατασκευή ολικής οδοντοστοιχίας </a:t>
            </a:r>
            <a:r>
              <a:rPr lang="el-GR" altLang="el-GR" sz="2800" b="0" dirty="0" smtClean="0"/>
              <a:t>1/2</a:t>
            </a:r>
          </a:p>
        </p:txBody>
      </p:sp>
      <p:grpSp>
        <p:nvGrpSpPr>
          <p:cNvPr id="23556" name="Ομάδα 9"/>
          <p:cNvGrpSpPr>
            <a:grpSpLocks/>
          </p:cNvGrpSpPr>
          <p:nvPr/>
        </p:nvGrpSpPr>
        <p:grpSpPr bwMode="auto">
          <a:xfrm>
            <a:off x="4249166" y="1624013"/>
            <a:ext cx="4859338" cy="4762500"/>
            <a:chOff x="3923928" y="1700808"/>
            <a:chExt cx="4860268" cy="4762500"/>
          </a:xfrm>
        </p:grpSpPr>
        <p:pic>
          <p:nvPicPr>
            <p:cNvPr id="23559" name="Picture 2" descr="File:Foramen palatinum maj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700808"/>
              <a:ext cx="46863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a:xfrm>
              <a:off x="6882007" y="5156795"/>
              <a:ext cx="830421" cy="468313"/>
            </a:xfrm>
            <a:prstGeom prst="straightConnector1">
              <a:avLst/>
            </a:prstGeom>
            <a:ln w="25400">
              <a:solidFill>
                <a:srgbClr val="A60A15"/>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 name="TextBox 16"/>
            <p:cNvSpPr txBox="1">
              <a:spLocks noChangeArrowheads="1"/>
            </p:cNvSpPr>
            <p:nvPr/>
          </p:nvSpPr>
          <p:spPr bwMode="auto">
            <a:xfrm>
              <a:off x="7828338" y="2656483"/>
              <a:ext cx="955858" cy="646112"/>
            </a:xfrm>
            <a:prstGeom prst="rect">
              <a:avLst/>
            </a:prstGeom>
            <a:noFill/>
            <a:ln w="9525">
              <a:noFill/>
              <a:miter lim="800000"/>
              <a:headEnd/>
              <a:tailEnd/>
            </a:ln>
          </p:spPr>
          <p:txBody>
            <a:bodyPr wrap="none">
              <a:spAutoFit/>
            </a:bodyPr>
            <a:lstStyle/>
            <a:p>
              <a:pPr>
                <a:defRPr/>
              </a:pPr>
              <a:r>
                <a:rPr lang="el-GR" dirty="0" err="1">
                  <a:latin typeface="+mn-lt"/>
                  <a:cs typeface="+mn-cs"/>
                </a:rPr>
                <a:t>Τομικός</a:t>
              </a:r>
              <a:r>
                <a:rPr lang="el-GR" dirty="0">
                  <a:latin typeface="+mn-lt"/>
                  <a:cs typeface="+mn-cs"/>
                </a:rPr>
                <a:t> </a:t>
              </a:r>
            </a:p>
            <a:p>
              <a:pPr>
                <a:defRPr/>
              </a:pPr>
              <a:r>
                <a:rPr lang="el-GR" dirty="0">
                  <a:latin typeface="+mn-lt"/>
                  <a:cs typeface="+mn-cs"/>
                </a:rPr>
                <a:t>πόρος</a:t>
              </a:r>
            </a:p>
          </p:txBody>
        </p:sp>
        <p:sp>
          <p:nvSpPr>
            <p:cNvPr id="23560" name="TextBox 18"/>
            <p:cNvSpPr txBox="1">
              <a:spLocks noChangeArrowheads="1"/>
            </p:cNvSpPr>
            <p:nvPr/>
          </p:nvSpPr>
          <p:spPr bwMode="auto">
            <a:xfrm>
              <a:off x="7712428" y="5301258"/>
              <a:ext cx="1047951" cy="646112"/>
            </a:xfrm>
            <a:prstGeom prst="rect">
              <a:avLst/>
            </a:prstGeom>
            <a:noFill/>
            <a:ln w="9525">
              <a:noFill/>
              <a:miter lim="800000"/>
              <a:headEnd/>
              <a:tailEnd/>
            </a:ln>
          </p:spPr>
          <p:txBody>
            <a:bodyPr wrap="none">
              <a:spAutoFit/>
            </a:bodyPr>
            <a:lstStyle/>
            <a:p>
              <a:pPr>
                <a:defRPr/>
              </a:pPr>
              <a:r>
                <a:rPr lang="el-GR" dirty="0">
                  <a:latin typeface="+mn-lt"/>
                  <a:cs typeface="+mn-cs"/>
                </a:rPr>
                <a:t>Υπερώιο </a:t>
              </a:r>
            </a:p>
            <a:p>
              <a:pPr>
                <a:defRPr/>
              </a:pPr>
              <a:r>
                <a:rPr lang="el-GR" dirty="0">
                  <a:latin typeface="+mn-lt"/>
                  <a:cs typeface="+mn-cs"/>
                </a:rPr>
                <a:t>τρήμα</a:t>
              </a:r>
            </a:p>
          </p:txBody>
        </p:sp>
        <p:sp>
          <p:nvSpPr>
            <p:cNvPr id="8" name="Ορθογώνιο 7"/>
            <p:cNvSpPr/>
            <p:nvPr/>
          </p:nvSpPr>
          <p:spPr>
            <a:xfrm>
              <a:off x="5724498" y="2853333"/>
              <a:ext cx="503334" cy="719137"/>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14" name="Straight Arrow Connector 13"/>
            <p:cNvCxnSpPr/>
            <p:nvPr/>
          </p:nvCxnSpPr>
          <p:spPr>
            <a:xfrm flipV="1">
              <a:off x="5975371" y="2983508"/>
              <a:ext cx="1852968" cy="230187"/>
            </a:xfrm>
            <a:prstGeom prst="straightConnector1">
              <a:avLst/>
            </a:prstGeom>
            <a:ln w="25400">
              <a:solidFill>
                <a:srgbClr val="A60A15"/>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0" name="Rectangle 11"/>
          <p:cNvSpPr/>
          <p:nvPr/>
        </p:nvSpPr>
        <p:spPr>
          <a:xfrm>
            <a:off x="4643438" y="6386513"/>
            <a:ext cx="2967037" cy="461962"/>
          </a:xfrm>
          <a:prstGeom prst="rect">
            <a:avLst/>
          </a:prstGeom>
        </p:spPr>
        <p:txBody>
          <a:bodyPr>
            <a:spAutoFit/>
          </a:bodyPr>
          <a:lstStyle/>
          <a:p>
            <a:pPr algn="ctr">
              <a:defRPr/>
            </a:pPr>
            <a:r>
              <a:rPr lang="en-US" sz="1200" dirty="0">
                <a:solidFill>
                  <a:schemeClr val="tx1">
                    <a:lumMod val="75000"/>
                    <a:lumOff val="25000"/>
                  </a:schemeClr>
                </a:solidFill>
                <a:latin typeface="+mn-lt"/>
                <a:cs typeface="+mn-cs"/>
              </a:rPr>
              <a:t>“</a:t>
            </a:r>
            <a:r>
              <a:rPr lang="en-US" sz="1200" dirty="0">
                <a:latin typeface="+mn-lt"/>
                <a:cs typeface="+mn-cs"/>
                <a:hlinkClick r:id="rId4"/>
              </a:rPr>
              <a:t>Foramen </a:t>
            </a:r>
            <a:r>
              <a:rPr lang="en-US" sz="1200" dirty="0" err="1">
                <a:latin typeface="+mn-lt"/>
                <a:cs typeface="+mn-cs"/>
                <a:hlinkClick r:id="rId4"/>
              </a:rPr>
              <a:t>palatinum</a:t>
            </a:r>
            <a:r>
              <a:rPr lang="en-US" sz="1200" dirty="0">
                <a:latin typeface="+mn-lt"/>
                <a:cs typeface="+mn-cs"/>
                <a:hlinkClick r:id="rId4"/>
              </a:rPr>
              <a:t> </a:t>
            </a:r>
            <a:r>
              <a:rPr lang="en-US" sz="1200" dirty="0" err="1">
                <a:latin typeface="+mn-lt"/>
                <a:cs typeface="+mn-cs"/>
                <a:hlinkClick r:id="rId4"/>
              </a:rPr>
              <a:t>majus</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 </a:t>
            </a:r>
            <a:r>
              <a:rPr lang="en-US" sz="1200" dirty="0" err="1">
                <a:latin typeface="+mn-lt"/>
                <a:cs typeface="+mn-cs"/>
                <a:hlinkClick r:id="rId5" tooltip="User:Engusz (page does not exist)"/>
              </a:rPr>
              <a:t>Engusz</a:t>
            </a:r>
            <a:r>
              <a:rPr lang="el-GR" sz="1200" dirty="0">
                <a:latin typeface="+mn-lt"/>
                <a:cs typeface="+mn-cs"/>
              </a:rPr>
              <a:t> </a:t>
            </a:r>
            <a:r>
              <a:rPr lang="el-GR" sz="1200" dirty="0">
                <a:solidFill>
                  <a:schemeClr val="tx1">
                    <a:lumMod val="75000"/>
                    <a:lumOff val="25000"/>
                  </a:schemeClr>
                </a:solidFill>
                <a:latin typeface="+mn-lt"/>
                <a:cs typeface="+mn-cs"/>
              </a:rPr>
              <a:t>διαθέσιμο ως κοινό κτήμα</a:t>
            </a:r>
            <a:endParaRPr lang="en-US" sz="1200" dirty="0">
              <a:latin typeface="+mn-lt"/>
              <a:cs typeface="+mn-cs"/>
            </a:endParaRPr>
          </a:p>
        </p:txBody>
      </p:sp>
      <p:sp>
        <p:nvSpPr>
          <p:cNvPr id="30726" name="Θέση αριθμού διαφάνειας 2"/>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68895C3-8181-4E80-B7CA-14BDBF26E3E7}" type="slidenum">
              <a:rPr lang="el-GR" altLang="el-GR" smtClean="0"/>
              <a:pPr eaLnBrk="1" hangingPunct="1">
                <a:defRPr/>
              </a:pPr>
              <a:t>10</a:t>
            </a:fld>
            <a:endParaRPr lang="el-GR" altLang="el-GR" smtClean="0"/>
          </a:p>
        </p:txBody>
      </p:sp>
    </p:spTree>
    <p:extLst>
      <p:ext uri="{BB962C8B-B14F-4D97-AF65-F5344CB8AC3E}">
        <p14:creationId xmlns:p14="http://schemas.microsoft.com/office/powerpoint/2010/main" val="4085405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323850" y="1844675"/>
            <a:ext cx="4752975" cy="4752975"/>
          </a:xfrm>
        </p:spPr>
        <p:txBody>
          <a:bodyPr rtlCol="0">
            <a:normAutofit/>
          </a:bodyPr>
          <a:lstStyle/>
          <a:p>
            <a:pPr eaLnBrk="1" fontAlgn="auto" hangingPunct="1">
              <a:lnSpc>
                <a:spcPct val="110000"/>
              </a:lnSpc>
              <a:spcBef>
                <a:spcPts val="1200"/>
              </a:spcBef>
              <a:spcAft>
                <a:spcPts val="0"/>
              </a:spcAft>
              <a:buFont typeface="Arial" pitchFamily="34" charset="0"/>
              <a:buChar char="•"/>
              <a:defRPr/>
            </a:pPr>
            <a:r>
              <a:rPr lang="el-GR" sz="2200" b="1" dirty="0" smtClean="0"/>
              <a:t>Η υποζυγωματική ακρολοφία</a:t>
            </a:r>
            <a:r>
              <a:rPr lang="el-GR" sz="2200" dirty="0" smtClean="0"/>
              <a:t>.</a:t>
            </a:r>
          </a:p>
          <a:p>
            <a:pPr marL="361950" indent="0" eaLnBrk="1" fontAlgn="auto" hangingPunct="1">
              <a:lnSpc>
                <a:spcPct val="110000"/>
              </a:lnSpc>
              <a:spcBef>
                <a:spcPts val="1200"/>
              </a:spcBef>
              <a:spcAft>
                <a:spcPts val="0"/>
              </a:spcAft>
              <a:buFont typeface="Arial" pitchFamily="34" charset="0"/>
              <a:buNone/>
              <a:defRPr/>
            </a:pPr>
            <a:r>
              <a:rPr lang="el-GR" sz="2200" dirty="0" smtClean="0"/>
              <a:t>Αποτελεί την προς τη φατνιακή απόφυση συνέχεια της ζυγωματικής απόφυσης. Τριγωνικής διατομής. </a:t>
            </a:r>
          </a:p>
          <a:p>
            <a:pPr marL="361950" indent="0" eaLnBrk="1" fontAlgn="auto" hangingPunct="1">
              <a:lnSpc>
                <a:spcPct val="110000"/>
              </a:lnSpc>
              <a:spcBef>
                <a:spcPts val="1200"/>
              </a:spcBef>
              <a:spcAft>
                <a:spcPts val="0"/>
              </a:spcAft>
              <a:buFont typeface="Arial" pitchFamily="34" charset="0"/>
              <a:buNone/>
              <a:defRPr/>
            </a:pPr>
            <a:r>
              <a:rPr lang="el-GR" sz="2200" dirty="0" smtClean="0"/>
              <a:t>Κάθε υπερέκταση ή </a:t>
            </a:r>
            <a:r>
              <a:rPr lang="el-GR" sz="2200" dirty="0" err="1" smtClean="0"/>
              <a:t>υπερπίεση</a:t>
            </a:r>
            <a:r>
              <a:rPr lang="el-GR" sz="2200" dirty="0" smtClean="0"/>
              <a:t> της οδοντοστοιχίας στο σημείο αυτό έχει σαν αποτέλεσμα  τον τραυματισμό του λεπτού βλεννογόνου που την καλύπτει</a:t>
            </a:r>
            <a:r>
              <a:rPr lang="el-GR" sz="2200" dirty="0"/>
              <a:t>.</a:t>
            </a:r>
            <a:endParaRPr lang="el-GR" sz="2200" dirty="0" smtClean="0"/>
          </a:p>
        </p:txBody>
      </p:sp>
      <p:sp>
        <p:nvSpPr>
          <p:cNvPr id="24581" name="Τίτλος 1"/>
          <p:cNvSpPr>
            <a:spLocks noGrp="1"/>
          </p:cNvSpPr>
          <p:nvPr>
            <p:ph type="title"/>
          </p:nvPr>
        </p:nvSpPr>
        <p:spPr>
          <a:xfrm>
            <a:off x="0" y="115888"/>
            <a:ext cx="9144000" cy="1368425"/>
          </a:xfrm>
        </p:spPr>
        <p:txBody>
          <a:bodyPr>
            <a:normAutofit fontScale="90000"/>
          </a:bodyPr>
          <a:lstStyle/>
          <a:p>
            <a:pPr eaLnBrk="1" hangingPunct="1"/>
            <a:r>
              <a:rPr lang="el-GR" altLang="el-GR" sz="3200" smtClean="0"/>
              <a:t>Ανατομικά στοιχεία της άνω γνάθου που χρειάζονται ιδιαίτερη προσοχή κατά την κατασκευή ολικής οδοντοστοιχίας </a:t>
            </a:r>
            <a:r>
              <a:rPr lang="el-GR" altLang="el-GR" sz="2800" b="0" smtClean="0"/>
              <a:t>2/2</a:t>
            </a:r>
          </a:p>
        </p:txBody>
      </p:sp>
      <p:grpSp>
        <p:nvGrpSpPr>
          <p:cNvPr id="2" name="Ομάδα 1"/>
          <p:cNvGrpSpPr/>
          <p:nvPr/>
        </p:nvGrpSpPr>
        <p:grpSpPr>
          <a:xfrm>
            <a:off x="4033838" y="1582609"/>
            <a:ext cx="4819650" cy="4841875"/>
            <a:chOff x="4067175" y="1781175"/>
            <a:chExt cx="4819650" cy="4841875"/>
          </a:xfrm>
        </p:grpSpPr>
        <p:pic>
          <p:nvPicPr>
            <p:cNvPr id="24578" name="Picture 2" descr="File:Gray1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1781175"/>
              <a:ext cx="38100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Box 22"/>
            <p:cNvSpPr txBox="1">
              <a:spLocks noChangeArrowheads="1"/>
            </p:cNvSpPr>
            <p:nvPr/>
          </p:nvSpPr>
          <p:spPr bwMode="auto">
            <a:xfrm>
              <a:off x="4067175" y="5976938"/>
              <a:ext cx="1701800" cy="646112"/>
            </a:xfrm>
            <a:prstGeom prst="rect">
              <a:avLst/>
            </a:prstGeom>
            <a:noFill/>
            <a:ln w="9525">
              <a:noFill/>
              <a:miter lim="800000"/>
              <a:headEnd/>
              <a:tailEnd/>
            </a:ln>
          </p:spPr>
          <p:txBody>
            <a:bodyPr wrap="none">
              <a:spAutoFit/>
            </a:bodyPr>
            <a:lstStyle/>
            <a:p>
              <a:pPr>
                <a:defRPr/>
              </a:pPr>
              <a:r>
                <a:rPr lang="el-GR" dirty="0" err="1">
                  <a:latin typeface="+mn-lt"/>
                  <a:cs typeface="+mn-cs"/>
                </a:rPr>
                <a:t>Υποζυγωματική</a:t>
              </a:r>
              <a:r>
                <a:rPr lang="el-GR" dirty="0">
                  <a:latin typeface="+mn-lt"/>
                  <a:cs typeface="+mn-cs"/>
                </a:rPr>
                <a:t> </a:t>
              </a:r>
            </a:p>
            <a:p>
              <a:pPr>
                <a:defRPr/>
              </a:pPr>
              <a:r>
                <a:rPr lang="el-GR" dirty="0">
                  <a:latin typeface="+mn-lt"/>
                  <a:cs typeface="+mn-cs"/>
                </a:rPr>
                <a:t>ακρολοφία</a:t>
              </a:r>
            </a:p>
          </p:txBody>
        </p:sp>
        <p:cxnSp>
          <p:nvCxnSpPr>
            <p:cNvPr id="22" name="Straight Arrow Connector 21"/>
            <p:cNvCxnSpPr>
              <a:endCxn id="23563" idx="3"/>
            </p:cNvCxnSpPr>
            <p:nvPr/>
          </p:nvCxnSpPr>
          <p:spPr>
            <a:xfrm flipH="1">
              <a:off x="5768975" y="5229225"/>
              <a:ext cx="674688" cy="1069975"/>
            </a:xfrm>
            <a:prstGeom prst="straightConnector1">
              <a:avLst/>
            </a:prstGeom>
            <a:ln w="25400">
              <a:solidFill>
                <a:srgbClr val="A60A15"/>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0" name="Rectangle 11"/>
          <p:cNvSpPr/>
          <p:nvPr/>
        </p:nvSpPr>
        <p:spPr>
          <a:xfrm>
            <a:off x="6011863" y="6162675"/>
            <a:ext cx="2400300" cy="461963"/>
          </a:xfrm>
          <a:prstGeom prst="rect">
            <a:avLst/>
          </a:prstGeom>
        </p:spPr>
        <p:txBody>
          <a:bodyPr>
            <a:spAutoFit/>
          </a:bodyPr>
          <a:lstStyle/>
          <a:p>
            <a:pPr algn="ctr">
              <a:defRPr/>
            </a:pPr>
            <a:r>
              <a:rPr lang="en-US" sz="1200" dirty="0">
                <a:solidFill>
                  <a:schemeClr val="tx1">
                    <a:lumMod val="75000"/>
                    <a:lumOff val="25000"/>
                  </a:schemeClr>
                </a:solidFill>
                <a:latin typeface="+mn-lt"/>
                <a:cs typeface="+mn-cs"/>
              </a:rPr>
              <a:t>“</a:t>
            </a:r>
            <a:r>
              <a:rPr lang="en-US" sz="1200" dirty="0">
                <a:latin typeface="+mn-lt"/>
                <a:cs typeface="+mn-cs"/>
                <a:hlinkClick r:id="rId4"/>
              </a:rPr>
              <a:t>Gray154</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 </a:t>
            </a:r>
            <a:r>
              <a:rPr lang="en-US" sz="1200" dirty="0">
                <a:latin typeface="+mn-lt"/>
                <a:cs typeface="+mn-cs"/>
                <a:hlinkClick r:id="rId5" tooltip="User:Magnus Manske"/>
              </a:rPr>
              <a:t>Magnus </a:t>
            </a:r>
            <a:r>
              <a:rPr lang="en-US" sz="1200" dirty="0" err="1">
                <a:latin typeface="+mn-lt"/>
                <a:cs typeface="+mn-cs"/>
                <a:hlinkClick r:id="rId5" tooltip="User:Magnus Manske"/>
              </a:rPr>
              <a:t>Manske</a:t>
            </a:r>
            <a:r>
              <a:rPr lang="en-US" sz="1200" dirty="0">
                <a:latin typeface="+mn-lt"/>
                <a:cs typeface="+mn-cs"/>
              </a:rPr>
              <a:t> </a:t>
            </a:r>
            <a:r>
              <a:rPr lang="el-GR" sz="1200" dirty="0">
                <a:solidFill>
                  <a:schemeClr val="tx1">
                    <a:lumMod val="75000"/>
                    <a:lumOff val="25000"/>
                  </a:schemeClr>
                </a:solidFill>
                <a:latin typeface="+mn-lt"/>
                <a:cs typeface="+mn-cs"/>
              </a:rPr>
              <a:t>διαθέσιμο ως κοινό κτήμα</a:t>
            </a:r>
            <a:endParaRPr lang="en-US" sz="1200" dirty="0">
              <a:latin typeface="+mn-lt"/>
              <a:cs typeface="+mn-cs"/>
            </a:endParaRPr>
          </a:p>
        </p:txBody>
      </p:sp>
      <p:sp>
        <p:nvSpPr>
          <p:cNvPr id="31753" name="Θέση αριθμού διαφάνειας 2"/>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F6AA750-E614-4C60-8918-AD7661FA9A80}" type="slidenum">
              <a:rPr lang="el-GR" altLang="el-GR" smtClean="0"/>
              <a:pPr eaLnBrk="1" hangingPunct="1">
                <a:defRPr/>
              </a:pPr>
              <a:t>11</a:t>
            </a:fld>
            <a:endParaRPr lang="el-GR" altLang="el-GR" smtClean="0"/>
          </a:p>
        </p:txBody>
      </p:sp>
      <p:sp>
        <p:nvSpPr>
          <p:cNvPr id="6" name="Ορθογώνιο 5"/>
          <p:cNvSpPr/>
          <p:nvPr/>
        </p:nvSpPr>
        <p:spPr>
          <a:xfrm>
            <a:off x="6300192" y="4617909"/>
            <a:ext cx="536575" cy="82550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3990404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7"/>
          <p:cNvGrpSpPr>
            <a:grpSpLocks/>
          </p:cNvGrpSpPr>
          <p:nvPr/>
        </p:nvGrpSpPr>
        <p:grpSpPr bwMode="auto">
          <a:xfrm>
            <a:off x="4884728" y="1301137"/>
            <a:ext cx="4191000" cy="4463256"/>
            <a:chOff x="4267200" y="1287463"/>
            <a:chExt cx="4876800" cy="4786346"/>
          </a:xfrm>
        </p:grpSpPr>
        <p:pic>
          <p:nvPicPr>
            <p:cNvPr id="25609" name="Picture 3" descr="C:\Users\fkaram2\Desktop\Εικόνα1.png"/>
            <p:cNvPicPr>
              <a:picLocks noChangeAspect="1" noChangeArrowheads="1"/>
            </p:cNvPicPr>
            <p:nvPr/>
          </p:nvPicPr>
          <p:blipFill>
            <a:blip r:embed="rId3" cstate="print">
              <a:extLst>
                <a:ext uri="{28A0092B-C50C-407E-A947-70E740481C1C}">
                  <a14:useLocalDpi xmlns:a14="http://schemas.microsoft.com/office/drawing/2010/main" val="0"/>
                </a:ext>
              </a:extLst>
            </a:blip>
            <a:srcRect l="20937" t="14255" r="19019" b="13293"/>
            <a:stretch>
              <a:fillRect/>
            </a:stretch>
          </p:blipFill>
          <p:spPr bwMode="auto">
            <a:xfrm>
              <a:off x="4393461" y="1472177"/>
              <a:ext cx="4393008" cy="410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10" name="Straight Arrow Connector 5"/>
            <p:cNvCxnSpPr>
              <a:cxnSpLocks noChangeShapeType="1"/>
            </p:cNvCxnSpPr>
            <p:nvPr/>
          </p:nvCxnSpPr>
          <p:spPr bwMode="auto">
            <a:xfrm flipV="1">
              <a:off x="5219261" y="4653498"/>
              <a:ext cx="432899" cy="602525"/>
            </a:xfrm>
            <a:prstGeom prst="straightConnector1">
              <a:avLst/>
            </a:prstGeom>
            <a:noFill/>
            <a:ln w="25400" algn="ctr">
              <a:solidFill>
                <a:srgbClr val="A60A15"/>
              </a:solidFill>
              <a:round/>
              <a:headEnd/>
              <a:tailEnd type="triangle" w="lg" len="lg"/>
            </a:ln>
            <a:extLst>
              <a:ext uri="{909E8E84-426E-40DD-AFC4-6F175D3DCCD1}">
                <a14:hiddenFill xmlns:a14="http://schemas.microsoft.com/office/drawing/2010/main">
                  <a:noFill/>
                </a14:hiddenFill>
              </a:ext>
            </a:extLst>
          </p:spPr>
        </p:cxnSp>
        <p:sp>
          <p:nvSpPr>
            <p:cNvPr id="24582" name="TextBox 6"/>
            <p:cNvSpPr txBox="1">
              <a:spLocks noChangeArrowheads="1"/>
            </p:cNvSpPr>
            <p:nvPr/>
          </p:nvSpPr>
          <p:spPr bwMode="auto">
            <a:xfrm>
              <a:off x="4267200" y="5273703"/>
              <a:ext cx="1371600" cy="369890"/>
            </a:xfrm>
            <a:prstGeom prst="rect">
              <a:avLst/>
            </a:prstGeom>
            <a:noFill/>
            <a:ln w="9525">
              <a:noFill/>
              <a:miter lim="800000"/>
              <a:headEnd/>
              <a:tailEnd/>
            </a:ln>
          </p:spPr>
          <p:txBody>
            <a:bodyPr wrap="none">
              <a:spAutoFit/>
            </a:bodyPr>
            <a:lstStyle/>
            <a:p>
              <a:pPr>
                <a:defRPr/>
              </a:pPr>
              <a:r>
                <a:rPr lang="el-GR" dirty="0">
                  <a:latin typeface="+mn-lt"/>
                  <a:cs typeface="+mn-cs"/>
                </a:rPr>
                <a:t>Σώμα (</a:t>
              </a:r>
              <a:r>
                <a:rPr lang="en-GB" dirty="0">
                  <a:latin typeface="+mn-lt"/>
                  <a:cs typeface="+mn-cs"/>
                </a:rPr>
                <a:t>body)</a:t>
              </a:r>
              <a:endParaRPr lang="el-GR" dirty="0">
                <a:latin typeface="+mn-lt"/>
                <a:cs typeface="+mn-cs"/>
              </a:endParaRPr>
            </a:p>
          </p:txBody>
        </p:sp>
        <p:sp>
          <p:nvSpPr>
            <p:cNvPr id="24583" name="Rectangle 7"/>
            <p:cNvSpPr>
              <a:spLocks noChangeArrowheads="1"/>
            </p:cNvSpPr>
            <p:nvPr/>
          </p:nvSpPr>
          <p:spPr bwMode="auto">
            <a:xfrm>
              <a:off x="7202488" y="2782898"/>
              <a:ext cx="1941512" cy="646117"/>
            </a:xfrm>
            <a:prstGeom prst="rect">
              <a:avLst/>
            </a:prstGeom>
            <a:noFill/>
            <a:ln w="9525">
              <a:noFill/>
              <a:miter lim="800000"/>
              <a:headEnd/>
              <a:tailEnd/>
            </a:ln>
          </p:spPr>
          <p:txBody>
            <a:bodyPr>
              <a:spAutoFit/>
            </a:bodyPr>
            <a:lstStyle/>
            <a:p>
              <a:pPr>
                <a:defRPr/>
              </a:pPr>
              <a:r>
                <a:rPr lang="el-GR" dirty="0" err="1">
                  <a:latin typeface="+mn-lt"/>
                  <a:cs typeface="+mn-cs"/>
                </a:rPr>
                <a:t>Κορωνοειδής</a:t>
              </a:r>
              <a:r>
                <a:rPr lang="en-GB" dirty="0">
                  <a:latin typeface="+mn-lt"/>
                  <a:cs typeface="+mn-cs"/>
                </a:rPr>
                <a:t>  (coronoid process)</a:t>
              </a:r>
              <a:endParaRPr lang="el-GR" dirty="0">
                <a:latin typeface="+mn-lt"/>
                <a:cs typeface="+mn-cs"/>
              </a:endParaRPr>
            </a:p>
          </p:txBody>
        </p:sp>
        <p:cxnSp>
          <p:nvCxnSpPr>
            <p:cNvPr id="25613" name="Straight Arrow Connector 9"/>
            <p:cNvCxnSpPr>
              <a:cxnSpLocks noChangeShapeType="1"/>
              <a:stCxn id="24583" idx="2"/>
            </p:cNvCxnSpPr>
            <p:nvPr/>
          </p:nvCxnSpPr>
          <p:spPr bwMode="auto">
            <a:xfrm flipH="1">
              <a:off x="6948289" y="3429042"/>
              <a:ext cx="1224966" cy="535921"/>
            </a:xfrm>
            <a:prstGeom prst="straightConnector1">
              <a:avLst/>
            </a:prstGeom>
            <a:noFill/>
            <a:ln w="25400" algn="ctr">
              <a:solidFill>
                <a:srgbClr val="A60A15"/>
              </a:solidFill>
              <a:round/>
              <a:headEnd/>
              <a:tailEnd type="triangle" w="lg" len="lg"/>
            </a:ln>
            <a:extLst>
              <a:ext uri="{909E8E84-426E-40DD-AFC4-6F175D3DCCD1}">
                <a14:hiddenFill xmlns:a14="http://schemas.microsoft.com/office/drawing/2010/main">
                  <a:noFill/>
                </a14:hiddenFill>
              </a:ext>
            </a:extLst>
          </p:spPr>
        </p:cxnSp>
        <p:sp>
          <p:nvSpPr>
            <p:cNvPr id="24585" name="Rectangle 10"/>
            <p:cNvSpPr>
              <a:spLocks noChangeArrowheads="1"/>
            </p:cNvSpPr>
            <p:nvPr/>
          </p:nvSpPr>
          <p:spPr bwMode="auto">
            <a:xfrm>
              <a:off x="6789505" y="1287463"/>
              <a:ext cx="2011363" cy="369891"/>
            </a:xfrm>
            <a:prstGeom prst="rect">
              <a:avLst/>
            </a:prstGeom>
            <a:noFill/>
            <a:ln w="9525">
              <a:noFill/>
              <a:miter lim="800000"/>
              <a:headEnd/>
              <a:tailEnd/>
            </a:ln>
          </p:spPr>
          <p:txBody>
            <a:bodyPr wrap="none">
              <a:spAutoFit/>
            </a:bodyPr>
            <a:lstStyle/>
            <a:p>
              <a:pPr>
                <a:defRPr/>
              </a:pPr>
              <a:r>
                <a:rPr lang="el-GR" dirty="0">
                  <a:latin typeface="+mn-lt"/>
                  <a:cs typeface="+mn-cs"/>
                </a:rPr>
                <a:t>Κόνδυλος </a:t>
              </a:r>
              <a:r>
                <a:rPr lang="en-GB" dirty="0">
                  <a:latin typeface="+mn-lt"/>
                  <a:cs typeface="+mn-cs"/>
                </a:rPr>
                <a:t>(condyle)</a:t>
              </a:r>
              <a:endParaRPr lang="el-GR" dirty="0">
                <a:latin typeface="+mn-lt"/>
                <a:cs typeface="+mn-cs"/>
              </a:endParaRPr>
            </a:p>
          </p:txBody>
        </p:sp>
        <p:cxnSp>
          <p:nvCxnSpPr>
            <p:cNvPr id="25615" name="Straight Arrow Connector 12"/>
            <p:cNvCxnSpPr>
              <a:cxnSpLocks noChangeShapeType="1"/>
            </p:cNvCxnSpPr>
            <p:nvPr/>
          </p:nvCxnSpPr>
          <p:spPr bwMode="auto">
            <a:xfrm flipH="1">
              <a:off x="7740368" y="1615233"/>
              <a:ext cx="309050" cy="661380"/>
            </a:xfrm>
            <a:prstGeom prst="straightConnector1">
              <a:avLst/>
            </a:prstGeom>
            <a:noFill/>
            <a:ln w="25400" algn="ctr">
              <a:solidFill>
                <a:srgbClr val="A60A15"/>
              </a:solidFill>
              <a:round/>
              <a:headEnd/>
              <a:tailEnd type="triangle" w="lg" len="lg"/>
            </a:ln>
            <a:extLst>
              <a:ext uri="{909E8E84-426E-40DD-AFC4-6F175D3DCCD1}">
                <a14:hiddenFill xmlns:a14="http://schemas.microsoft.com/office/drawing/2010/main">
                  <a:noFill/>
                </a14:hiddenFill>
              </a:ext>
            </a:extLst>
          </p:spPr>
        </p:cxnSp>
        <p:sp>
          <p:nvSpPr>
            <p:cNvPr id="24587" name="Rectangle 10"/>
            <p:cNvSpPr>
              <a:spLocks noChangeArrowheads="1"/>
            </p:cNvSpPr>
            <p:nvPr/>
          </p:nvSpPr>
          <p:spPr bwMode="auto">
            <a:xfrm>
              <a:off x="7666038" y="5427692"/>
              <a:ext cx="981075" cy="646117"/>
            </a:xfrm>
            <a:prstGeom prst="rect">
              <a:avLst/>
            </a:prstGeom>
            <a:noFill/>
            <a:ln w="9525">
              <a:noFill/>
              <a:miter lim="800000"/>
              <a:headEnd/>
              <a:tailEnd/>
            </a:ln>
          </p:spPr>
          <p:txBody>
            <a:bodyPr wrap="none">
              <a:spAutoFit/>
            </a:bodyPr>
            <a:lstStyle/>
            <a:p>
              <a:pPr>
                <a:defRPr/>
              </a:pPr>
              <a:r>
                <a:rPr lang="el-GR" dirty="0">
                  <a:latin typeface="+mn-lt"/>
                  <a:cs typeface="+mn-cs"/>
                </a:rPr>
                <a:t>Κλάδος  </a:t>
              </a:r>
              <a:endParaRPr lang="en-GB" dirty="0">
                <a:latin typeface="+mn-lt"/>
                <a:cs typeface="+mn-cs"/>
              </a:endParaRPr>
            </a:p>
            <a:p>
              <a:pPr>
                <a:defRPr/>
              </a:pPr>
              <a:r>
                <a:rPr lang="en-GB" dirty="0">
                  <a:latin typeface="+mn-lt"/>
                  <a:cs typeface="+mn-cs"/>
                </a:rPr>
                <a:t>(ramus)</a:t>
              </a:r>
              <a:endParaRPr lang="el-GR" dirty="0">
                <a:latin typeface="+mn-lt"/>
                <a:cs typeface="+mn-cs"/>
              </a:endParaRPr>
            </a:p>
          </p:txBody>
        </p:sp>
        <p:cxnSp>
          <p:nvCxnSpPr>
            <p:cNvPr id="25617" name="Straight Arrow Connector 5"/>
            <p:cNvCxnSpPr>
              <a:cxnSpLocks noChangeShapeType="1"/>
            </p:cNvCxnSpPr>
            <p:nvPr/>
          </p:nvCxnSpPr>
          <p:spPr bwMode="auto">
            <a:xfrm flipH="1" flipV="1">
              <a:off x="7092304" y="4700576"/>
              <a:ext cx="830280" cy="801729"/>
            </a:xfrm>
            <a:prstGeom prst="straightConnector1">
              <a:avLst/>
            </a:prstGeom>
            <a:noFill/>
            <a:ln w="25400" algn="ctr">
              <a:solidFill>
                <a:srgbClr val="A60A15"/>
              </a:solidFill>
              <a:round/>
              <a:headEnd/>
              <a:tailEnd type="triangle" w="lg" len="lg"/>
            </a:ln>
            <a:extLst>
              <a:ext uri="{909E8E84-426E-40DD-AFC4-6F175D3DCCD1}">
                <a14:hiddenFill xmlns:a14="http://schemas.microsoft.com/office/drawing/2010/main">
                  <a:noFill/>
                </a14:hiddenFill>
              </a:ext>
            </a:extLst>
          </p:spPr>
        </p:cxnSp>
      </p:grpSp>
      <p:sp>
        <p:nvSpPr>
          <p:cNvPr id="30723" name="Rectangle 3"/>
          <p:cNvSpPr>
            <a:spLocks noGrp="1" noChangeArrowheads="1"/>
          </p:cNvSpPr>
          <p:nvPr>
            <p:ph idx="1"/>
          </p:nvPr>
        </p:nvSpPr>
        <p:spPr>
          <a:xfrm>
            <a:off x="285750" y="1071562"/>
            <a:ext cx="5006330" cy="3221533"/>
          </a:xfrm>
        </p:spPr>
        <p:txBody>
          <a:bodyPr>
            <a:noAutofit/>
          </a:bodyPr>
          <a:lstStyle/>
          <a:p>
            <a:pPr eaLnBrk="1" hangingPunct="1">
              <a:spcBef>
                <a:spcPts val="600"/>
              </a:spcBef>
              <a:defRPr/>
            </a:pPr>
            <a:r>
              <a:rPr lang="el-GR" altLang="el-GR" sz="2000" dirty="0" smtClean="0"/>
              <a:t>Έχει σχήμα πετάλου.</a:t>
            </a:r>
            <a:r>
              <a:rPr lang="en-GB" altLang="el-GR" sz="2000" dirty="0" smtClean="0"/>
              <a:t> </a:t>
            </a:r>
            <a:r>
              <a:rPr lang="el-GR" altLang="el-GR" sz="2000" dirty="0" smtClean="0"/>
              <a:t>Είναι το μεγαλύτερο και ισχυρότερο από τα οστά του κρανίου.</a:t>
            </a:r>
          </a:p>
          <a:p>
            <a:pPr eaLnBrk="1" hangingPunct="1">
              <a:spcBef>
                <a:spcPts val="600"/>
              </a:spcBef>
              <a:defRPr/>
            </a:pPr>
            <a:r>
              <a:rPr lang="el-GR" altLang="el-GR" sz="2000" dirty="0" smtClean="0"/>
              <a:t>Είναι κινητό οστό και ενώνεται αμφοτερόπλευρα με το κρανίο με τις δύο κροταφογναθικές διαρθρώσεις.</a:t>
            </a:r>
          </a:p>
          <a:p>
            <a:pPr eaLnBrk="1" hangingPunct="1">
              <a:spcBef>
                <a:spcPts val="600"/>
              </a:spcBef>
              <a:defRPr/>
            </a:pPr>
            <a:r>
              <a:rPr lang="el-GR" altLang="el-GR" sz="2000" dirty="0" smtClean="0"/>
              <a:t>Αποτελείται από το σώμα και τον κλάδο με τις δύο αποφύσεις την κορωνοειδή και τον κόνδυλο.</a:t>
            </a:r>
            <a:endParaRPr lang="en-US" altLang="el-GR" sz="2000" dirty="0" smtClean="0"/>
          </a:p>
        </p:txBody>
      </p:sp>
      <p:sp>
        <p:nvSpPr>
          <p:cNvPr id="25604" name="Τίτλος 1"/>
          <p:cNvSpPr>
            <a:spLocks noGrp="1"/>
          </p:cNvSpPr>
          <p:nvPr>
            <p:ph type="title"/>
          </p:nvPr>
        </p:nvSpPr>
        <p:spPr/>
        <p:txBody>
          <a:bodyPr/>
          <a:lstStyle/>
          <a:p>
            <a:pPr eaLnBrk="1" hangingPunct="1"/>
            <a:r>
              <a:rPr lang="el-GR" altLang="el-GR" smtClean="0"/>
              <a:t>Κάτω γνάθος (</a:t>
            </a:r>
            <a:r>
              <a:rPr lang="en-US" altLang="el-GR" smtClean="0"/>
              <a:t>Mandible)</a:t>
            </a:r>
            <a:endParaRPr lang="el-GR" altLang="el-GR" smtClean="0"/>
          </a:p>
        </p:txBody>
      </p:sp>
      <p:sp>
        <p:nvSpPr>
          <p:cNvPr id="16" name="Rectangle 11"/>
          <p:cNvSpPr/>
          <p:nvPr/>
        </p:nvSpPr>
        <p:spPr>
          <a:xfrm>
            <a:off x="4859338" y="6046788"/>
            <a:ext cx="3314700" cy="460375"/>
          </a:xfrm>
          <a:prstGeom prst="rect">
            <a:avLst/>
          </a:prstGeom>
        </p:spPr>
        <p:txBody>
          <a:bodyPr>
            <a:spAutoFit/>
          </a:bodyPr>
          <a:lstStyle/>
          <a:p>
            <a:pPr algn="ctr">
              <a:defRPr/>
            </a:pPr>
            <a:r>
              <a:rPr lang="el-GR" sz="1200" dirty="0">
                <a:solidFill>
                  <a:schemeClr val="tx1">
                    <a:lumMod val="75000"/>
                    <a:lumOff val="25000"/>
                  </a:schemeClr>
                </a:solidFill>
                <a:latin typeface="+mn-lt"/>
                <a:cs typeface="+mn-cs"/>
              </a:rPr>
              <a:t>Αναδημιουργία από :</a:t>
            </a:r>
            <a:r>
              <a:rPr lang="en-US" sz="1200" dirty="0">
                <a:solidFill>
                  <a:schemeClr val="tx1">
                    <a:lumMod val="75000"/>
                    <a:lumOff val="25000"/>
                  </a:schemeClr>
                </a:solidFill>
                <a:latin typeface="+mn-lt"/>
                <a:cs typeface="+mn-cs"/>
              </a:rPr>
              <a:t>“</a:t>
            </a:r>
            <a:r>
              <a:rPr lang="en-US" sz="1200" dirty="0">
                <a:latin typeface="+mn-lt"/>
                <a:cs typeface="+mn-cs"/>
                <a:hlinkClick r:id="rId4"/>
              </a:rPr>
              <a:t>Apatinis žandikaulis2</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 </a:t>
            </a:r>
            <a:r>
              <a:rPr lang="en-US" sz="1200" dirty="0" err="1">
                <a:latin typeface="+mn-lt"/>
                <a:cs typeface="+mn-cs"/>
                <a:hlinkClick r:id="rId5" tooltip="User:JustinaK (page does not exist)"/>
              </a:rPr>
              <a:t>JustinaK</a:t>
            </a:r>
            <a:r>
              <a:rPr lang="el-GR" sz="1200" dirty="0">
                <a:latin typeface="+mn-lt"/>
                <a:cs typeface="+mn-cs"/>
              </a:rPr>
              <a:t> </a:t>
            </a:r>
            <a:r>
              <a:rPr lang="el-GR" sz="1200" dirty="0">
                <a:solidFill>
                  <a:schemeClr val="tx1">
                    <a:lumMod val="75000"/>
                    <a:lumOff val="25000"/>
                  </a:schemeClr>
                </a:solidFill>
                <a:latin typeface="+mn-lt"/>
                <a:cs typeface="+mn-cs"/>
              </a:rPr>
              <a:t>διαθέσιμο ως κοινό κτήμα</a:t>
            </a:r>
            <a:endParaRPr lang="en-US" sz="1200" dirty="0">
              <a:latin typeface="+mn-lt"/>
              <a:cs typeface="+mn-cs"/>
            </a:endParaRPr>
          </a:p>
        </p:txBody>
      </p:sp>
      <p:pic>
        <p:nvPicPr>
          <p:cNvPr id="25606" name="Picture 5" descr="File:Mandible close-up supeiror animation.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0138" y="3965575"/>
            <a:ext cx="2849562" cy="2847975"/>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pic>
      <p:sp>
        <p:nvSpPr>
          <p:cNvPr id="33" name="Rectangle 11"/>
          <p:cNvSpPr/>
          <p:nvPr/>
        </p:nvSpPr>
        <p:spPr>
          <a:xfrm rot="16200000">
            <a:off x="-647699" y="5065712"/>
            <a:ext cx="2849562" cy="646113"/>
          </a:xfrm>
          <a:prstGeom prst="rect">
            <a:avLst/>
          </a:prstGeom>
        </p:spPr>
        <p:txBody>
          <a:bodyPr>
            <a:spAutoFit/>
          </a:bodyPr>
          <a:lstStyle/>
          <a:p>
            <a:pPr algn="ctr">
              <a:defRPr/>
            </a:pPr>
            <a:r>
              <a:rPr lang="en-US" sz="1200" dirty="0">
                <a:solidFill>
                  <a:schemeClr val="tx1">
                    <a:lumMod val="75000"/>
                    <a:lumOff val="25000"/>
                  </a:schemeClr>
                </a:solidFill>
                <a:latin typeface="+mn-lt"/>
                <a:cs typeface="+mn-cs"/>
              </a:rPr>
              <a:t>“</a:t>
            </a:r>
            <a:r>
              <a:rPr lang="en-US" sz="1200" dirty="0">
                <a:latin typeface="+mn-lt"/>
                <a:cs typeface="+mn-cs"/>
                <a:hlinkClick r:id="rId7"/>
              </a:rPr>
              <a:t>Mandible close-up </a:t>
            </a:r>
            <a:r>
              <a:rPr lang="en-US" sz="1200" dirty="0" err="1">
                <a:latin typeface="+mn-lt"/>
                <a:cs typeface="+mn-cs"/>
                <a:hlinkClick r:id="rId7"/>
              </a:rPr>
              <a:t>supeiror</a:t>
            </a:r>
            <a:r>
              <a:rPr lang="en-US" sz="1200" dirty="0">
                <a:latin typeface="+mn-lt"/>
                <a:cs typeface="+mn-cs"/>
                <a:hlinkClick r:id="rId7"/>
              </a:rPr>
              <a:t> animation</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 </a:t>
            </a:r>
            <a:r>
              <a:rPr lang="en-US" sz="1200" dirty="0">
                <a:latin typeface="+mn-lt"/>
                <a:cs typeface="+mn-cs"/>
                <a:hlinkClick r:id="rId8" tooltip="User:Was a bee"/>
              </a:rPr>
              <a:t>Was a bee</a:t>
            </a:r>
            <a:r>
              <a:rPr lang="el-GR" sz="1200" dirty="0">
                <a:solidFill>
                  <a:schemeClr val="tx1">
                    <a:lumMod val="75000"/>
                    <a:lumOff val="25000"/>
                  </a:schemeClr>
                </a:solidFill>
                <a:latin typeface="+mn-lt"/>
                <a:cs typeface="+mn-cs"/>
              </a:rPr>
              <a:t> διαθέσιμο με άδεια </a:t>
            </a:r>
            <a:r>
              <a:rPr lang="en-US" sz="1200" dirty="0">
                <a:latin typeface="+mn-lt"/>
                <a:cs typeface="+mn-cs"/>
                <a:hlinkClick r:id="rId9"/>
              </a:rPr>
              <a:t>CC BY-SA 2.1 JP</a:t>
            </a:r>
            <a:endParaRPr lang="en-US" sz="1200" dirty="0">
              <a:latin typeface="+mn-lt"/>
              <a:cs typeface="+mn-cs"/>
            </a:endParaRPr>
          </a:p>
        </p:txBody>
      </p:sp>
      <p:sp>
        <p:nvSpPr>
          <p:cNvPr id="32776" name="Θέση αριθμού διαφάνειας 2"/>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25F1CB9-37B5-4EC8-AF08-01768830506B}" type="slidenum">
              <a:rPr lang="el-GR" altLang="el-GR" smtClean="0"/>
              <a:pPr eaLnBrk="1" hangingPunct="1">
                <a:defRPr/>
              </a:pPr>
              <a:t>12</a:t>
            </a:fld>
            <a:endParaRPr lang="el-GR" altLang="el-GR" smtClean="0"/>
          </a:p>
        </p:txBody>
      </p:sp>
    </p:spTree>
    <p:extLst>
      <p:ext uri="{BB962C8B-B14F-4D97-AF65-F5344CB8AC3E}">
        <p14:creationId xmlns:p14="http://schemas.microsoft.com/office/powerpoint/2010/main" val="597873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3"/>
          <p:cNvSpPr>
            <a:spLocks noGrp="1"/>
          </p:cNvSpPr>
          <p:nvPr>
            <p:ph type="title"/>
          </p:nvPr>
        </p:nvSpPr>
        <p:spPr/>
        <p:txBody>
          <a:bodyPr>
            <a:normAutofit/>
          </a:bodyPr>
          <a:lstStyle/>
          <a:p>
            <a:pPr eaLnBrk="1" hangingPunct="1"/>
            <a:r>
              <a:rPr lang="el-GR" altLang="el-GR" sz="3600" dirty="0" smtClean="0"/>
              <a:t>Ανατομικά στοιχεία της κάτω γνάθου</a:t>
            </a:r>
            <a:endParaRPr lang="el-GR" altLang="el-GR" sz="2800" b="0" dirty="0" smtClean="0"/>
          </a:p>
        </p:txBody>
      </p:sp>
      <p:sp>
        <p:nvSpPr>
          <p:cNvPr id="36867" name="Θέση αριθμού διαφάνειας 1"/>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563B487-F1A4-45B6-821A-4E03A2C3DA24}" type="slidenum">
              <a:rPr lang="el-GR" altLang="el-GR" smtClean="0"/>
              <a:pPr eaLnBrk="1" hangingPunct="1">
                <a:defRPr/>
              </a:pPr>
              <a:t>13</a:t>
            </a:fld>
            <a:endParaRPr lang="el-GR" altLang="el-GR" smtClean="0"/>
          </a:p>
        </p:txBody>
      </p:sp>
      <p:sp>
        <p:nvSpPr>
          <p:cNvPr id="3" name="Ορθογώνιο 2"/>
          <p:cNvSpPr/>
          <p:nvPr/>
        </p:nvSpPr>
        <p:spPr>
          <a:xfrm>
            <a:off x="107504" y="1500187"/>
            <a:ext cx="4865365" cy="3908762"/>
          </a:xfrm>
          <a:prstGeom prst="rect">
            <a:avLst/>
          </a:prstGeom>
        </p:spPr>
        <p:txBody>
          <a:bodyPr wrap="square">
            <a:spAutoFit/>
          </a:bodyPr>
          <a:lstStyle/>
          <a:p>
            <a:pPr marL="252000" indent="-252000">
              <a:spcBef>
                <a:spcPts val="600"/>
              </a:spcBef>
              <a:buFont typeface="+mj-lt"/>
              <a:buAutoNum type="arabicPeriod"/>
              <a:defRPr/>
            </a:pPr>
            <a:r>
              <a:rPr lang="el-GR" dirty="0">
                <a:latin typeface="+mn-lt"/>
                <a:cs typeface="+mn-cs"/>
              </a:rPr>
              <a:t>Κονδυλοειδής απόφυση (</a:t>
            </a:r>
            <a:r>
              <a:rPr lang="en-US" dirty="0">
                <a:latin typeface="+mn-lt"/>
                <a:cs typeface="+mn-cs"/>
              </a:rPr>
              <a:t>condylar process</a:t>
            </a:r>
            <a:r>
              <a:rPr lang="el-GR" dirty="0">
                <a:latin typeface="+mn-lt"/>
                <a:cs typeface="+mn-cs"/>
              </a:rPr>
              <a:t>)</a:t>
            </a:r>
            <a:r>
              <a:rPr lang="en-US" dirty="0">
                <a:latin typeface="+mn-lt"/>
                <a:cs typeface="+mn-cs"/>
              </a:rPr>
              <a:t> </a:t>
            </a:r>
          </a:p>
          <a:p>
            <a:pPr marL="252000" indent="-252000">
              <a:spcBef>
                <a:spcPts val="600"/>
              </a:spcBef>
              <a:buFont typeface="+mj-lt"/>
              <a:buAutoNum type="arabicPeriod"/>
              <a:defRPr/>
            </a:pPr>
            <a:r>
              <a:rPr lang="el-GR" dirty="0" err="1">
                <a:latin typeface="+mn-lt"/>
                <a:cs typeface="+mn-cs"/>
              </a:rPr>
              <a:t>Κορονωειδής</a:t>
            </a:r>
            <a:r>
              <a:rPr lang="el-GR" dirty="0">
                <a:latin typeface="+mn-lt"/>
                <a:cs typeface="+mn-cs"/>
              </a:rPr>
              <a:t> απόφυση (</a:t>
            </a:r>
            <a:r>
              <a:rPr lang="en-US" dirty="0" err="1">
                <a:latin typeface="+mn-lt"/>
                <a:cs typeface="+mn-cs"/>
              </a:rPr>
              <a:t>coronoid</a:t>
            </a:r>
            <a:r>
              <a:rPr lang="en-US" dirty="0">
                <a:latin typeface="+mn-lt"/>
                <a:cs typeface="+mn-cs"/>
              </a:rPr>
              <a:t> process</a:t>
            </a:r>
            <a:r>
              <a:rPr lang="el-GR" dirty="0">
                <a:latin typeface="+mn-lt"/>
                <a:cs typeface="+mn-cs"/>
              </a:rPr>
              <a:t>)</a:t>
            </a:r>
            <a:r>
              <a:rPr lang="en-US" dirty="0">
                <a:latin typeface="+mn-lt"/>
                <a:cs typeface="+mn-cs"/>
              </a:rPr>
              <a:t> </a:t>
            </a:r>
          </a:p>
          <a:p>
            <a:pPr marL="252000" indent="-252000">
              <a:spcBef>
                <a:spcPts val="600"/>
              </a:spcBef>
              <a:buFont typeface="+mj-lt"/>
              <a:buAutoNum type="arabicPeriod"/>
              <a:defRPr/>
            </a:pPr>
            <a:r>
              <a:rPr lang="el-GR" dirty="0">
                <a:latin typeface="+mn-lt"/>
                <a:cs typeface="+mn-cs"/>
              </a:rPr>
              <a:t>Κλάδος (</a:t>
            </a:r>
            <a:r>
              <a:rPr lang="en-GB" dirty="0" err="1">
                <a:latin typeface="+mn-lt"/>
                <a:cs typeface="+mn-cs"/>
              </a:rPr>
              <a:t>ramus</a:t>
            </a:r>
            <a:r>
              <a:rPr lang="en-GB" dirty="0">
                <a:latin typeface="+mn-lt"/>
                <a:cs typeface="+mn-cs"/>
              </a:rPr>
              <a:t>)</a:t>
            </a:r>
            <a:endParaRPr lang="el-GR" dirty="0">
              <a:latin typeface="+mn-lt"/>
              <a:cs typeface="+mn-cs"/>
            </a:endParaRPr>
          </a:p>
          <a:p>
            <a:pPr marL="252000" indent="-252000">
              <a:spcBef>
                <a:spcPts val="600"/>
              </a:spcBef>
              <a:buFont typeface="+mj-lt"/>
              <a:buAutoNum type="arabicPeriod"/>
              <a:defRPr/>
            </a:pPr>
            <a:r>
              <a:rPr lang="el-GR" dirty="0">
                <a:latin typeface="+mn-lt"/>
                <a:cs typeface="+mn-cs"/>
              </a:rPr>
              <a:t>Γωνία κάτω γνάθου</a:t>
            </a:r>
            <a:r>
              <a:rPr lang="en-GB" dirty="0">
                <a:latin typeface="+mn-lt"/>
                <a:cs typeface="+mn-cs"/>
              </a:rPr>
              <a:t> (angle)</a:t>
            </a:r>
            <a:endParaRPr lang="el-GR" dirty="0">
              <a:latin typeface="+mn-lt"/>
              <a:cs typeface="+mn-cs"/>
            </a:endParaRPr>
          </a:p>
          <a:p>
            <a:pPr marL="252000" indent="-252000">
              <a:spcBef>
                <a:spcPts val="600"/>
              </a:spcBef>
              <a:buFont typeface="+mj-lt"/>
              <a:buAutoNum type="arabicPeriod"/>
              <a:defRPr/>
            </a:pPr>
            <a:r>
              <a:rPr lang="el-GR" dirty="0">
                <a:latin typeface="+mn-lt"/>
                <a:cs typeface="+mn-cs"/>
              </a:rPr>
              <a:t>Σώμα </a:t>
            </a:r>
            <a:r>
              <a:rPr lang="en-GB" dirty="0">
                <a:latin typeface="+mn-lt"/>
                <a:cs typeface="+mn-cs"/>
              </a:rPr>
              <a:t>(body)</a:t>
            </a:r>
            <a:endParaRPr lang="el-GR" dirty="0">
              <a:latin typeface="+mn-lt"/>
              <a:cs typeface="+mn-cs"/>
            </a:endParaRPr>
          </a:p>
          <a:p>
            <a:pPr marL="252000" indent="-252000">
              <a:spcBef>
                <a:spcPts val="600"/>
              </a:spcBef>
              <a:buFont typeface="+mj-lt"/>
              <a:buAutoNum type="arabicPeriod"/>
              <a:defRPr/>
            </a:pPr>
            <a:r>
              <a:rPr lang="el-GR" dirty="0" err="1">
                <a:latin typeface="+mn-lt"/>
                <a:cs typeface="+mn-cs"/>
              </a:rPr>
              <a:t>Γενειακό</a:t>
            </a:r>
            <a:r>
              <a:rPr lang="el-GR" dirty="0">
                <a:latin typeface="+mn-lt"/>
                <a:cs typeface="+mn-cs"/>
              </a:rPr>
              <a:t> όγκωμα</a:t>
            </a:r>
            <a:r>
              <a:rPr lang="en-GB" dirty="0">
                <a:latin typeface="+mn-lt"/>
                <a:cs typeface="+mn-cs"/>
              </a:rPr>
              <a:t> (mental protuberance)</a:t>
            </a:r>
            <a:endParaRPr lang="el-GR" dirty="0">
              <a:latin typeface="+mn-lt"/>
              <a:cs typeface="+mn-cs"/>
            </a:endParaRPr>
          </a:p>
          <a:p>
            <a:pPr marL="252000" indent="-252000">
              <a:spcBef>
                <a:spcPts val="600"/>
              </a:spcBef>
              <a:buFont typeface="+mj-lt"/>
              <a:buAutoNum type="arabicPeriod"/>
              <a:defRPr/>
            </a:pPr>
            <a:r>
              <a:rPr lang="el-GR" dirty="0" err="1">
                <a:latin typeface="+mn-lt"/>
                <a:cs typeface="+mn-cs"/>
              </a:rPr>
              <a:t>Γενειακό</a:t>
            </a:r>
            <a:r>
              <a:rPr lang="el-GR" dirty="0">
                <a:latin typeface="+mn-lt"/>
                <a:cs typeface="+mn-cs"/>
              </a:rPr>
              <a:t> τρήμα</a:t>
            </a:r>
            <a:r>
              <a:rPr lang="en-GB" dirty="0">
                <a:latin typeface="+mn-lt"/>
                <a:cs typeface="+mn-cs"/>
              </a:rPr>
              <a:t> (mental foramen)</a:t>
            </a:r>
            <a:endParaRPr lang="el-GR" dirty="0">
              <a:latin typeface="+mn-lt"/>
              <a:cs typeface="+mn-cs"/>
            </a:endParaRPr>
          </a:p>
          <a:p>
            <a:pPr marL="252000" indent="-252000">
              <a:spcBef>
                <a:spcPts val="600"/>
              </a:spcBef>
              <a:buFont typeface="+mj-lt"/>
              <a:buAutoNum type="arabicPeriod"/>
              <a:defRPr/>
            </a:pPr>
            <a:r>
              <a:rPr lang="el-GR" dirty="0">
                <a:latin typeface="+mn-lt"/>
                <a:cs typeface="+mn-cs"/>
              </a:rPr>
              <a:t>Φατνιακή απόφυση</a:t>
            </a:r>
            <a:r>
              <a:rPr lang="en-GB" dirty="0">
                <a:latin typeface="+mn-lt"/>
                <a:cs typeface="+mn-cs"/>
              </a:rPr>
              <a:t> (alveolar process)</a:t>
            </a:r>
            <a:endParaRPr lang="el-GR" dirty="0">
              <a:latin typeface="+mn-lt"/>
              <a:cs typeface="+mn-cs"/>
            </a:endParaRPr>
          </a:p>
          <a:p>
            <a:pPr marL="252000" indent="-252000">
              <a:spcBef>
                <a:spcPts val="600"/>
              </a:spcBef>
              <a:buFont typeface="+mj-lt"/>
              <a:buAutoNum type="arabicPeriod"/>
              <a:defRPr/>
            </a:pPr>
            <a:r>
              <a:rPr lang="el-GR" dirty="0">
                <a:latin typeface="+mn-lt"/>
                <a:cs typeface="+mn-cs"/>
              </a:rPr>
              <a:t>Έξω λοξή γραμμή</a:t>
            </a:r>
            <a:r>
              <a:rPr lang="en-GB" dirty="0">
                <a:latin typeface="+mn-lt"/>
                <a:cs typeface="+mn-cs"/>
              </a:rPr>
              <a:t> (oblique line)</a:t>
            </a:r>
            <a:endParaRPr lang="el-GR" dirty="0">
              <a:latin typeface="+mn-lt"/>
              <a:cs typeface="+mn-cs"/>
            </a:endParaRPr>
          </a:p>
          <a:p>
            <a:pPr marL="252000" indent="-252000">
              <a:spcBef>
                <a:spcPts val="600"/>
              </a:spcBef>
              <a:buFont typeface="+mj-lt"/>
              <a:buAutoNum type="arabicPeriod"/>
              <a:defRPr/>
            </a:pPr>
            <a:r>
              <a:rPr lang="el-GR" dirty="0">
                <a:latin typeface="+mn-lt"/>
                <a:cs typeface="+mn-cs"/>
              </a:rPr>
              <a:t>Έσω λοξή γραμμή </a:t>
            </a:r>
            <a:r>
              <a:rPr lang="en-GB" dirty="0">
                <a:latin typeface="+mn-lt"/>
                <a:cs typeface="+mn-cs"/>
              </a:rPr>
              <a:t>(internal oblique line)</a:t>
            </a:r>
            <a:endParaRPr lang="el-GR" dirty="0">
              <a:latin typeface="+mn-lt"/>
              <a:cs typeface="+mn-cs"/>
            </a:endParaRPr>
          </a:p>
          <a:p>
            <a:pPr marL="252000" indent="-252000">
              <a:spcBef>
                <a:spcPts val="600"/>
              </a:spcBef>
              <a:buFont typeface="+mj-lt"/>
              <a:buAutoNum type="arabicPeriod"/>
              <a:defRPr/>
            </a:pPr>
            <a:r>
              <a:rPr lang="el-GR" dirty="0" err="1">
                <a:latin typeface="+mn-lt"/>
                <a:cs typeface="+mn-cs"/>
              </a:rPr>
              <a:t>Οπισθογόμφιο</a:t>
            </a:r>
            <a:r>
              <a:rPr lang="el-GR" dirty="0">
                <a:latin typeface="+mn-lt"/>
                <a:cs typeface="+mn-cs"/>
              </a:rPr>
              <a:t> τρίγωνο</a:t>
            </a:r>
            <a:r>
              <a:rPr lang="en-GB" dirty="0">
                <a:latin typeface="+mn-lt"/>
                <a:cs typeface="+mn-cs"/>
              </a:rPr>
              <a:t> (</a:t>
            </a:r>
            <a:r>
              <a:rPr lang="en-GB" dirty="0" err="1">
                <a:latin typeface="+mn-lt"/>
                <a:cs typeface="+mn-cs"/>
              </a:rPr>
              <a:t>retromolar</a:t>
            </a:r>
            <a:r>
              <a:rPr lang="en-GB" dirty="0">
                <a:latin typeface="+mn-lt"/>
                <a:cs typeface="+mn-cs"/>
              </a:rPr>
              <a:t> triangle</a:t>
            </a:r>
            <a:r>
              <a:rPr lang="en-GB" dirty="0" smtClean="0">
                <a:latin typeface="+mn-lt"/>
                <a:cs typeface="+mn-cs"/>
              </a:rPr>
              <a:t>)</a:t>
            </a:r>
            <a:endParaRPr lang="el-GR" dirty="0">
              <a:latin typeface="+mn-lt"/>
              <a:cs typeface="+mn-cs"/>
            </a:endParaRPr>
          </a:p>
        </p:txBody>
      </p:sp>
      <p:pic>
        <p:nvPicPr>
          <p:cNvPr id="26629" name="Picture 4" descr="File:Mandibule.jpg">
            <a:hlinkClick r:id="rId3"/>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643438" y="1500188"/>
            <a:ext cx="4402137" cy="3714750"/>
          </a:xfrm>
        </p:spPr>
      </p:pic>
      <p:grpSp>
        <p:nvGrpSpPr>
          <p:cNvPr id="35" name="Group 34"/>
          <p:cNvGrpSpPr/>
          <p:nvPr/>
        </p:nvGrpSpPr>
        <p:grpSpPr>
          <a:xfrm>
            <a:off x="4857750" y="1500188"/>
            <a:ext cx="4197350" cy="4388266"/>
            <a:chOff x="4857750" y="1500188"/>
            <a:chExt cx="4197350" cy="4388266"/>
          </a:xfrm>
        </p:grpSpPr>
        <p:sp>
          <p:nvSpPr>
            <p:cNvPr id="26630" name="TextBox 16"/>
            <p:cNvSpPr txBox="1">
              <a:spLocks noChangeArrowheads="1"/>
            </p:cNvSpPr>
            <p:nvPr/>
          </p:nvSpPr>
          <p:spPr bwMode="auto">
            <a:xfrm>
              <a:off x="5643563" y="157162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400" b="1">
                  <a:latin typeface="Arial" charset="0"/>
                </a:rPr>
                <a:t>1</a:t>
              </a:r>
            </a:p>
          </p:txBody>
        </p:sp>
        <p:sp>
          <p:nvSpPr>
            <p:cNvPr id="26631" name="TextBox 17"/>
            <p:cNvSpPr txBox="1">
              <a:spLocks noChangeArrowheads="1"/>
            </p:cNvSpPr>
            <p:nvPr/>
          </p:nvSpPr>
          <p:spPr bwMode="auto">
            <a:xfrm>
              <a:off x="6502400" y="1500188"/>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400" b="1">
                  <a:latin typeface="Arial" charset="0"/>
                </a:rPr>
                <a:t>2</a:t>
              </a:r>
            </a:p>
          </p:txBody>
        </p:sp>
        <p:sp>
          <p:nvSpPr>
            <p:cNvPr id="24" name="Freeform 23"/>
            <p:cNvSpPr/>
            <p:nvPr/>
          </p:nvSpPr>
          <p:spPr>
            <a:xfrm rot="653920">
              <a:off x="6861175" y="2584450"/>
              <a:ext cx="392113" cy="382588"/>
            </a:xfrm>
            <a:custGeom>
              <a:avLst/>
              <a:gdLst>
                <a:gd name="connsiteX0" fmla="*/ 44174 w 404191"/>
                <a:gd name="connsiteY0" fmla="*/ 13252 h 384313"/>
                <a:gd name="connsiteX1" fmla="*/ 110435 w 404191"/>
                <a:gd name="connsiteY1" fmla="*/ 198782 h 384313"/>
                <a:gd name="connsiteX2" fmla="*/ 229704 w 404191"/>
                <a:gd name="connsiteY2" fmla="*/ 371061 h 384313"/>
                <a:gd name="connsiteX3" fmla="*/ 375478 w 404191"/>
                <a:gd name="connsiteY3" fmla="*/ 278295 h 384313"/>
                <a:gd name="connsiteX4" fmla="*/ 44174 w 404191"/>
                <a:gd name="connsiteY4" fmla="*/ 13252 h 384313"/>
                <a:gd name="connsiteX0" fmla="*/ 44174 w 404191"/>
                <a:gd name="connsiteY0" fmla="*/ 13252 h 382104"/>
                <a:gd name="connsiteX1" fmla="*/ 110435 w 404191"/>
                <a:gd name="connsiteY1" fmla="*/ 198782 h 382104"/>
                <a:gd name="connsiteX2" fmla="*/ 123687 w 404191"/>
                <a:gd name="connsiteY2" fmla="*/ 212035 h 382104"/>
                <a:gd name="connsiteX3" fmla="*/ 229704 w 404191"/>
                <a:gd name="connsiteY3" fmla="*/ 371061 h 382104"/>
                <a:gd name="connsiteX4" fmla="*/ 375478 w 404191"/>
                <a:gd name="connsiteY4" fmla="*/ 278295 h 382104"/>
                <a:gd name="connsiteX5" fmla="*/ 44174 w 404191"/>
                <a:gd name="connsiteY5" fmla="*/ 13252 h 382104"/>
                <a:gd name="connsiteX0" fmla="*/ 44174 w 404191"/>
                <a:gd name="connsiteY0" fmla="*/ 13252 h 382104"/>
                <a:gd name="connsiteX1" fmla="*/ 110435 w 404191"/>
                <a:gd name="connsiteY1" fmla="*/ 198782 h 382104"/>
                <a:gd name="connsiteX2" fmla="*/ 123687 w 404191"/>
                <a:gd name="connsiteY2" fmla="*/ 212035 h 382104"/>
                <a:gd name="connsiteX3" fmla="*/ 229704 w 404191"/>
                <a:gd name="connsiteY3" fmla="*/ 371061 h 382104"/>
                <a:gd name="connsiteX4" fmla="*/ 375478 w 404191"/>
                <a:gd name="connsiteY4" fmla="*/ 278295 h 382104"/>
                <a:gd name="connsiteX5" fmla="*/ 44174 w 404191"/>
                <a:gd name="connsiteY5" fmla="*/ 13252 h 382104"/>
                <a:gd name="connsiteX0" fmla="*/ 44174 w 393148"/>
                <a:gd name="connsiteY0" fmla="*/ 13252 h 382104"/>
                <a:gd name="connsiteX1" fmla="*/ 110435 w 393148"/>
                <a:gd name="connsiteY1" fmla="*/ 198782 h 382104"/>
                <a:gd name="connsiteX2" fmla="*/ 123687 w 393148"/>
                <a:gd name="connsiteY2" fmla="*/ 212035 h 382104"/>
                <a:gd name="connsiteX3" fmla="*/ 229704 w 393148"/>
                <a:gd name="connsiteY3" fmla="*/ 371061 h 382104"/>
                <a:gd name="connsiteX4" fmla="*/ 375478 w 393148"/>
                <a:gd name="connsiteY4" fmla="*/ 278295 h 382104"/>
                <a:gd name="connsiteX5" fmla="*/ 335722 w 393148"/>
                <a:gd name="connsiteY5" fmla="*/ 238539 h 382104"/>
                <a:gd name="connsiteX6" fmla="*/ 44174 w 393148"/>
                <a:gd name="connsiteY6" fmla="*/ 13252 h 382104"/>
                <a:gd name="connsiteX0" fmla="*/ 44174 w 393148"/>
                <a:gd name="connsiteY0" fmla="*/ 13252 h 382104"/>
                <a:gd name="connsiteX1" fmla="*/ 110435 w 393148"/>
                <a:gd name="connsiteY1" fmla="*/ 198782 h 382104"/>
                <a:gd name="connsiteX2" fmla="*/ 123687 w 393148"/>
                <a:gd name="connsiteY2" fmla="*/ 212035 h 382104"/>
                <a:gd name="connsiteX3" fmla="*/ 229704 w 393148"/>
                <a:gd name="connsiteY3" fmla="*/ 371061 h 382104"/>
                <a:gd name="connsiteX4" fmla="*/ 375478 w 393148"/>
                <a:gd name="connsiteY4" fmla="*/ 278295 h 382104"/>
                <a:gd name="connsiteX5" fmla="*/ 335722 w 393148"/>
                <a:gd name="connsiteY5" fmla="*/ 238539 h 382104"/>
                <a:gd name="connsiteX6" fmla="*/ 44174 w 393148"/>
                <a:gd name="connsiteY6" fmla="*/ 13252 h 382104"/>
                <a:gd name="connsiteX0" fmla="*/ 44174 w 393148"/>
                <a:gd name="connsiteY0" fmla="*/ 13252 h 382104"/>
                <a:gd name="connsiteX1" fmla="*/ 110435 w 393148"/>
                <a:gd name="connsiteY1" fmla="*/ 198782 h 382104"/>
                <a:gd name="connsiteX2" fmla="*/ 123687 w 393148"/>
                <a:gd name="connsiteY2" fmla="*/ 212035 h 382104"/>
                <a:gd name="connsiteX3" fmla="*/ 229704 w 393148"/>
                <a:gd name="connsiteY3" fmla="*/ 371061 h 382104"/>
                <a:gd name="connsiteX4" fmla="*/ 375478 w 393148"/>
                <a:gd name="connsiteY4" fmla="*/ 278295 h 382104"/>
                <a:gd name="connsiteX5" fmla="*/ 335722 w 393148"/>
                <a:gd name="connsiteY5" fmla="*/ 238539 h 382104"/>
                <a:gd name="connsiteX6" fmla="*/ 44174 w 393148"/>
                <a:gd name="connsiteY6" fmla="*/ 13252 h 38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148" h="382104">
                  <a:moveTo>
                    <a:pt x="44174" y="13252"/>
                  </a:moveTo>
                  <a:cubicBezTo>
                    <a:pt x="0" y="0"/>
                    <a:pt x="79513" y="139147"/>
                    <a:pt x="110435" y="198782"/>
                  </a:cubicBezTo>
                  <a:cubicBezTo>
                    <a:pt x="123687" y="231913"/>
                    <a:pt x="103809" y="183322"/>
                    <a:pt x="123687" y="212035"/>
                  </a:cubicBezTo>
                  <a:cubicBezTo>
                    <a:pt x="158250" y="305763"/>
                    <a:pt x="187739" y="360018"/>
                    <a:pt x="229704" y="371061"/>
                  </a:cubicBezTo>
                  <a:cubicBezTo>
                    <a:pt x="271669" y="382104"/>
                    <a:pt x="357808" y="300382"/>
                    <a:pt x="375478" y="278295"/>
                  </a:cubicBezTo>
                  <a:cubicBezTo>
                    <a:pt x="393148" y="256208"/>
                    <a:pt x="390939" y="282713"/>
                    <a:pt x="335722" y="238539"/>
                  </a:cubicBezTo>
                  <a:cubicBezTo>
                    <a:pt x="164101" y="98490"/>
                    <a:pt x="81722" y="19878"/>
                    <a:pt x="44174" y="13252"/>
                  </a:cubicBezTo>
                  <a:close/>
                </a:path>
              </a:pathLst>
            </a:custGeom>
            <a:solidFill>
              <a:schemeClr val="bg1">
                <a:lumMod val="75000"/>
              </a:schemeClr>
            </a:solidFill>
            <a:ln>
              <a:noFill/>
            </a:ln>
            <a:effectLst>
              <a:outerShdw blurRad="50800" dist="38100" dir="8100000" algn="tr" rotWithShape="0">
                <a:prstClr val="black">
                  <a:alpha val="40000"/>
                </a:prstClr>
              </a:outerShdw>
            </a:effectLst>
          </p:spPr>
          <p:style>
            <a:lnRef idx="1">
              <a:schemeClr val="accent1"/>
            </a:lnRef>
            <a:fillRef idx="1002">
              <a:schemeClr val="lt2"/>
            </a:fillRef>
            <a:effectRef idx="1">
              <a:schemeClr val="accent1"/>
            </a:effectRef>
            <a:fontRef idx="minor">
              <a:schemeClr val="dk1"/>
            </a:fontRef>
          </p:style>
          <p:txBody>
            <a:bodyPr anchor="ctr"/>
            <a:lstStyle/>
            <a:p>
              <a:pPr algn="ctr">
                <a:defRPr/>
              </a:pPr>
              <a:endParaRPr lang="el-GR"/>
            </a:p>
          </p:txBody>
        </p:sp>
        <p:cxnSp>
          <p:nvCxnSpPr>
            <p:cNvPr id="37" name="Straight Connector 36"/>
            <p:cNvCxnSpPr/>
            <p:nvPr/>
          </p:nvCxnSpPr>
          <p:spPr>
            <a:xfrm rot="5400000">
              <a:off x="6287294" y="5287169"/>
              <a:ext cx="114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4857750" y="5856288"/>
              <a:ext cx="20716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29438" y="5856288"/>
              <a:ext cx="18573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636" name="Rectangle 44"/>
            <p:cNvSpPr>
              <a:spLocks noChangeArrowheads="1"/>
            </p:cNvSpPr>
            <p:nvPr/>
          </p:nvSpPr>
          <p:spPr bwMode="auto">
            <a:xfrm>
              <a:off x="5419725" y="5549900"/>
              <a:ext cx="11421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50825" indent="-25082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300"/>
                </a:spcBef>
                <a:buFontTx/>
                <a:buNone/>
              </a:pPr>
              <a:r>
                <a:rPr lang="el-GR" altLang="el-GR" sz="1600" b="1" dirty="0">
                  <a:latin typeface="+mn-lt"/>
                </a:rPr>
                <a:t>(</a:t>
              </a:r>
              <a:r>
                <a:rPr lang="en-GB" altLang="el-GR" sz="1600" b="1" dirty="0">
                  <a:latin typeface="+mn-lt"/>
                </a:rPr>
                <a:t>3</a:t>
              </a:r>
              <a:r>
                <a:rPr lang="el-GR" altLang="el-GR" sz="1600" b="1" dirty="0">
                  <a:latin typeface="+mn-lt"/>
                </a:rPr>
                <a:t>)</a:t>
              </a:r>
              <a:r>
                <a:rPr lang="en-GB" altLang="el-GR" sz="1600" b="1" dirty="0">
                  <a:latin typeface="+mn-lt"/>
                </a:rPr>
                <a:t> </a:t>
              </a:r>
              <a:r>
                <a:rPr lang="el-GR" altLang="el-GR" sz="1600" b="1" dirty="0">
                  <a:latin typeface="+mn-lt"/>
                </a:rPr>
                <a:t>Κλάδος </a:t>
              </a:r>
            </a:p>
          </p:txBody>
        </p:sp>
        <p:sp>
          <p:nvSpPr>
            <p:cNvPr id="26637" name="Rectangle 45"/>
            <p:cNvSpPr>
              <a:spLocks noChangeArrowheads="1"/>
            </p:cNvSpPr>
            <p:nvPr/>
          </p:nvSpPr>
          <p:spPr bwMode="auto">
            <a:xfrm>
              <a:off x="7491413" y="5549900"/>
              <a:ext cx="9899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50825" indent="-25082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300"/>
                </a:spcBef>
                <a:buFontTx/>
                <a:buNone/>
              </a:pPr>
              <a:r>
                <a:rPr lang="el-GR" altLang="el-GR" sz="1600" b="1">
                  <a:latin typeface="+mn-lt"/>
                </a:rPr>
                <a:t>(5) Σώμα </a:t>
              </a:r>
            </a:p>
          </p:txBody>
        </p:sp>
        <p:cxnSp>
          <p:nvCxnSpPr>
            <p:cNvPr id="48" name="Straight Connector 47"/>
            <p:cNvCxnSpPr/>
            <p:nvPr/>
          </p:nvCxnSpPr>
          <p:spPr>
            <a:xfrm rot="5400000">
              <a:off x="5644357" y="1999456"/>
              <a:ext cx="285750" cy="1587"/>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rot="5400000">
              <a:off x="6500019" y="1928019"/>
              <a:ext cx="285750" cy="1588"/>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H="1">
              <a:off x="5500689" y="3789040"/>
              <a:ext cx="1663599" cy="854398"/>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6641" name="TextBox 52"/>
            <p:cNvSpPr txBox="1">
              <a:spLocks noChangeArrowheads="1"/>
            </p:cNvSpPr>
            <p:nvPr/>
          </p:nvSpPr>
          <p:spPr bwMode="auto">
            <a:xfrm>
              <a:off x="5287963" y="4572000"/>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400" b="1">
                  <a:latin typeface="Arial" charset="0"/>
                </a:rPr>
                <a:t>9</a:t>
              </a:r>
            </a:p>
          </p:txBody>
        </p:sp>
        <p:cxnSp>
          <p:nvCxnSpPr>
            <p:cNvPr id="55" name="Straight Arrow Connector 54"/>
            <p:cNvCxnSpPr/>
            <p:nvPr/>
          </p:nvCxnSpPr>
          <p:spPr>
            <a:xfrm rot="5400000">
              <a:off x="6679406" y="1964532"/>
              <a:ext cx="785813" cy="571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rot="5400000">
              <a:off x="6965157" y="2188369"/>
              <a:ext cx="785812" cy="571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644" name="TextBox 56"/>
            <p:cNvSpPr txBox="1">
              <a:spLocks noChangeArrowheads="1"/>
            </p:cNvSpPr>
            <p:nvPr/>
          </p:nvSpPr>
          <p:spPr bwMode="auto">
            <a:xfrm>
              <a:off x="7216775" y="157162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400" b="1">
                  <a:latin typeface="Arial" charset="0"/>
                </a:rPr>
                <a:t>10</a:t>
              </a:r>
            </a:p>
          </p:txBody>
        </p:sp>
        <p:sp>
          <p:nvSpPr>
            <p:cNvPr id="26645" name="TextBox 57"/>
            <p:cNvSpPr txBox="1">
              <a:spLocks noChangeArrowheads="1"/>
            </p:cNvSpPr>
            <p:nvPr/>
          </p:nvSpPr>
          <p:spPr bwMode="auto">
            <a:xfrm>
              <a:off x="7573963" y="1857375"/>
              <a:ext cx="373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400" b="1">
                  <a:latin typeface="Arial" charset="0"/>
                </a:rPr>
                <a:t>11</a:t>
              </a:r>
            </a:p>
          </p:txBody>
        </p:sp>
        <p:cxnSp>
          <p:nvCxnSpPr>
            <p:cNvPr id="60" name="Straight Arrow Connector 59"/>
            <p:cNvCxnSpPr/>
            <p:nvPr/>
          </p:nvCxnSpPr>
          <p:spPr>
            <a:xfrm rot="5400000" flipH="1" flipV="1">
              <a:off x="7964488" y="4321175"/>
              <a:ext cx="642938"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647" name="TextBox 60"/>
            <p:cNvSpPr txBox="1">
              <a:spLocks noChangeArrowheads="1"/>
            </p:cNvSpPr>
            <p:nvPr/>
          </p:nvSpPr>
          <p:spPr bwMode="auto">
            <a:xfrm>
              <a:off x="8143875" y="4621213"/>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400" b="1">
                  <a:latin typeface="Arial" charset="0"/>
                </a:rPr>
                <a:t>7</a:t>
              </a:r>
            </a:p>
          </p:txBody>
        </p:sp>
        <p:cxnSp>
          <p:nvCxnSpPr>
            <p:cNvPr id="62" name="Straight Arrow Connector 61"/>
            <p:cNvCxnSpPr/>
            <p:nvPr/>
          </p:nvCxnSpPr>
          <p:spPr>
            <a:xfrm rot="5400000" flipH="1" flipV="1">
              <a:off x="8393113" y="4321175"/>
              <a:ext cx="642938"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649" name="TextBox 62"/>
            <p:cNvSpPr txBox="1">
              <a:spLocks noChangeArrowheads="1"/>
            </p:cNvSpPr>
            <p:nvPr/>
          </p:nvSpPr>
          <p:spPr bwMode="auto">
            <a:xfrm>
              <a:off x="8574088" y="4621213"/>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400" b="1">
                  <a:latin typeface="Arial" charset="0"/>
                </a:rPr>
                <a:t>6</a:t>
              </a:r>
            </a:p>
          </p:txBody>
        </p:sp>
        <p:cxnSp>
          <p:nvCxnSpPr>
            <p:cNvPr id="64" name="Straight Arrow Connector 63"/>
            <p:cNvCxnSpPr/>
            <p:nvPr/>
          </p:nvCxnSpPr>
          <p:spPr>
            <a:xfrm flipV="1">
              <a:off x="5929313" y="4786313"/>
              <a:ext cx="644525" cy="2857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651" name="TextBox 65"/>
            <p:cNvSpPr txBox="1">
              <a:spLocks noChangeArrowheads="1"/>
            </p:cNvSpPr>
            <p:nvPr/>
          </p:nvSpPr>
          <p:spPr bwMode="auto">
            <a:xfrm>
              <a:off x="5716588" y="4929188"/>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400" b="1">
                  <a:latin typeface="Arial" charset="0"/>
                </a:rPr>
                <a:t>4</a:t>
              </a:r>
            </a:p>
          </p:txBody>
        </p:sp>
        <p:sp>
          <p:nvSpPr>
            <p:cNvPr id="76" name="Arc 75"/>
            <p:cNvSpPr/>
            <p:nvPr/>
          </p:nvSpPr>
          <p:spPr>
            <a:xfrm flipV="1">
              <a:off x="6429375" y="3000375"/>
              <a:ext cx="2214563" cy="857250"/>
            </a:xfrm>
            <a:prstGeom prst="arc">
              <a:avLst>
                <a:gd name="adj1" fmla="val 14331414"/>
                <a:gd name="adj2" fmla="val 524003"/>
              </a:avLst>
            </a:prstGeom>
            <a:ln w="3175">
              <a:prstDash val="sysDot"/>
            </a:ln>
          </p:spPr>
          <p:style>
            <a:lnRef idx="1">
              <a:schemeClr val="dk1"/>
            </a:lnRef>
            <a:fillRef idx="0">
              <a:schemeClr val="dk1"/>
            </a:fillRef>
            <a:effectRef idx="0">
              <a:schemeClr val="dk1"/>
            </a:effectRef>
            <a:fontRef idx="minor">
              <a:schemeClr val="tx1"/>
            </a:fontRef>
          </p:style>
          <p:txBody>
            <a:bodyPr anchor="ctr"/>
            <a:lstStyle/>
            <a:p>
              <a:pPr algn="ctr">
                <a:defRPr/>
              </a:pPr>
              <a:endParaRPr lang="el-GR"/>
            </a:p>
          </p:txBody>
        </p:sp>
        <p:cxnSp>
          <p:nvCxnSpPr>
            <p:cNvPr id="77" name="Straight Arrow Connector 76"/>
            <p:cNvCxnSpPr/>
            <p:nvPr/>
          </p:nvCxnSpPr>
          <p:spPr>
            <a:xfrm rot="5400000">
              <a:off x="8215313" y="2786062"/>
              <a:ext cx="928688" cy="5000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654" name="TextBox 78"/>
            <p:cNvSpPr txBox="1">
              <a:spLocks noChangeArrowheads="1"/>
            </p:cNvSpPr>
            <p:nvPr/>
          </p:nvSpPr>
          <p:spPr bwMode="auto">
            <a:xfrm>
              <a:off x="8770938" y="2335213"/>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400" b="1">
                  <a:latin typeface="Arial" charset="0"/>
                </a:rPr>
                <a:t>8</a:t>
              </a:r>
            </a:p>
          </p:txBody>
        </p:sp>
      </p:grpSp>
      <p:sp>
        <p:nvSpPr>
          <p:cNvPr id="33" name="Ορθογώνιο 32"/>
          <p:cNvSpPr/>
          <p:nvPr/>
        </p:nvSpPr>
        <p:spPr>
          <a:xfrm>
            <a:off x="4573588" y="6043817"/>
            <a:ext cx="4572000" cy="276999"/>
          </a:xfrm>
          <a:prstGeom prst="rect">
            <a:avLst/>
          </a:prstGeom>
        </p:spPr>
        <p:txBody>
          <a:bodyPr>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5"/>
              </a:rPr>
              <a:t>Mandibule</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από</a:t>
            </a:r>
            <a:r>
              <a:rPr lang="en-US" sz="1200" dirty="0">
                <a:solidFill>
                  <a:schemeClr val="tx1">
                    <a:lumMod val="75000"/>
                    <a:lumOff val="25000"/>
                  </a:schemeClr>
                </a:solidFill>
                <a:latin typeface="+mn-lt"/>
              </a:rPr>
              <a:t> </a:t>
            </a:r>
            <a:r>
              <a:rPr lang="en-US" sz="1200" dirty="0" err="1">
                <a:latin typeface="+mn-lt"/>
                <a:hlinkClick r:id="rId6" tooltip="User:Dake"/>
              </a:rPr>
              <a:t>Dake</a:t>
            </a:r>
            <a:r>
              <a:rPr lang="en-US" sz="1200" dirty="0" smtClean="0">
                <a:solidFill>
                  <a:schemeClr val="tx1">
                    <a:lumMod val="75000"/>
                    <a:lumOff val="25000"/>
                  </a:schemeClr>
                </a:solidFill>
                <a:latin typeface="+mn-lt"/>
              </a:rPr>
              <a:t> </a:t>
            </a:r>
            <a:r>
              <a:rPr lang="el-GR" sz="1200" dirty="0" err="1">
                <a:solidFill>
                  <a:schemeClr val="tx1">
                    <a:lumMod val="75000"/>
                    <a:lumOff val="25000"/>
                  </a:schemeClr>
                </a:solidFill>
                <a:latin typeface="+mn-lt"/>
              </a:rPr>
              <a:t>διαθέσιμ</a:t>
            </a:r>
            <a:r>
              <a:rPr lang="en-US" sz="1200" dirty="0">
                <a:solidFill>
                  <a:schemeClr val="tx1">
                    <a:lumMod val="75000"/>
                    <a:lumOff val="25000"/>
                  </a:schemeClr>
                </a:solidFill>
                <a:latin typeface="+mn-lt"/>
              </a:rPr>
              <a:t>o</a:t>
            </a:r>
            <a:r>
              <a:rPr lang="el-GR" sz="1200" dirty="0">
                <a:solidFill>
                  <a:schemeClr val="tx1">
                    <a:lumMod val="75000"/>
                    <a:lumOff val="25000"/>
                  </a:schemeClr>
                </a:solidFill>
                <a:latin typeface="+mn-lt"/>
              </a:rPr>
              <a:t> με άδεια </a:t>
            </a:r>
            <a:r>
              <a:rPr lang="en-US" sz="1200" dirty="0">
                <a:latin typeface="+mn-lt"/>
                <a:hlinkClick r:id="rId7"/>
              </a:rPr>
              <a:t>CC BY-SA 2.5</a:t>
            </a:r>
            <a:endParaRPr lang="en-US" sz="1200" dirty="0">
              <a:latin typeface="+mn-lt"/>
            </a:endParaRPr>
          </a:p>
        </p:txBody>
      </p:sp>
    </p:spTree>
    <p:extLst>
      <p:ext uri="{BB962C8B-B14F-4D97-AF65-F5344CB8AC3E}">
        <p14:creationId xmlns:p14="http://schemas.microsoft.com/office/powerpoint/2010/main" val="1468552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Content Placeholder 2"/>
          <p:cNvSpPr>
            <a:spLocks noGrp="1"/>
          </p:cNvSpPr>
          <p:nvPr>
            <p:ph type="body" sz="half" idx="3"/>
          </p:nvPr>
        </p:nvSpPr>
        <p:spPr>
          <a:xfrm>
            <a:off x="395536" y="4653136"/>
            <a:ext cx="8229600" cy="1973138"/>
          </a:xfrm>
        </p:spPr>
        <p:txBody>
          <a:bodyPr>
            <a:normAutofit/>
          </a:bodyPr>
          <a:lstStyle/>
          <a:p>
            <a:r>
              <a:rPr lang="el-GR" altLang="el-GR" sz="2200" dirty="0" smtClean="0"/>
              <a:t>Το σώμα της κάτω γνάθου είναι </a:t>
            </a:r>
            <a:r>
              <a:rPr lang="el-GR" altLang="el-GR" sz="2200" dirty="0" err="1" smtClean="0"/>
              <a:t>αποπλατυσμένο</a:t>
            </a:r>
            <a:r>
              <a:rPr lang="el-GR" altLang="el-GR" sz="2200" dirty="0" smtClean="0"/>
              <a:t> με μεγαλύτερη διάσταση την κάθετη</a:t>
            </a:r>
            <a:r>
              <a:rPr lang="en-US" altLang="el-GR" sz="2200" dirty="0" smtClean="0"/>
              <a:t>.</a:t>
            </a:r>
            <a:endParaRPr lang="el-GR" altLang="el-GR" sz="2200" dirty="0" smtClean="0"/>
          </a:p>
          <a:p>
            <a:r>
              <a:rPr lang="el-GR" altLang="el-GR" sz="2200" dirty="0" smtClean="0"/>
              <a:t>Εμφανίζει δύο χείλη, το άνω που αποτελεί την φατνιακή απόφυση και το κάτω που αποτελεί την βάση.</a:t>
            </a:r>
          </a:p>
          <a:p>
            <a:r>
              <a:rPr lang="el-GR" altLang="el-GR" sz="2200" dirty="0" smtClean="0"/>
              <a:t>Εμφανίζει δύο επιφάνειες την έξω και έσω επιφάνεια.</a:t>
            </a:r>
          </a:p>
        </p:txBody>
      </p:sp>
      <p:pic>
        <p:nvPicPr>
          <p:cNvPr id="27653" name="Picture 8" descr="File:Gray176.png">
            <a:hlinkClick r:id="rId2"/>
          </p:cNvPr>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467544" y="1600200"/>
            <a:ext cx="4018839" cy="2692896"/>
          </a:xfrm>
          <a:ln>
            <a:solidFill>
              <a:schemeClr val="tx1"/>
            </a:solidFill>
          </a:ln>
        </p:spPr>
      </p:pic>
      <p:pic>
        <p:nvPicPr>
          <p:cNvPr id="27654" name="Picture 12" descr="File:Gray177.png">
            <a:hlinkClick r:id="rId4"/>
          </p:cNvPr>
          <p:cNvPicPr>
            <a:picLocks noGrp="1" noChangeAspect="1" noChangeArrowheads="1"/>
          </p:cNvPicPr>
          <p:nvPr>
            <p:ph sz="quarter" idx="2"/>
          </p:nvPr>
        </p:nvPicPr>
        <p:blipFill>
          <a:blip r:embed="rId5" cstate="print">
            <a:extLst>
              <a:ext uri="{28A0092B-C50C-407E-A947-70E740481C1C}">
                <a14:useLocalDpi xmlns:a14="http://schemas.microsoft.com/office/drawing/2010/main" val="0"/>
              </a:ext>
            </a:extLst>
          </a:blip>
          <a:srcRect/>
          <a:stretch>
            <a:fillRect/>
          </a:stretch>
        </p:blipFill>
        <p:spPr>
          <a:xfrm>
            <a:off x="4687119" y="1600200"/>
            <a:ext cx="3948538" cy="2692896"/>
          </a:xfrm>
          <a:ln>
            <a:solidFill>
              <a:schemeClr val="tx1"/>
            </a:solidFill>
          </a:ln>
        </p:spPr>
      </p:pic>
      <p:sp>
        <p:nvSpPr>
          <p:cNvPr id="33800" name="TextBox 25"/>
          <p:cNvSpPr txBox="1">
            <a:spLocks noChangeArrowheads="1"/>
          </p:cNvSpPr>
          <p:nvPr/>
        </p:nvSpPr>
        <p:spPr bwMode="auto">
          <a:xfrm>
            <a:off x="1475656" y="1214438"/>
            <a:ext cx="1619250" cy="369887"/>
          </a:xfrm>
          <a:prstGeom prst="rect">
            <a:avLst/>
          </a:prstGeom>
          <a:noFill/>
          <a:ln w="9525">
            <a:noFill/>
            <a:miter lim="800000"/>
            <a:headEnd/>
            <a:tailEnd/>
          </a:ln>
        </p:spPr>
        <p:txBody>
          <a:bodyPr wrap="none">
            <a:spAutoFit/>
          </a:bodyPr>
          <a:lstStyle/>
          <a:p>
            <a:pPr>
              <a:defRPr/>
            </a:pPr>
            <a:r>
              <a:rPr lang="el-GR" b="1" dirty="0">
                <a:latin typeface="+mn-lt"/>
              </a:rPr>
              <a:t>Έξω επιφάνεια</a:t>
            </a:r>
          </a:p>
        </p:txBody>
      </p:sp>
      <p:sp>
        <p:nvSpPr>
          <p:cNvPr id="33801" name="TextBox 26"/>
          <p:cNvSpPr txBox="1">
            <a:spLocks noChangeArrowheads="1"/>
          </p:cNvSpPr>
          <p:nvPr/>
        </p:nvSpPr>
        <p:spPr bwMode="auto">
          <a:xfrm>
            <a:off x="5796136" y="1214438"/>
            <a:ext cx="1658938" cy="369888"/>
          </a:xfrm>
          <a:prstGeom prst="rect">
            <a:avLst/>
          </a:prstGeom>
          <a:noFill/>
          <a:ln w="9525">
            <a:noFill/>
            <a:miter lim="800000"/>
            <a:headEnd/>
            <a:tailEnd/>
          </a:ln>
        </p:spPr>
        <p:txBody>
          <a:bodyPr wrap="none">
            <a:spAutoFit/>
          </a:bodyPr>
          <a:lstStyle/>
          <a:p>
            <a:pPr>
              <a:defRPr/>
            </a:pPr>
            <a:r>
              <a:rPr lang="el-GR" b="1" dirty="0">
                <a:latin typeface="+mn-lt"/>
              </a:rPr>
              <a:t>Έσω επιφάνεια</a:t>
            </a:r>
          </a:p>
        </p:txBody>
      </p:sp>
      <p:sp>
        <p:nvSpPr>
          <p:cNvPr id="2" name="Θέση αριθμού διαφάνειας 1"/>
          <p:cNvSpPr>
            <a:spLocks noGrp="1"/>
          </p:cNvSpPr>
          <p:nvPr>
            <p:ph type="sldNum" sz="quarter" idx="12"/>
          </p:nvPr>
        </p:nvSpPr>
        <p:spPr/>
        <p:txBody>
          <a:bodyPr/>
          <a:lstStyle/>
          <a:p>
            <a:pPr>
              <a:defRPr/>
            </a:pPr>
            <a:fld id="{90444DB0-E010-4898-875C-58B20F01D272}" type="slidenum">
              <a:rPr lang="en-US" smtClean="0"/>
              <a:pPr>
                <a:defRPr/>
              </a:pPr>
              <a:t>14</a:t>
            </a:fld>
            <a:endParaRPr lang="en-US"/>
          </a:p>
        </p:txBody>
      </p:sp>
      <p:sp>
        <p:nvSpPr>
          <p:cNvPr id="11" name="Rectangle 11"/>
          <p:cNvSpPr/>
          <p:nvPr/>
        </p:nvSpPr>
        <p:spPr>
          <a:xfrm>
            <a:off x="611560" y="4293096"/>
            <a:ext cx="3759125" cy="276999"/>
          </a:xfrm>
          <a:prstGeom prst="rect">
            <a:avLst/>
          </a:prstGeom>
        </p:spPr>
        <p:txBody>
          <a:bodyPr wrap="square">
            <a:spAutoFit/>
          </a:bodyPr>
          <a:lstStyle/>
          <a:p>
            <a:pPr algn="ctr">
              <a:defRPr/>
            </a:pPr>
            <a:r>
              <a:rPr lang="en-US" sz="1200" dirty="0" smtClean="0">
                <a:solidFill>
                  <a:schemeClr val="tx1">
                    <a:lumMod val="75000"/>
                    <a:lumOff val="25000"/>
                  </a:schemeClr>
                </a:solidFill>
                <a:latin typeface="+mn-lt"/>
              </a:rPr>
              <a:t>“</a:t>
            </a:r>
            <a:r>
              <a:rPr lang="en-US" sz="1200" dirty="0" smtClean="0">
                <a:latin typeface="+mn-lt"/>
                <a:hlinkClick r:id="rId6"/>
              </a:rPr>
              <a:t>Gray176</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 </a:t>
            </a:r>
            <a:r>
              <a:rPr lang="el-GR" sz="1200" dirty="0">
                <a:solidFill>
                  <a:schemeClr val="tx1">
                    <a:lumMod val="75000"/>
                    <a:lumOff val="25000"/>
                  </a:schemeClr>
                </a:solidFill>
                <a:latin typeface="+mn-lt"/>
              </a:rPr>
              <a:t>από </a:t>
            </a:r>
            <a:r>
              <a:rPr lang="en-US" sz="1200" dirty="0" err="1">
                <a:latin typeface="+mn-lt"/>
                <a:hlinkClick r:id="rId7" tooltip="User:Pngbot"/>
              </a:rPr>
              <a:t>Pngbot</a:t>
            </a:r>
            <a:r>
              <a:rPr lang="el-GR" sz="1200" dirty="0" smtClean="0">
                <a:latin typeface="+mn-lt"/>
              </a:rPr>
              <a:t> </a:t>
            </a:r>
            <a:r>
              <a:rPr lang="el-GR" sz="1200" dirty="0">
                <a:solidFill>
                  <a:schemeClr val="tx1">
                    <a:lumMod val="75000"/>
                    <a:lumOff val="25000"/>
                  </a:schemeClr>
                </a:solidFill>
                <a:latin typeface="+mn-lt"/>
              </a:rPr>
              <a:t>διαθέσιμο ως κοινό κτήμα</a:t>
            </a:r>
            <a:endParaRPr lang="en-US" sz="1200" dirty="0">
              <a:latin typeface="+mn-lt"/>
            </a:endParaRPr>
          </a:p>
        </p:txBody>
      </p:sp>
      <p:sp>
        <p:nvSpPr>
          <p:cNvPr id="12" name="Rectangle 11"/>
          <p:cNvSpPr/>
          <p:nvPr/>
        </p:nvSpPr>
        <p:spPr>
          <a:xfrm>
            <a:off x="4773315" y="4293095"/>
            <a:ext cx="3759125" cy="276999"/>
          </a:xfrm>
          <a:prstGeom prst="rect">
            <a:avLst/>
          </a:prstGeom>
        </p:spPr>
        <p:txBody>
          <a:bodyPr wrap="square">
            <a:spAutoFit/>
          </a:bodyPr>
          <a:lstStyle/>
          <a:p>
            <a:pPr algn="ctr">
              <a:defRPr/>
            </a:pPr>
            <a:r>
              <a:rPr lang="en-US" sz="1200" dirty="0" smtClean="0">
                <a:solidFill>
                  <a:schemeClr val="tx1">
                    <a:lumMod val="75000"/>
                    <a:lumOff val="25000"/>
                  </a:schemeClr>
                </a:solidFill>
                <a:latin typeface="+mn-lt"/>
              </a:rPr>
              <a:t>“</a:t>
            </a:r>
            <a:r>
              <a:rPr lang="en-US" sz="1200" dirty="0" smtClean="0">
                <a:latin typeface="+mn-lt"/>
                <a:hlinkClick r:id="rId8"/>
              </a:rPr>
              <a:t>Gray177</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 </a:t>
            </a:r>
            <a:r>
              <a:rPr lang="el-GR" sz="1200" dirty="0">
                <a:solidFill>
                  <a:schemeClr val="tx1">
                    <a:lumMod val="75000"/>
                    <a:lumOff val="25000"/>
                  </a:schemeClr>
                </a:solidFill>
                <a:latin typeface="+mn-lt"/>
              </a:rPr>
              <a:t>από </a:t>
            </a:r>
            <a:r>
              <a:rPr lang="en-US" sz="1200" dirty="0" err="1">
                <a:latin typeface="+mn-lt"/>
                <a:hlinkClick r:id="rId7" tooltip="User:Pngbot"/>
              </a:rPr>
              <a:t>Pngbot</a:t>
            </a:r>
            <a:r>
              <a:rPr lang="el-GR" sz="1200" dirty="0" smtClean="0">
                <a:latin typeface="+mn-lt"/>
              </a:rPr>
              <a:t> </a:t>
            </a:r>
            <a:r>
              <a:rPr lang="el-GR" sz="1200" dirty="0">
                <a:solidFill>
                  <a:schemeClr val="tx1">
                    <a:lumMod val="75000"/>
                    <a:lumOff val="25000"/>
                  </a:schemeClr>
                </a:solidFill>
                <a:latin typeface="+mn-lt"/>
              </a:rPr>
              <a:t>διαθέσιμο ως κοινό κτήμα</a:t>
            </a:r>
            <a:endParaRPr lang="en-US" sz="1200" dirty="0">
              <a:latin typeface="+mn-lt"/>
            </a:endParaRPr>
          </a:p>
        </p:txBody>
      </p:sp>
      <p:sp>
        <p:nvSpPr>
          <p:cNvPr id="14" name="Τίτλος 3"/>
          <p:cNvSpPr>
            <a:spLocks noGrp="1"/>
          </p:cNvSpPr>
          <p:nvPr>
            <p:ph type="title"/>
          </p:nvPr>
        </p:nvSpPr>
        <p:spPr>
          <a:xfrm>
            <a:off x="467544" y="116632"/>
            <a:ext cx="8229600" cy="908720"/>
          </a:xfrm>
        </p:spPr>
        <p:txBody>
          <a:bodyPr>
            <a:normAutofit/>
          </a:bodyPr>
          <a:lstStyle/>
          <a:p>
            <a:r>
              <a:rPr lang="el-GR" altLang="el-GR" sz="3600" dirty="0">
                <a:solidFill>
                  <a:srgbClr val="004A82"/>
                </a:solidFill>
              </a:rPr>
              <a:t>Κάτω γνάθος (σώμα</a:t>
            </a:r>
            <a:r>
              <a:rPr lang="el-GR" altLang="el-GR" sz="3600" dirty="0" smtClean="0">
                <a:solidFill>
                  <a:srgbClr val="004A82"/>
                </a:solidFill>
              </a:rPr>
              <a:t>) </a:t>
            </a:r>
            <a:r>
              <a:rPr lang="el-GR" altLang="el-GR" sz="3000" b="0" dirty="0" smtClean="0">
                <a:solidFill>
                  <a:srgbClr val="004A82"/>
                </a:solidFill>
              </a:rPr>
              <a:t>1/3</a:t>
            </a:r>
          </a:p>
        </p:txBody>
      </p:sp>
    </p:spTree>
    <p:extLst>
      <p:ext uri="{BB962C8B-B14F-4D97-AF65-F5344CB8AC3E}">
        <p14:creationId xmlns:p14="http://schemas.microsoft.com/office/powerpoint/2010/main" val="3413274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p:txBody>
          <a:bodyPr anchor="ctr"/>
          <a:lstStyle/>
          <a:p>
            <a:r>
              <a:rPr lang="el-GR" altLang="el-GR" sz="3600" dirty="0">
                <a:solidFill>
                  <a:srgbClr val="004A82"/>
                </a:solidFill>
              </a:rPr>
              <a:t>Κάτω γνάθος (σώμα) </a:t>
            </a:r>
            <a:r>
              <a:rPr lang="el-GR" altLang="el-GR" sz="3000" b="0" dirty="0" smtClean="0">
                <a:solidFill>
                  <a:srgbClr val="004A82"/>
                </a:solidFill>
              </a:rPr>
              <a:t>2/3</a:t>
            </a:r>
            <a:endParaRPr lang="el-GR" altLang="el-GR" dirty="0" smtClean="0">
              <a:solidFill>
                <a:schemeClr val="tx2"/>
              </a:solidFill>
            </a:endParaRPr>
          </a:p>
        </p:txBody>
      </p:sp>
      <p:sp>
        <p:nvSpPr>
          <p:cNvPr id="28675" name="Text Placeholder 31"/>
          <p:cNvSpPr>
            <a:spLocks noGrp="1"/>
          </p:cNvSpPr>
          <p:nvPr>
            <p:ph type="body" idx="1"/>
          </p:nvPr>
        </p:nvSpPr>
        <p:spPr>
          <a:xfrm>
            <a:off x="251520" y="1124744"/>
            <a:ext cx="5829300" cy="977900"/>
          </a:xfrm>
        </p:spPr>
        <p:txBody>
          <a:bodyPr anchor="t">
            <a:normAutofit/>
          </a:bodyPr>
          <a:lstStyle/>
          <a:p>
            <a:r>
              <a:rPr lang="el-GR" altLang="el-GR" sz="2200" dirty="0" smtClean="0"/>
              <a:t>Έξω επιφάνεια του σώματος της κάτω γνάθου</a:t>
            </a:r>
          </a:p>
          <a:p>
            <a:r>
              <a:rPr lang="el-GR" altLang="el-GR" sz="2200" dirty="0" smtClean="0"/>
              <a:t>Ανατομικά στοιχεία πρόσθιας περιοχής</a:t>
            </a:r>
          </a:p>
        </p:txBody>
      </p:sp>
      <p:sp>
        <p:nvSpPr>
          <p:cNvPr id="28676" name="Content Placeholder 2"/>
          <p:cNvSpPr>
            <a:spLocks noGrp="1"/>
          </p:cNvSpPr>
          <p:nvPr>
            <p:ph sz="half" idx="2"/>
          </p:nvPr>
        </p:nvSpPr>
        <p:spPr>
          <a:xfrm>
            <a:off x="179512" y="1958851"/>
            <a:ext cx="4468813" cy="4422477"/>
          </a:xfrm>
        </p:spPr>
        <p:txBody>
          <a:bodyPr>
            <a:noAutofit/>
          </a:bodyPr>
          <a:lstStyle/>
          <a:p>
            <a:r>
              <a:rPr lang="el-GR" altLang="el-GR" sz="2200" dirty="0" smtClean="0"/>
              <a:t>Η περιοχή του </a:t>
            </a:r>
            <a:r>
              <a:rPr lang="el-GR" altLang="el-GR" sz="2200" dirty="0" err="1" smtClean="0"/>
              <a:t>γενείου</a:t>
            </a:r>
            <a:r>
              <a:rPr lang="el-GR" altLang="el-GR" sz="2200" dirty="0" smtClean="0"/>
              <a:t> της κάτω γνάθου σχηματίζεται από τα δύο </a:t>
            </a:r>
            <a:r>
              <a:rPr lang="el-GR" altLang="el-GR" sz="2200" dirty="0" err="1" smtClean="0"/>
              <a:t>γενειακά</a:t>
            </a:r>
            <a:r>
              <a:rPr lang="el-GR" altLang="el-GR" sz="2200" dirty="0" smtClean="0"/>
              <a:t> φύματα και το </a:t>
            </a:r>
            <a:r>
              <a:rPr lang="el-GR" altLang="el-GR" sz="2200" dirty="0" err="1" smtClean="0"/>
              <a:t>γενειακό</a:t>
            </a:r>
            <a:r>
              <a:rPr lang="el-GR" altLang="el-GR" sz="2200" dirty="0" smtClean="0"/>
              <a:t> όγκωμα.</a:t>
            </a:r>
          </a:p>
          <a:p>
            <a:r>
              <a:rPr lang="el-GR" altLang="el-GR" sz="2200" dirty="0" smtClean="0"/>
              <a:t>Το </a:t>
            </a:r>
            <a:r>
              <a:rPr lang="el-GR" altLang="el-GR" sz="2200" dirty="0" err="1" smtClean="0"/>
              <a:t>γενειακό</a:t>
            </a:r>
            <a:r>
              <a:rPr lang="el-GR" altLang="el-GR" sz="2200" dirty="0" smtClean="0"/>
              <a:t> όγκωμα ευρίσκεται στη μέση γραμμή  μεταξύ των δύο </a:t>
            </a:r>
            <a:r>
              <a:rPr lang="el-GR" altLang="el-GR" sz="2200" dirty="0" err="1" smtClean="0"/>
              <a:t>γενειακών</a:t>
            </a:r>
            <a:r>
              <a:rPr lang="el-GR" altLang="el-GR" sz="2200" dirty="0" smtClean="0"/>
              <a:t> φυμάτων.</a:t>
            </a:r>
          </a:p>
          <a:p>
            <a:r>
              <a:rPr lang="el-GR" altLang="el-GR" sz="2200" dirty="0" smtClean="0"/>
              <a:t>Το </a:t>
            </a:r>
            <a:r>
              <a:rPr lang="el-GR" altLang="el-GR" sz="2200" dirty="0" err="1" smtClean="0"/>
              <a:t>γενειακό</a:t>
            </a:r>
            <a:r>
              <a:rPr lang="el-GR" altLang="el-GR" sz="2200" dirty="0" smtClean="0"/>
              <a:t> τρήμα ευρίσκεται  πλησίον της κορυφής του </a:t>
            </a:r>
            <a:r>
              <a:rPr lang="el-GR" altLang="el-GR" sz="2200" dirty="0" err="1" smtClean="0"/>
              <a:t>ακρορριζίου</a:t>
            </a:r>
            <a:r>
              <a:rPr lang="el-GR" altLang="el-GR" sz="2200" dirty="0" smtClean="0"/>
              <a:t> του δευτέρου προγομφίου.</a:t>
            </a:r>
          </a:p>
        </p:txBody>
      </p:sp>
      <p:pic>
        <p:nvPicPr>
          <p:cNvPr id="28677" name="Picture 7" descr="File:Slide2tttt.JPG">
            <a:hlinkClick r:id="rId2"/>
          </p:cNvPr>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4716016" y="2000250"/>
            <a:ext cx="4041775" cy="3030538"/>
          </a:xfrm>
          <a:ln>
            <a:solidFill>
              <a:schemeClr val="tx1"/>
            </a:solidFill>
          </a:ln>
        </p:spPr>
      </p:pic>
      <p:sp>
        <p:nvSpPr>
          <p:cNvPr id="5" name="Slide Number Placeholder 4"/>
          <p:cNvSpPr>
            <a:spLocks noGrp="1"/>
          </p:cNvSpPr>
          <p:nvPr>
            <p:ph type="sldNum" sz="quarter" idx="12"/>
          </p:nvPr>
        </p:nvSpPr>
        <p:spPr/>
        <p:txBody>
          <a:bodyPr/>
          <a:lstStyle/>
          <a:p>
            <a:pPr>
              <a:defRPr/>
            </a:pPr>
            <a:fld id="{0C205F9B-FEBF-4C29-AC08-B777581BE64E}" type="slidenum">
              <a:rPr lang="el-GR" smtClean="0"/>
              <a:pPr>
                <a:defRPr/>
              </a:pPr>
              <a:t>15</a:t>
            </a:fld>
            <a:endParaRPr lang="el-GR" dirty="0"/>
          </a:p>
        </p:txBody>
      </p:sp>
      <p:grpSp>
        <p:nvGrpSpPr>
          <p:cNvPr id="2" name="Ομάδα 1"/>
          <p:cNvGrpSpPr/>
          <p:nvPr/>
        </p:nvGrpSpPr>
        <p:grpSpPr>
          <a:xfrm>
            <a:off x="5838144" y="1571625"/>
            <a:ext cx="3381095" cy="4053304"/>
            <a:chOff x="5765566" y="1571625"/>
            <a:chExt cx="3381095" cy="4053304"/>
          </a:xfrm>
        </p:grpSpPr>
        <p:cxnSp>
          <p:nvCxnSpPr>
            <p:cNvPr id="12" name="Straight Arrow Connector 11"/>
            <p:cNvCxnSpPr>
              <a:stCxn id="28685" idx="2"/>
            </p:cNvCxnSpPr>
            <p:nvPr/>
          </p:nvCxnSpPr>
          <p:spPr>
            <a:xfrm flipH="1">
              <a:off x="8070851" y="1910179"/>
              <a:ext cx="198430" cy="2317334"/>
            </a:xfrm>
            <a:prstGeom prst="straightConnector1">
              <a:avLst/>
            </a:prstGeom>
            <a:ln w="19050">
              <a:solidFill>
                <a:srgbClr val="C00000"/>
              </a:solidFill>
              <a:headEnd type="oval"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14" name="Straight Arrow Connector 13"/>
            <p:cNvCxnSpPr/>
            <p:nvPr/>
          </p:nvCxnSpPr>
          <p:spPr>
            <a:xfrm flipH="1" flipV="1">
              <a:off x="7715251" y="4714875"/>
              <a:ext cx="428624" cy="511175"/>
            </a:xfrm>
            <a:prstGeom prst="straightConnector1">
              <a:avLst/>
            </a:prstGeom>
            <a:ln w="19050">
              <a:solidFill>
                <a:srgbClr val="C00000"/>
              </a:solidFill>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rot="5400000" flipH="1" flipV="1">
              <a:off x="7745413" y="4684712"/>
              <a:ext cx="939800" cy="142875"/>
            </a:xfrm>
            <a:prstGeom prst="straightConnector1">
              <a:avLst/>
            </a:prstGeom>
            <a:ln w="19050">
              <a:solidFill>
                <a:srgbClr val="C00000"/>
              </a:solidFill>
              <a:headEnd type="oval"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a:stCxn id="28686" idx="0"/>
            </p:cNvCxnSpPr>
            <p:nvPr/>
          </p:nvCxnSpPr>
          <p:spPr>
            <a:xfrm flipV="1">
              <a:off x="6554789" y="4500563"/>
              <a:ext cx="731836" cy="785812"/>
            </a:xfrm>
            <a:prstGeom prst="straightConnector1">
              <a:avLst/>
            </a:prstGeom>
            <a:ln w="19050">
              <a:solidFill>
                <a:srgbClr val="C00000"/>
              </a:solidFill>
              <a:headEnd type="oval" w="med" len="med"/>
              <a:tailEnd type="triangle" w="med" len="med"/>
            </a:ln>
          </p:spPr>
          <p:style>
            <a:lnRef idx="1">
              <a:schemeClr val="accent6"/>
            </a:lnRef>
            <a:fillRef idx="0">
              <a:schemeClr val="accent6"/>
            </a:fillRef>
            <a:effectRef idx="0">
              <a:schemeClr val="accent6"/>
            </a:effectRef>
            <a:fontRef idx="minor">
              <a:schemeClr val="tx1"/>
            </a:fontRef>
          </p:style>
        </p:cxnSp>
        <p:sp>
          <p:nvSpPr>
            <p:cNvPr id="28684" name="Rectangle 25"/>
            <p:cNvSpPr>
              <a:spLocks noChangeArrowheads="1"/>
            </p:cNvSpPr>
            <p:nvPr/>
          </p:nvSpPr>
          <p:spPr bwMode="auto">
            <a:xfrm>
              <a:off x="7401439" y="5286375"/>
              <a:ext cx="17452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600" b="1">
                  <a:latin typeface="+mn-lt"/>
                </a:rPr>
                <a:t>γενειακά φύματα </a:t>
              </a:r>
            </a:p>
          </p:txBody>
        </p:sp>
        <p:sp>
          <p:nvSpPr>
            <p:cNvPr id="28685" name="Rectangle 27"/>
            <p:cNvSpPr>
              <a:spLocks noChangeArrowheads="1"/>
            </p:cNvSpPr>
            <p:nvPr/>
          </p:nvSpPr>
          <p:spPr bwMode="auto">
            <a:xfrm>
              <a:off x="7429500" y="1571625"/>
              <a:ext cx="16795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600" b="1">
                  <a:latin typeface="+mn-lt"/>
                </a:rPr>
                <a:t>γενειακό όγκωμα</a:t>
              </a:r>
            </a:p>
          </p:txBody>
        </p:sp>
        <p:sp>
          <p:nvSpPr>
            <p:cNvPr id="28686" name="Rectangle 29"/>
            <p:cNvSpPr>
              <a:spLocks noChangeArrowheads="1"/>
            </p:cNvSpPr>
            <p:nvPr/>
          </p:nvSpPr>
          <p:spPr bwMode="auto">
            <a:xfrm>
              <a:off x="5765566" y="5286375"/>
              <a:ext cx="1578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600" b="1">
                  <a:latin typeface="+mn-lt"/>
                </a:rPr>
                <a:t>γενειακό τρήμα </a:t>
              </a:r>
            </a:p>
          </p:txBody>
        </p:sp>
      </p:grpSp>
      <p:sp>
        <p:nvSpPr>
          <p:cNvPr id="18" name="Ορθογώνιο 17"/>
          <p:cNvSpPr/>
          <p:nvPr/>
        </p:nvSpPr>
        <p:spPr>
          <a:xfrm>
            <a:off x="4572000" y="5758348"/>
            <a:ext cx="4572000" cy="276999"/>
          </a:xfrm>
          <a:prstGeom prst="rect">
            <a:avLst/>
          </a:prstGeom>
        </p:spPr>
        <p:txBody>
          <a:bodyPr>
            <a:spAutoFit/>
          </a:bodyPr>
          <a:lstStyle/>
          <a:p>
            <a:pPr algn="ctr">
              <a:defRPr/>
            </a:pPr>
            <a:r>
              <a:rPr lang="en-US" sz="1200" dirty="0" smtClean="0">
                <a:solidFill>
                  <a:schemeClr val="tx1">
                    <a:lumMod val="75000"/>
                    <a:lumOff val="25000"/>
                  </a:schemeClr>
                </a:solidFill>
                <a:latin typeface="+mn-lt"/>
              </a:rPr>
              <a:t>“</a:t>
            </a:r>
            <a:r>
              <a:rPr lang="en-US" sz="1200" dirty="0" smtClean="0">
                <a:latin typeface="+mn-lt"/>
                <a:hlinkClick r:id="rId4"/>
              </a:rPr>
              <a:t>Slide2tttt</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από</a:t>
            </a: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5" tooltip="User:Anatomist90"/>
              </a:rPr>
              <a:t>Anatomist90 </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a:t>
            </a:r>
            <a:r>
              <a:rPr lang="el-GR" sz="1200" dirty="0">
                <a:solidFill>
                  <a:schemeClr val="tx1">
                    <a:lumMod val="75000"/>
                    <a:lumOff val="25000"/>
                  </a:schemeClr>
                </a:solidFill>
                <a:latin typeface="+mn-lt"/>
              </a:rPr>
              <a:t>ο</a:t>
            </a:r>
            <a:r>
              <a:rPr lang="el-GR"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με άδεια </a:t>
            </a:r>
            <a:r>
              <a:rPr lang="en-US" sz="1200" dirty="0">
                <a:solidFill>
                  <a:schemeClr val="tx1">
                    <a:lumMod val="75000"/>
                    <a:lumOff val="25000"/>
                  </a:schemeClr>
                </a:solidFill>
                <a:latin typeface="+mn-lt"/>
                <a:hlinkClick r:id="rId6"/>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638011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sz="half" idx="1"/>
          </p:nvPr>
        </p:nvSpPr>
        <p:spPr>
          <a:xfrm>
            <a:off x="179512" y="1910109"/>
            <a:ext cx="4680520" cy="4759251"/>
          </a:xfrm>
        </p:spPr>
        <p:txBody>
          <a:bodyPr>
            <a:normAutofit/>
          </a:bodyPr>
          <a:lstStyle/>
          <a:p>
            <a:r>
              <a:rPr lang="el-GR" altLang="el-GR" sz="2100" dirty="0" smtClean="0"/>
              <a:t>Η </a:t>
            </a:r>
            <a:r>
              <a:rPr lang="el-GR" altLang="el-GR" sz="2100" dirty="0" err="1" smtClean="0"/>
              <a:t>γναθοϋοειδής</a:t>
            </a:r>
            <a:r>
              <a:rPr lang="el-GR" altLang="el-GR" sz="2100" dirty="0" smtClean="0"/>
              <a:t> γραμμή (</a:t>
            </a:r>
            <a:r>
              <a:rPr lang="en-GB" altLang="el-GR" sz="2100" dirty="0" err="1" smtClean="0"/>
              <a:t>mylohyoid</a:t>
            </a:r>
            <a:r>
              <a:rPr lang="en-GB" altLang="el-GR" sz="2100" dirty="0" smtClean="0"/>
              <a:t> line or ridge) </a:t>
            </a:r>
            <a:r>
              <a:rPr lang="el-GR" altLang="el-GR" sz="2100" dirty="0" smtClean="0"/>
              <a:t>είναι οστέινη ακρολοφία εκτεινόμενη προ τα κάτω και εμπρός από τον τρίτο γομφίο στα </a:t>
            </a:r>
            <a:r>
              <a:rPr lang="el-GR" altLang="el-GR" sz="2100" dirty="0" err="1" smtClean="0"/>
              <a:t>γενειακά</a:t>
            </a:r>
            <a:r>
              <a:rPr lang="el-GR" altLang="el-GR" sz="2100" dirty="0" smtClean="0"/>
              <a:t> φύματα. Εντοπίζεται στο σώμα της κάτω γνάθου.</a:t>
            </a:r>
          </a:p>
          <a:p>
            <a:r>
              <a:rPr lang="el-GR" altLang="el-GR" sz="2100" dirty="0" err="1" smtClean="0"/>
              <a:t>Καταφύεται</a:t>
            </a:r>
            <a:r>
              <a:rPr lang="el-GR" altLang="el-GR" sz="2100" dirty="0" smtClean="0"/>
              <a:t> σε αυτή ο </a:t>
            </a:r>
            <a:r>
              <a:rPr lang="el-GR" altLang="el-GR" sz="2100" dirty="0" err="1" smtClean="0"/>
              <a:t>γναθοϋοειδής</a:t>
            </a:r>
            <a:r>
              <a:rPr lang="el-GR" altLang="el-GR" sz="2100" dirty="0" smtClean="0"/>
              <a:t> μυς που σχηματίζει μέρος του εδάφους του στόματος.</a:t>
            </a:r>
            <a:endParaRPr lang="en-GB" altLang="el-GR" sz="2100" dirty="0" smtClean="0"/>
          </a:p>
          <a:p>
            <a:r>
              <a:rPr lang="el-GR" altLang="el-GR" sz="2100" dirty="0" smtClean="0"/>
              <a:t>Η </a:t>
            </a:r>
            <a:r>
              <a:rPr lang="el-GR" altLang="el-GR" sz="2100" dirty="0" err="1" smtClean="0"/>
              <a:t>γναθοϋοειδής</a:t>
            </a:r>
            <a:r>
              <a:rPr lang="el-GR" altLang="el-GR" sz="2100" dirty="0" smtClean="0"/>
              <a:t> αύλακα (</a:t>
            </a:r>
            <a:r>
              <a:rPr lang="en-GB" altLang="el-GR" sz="2100" dirty="0" err="1" smtClean="0"/>
              <a:t>mylohyoid</a:t>
            </a:r>
            <a:r>
              <a:rPr lang="en-GB" altLang="el-GR" sz="2100" dirty="0" smtClean="0"/>
              <a:t> groove</a:t>
            </a:r>
            <a:r>
              <a:rPr lang="el-GR" altLang="el-GR" sz="2100" dirty="0" smtClean="0"/>
              <a:t>) εντοπίζεται στον κλάδο της κάτω γνάθου.</a:t>
            </a:r>
          </a:p>
        </p:txBody>
      </p:sp>
      <p:sp>
        <p:nvSpPr>
          <p:cNvPr id="4" name="Slide Number Placeholder 3"/>
          <p:cNvSpPr>
            <a:spLocks noGrp="1"/>
          </p:cNvSpPr>
          <p:nvPr>
            <p:ph type="sldNum" sz="quarter" idx="12"/>
          </p:nvPr>
        </p:nvSpPr>
        <p:spPr/>
        <p:txBody>
          <a:bodyPr/>
          <a:lstStyle/>
          <a:p>
            <a:pPr>
              <a:defRPr/>
            </a:pPr>
            <a:fld id="{C94F85B0-F873-454C-809D-D76D8581BB95}" type="slidenum">
              <a:rPr lang="el-GR" smtClean="0"/>
              <a:pPr>
                <a:defRPr/>
              </a:pPr>
              <a:t>16</a:t>
            </a:fld>
            <a:endParaRPr lang="el-GR" dirty="0"/>
          </a:p>
        </p:txBody>
      </p:sp>
      <p:pic>
        <p:nvPicPr>
          <p:cNvPr id="29700" name="Picture 2" descr="File:Slide4oooo.JPG">
            <a:hlinkClick r:id="rId2"/>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33963" y="2044700"/>
            <a:ext cx="4038600" cy="3028950"/>
          </a:xfrm>
          <a:ln>
            <a:solidFill>
              <a:schemeClr val="tx1"/>
            </a:solidFill>
          </a:ln>
        </p:spPr>
      </p:pic>
      <p:sp>
        <p:nvSpPr>
          <p:cNvPr id="29702" name="Τίτλος 1"/>
          <p:cNvSpPr>
            <a:spLocks noGrp="1"/>
          </p:cNvSpPr>
          <p:nvPr>
            <p:ph type="title"/>
          </p:nvPr>
        </p:nvSpPr>
        <p:spPr/>
        <p:txBody>
          <a:bodyPr anchor="ctr"/>
          <a:lstStyle/>
          <a:p>
            <a:r>
              <a:rPr lang="el-GR" altLang="el-GR" dirty="0"/>
              <a:t>Κάτω γνάθος (σώμα) </a:t>
            </a:r>
            <a:r>
              <a:rPr lang="el-GR" altLang="el-GR" sz="3000" b="0" dirty="0" smtClean="0"/>
              <a:t>3/3</a:t>
            </a:r>
            <a:endParaRPr lang="el-GR" altLang="el-GR" dirty="0" smtClean="0">
              <a:solidFill>
                <a:schemeClr val="tx2"/>
              </a:solidFill>
            </a:endParaRPr>
          </a:p>
        </p:txBody>
      </p:sp>
      <p:cxnSp>
        <p:nvCxnSpPr>
          <p:cNvPr id="9" name="Straight Arrow Connector 8"/>
          <p:cNvCxnSpPr/>
          <p:nvPr/>
        </p:nvCxnSpPr>
        <p:spPr>
          <a:xfrm rot="16200000" flipV="1">
            <a:off x="6893719" y="4036219"/>
            <a:ext cx="1143000" cy="50006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1" name="Text Placeholder 31"/>
          <p:cNvSpPr txBox="1">
            <a:spLocks/>
          </p:cNvSpPr>
          <p:nvPr/>
        </p:nvSpPr>
        <p:spPr bwMode="auto">
          <a:xfrm>
            <a:off x="467544" y="1081237"/>
            <a:ext cx="5829300" cy="763587"/>
          </a:xfrm>
          <a:prstGeom prst="rect">
            <a:avLst/>
          </a:prstGeom>
          <a:noFill/>
          <a:ln w="9525">
            <a:noFill/>
            <a:miter lim="800000"/>
            <a:headEnd/>
            <a:tailEnd/>
          </a:ln>
        </p:spPr>
        <p:txBody>
          <a:bodyPr/>
          <a:lstStyle/>
          <a:p>
            <a:pPr eaLnBrk="0" hangingPunct="0">
              <a:spcBef>
                <a:spcPct val="20000"/>
              </a:spcBef>
              <a:defRPr/>
            </a:pPr>
            <a:r>
              <a:rPr lang="el-GR" sz="2200" b="1" dirty="0">
                <a:latin typeface="+mn-lt"/>
                <a:cs typeface="+mn-cs"/>
              </a:rPr>
              <a:t>Έσω επιφάνεια του σώματος της κάτω γνάθου Ανατομικά στοιχεία </a:t>
            </a:r>
          </a:p>
        </p:txBody>
      </p:sp>
      <p:sp>
        <p:nvSpPr>
          <p:cNvPr id="12" name="TextBox 11"/>
          <p:cNvSpPr txBox="1"/>
          <p:nvPr/>
        </p:nvSpPr>
        <p:spPr>
          <a:xfrm>
            <a:off x="7072313" y="4857750"/>
            <a:ext cx="1111250" cy="215900"/>
          </a:xfrm>
          <a:prstGeom prst="rect">
            <a:avLst/>
          </a:prstGeom>
          <a:noFill/>
        </p:spPr>
        <p:txBody>
          <a:bodyPr wrap="none">
            <a:spAutoFit/>
          </a:bodyPr>
          <a:lstStyle/>
          <a:p>
            <a:pPr>
              <a:defRPr/>
            </a:pPr>
            <a:r>
              <a:rPr lang="en-GB" sz="800" b="1" dirty="0">
                <a:solidFill>
                  <a:schemeClr val="accent3">
                    <a:lumMod val="60000"/>
                    <a:lumOff val="40000"/>
                  </a:schemeClr>
                </a:solidFill>
                <a:latin typeface="+mn-lt"/>
              </a:rPr>
              <a:t>MYLOHYOID GROOVE</a:t>
            </a:r>
            <a:endParaRPr lang="el-GR" sz="800" b="1" dirty="0">
              <a:solidFill>
                <a:schemeClr val="accent3">
                  <a:lumMod val="60000"/>
                  <a:lumOff val="40000"/>
                </a:schemeClr>
              </a:solidFill>
              <a:latin typeface="+mn-lt"/>
            </a:endParaRPr>
          </a:p>
        </p:txBody>
      </p:sp>
      <p:sp>
        <p:nvSpPr>
          <p:cNvPr id="10" name="Ορθογώνιο 9"/>
          <p:cNvSpPr/>
          <p:nvPr/>
        </p:nvSpPr>
        <p:spPr>
          <a:xfrm>
            <a:off x="4644008" y="5213488"/>
            <a:ext cx="4572000" cy="276999"/>
          </a:xfrm>
          <a:prstGeom prst="rect">
            <a:avLst/>
          </a:prstGeom>
        </p:spPr>
        <p:txBody>
          <a:bodyPr>
            <a:spAutoFit/>
          </a:bodyPr>
          <a:lstStyle/>
          <a:p>
            <a:pPr algn="ctr">
              <a:defRPr/>
            </a:pPr>
            <a:r>
              <a:rPr lang="en-US" sz="1200" dirty="0" smtClean="0">
                <a:solidFill>
                  <a:schemeClr val="tx1">
                    <a:lumMod val="75000"/>
                    <a:lumOff val="25000"/>
                  </a:schemeClr>
                </a:solidFill>
                <a:latin typeface="+mn-lt"/>
              </a:rPr>
              <a:t>“</a:t>
            </a:r>
            <a:r>
              <a:rPr lang="en-US" sz="1200" dirty="0" smtClean="0">
                <a:latin typeface="+mn-lt"/>
                <a:hlinkClick r:id="rId4"/>
              </a:rPr>
              <a:t>Slide7oooo</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από</a:t>
            </a: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5" tooltip="User:Anatomist90"/>
              </a:rPr>
              <a:t>Anatomist90 </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a:t>
            </a:r>
            <a:r>
              <a:rPr lang="el-GR" sz="1200" dirty="0">
                <a:solidFill>
                  <a:schemeClr val="tx1">
                    <a:lumMod val="75000"/>
                    <a:lumOff val="25000"/>
                  </a:schemeClr>
                </a:solidFill>
                <a:latin typeface="+mn-lt"/>
              </a:rPr>
              <a:t>ο</a:t>
            </a:r>
            <a:r>
              <a:rPr lang="el-GR"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με άδεια </a:t>
            </a:r>
            <a:r>
              <a:rPr lang="en-US" sz="1200" dirty="0">
                <a:solidFill>
                  <a:schemeClr val="tx1">
                    <a:lumMod val="75000"/>
                    <a:lumOff val="25000"/>
                  </a:schemeClr>
                </a:solidFill>
                <a:latin typeface="+mn-lt"/>
                <a:hlinkClick r:id="rId6"/>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72299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2"/>
          <p:cNvSpPr>
            <a:spLocks noGrp="1"/>
          </p:cNvSpPr>
          <p:nvPr>
            <p:ph type="body" sz="half" idx="4294967295"/>
          </p:nvPr>
        </p:nvSpPr>
        <p:spPr>
          <a:xfrm>
            <a:off x="179512" y="1628800"/>
            <a:ext cx="3995737" cy="4759325"/>
          </a:xfrm>
        </p:spPr>
        <p:txBody>
          <a:bodyPr/>
          <a:lstStyle/>
          <a:p>
            <a:pPr eaLnBrk="1" hangingPunct="1">
              <a:lnSpc>
                <a:spcPct val="110000"/>
              </a:lnSpc>
              <a:spcBef>
                <a:spcPts val="1200"/>
              </a:spcBef>
            </a:pPr>
            <a:r>
              <a:rPr lang="el-GR" altLang="el-GR" sz="2200" b="1" dirty="0" smtClean="0"/>
              <a:t>Το </a:t>
            </a:r>
            <a:r>
              <a:rPr lang="el-GR" altLang="el-GR" sz="2200" b="1" dirty="0" err="1" smtClean="0"/>
              <a:t>γενειακό</a:t>
            </a:r>
            <a:r>
              <a:rPr lang="el-GR" altLang="el-GR" sz="2200" b="1" dirty="0" smtClean="0"/>
              <a:t> τρήμα </a:t>
            </a:r>
            <a:r>
              <a:rPr lang="el-GR" altLang="el-GR" sz="2200" dirty="0" smtClean="0"/>
              <a:t>που αποτελεί την έξοδο αγγείων και του </a:t>
            </a:r>
            <a:r>
              <a:rPr lang="el-GR" altLang="el-GR" sz="2200" dirty="0" err="1" smtClean="0"/>
              <a:t>γενειακού</a:t>
            </a:r>
            <a:r>
              <a:rPr lang="el-GR" altLang="el-GR" sz="2200" dirty="0" smtClean="0"/>
              <a:t> νεύρου</a:t>
            </a:r>
            <a:r>
              <a:rPr lang="en-GB" altLang="el-GR" sz="2200" dirty="0" smtClean="0"/>
              <a:t>. </a:t>
            </a:r>
            <a:r>
              <a:rPr lang="el-GR" altLang="el-GR" sz="2200" dirty="0" smtClean="0"/>
              <a:t>Με την πάροδο της ηλικίας και της οστικής απορρόφησης είναι δυνατόν να βρεθεί και στην κορυφή της φατνιακής ακρολοφίας. Πίεση στο ανατομικό αυτό σημείο επιφέρει έντονη δυσανεξία. </a:t>
            </a:r>
          </a:p>
        </p:txBody>
      </p:sp>
      <p:sp>
        <p:nvSpPr>
          <p:cNvPr id="30723" name="Τίτλος 3"/>
          <p:cNvSpPr>
            <a:spLocks noGrp="1"/>
          </p:cNvSpPr>
          <p:nvPr>
            <p:ph type="title"/>
          </p:nvPr>
        </p:nvSpPr>
        <p:spPr>
          <a:xfrm>
            <a:off x="0" y="115888"/>
            <a:ext cx="9144000" cy="1368896"/>
          </a:xfrm>
        </p:spPr>
        <p:txBody>
          <a:bodyPr>
            <a:noAutofit/>
          </a:bodyPr>
          <a:lstStyle/>
          <a:p>
            <a:pPr eaLnBrk="1" hangingPunct="1"/>
            <a:r>
              <a:rPr lang="el-GR" altLang="el-GR" dirty="0" smtClean="0"/>
              <a:t>Ανατομικά στοιχεία της κάτω γνάθου</a:t>
            </a:r>
            <a:br>
              <a:rPr lang="el-GR" altLang="el-GR" dirty="0" smtClean="0"/>
            </a:br>
            <a:r>
              <a:rPr lang="el-GR" altLang="el-GR" sz="2600" b="0" dirty="0" smtClean="0"/>
              <a:t>που χρειάζονται ιδιαίτερη προσοχή κατά την κατασκευή ολικής οδοντοστοιχίας  1/4</a:t>
            </a:r>
          </a:p>
        </p:txBody>
      </p:sp>
      <p:sp>
        <p:nvSpPr>
          <p:cNvPr id="33796" name="Θέση αριθμού διαφάνειας 1"/>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1F7E735-0DF8-4775-98A1-0C70591CF76A}" type="slidenum">
              <a:rPr lang="el-GR" altLang="el-GR" smtClean="0"/>
              <a:pPr eaLnBrk="1" hangingPunct="1">
                <a:defRPr/>
              </a:pPr>
              <a:t>17</a:t>
            </a:fld>
            <a:endParaRPr lang="el-GR" altLang="el-GR" smtClean="0"/>
          </a:p>
        </p:txBody>
      </p:sp>
      <p:sp>
        <p:nvSpPr>
          <p:cNvPr id="6" name="Ορθογώνιο 5"/>
          <p:cNvSpPr/>
          <p:nvPr/>
        </p:nvSpPr>
        <p:spPr>
          <a:xfrm>
            <a:off x="5151438" y="5434013"/>
            <a:ext cx="2573337" cy="277812"/>
          </a:xfrm>
          <a:prstGeom prst="rect">
            <a:avLst/>
          </a:prstGeom>
        </p:spPr>
        <p:txBody>
          <a:bodyPr>
            <a:spAutoFit/>
          </a:bodyPr>
          <a:lstStyle/>
          <a:p>
            <a:pPr algn="ctr">
              <a:defRPr/>
            </a:pPr>
            <a:r>
              <a:rPr lang="en-US" sz="1200" dirty="0">
                <a:latin typeface="+mn-lt"/>
                <a:cs typeface="+mn-cs"/>
                <a:hlinkClick r:id="rId3"/>
              </a:rPr>
              <a:t>anthropotomy.com</a:t>
            </a:r>
            <a:endParaRPr lang="el-GR" sz="1200" dirty="0">
              <a:latin typeface="+mn-lt"/>
              <a:cs typeface="+mn-cs"/>
            </a:endParaRPr>
          </a:p>
        </p:txBody>
      </p:sp>
      <p:grpSp>
        <p:nvGrpSpPr>
          <p:cNvPr id="30726" name="Ομάδα 6"/>
          <p:cNvGrpSpPr>
            <a:grpSpLocks/>
          </p:cNvGrpSpPr>
          <p:nvPr/>
        </p:nvGrpSpPr>
        <p:grpSpPr bwMode="auto">
          <a:xfrm>
            <a:off x="4356100" y="2060575"/>
            <a:ext cx="4054475" cy="3198813"/>
            <a:chOff x="2715768" y="1161287"/>
            <a:chExt cx="2935224" cy="2368297"/>
          </a:xfrm>
        </p:grpSpPr>
        <p:pic>
          <p:nvPicPr>
            <p:cNvPr id="30727" name="Picture 2" descr="C:\Users\fkaram2\Desktop\Εικόνα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5768" y="1161287"/>
              <a:ext cx="2935224" cy="236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Έλλειψη 8"/>
            <p:cNvSpPr/>
            <p:nvPr/>
          </p:nvSpPr>
          <p:spPr>
            <a:xfrm>
              <a:off x="4499428" y="2925463"/>
              <a:ext cx="288466" cy="2879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spTree>
    <p:extLst>
      <p:ext uri="{BB962C8B-B14F-4D97-AF65-F5344CB8AC3E}">
        <p14:creationId xmlns:p14="http://schemas.microsoft.com/office/powerpoint/2010/main" val="1452831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2"/>
          <p:cNvSpPr>
            <a:spLocks noGrp="1"/>
          </p:cNvSpPr>
          <p:nvPr>
            <p:ph type="body" sz="half" idx="4294967295"/>
          </p:nvPr>
        </p:nvSpPr>
        <p:spPr>
          <a:xfrm>
            <a:off x="36513" y="1773238"/>
            <a:ext cx="8999537" cy="935037"/>
          </a:xfrm>
        </p:spPr>
        <p:txBody>
          <a:bodyPr/>
          <a:lstStyle/>
          <a:p>
            <a:pPr eaLnBrk="1" hangingPunct="1">
              <a:lnSpc>
                <a:spcPct val="114000"/>
              </a:lnSpc>
            </a:pPr>
            <a:r>
              <a:rPr lang="el-GR" altLang="el-GR" sz="2200" b="1" smtClean="0"/>
              <a:t>Η έξω λοξή γραμμή </a:t>
            </a:r>
            <a:r>
              <a:rPr lang="el-GR" altLang="el-GR" sz="2200" smtClean="0"/>
              <a:t>είναι οστέινη ακρολοφία που αποτελεί την συνέχεια του προσθίου χείλους της κάτω γνάθου. </a:t>
            </a:r>
          </a:p>
        </p:txBody>
      </p:sp>
      <p:sp>
        <p:nvSpPr>
          <p:cNvPr id="31748" name="Ορθογώνιο 1"/>
          <p:cNvSpPr>
            <a:spLocks noChangeArrowheads="1"/>
          </p:cNvSpPr>
          <p:nvPr/>
        </p:nvSpPr>
        <p:spPr bwMode="auto">
          <a:xfrm>
            <a:off x="395288" y="2662238"/>
            <a:ext cx="38258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14000"/>
              </a:lnSpc>
              <a:buFontTx/>
              <a:buNone/>
            </a:pPr>
            <a:r>
              <a:rPr lang="el-GR" altLang="el-GR" sz="2200">
                <a:solidFill>
                  <a:srgbClr val="000000"/>
                </a:solidFill>
              </a:rPr>
              <a:t>Με τη βοήθεια της έσω λοξής γραμμής σχηματίζει πίσω από τον τρίτο γομφίο το οπισθογόμφιο τρίγωνο. Σε πολύ απορροφημένες κάτω ακρολοφίες είναι ένα από τα τελευταία ανατομικά στοιχεία στήριξης της κάτω ολικής οδοντοστοιχίας.</a:t>
            </a:r>
          </a:p>
        </p:txBody>
      </p:sp>
      <p:sp>
        <p:nvSpPr>
          <p:cNvPr id="34821" name="Θέση αριθμού διαφάνειας 4"/>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52B2A4E-F919-4450-8596-489BD444FDEB}" type="slidenum">
              <a:rPr lang="el-GR" altLang="el-GR" smtClean="0"/>
              <a:pPr eaLnBrk="1" hangingPunct="1">
                <a:defRPr/>
              </a:pPr>
              <a:t>18</a:t>
            </a:fld>
            <a:endParaRPr lang="el-GR" altLang="el-GR" smtClean="0"/>
          </a:p>
        </p:txBody>
      </p:sp>
      <p:pic>
        <p:nvPicPr>
          <p:cNvPr id="31750" name="Picture 2" descr="ramus of the mandi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100" y="2605088"/>
            <a:ext cx="417671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5184775" y="5888038"/>
            <a:ext cx="2951163" cy="277812"/>
          </a:xfrm>
          <a:prstGeom prst="rect">
            <a:avLst/>
          </a:prstGeom>
        </p:spPr>
        <p:txBody>
          <a:bodyPr>
            <a:spAutoFit/>
          </a:bodyPr>
          <a:lstStyle/>
          <a:p>
            <a:pPr algn="ctr">
              <a:defRPr/>
            </a:pPr>
            <a:r>
              <a:rPr lang="en-US" sz="1200" dirty="0">
                <a:latin typeface="+mn-lt"/>
                <a:cs typeface="+mn-cs"/>
                <a:hlinkClick r:id="rId4"/>
              </a:rPr>
              <a:t>legacy.owensboro.kctcs.edu</a:t>
            </a:r>
            <a:endParaRPr lang="el-GR" sz="1200" dirty="0">
              <a:latin typeface="+mn-lt"/>
              <a:cs typeface="+mn-cs"/>
            </a:endParaRPr>
          </a:p>
        </p:txBody>
      </p:sp>
      <p:sp>
        <p:nvSpPr>
          <p:cNvPr id="2" name="Ελεύθερη σχεδίαση 1"/>
          <p:cNvSpPr/>
          <p:nvPr/>
        </p:nvSpPr>
        <p:spPr>
          <a:xfrm>
            <a:off x="6162675" y="4268788"/>
            <a:ext cx="1016000" cy="1071562"/>
          </a:xfrm>
          <a:custGeom>
            <a:avLst/>
            <a:gdLst>
              <a:gd name="connsiteX0" fmla="*/ 886983 w 1015459"/>
              <a:gd name="connsiteY0" fmla="*/ 10897 h 1072619"/>
              <a:gd name="connsiteX1" fmla="*/ 768111 w 1015459"/>
              <a:gd name="connsiteY1" fmla="*/ 157201 h 1072619"/>
              <a:gd name="connsiteX2" fmla="*/ 539511 w 1015459"/>
              <a:gd name="connsiteY2" fmla="*/ 404089 h 1072619"/>
              <a:gd name="connsiteX3" fmla="*/ 201183 w 1015459"/>
              <a:gd name="connsiteY3" fmla="*/ 586969 h 1072619"/>
              <a:gd name="connsiteX4" fmla="*/ 15 w 1015459"/>
              <a:gd name="connsiteY4" fmla="*/ 797281 h 1072619"/>
              <a:gd name="connsiteX5" fmla="*/ 210327 w 1015459"/>
              <a:gd name="connsiteY5" fmla="*/ 1071601 h 1072619"/>
              <a:gd name="connsiteX6" fmla="*/ 676671 w 1015459"/>
              <a:gd name="connsiteY6" fmla="*/ 879577 h 1072619"/>
              <a:gd name="connsiteX7" fmla="*/ 941847 w 1015459"/>
              <a:gd name="connsiteY7" fmla="*/ 605257 h 1072619"/>
              <a:gd name="connsiteX8" fmla="*/ 1014999 w 1015459"/>
              <a:gd name="connsiteY8" fmla="*/ 276073 h 1072619"/>
              <a:gd name="connsiteX9" fmla="*/ 969279 w 1015459"/>
              <a:gd name="connsiteY9" fmla="*/ 38329 h 1072619"/>
              <a:gd name="connsiteX10" fmla="*/ 886983 w 1015459"/>
              <a:gd name="connsiteY10" fmla="*/ 10897 h 107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5459" h="1072619">
                <a:moveTo>
                  <a:pt x="886983" y="10897"/>
                </a:moveTo>
                <a:cubicBezTo>
                  <a:pt x="853455" y="30709"/>
                  <a:pt x="826023" y="91669"/>
                  <a:pt x="768111" y="157201"/>
                </a:cubicBezTo>
                <a:cubicBezTo>
                  <a:pt x="710199" y="222733"/>
                  <a:pt x="633999" y="332461"/>
                  <a:pt x="539511" y="404089"/>
                </a:cubicBezTo>
                <a:cubicBezTo>
                  <a:pt x="445023" y="475717"/>
                  <a:pt x="291099" y="521437"/>
                  <a:pt x="201183" y="586969"/>
                </a:cubicBezTo>
                <a:cubicBezTo>
                  <a:pt x="111267" y="652501"/>
                  <a:pt x="-1509" y="716509"/>
                  <a:pt x="15" y="797281"/>
                </a:cubicBezTo>
                <a:cubicBezTo>
                  <a:pt x="1539" y="878053"/>
                  <a:pt x="97551" y="1057885"/>
                  <a:pt x="210327" y="1071601"/>
                </a:cubicBezTo>
                <a:cubicBezTo>
                  <a:pt x="323103" y="1085317"/>
                  <a:pt x="554751" y="957301"/>
                  <a:pt x="676671" y="879577"/>
                </a:cubicBezTo>
                <a:cubicBezTo>
                  <a:pt x="798591" y="801853"/>
                  <a:pt x="885459" y="705841"/>
                  <a:pt x="941847" y="605257"/>
                </a:cubicBezTo>
                <a:cubicBezTo>
                  <a:pt x="998235" y="504673"/>
                  <a:pt x="1010427" y="370561"/>
                  <a:pt x="1014999" y="276073"/>
                </a:cubicBezTo>
                <a:cubicBezTo>
                  <a:pt x="1019571" y="181585"/>
                  <a:pt x="989091" y="79477"/>
                  <a:pt x="969279" y="38329"/>
                </a:cubicBezTo>
                <a:cubicBezTo>
                  <a:pt x="949467" y="-2819"/>
                  <a:pt x="920511" y="-8915"/>
                  <a:pt x="886983" y="10897"/>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 name="Τίτλος 3"/>
          <p:cNvSpPr>
            <a:spLocks noGrp="1"/>
          </p:cNvSpPr>
          <p:nvPr>
            <p:ph type="title"/>
          </p:nvPr>
        </p:nvSpPr>
        <p:spPr>
          <a:xfrm>
            <a:off x="0" y="115888"/>
            <a:ext cx="9144000" cy="1368896"/>
          </a:xfrm>
        </p:spPr>
        <p:txBody>
          <a:bodyPr>
            <a:noAutofit/>
          </a:bodyPr>
          <a:lstStyle/>
          <a:p>
            <a:pPr eaLnBrk="1" hangingPunct="1"/>
            <a:r>
              <a:rPr lang="el-GR" altLang="el-GR" dirty="0" smtClean="0"/>
              <a:t>Ανατομικά στοιχεία της κάτω γνάθου</a:t>
            </a:r>
            <a:br>
              <a:rPr lang="el-GR" altLang="el-GR" dirty="0" smtClean="0"/>
            </a:br>
            <a:r>
              <a:rPr lang="el-GR" altLang="el-GR" sz="2600" b="0" dirty="0" smtClean="0"/>
              <a:t>που χρειάζονται ιδιαίτερη προσοχή κατά την κατασκευή ολικής οδοντοστοιχίας  2/4</a:t>
            </a:r>
          </a:p>
        </p:txBody>
      </p:sp>
    </p:spTree>
    <p:extLst>
      <p:ext uri="{BB962C8B-B14F-4D97-AF65-F5344CB8AC3E}">
        <p14:creationId xmlns:p14="http://schemas.microsoft.com/office/powerpoint/2010/main" val="1309719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le:Cranium 4.jpg"/>
          <p:cNvPicPr>
            <a:picLocks noChangeAspect="1" noChangeArrowheads="1"/>
          </p:cNvPicPr>
          <p:nvPr/>
        </p:nvPicPr>
        <p:blipFill>
          <a:blip r:embed="rId3" cstate="print">
            <a:extLst>
              <a:ext uri="{28A0092B-C50C-407E-A947-70E740481C1C}">
                <a14:useLocalDpi xmlns:a14="http://schemas.microsoft.com/office/drawing/2010/main" val="0"/>
              </a:ext>
            </a:extLst>
          </a:blip>
          <a:srcRect r="1431"/>
          <a:stretch>
            <a:fillRect/>
          </a:stretch>
        </p:blipFill>
        <p:spPr bwMode="auto">
          <a:xfrm>
            <a:off x="3617913" y="1677988"/>
            <a:ext cx="5270500" cy="401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1" name="Rectangle 3"/>
          <p:cNvSpPr>
            <a:spLocks noGrp="1" noChangeArrowheads="1"/>
          </p:cNvSpPr>
          <p:nvPr>
            <p:ph idx="1"/>
          </p:nvPr>
        </p:nvSpPr>
        <p:spPr>
          <a:xfrm>
            <a:off x="457200" y="1677988"/>
            <a:ext cx="8229600" cy="4559300"/>
          </a:xfrm>
        </p:spPr>
        <p:txBody>
          <a:bodyPr lIns="90000" rtlCol="0"/>
          <a:lstStyle/>
          <a:p>
            <a:pPr eaLnBrk="1" fontAlgn="auto" hangingPunct="1">
              <a:spcBef>
                <a:spcPts val="0"/>
              </a:spcBef>
              <a:spcAft>
                <a:spcPts val="0"/>
              </a:spcAft>
              <a:buFont typeface="Arial" pitchFamily="34" charset="0"/>
              <a:buChar char="•"/>
              <a:defRPr/>
            </a:pPr>
            <a:r>
              <a:rPr lang="el-GR" b="1" dirty="0" smtClean="0"/>
              <a:t>Κροταφικό οστού</a:t>
            </a:r>
          </a:p>
          <a:p>
            <a:pPr marL="357188" indent="0" eaLnBrk="1" fontAlgn="auto" hangingPunct="1">
              <a:spcBef>
                <a:spcPts val="0"/>
              </a:spcBef>
              <a:spcAft>
                <a:spcPts val="3600"/>
              </a:spcAft>
              <a:buFont typeface="Arial" pitchFamily="34" charset="0"/>
              <a:buNone/>
              <a:defRPr/>
            </a:pPr>
            <a:r>
              <a:rPr lang="el-GR" dirty="0" smtClean="0"/>
              <a:t>(</a:t>
            </a:r>
            <a:r>
              <a:rPr lang="en-US" dirty="0" smtClean="0"/>
              <a:t>temporal bone).</a:t>
            </a:r>
            <a:endParaRPr lang="en-GB" dirty="0" smtClean="0"/>
          </a:p>
          <a:p>
            <a:pPr eaLnBrk="1" fontAlgn="auto" hangingPunct="1">
              <a:spcBef>
                <a:spcPts val="0"/>
              </a:spcBef>
              <a:spcAft>
                <a:spcPts val="0"/>
              </a:spcAft>
              <a:buFont typeface="Arial" pitchFamily="34" charset="0"/>
              <a:buChar char="•"/>
              <a:defRPr/>
            </a:pPr>
            <a:r>
              <a:rPr lang="el-GR" b="1" dirty="0" smtClean="0"/>
              <a:t>Άνω γνάθος</a:t>
            </a:r>
            <a:endParaRPr lang="en-US" b="1" dirty="0" smtClean="0"/>
          </a:p>
          <a:p>
            <a:pPr marL="357188" indent="0" eaLnBrk="1" fontAlgn="auto" hangingPunct="1">
              <a:spcBef>
                <a:spcPts val="0"/>
              </a:spcBef>
              <a:spcAft>
                <a:spcPts val="3600"/>
              </a:spcAft>
              <a:buFont typeface="Arial" pitchFamily="34" charset="0"/>
              <a:buNone/>
              <a:defRPr/>
            </a:pPr>
            <a:r>
              <a:rPr lang="en-US" dirty="0" smtClean="0"/>
              <a:t>(maxilla)</a:t>
            </a:r>
            <a:r>
              <a:rPr lang="el-GR" dirty="0" smtClean="0"/>
              <a:t>.</a:t>
            </a:r>
          </a:p>
          <a:p>
            <a:pPr eaLnBrk="1" fontAlgn="auto" hangingPunct="1">
              <a:spcBef>
                <a:spcPts val="0"/>
              </a:spcBef>
              <a:spcAft>
                <a:spcPts val="0"/>
              </a:spcAft>
              <a:buFont typeface="Arial" pitchFamily="34" charset="0"/>
              <a:buChar char="•"/>
              <a:defRPr/>
            </a:pPr>
            <a:r>
              <a:rPr lang="el-GR" b="1" dirty="0" smtClean="0"/>
              <a:t>Κάτω γνάθος</a:t>
            </a:r>
            <a:endParaRPr lang="en-US" b="1" dirty="0" smtClean="0"/>
          </a:p>
          <a:p>
            <a:pPr marL="357188" indent="0" eaLnBrk="1" fontAlgn="auto" hangingPunct="1">
              <a:spcBef>
                <a:spcPts val="0"/>
              </a:spcBef>
              <a:spcAft>
                <a:spcPts val="0"/>
              </a:spcAft>
              <a:buFont typeface="Arial" pitchFamily="34" charset="0"/>
              <a:buNone/>
              <a:defRPr/>
            </a:pPr>
            <a:r>
              <a:rPr lang="en-US" dirty="0" smtClean="0"/>
              <a:t>(mandible)</a:t>
            </a:r>
            <a:r>
              <a:rPr lang="el-GR" dirty="0" smtClean="0"/>
              <a:t>. </a:t>
            </a:r>
          </a:p>
        </p:txBody>
      </p:sp>
      <p:cxnSp>
        <p:nvCxnSpPr>
          <p:cNvPr id="16389" name="Straight Arrow Connector 5"/>
          <p:cNvCxnSpPr>
            <a:cxnSpLocks noChangeShapeType="1"/>
          </p:cNvCxnSpPr>
          <p:nvPr/>
        </p:nvCxnSpPr>
        <p:spPr bwMode="auto">
          <a:xfrm>
            <a:off x="3203575" y="2060575"/>
            <a:ext cx="2376488" cy="1800225"/>
          </a:xfrm>
          <a:prstGeom prst="straightConnector1">
            <a:avLst/>
          </a:prstGeom>
          <a:ln w="25400">
            <a:solidFill>
              <a:srgbClr val="004A82"/>
            </a:solidFill>
            <a:headEnd type="diamond"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16390" name="Straight Arrow Connector 7"/>
          <p:cNvCxnSpPr>
            <a:cxnSpLocks noChangeShapeType="1"/>
          </p:cNvCxnSpPr>
          <p:nvPr/>
        </p:nvCxnSpPr>
        <p:spPr bwMode="auto">
          <a:xfrm>
            <a:off x="2484438" y="3284538"/>
            <a:ext cx="5040312" cy="1081087"/>
          </a:xfrm>
          <a:prstGeom prst="straightConnector1">
            <a:avLst/>
          </a:prstGeom>
          <a:ln w="25400">
            <a:solidFill>
              <a:srgbClr val="004A82"/>
            </a:solidFill>
            <a:headEnd type="diamond"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16391" name="Straight Arrow Connector 9"/>
          <p:cNvCxnSpPr>
            <a:cxnSpLocks noChangeShapeType="1"/>
          </p:cNvCxnSpPr>
          <p:nvPr/>
        </p:nvCxnSpPr>
        <p:spPr bwMode="auto">
          <a:xfrm>
            <a:off x="2619375" y="4581525"/>
            <a:ext cx="4184650" cy="719138"/>
          </a:xfrm>
          <a:prstGeom prst="straightConnector1">
            <a:avLst/>
          </a:prstGeom>
          <a:ln w="25400">
            <a:solidFill>
              <a:srgbClr val="004A82"/>
            </a:solidFill>
            <a:headEnd type="diamond" w="med" len="med"/>
            <a:tailEnd type="triangle" w="med" len="med"/>
          </a:ln>
        </p:spPr>
        <p:style>
          <a:lnRef idx="2">
            <a:schemeClr val="accent4"/>
          </a:lnRef>
          <a:fillRef idx="0">
            <a:schemeClr val="accent4"/>
          </a:fillRef>
          <a:effectRef idx="1">
            <a:schemeClr val="accent4"/>
          </a:effectRef>
          <a:fontRef idx="minor">
            <a:schemeClr val="tx1"/>
          </a:fontRef>
        </p:style>
      </p:cxnSp>
      <p:sp>
        <p:nvSpPr>
          <p:cNvPr id="14343" name="Τίτλος 1"/>
          <p:cNvSpPr>
            <a:spLocks noGrp="1"/>
          </p:cNvSpPr>
          <p:nvPr>
            <p:ph type="title"/>
          </p:nvPr>
        </p:nvSpPr>
        <p:spPr>
          <a:xfrm>
            <a:off x="0" y="115888"/>
            <a:ext cx="9144000" cy="1090612"/>
          </a:xfrm>
        </p:spPr>
        <p:txBody>
          <a:bodyPr>
            <a:normAutofit fontScale="90000"/>
          </a:bodyPr>
          <a:lstStyle/>
          <a:p>
            <a:pPr eaLnBrk="1" hangingPunct="1"/>
            <a:r>
              <a:rPr lang="el-GR" altLang="el-GR" dirty="0" smtClean="0"/>
              <a:t>Ανατομικά στοιχεία του στοματογναθικού συστήματος (οστά )</a:t>
            </a:r>
          </a:p>
        </p:txBody>
      </p:sp>
      <p:sp>
        <p:nvSpPr>
          <p:cNvPr id="21512" name="Θέση αριθμού διαφάνειας 2"/>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7AB207F-3395-43AD-A4AC-2F862C00BB8D}" type="slidenum">
              <a:rPr lang="el-GR" altLang="el-GR" smtClean="0"/>
              <a:pPr eaLnBrk="1" hangingPunct="1">
                <a:defRPr/>
              </a:pPr>
              <a:t>1</a:t>
            </a:fld>
            <a:endParaRPr lang="el-GR" altLang="el-GR" smtClean="0"/>
          </a:p>
        </p:txBody>
      </p:sp>
      <p:sp>
        <p:nvSpPr>
          <p:cNvPr id="5" name="Ορθογώνιο 4"/>
          <p:cNvSpPr/>
          <p:nvPr/>
        </p:nvSpPr>
        <p:spPr>
          <a:xfrm>
            <a:off x="3967163" y="5899150"/>
            <a:ext cx="4572000" cy="277813"/>
          </a:xfrm>
          <a:prstGeom prst="rect">
            <a:avLst/>
          </a:prstGeom>
        </p:spPr>
        <p:txBody>
          <a:bodyPr>
            <a:spAutoFit/>
          </a:bodyPr>
          <a:lstStyle/>
          <a:p>
            <a:pPr>
              <a:defRPr/>
            </a:pPr>
            <a:r>
              <a:rPr lang="en-US" sz="1200" dirty="0">
                <a:solidFill>
                  <a:schemeClr val="tx1">
                    <a:lumMod val="75000"/>
                    <a:lumOff val="25000"/>
                  </a:schemeClr>
                </a:solidFill>
                <a:latin typeface="+mn-lt"/>
                <a:cs typeface="+mn-cs"/>
              </a:rPr>
              <a:t>“</a:t>
            </a:r>
            <a:r>
              <a:rPr lang="en-US" sz="1200" dirty="0">
                <a:solidFill>
                  <a:schemeClr val="tx1">
                    <a:lumMod val="75000"/>
                    <a:lumOff val="25000"/>
                  </a:schemeClr>
                </a:solidFill>
                <a:latin typeface="+mn-lt"/>
                <a:cs typeface="+mn-cs"/>
                <a:hlinkClick r:id="rId4"/>
              </a:rPr>
              <a:t>Cranium 4</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a:t>
            </a:r>
            <a:r>
              <a:rPr lang="en-US" sz="1200" dirty="0">
                <a:solidFill>
                  <a:schemeClr val="tx1">
                    <a:lumMod val="75000"/>
                    <a:lumOff val="25000"/>
                  </a:schemeClr>
                </a:solidFill>
                <a:latin typeface="+mn-lt"/>
                <a:cs typeface="+mn-cs"/>
              </a:rPr>
              <a:t> </a:t>
            </a:r>
            <a:r>
              <a:rPr lang="en-US" sz="1200" dirty="0">
                <a:solidFill>
                  <a:schemeClr val="tx1">
                    <a:lumMod val="75000"/>
                    <a:lumOff val="25000"/>
                  </a:schemeClr>
                </a:solidFill>
                <a:latin typeface="+mn-lt"/>
                <a:cs typeface="+mn-cs"/>
                <a:hlinkClick r:id="rId5" tooltip="User:Anatomist90"/>
              </a:rPr>
              <a:t>Anatomist90 </a:t>
            </a:r>
            <a:r>
              <a:rPr lang="en-US" sz="1200" dirty="0">
                <a:solidFill>
                  <a:schemeClr val="tx1">
                    <a:lumMod val="75000"/>
                    <a:lumOff val="25000"/>
                  </a:schemeClr>
                </a:solidFill>
                <a:latin typeface="+mn-lt"/>
                <a:cs typeface="+mn-cs"/>
              </a:rPr>
              <a:t> </a:t>
            </a:r>
            <a:r>
              <a:rPr lang="el-GR" sz="1200" dirty="0" err="1">
                <a:solidFill>
                  <a:schemeClr val="tx1">
                    <a:lumMod val="75000"/>
                    <a:lumOff val="25000"/>
                  </a:schemeClr>
                </a:solidFill>
                <a:latin typeface="+mn-lt"/>
                <a:cs typeface="+mn-cs"/>
              </a:rPr>
              <a:t>διαθέσιμ</a:t>
            </a:r>
            <a:r>
              <a:rPr lang="en-US" sz="1200" dirty="0">
                <a:solidFill>
                  <a:schemeClr val="tx1">
                    <a:lumMod val="75000"/>
                    <a:lumOff val="25000"/>
                  </a:schemeClr>
                </a:solidFill>
                <a:latin typeface="+mn-lt"/>
                <a:cs typeface="+mn-cs"/>
              </a:rPr>
              <a:t>o</a:t>
            </a:r>
            <a:r>
              <a:rPr lang="el-GR" sz="1200" dirty="0">
                <a:solidFill>
                  <a:schemeClr val="tx1">
                    <a:lumMod val="75000"/>
                    <a:lumOff val="25000"/>
                  </a:schemeClr>
                </a:solidFill>
                <a:latin typeface="+mn-lt"/>
                <a:cs typeface="+mn-cs"/>
              </a:rPr>
              <a:t> με άδεια </a:t>
            </a:r>
            <a:r>
              <a:rPr lang="en-US" sz="1200" dirty="0">
                <a:solidFill>
                  <a:schemeClr val="tx1">
                    <a:lumMod val="75000"/>
                    <a:lumOff val="25000"/>
                  </a:schemeClr>
                </a:solidFill>
                <a:latin typeface="+mn-lt"/>
                <a:cs typeface="+mn-cs"/>
                <a:hlinkClick r:id="rId6"/>
              </a:rPr>
              <a:t>CC BY-SA 3.0</a:t>
            </a:r>
            <a:endParaRPr lang="en-US" sz="1200" dirty="0">
              <a:solidFill>
                <a:schemeClr val="tx1">
                  <a:lumMod val="75000"/>
                  <a:lumOff val="25000"/>
                </a:schemeClr>
              </a:solidFill>
              <a:latin typeface="+mn-lt"/>
              <a:cs typeface="+mn-cs"/>
            </a:endParaRPr>
          </a:p>
        </p:txBody>
      </p:sp>
    </p:spTree>
    <p:extLst>
      <p:ext uri="{BB962C8B-B14F-4D97-AF65-F5344CB8AC3E}">
        <p14:creationId xmlns:p14="http://schemas.microsoft.com/office/powerpoint/2010/main" val="1059849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2"/>
          <p:cNvSpPr>
            <a:spLocks noGrp="1"/>
          </p:cNvSpPr>
          <p:nvPr>
            <p:ph type="body" sz="half" idx="3"/>
          </p:nvPr>
        </p:nvSpPr>
        <p:spPr>
          <a:xfrm>
            <a:off x="409575" y="4941888"/>
            <a:ext cx="8229600" cy="1760537"/>
          </a:xfrm>
        </p:spPr>
        <p:txBody>
          <a:bodyPr anchor="ctr"/>
          <a:lstStyle/>
          <a:p>
            <a:r>
              <a:rPr lang="el-GR" altLang="el-GR" sz="2000" smtClean="0"/>
              <a:t>Η έσω λοξή γραμμή</a:t>
            </a:r>
            <a:r>
              <a:rPr lang="en-GB" altLang="el-GR" sz="2000" smtClean="0"/>
              <a:t> (internal oblique line)</a:t>
            </a:r>
            <a:r>
              <a:rPr lang="el-GR" altLang="el-GR" sz="2000" smtClean="0"/>
              <a:t> πορεύεται διαγωνίως προς τα άνω και πίσω και καταλήγει στη βυκανητική ακρολοφία.</a:t>
            </a:r>
            <a:endParaRPr lang="en-GB" altLang="el-GR" sz="2000" smtClean="0"/>
          </a:p>
        </p:txBody>
      </p:sp>
      <p:sp>
        <p:nvSpPr>
          <p:cNvPr id="7" name="Slide Number Placeholder 6"/>
          <p:cNvSpPr>
            <a:spLocks noGrp="1"/>
          </p:cNvSpPr>
          <p:nvPr>
            <p:ph type="sldNum" sz="quarter" idx="12"/>
          </p:nvPr>
        </p:nvSpPr>
        <p:spPr/>
        <p:txBody>
          <a:bodyPr/>
          <a:lstStyle/>
          <a:p>
            <a:pPr>
              <a:defRPr/>
            </a:pPr>
            <a:fld id="{2868C56C-D285-4502-863E-D7C6E258598D}" type="slidenum">
              <a:rPr lang="el-GR" smtClean="0"/>
              <a:pPr>
                <a:defRPr/>
              </a:pPr>
              <a:t>19</a:t>
            </a:fld>
            <a:endParaRPr lang="el-GR"/>
          </a:p>
        </p:txBody>
      </p:sp>
      <p:grpSp>
        <p:nvGrpSpPr>
          <p:cNvPr id="32772" name="Group 23"/>
          <p:cNvGrpSpPr>
            <a:grpSpLocks/>
          </p:cNvGrpSpPr>
          <p:nvPr/>
        </p:nvGrpSpPr>
        <p:grpSpPr bwMode="auto">
          <a:xfrm>
            <a:off x="1857375" y="1714500"/>
            <a:ext cx="6096000" cy="3429000"/>
            <a:chOff x="1857375" y="1714500"/>
            <a:chExt cx="6096000" cy="3429000"/>
          </a:xfrm>
        </p:grpSpPr>
        <p:grpSp>
          <p:nvGrpSpPr>
            <p:cNvPr id="32775" name="Group 62"/>
            <p:cNvGrpSpPr>
              <a:grpSpLocks/>
            </p:cNvGrpSpPr>
            <p:nvPr/>
          </p:nvGrpSpPr>
          <p:grpSpPr bwMode="auto">
            <a:xfrm>
              <a:off x="1857375" y="1714500"/>
              <a:ext cx="6096000" cy="3429000"/>
              <a:chOff x="1047768" y="1071546"/>
              <a:chExt cx="6096000" cy="3429024"/>
            </a:xfrm>
          </p:grpSpPr>
          <p:pic>
            <p:nvPicPr>
              <p:cNvPr id="32784" name="Picture 10" descr="File:Mandibular foramin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4998"/>
              <a:stretch>
                <a:fillRect/>
              </a:stretch>
            </p:blipFill>
            <p:spPr bwMode="auto">
              <a:xfrm>
                <a:off x="1047768" y="1071546"/>
                <a:ext cx="6096000" cy="34290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 name="Freeform 30"/>
              <p:cNvSpPr/>
              <p:nvPr/>
            </p:nvSpPr>
            <p:spPr>
              <a:xfrm>
                <a:off x="2633047" y="2768663"/>
                <a:ext cx="636105" cy="241081"/>
              </a:xfrm>
              <a:custGeom>
                <a:avLst/>
                <a:gdLst>
                  <a:gd name="connsiteX0" fmla="*/ 0 w 636105"/>
                  <a:gd name="connsiteY0" fmla="*/ 66260 h 241081"/>
                  <a:gd name="connsiteX1" fmla="*/ 79513 w 636105"/>
                  <a:gd name="connsiteY1" fmla="*/ 119269 h 241081"/>
                  <a:gd name="connsiteX2" fmla="*/ 132522 w 636105"/>
                  <a:gd name="connsiteY2" fmla="*/ 172278 h 241081"/>
                  <a:gd name="connsiteX3" fmla="*/ 145774 w 636105"/>
                  <a:gd name="connsiteY3" fmla="*/ 212034 h 241081"/>
                  <a:gd name="connsiteX4" fmla="*/ 450574 w 636105"/>
                  <a:gd name="connsiteY4" fmla="*/ 212034 h 241081"/>
                  <a:gd name="connsiteX5" fmla="*/ 463826 w 636105"/>
                  <a:gd name="connsiteY5" fmla="*/ 172278 h 241081"/>
                  <a:gd name="connsiteX6" fmla="*/ 503583 w 636105"/>
                  <a:gd name="connsiteY6" fmla="*/ 159026 h 241081"/>
                  <a:gd name="connsiteX7" fmla="*/ 569844 w 636105"/>
                  <a:gd name="connsiteY7" fmla="*/ 106017 h 241081"/>
                  <a:gd name="connsiteX8" fmla="*/ 609600 w 636105"/>
                  <a:gd name="connsiteY8" fmla="*/ 79513 h 241081"/>
                  <a:gd name="connsiteX9" fmla="*/ 636105 w 636105"/>
                  <a:gd name="connsiteY9" fmla="*/ 0 h 2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105" h="241081">
                    <a:moveTo>
                      <a:pt x="0" y="66260"/>
                    </a:moveTo>
                    <a:cubicBezTo>
                      <a:pt x="41681" y="80154"/>
                      <a:pt x="51151" y="76726"/>
                      <a:pt x="79513" y="119269"/>
                    </a:cubicBezTo>
                    <a:cubicBezTo>
                      <a:pt x="119901" y="179850"/>
                      <a:pt x="56797" y="147036"/>
                      <a:pt x="132522" y="172278"/>
                    </a:cubicBezTo>
                    <a:cubicBezTo>
                      <a:pt x="136939" y="185530"/>
                      <a:pt x="132277" y="208435"/>
                      <a:pt x="145774" y="212034"/>
                    </a:cubicBezTo>
                    <a:cubicBezTo>
                      <a:pt x="254701" y="241081"/>
                      <a:pt x="344847" y="223781"/>
                      <a:pt x="450574" y="212034"/>
                    </a:cubicBezTo>
                    <a:cubicBezTo>
                      <a:pt x="454991" y="198782"/>
                      <a:pt x="453948" y="182155"/>
                      <a:pt x="463826" y="172278"/>
                    </a:cubicBezTo>
                    <a:cubicBezTo>
                      <a:pt x="473704" y="162400"/>
                      <a:pt x="491089" y="165273"/>
                      <a:pt x="503583" y="159026"/>
                    </a:cubicBezTo>
                    <a:cubicBezTo>
                      <a:pt x="557962" y="131836"/>
                      <a:pt x="528761" y="138883"/>
                      <a:pt x="569844" y="106017"/>
                    </a:cubicBezTo>
                    <a:cubicBezTo>
                      <a:pt x="582281" y="96068"/>
                      <a:pt x="596348" y="88348"/>
                      <a:pt x="609600" y="79513"/>
                    </a:cubicBezTo>
                    <a:lnTo>
                      <a:pt x="636105" y="0"/>
                    </a:lnTo>
                  </a:path>
                </a:pathLst>
              </a:custGeom>
              <a:ln w="28575">
                <a:solidFill>
                  <a:schemeClr val="accent2"/>
                </a:solidFill>
              </a:ln>
              <a:effectLst>
                <a:glow rad="63500">
                  <a:schemeClr val="accent2">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anchor="ctr"/>
              <a:lstStyle/>
              <a:p>
                <a:pPr algn="ctr">
                  <a:defRPr/>
                </a:pPr>
                <a:endParaRPr lang="el-GR"/>
              </a:p>
            </p:txBody>
          </p:sp>
          <p:sp>
            <p:nvSpPr>
              <p:cNvPr id="32" name="Freeform 31"/>
              <p:cNvSpPr/>
              <p:nvPr/>
            </p:nvSpPr>
            <p:spPr>
              <a:xfrm>
                <a:off x="2884839" y="2861428"/>
                <a:ext cx="742121" cy="357808"/>
              </a:xfrm>
              <a:custGeom>
                <a:avLst/>
                <a:gdLst>
                  <a:gd name="connsiteX0" fmla="*/ 0 w 742121"/>
                  <a:gd name="connsiteY0" fmla="*/ 357808 h 357808"/>
                  <a:gd name="connsiteX1" fmla="*/ 172278 w 742121"/>
                  <a:gd name="connsiteY1" fmla="*/ 344556 h 357808"/>
                  <a:gd name="connsiteX2" fmla="*/ 212034 w 742121"/>
                  <a:gd name="connsiteY2" fmla="*/ 331304 h 357808"/>
                  <a:gd name="connsiteX3" fmla="*/ 278295 w 742121"/>
                  <a:gd name="connsiteY3" fmla="*/ 318052 h 357808"/>
                  <a:gd name="connsiteX4" fmla="*/ 331304 w 742121"/>
                  <a:gd name="connsiteY4" fmla="*/ 304800 h 357808"/>
                  <a:gd name="connsiteX5" fmla="*/ 357808 w 742121"/>
                  <a:gd name="connsiteY5" fmla="*/ 278295 h 357808"/>
                  <a:gd name="connsiteX6" fmla="*/ 384313 w 742121"/>
                  <a:gd name="connsiteY6" fmla="*/ 238539 h 357808"/>
                  <a:gd name="connsiteX7" fmla="*/ 424069 w 742121"/>
                  <a:gd name="connsiteY7" fmla="*/ 212035 h 357808"/>
                  <a:gd name="connsiteX8" fmla="*/ 490330 w 742121"/>
                  <a:gd name="connsiteY8" fmla="*/ 145774 h 357808"/>
                  <a:gd name="connsiteX9" fmla="*/ 583095 w 742121"/>
                  <a:gd name="connsiteY9" fmla="*/ 92765 h 357808"/>
                  <a:gd name="connsiteX10" fmla="*/ 622852 w 742121"/>
                  <a:gd name="connsiteY10" fmla="*/ 66261 h 357808"/>
                  <a:gd name="connsiteX11" fmla="*/ 662608 w 742121"/>
                  <a:gd name="connsiteY11" fmla="*/ 53008 h 357808"/>
                  <a:gd name="connsiteX12" fmla="*/ 742121 w 742121"/>
                  <a:gd name="connsiteY12" fmla="*/ 0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121" h="357808">
                    <a:moveTo>
                      <a:pt x="0" y="357808"/>
                    </a:moveTo>
                    <a:cubicBezTo>
                      <a:pt x="57426" y="353391"/>
                      <a:pt x="115127" y="351700"/>
                      <a:pt x="172278" y="344556"/>
                    </a:cubicBezTo>
                    <a:cubicBezTo>
                      <a:pt x="186139" y="342823"/>
                      <a:pt x="198482" y="334692"/>
                      <a:pt x="212034" y="331304"/>
                    </a:cubicBezTo>
                    <a:cubicBezTo>
                      <a:pt x="233886" y="325841"/>
                      <a:pt x="256307" y="322938"/>
                      <a:pt x="278295" y="318052"/>
                    </a:cubicBezTo>
                    <a:cubicBezTo>
                      <a:pt x="296075" y="314101"/>
                      <a:pt x="313634" y="309217"/>
                      <a:pt x="331304" y="304800"/>
                    </a:cubicBezTo>
                    <a:cubicBezTo>
                      <a:pt x="340139" y="295965"/>
                      <a:pt x="350003" y="288051"/>
                      <a:pt x="357808" y="278295"/>
                    </a:cubicBezTo>
                    <a:cubicBezTo>
                      <a:pt x="367758" y="265858"/>
                      <a:pt x="373051" y="249801"/>
                      <a:pt x="384313" y="238539"/>
                    </a:cubicBezTo>
                    <a:cubicBezTo>
                      <a:pt x="395575" y="227277"/>
                      <a:pt x="412083" y="222523"/>
                      <a:pt x="424069" y="212035"/>
                    </a:cubicBezTo>
                    <a:cubicBezTo>
                      <a:pt x="447576" y="191466"/>
                      <a:pt x="468243" y="167861"/>
                      <a:pt x="490330" y="145774"/>
                    </a:cubicBezTo>
                    <a:cubicBezTo>
                      <a:pt x="511856" y="124248"/>
                      <a:pt x="558841" y="106624"/>
                      <a:pt x="583095" y="92765"/>
                    </a:cubicBezTo>
                    <a:cubicBezTo>
                      <a:pt x="596924" y="84863"/>
                      <a:pt x="608606" y="73384"/>
                      <a:pt x="622852" y="66261"/>
                    </a:cubicBezTo>
                    <a:cubicBezTo>
                      <a:pt x="635346" y="60014"/>
                      <a:pt x="650397" y="59792"/>
                      <a:pt x="662608" y="53008"/>
                    </a:cubicBezTo>
                    <a:cubicBezTo>
                      <a:pt x="690453" y="37538"/>
                      <a:pt x="742121" y="0"/>
                      <a:pt x="742121" y="0"/>
                    </a:cubicBezTo>
                  </a:path>
                </a:pathLst>
              </a:custGeom>
              <a:ln>
                <a:solidFill>
                  <a:schemeClr val="bg2">
                    <a:lumMod val="25000"/>
                  </a:schemeClr>
                </a:solidFill>
              </a:ln>
              <a:effectLst>
                <a:glow rad="63500">
                  <a:schemeClr val="bg2">
                    <a:lumMod val="10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grpSp>
        <p:sp>
          <p:nvSpPr>
            <p:cNvPr id="36" name="Rectangle 35"/>
            <p:cNvSpPr/>
            <p:nvPr/>
          </p:nvSpPr>
          <p:spPr bwMode="auto">
            <a:xfrm>
              <a:off x="3238500" y="4702175"/>
              <a:ext cx="1501775" cy="277813"/>
            </a:xfrm>
            <a:prstGeom prst="rect">
              <a:avLst/>
            </a:prstGeom>
          </p:spPr>
          <p:txBody>
            <a:bodyPr>
              <a:spAutoFit/>
            </a:bodyPr>
            <a:lstStyle/>
            <a:p>
              <a:pPr>
                <a:defRPr/>
              </a:pPr>
              <a:r>
                <a:rPr lang="en-GB" sz="1200" b="1" dirty="0">
                  <a:solidFill>
                    <a:schemeClr val="bg2"/>
                  </a:solidFill>
                  <a:latin typeface="+mn-lt"/>
                </a:rPr>
                <a:t>mandibular foramen</a:t>
              </a:r>
              <a:endParaRPr lang="el-GR" sz="1200" b="1" dirty="0">
                <a:solidFill>
                  <a:schemeClr val="bg2"/>
                </a:solidFill>
                <a:latin typeface="+mn-lt"/>
              </a:endParaRPr>
            </a:p>
          </p:txBody>
        </p:sp>
        <p:sp>
          <p:nvSpPr>
            <p:cNvPr id="37" name="Rectangle 36"/>
            <p:cNvSpPr/>
            <p:nvPr/>
          </p:nvSpPr>
          <p:spPr bwMode="auto">
            <a:xfrm>
              <a:off x="2452688" y="1857375"/>
              <a:ext cx="1687512" cy="307975"/>
            </a:xfrm>
            <a:prstGeom prst="rect">
              <a:avLst/>
            </a:prstGeom>
          </p:spPr>
          <p:txBody>
            <a:bodyPr>
              <a:spAutoFit/>
            </a:bodyPr>
            <a:lstStyle/>
            <a:p>
              <a:pPr>
                <a:defRPr/>
              </a:pPr>
              <a:r>
                <a:rPr lang="en-GB" sz="1400" b="1" dirty="0">
                  <a:solidFill>
                    <a:schemeClr val="bg2"/>
                  </a:solidFill>
                  <a:latin typeface="+mn-lt"/>
                </a:rPr>
                <a:t>internal oblique line</a:t>
              </a:r>
              <a:endParaRPr lang="el-GR" sz="1400" b="1" dirty="0">
                <a:solidFill>
                  <a:schemeClr val="bg2"/>
                </a:solidFill>
                <a:latin typeface="+mn-lt"/>
              </a:endParaRPr>
            </a:p>
          </p:txBody>
        </p:sp>
        <p:cxnSp>
          <p:nvCxnSpPr>
            <p:cNvPr id="41" name="Straight Arrow Connector 40"/>
            <p:cNvCxnSpPr/>
            <p:nvPr/>
          </p:nvCxnSpPr>
          <p:spPr bwMode="auto">
            <a:xfrm rot="16200000" flipH="1">
              <a:off x="2881313" y="2643187"/>
              <a:ext cx="1428750" cy="4286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3" name="Straight Arrow Connector 42"/>
            <p:cNvCxnSpPr>
              <a:stCxn id="36" idx="0"/>
            </p:cNvCxnSpPr>
            <p:nvPr/>
          </p:nvCxnSpPr>
          <p:spPr bwMode="auto">
            <a:xfrm rot="16200000" flipV="1">
              <a:off x="3215482" y="3928269"/>
              <a:ext cx="773112" cy="7747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5" name="Rectangle 44"/>
            <p:cNvSpPr/>
            <p:nvPr/>
          </p:nvSpPr>
          <p:spPr bwMode="auto">
            <a:xfrm>
              <a:off x="4095750" y="4121150"/>
              <a:ext cx="1322388" cy="307975"/>
            </a:xfrm>
            <a:prstGeom prst="rect">
              <a:avLst/>
            </a:prstGeom>
          </p:spPr>
          <p:txBody>
            <a:bodyPr>
              <a:spAutoFit/>
            </a:bodyPr>
            <a:lstStyle/>
            <a:p>
              <a:pPr>
                <a:defRPr/>
              </a:pPr>
              <a:r>
                <a:rPr lang="en-GB" sz="1400" b="1" dirty="0" err="1">
                  <a:solidFill>
                    <a:schemeClr val="bg2"/>
                  </a:solidFill>
                  <a:latin typeface="+mn-lt"/>
                </a:rPr>
                <a:t>mylohyoid</a:t>
              </a:r>
              <a:r>
                <a:rPr lang="en-GB" sz="1400" b="1" dirty="0">
                  <a:solidFill>
                    <a:schemeClr val="bg2"/>
                  </a:solidFill>
                  <a:latin typeface="+mn-lt"/>
                </a:rPr>
                <a:t> line </a:t>
              </a:r>
              <a:endParaRPr lang="el-GR" sz="1400" b="1" dirty="0">
                <a:solidFill>
                  <a:schemeClr val="bg2"/>
                </a:solidFill>
                <a:latin typeface="+mn-lt"/>
              </a:endParaRPr>
            </a:p>
          </p:txBody>
        </p:sp>
        <p:cxnSp>
          <p:nvCxnSpPr>
            <p:cNvPr id="47" name="Straight Arrow Connector 46"/>
            <p:cNvCxnSpPr>
              <a:stCxn id="45" idx="0"/>
            </p:cNvCxnSpPr>
            <p:nvPr/>
          </p:nvCxnSpPr>
          <p:spPr bwMode="auto">
            <a:xfrm rot="16200000" flipV="1">
              <a:off x="4248151" y="3611562"/>
              <a:ext cx="500062" cy="51911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0" name="Straight Arrow Connector 49"/>
            <p:cNvCxnSpPr>
              <a:stCxn id="45" idx="0"/>
            </p:cNvCxnSpPr>
            <p:nvPr/>
          </p:nvCxnSpPr>
          <p:spPr bwMode="auto">
            <a:xfrm rot="5400000" flipH="1" flipV="1">
              <a:off x="4855369" y="3594894"/>
              <a:ext cx="428625" cy="62388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3" name="Straight Arrow Connector 52"/>
            <p:cNvCxnSpPr/>
            <p:nvPr/>
          </p:nvCxnSpPr>
          <p:spPr bwMode="auto">
            <a:xfrm>
              <a:off x="3381375" y="2143125"/>
              <a:ext cx="2286000" cy="15001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sp>
        <p:nvSpPr>
          <p:cNvPr id="20" name="Rectangle 11"/>
          <p:cNvSpPr/>
          <p:nvPr/>
        </p:nvSpPr>
        <p:spPr>
          <a:xfrm>
            <a:off x="2092325" y="5168999"/>
            <a:ext cx="5626100" cy="276225"/>
          </a:xfrm>
          <a:prstGeom prst="rect">
            <a:avLst/>
          </a:prstGeom>
        </p:spPr>
        <p:txBody>
          <a:bodyPr>
            <a:spAutoFit/>
          </a:bodyPr>
          <a:lstStyle/>
          <a:p>
            <a:pPr algn="ctr">
              <a:defRPr/>
            </a:pPr>
            <a:r>
              <a:rPr lang="en-US" sz="1200" dirty="0">
                <a:solidFill>
                  <a:schemeClr val="tx1">
                    <a:lumMod val="75000"/>
                    <a:lumOff val="25000"/>
                  </a:schemeClr>
                </a:solidFill>
                <a:latin typeface="+mn-lt"/>
                <a:cs typeface="+mn-cs"/>
              </a:rPr>
              <a:t>“</a:t>
            </a:r>
            <a:r>
              <a:rPr lang="en-US" sz="1200" dirty="0">
                <a:latin typeface="+mn-lt"/>
                <a:cs typeface="+mn-cs"/>
                <a:hlinkClick r:id="rId4"/>
              </a:rPr>
              <a:t>Mandibular foramina</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 </a:t>
            </a:r>
            <a:r>
              <a:rPr lang="en-US" sz="1200" dirty="0" err="1">
                <a:latin typeface="+mn-lt"/>
                <a:cs typeface="+mn-cs"/>
                <a:hlinkClick r:id="rId5" tooltip="User:ManfromButtonwillow"/>
              </a:rPr>
              <a:t>ManfromButtonwillow</a:t>
            </a:r>
            <a:r>
              <a:rPr lang="el-GR" sz="1200" dirty="0">
                <a:latin typeface="+mn-lt"/>
                <a:cs typeface="+mn-cs"/>
              </a:rPr>
              <a:t> </a:t>
            </a:r>
            <a:r>
              <a:rPr lang="el-GR" sz="1200" dirty="0">
                <a:solidFill>
                  <a:schemeClr val="tx1">
                    <a:lumMod val="75000"/>
                    <a:lumOff val="25000"/>
                  </a:schemeClr>
                </a:solidFill>
                <a:latin typeface="+mn-lt"/>
                <a:cs typeface="+mn-cs"/>
              </a:rPr>
              <a:t>διαθέσιμο με άδεια</a:t>
            </a:r>
            <a:r>
              <a:rPr lang="en-US" sz="1200" dirty="0">
                <a:solidFill>
                  <a:schemeClr val="tx1">
                    <a:lumMod val="75000"/>
                    <a:lumOff val="25000"/>
                  </a:schemeClr>
                </a:solidFill>
                <a:latin typeface="+mn-lt"/>
                <a:cs typeface="+mn-cs"/>
              </a:rPr>
              <a:t> </a:t>
            </a:r>
            <a:r>
              <a:rPr lang="en-US" sz="1200" dirty="0">
                <a:latin typeface="+mn-lt"/>
                <a:cs typeface="+mn-cs"/>
                <a:hlinkClick r:id="rId6"/>
              </a:rPr>
              <a:t>CC BY-SA 3.0</a:t>
            </a:r>
            <a:endParaRPr lang="en-US" sz="1200" dirty="0">
              <a:latin typeface="+mn-lt"/>
              <a:cs typeface="+mn-cs"/>
            </a:endParaRPr>
          </a:p>
        </p:txBody>
      </p:sp>
      <p:sp>
        <p:nvSpPr>
          <p:cNvPr id="21" name="Τίτλος 3"/>
          <p:cNvSpPr>
            <a:spLocks noGrp="1"/>
          </p:cNvSpPr>
          <p:nvPr>
            <p:ph type="title"/>
          </p:nvPr>
        </p:nvSpPr>
        <p:spPr>
          <a:xfrm>
            <a:off x="0" y="115888"/>
            <a:ext cx="9144000" cy="1368896"/>
          </a:xfrm>
        </p:spPr>
        <p:txBody>
          <a:bodyPr>
            <a:noAutofit/>
          </a:bodyPr>
          <a:lstStyle/>
          <a:p>
            <a:pPr eaLnBrk="1" hangingPunct="1"/>
            <a:r>
              <a:rPr lang="el-GR" altLang="el-GR" dirty="0" smtClean="0">
                <a:solidFill>
                  <a:srgbClr val="004A82"/>
                </a:solidFill>
              </a:rPr>
              <a:t>Ανατομικά στοιχεία της κάτω γνάθου</a:t>
            </a:r>
            <a:br>
              <a:rPr lang="el-GR" altLang="el-GR" dirty="0" smtClean="0">
                <a:solidFill>
                  <a:srgbClr val="004A82"/>
                </a:solidFill>
              </a:rPr>
            </a:br>
            <a:r>
              <a:rPr lang="el-GR" altLang="el-GR" sz="2600" b="0" dirty="0" smtClean="0">
                <a:solidFill>
                  <a:srgbClr val="004A82"/>
                </a:solidFill>
              </a:rPr>
              <a:t>που χρειάζονται ιδιαίτερη προσοχή κατά την κατασκευή ολικής οδοντοστοιχίας  3/4</a:t>
            </a:r>
          </a:p>
        </p:txBody>
      </p:sp>
    </p:spTree>
    <p:extLst>
      <p:ext uri="{BB962C8B-B14F-4D97-AF65-F5344CB8AC3E}">
        <p14:creationId xmlns:p14="http://schemas.microsoft.com/office/powerpoint/2010/main" val="2436694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2"/>
          <p:cNvSpPr>
            <a:spLocks noGrp="1"/>
          </p:cNvSpPr>
          <p:nvPr>
            <p:ph type="body" sz="half" idx="4294967295"/>
          </p:nvPr>
        </p:nvSpPr>
        <p:spPr>
          <a:xfrm>
            <a:off x="107504" y="1881684"/>
            <a:ext cx="4607246" cy="3095625"/>
          </a:xfrm>
        </p:spPr>
        <p:txBody>
          <a:bodyPr>
            <a:normAutofit/>
          </a:bodyPr>
          <a:lstStyle/>
          <a:p>
            <a:pPr eaLnBrk="1" hangingPunct="1">
              <a:lnSpc>
                <a:spcPct val="120000"/>
              </a:lnSpc>
            </a:pPr>
            <a:r>
              <a:rPr lang="el-GR" altLang="el-GR" sz="2400" b="1" dirty="0" smtClean="0"/>
              <a:t>Η έσω λοξή γραμμή  </a:t>
            </a:r>
            <a:r>
              <a:rPr lang="el-GR" altLang="el-GR" sz="2400" dirty="0" smtClean="0"/>
              <a:t>ξεκίνα από την εσωτερική επιφάνεια και κοντά από το πρόσθιο χείλος του κλάδου. Αποτελεί αιχμηρή ακρολοφία και περιοχή συχνών τραυματισμών.</a:t>
            </a:r>
            <a:endParaRPr lang="el-GR" altLang="el-GR" sz="2400" b="1" dirty="0" smtClean="0"/>
          </a:p>
        </p:txBody>
      </p:sp>
      <p:sp>
        <p:nvSpPr>
          <p:cNvPr id="35846" name="Θέση αριθμού διαφάνειας 1"/>
          <p:cNvSpPr>
            <a:spLocks noGrp="1"/>
          </p:cNvSpPr>
          <p:nvPr>
            <p:ph type="sldNum" sz="quarter" idx="12"/>
          </p:nvPr>
        </p:nvSpPr>
        <p:spPr bwMode="auto">
          <a:xfrm>
            <a:off x="6875463" y="6370638"/>
            <a:ext cx="2133600" cy="365125"/>
          </a:xfrm>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C6780B2-F5D2-4E5B-B5D8-F58BF00AF960}" type="slidenum">
              <a:rPr lang="el-GR" altLang="el-GR" smtClean="0"/>
              <a:pPr eaLnBrk="1" hangingPunct="1">
                <a:defRPr/>
              </a:pPr>
              <a:t>20</a:t>
            </a:fld>
            <a:endParaRPr lang="el-GR" altLang="el-GR" smtClean="0"/>
          </a:p>
        </p:txBody>
      </p:sp>
      <p:pic>
        <p:nvPicPr>
          <p:cNvPr id="33797" name="Picture 2" descr="ramus of the mandi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759" y="1838870"/>
            <a:ext cx="417671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Ορθογώνιο 15"/>
          <p:cNvSpPr/>
          <p:nvPr/>
        </p:nvSpPr>
        <p:spPr>
          <a:xfrm>
            <a:off x="5326384" y="5023395"/>
            <a:ext cx="2951163" cy="277813"/>
          </a:xfrm>
          <a:prstGeom prst="rect">
            <a:avLst/>
          </a:prstGeom>
        </p:spPr>
        <p:txBody>
          <a:bodyPr>
            <a:spAutoFit/>
          </a:bodyPr>
          <a:lstStyle/>
          <a:p>
            <a:pPr algn="ctr">
              <a:defRPr/>
            </a:pPr>
            <a:r>
              <a:rPr lang="en-US" sz="1200" dirty="0">
                <a:latin typeface="+mn-lt"/>
                <a:cs typeface="+mn-cs"/>
                <a:hlinkClick r:id="rId4"/>
              </a:rPr>
              <a:t>legacy.owensboro.kctcs.edu</a:t>
            </a:r>
            <a:endParaRPr lang="el-GR" sz="1200" dirty="0">
              <a:latin typeface="+mn-lt"/>
              <a:cs typeface="+mn-cs"/>
            </a:endParaRPr>
          </a:p>
        </p:txBody>
      </p:sp>
      <p:sp>
        <p:nvSpPr>
          <p:cNvPr id="17" name="Έλλειψη 16"/>
          <p:cNvSpPr/>
          <p:nvPr/>
        </p:nvSpPr>
        <p:spPr>
          <a:xfrm rot="17139247">
            <a:off x="6374134" y="2994068"/>
            <a:ext cx="715962" cy="3603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 name="Τίτλος 3"/>
          <p:cNvSpPr>
            <a:spLocks noGrp="1"/>
          </p:cNvSpPr>
          <p:nvPr>
            <p:ph type="title"/>
          </p:nvPr>
        </p:nvSpPr>
        <p:spPr>
          <a:xfrm>
            <a:off x="0" y="115888"/>
            <a:ext cx="9144000" cy="1368896"/>
          </a:xfrm>
        </p:spPr>
        <p:txBody>
          <a:bodyPr>
            <a:noAutofit/>
          </a:bodyPr>
          <a:lstStyle/>
          <a:p>
            <a:pPr eaLnBrk="1" hangingPunct="1"/>
            <a:r>
              <a:rPr lang="el-GR" altLang="el-GR" dirty="0" smtClean="0"/>
              <a:t>Ανατομικά στοιχεία της κάτω γνάθου</a:t>
            </a:r>
            <a:br>
              <a:rPr lang="el-GR" altLang="el-GR" dirty="0" smtClean="0"/>
            </a:br>
            <a:r>
              <a:rPr lang="el-GR" altLang="el-GR" sz="2600" b="0" dirty="0" smtClean="0"/>
              <a:t>που χρειάζονται ιδιαίτερη προσοχή κατά την κατασκευή ολικής οδοντοστοιχίας  4/4</a:t>
            </a:r>
          </a:p>
        </p:txBody>
      </p:sp>
    </p:spTree>
    <p:extLst>
      <p:ext uri="{BB962C8B-B14F-4D97-AF65-F5344CB8AC3E}">
        <p14:creationId xmlns:p14="http://schemas.microsoft.com/office/powerpoint/2010/main" val="2880306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Παναγιώτα </a:t>
            </a:r>
            <a:r>
              <a:rPr lang="el-GR" sz="2000" dirty="0" err="1" smtClean="0"/>
              <a:t>Τσόλκα</a:t>
            </a:r>
            <a:r>
              <a:rPr lang="el-GR" sz="2000" dirty="0" smtClean="0"/>
              <a:t> 2014. </a:t>
            </a:r>
            <a:r>
              <a:rPr lang="el-GR" sz="2000" dirty="0"/>
              <a:t>Παναγιώτα </a:t>
            </a:r>
            <a:r>
              <a:rPr lang="el-GR" sz="2000" dirty="0" err="1"/>
              <a:t>Τσόλκα</a:t>
            </a:r>
            <a:r>
              <a:rPr lang="el-GR" sz="2000" dirty="0"/>
              <a:t>. </a:t>
            </a:r>
            <a:r>
              <a:rPr lang="el-GR" sz="2000" dirty="0" smtClean="0"/>
              <a:t>«</a:t>
            </a:r>
            <a:r>
              <a:rPr lang="el-GR" sz="2000" dirty="0"/>
              <a:t>Φυσιολογία Στοματογναθικού Συστήματος </a:t>
            </a:r>
            <a:r>
              <a:rPr lang="en-US" sz="2000" dirty="0"/>
              <a:t>- </a:t>
            </a:r>
            <a:r>
              <a:rPr lang="el-GR" sz="2000" dirty="0" err="1"/>
              <a:t>Συγκλεισιολογία</a:t>
            </a:r>
            <a:r>
              <a:rPr lang="el-GR" sz="2000" dirty="0" smtClean="0"/>
              <a:t>. Ενότητα 2</a:t>
            </a:r>
            <a:r>
              <a:rPr lang="en-US" sz="2000" dirty="0" smtClean="0"/>
              <a:t>:</a:t>
            </a:r>
            <a:r>
              <a:rPr lang="el-GR" sz="2000" dirty="0" smtClean="0"/>
              <a:t> </a:t>
            </a:r>
            <a:r>
              <a:rPr lang="el-GR" sz="2000" dirty="0"/>
              <a:t>Ανατομικά στοιχεία του στοματογναθικού συστήματος (οστά)».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459151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063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περιεχομένου 1"/>
          <p:cNvSpPr>
            <a:spLocks noGrp="1"/>
          </p:cNvSpPr>
          <p:nvPr>
            <p:ph idx="1"/>
          </p:nvPr>
        </p:nvSpPr>
        <p:spPr>
          <a:xfrm>
            <a:off x="457200" y="1484313"/>
            <a:ext cx="3467100" cy="4752975"/>
          </a:xfrm>
        </p:spPr>
        <p:txBody>
          <a:bodyPr/>
          <a:lstStyle/>
          <a:p>
            <a:pPr eaLnBrk="1" hangingPunct="1"/>
            <a:r>
              <a:rPr lang="el-GR" altLang="el-GR" dirty="0" smtClean="0"/>
              <a:t>Αποτελεί το σταθερό - ακίνητο μέρος του μασητικού συστήματος</a:t>
            </a:r>
            <a:r>
              <a:rPr lang="en-US" altLang="el-GR" dirty="0" smtClean="0"/>
              <a:t>.</a:t>
            </a:r>
            <a:endParaRPr lang="el-GR" altLang="el-GR" dirty="0" smtClean="0"/>
          </a:p>
          <a:p>
            <a:pPr eaLnBrk="1" hangingPunct="1"/>
            <a:endParaRPr lang="el-GR" altLang="el-GR" dirty="0" smtClean="0"/>
          </a:p>
        </p:txBody>
      </p:sp>
      <p:pic>
        <p:nvPicPr>
          <p:cNvPr id="15363" name="Picture 2" descr="File:Maxilla anteri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2867025"/>
            <a:ext cx="3529012"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Τίτλος 2"/>
          <p:cNvSpPr>
            <a:spLocks noGrp="1"/>
          </p:cNvSpPr>
          <p:nvPr>
            <p:ph type="title"/>
          </p:nvPr>
        </p:nvSpPr>
        <p:spPr/>
        <p:txBody>
          <a:bodyPr/>
          <a:lstStyle/>
          <a:p>
            <a:pPr eaLnBrk="1" hangingPunct="1"/>
            <a:r>
              <a:rPr lang="el-GR" altLang="el-GR" dirty="0" smtClean="0"/>
              <a:t>Άνω γνάθος (</a:t>
            </a:r>
            <a:r>
              <a:rPr lang="en-US" altLang="el-GR" dirty="0" smtClean="0"/>
              <a:t>Maxilla) </a:t>
            </a:r>
            <a:r>
              <a:rPr lang="el-GR" altLang="el-GR" sz="3200" b="0" dirty="0" smtClean="0"/>
              <a:t>1/3</a:t>
            </a:r>
          </a:p>
        </p:txBody>
      </p:sp>
      <p:pic>
        <p:nvPicPr>
          <p:cNvPr id="15365" name="Picture 4" descr="File:Maxilla close-up animation.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1292225"/>
            <a:ext cx="3600450" cy="3600450"/>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11"/>
          <p:cNvSpPr/>
          <p:nvPr/>
        </p:nvSpPr>
        <p:spPr>
          <a:xfrm>
            <a:off x="1188169" y="6309320"/>
            <a:ext cx="2400300" cy="461963"/>
          </a:xfrm>
          <a:prstGeom prst="rect">
            <a:avLst/>
          </a:prstGeom>
        </p:spPr>
        <p:txBody>
          <a:bodyPr>
            <a:spAutoFit/>
          </a:bodyPr>
          <a:lstStyle/>
          <a:p>
            <a:pPr algn="ctr">
              <a:defRPr/>
            </a:pPr>
            <a:r>
              <a:rPr lang="en-US" sz="1200" dirty="0">
                <a:solidFill>
                  <a:schemeClr val="tx1">
                    <a:lumMod val="75000"/>
                    <a:lumOff val="25000"/>
                  </a:schemeClr>
                </a:solidFill>
                <a:latin typeface="+mn-lt"/>
                <a:cs typeface="+mn-cs"/>
              </a:rPr>
              <a:t>“</a:t>
            </a:r>
            <a:r>
              <a:rPr lang="en-US" sz="1200" dirty="0">
                <a:latin typeface="+mn-lt"/>
                <a:cs typeface="+mn-cs"/>
                <a:hlinkClick r:id="rId5"/>
              </a:rPr>
              <a:t>Maxilla anterior</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 </a:t>
            </a:r>
            <a:r>
              <a:rPr lang="en-US" sz="1200" dirty="0">
                <a:latin typeface="+mn-lt"/>
                <a:cs typeface="+mn-cs"/>
                <a:hlinkClick r:id="rId6" tooltip="User:Was a bee"/>
              </a:rPr>
              <a:t>Was a bee</a:t>
            </a:r>
            <a:r>
              <a:rPr lang="el-GR" sz="1200" dirty="0">
                <a:solidFill>
                  <a:schemeClr val="tx1">
                    <a:lumMod val="75000"/>
                    <a:lumOff val="25000"/>
                  </a:schemeClr>
                </a:solidFill>
                <a:latin typeface="+mn-lt"/>
                <a:cs typeface="+mn-cs"/>
              </a:rPr>
              <a:t> διαθέσιμο με άδεια </a:t>
            </a:r>
            <a:r>
              <a:rPr lang="en-US" sz="1200" dirty="0">
                <a:latin typeface="+mn-lt"/>
                <a:cs typeface="+mn-cs"/>
                <a:hlinkClick r:id="rId7"/>
              </a:rPr>
              <a:t>CC BY-SA 2.1 JP</a:t>
            </a:r>
            <a:endParaRPr lang="en-US" sz="1200" dirty="0">
              <a:latin typeface="+mn-lt"/>
              <a:cs typeface="+mn-cs"/>
            </a:endParaRPr>
          </a:p>
        </p:txBody>
      </p:sp>
      <p:sp>
        <p:nvSpPr>
          <p:cNvPr id="10" name="Rectangle 11"/>
          <p:cNvSpPr/>
          <p:nvPr/>
        </p:nvSpPr>
        <p:spPr>
          <a:xfrm>
            <a:off x="5367338" y="5076825"/>
            <a:ext cx="2873375" cy="461963"/>
          </a:xfrm>
          <a:prstGeom prst="rect">
            <a:avLst/>
          </a:prstGeom>
        </p:spPr>
        <p:txBody>
          <a:bodyPr>
            <a:spAutoFit/>
          </a:bodyPr>
          <a:lstStyle/>
          <a:p>
            <a:pPr algn="ctr">
              <a:defRPr/>
            </a:pPr>
            <a:r>
              <a:rPr lang="en-US" sz="1200" dirty="0">
                <a:solidFill>
                  <a:schemeClr val="tx1">
                    <a:lumMod val="75000"/>
                    <a:lumOff val="25000"/>
                  </a:schemeClr>
                </a:solidFill>
                <a:latin typeface="+mn-lt"/>
                <a:cs typeface="+mn-cs"/>
              </a:rPr>
              <a:t>“</a:t>
            </a:r>
            <a:r>
              <a:rPr lang="en-US" sz="1200" dirty="0">
                <a:latin typeface="+mn-lt"/>
                <a:cs typeface="+mn-cs"/>
                <a:hlinkClick r:id="rId8"/>
              </a:rPr>
              <a:t>Maxilla close-up animation</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 </a:t>
            </a:r>
            <a:r>
              <a:rPr lang="en-US" sz="1200" dirty="0">
                <a:latin typeface="+mn-lt"/>
                <a:cs typeface="+mn-cs"/>
                <a:hlinkClick r:id="rId6" tooltip="User:Was a bee"/>
              </a:rPr>
              <a:t>Was a bee</a:t>
            </a:r>
            <a:r>
              <a:rPr lang="el-GR" sz="1200" dirty="0">
                <a:solidFill>
                  <a:schemeClr val="tx1">
                    <a:lumMod val="75000"/>
                    <a:lumOff val="25000"/>
                  </a:schemeClr>
                </a:solidFill>
                <a:latin typeface="+mn-lt"/>
                <a:cs typeface="+mn-cs"/>
              </a:rPr>
              <a:t> διαθέσιμο με άδεια </a:t>
            </a:r>
            <a:r>
              <a:rPr lang="en-US" sz="1200" dirty="0">
                <a:latin typeface="+mn-lt"/>
                <a:cs typeface="+mn-cs"/>
                <a:hlinkClick r:id="rId7"/>
              </a:rPr>
              <a:t>CC BY-SA 2.1 JP</a:t>
            </a:r>
            <a:endParaRPr lang="en-US" sz="1200" dirty="0">
              <a:latin typeface="+mn-lt"/>
              <a:cs typeface="+mn-cs"/>
            </a:endParaRPr>
          </a:p>
        </p:txBody>
      </p:sp>
      <p:sp>
        <p:nvSpPr>
          <p:cNvPr id="22536" name="Θέση αριθμού διαφάνειας 3"/>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B1D389A-E1D6-44AE-B4F0-7CDFB1BA1EDF}" type="slidenum">
              <a:rPr lang="el-GR" altLang="el-GR" smtClean="0"/>
              <a:pPr eaLnBrk="1" hangingPunct="1">
                <a:defRPr/>
              </a:pPr>
              <a:t>2</a:t>
            </a:fld>
            <a:endParaRPr lang="el-GR" altLang="el-GR" smtClean="0"/>
          </a:p>
        </p:txBody>
      </p:sp>
    </p:spTree>
    <p:extLst>
      <p:ext uri="{BB962C8B-B14F-4D97-AF65-F5344CB8AC3E}">
        <p14:creationId xmlns:p14="http://schemas.microsoft.com/office/powerpoint/2010/main" val="3122342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3"/>
          <p:cNvSpPr>
            <a:spLocks noGrp="1"/>
          </p:cNvSpPr>
          <p:nvPr>
            <p:ph type="title"/>
          </p:nvPr>
        </p:nvSpPr>
        <p:spPr/>
        <p:txBody>
          <a:bodyPr/>
          <a:lstStyle/>
          <a:p>
            <a:pPr eaLnBrk="1" hangingPunct="1"/>
            <a:r>
              <a:rPr lang="el-GR" altLang="el-GR" smtClean="0"/>
              <a:t>Άνω γνάθος (</a:t>
            </a:r>
            <a:r>
              <a:rPr lang="en-US" altLang="el-GR" smtClean="0"/>
              <a:t>Maxilla) </a:t>
            </a:r>
            <a:r>
              <a:rPr lang="el-GR" altLang="el-GR" sz="3200" b="0" smtClean="0"/>
              <a:t>2/3</a:t>
            </a:r>
            <a:endParaRPr lang="el-GR" altLang="el-GR" smtClean="0"/>
          </a:p>
        </p:txBody>
      </p:sp>
      <p:sp>
        <p:nvSpPr>
          <p:cNvPr id="2" name="Θέση περιεχομένου 1"/>
          <p:cNvSpPr>
            <a:spLocks noGrp="1"/>
          </p:cNvSpPr>
          <p:nvPr>
            <p:ph idx="1"/>
          </p:nvPr>
        </p:nvSpPr>
        <p:spPr>
          <a:xfrm>
            <a:off x="457200" y="1484313"/>
            <a:ext cx="3898900" cy="4176712"/>
          </a:xfrm>
        </p:spPr>
        <p:txBody>
          <a:bodyPr rtlCol="0"/>
          <a:lstStyle/>
          <a:p>
            <a:pPr marL="0" indent="0" eaLnBrk="1" fontAlgn="auto" hangingPunct="1">
              <a:spcAft>
                <a:spcPts val="0"/>
              </a:spcAft>
              <a:buFont typeface="Arial" pitchFamily="34" charset="0"/>
              <a:buNone/>
              <a:defRPr/>
            </a:pPr>
            <a:r>
              <a:rPr lang="el-GR" kern="0" dirty="0"/>
              <a:t>Εξελικτικά αποτελείται από </a:t>
            </a:r>
            <a:r>
              <a:rPr lang="el-GR" kern="0" dirty="0" smtClean="0"/>
              <a:t>δύο </a:t>
            </a:r>
            <a:r>
              <a:rPr lang="el-GR" kern="0" dirty="0"/>
              <a:t>οστά  που καθορίζουν το μεγαλύτερο μέρος </a:t>
            </a:r>
            <a:r>
              <a:rPr lang="el-GR" kern="0" dirty="0" smtClean="0"/>
              <a:t>του άνω προσωπικού κρανίου.</a:t>
            </a:r>
            <a:endParaRPr lang="el-GR" dirty="0"/>
          </a:p>
        </p:txBody>
      </p:sp>
      <p:pic>
        <p:nvPicPr>
          <p:cNvPr id="16388" name="Picture 2" descr="File:Maxilla close-up animation.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1587500"/>
            <a:ext cx="3960812" cy="3960813"/>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11"/>
          <p:cNvSpPr/>
          <p:nvPr/>
        </p:nvSpPr>
        <p:spPr>
          <a:xfrm>
            <a:off x="5184775" y="5661025"/>
            <a:ext cx="2879725" cy="461963"/>
          </a:xfrm>
          <a:prstGeom prst="rect">
            <a:avLst/>
          </a:prstGeom>
        </p:spPr>
        <p:txBody>
          <a:bodyPr>
            <a:spAutoFit/>
          </a:bodyPr>
          <a:lstStyle/>
          <a:p>
            <a:pPr algn="ctr">
              <a:defRPr/>
            </a:pPr>
            <a:r>
              <a:rPr lang="en-US" sz="1200" dirty="0">
                <a:solidFill>
                  <a:schemeClr val="tx1">
                    <a:lumMod val="75000"/>
                    <a:lumOff val="25000"/>
                  </a:schemeClr>
                </a:solidFill>
                <a:latin typeface="+mn-lt"/>
                <a:cs typeface="+mn-cs"/>
              </a:rPr>
              <a:t>“</a:t>
            </a:r>
            <a:r>
              <a:rPr lang="en-US" sz="1200" dirty="0">
                <a:latin typeface="+mn-lt"/>
                <a:cs typeface="+mn-cs"/>
                <a:hlinkClick r:id="rId4"/>
              </a:rPr>
              <a:t>Maxilla close-up animation</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 </a:t>
            </a:r>
            <a:r>
              <a:rPr lang="en-US" sz="1200" dirty="0">
                <a:latin typeface="+mn-lt"/>
                <a:cs typeface="+mn-cs"/>
                <a:hlinkClick r:id="rId5" tooltip="User:Was a bee"/>
              </a:rPr>
              <a:t>Was a bee</a:t>
            </a:r>
            <a:r>
              <a:rPr lang="el-GR" sz="1200" dirty="0">
                <a:solidFill>
                  <a:schemeClr val="tx1">
                    <a:lumMod val="75000"/>
                    <a:lumOff val="25000"/>
                  </a:schemeClr>
                </a:solidFill>
                <a:latin typeface="+mn-lt"/>
                <a:cs typeface="+mn-cs"/>
              </a:rPr>
              <a:t> διαθέσιμο με άδεια </a:t>
            </a:r>
            <a:r>
              <a:rPr lang="en-US" sz="1200" dirty="0">
                <a:latin typeface="+mn-lt"/>
                <a:cs typeface="+mn-cs"/>
                <a:hlinkClick r:id="rId6"/>
              </a:rPr>
              <a:t>CC BY-SA 2.1 JP</a:t>
            </a:r>
            <a:endParaRPr lang="en-US" sz="1200" dirty="0">
              <a:latin typeface="+mn-lt"/>
              <a:cs typeface="+mn-cs"/>
            </a:endParaRPr>
          </a:p>
        </p:txBody>
      </p:sp>
      <p:sp>
        <p:nvSpPr>
          <p:cNvPr id="23558" name="Θέση αριθμού διαφάνειας 2"/>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470B590-806A-42FE-A56C-8B20AA90D539}" type="slidenum">
              <a:rPr lang="el-GR" altLang="el-GR" smtClean="0"/>
              <a:pPr eaLnBrk="1" hangingPunct="1">
                <a:defRPr/>
              </a:pPr>
              <a:t>3</a:t>
            </a:fld>
            <a:endParaRPr lang="el-GR" altLang="el-GR" smtClean="0"/>
          </a:p>
        </p:txBody>
      </p:sp>
    </p:spTree>
    <p:extLst>
      <p:ext uri="{BB962C8B-B14F-4D97-AF65-F5344CB8AC3E}">
        <p14:creationId xmlns:p14="http://schemas.microsoft.com/office/powerpoint/2010/main" val="578116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l-GR" altLang="el-GR" smtClean="0"/>
              <a:t>Άνω γνάθος (</a:t>
            </a:r>
            <a:r>
              <a:rPr lang="en-US" altLang="el-GR" smtClean="0"/>
              <a:t>Maxilla) </a:t>
            </a:r>
            <a:r>
              <a:rPr lang="el-GR" altLang="el-GR" sz="3200" b="0" smtClean="0"/>
              <a:t>3/3</a:t>
            </a:r>
            <a:endParaRPr lang="el-GR" altLang="el-GR" smtClean="0">
              <a:solidFill>
                <a:schemeClr val="tx2"/>
              </a:solidFill>
            </a:endParaRPr>
          </a:p>
        </p:txBody>
      </p:sp>
      <p:sp>
        <p:nvSpPr>
          <p:cNvPr id="17411" name="Content Placeholder 2"/>
          <p:cNvSpPr>
            <a:spLocks noGrp="1"/>
          </p:cNvSpPr>
          <p:nvPr>
            <p:ph idx="1"/>
          </p:nvPr>
        </p:nvSpPr>
        <p:spPr>
          <a:xfrm>
            <a:off x="457200" y="1196975"/>
            <a:ext cx="5267325" cy="5040313"/>
          </a:xfrm>
        </p:spPr>
        <p:txBody>
          <a:bodyPr/>
          <a:lstStyle/>
          <a:p>
            <a:pPr eaLnBrk="1" hangingPunct="1"/>
            <a:r>
              <a:rPr lang="el-GR" altLang="el-GR" sz="2200" smtClean="0"/>
              <a:t>Η άνω γνάθος σχηματίζεται από τα δύο οστά της άνω γνάθου και τα δύο υπερώια οστά.</a:t>
            </a:r>
          </a:p>
          <a:p>
            <a:pPr eaLnBrk="1" hangingPunct="1"/>
            <a:r>
              <a:rPr lang="el-GR" altLang="el-GR" sz="2200" smtClean="0"/>
              <a:t>Η διάταξη των δύο οστών της άνω γνάθου, των δύο υπερώιων οστών αλλά και η σύνδεση τους με άλλα οστά του κρανίου έχουν σαν αποτέλεσμα  τη συμμέτοχη στο σχηματισμό.</a:t>
            </a:r>
          </a:p>
          <a:p>
            <a:pPr eaLnBrk="1" hangingPunct="1">
              <a:buFont typeface="Wingdings" pitchFamily="2" charset="2"/>
              <a:buChar char="ü"/>
            </a:pPr>
            <a:r>
              <a:rPr lang="el-GR" altLang="el-GR" sz="2200" smtClean="0"/>
              <a:t>του κοίλου του στόματος,</a:t>
            </a:r>
          </a:p>
          <a:p>
            <a:pPr eaLnBrk="1" hangingPunct="1">
              <a:buFont typeface="Wingdings" pitchFamily="2" charset="2"/>
              <a:buChar char="ü"/>
            </a:pPr>
            <a:r>
              <a:rPr lang="el-GR" altLang="el-GR" sz="2200" smtClean="0"/>
              <a:t>του οφθαλμικού κόγχου και </a:t>
            </a:r>
          </a:p>
          <a:p>
            <a:pPr eaLnBrk="1" hangingPunct="1">
              <a:buFont typeface="Wingdings" pitchFamily="2" charset="2"/>
              <a:buChar char="ü"/>
            </a:pPr>
            <a:r>
              <a:rPr lang="el-GR" altLang="el-GR" sz="2200" smtClean="0"/>
              <a:t>της ρινικής κοιλότητας.</a:t>
            </a:r>
          </a:p>
        </p:txBody>
      </p:sp>
      <p:sp>
        <p:nvSpPr>
          <p:cNvPr id="6" name="Rectangle 11"/>
          <p:cNvSpPr/>
          <p:nvPr/>
        </p:nvSpPr>
        <p:spPr>
          <a:xfrm>
            <a:off x="6011863" y="5683250"/>
            <a:ext cx="2400300" cy="461963"/>
          </a:xfrm>
          <a:prstGeom prst="rect">
            <a:avLst/>
          </a:prstGeom>
        </p:spPr>
        <p:txBody>
          <a:bodyPr>
            <a:spAutoFit/>
          </a:bodyPr>
          <a:lstStyle/>
          <a:p>
            <a:pPr algn="ctr">
              <a:defRPr/>
            </a:pPr>
            <a:r>
              <a:rPr lang="en-US" sz="1200" dirty="0">
                <a:solidFill>
                  <a:schemeClr val="tx1">
                    <a:lumMod val="75000"/>
                    <a:lumOff val="25000"/>
                  </a:schemeClr>
                </a:solidFill>
                <a:latin typeface="+mn-lt"/>
                <a:cs typeface="+mn-cs"/>
              </a:rPr>
              <a:t>“</a:t>
            </a:r>
            <a:r>
              <a:rPr lang="en-US" sz="1200" dirty="0">
                <a:latin typeface="+mn-lt"/>
                <a:cs typeface="+mn-cs"/>
                <a:hlinkClick r:id="rId3"/>
              </a:rPr>
              <a:t>Maxilla inferior3</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 </a:t>
            </a:r>
            <a:r>
              <a:rPr lang="en-US" sz="1200" dirty="0">
                <a:latin typeface="+mn-lt"/>
                <a:cs typeface="+mn-cs"/>
                <a:hlinkClick r:id="rId4" tooltip="User:Was a bee"/>
              </a:rPr>
              <a:t>Was a bee</a:t>
            </a:r>
            <a:r>
              <a:rPr lang="el-GR" sz="1200" dirty="0">
                <a:solidFill>
                  <a:schemeClr val="tx1">
                    <a:lumMod val="75000"/>
                    <a:lumOff val="25000"/>
                  </a:schemeClr>
                </a:solidFill>
                <a:latin typeface="+mn-lt"/>
                <a:cs typeface="+mn-cs"/>
              </a:rPr>
              <a:t> διαθέσιμο με άδεια </a:t>
            </a:r>
            <a:r>
              <a:rPr lang="en-US" sz="1200" dirty="0">
                <a:latin typeface="+mn-lt"/>
                <a:cs typeface="+mn-cs"/>
                <a:hlinkClick r:id="rId5"/>
              </a:rPr>
              <a:t>CC BY-SA 2.1 JP</a:t>
            </a:r>
            <a:endParaRPr lang="en-US" sz="1200" dirty="0">
              <a:latin typeface="+mn-lt"/>
              <a:cs typeface="+mn-cs"/>
            </a:endParaRPr>
          </a:p>
        </p:txBody>
      </p:sp>
      <p:sp>
        <p:nvSpPr>
          <p:cNvPr id="24581" name="Θέση αριθμού διαφάνειας 1"/>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0C4984D-7799-4D91-B9B4-4339A44A4F90}" type="slidenum">
              <a:rPr lang="el-GR" altLang="el-GR" smtClean="0"/>
              <a:pPr eaLnBrk="1" hangingPunct="1">
                <a:defRPr/>
              </a:pPr>
              <a:t>4</a:t>
            </a:fld>
            <a:endParaRPr lang="el-GR" altLang="el-GR" smtClean="0"/>
          </a:p>
        </p:txBody>
      </p:sp>
      <p:pic>
        <p:nvPicPr>
          <p:cNvPr id="17414" name="Picture 2" descr="C:\Users\fkaram2\Desktop\Εικόνα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7200" y="1484313"/>
            <a:ext cx="3475038"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710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8"/>
          <p:cNvSpPr>
            <a:spLocks noGrp="1"/>
          </p:cNvSpPr>
          <p:nvPr>
            <p:ph idx="1"/>
          </p:nvPr>
        </p:nvSpPr>
        <p:spPr>
          <a:xfrm>
            <a:off x="457200" y="1196975"/>
            <a:ext cx="4259263" cy="5040313"/>
          </a:xfrm>
        </p:spPr>
        <p:txBody>
          <a:bodyPr/>
          <a:lstStyle/>
          <a:p>
            <a:pPr eaLnBrk="1" hangingPunct="1"/>
            <a:r>
              <a:rPr lang="el-GR" altLang="el-GR" smtClean="0"/>
              <a:t>Αποτελείται από το σώμα και τέσσερις αποφύσεις, ζυγωματική, μετωπιαία, υπερώια και φατνιακή.</a:t>
            </a:r>
          </a:p>
          <a:p>
            <a:pPr eaLnBrk="1" hangingPunct="1"/>
            <a:r>
              <a:rPr lang="el-GR" altLang="el-GR" smtClean="0"/>
              <a:t>Το σώμα της άνω γνάθου έχει σχήμα πυραμοειδές.</a:t>
            </a:r>
          </a:p>
        </p:txBody>
      </p:sp>
      <p:sp>
        <p:nvSpPr>
          <p:cNvPr id="18435" name="Τίτλος 1"/>
          <p:cNvSpPr>
            <a:spLocks noGrp="1"/>
          </p:cNvSpPr>
          <p:nvPr>
            <p:ph type="title"/>
          </p:nvPr>
        </p:nvSpPr>
        <p:spPr>
          <a:xfrm>
            <a:off x="0" y="115888"/>
            <a:ext cx="9144000" cy="909637"/>
          </a:xfrm>
        </p:spPr>
        <p:txBody>
          <a:bodyPr/>
          <a:lstStyle/>
          <a:p>
            <a:pPr eaLnBrk="1" hangingPunct="1"/>
            <a:r>
              <a:rPr lang="el-GR" altLang="el-GR" smtClean="0"/>
              <a:t>Ανατομικά στοιχεία της άνω γνάθου </a:t>
            </a:r>
            <a:r>
              <a:rPr lang="el-GR" altLang="el-GR" sz="3200" b="0" smtClean="0"/>
              <a:t>1/5</a:t>
            </a:r>
          </a:p>
        </p:txBody>
      </p:sp>
      <p:sp>
        <p:nvSpPr>
          <p:cNvPr id="11" name="Rectangle 11"/>
          <p:cNvSpPr/>
          <p:nvPr/>
        </p:nvSpPr>
        <p:spPr>
          <a:xfrm>
            <a:off x="6137275" y="5737225"/>
            <a:ext cx="2400300" cy="460375"/>
          </a:xfrm>
          <a:prstGeom prst="rect">
            <a:avLst/>
          </a:prstGeom>
        </p:spPr>
        <p:txBody>
          <a:bodyPr>
            <a:spAutoFit/>
          </a:bodyPr>
          <a:lstStyle/>
          <a:p>
            <a:pPr algn="ctr">
              <a:defRPr/>
            </a:pPr>
            <a:r>
              <a:rPr lang="en-US" sz="1200" dirty="0">
                <a:solidFill>
                  <a:schemeClr val="tx1">
                    <a:lumMod val="75000"/>
                    <a:lumOff val="25000"/>
                  </a:schemeClr>
                </a:solidFill>
                <a:latin typeface="+mn-lt"/>
                <a:cs typeface="+mn-cs"/>
              </a:rPr>
              <a:t>“</a:t>
            </a:r>
            <a:r>
              <a:rPr lang="en-US" sz="1200" dirty="0">
                <a:latin typeface="+mn-lt"/>
                <a:cs typeface="+mn-cs"/>
                <a:hlinkClick r:id="rId3"/>
              </a:rPr>
              <a:t>Gray154</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 </a:t>
            </a:r>
            <a:r>
              <a:rPr lang="en-US" sz="1200" dirty="0">
                <a:latin typeface="+mn-lt"/>
                <a:cs typeface="+mn-cs"/>
                <a:hlinkClick r:id="rId4" tooltip="User:Magnus Manske"/>
              </a:rPr>
              <a:t>Magnus </a:t>
            </a:r>
            <a:r>
              <a:rPr lang="en-US" sz="1200" dirty="0" err="1">
                <a:latin typeface="+mn-lt"/>
                <a:cs typeface="+mn-cs"/>
                <a:hlinkClick r:id="rId4" tooltip="User:Magnus Manske"/>
              </a:rPr>
              <a:t>Manske</a:t>
            </a:r>
            <a:r>
              <a:rPr lang="en-US" sz="1200" dirty="0">
                <a:latin typeface="+mn-lt"/>
                <a:cs typeface="+mn-cs"/>
              </a:rPr>
              <a:t> </a:t>
            </a:r>
            <a:r>
              <a:rPr lang="el-GR" sz="1200" dirty="0">
                <a:solidFill>
                  <a:schemeClr val="tx1">
                    <a:lumMod val="75000"/>
                    <a:lumOff val="25000"/>
                  </a:schemeClr>
                </a:solidFill>
                <a:latin typeface="+mn-lt"/>
                <a:cs typeface="+mn-cs"/>
              </a:rPr>
              <a:t>διαθέσιμο ως κοινό κτήμα</a:t>
            </a:r>
            <a:endParaRPr lang="en-US" sz="1200" dirty="0">
              <a:latin typeface="+mn-lt"/>
              <a:cs typeface="+mn-cs"/>
            </a:endParaRPr>
          </a:p>
        </p:txBody>
      </p:sp>
      <p:grpSp>
        <p:nvGrpSpPr>
          <p:cNvPr id="18437" name="Ομάδα 6"/>
          <p:cNvGrpSpPr>
            <a:grpSpLocks/>
          </p:cNvGrpSpPr>
          <p:nvPr/>
        </p:nvGrpSpPr>
        <p:grpSpPr bwMode="auto">
          <a:xfrm>
            <a:off x="4391025" y="1184275"/>
            <a:ext cx="4752975" cy="4381500"/>
            <a:chOff x="4391722" y="1184100"/>
            <a:chExt cx="4752278" cy="4381501"/>
          </a:xfrm>
        </p:grpSpPr>
        <p:pic>
          <p:nvPicPr>
            <p:cNvPr id="18439" name="Picture 2" descr="File:Gray15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5818" y="1184100"/>
              <a:ext cx="3810000" cy="4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flipV="1">
              <a:off x="6083749" y="2584275"/>
              <a:ext cx="695223" cy="557213"/>
            </a:xfrm>
            <a:prstGeom prst="straightConnector1">
              <a:avLst/>
            </a:prstGeom>
            <a:ln w="25400">
              <a:solidFill>
                <a:srgbClr val="A60A15"/>
              </a:solidFill>
              <a:headEnd type="oval" w="med" len="med"/>
              <a:tailEnd type="triangle" w="lg" len="lg"/>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H="1">
              <a:off x="8317034" y="2309638"/>
              <a:ext cx="271422" cy="1065212"/>
            </a:xfrm>
            <a:prstGeom prst="straightConnector1">
              <a:avLst/>
            </a:prstGeom>
            <a:ln w="25400">
              <a:solidFill>
                <a:srgbClr val="A60A15"/>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21517" name="TextBox 30"/>
            <p:cNvSpPr txBox="1">
              <a:spLocks noChangeArrowheads="1"/>
            </p:cNvSpPr>
            <p:nvPr/>
          </p:nvSpPr>
          <p:spPr bwMode="auto">
            <a:xfrm>
              <a:off x="7774189" y="1663525"/>
              <a:ext cx="1369811" cy="646113"/>
            </a:xfrm>
            <a:prstGeom prst="rect">
              <a:avLst/>
            </a:prstGeom>
            <a:noFill/>
            <a:ln w="9525">
              <a:noFill/>
              <a:miter lim="800000"/>
              <a:headEnd/>
              <a:tailEnd/>
            </a:ln>
          </p:spPr>
          <p:txBody>
            <a:bodyPr wrap="none">
              <a:spAutoFit/>
            </a:bodyPr>
            <a:lstStyle/>
            <a:p>
              <a:pPr>
                <a:defRPr/>
              </a:pPr>
              <a:r>
                <a:rPr lang="el-GR" dirty="0">
                  <a:latin typeface="+mn-lt"/>
                  <a:cs typeface="+mn-cs"/>
                </a:rPr>
                <a:t>Ζυγωματική </a:t>
              </a:r>
            </a:p>
            <a:p>
              <a:pPr>
                <a:defRPr/>
              </a:pPr>
              <a:r>
                <a:rPr lang="el-GR" dirty="0">
                  <a:latin typeface="+mn-lt"/>
                  <a:cs typeface="+mn-cs"/>
                </a:rPr>
                <a:t>απόφυση</a:t>
              </a:r>
            </a:p>
          </p:txBody>
        </p:sp>
        <p:sp>
          <p:nvSpPr>
            <p:cNvPr id="21518" name="TextBox 32"/>
            <p:cNvSpPr txBox="1">
              <a:spLocks noChangeArrowheads="1"/>
            </p:cNvSpPr>
            <p:nvPr/>
          </p:nvSpPr>
          <p:spPr bwMode="auto">
            <a:xfrm>
              <a:off x="4971075" y="2709688"/>
              <a:ext cx="1309495" cy="646112"/>
            </a:xfrm>
            <a:prstGeom prst="rect">
              <a:avLst/>
            </a:prstGeom>
            <a:noFill/>
            <a:ln w="9525">
              <a:noFill/>
              <a:miter lim="800000"/>
              <a:headEnd/>
              <a:tailEnd/>
            </a:ln>
          </p:spPr>
          <p:txBody>
            <a:bodyPr wrap="none">
              <a:spAutoFit/>
            </a:bodyPr>
            <a:lstStyle/>
            <a:p>
              <a:pPr>
                <a:defRPr/>
              </a:pPr>
              <a:r>
                <a:rPr lang="el-GR" dirty="0">
                  <a:latin typeface="+mn-lt"/>
                  <a:cs typeface="+mn-cs"/>
                </a:rPr>
                <a:t>Μετωπιαία </a:t>
              </a:r>
            </a:p>
            <a:p>
              <a:pPr>
                <a:defRPr/>
              </a:pPr>
              <a:r>
                <a:rPr lang="el-GR" dirty="0">
                  <a:latin typeface="+mn-lt"/>
                  <a:cs typeface="+mn-cs"/>
                </a:rPr>
                <a:t>απόφυση</a:t>
              </a:r>
            </a:p>
          </p:txBody>
        </p:sp>
        <p:sp>
          <p:nvSpPr>
            <p:cNvPr id="12" name="TextBox 32"/>
            <p:cNvSpPr txBox="1">
              <a:spLocks noChangeArrowheads="1"/>
            </p:cNvSpPr>
            <p:nvPr/>
          </p:nvSpPr>
          <p:spPr bwMode="auto">
            <a:xfrm>
              <a:off x="4391722" y="4581351"/>
              <a:ext cx="1214260" cy="646113"/>
            </a:xfrm>
            <a:prstGeom prst="rect">
              <a:avLst/>
            </a:prstGeom>
            <a:noFill/>
            <a:ln w="9525">
              <a:noFill/>
              <a:miter lim="800000"/>
              <a:headEnd/>
              <a:tailEnd/>
            </a:ln>
          </p:spPr>
          <p:txBody>
            <a:bodyPr wrap="none">
              <a:spAutoFit/>
            </a:bodyPr>
            <a:lstStyle/>
            <a:p>
              <a:pPr>
                <a:defRPr/>
              </a:pPr>
              <a:r>
                <a:rPr lang="el-GR" dirty="0">
                  <a:latin typeface="+mn-lt"/>
                  <a:cs typeface="+mn-cs"/>
                </a:rPr>
                <a:t>Φατνιακή  </a:t>
              </a:r>
            </a:p>
            <a:p>
              <a:pPr>
                <a:defRPr/>
              </a:pPr>
              <a:r>
                <a:rPr lang="el-GR" dirty="0">
                  <a:latin typeface="+mn-lt"/>
                  <a:cs typeface="+mn-cs"/>
                </a:rPr>
                <a:t>απόφυση</a:t>
              </a:r>
            </a:p>
          </p:txBody>
        </p:sp>
        <p:cxnSp>
          <p:nvCxnSpPr>
            <p:cNvPr id="13" name="Straight Arrow Connector 18"/>
            <p:cNvCxnSpPr>
              <a:stCxn id="12" idx="3"/>
            </p:cNvCxnSpPr>
            <p:nvPr/>
          </p:nvCxnSpPr>
          <p:spPr>
            <a:xfrm flipV="1">
              <a:off x="5605982" y="4725814"/>
              <a:ext cx="674588" cy="177800"/>
            </a:xfrm>
            <a:prstGeom prst="straightConnector1">
              <a:avLst/>
            </a:prstGeom>
            <a:ln w="25400">
              <a:solidFill>
                <a:srgbClr val="A60A15"/>
              </a:solidFill>
              <a:headEnd type="oval" w="med" len="med"/>
              <a:tailEnd type="triangle" w="lg" len="lg"/>
            </a:ln>
          </p:spPr>
          <p:style>
            <a:lnRef idx="1">
              <a:schemeClr val="dk1"/>
            </a:lnRef>
            <a:fillRef idx="0">
              <a:schemeClr val="dk1"/>
            </a:fillRef>
            <a:effectRef idx="0">
              <a:schemeClr val="dk1"/>
            </a:effectRef>
            <a:fontRef idx="minor">
              <a:schemeClr val="tx1"/>
            </a:fontRef>
          </p:style>
        </p:cxnSp>
      </p:grpSp>
      <p:sp>
        <p:nvSpPr>
          <p:cNvPr id="25606" name="Θέση αριθμού διαφάνειας 2"/>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DA68A8B-FF3D-4913-AB22-7A3110AB54BC}" type="slidenum">
              <a:rPr lang="el-GR" altLang="el-GR" smtClean="0"/>
              <a:pPr eaLnBrk="1" hangingPunct="1">
                <a:defRPr/>
              </a:pPr>
              <a:t>5</a:t>
            </a:fld>
            <a:endParaRPr lang="el-GR" altLang="el-GR" smtClean="0"/>
          </a:p>
        </p:txBody>
      </p:sp>
    </p:spTree>
    <p:extLst>
      <p:ext uri="{BB962C8B-B14F-4D97-AF65-F5344CB8AC3E}">
        <p14:creationId xmlns:p14="http://schemas.microsoft.com/office/powerpoint/2010/main" val="917907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8"/>
          <p:cNvSpPr>
            <a:spLocks noGrp="1"/>
          </p:cNvSpPr>
          <p:nvPr>
            <p:ph idx="1"/>
          </p:nvPr>
        </p:nvSpPr>
        <p:spPr>
          <a:xfrm>
            <a:off x="395288" y="1504950"/>
            <a:ext cx="3816350" cy="1617663"/>
          </a:xfrm>
        </p:spPr>
        <p:txBody>
          <a:bodyPr/>
          <a:lstStyle/>
          <a:p>
            <a:pPr eaLnBrk="1" hangingPunct="1"/>
            <a:r>
              <a:rPr lang="el-GR" altLang="el-GR" smtClean="0"/>
              <a:t>Περιλαμβάνει μια μεγάλη αεροφόρο κοιλότητα το Ιγμόρειο Άντρο.</a:t>
            </a:r>
          </a:p>
        </p:txBody>
      </p:sp>
      <p:grpSp>
        <p:nvGrpSpPr>
          <p:cNvPr id="19459" name="Ομάδα 2"/>
          <p:cNvGrpSpPr>
            <a:grpSpLocks/>
          </p:cNvGrpSpPr>
          <p:nvPr/>
        </p:nvGrpSpPr>
        <p:grpSpPr bwMode="auto">
          <a:xfrm>
            <a:off x="4500563" y="1222375"/>
            <a:ext cx="4586287" cy="4379913"/>
            <a:chOff x="3895496" y="933585"/>
            <a:chExt cx="5264096" cy="4920257"/>
          </a:xfrm>
        </p:grpSpPr>
        <p:pic>
          <p:nvPicPr>
            <p:cNvPr id="19467" name="Picture 2" descr="File:Gray16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3880" y="933585"/>
              <a:ext cx="5255712" cy="45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a:stCxn id="21511" idx="3"/>
            </p:cNvCxnSpPr>
            <p:nvPr/>
          </p:nvCxnSpPr>
          <p:spPr>
            <a:xfrm flipV="1">
              <a:off x="5546334" y="3068253"/>
              <a:ext cx="985765" cy="2600121"/>
            </a:xfrm>
            <a:prstGeom prst="straightConnector1">
              <a:avLst/>
            </a:prstGeom>
            <a:ln w="25400">
              <a:solidFill>
                <a:srgbClr val="A60A15"/>
              </a:solidFill>
              <a:headEnd type="oval" w="med" len="med"/>
              <a:tailEnd type="triangle" w="lg" len="lg"/>
            </a:ln>
          </p:spPr>
          <p:style>
            <a:lnRef idx="1">
              <a:schemeClr val="dk1"/>
            </a:lnRef>
            <a:fillRef idx="0">
              <a:schemeClr val="dk1"/>
            </a:fillRef>
            <a:effectRef idx="0">
              <a:schemeClr val="dk1"/>
            </a:effectRef>
            <a:fontRef idx="minor">
              <a:schemeClr val="tx1"/>
            </a:fontRef>
          </p:style>
        </p:cxnSp>
        <p:sp>
          <p:nvSpPr>
            <p:cNvPr id="21511" name="TextBox 12"/>
            <p:cNvSpPr txBox="1">
              <a:spLocks noChangeArrowheads="1"/>
            </p:cNvSpPr>
            <p:nvPr/>
          </p:nvSpPr>
          <p:spPr bwMode="auto">
            <a:xfrm>
              <a:off x="4542347" y="5484688"/>
              <a:ext cx="1003987" cy="369154"/>
            </a:xfrm>
            <a:prstGeom prst="rect">
              <a:avLst/>
            </a:prstGeom>
            <a:noFill/>
            <a:ln w="9525">
              <a:noFill/>
              <a:miter lim="800000"/>
              <a:headEnd/>
              <a:tailEnd/>
            </a:ln>
          </p:spPr>
          <p:txBody>
            <a:bodyPr wrap="none">
              <a:spAutoFit/>
            </a:bodyPr>
            <a:lstStyle/>
            <a:p>
              <a:pPr>
                <a:defRPr/>
              </a:pPr>
              <a:r>
                <a:rPr lang="el-GR" dirty="0">
                  <a:latin typeface="+mn-lt"/>
                  <a:cs typeface="+mn-cs"/>
                </a:rPr>
                <a:t>ιγμόρειο</a:t>
              </a:r>
            </a:p>
          </p:txBody>
        </p:sp>
        <p:cxnSp>
          <p:nvCxnSpPr>
            <p:cNvPr id="18" name="Straight Arrow Connector 17"/>
            <p:cNvCxnSpPr>
              <a:stCxn id="21516" idx="3"/>
            </p:cNvCxnSpPr>
            <p:nvPr/>
          </p:nvCxnSpPr>
          <p:spPr>
            <a:xfrm flipV="1">
              <a:off x="4985122" y="3717391"/>
              <a:ext cx="739780" cy="827473"/>
            </a:xfrm>
            <a:prstGeom prst="straightConnector1">
              <a:avLst/>
            </a:prstGeom>
            <a:ln w="25400">
              <a:solidFill>
                <a:srgbClr val="A60A15"/>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21516" name="TextBox 26"/>
            <p:cNvSpPr txBox="1">
              <a:spLocks noChangeArrowheads="1"/>
            </p:cNvSpPr>
            <p:nvPr/>
          </p:nvSpPr>
          <p:spPr bwMode="auto">
            <a:xfrm>
              <a:off x="3895496" y="4222078"/>
              <a:ext cx="1089626" cy="645572"/>
            </a:xfrm>
            <a:prstGeom prst="rect">
              <a:avLst/>
            </a:prstGeom>
            <a:noFill/>
            <a:ln w="9525">
              <a:noFill/>
              <a:miter lim="800000"/>
              <a:headEnd/>
              <a:tailEnd/>
            </a:ln>
          </p:spPr>
          <p:txBody>
            <a:bodyPr wrap="none">
              <a:spAutoFit/>
            </a:bodyPr>
            <a:lstStyle/>
            <a:p>
              <a:pPr>
                <a:defRPr/>
              </a:pPr>
              <a:r>
                <a:rPr lang="el-GR" dirty="0">
                  <a:latin typeface="+mn-lt"/>
                  <a:cs typeface="+mn-cs"/>
                </a:rPr>
                <a:t>Υπερώια</a:t>
              </a:r>
            </a:p>
            <a:p>
              <a:pPr>
                <a:defRPr/>
              </a:pPr>
              <a:r>
                <a:rPr lang="el-GR" dirty="0">
                  <a:latin typeface="+mn-lt"/>
                  <a:cs typeface="+mn-cs"/>
                </a:rPr>
                <a:t>απόφυση</a:t>
              </a:r>
            </a:p>
          </p:txBody>
        </p:sp>
      </p:grpSp>
      <p:sp>
        <p:nvSpPr>
          <p:cNvPr id="19460" name="Τίτλος 1"/>
          <p:cNvSpPr>
            <a:spLocks noGrp="1"/>
          </p:cNvSpPr>
          <p:nvPr>
            <p:ph type="title"/>
          </p:nvPr>
        </p:nvSpPr>
        <p:spPr>
          <a:xfrm>
            <a:off x="0" y="115888"/>
            <a:ext cx="9144000" cy="909637"/>
          </a:xfrm>
        </p:spPr>
        <p:txBody>
          <a:bodyPr/>
          <a:lstStyle/>
          <a:p>
            <a:pPr eaLnBrk="1" hangingPunct="1"/>
            <a:r>
              <a:rPr lang="el-GR" altLang="el-GR" smtClean="0"/>
              <a:t>Ανατομικά στοιχεία της άνω γνάθου </a:t>
            </a:r>
            <a:r>
              <a:rPr lang="el-GR" altLang="el-GR" sz="3200" b="0" smtClean="0"/>
              <a:t>2/5</a:t>
            </a:r>
            <a:endParaRPr lang="el-GR" altLang="el-GR" smtClean="0"/>
          </a:p>
        </p:txBody>
      </p:sp>
      <p:sp>
        <p:nvSpPr>
          <p:cNvPr id="10" name="Rectangle 11"/>
          <p:cNvSpPr/>
          <p:nvPr/>
        </p:nvSpPr>
        <p:spPr>
          <a:xfrm>
            <a:off x="5867400" y="5967413"/>
            <a:ext cx="2400300" cy="461962"/>
          </a:xfrm>
          <a:prstGeom prst="rect">
            <a:avLst/>
          </a:prstGeom>
        </p:spPr>
        <p:txBody>
          <a:bodyPr>
            <a:spAutoFit/>
          </a:bodyPr>
          <a:lstStyle/>
          <a:p>
            <a:pPr algn="ctr">
              <a:defRPr/>
            </a:pPr>
            <a:r>
              <a:rPr lang="en-US" sz="1200" dirty="0">
                <a:solidFill>
                  <a:schemeClr val="tx1">
                    <a:lumMod val="75000"/>
                    <a:lumOff val="25000"/>
                  </a:schemeClr>
                </a:solidFill>
                <a:latin typeface="+mn-lt"/>
                <a:cs typeface="+mn-cs"/>
              </a:rPr>
              <a:t>“</a:t>
            </a:r>
            <a:r>
              <a:rPr lang="en-US" sz="1200" dirty="0">
                <a:latin typeface="+mn-lt"/>
                <a:cs typeface="+mn-cs"/>
                <a:hlinkClick r:id="rId4"/>
              </a:rPr>
              <a:t>Gray167</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 </a:t>
            </a:r>
            <a:r>
              <a:rPr lang="en-US" sz="1200" dirty="0">
                <a:latin typeface="+mn-lt"/>
                <a:cs typeface="+mn-cs"/>
                <a:hlinkClick r:id="rId5" tooltip="User:Magnus Manske"/>
              </a:rPr>
              <a:t>Magnus </a:t>
            </a:r>
            <a:r>
              <a:rPr lang="en-US" sz="1200" dirty="0" err="1">
                <a:latin typeface="+mn-lt"/>
                <a:cs typeface="+mn-cs"/>
                <a:hlinkClick r:id="rId5" tooltip="User:Magnus Manske"/>
              </a:rPr>
              <a:t>Manske</a:t>
            </a:r>
            <a:r>
              <a:rPr lang="en-US" sz="1200" dirty="0">
                <a:latin typeface="+mn-lt"/>
                <a:cs typeface="+mn-cs"/>
              </a:rPr>
              <a:t> </a:t>
            </a:r>
            <a:r>
              <a:rPr lang="el-GR" sz="1200" dirty="0">
                <a:solidFill>
                  <a:schemeClr val="tx1">
                    <a:lumMod val="75000"/>
                    <a:lumOff val="25000"/>
                  </a:schemeClr>
                </a:solidFill>
                <a:latin typeface="+mn-lt"/>
                <a:cs typeface="+mn-cs"/>
              </a:rPr>
              <a:t>διαθέσιμο ως κοινό κτήμα</a:t>
            </a:r>
            <a:endParaRPr lang="en-US" sz="1200" dirty="0">
              <a:latin typeface="+mn-lt"/>
              <a:cs typeface="+mn-cs"/>
            </a:endParaRPr>
          </a:p>
        </p:txBody>
      </p:sp>
      <p:sp>
        <p:nvSpPr>
          <p:cNvPr id="26630" name="Θέση αριθμού διαφάνειας 3"/>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99B827F-2C82-4505-BF89-6F9522E891C4}" type="slidenum">
              <a:rPr lang="el-GR" altLang="el-GR" smtClean="0"/>
              <a:pPr eaLnBrk="1" hangingPunct="1">
                <a:defRPr/>
              </a:pPr>
              <a:t>6</a:t>
            </a:fld>
            <a:endParaRPr lang="el-GR" altLang="el-GR" smtClean="0"/>
          </a:p>
        </p:txBody>
      </p:sp>
      <p:pic>
        <p:nvPicPr>
          <p:cNvPr id="19463" name="Picture 2" descr="Sinus headaches are caused by inflammation of the mucous membranes that line the sinus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550" y="3213100"/>
            <a:ext cx="30956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1116013" y="6486525"/>
            <a:ext cx="2566987" cy="276225"/>
          </a:xfrm>
          <a:prstGeom prst="rect">
            <a:avLst/>
          </a:prstGeom>
        </p:spPr>
        <p:txBody>
          <a:bodyPr>
            <a:spAutoFit/>
          </a:bodyPr>
          <a:lstStyle/>
          <a:p>
            <a:pPr algn="ctr">
              <a:defRPr/>
            </a:pPr>
            <a:r>
              <a:rPr lang="en-US" sz="1200" dirty="0">
                <a:latin typeface="+mn-lt"/>
                <a:cs typeface="+mn-cs"/>
                <a:hlinkClick r:id="rId7"/>
              </a:rPr>
              <a:t>formulamedical.com</a:t>
            </a:r>
            <a:endParaRPr lang="el-GR" sz="1200" dirty="0">
              <a:latin typeface="+mn-lt"/>
              <a:cs typeface="+mn-cs"/>
            </a:endParaRPr>
          </a:p>
        </p:txBody>
      </p:sp>
      <p:cxnSp>
        <p:nvCxnSpPr>
          <p:cNvPr id="14" name="Straight Arrow Connector 11"/>
          <p:cNvCxnSpPr/>
          <p:nvPr/>
        </p:nvCxnSpPr>
        <p:spPr>
          <a:xfrm flipV="1">
            <a:off x="1187450" y="5157788"/>
            <a:ext cx="1309688" cy="809625"/>
          </a:xfrm>
          <a:prstGeom prst="straightConnector1">
            <a:avLst/>
          </a:prstGeom>
          <a:ln w="25400">
            <a:solidFill>
              <a:srgbClr val="A60A15"/>
            </a:solidFill>
            <a:headEnd type="oval" w="med" len="med"/>
            <a:tailEnd type="triangle" w="lg" len="lg"/>
          </a:ln>
        </p:spPr>
        <p:style>
          <a:lnRef idx="1">
            <a:schemeClr val="dk1"/>
          </a:lnRef>
          <a:fillRef idx="0">
            <a:schemeClr val="dk1"/>
          </a:fillRef>
          <a:effectRef idx="0">
            <a:schemeClr val="dk1"/>
          </a:effectRef>
          <a:fontRef idx="minor">
            <a:schemeClr val="tx1"/>
          </a:fontRef>
        </p:style>
      </p:cxnSp>
      <p:sp>
        <p:nvSpPr>
          <p:cNvPr id="15" name="TextBox 12"/>
          <p:cNvSpPr txBox="1">
            <a:spLocks noChangeArrowheads="1"/>
          </p:cNvSpPr>
          <p:nvPr/>
        </p:nvSpPr>
        <p:spPr bwMode="auto">
          <a:xfrm>
            <a:off x="60325" y="5822950"/>
            <a:ext cx="1138238" cy="369888"/>
          </a:xfrm>
          <a:prstGeom prst="rect">
            <a:avLst/>
          </a:prstGeom>
          <a:noFill/>
          <a:ln w="9525">
            <a:noFill/>
            <a:miter lim="800000"/>
            <a:headEnd/>
            <a:tailEnd/>
          </a:ln>
        </p:spPr>
        <p:txBody>
          <a:bodyPr>
            <a:spAutoFit/>
          </a:bodyPr>
          <a:lstStyle/>
          <a:p>
            <a:pPr algn="ctr">
              <a:defRPr/>
            </a:pPr>
            <a:r>
              <a:rPr lang="el-GR" dirty="0">
                <a:latin typeface="+mn-lt"/>
                <a:cs typeface="+mn-cs"/>
              </a:rPr>
              <a:t>ιγμόρειο</a:t>
            </a:r>
          </a:p>
        </p:txBody>
      </p:sp>
    </p:spTree>
    <p:extLst>
      <p:ext uri="{BB962C8B-B14F-4D97-AF65-F5344CB8AC3E}">
        <p14:creationId xmlns:p14="http://schemas.microsoft.com/office/powerpoint/2010/main" val="3260173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le:Sobo 1909 1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313" y="1916113"/>
            <a:ext cx="46148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Content Placeholder 3"/>
          <p:cNvSpPr>
            <a:spLocks noGrp="1"/>
          </p:cNvSpPr>
          <p:nvPr>
            <p:ph sz="quarter" idx="4294967295"/>
          </p:nvPr>
        </p:nvSpPr>
        <p:spPr>
          <a:xfrm>
            <a:off x="107950" y="1211263"/>
            <a:ext cx="4578350" cy="5419725"/>
          </a:xfrm>
        </p:spPr>
        <p:txBody>
          <a:bodyPr/>
          <a:lstStyle/>
          <a:p>
            <a:pPr eaLnBrk="1" hangingPunct="1">
              <a:lnSpc>
                <a:spcPct val="112000"/>
              </a:lnSpc>
              <a:spcBef>
                <a:spcPts val="1200"/>
              </a:spcBef>
            </a:pPr>
            <a:r>
              <a:rPr lang="el-GR" altLang="el-GR" sz="2200" dirty="0" smtClean="0"/>
              <a:t>Το υπερώιο οστό, διφυές και αυτό, με το οριζόντιο πέταλο του συμμετέχει  στο σχηματισμό της άνω γνάθου αποτελώντας την προς τα πίσω συνέχεια της υπερώιας απόφυσης του οστού της άνω γνάθου</a:t>
            </a:r>
            <a:r>
              <a:rPr lang="en-US" altLang="el-GR" sz="2200" dirty="0" smtClean="0"/>
              <a:t>.</a:t>
            </a:r>
            <a:endParaRPr lang="el-GR" altLang="el-GR" sz="2200" dirty="0" smtClean="0"/>
          </a:p>
          <a:p>
            <a:pPr eaLnBrk="1" hangingPunct="1">
              <a:lnSpc>
                <a:spcPct val="112000"/>
              </a:lnSpc>
              <a:spcBef>
                <a:spcPts val="1200"/>
              </a:spcBef>
            </a:pPr>
            <a:r>
              <a:rPr lang="el-GR" altLang="el-GR" sz="2200" dirty="0" smtClean="0"/>
              <a:t>Οι φατνιακές και οι υπερώιες αποφύσεις των δύο οστών της άνω γνάθου και τα οριζόντια πέταλα </a:t>
            </a:r>
            <a:r>
              <a:rPr lang="el-GR" altLang="el-GR" sz="2200" smtClean="0"/>
              <a:t>των δύο </a:t>
            </a:r>
            <a:r>
              <a:rPr lang="el-GR" altLang="el-GR" sz="2200" dirty="0" smtClean="0"/>
              <a:t>υπερώιων οστών ενώνονται στη μέση γραμμή με την υπερώια ραφή</a:t>
            </a:r>
            <a:r>
              <a:rPr lang="en-US" altLang="el-GR" sz="2200" dirty="0" smtClean="0"/>
              <a:t>.</a:t>
            </a:r>
            <a:endParaRPr lang="el-GR" altLang="el-GR" sz="2200" dirty="0" smtClean="0"/>
          </a:p>
        </p:txBody>
      </p:sp>
      <p:sp>
        <p:nvSpPr>
          <p:cNvPr id="22532" name="Content Placeholder 4"/>
          <p:cNvSpPr>
            <a:spLocks noGrp="1"/>
          </p:cNvSpPr>
          <p:nvPr>
            <p:ph sz="quarter" idx="4294967295"/>
          </p:nvPr>
        </p:nvSpPr>
        <p:spPr>
          <a:xfrm>
            <a:off x="7072313" y="981075"/>
            <a:ext cx="1633537" cy="695325"/>
          </a:xfrm>
        </p:spPr>
        <p:txBody>
          <a:bodyPr rtlCol="0">
            <a:noAutofit/>
          </a:bodyPr>
          <a:lstStyle/>
          <a:p>
            <a:pPr marL="0" indent="0" eaLnBrk="1" fontAlgn="auto" hangingPunct="1">
              <a:spcAft>
                <a:spcPts val="0"/>
              </a:spcAft>
              <a:buFont typeface="Arial" charset="0"/>
              <a:buNone/>
              <a:defRPr/>
            </a:pPr>
            <a:r>
              <a:rPr lang="el-GR" sz="1800" dirty="0" smtClean="0"/>
              <a:t>Υπερώιο οστό</a:t>
            </a:r>
            <a:r>
              <a:rPr lang="en-GB" sz="1800" dirty="0" smtClean="0"/>
              <a:t>: palatine bone</a:t>
            </a:r>
            <a:endParaRPr lang="el-GR" sz="1800" dirty="0" smtClean="0"/>
          </a:p>
          <a:p>
            <a:pPr eaLnBrk="1" fontAlgn="auto" hangingPunct="1">
              <a:spcAft>
                <a:spcPts val="0"/>
              </a:spcAft>
              <a:buFont typeface="Arial" pitchFamily="34" charset="0"/>
              <a:buChar char="•"/>
              <a:defRPr/>
            </a:pPr>
            <a:endParaRPr lang="el-GR" sz="1800" dirty="0" smtClean="0"/>
          </a:p>
        </p:txBody>
      </p:sp>
      <p:cxnSp>
        <p:nvCxnSpPr>
          <p:cNvPr id="10" name="Straight Arrow Connector 9"/>
          <p:cNvCxnSpPr>
            <a:stCxn id="22532" idx="1"/>
          </p:cNvCxnSpPr>
          <p:nvPr/>
        </p:nvCxnSpPr>
        <p:spPr>
          <a:xfrm>
            <a:off x="7072313" y="1328738"/>
            <a:ext cx="0" cy="1812925"/>
          </a:xfrm>
          <a:prstGeom prst="straightConnector1">
            <a:avLst/>
          </a:prstGeom>
          <a:ln w="19050">
            <a:solidFill>
              <a:srgbClr val="A60A15"/>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316538" y="3860800"/>
            <a:ext cx="1416050" cy="1314450"/>
          </a:xfrm>
          <a:prstGeom prst="straightConnector1">
            <a:avLst/>
          </a:prstGeom>
          <a:ln w="19050">
            <a:solidFill>
              <a:srgbClr val="A60A15"/>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20487" name="Τίτλος 1"/>
          <p:cNvSpPr>
            <a:spLocks noGrp="1"/>
          </p:cNvSpPr>
          <p:nvPr>
            <p:ph type="title"/>
          </p:nvPr>
        </p:nvSpPr>
        <p:spPr>
          <a:xfrm>
            <a:off x="0" y="115888"/>
            <a:ext cx="9144000" cy="909637"/>
          </a:xfrm>
        </p:spPr>
        <p:txBody>
          <a:bodyPr/>
          <a:lstStyle/>
          <a:p>
            <a:pPr eaLnBrk="1" hangingPunct="1"/>
            <a:r>
              <a:rPr lang="el-GR" altLang="el-GR" smtClean="0"/>
              <a:t>Ανατομικά στοιχεία της άνω γνάθου </a:t>
            </a:r>
            <a:r>
              <a:rPr lang="en-US" altLang="el-GR" sz="3200" b="0" smtClean="0"/>
              <a:t>3</a:t>
            </a:r>
            <a:r>
              <a:rPr lang="el-GR" altLang="el-GR" sz="3200" b="0" smtClean="0"/>
              <a:t>/5</a:t>
            </a:r>
            <a:endParaRPr lang="el-GR" altLang="el-GR" smtClean="0"/>
          </a:p>
        </p:txBody>
      </p:sp>
      <p:sp>
        <p:nvSpPr>
          <p:cNvPr id="22539" name="TextBox 17"/>
          <p:cNvSpPr txBox="1">
            <a:spLocks noChangeArrowheads="1"/>
          </p:cNvSpPr>
          <p:nvPr/>
        </p:nvSpPr>
        <p:spPr bwMode="auto">
          <a:xfrm>
            <a:off x="4787900" y="5175250"/>
            <a:ext cx="1057275" cy="646113"/>
          </a:xfrm>
          <a:prstGeom prst="rect">
            <a:avLst/>
          </a:prstGeom>
          <a:noFill/>
          <a:ln w="9525">
            <a:noFill/>
            <a:miter lim="800000"/>
            <a:headEnd/>
            <a:tailEnd/>
          </a:ln>
        </p:spPr>
        <p:txBody>
          <a:bodyPr wrap="none">
            <a:spAutoFit/>
          </a:bodyPr>
          <a:lstStyle/>
          <a:p>
            <a:pPr>
              <a:defRPr/>
            </a:pPr>
            <a:r>
              <a:rPr lang="el-GR" dirty="0">
                <a:latin typeface="+mn-lt"/>
                <a:cs typeface="+mn-cs"/>
              </a:rPr>
              <a:t>Υπερώια </a:t>
            </a:r>
          </a:p>
          <a:p>
            <a:pPr>
              <a:defRPr/>
            </a:pPr>
            <a:r>
              <a:rPr lang="el-GR" dirty="0">
                <a:latin typeface="+mn-lt"/>
                <a:cs typeface="+mn-cs"/>
              </a:rPr>
              <a:t>ραφή</a:t>
            </a:r>
          </a:p>
        </p:txBody>
      </p:sp>
      <p:sp>
        <p:nvSpPr>
          <p:cNvPr id="27657" name="Θέση αριθμού διαφάνειας 2"/>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50E367D-70D4-4F6C-AC6A-78306CBCFA04}" type="slidenum">
              <a:rPr lang="el-GR" altLang="el-GR" smtClean="0"/>
              <a:pPr eaLnBrk="1" hangingPunct="1">
                <a:defRPr/>
              </a:pPr>
              <a:t>7</a:t>
            </a:fld>
            <a:endParaRPr lang="el-GR" altLang="el-GR" smtClean="0"/>
          </a:p>
        </p:txBody>
      </p:sp>
      <p:cxnSp>
        <p:nvCxnSpPr>
          <p:cNvPr id="20" name="Straight Arrow Connector 9"/>
          <p:cNvCxnSpPr>
            <a:stCxn id="22532" idx="1"/>
          </p:cNvCxnSpPr>
          <p:nvPr/>
        </p:nvCxnSpPr>
        <p:spPr>
          <a:xfrm flipH="1">
            <a:off x="6443663" y="1328738"/>
            <a:ext cx="628650" cy="1812925"/>
          </a:xfrm>
          <a:prstGeom prst="straightConnector1">
            <a:avLst/>
          </a:prstGeom>
          <a:ln w="19050">
            <a:solidFill>
              <a:srgbClr val="A60A15"/>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02288" y="5821363"/>
            <a:ext cx="2311400" cy="461962"/>
          </a:xfrm>
          <a:prstGeom prst="rect">
            <a:avLst/>
          </a:prstGeom>
        </p:spPr>
        <p:txBody>
          <a:bodyPr>
            <a:spAutoFit/>
          </a:bodyPr>
          <a:lstStyle/>
          <a:p>
            <a:pPr algn="ctr">
              <a:defRPr/>
            </a:pPr>
            <a:r>
              <a:rPr lang="en-US" sz="1200" dirty="0">
                <a:solidFill>
                  <a:schemeClr val="tx1">
                    <a:lumMod val="75000"/>
                    <a:lumOff val="25000"/>
                  </a:schemeClr>
                </a:solidFill>
                <a:latin typeface="+mn-lt"/>
                <a:cs typeface="+mn-cs"/>
              </a:rPr>
              <a:t>“</a:t>
            </a:r>
            <a:r>
              <a:rPr lang="en-US" sz="1200" dirty="0">
                <a:latin typeface="+mn-lt"/>
                <a:cs typeface="+mn-cs"/>
                <a:hlinkClick r:id="rId4"/>
              </a:rPr>
              <a:t>Sobo 1909 100</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 </a:t>
            </a:r>
            <a:r>
              <a:rPr lang="en-US" sz="1200" dirty="0">
                <a:latin typeface="+mn-lt"/>
                <a:cs typeface="+mn-cs"/>
                <a:hlinkClick r:id="rId5" tooltip="User:CFCF"/>
              </a:rPr>
              <a:t>CFCF</a:t>
            </a:r>
            <a:r>
              <a:rPr lang="el-GR" sz="1200" dirty="0">
                <a:latin typeface="+mn-lt"/>
                <a:cs typeface="+mn-cs"/>
              </a:rPr>
              <a:t> </a:t>
            </a:r>
            <a:r>
              <a:rPr lang="el-GR" sz="1200" dirty="0">
                <a:solidFill>
                  <a:schemeClr val="tx1">
                    <a:lumMod val="75000"/>
                    <a:lumOff val="25000"/>
                  </a:schemeClr>
                </a:solidFill>
                <a:latin typeface="+mn-lt"/>
                <a:cs typeface="+mn-cs"/>
              </a:rPr>
              <a:t>διαθέσιμο ως κοινό κτήμα</a:t>
            </a:r>
            <a:endParaRPr lang="en-US" sz="1200" dirty="0">
              <a:latin typeface="+mn-lt"/>
              <a:cs typeface="+mn-cs"/>
            </a:endParaRPr>
          </a:p>
        </p:txBody>
      </p:sp>
    </p:spTree>
    <p:extLst>
      <p:ext uri="{BB962C8B-B14F-4D97-AF65-F5344CB8AC3E}">
        <p14:creationId xmlns:p14="http://schemas.microsoft.com/office/powerpoint/2010/main" val="901496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a:xfrm>
            <a:off x="0" y="115888"/>
            <a:ext cx="9144000" cy="909637"/>
          </a:xfrm>
        </p:spPr>
        <p:txBody>
          <a:bodyPr/>
          <a:lstStyle/>
          <a:p>
            <a:pPr eaLnBrk="1" hangingPunct="1"/>
            <a:r>
              <a:rPr lang="el-GR" altLang="el-GR" smtClean="0"/>
              <a:t>Ανατομικά στοιχεία της άνω γνάθου </a:t>
            </a:r>
            <a:r>
              <a:rPr lang="el-GR" altLang="el-GR" sz="3200" b="0" smtClean="0"/>
              <a:t>4/5</a:t>
            </a:r>
            <a:endParaRPr lang="el-GR" altLang="el-GR" smtClean="0"/>
          </a:p>
        </p:txBody>
      </p:sp>
      <p:sp>
        <p:nvSpPr>
          <p:cNvPr id="28675" name="Θέση αριθμού διαφάνειας 2"/>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6D90B6F-2654-4785-B86B-D9DE92701132}" type="slidenum">
              <a:rPr lang="el-GR" altLang="el-GR" smtClean="0"/>
              <a:pPr eaLnBrk="1" hangingPunct="1">
                <a:defRPr/>
              </a:pPr>
              <a:t>8</a:t>
            </a:fld>
            <a:endParaRPr lang="el-GR" altLang="el-GR" smtClean="0"/>
          </a:p>
        </p:txBody>
      </p:sp>
      <p:pic>
        <p:nvPicPr>
          <p:cNvPr id="21508" name="Picture 2" descr="File:Palatine b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430338"/>
            <a:ext cx="76200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p:cNvSpPr/>
          <p:nvPr/>
        </p:nvSpPr>
        <p:spPr>
          <a:xfrm>
            <a:off x="1601788" y="5961063"/>
            <a:ext cx="5940425" cy="276225"/>
          </a:xfrm>
          <a:prstGeom prst="rect">
            <a:avLst/>
          </a:prstGeom>
        </p:spPr>
        <p:txBody>
          <a:bodyPr>
            <a:spAutoFit/>
          </a:bodyPr>
          <a:lstStyle/>
          <a:p>
            <a:pPr algn="ctr">
              <a:defRPr/>
            </a:pPr>
            <a:r>
              <a:rPr lang="en-US" sz="1200" dirty="0">
                <a:solidFill>
                  <a:schemeClr val="tx1">
                    <a:lumMod val="75000"/>
                    <a:lumOff val="25000"/>
                  </a:schemeClr>
                </a:solidFill>
                <a:latin typeface="+mn-lt"/>
                <a:cs typeface="+mn-cs"/>
              </a:rPr>
              <a:t>“</a:t>
            </a:r>
            <a:r>
              <a:rPr lang="en-US" sz="1200" dirty="0">
                <a:latin typeface="+mn-lt"/>
                <a:cs typeface="+mn-cs"/>
                <a:hlinkClick r:id="rId4"/>
              </a:rPr>
              <a:t>Palatine bone</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 </a:t>
            </a:r>
            <a:r>
              <a:rPr lang="en-US" sz="1200" dirty="0">
                <a:latin typeface="+mn-lt"/>
                <a:cs typeface="+mn-cs"/>
                <a:hlinkClick r:id="rId5" tooltip="User:Was a bee"/>
              </a:rPr>
              <a:t>Was a bee</a:t>
            </a:r>
            <a:r>
              <a:rPr lang="el-GR" sz="1200" dirty="0">
                <a:solidFill>
                  <a:schemeClr val="tx1">
                    <a:lumMod val="75000"/>
                    <a:lumOff val="25000"/>
                  </a:schemeClr>
                </a:solidFill>
                <a:latin typeface="+mn-lt"/>
                <a:cs typeface="+mn-cs"/>
              </a:rPr>
              <a:t> διαθέσιμο με άδεια </a:t>
            </a:r>
            <a:r>
              <a:rPr lang="en-US" sz="1200" dirty="0">
                <a:latin typeface="+mn-lt"/>
                <a:cs typeface="+mn-cs"/>
                <a:hlinkClick r:id="rId6"/>
              </a:rPr>
              <a:t>CC BY-SA 2.1 JP</a:t>
            </a:r>
            <a:endParaRPr lang="en-US" sz="1200" dirty="0">
              <a:latin typeface="+mn-lt"/>
              <a:cs typeface="+mn-cs"/>
            </a:endParaRPr>
          </a:p>
        </p:txBody>
      </p:sp>
    </p:spTree>
    <p:extLst>
      <p:ext uri="{BB962C8B-B14F-4D97-AF65-F5344CB8AC3E}">
        <p14:creationId xmlns:p14="http://schemas.microsoft.com/office/powerpoint/2010/main" val="15137952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91508e522a47b89a9fbaf690b2d25d9f41b09ab4"/>
</p:tagLst>
</file>

<file path=ppt/theme/theme1.xml><?xml version="1.0" encoding="utf-8"?>
<a:theme xmlns:a="http://schemas.openxmlformats.org/drawingml/2006/main" name="template">
  <a:themeElements>
    <a:clrScheme name="Προσαρμοσμένο 1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70</TotalTime>
  <Words>1672</Words>
  <Application>Microsoft Office PowerPoint</Application>
  <PresentationFormat>On-screen Show (4:3)</PresentationFormat>
  <Paragraphs>247</Paragraphs>
  <Slides>28</Slides>
  <Notes>23</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template</vt:lpstr>
      <vt:lpstr>OC_template_updated</vt:lpstr>
      <vt:lpstr>Φυσιολογία Στοματογναθικού Συστήματος - Συγκλεισιολογία</vt:lpstr>
      <vt:lpstr>Ανατομικά στοιχεία του στοματογναθικού συστήματος (οστά )</vt:lpstr>
      <vt:lpstr>Άνω γνάθος (Maxilla) 1/3</vt:lpstr>
      <vt:lpstr>Άνω γνάθος (Maxilla) 2/3</vt:lpstr>
      <vt:lpstr>Άνω γνάθος (Maxilla) 3/3</vt:lpstr>
      <vt:lpstr>Ανατομικά στοιχεία της άνω γνάθου 1/5</vt:lpstr>
      <vt:lpstr>Ανατομικά στοιχεία της άνω γνάθου 2/5</vt:lpstr>
      <vt:lpstr>Ανατομικά στοιχεία της άνω γνάθου 3/5</vt:lpstr>
      <vt:lpstr>Ανατομικά στοιχεία της άνω γνάθου 4/5</vt:lpstr>
      <vt:lpstr>Ανατομικά στοιχεία της άνω γνάθου 5/5</vt:lpstr>
      <vt:lpstr>Ανατομικά στοιχεία της άνω γνάθου που χρειάζονται ιδιαίτερη προσοχή κατά την κατασκευή ολικής οδοντοστοιχίας 1/2</vt:lpstr>
      <vt:lpstr>Ανατομικά στοιχεία της άνω γνάθου που χρειάζονται ιδιαίτερη προσοχή κατά την κατασκευή ολικής οδοντοστοιχίας 2/2</vt:lpstr>
      <vt:lpstr>Κάτω γνάθος (Mandible)</vt:lpstr>
      <vt:lpstr>Ανατομικά στοιχεία της κάτω γνάθου</vt:lpstr>
      <vt:lpstr>Κάτω γνάθος (σώμα) 1/3</vt:lpstr>
      <vt:lpstr>Κάτω γνάθος (σώμα) 2/3</vt:lpstr>
      <vt:lpstr>Κάτω γνάθος (σώμα) 3/3</vt:lpstr>
      <vt:lpstr>Ανατομικά στοιχεία της κάτω γνάθου που χρειάζονται ιδιαίτερη προσοχή κατά την κατασκευή ολικής οδοντοστοιχίας  1/4</vt:lpstr>
      <vt:lpstr>Ανατομικά στοιχεία της κάτω γνάθου που χρειάζονται ιδιαίτερη προσοχή κατά την κατασκευή ολικής οδοντοστοιχίας  2/4</vt:lpstr>
      <vt:lpstr>Ανατομικά στοιχεία της κάτω γνάθου που χρειάζονται ιδιαίτερη προσοχή κατά την κατασκευή ολικής οδοντοστοιχίας  3/4</vt:lpstr>
      <vt:lpstr>Ανατομικά στοιχεία της κάτω γνάθου που χρειάζονται ιδιαίτερη προσοχή κατά την κατασκευή ολικής οδοντοστοιχίας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Στοματογναθικού Συστήματος - Συγκλεισιολογία</dc:title>
  <dc:creator>opencourses@teiath.gr</dc:creator>
  <cp:lastModifiedBy>alex</cp:lastModifiedBy>
  <cp:revision>13</cp:revision>
  <dcterms:created xsi:type="dcterms:W3CDTF">2014-12-04T09:37:54Z</dcterms:created>
  <dcterms:modified xsi:type="dcterms:W3CDTF">2015-03-17T14:21:56Z</dcterms:modified>
</cp:coreProperties>
</file>