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1" r:id="rId3"/>
  </p:sldMasterIdLst>
  <p:notesMasterIdLst>
    <p:notesMasterId r:id="rId21"/>
  </p:notesMasterIdLst>
  <p:sldIdLst>
    <p:sldId id="274" r:id="rId4"/>
    <p:sldId id="258" r:id="rId5"/>
    <p:sldId id="260" r:id="rId6"/>
    <p:sldId id="261" r:id="rId7"/>
    <p:sldId id="266" r:id="rId8"/>
    <p:sldId id="262" r:id="rId9"/>
    <p:sldId id="264" r:id="rId10"/>
    <p:sldId id="263" r:id="rId11"/>
    <p:sldId id="265" r:id="rId12"/>
    <p:sldId id="259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custDataLst>
    <p:tags r:id="rId22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D4F6F-E00B-4160-BEC0-DDEA50DB5E10}" type="datetimeFigureOut">
              <a:rPr lang="el-GR" smtClean="0"/>
              <a:t>25/6/2016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20BD8-6A29-4A0B-989A-5361E7421A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2576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90" indent="-179190">
              <a:buFont typeface="Arial" pitchFamily="34" charset="0"/>
              <a:buChar char="•"/>
            </a:pP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20BD8-6A29-4A0B-989A-5361E7421AF9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913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3034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196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2848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11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812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868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36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895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675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245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874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1840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371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64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3599"/>
          </a:xfrm>
          <a:prstGeom prst="rect">
            <a:avLst/>
          </a:prstGeom>
          <a:solidFill>
            <a:srgbClr val="004B82"/>
          </a:solidFill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491880" y="6356349"/>
            <a:ext cx="4235495" cy="363600"/>
          </a:xfrm>
          <a:prstGeom prst="rect">
            <a:avLst/>
          </a:prstGeom>
          <a:solidFill>
            <a:srgbClr val="004B82"/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700" dirty="0" smtClean="0">
                <a:solidFill>
                  <a:prstClr val="white"/>
                </a:solidFill>
              </a:rPr>
              <a:t>ΔΙΕΥΘΥΝΣΕΙΣ ΤΟΥ ΠΡΩΤΟΚΟΛΛΟΥ ΔΙΑΔΙΚΤΥΟΥ</a:t>
            </a:r>
            <a:endParaRPr lang="el-GR" sz="17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630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871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589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402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673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122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2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73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6906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98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4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619538-E60B-4485-A912-883356A81C0E}" type="slidenum">
              <a:rPr lang="el-GR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69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15D6D4-D1E1-4AA2-9157-948B50E484CD}" type="slidenum">
              <a:rPr lang="en-US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91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937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519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249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110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285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484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2B653-ADA0-4435-B24D-A9C0CBA89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642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6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575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 (Ε)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/>
              <a:t>Εργαστηριακή άσκηση - Δυναμική δρομολόγηση (</a:t>
            </a:r>
            <a:r>
              <a:rPr lang="en-US" sz="2800" dirty="0" smtClean="0"/>
              <a:t>RIP</a:t>
            </a:r>
            <a:r>
              <a:rPr lang="el-GR" sz="2800" dirty="0" smtClean="0"/>
              <a:t>)</a:t>
            </a:r>
            <a:endParaRPr lang="el-GR" sz="2800" dirty="0"/>
          </a:p>
          <a:p>
            <a:pPr>
              <a:spcBef>
                <a:spcPts val="600"/>
              </a:spcBef>
            </a:pPr>
            <a:endParaRPr lang="el-GR" sz="1600" dirty="0" smtClean="0"/>
          </a:p>
          <a:p>
            <a:pPr>
              <a:spcBef>
                <a:spcPts val="0"/>
              </a:spcBef>
            </a:pPr>
            <a:r>
              <a:rPr lang="el-GR" sz="2400" dirty="0" smtClean="0">
                <a:cs typeface="Arial" charset="0"/>
              </a:rPr>
              <a:t>Ιφιγένεια </a:t>
            </a:r>
            <a:r>
              <a:rPr lang="el-GR" sz="2400" dirty="0" err="1" smtClean="0">
                <a:cs typeface="Arial" charset="0"/>
              </a:rPr>
              <a:t>Φουντά</a:t>
            </a:r>
            <a:endParaRPr lang="el-GR" sz="24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endParaRPr lang="el-GR" sz="8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/>
              <a:t>Τμήμα</a:t>
            </a:r>
            <a:r>
              <a:rPr lang="en-US" sz="2400" dirty="0" smtClean="0"/>
              <a:t> </a:t>
            </a:r>
            <a:r>
              <a:rPr lang="el-GR" sz="2400" dirty="0" smtClean="0"/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dirty="0">
                <a:solidFill>
                  <a:prstClr val="black"/>
                </a:solidFill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698964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1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080300" y="2190478"/>
            <a:ext cx="4735259" cy="4587599"/>
            <a:chOff x="1487485" y="1362834"/>
            <a:chExt cx="5964835" cy="4566685"/>
          </a:xfrm>
        </p:grpSpPr>
        <p:pic>
          <p:nvPicPr>
            <p:cNvPr id="1026" name="Picture 2" descr="D:\Downloads\Untitled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" t="17994" r="54906" b="26428"/>
            <a:stretch/>
          </p:blipFill>
          <p:spPr bwMode="auto">
            <a:xfrm>
              <a:off x="1619672" y="1484784"/>
              <a:ext cx="5616624" cy="4444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1691680" y="1484784"/>
              <a:ext cx="1512168" cy="302433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Oval 5"/>
            <p:cNvSpPr/>
            <p:nvPr/>
          </p:nvSpPr>
          <p:spPr>
            <a:xfrm>
              <a:off x="4067944" y="1916832"/>
              <a:ext cx="1656184" cy="1440160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Oval 6"/>
            <p:cNvSpPr/>
            <p:nvPr/>
          </p:nvSpPr>
          <p:spPr>
            <a:xfrm>
              <a:off x="5292080" y="3356992"/>
              <a:ext cx="1628571" cy="230425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87485" y="1362834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1</a:t>
              </a: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6731" y="1699900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2</a:t>
              </a:r>
              <a:endParaRPr lang="el-GR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88224" y="3212976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3</a:t>
              </a:r>
              <a:endParaRPr lang="el-GR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18658" y="931233"/>
            <a:ext cx="41046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l-GR" b="1" dirty="0">
                <a:solidFill>
                  <a:srgbClr val="C00000"/>
                </a:solidFill>
              </a:rPr>
              <a:t>Χρήσιμες εντολές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Router rip</a:t>
            </a:r>
          </a:p>
          <a:p>
            <a:pPr lvl="1"/>
            <a:r>
              <a:rPr lang="en-US" dirty="0" smtClean="0"/>
              <a:t>Network </a:t>
            </a:r>
            <a:r>
              <a:rPr lang="en-US" dirty="0" err="1" smtClean="0"/>
              <a:t>xxx.xxx.xxx.xxx</a:t>
            </a:r>
            <a:endParaRPr lang="en-US" dirty="0" smtClean="0"/>
          </a:p>
          <a:p>
            <a:pPr lvl="1"/>
            <a:r>
              <a:rPr lang="en-US" dirty="0"/>
              <a:t>Network </a:t>
            </a:r>
            <a:r>
              <a:rPr lang="en-US" dirty="0" err="1" smtClean="0"/>
              <a:t>yyy.yyy.yyy.yyy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Version 2</a:t>
            </a:r>
          </a:p>
          <a:p>
            <a:pPr lvl="1"/>
            <a:r>
              <a:rPr lang="en-US" dirty="0" smtClean="0"/>
              <a:t>Default-information originate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Προσομοίωση διασύνδεσης με </a:t>
            </a:r>
            <a:r>
              <a:rPr lang="en-US" dirty="0" smtClean="0"/>
              <a:t>ISP </a:t>
            </a:r>
            <a:r>
              <a:rPr lang="el-GR" dirty="0" smtClean="0"/>
              <a:t>στον δρομολογητή </a:t>
            </a:r>
            <a:r>
              <a:rPr lang="en-US" dirty="0" smtClean="0"/>
              <a:t> </a:t>
            </a:r>
            <a:r>
              <a:rPr lang="en-US" dirty="0" err="1" smtClean="0"/>
              <a:t>larisa</a:t>
            </a:r>
            <a:r>
              <a:rPr lang="el-GR" dirty="0" smtClean="0"/>
              <a:t> με χρήση </a:t>
            </a:r>
            <a:r>
              <a:rPr lang="en-US" dirty="0" smtClean="0"/>
              <a:t>loopback: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b="1" dirty="0" smtClean="0"/>
              <a:t>Interface looback0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</a:t>
            </a:r>
            <a:r>
              <a:rPr lang="en-US" b="1" dirty="0" err="1" smtClean="0"/>
              <a:t>Ip</a:t>
            </a:r>
            <a:r>
              <a:rPr lang="en-US" b="1" dirty="0" smtClean="0"/>
              <a:t> address 172.16.1.1 255.255.255.0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Χρήση προεπιλεγμένου δρομολογίου </a:t>
            </a:r>
            <a:r>
              <a:rPr lang="el-GR" dirty="0"/>
              <a:t>στον δρομολογητή </a:t>
            </a:r>
            <a:r>
              <a:rPr lang="en-US" dirty="0"/>
              <a:t> </a:t>
            </a:r>
            <a:r>
              <a:rPr lang="en-US" dirty="0" err="1"/>
              <a:t>larisa</a:t>
            </a:r>
            <a:r>
              <a:rPr lang="el-GR" dirty="0"/>
              <a:t> </a:t>
            </a:r>
            <a:r>
              <a:rPr lang="el-GR" dirty="0" smtClean="0"/>
              <a:t> 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</a:t>
            </a:r>
            <a:r>
              <a:rPr lang="en-US" b="1" dirty="0" err="1" smtClean="0"/>
              <a:t>Ip</a:t>
            </a:r>
            <a:r>
              <a:rPr lang="en-US" b="1" dirty="0" smtClean="0"/>
              <a:t> route 0.0.0.0   0.0.0.0 looback0</a:t>
            </a:r>
            <a:endParaRPr lang="el-G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&amp; διάδοσή του στους άλλους δρομολογητές μέσω </a:t>
            </a:r>
            <a:r>
              <a:rPr lang="en-US" dirty="0" smtClean="0"/>
              <a:t>RIP</a:t>
            </a:r>
          </a:p>
          <a:p>
            <a:pPr marL="457200" lvl="2"/>
            <a:r>
              <a:rPr lang="en-US" b="1" dirty="0"/>
              <a:t>Default-information originate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188640"/>
            <a:ext cx="7781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 sz="3200" dirty="0"/>
              <a:t>Πρωτόκολλο </a:t>
            </a:r>
            <a:r>
              <a:rPr lang="en-US" sz="3200" dirty="0"/>
              <a:t>RIP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81462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r>
              <a:rPr lang="en-US" dirty="0" smtClean="0"/>
              <a:t>;</a:t>
            </a:r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2172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229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(Ε)</a:t>
            </a:r>
            <a:r>
              <a:rPr lang="en-US" sz="2000" dirty="0" smtClean="0"/>
              <a:t>.</a:t>
            </a:r>
            <a:r>
              <a:rPr lang="el-GR" sz="2000" dirty="0"/>
              <a:t> </a:t>
            </a:r>
            <a:r>
              <a:rPr lang="el-GR" sz="2000" dirty="0"/>
              <a:t>Εργαστηριακή άσκηση - Δυναμική δρομολόγηση (RIP)».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14946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>
                <a:solidFill>
                  <a:prstClr val="black"/>
                </a:solidFill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Ως </a:t>
            </a:r>
            <a:r>
              <a:rPr lang="el-GR" b="1" dirty="0">
                <a:solidFill>
                  <a:prstClr val="black"/>
                </a:solidFill>
              </a:rPr>
              <a:t>Μη Εμπορική</a:t>
            </a:r>
            <a:r>
              <a:rPr lang="el-GR" dirty="0">
                <a:solidFill>
                  <a:prstClr val="black"/>
                </a:solidFill>
              </a:rPr>
              <a:t> ορίζεται η χρήση: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endParaRPr lang="el-GR" dirty="0">
              <a:solidFill>
                <a:prstClr val="black"/>
              </a:solidFill>
            </a:endParaRP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</a:rPr>
              <a:t>τόπο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Ο </a:t>
            </a:r>
            <a:r>
              <a:rPr lang="el-GR" dirty="0">
                <a:solidFill>
                  <a:prstClr val="black"/>
                </a:solidFill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l-GR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0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και διάθεση του έργου ή του παράγωγου αυτού με την ίδια άδεια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δημιουργού.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άδεια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6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52826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4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080300" y="2190478"/>
            <a:ext cx="4735259" cy="4587599"/>
            <a:chOff x="1487485" y="1362834"/>
            <a:chExt cx="5964835" cy="4566685"/>
          </a:xfrm>
        </p:grpSpPr>
        <p:pic>
          <p:nvPicPr>
            <p:cNvPr id="1026" name="Picture 2" descr="D:\Downloads\Untitled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" t="17994" r="54906" b="26428"/>
            <a:stretch/>
          </p:blipFill>
          <p:spPr bwMode="auto">
            <a:xfrm>
              <a:off x="1619672" y="1484784"/>
              <a:ext cx="5616624" cy="4444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1691680" y="1484784"/>
              <a:ext cx="1512168" cy="302433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Oval 5"/>
            <p:cNvSpPr/>
            <p:nvPr/>
          </p:nvSpPr>
          <p:spPr>
            <a:xfrm>
              <a:off x="4067944" y="1916832"/>
              <a:ext cx="1656184" cy="1440160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Oval 6"/>
            <p:cNvSpPr/>
            <p:nvPr/>
          </p:nvSpPr>
          <p:spPr>
            <a:xfrm>
              <a:off x="5292080" y="3356992"/>
              <a:ext cx="1628571" cy="230425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87485" y="1362834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1</a:t>
              </a: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6731" y="1699900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2</a:t>
              </a:r>
              <a:endParaRPr lang="el-GR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88224" y="3212976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3</a:t>
              </a:r>
              <a:endParaRPr lang="el-GR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15413" y="1323700"/>
            <a:ext cx="323965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</a:rPr>
              <a:t>Στόχος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r>
              <a:rPr lang="el-GR" sz="2000" b="1" dirty="0" smtClean="0"/>
              <a:t>α. </a:t>
            </a:r>
            <a:r>
              <a:rPr lang="el-GR" sz="2000" dirty="0" smtClean="0"/>
              <a:t>η κατανόηση</a:t>
            </a:r>
            <a:r>
              <a:rPr lang="el-GR" sz="2000" dirty="0"/>
              <a:t> </a:t>
            </a:r>
            <a:r>
              <a:rPr lang="el-GR" sz="2000" dirty="0" smtClean="0"/>
              <a:t>της </a:t>
            </a:r>
            <a:r>
              <a:rPr lang="el-GR" sz="2000" dirty="0"/>
              <a:t>δυναμικής δρομολόγησης μέσω της διαμόρφωσης του πρωτοκόλλου RIP στους δρομολογητές του διαδικτύου </a:t>
            </a:r>
            <a:r>
              <a:rPr lang="el-GR" sz="2000" dirty="0" smtClean="0"/>
              <a:t>μας</a:t>
            </a:r>
            <a:endParaRPr lang="en-US" sz="2000" dirty="0" smtClean="0"/>
          </a:p>
          <a:p>
            <a:endParaRPr lang="el-GR" sz="2000" dirty="0"/>
          </a:p>
          <a:p>
            <a:r>
              <a:rPr lang="el-GR" sz="2000" dirty="0"/>
              <a:t>β. η κατανόηση </a:t>
            </a:r>
            <a:r>
              <a:rPr lang="el-GR" sz="2000" dirty="0" smtClean="0"/>
              <a:t>του μηχανισμού </a:t>
            </a:r>
            <a:r>
              <a:rPr lang="el-GR" sz="2000" dirty="0"/>
              <a:t>προσομοίωσης </a:t>
            </a:r>
            <a:r>
              <a:rPr lang="en-US" sz="2000" dirty="0" smtClean="0"/>
              <a:t>“</a:t>
            </a:r>
            <a:r>
              <a:rPr lang="el-GR" sz="2000" dirty="0" smtClean="0"/>
              <a:t>διασύνδεσης </a:t>
            </a:r>
            <a:r>
              <a:rPr lang="el-GR" sz="2000" dirty="0"/>
              <a:t>διαδικτύου με </a:t>
            </a:r>
            <a:r>
              <a:rPr lang="en-US" sz="2000" dirty="0" smtClean="0"/>
              <a:t>ISP” </a:t>
            </a:r>
            <a:r>
              <a:rPr lang="el-GR" sz="2000" dirty="0"/>
              <a:t>μέσω της χρήσης </a:t>
            </a:r>
            <a:r>
              <a:rPr lang="el-GR" sz="2000" b="1" dirty="0">
                <a:solidFill>
                  <a:srgbClr val="C00000"/>
                </a:solidFill>
              </a:rPr>
              <a:t>ιδεατού </a:t>
            </a:r>
            <a:r>
              <a:rPr lang="en-US" sz="2000" b="1" dirty="0">
                <a:solidFill>
                  <a:srgbClr val="C00000"/>
                </a:solidFill>
              </a:rPr>
              <a:t>interface</a:t>
            </a:r>
            <a:r>
              <a:rPr lang="el-GR" sz="2000" b="1" dirty="0">
                <a:solidFill>
                  <a:srgbClr val="C00000"/>
                </a:solidFill>
              </a:rPr>
              <a:t> </a:t>
            </a:r>
            <a:r>
              <a:rPr lang="el-GR" sz="2000" dirty="0"/>
              <a:t>(</a:t>
            </a:r>
            <a:r>
              <a:rPr lang="en-US" sz="2000" dirty="0"/>
              <a:t>loopback</a:t>
            </a:r>
            <a:r>
              <a:rPr lang="el-GR" sz="2000" dirty="0"/>
              <a:t>) και του ορισμού &amp; διάδοσης  </a:t>
            </a:r>
            <a:r>
              <a:rPr lang="el-GR" sz="2000" b="1" dirty="0">
                <a:solidFill>
                  <a:srgbClr val="C00000"/>
                </a:solidFill>
              </a:rPr>
              <a:t>προεπιλεγμένης διαδρομής</a:t>
            </a:r>
            <a:r>
              <a:rPr lang="el-GR" sz="2000" dirty="0" smtClean="0"/>
              <a:t>.</a:t>
            </a:r>
            <a:endParaRPr lang="el-G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07505" y="229524"/>
            <a:ext cx="9036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 sz="3200" dirty="0"/>
              <a:t>Πρωτόκολλο </a:t>
            </a:r>
            <a:r>
              <a:rPr lang="en-US" sz="3200" dirty="0"/>
              <a:t>RIP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82401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269007" y="1124744"/>
            <a:ext cx="4735259" cy="4587599"/>
            <a:chOff x="1487485" y="1362834"/>
            <a:chExt cx="5964835" cy="4566685"/>
          </a:xfrm>
        </p:grpSpPr>
        <p:pic>
          <p:nvPicPr>
            <p:cNvPr id="1026" name="Picture 2" descr="D:\Downloads\Untitled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" t="17994" r="54906" b="26428"/>
            <a:stretch/>
          </p:blipFill>
          <p:spPr bwMode="auto">
            <a:xfrm>
              <a:off x="1619672" y="1484784"/>
              <a:ext cx="5616624" cy="4444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1691680" y="1484784"/>
              <a:ext cx="1512168" cy="302433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Oval 5"/>
            <p:cNvSpPr/>
            <p:nvPr/>
          </p:nvSpPr>
          <p:spPr>
            <a:xfrm>
              <a:off x="4067944" y="1916832"/>
              <a:ext cx="1656184" cy="1440160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Oval 6"/>
            <p:cNvSpPr/>
            <p:nvPr/>
          </p:nvSpPr>
          <p:spPr>
            <a:xfrm>
              <a:off x="5292080" y="3356992"/>
              <a:ext cx="1628571" cy="230425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87485" y="1362834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1</a:t>
              </a: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6731" y="1699900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2</a:t>
              </a:r>
              <a:endParaRPr lang="el-GR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88224" y="3212976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3</a:t>
              </a:r>
              <a:endParaRPr lang="el-GR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79512" y="949932"/>
            <a:ext cx="394113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Σενάριο</a:t>
            </a:r>
            <a:endParaRPr lang="de-CH" dirty="0" smtClean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dirty="0" err="1" smtClean="0"/>
              <a:t>Διευθυνσιοδότηση</a:t>
            </a:r>
            <a:r>
              <a:rPr lang="el-GR" dirty="0" smtClean="0"/>
              <a:t> διαδικτύου από το  </a:t>
            </a:r>
            <a:r>
              <a:rPr lang="en-US" dirty="0" smtClean="0"/>
              <a:t>Pool </a:t>
            </a:r>
            <a:r>
              <a:rPr lang="el-GR" dirty="0" smtClean="0"/>
              <a:t>διευθύνσεων</a:t>
            </a:r>
            <a:r>
              <a:rPr lang="en-US" dirty="0" smtClean="0"/>
              <a:t> </a:t>
            </a:r>
            <a:r>
              <a:rPr lang="el-GR" dirty="0" smtClean="0"/>
              <a:t>195.130.100.192/26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/>
              <a:t>Εφαρμογή </a:t>
            </a:r>
            <a:r>
              <a:rPr lang="el-GR" dirty="0" smtClean="0"/>
              <a:t>δυναμικής δρομολόγησης στους δρομολογητές του διαδικτύου μας μέσω διαμόρφωσης  του πρωτοκόλλου  </a:t>
            </a:r>
            <a:r>
              <a:rPr lang="en-US" dirty="0" smtClean="0"/>
              <a:t>rip v2</a:t>
            </a:r>
            <a:endParaRPr lang="el-GR" dirty="0"/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Υλοποίηση προσομοίωσης </a:t>
            </a:r>
            <a:r>
              <a:rPr lang="el-GR" b="1" dirty="0" smtClean="0"/>
              <a:t>διασύνδεσης του διαδικτύου μας με </a:t>
            </a:r>
            <a:r>
              <a:rPr lang="en-US" b="1" dirty="0" smtClean="0"/>
              <a:t>ISP</a:t>
            </a:r>
            <a:r>
              <a:rPr lang="en-US" dirty="0" smtClean="0"/>
              <a:t> </a:t>
            </a:r>
            <a:r>
              <a:rPr lang="el-GR" dirty="0" smtClean="0"/>
              <a:t>στον δρομολογητή </a:t>
            </a:r>
            <a:r>
              <a:rPr lang="en-US" dirty="0" smtClean="0"/>
              <a:t> </a:t>
            </a:r>
            <a:r>
              <a:rPr lang="en-US" dirty="0" err="1" smtClean="0"/>
              <a:t>larisa</a:t>
            </a:r>
            <a:r>
              <a:rPr lang="el-GR" dirty="0" smtClean="0"/>
              <a:t> με</a:t>
            </a:r>
            <a:r>
              <a:rPr lang="en-US" dirty="0" smtClean="0"/>
              <a:t>:</a:t>
            </a:r>
          </a:p>
          <a:p>
            <a:pPr marL="800100" lvl="1" indent="-342900">
              <a:buFont typeface="+mj-lt"/>
              <a:buAutoNum type="alphaLcPeriod"/>
            </a:pPr>
            <a:r>
              <a:rPr lang="el-GR" dirty="0" smtClean="0"/>
              <a:t>Ορισμό σημείου διασύνδεσης με </a:t>
            </a:r>
            <a:r>
              <a:rPr lang="en-US" dirty="0" smtClean="0"/>
              <a:t>ISP</a:t>
            </a:r>
            <a:r>
              <a:rPr lang="el-GR" dirty="0" smtClean="0"/>
              <a:t> (</a:t>
            </a:r>
            <a:r>
              <a:rPr lang="en-US" dirty="0"/>
              <a:t>loopback</a:t>
            </a:r>
            <a:r>
              <a:rPr lang="el-GR" dirty="0"/>
              <a:t> </a:t>
            </a:r>
            <a:r>
              <a:rPr lang="en-US" dirty="0"/>
              <a:t>interface</a:t>
            </a:r>
            <a:r>
              <a:rPr lang="el-GR" dirty="0"/>
              <a:t>)</a:t>
            </a:r>
            <a:endParaRPr lang="en-US" dirty="0" smtClean="0"/>
          </a:p>
          <a:p>
            <a:pPr marL="800100" lvl="1" indent="-342900">
              <a:buFont typeface="+mj-lt"/>
              <a:buAutoNum type="alphaLcPeriod"/>
            </a:pPr>
            <a:r>
              <a:rPr lang="el-GR" dirty="0" smtClean="0"/>
              <a:t>Ορισμό προεπιλεγμένου δρομολογίου (</a:t>
            </a:r>
            <a:r>
              <a:rPr lang="en-US" dirty="0" smtClean="0"/>
              <a:t>default route)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l-GR" dirty="0"/>
              <a:t>Διάδοση του προεπιλεγμένου δρομολογίου στους </a:t>
            </a:r>
            <a:r>
              <a:rPr lang="el-GR" dirty="0" smtClean="0"/>
              <a:t>άλλους δρομολογητές μέσω </a:t>
            </a:r>
            <a:r>
              <a:rPr lang="en-US" dirty="0" smtClean="0"/>
              <a:t>RIP</a:t>
            </a:r>
            <a:r>
              <a:rPr lang="el-GR" dirty="0" smtClean="0"/>
              <a:t> (</a:t>
            </a:r>
            <a:r>
              <a:rPr lang="en-US" dirty="0" smtClean="0"/>
              <a:t>default</a:t>
            </a:r>
            <a:r>
              <a:rPr lang="el-GR" dirty="0" smtClean="0"/>
              <a:t>-</a:t>
            </a:r>
            <a:r>
              <a:rPr lang="en-US" dirty="0" smtClean="0"/>
              <a:t>information originate)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147564" y="164539"/>
            <a:ext cx="8852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 sz="3200" dirty="0"/>
              <a:t>Πρωτόκολλο </a:t>
            </a:r>
            <a:r>
              <a:rPr lang="en-US" sz="3200" dirty="0"/>
              <a:t>RIP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8116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264664" y="1134036"/>
            <a:ext cx="4735259" cy="4587599"/>
            <a:chOff x="1487485" y="1362834"/>
            <a:chExt cx="5964835" cy="4566685"/>
          </a:xfrm>
        </p:grpSpPr>
        <p:pic>
          <p:nvPicPr>
            <p:cNvPr id="1026" name="Picture 2" descr="D:\Downloads\Untitled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" t="17994" r="54906" b="26428"/>
            <a:stretch/>
          </p:blipFill>
          <p:spPr bwMode="auto">
            <a:xfrm>
              <a:off x="1619672" y="1484784"/>
              <a:ext cx="5616624" cy="4444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1691680" y="1484784"/>
              <a:ext cx="1512168" cy="302433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Oval 5"/>
            <p:cNvSpPr/>
            <p:nvPr/>
          </p:nvSpPr>
          <p:spPr>
            <a:xfrm>
              <a:off x="4067944" y="1916832"/>
              <a:ext cx="1656184" cy="1440160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Oval 6"/>
            <p:cNvSpPr/>
            <p:nvPr/>
          </p:nvSpPr>
          <p:spPr>
            <a:xfrm>
              <a:off x="5292080" y="3356992"/>
              <a:ext cx="1628571" cy="230425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87485" y="1362834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1</a:t>
              </a: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6731" y="1699900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2</a:t>
              </a:r>
              <a:endParaRPr lang="el-GR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88224" y="3212976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3</a:t>
              </a:r>
              <a:endParaRPr lang="el-GR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79512" y="949932"/>
            <a:ext cx="388843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</a:rPr>
              <a:t>Υλοποίηση</a:t>
            </a:r>
            <a:endParaRPr lang="de-CH" sz="2000" b="1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 </a:t>
            </a:r>
            <a:r>
              <a:rPr lang="el-GR" sz="2000" b="1" dirty="0" err="1"/>
              <a:t>Διευθυνσιοδότηση</a:t>
            </a:r>
            <a:r>
              <a:rPr lang="el-GR" sz="2000" b="1" dirty="0"/>
              <a:t> </a:t>
            </a:r>
            <a:r>
              <a:rPr lang="el-GR" sz="2000" b="1" dirty="0" smtClean="0"/>
              <a:t>διαδικτύου από το  </a:t>
            </a:r>
            <a:r>
              <a:rPr lang="en-US" sz="2000" b="1" dirty="0" smtClean="0"/>
              <a:t>Pool </a:t>
            </a:r>
            <a:r>
              <a:rPr lang="el-GR" sz="2000" b="1" dirty="0" smtClean="0"/>
              <a:t>διευθύνσεων</a:t>
            </a:r>
            <a:r>
              <a:rPr lang="en-US" sz="2000" b="1" dirty="0" smtClean="0"/>
              <a:t> </a:t>
            </a:r>
            <a:r>
              <a:rPr lang="el-GR" sz="2000" b="1" dirty="0" smtClean="0"/>
              <a:t>195.130.100.192/26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l-GR" dirty="0" smtClean="0"/>
              <a:t>Αποδίδουμε </a:t>
            </a:r>
            <a:r>
              <a:rPr lang="en-US" dirty="0"/>
              <a:t>IP</a:t>
            </a:r>
            <a:r>
              <a:rPr lang="el-GR" dirty="0"/>
              <a:t> διευθύνσεις στο διαδίκτυο με τη μέγιστη δυνατή οικονομία από το </a:t>
            </a:r>
            <a:r>
              <a:rPr lang="en-US" dirty="0"/>
              <a:t>pool </a:t>
            </a:r>
            <a:r>
              <a:rPr lang="el-GR" dirty="0"/>
              <a:t>διευθύνσεων 195.130.100.192     λαμβάνοντας υπόψη μας τα παρακάτω:</a:t>
            </a:r>
            <a:endParaRPr lang="el-GR" sz="16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el-GR" dirty="0"/>
              <a:t> Στο τοπικό δίκτυο </a:t>
            </a:r>
            <a:r>
              <a:rPr lang="en-US" dirty="0"/>
              <a:t>L</a:t>
            </a:r>
            <a:r>
              <a:rPr lang="el-GR" dirty="0"/>
              <a:t>1 μπορούν να συνδεθούν το πολύ μέχρι 6 </a:t>
            </a:r>
            <a:r>
              <a:rPr lang="en-US" dirty="0"/>
              <a:t>PCs</a:t>
            </a:r>
            <a:r>
              <a:rPr lang="el-GR" dirty="0"/>
              <a:t>, </a:t>
            </a:r>
            <a:endParaRPr lang="el-GR" sz="1600" dirty="0"/>
          </a:p>
          <a:p>
            <a:pPr marL="342900" indent="-342900">
              <a:buFont typeface="+mj-lt"/>
              <a:buAutoNum type="alphaLcPeriod"/>
            </a:pPr>
            <a:r>
              <a:rPr lang="el-GR" dirty="0"/>
              <a:t>Στο τοπικό δίκτυο </a:t>
            </a:r>
            <a:r>
              <a:rPr lang="en-US" dirty="0"/>
              <a:t>L</a:t>
            </a:r>
            <a:r>
              <a:rPr lang="el-GR" dirty="0"/>
              <a:t>3 μπορούν να συνδεθούν το πολύ μέχρι  22 </a:t>
            </a:r>
            <a:r>
              <a:rPr lang="en-US" dirty="0"/>
              <a:t>PCs </a:t>
            </a:r>
            <a:endParaRPr lang="el-GR" sz="16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el-GR" dirty="0"/>
              <a:t>Στο τοπικό δίκτυο </a:t>
            </a:r>
            <a:r>
              <a:rPr lang="en-US" dirty="0"/>
              <a:t>L</a:t>
            </a:r>
            <a:r>
              <a:rPr lang="el-GR" dirty="0"/>
              <a:t>2 καθώς και στα </a:t>
            </a:r>
            <a:r>
              <a:rPr lang="en-US" dirty="0"/>
              <a:t>WAN </a:t>
            </a:r>
            <a:r>
              <a:rPr lang="el-GR" dirty="0"/>
              <a:t>δίκτυα διασύνδεσης η κατάσταση θα παραμείνει όπως φαίνεται στο σχήμα.</a:t>
            </a:r>
          </a:p>
          <a:p>
            <a:pPr marL="800100" lvl="1" indent="-342900">
              <a:buFont typeface="+mj-lt"/>
              <a:buAutoNum type="alphaLcPeriod"/>
            </a:pP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149492" y="164539"/>
            <a:ext cx="84283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 sz="3200" dirty="0"/>
              <a:t>Πρωτόκολλο </a:t>
            </a:r>
            <a:r>
              <a:rPr lang="en-US" sz="3200" dirty="0"/>
              <a:t>RIP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48681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7538659" y="3625144"/>
            <a:ext cx="1771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195.130.100.192/27</a:t>
            </a:r>
            <a:endParaRPr lang="el-GR" sz="1400" dirty="0"/>
          </a:p>
        </p:txBody>
      </p:sp>
      <p:grpSp>
        <p:nvGrpSpPr>
          <p:cNvPr id="16" name="Ομάδα 15"/>
          <p:cNvGrpSpPr/>
          <p:nvPr/>
        </p:nvGrpSpPr>
        <p:grpSpPr>
          <a:xfrm>
            <a:off x="577985" y="1844824"/>
            <a:ext cx="8132045" cy="4706759"/>
            <a:chOff x="440907" y="1169675"/>
            <a:chExt cx="7817301" cy="4759844"/>
          </a:xfrm>
        </p:grpSpPr>
        <p:pic>
          <p:nvPicPr>
            <p:cNvPr id="1026" name="Picture 2" descr="D:\Downloads\Untitled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" t="17994" r="54906" b="26428"/>
            <a:stretch/>
          </p:blipFill>
          <p:spPr bwMode="auto">
            <a:xfrm>
              <a:off x="1619672" y="1484784"/>
              <a:ext cx="5616624" cy="4444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1691680" y="1484784"/>
              <a:ext cx="1512168" cy="302433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Oval 5"/>
            <p:cNvSpPr/>
            <p:nvPr/>
          </p:nvSpPr>
          <p:spPr>
            <a:xfrm>
              <a:off x="4067944" y="1916832"/>
              <a:ext cx="1656184" cy="1440160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Oval 6"/>
            <p:cNvSpPr/>
            <p:nvPr/>
          </p:nvSpPr>
          <p:spPr>
            <a:xfrm>
              <a:off x="5292080" y="3356992"/>
              <a:ext cx="1628571" cy="230425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55715" y="1179188"/>
              <a:ext cx="11639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1</a:t>
              </a: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532755" y="1515234"/>
              <a:ext cx="1055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2</a:t>
              </a:r>
              <a:endParaRPr lang="el-GR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732240" y="3199828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3</a:t>
              </a:r>
              <a:endParaRPr lang="el-GR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440907" y="1484784"/>
              <a:ext cx="22322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195.130.100.224/28</a:t>
              </a:r>
              <a:endParaRPr lang="el-GR" sz="1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13033" y="1793367"/>
              <a:ext cx="22322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195.130.100.240/30</a:t>
              </a:r>
              <a:endParaRPr lang="el-GR" sz="1400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539552" y="1515234"/>
              <a:ext cx="14401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580112" y="1825078"/>
              <a:ext cx="14401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818048" y="3550037"/>
              <a:ext cx="14401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480264" y="1169675"/>
              <a:ext cx="141577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W1</a:t>
              </a:r>
            </a:p>
            <a:p>
              <a:r>
                <a:rPr lang="en-US" sz="1400" dirty="0" smtClean="0"/>
                <a:t>195.130.100.244</a:t>
              </a:r>
              <a:endParaRPr lang="el-GR" sz="14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3707904" y="1699900"/>
              <a:ext cx="480246" cy="576972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557329" y="1431285"/>
              <a:ext cx="11586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924778" y="4365104"/>
              <a:ext cx="141577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W2</a:t>
              </a:r>
            </a:p>
            <a:p>
              <a:r>
                <a:rPr lang="en-US" sz="1400" dirty="0" smtClean="0"/>
                <a:t>195.130.100.248</a:t>
              </a:r>
              <a:endParaRPr lang="el-GR" sz="1400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989649" y="4626714"/>
              <a:ext cx="119850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3929949" y="3932148"/>
              <a:ext cx="480246" cy="576972"/>
            </a:xfrm>
            <a:prstGeom prst="line">
              <a:avLst/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Ορθογώνιο 2"/>
          <p:cNvSpPr/>
          <p:nvPr/>
        </p:nvSpPr>
        <p:spPr>
          <a:xfrm>
            <a:off x="107504" y="87015"/>
            <a:ext cx="8999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l-GR" sz="3200" dirty="0"/>
              <a:t>Πρωτόκολλο </a:t>
            </a:r>
            <a:r>
              <a:rPr lang="en-US" sz="3200" dirty="0"/>
              <a:t>RIP</a:t>
            </a:r>
            <a:endParaRPr lang="el-GR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27569" y="1069506"/>
            <a:ext cx="739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 </a:t>
            </a:r>
            <a:r>
              <a:rPr lang="el-GR" b="1" dirty="0" smtClean="0">
                <a:solidFill>
                  <a:srgbClr val="C00000"/>
                </a:solidFill>
              </a:rPr>
              <a:t>Υλοποίηση (συνέχεια) - </a:t>
            </a:r>
            <a:r>
              <a:rPr lang="el-GR" b="1" dirty="0" err="1" smtClean="0"/>
              <a:t>Διευθυνσιοδότηση</a:t>
            </a:r>
            <a:r>
              <a:rPr lang="el-GR" b="1" dirty="0" smtClean="0"/>
              <a:t> </a:t>
            </a:r>
            <a:r>
              <a:rPr lang="el-GR" b="1" dirty="0"/>
              <a:t>διαδικτύου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608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264664" y="1134036"/>
            <a:ext cx="4735259" cy="4587599"/>
            <a:chOff x="1487485" y="1362834"/>
            <a:chExt cx="5964835" cy="4566685"/>
          </a:xfrm>
        </p:grpSpPr>
        <p:pic>
          <p:nvPicPr>
            <p:cNvPr id="1026" name="Picture 2" descr="D:\Downloads\Untitled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" t="17994" r="54906" b="26428"/>
            <a:stretch/>
          </p:blipFill>
          <p:spPr bwMode="auto">
            <a:xfrm>
              <a:off x="1619672" y="1484784"/>
              <a:ext cx="5616624" cy="4444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1691680" y="1484784"/>
              <a:ext cx="1512168" cy="302433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Oval 5"/>
            <p:cNvSpPr/>
            <p:nvPr/>
          </p:nvSpPr>
          <p:spPr>
            <a:xfrm>
              <a:off x="4067944" y="1916832"/>
              <a:ext cx="1656184" cy="1440160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Oval 6"/>
            <p:cNvSpPr/>
            <p:nvPr/>
          </p:nvSpPr>
          <p:spPr>
            <a:xfrm>
              <a:off x="5292080" y="3356992"/>
              <a:ext cx="1628571" cy="230425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87485" y="1362834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1</a:t>
              </a: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6731" y="1699900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2</a:t>
              </a:r>
              <a:endParaRPr lang="el-GR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88224" y="3212976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3</a:t>
              </a:r>
              <a:endParaRPr lang="el-GR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8112" y="856357"/>
            <a:ext cx="352839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 </a:t>
            </a:r>
            <a:r>
              <a:rPr lang="el-GR" sz="2400" b="1" dirty="0">
                <a:solidFill>
                  <a:srgbClr val="C00000"/>
                </a:solidFill>
              </a:rPr>
              <a:t>Υλοποίηση (συνέχεια) </a:t>
            </a:r>
            <a:endParaRPr lang="el-GR" sz="2400" b="1" dirty="0" smtClean="0">
              <a:solidFill>
                <a:srgbClr val="C00000"/>
              </a:solidFill>
            </a:endParaRPr>
          </a:p>
          <a:p>
            <a:r>
              <a:rPr lang="en-US" sz="2400" b="1" dirty="0" smtClean="0"/>
              <a:t>2.  </a:t>
            </a:r>
            <a:r>
              <a:rPr lang="el-GR" sz="2400" b="1" dirty="0" smtClean="0"/>
              <a:t>Εφαρμογή </a:t>
            </a:r>
            <a:r>
              <a:rPr lang="el-GR" sz="2400" b="1" dirty="0"/>
              <a:t>δυναμικής δρομολόγησης στους δρομολογητές του διαδικτύου μας μέσω διαμόρφωσης  του πρωτοκόλλου  </a:t>
            </a:r>
            <a:r>
              <a:rPr lang="el-GR" sz="2400" b="1" dirty="0" err="1"/>
              <a:t>rip</a:t>
            </a:r>
            <a:r>
              <a:rPr lang="el-GR" sz="2400" b="1" dirty="0"/>
              <a:t> </a:t>
            </a:r>
            <a:r>
              <a:rPr lang="el-GR" sz="2400" b="1" dirty="0" smtClean="0"/>
              <a:t>v2</a:t>
            </a:r>
            <a:endParaRPr lang="en-US" sz="2400" b="1" dirty="0" smtClean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08606" y="151697"/>
            <a:ext cx="9043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 sz="3200" dirty="0"/>
              <a:t>Πρωτόκολλο </a:t>
            </a:r>
            <a:r>
              <a:rPr lang="en-US" sz="3200" dirty="0"/>
              <a:t>RIP</a:t>
            </a:r>
            <a:endParaRPr lang="el-GR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08112" y="3721638"/>
            <a:ext cx="61050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l-GR" sz="2400" b="1" dirty="0">
                <a:solidFill>
                  <a:srgbClr val="C00000"/>
                </a:solidFill>
              </a:rPr>
              <a:t>Χρήσιμες εντολές </a:t>
            </a:r>
          </a:p>
          <a:p>
            <a:endParaRPr lang="el-GR" sz="2400" dirty="0"/>
          </a:p>
          <a:p>
            <a:r>
              <a:rPr lang="en-US" sz="2400" b="1" dirty="0"/>
              <a:t>Router rip</a:t>
            </a:r>
          </a:p>
          <a:p>
            <a:pPr lvl="1"/>
            <a:r>
              <a:rPr lang="en-US" sz="2400" b="1" dirty="0"/>
              <a:t>Version 2</a:t>
            </a:r>
          </a:p>
          <a:p>
            <a:pPr lvl="1"/>
            <a:r>
              <a:rPr lang="en-US" sz="2400" b="1" dirty="0" smtClean="0"/>
              <a:t>Network </a:t>
            </a:r>
            <a:r>
              <a:rPr lang="el-GR" sz="2400" b="1" dirty="0" smtClean="0"/>
              <a:t> </a:t>
            </a:r>
            <a:r>
              <a:rPr lang="en-US" sz="2400" b="1" dirty="0" smtClean="0"/>
              <a:t>&lt;</a:t>
            </a:r>
            <a:r>
              <a:rPr lang="en-US" sz="2400" b="1" dirty="0" err="1" smtClean="0"/>
              <a:t>ip</a:t>
            </a:r>
            <a:r>
              <a:rPr lang="en-US" sz="2400" b="1" dirty="0" smtClean="0"/>
              <a:t> address&gt;</a:t>
            </a:r>
          </a:p>
          <a:p>
            <a:pPr lvl="1"/>
            <a:r>
              <a:rPr lang="en-US" sz="2400" b="1" dirty="0" smtClean="0"/>
              <a:t>Network </a:t>
            </a:r>
            <a:r>
              <a:rPr lang="el-GR" sz="2400" b="1" dirty="0" smtClean="0"/>
              <a:t> </a:t>
            </a:r>
            <a:r>
              <a:rPr lang="en-US" sz="2400" b="1" dirty="0"/>
              <a:t>&lt;</a:t>
            </a:r>
            <a:r>
              <a:rPr lang="en-US" sz="2400" b="1" dirty="0" err="1"/>
              <a:t>ip</a:t>
            </a:r>
            <a:r>
              <a:rPr lang="en-US" sz="2400" b="1" dirty="0"/>
              <a:t> address&gt;</a:t>
            </a:r>
          </a:p>
          <a:p>
            <a:pPr lvl="1"/>
            <a:r>
              <a:rPr lang="en-US" sz="2400" b="1" dirty="0" smtClean="0"/>
              <a:t>Default-information originate</a:t>
            </a:r>
            <a:r>
              <a:rPr lang="el-GR" sz="2400" b="1" dirty="0" smtClean="0"/>
              <a:t> 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94225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264664" y="1134036"/>
            <a:ext cx="4735259" cy="4587599"/>
            <a:chOff x="1487485" y="1362834"/>
            <a:chExt cx="5964835" cy="4566685"/>
          </a:xfrm>
        </p:grpSpPr>
        <p:pic>
          <p:nvPicPr>
            <p:cNvPr id="1026" name="Picture 2" descr="D:\Downloads\Untitled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" t="17994" r="54906" b="26428"/>
            <a:stretch/>
          </p:blipFill>
          <p:spPr bwMode="auto">
            <a:xfrm>
              <a:off x="1619672" y="1484784"/>
              <a:ext cx="5616624" cy="4444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1691680" y="1484784"/>
              <a:ext cx="1512168" cy="302433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Oval 5"/>
            <p:cNvSpPr/>
            <p:nvPr/>
          </p:nvSpPr>
          <p:spPr>
            <a:xfrm>
              <a:off x="4067944" y="1916832"/>
              <a:ext cx="1656184" cy="1440160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Oval 6"/>
            <p:cNvSpPr/>
            <p:nvPr/>
          </p:nvSpPr>
          <p:spPr>
            <a:xfrm>
              <a:off x="5292080" y="3356992"/>
              <a:ext cx="1628571" cy="230425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87485" y="1362834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1</a:t>
              </a: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6731" y="1699900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2</a:t>
              </a:r>
              <a:endParaRPr lang="el-GR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88224" y="3212976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3</a:t>
              </a:r>
              <a:endParaRPr lang="el-GR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36407" y="970744"/>
            <a:ext cx="35283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Υλοποίηση (συνέχεια) </a:t>
            </a:r>
          </a:p>
          <a:p>
            <a:r>
              <a:rPr lang="el-GR" sz="2400" b="1" dirty="0" smtClean="0"/>
              <a:t>3</a:t>
            </a:r>
            <a:r>
              <a:rPr lang="en-US" sz="2400" b="1" dirty="0" smtClean="0"/>
              <a:t>. </a:t>
            </a:r>
            <a:r>
              <a:rPr lang="el-GR" sz="2400" b="1" dirty="0"/>
              <a:t>Υλοποίηση προσομοίωσης διασύνδεσης του διαδικτύου μας με ISP στον δρομολογητή  </a:t>
            </a:r>
            <a:r>
              <a:rPr lang="el-GR" sz="2400" b="1" dirty="0" err="1" smtClean="0"/>
              <a:t>larisa</a:t>
            </a:r>
            <a:r>
              <a:rPr lang="el-GR" sz="2400" b="1" dirty="0" smtClean="0"/>
              <a:t>:</a:t>
            </a:r>
          </a:p>
          <a:p>
            <a:endParaRPr lang="el-GR" sz="2400" b="1" dirty="0"/>
          </a:p>
          <a:p>
            <a:pPr marL="342900" indent="-342900">
              <a:buFont typeface="+mj-lt"/>
              <a:buAutoNum type="alphaLcPeriod"/>
            </a:pPr>
            <a:r>
              <a:rPr lang="el-GR" sz="2400" b="1" dirty="0" smtClean="0"/>
              <a:t>Ορισμός </a:t>
            </a:r>
            <a:r>
              <a:rPr lang="el-GR" sz="2400" b="1" dirty="0"/>
              <a:t>σημείου διασύνδεσης με ISP (</a:t>
            </a:r>
            <a:r>
              <a:rPr lang="el-GR" sz="2400" b="1" dirty="0" err="1"/>
              <a:t>loopback</a:t>
            </a:r>
            <a:r>
              <a:rPr lang="el-GR" sz="2400" b="1" dirty="0"/>
              <a:t> </a:t>
            </a:r>
            <a:r>
              <a:rPr lang="el-GR" sz="2400" b="1" dirty="0" err="1"/>
              <a:t>interface</a:t>
            </a:r>
            <a:r>
              <a:rPr lang="el-GR" sz="2400" b="1" dirty="0" smtClean="0"/>
              <a:t>)</a:t>
            </a:r>
            <a:r>
              <a:rPr lang="en-US" sz="2400" dirty="0" smtClean="0"/>
              <a:t> </a:t>
            </a:r>
            <a:endParaRPr lang="el-GR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06373" y="164539"/>
            <a:ext cx="8793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 sz="3200" dirty="0"/>
              <a:t>Πρωτόκολλο </a:t>
            </a:r>
            <a:r>
              <a:rPr lang="en-US" sz="3200" dirty="0"/>
              <a:t>RIP</a:t>
            </a:r>
            <a:endParaRPr lang="el-GR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38229" y="4878904"/>
            <a:ext cx="69090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Χρήσιμες </a:t>
            </a:r>
            <a:r>
              <a:rPr lang="el-GR" sz="2400" b="1" dirty="0">
                <a:solidFill>
                  <a:srgbClr val="C00000"/>
                </a:solidFill>
              </a:rPr>
              <a:t>εντολές </a:t>
            </a:r>
          </a:p>
          <a:p>
            <a:endParaRPr lang="el-GR" dirty="0"/>
          </a:p>
          <a:p>
            <a:r>
              <a:rPr lang="en-US" sz="2400" b="1" dirty="0" smtClean="0"/>
              <a:t>Larisa(</a:t>
            </a:r>
            <a:r>
              <a:rPr lang="en-US" sz="2400" b="1" dirty="0" err="1" smtClean="0"/>
              <a:t>config</a:t>
            </a:r>
            <a:r>
              <a:rPr lang="en-US" sz="2400" b="1" dirty="0"/>
              <a:t>)# interface Loopback0</a:t>
            </a:r>
            <a:endParaRPr lang="el-GR" sz="2400" b="1" dirty="0"/>
          </a:p>
          <a:p>
            <a:r>
              <a:rPr lang="en-US" sz="2400" b="1" dirty="0"/>
              <a:t>Larisa(</a:t>
            </a:r>
            <a:r>
              <a:rPr lang="en-US" sz="2400" b="1" dirty="0" err="1"/>
              <a:t>config</a:t>
            </a:r>
            <a:r>
              <a:rPr lang="en-US" sz="2400" b="1" dirty="0"/>
              <a:t>-if)#</a:t>
            </a:r>
            <a:r>
              <a:rPr lang="en-US" sz="2400" b="1" dirty="0" err="1"/>
              <a:t>ip</a:t>
            </a:r>
            <a:r>
              <a:rPr lang="en-US" sz="2400" b="1" dirty="0"/>
              <a:t> address 172.16.1.1 255.255.255.0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24600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264664" y="1134036"/>
            <a:ext cx="4735259" cy="4587599"/>
            <a:chOff x="1487485" y="1362834"/>
            <a:chExt cx="5964835" cy="4566685"/>
          </a:xfrm>
        </p:grpSpPr>
        <p:pic>
          <p:nvPicPr>
            <p:cNvPr id="1026" name="Picture 2" descr="D:\Downloads\Untitled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" t="17994" r="54906" b="26428"/>
            <a:stretch/>
          </p:blipFill>
          <p:spPr bwMode="auto">
            <a:xfrm>
              <a:off x="1619672" y="1484784"/>
              <a:ext cx="5616624" cy="4444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1691680" y="1484784"/>
              <a:ext cx="1512168" cy="302433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Oval 5"/>
            <p:cNvSpPr/>
            <p:nvPr/>
          </p:nvSpPr>
          <p:spPr>
            <a:xfrm>
              <a:off x="4067944" y="1916832"/>
              <a:ext cx="1656184" cy="1440160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Oval 6"/>
            <p:cNvSpPr/>
            <p:nvPr/>
          </p:nvSpPr>
          <p:spPr>
            <a:xfrm>
              <a:off x="5292080" y="3356992"/>
              <a:ext cx="1628571" cy="230425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87485" y="1362834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1</a:t>
              </a: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6731" y="1699900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2</a:t>
              </a:r>
              <a:endParaRPr lang="el-GR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88224" y="3212976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3</a:t>
              </a:r>
              <a:endParaRPr lang="el-GR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36406" y="970744"/>
            <a:ext cx="40282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Υλοποίηση (συνέχεια) </a:t>
            </a:r>
          </a:p>
          <a:p>
            <a:r>
              <a:rPr lang="el-GR" sz="2400" b="1" dirty="0" smtClean="0"/>
              <a:t>3</a:t>
            </a:r>
            <a:r>
              <a:rPr lang="en-US" sz="2400" b="1" dirty="0" smtClean="0"/>
              <a:t>. </a:t>
            </a:r>
            <a:r>
              <a:rPr lang="el-GR" sz="2400" b="1" dirty="0"/>
              <a:t>Υλοποίηση προσομοίωσης διασύνδεσης του διαδικτύου μας με ISP στον δρομολογητή  </a:t>
            </a:r>
            <a:r>
              <a:rPr lang="el-GR" sz="2400" b="1" dirty="0" err="1" smtClean="0"/>
              <a:t>larisa</a:t>
            </a:r>
            <a:r>
              <a:rPr lang="el-GR" sz="2400" b="1" dirty="0" smtClean="0"/>
              <a:t>:</a:t>
            </a:r>
          </a:p>
          <a:p>
            <a:endParaRPr lang="el-GR" sz="2400" b="1" dirty="0"/>
          </a:p>
          <a:p>
            <a:pPr marL="457200" indent="-457200">
              <a:buFont typeface="+mj-lt"/>
              <a:buAutoNum type="alphaLcPeriod" startAt="2"/>
            </a:pPr>
            <a:r>
              <a:rPr lang="el-GR" sz="2400" b="1" dirty="0" smtClean="0"/>
              <a:t>Ορισμός </a:t>
            </a:r>
            <a:r>
              <a:rPr lang="el-GR" sz="2400" b="1" dirty="0"/>
              <a:t>προεπιλεγμένου δρομολογίου (</a:t>
            </a:r>
            <a:r>
              <a:rPr lang="el-GR" sz="2400" b="1" dirty="0" err="1"/>
              <a:t>default</a:t>
            </a:r>
            <a:r>
              <a:rPr lang="el-GR" sz="2400" b="1" dirty="0"/>
              <a:t> </a:t>
            </a:r>
            <a:r>
              <a:rPr lang="el-GR" sz="2400" b="1" dirty="0" err="1"/>
              <a:t>route</a:t>
            </a:r>
            <a:r>
              <a:rPr lang="el-GR" sz="2400" b="1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506" y="164539"/>
            <a:ext cx="7781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 sz="3200" dirty="0"/>
              <a:t>Πρωτόκολλο </a:t>
            </a:r>
            <a:r>
              <a:rPr lang="en-US" sz="3200" dirty="0"/>
              <a:t>RIP</a:t>
            </a:r>
            <a:endParaRPr lang="el-GR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36406" y="4725144"/>
            <a:ext cx="69090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Χρήσιμες </a:t>
            </a:r>
            <a:r>
              <a:rPr lang="el-GR" sz="2400" b="1" dirty="0">
                <a:solidFill>
                  <a:srgbClr val="C00000"/>
                </a:solidFill>
              </a:rPr>
              <a:t>εντολές </a:t>
            </a:r>
          </a:p>
          <a:p>
            <a:endParaRPr lang="el-GR" dirty="0"/>
          </a:p>
          <a:p>
            <a:r>
              <a:rPr lang="en-US" sz="2400" b="1" dirty="0"/>
              <a:t> Larisa(</a:t>
            </a:r>
            <a:r>
              <a:rPr lang="en-US" sz="2400" b="1" dirty="0" err="1"/>
              <a:t>config</a:t>
            </a:r>
            <a:r>
              <a:rPr lang="en-US" sz="2400" b="1" dirty="0"/>
              <a:t>)# </a:t>
            </a:r>
            <a:r>
              <a:rPr lang="en-US" sz="2400" b="1" dirty="0" err="1"/>
              <a:t>ip</a:t>
            </a:r>
            <a:r>
              <a:rPr lang="en-US" sz="2400" b="1" dirty="0"/>
              <a:t> route 0.0.0.0 0.0.0.0 Loopback0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20679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264664" y="1134036"/>
            <a:ext cx="4735259" cy="4587599"/>
            <a:chOff x="1487485" y="1362834"/>
            <a:chExt cx="5964835" cy="4566685"/>
          </a:xfrm>
        </p:grpSpPr>
        <p:pic>
          <p:nvPicPr>
            <p:cNvPr id="1026" name="Picture 2" descr="D:\Downloads\Untitled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" t="17994" r="54906" b="26428"/>
            <a:stretch/>
          </p:blipFill>
          <p:spPr bwMode="auto">
            <a:xfrm>
              <a:off x="1619672" y="1484784"/>
              <a:ext cx="5616624" cy="4444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1691680" y="1484784"/>
              <a:ext cx="1512168" cy="302433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Oval 5"/>
            <p:cNvSpPr/>
            <p:nvPr/>
          </p:nvSpPr>
          <p:spPr>
            <a:xfrm>
              <a:off x="4067944" y="1916832"/>
              <a:ext cx="1656184" cy="1440160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Oval 6"/>
            <p:cNvSpPr/>
            <p:nvPr/>
          </p:nvSpPr>
          <p:spPr>
            <a:xfrm>
              <a:off x="5292080" y="3356992"/>
              <a:ext cx="1628571" cy="230425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87485" y="1362834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1</a:t>
              </a: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6731" y="1699900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2</a:t>
              </a:r>
              <a:endParaRPr lang="el-GR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88224" y="3212976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Lan</a:t>
              </a:r>
              <a:r>
                <a:rPr lang="en-US" dirty="0" smtClean="0"/>
                <a:t> 3</a:t>
              </a:r>
              <a:endParaRPr lang="el-GR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36406" y="970744"/>
            <a:ext cx="43712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Υλοποίηση (συνέχεια) </a:t>
            </a:r>
          </a:p>
          <a:p>
            <a:r>
              <a:rPr lang="el-GR" sz="2400" b="1" dirty="0" smtClean="0"/>
              <a:t>3</a:t>
            </a:r>
            <a:r>
              <a:rPr lang="en-US" sz="2400" b="1" dirty="0" smtClean="0"/>
              <a:t>. </a:t>
            </a:r>
            <a:r>
              <a:rPr lang="el-GR" sz="2400" b="1" dirty="0"/>
              <a:t>Υλοποίηση προσομοίωσης διασύνδεσης του διαδικτύου μας με ISP στον δρομολογητή  </a:t>
            </a:r>
            <a:r>
              <a:rPr lang="el-GR" sz="2400" b="1" dirty="0" err="1" smtClean="0"/>
              <a:t>larisa</a:t>
            </a:r>
            <a:r>
              <a:rPr lang="el-GR" sz="2400" b="1" dirty="0" smtClean="0"/>
              <a:t>:</a:t>
            </a:r>
            <a:endParaRPr lang="en-US" sz="2400" b="1" dirty="0" smtClean="0"/>
          </a:p>
          <a:p>
            <a:endParaRPr lang="el-GR" sz="2400" b="1" dirty="0" smtClean="0"/>
          </a:p>
          <a:p>
            <a:r>
              <a:rPr lang="en-US" sz="2400" b="1" dirty="0" smtClean="0"/>
              <a:t>c. </a:t>
            </a:r>
            <a:r>
              <a:rPr lang="el-GR" sz="2400" b="1" dirty="0" smtClean="0"/>
              <a:t>Διάδοση </a:t>
            </a:r>
            <a:r>
              <a:rPr lang="el-GR" sz="2400" b="1" dirty="0"/>
              <a:t>του προεπιλεγμένου δρομολογίου στους άλλους δρομολογητές μέσω RIP (</a:t>
            </a:r>
            <a:r>
              <a:rPr lang="el-GR" sz="2400" b="1" dirty="0" err="1"/>
              <a:t>default</a:t>
            </a:r>
            <a:r>
              <a:rPr lang="el-GR" sz="2400" b="1" dirty="0"/>
              <a:t>-</a:t>
            </a:r>
            <a:r>
              <a:rPr lang="el-GR" sz="2400" b="1" dirty="0" err="1"/>
              <a:t>information</a:t>
            </a:r>
            <a:r>
              <a:rPr lang="el-GR" sz="2400" b="1" dirty="0"/>
              <a:t> </a:t>
            </a:r>
            <a:r>
              <a:rPr lang="el-GR" sz="2400" b="1" dirty="0" err="1"/>
              <a:t>originate</a:t>
            </a:r>
            <a:r>
              <a:rPr lang="el-GR" sz="2400" b="1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6498" y="78512"/>
            <a:ext cx="7781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 sz="3200" dirty="0"/>
              <a:t>Πρωτόκολλο </a:t>
            </a:r>
            <a:r>
              <a:rPr lang="en-US" sz="3200" dirty="0"/>
              <a:t>RIP</a:t>
            </a:r>
            <a:endParaRPr lang="el-GR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36406" y="4798306"/>
            <a:ext cx="690902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Χρήσιμες </a:t>
            </a:r>
            <a:r>
              <a:rPr lang="el-GR" sz="2400" b="1" dirty="0">
                <a:solidFill>
                  <a:srgbClr val="C00000"/>
                </a:solidFill>
              </a:rPr>
              <a:t>εντολές </a:t>
            </a:r>
          </a:p>
          <a:p>
            <a:endParaRPr lang="el-GR" dirty="0"/>
          </a:p>
          <a:p>
            <a:pPr lvl="1"/>
            <a:r>
              <a:rPr lang="en-US" sz="2400" b="1" dirty="0"/>
              <a:t> Router rip</a:t>
            </a:r>
          </a:p>
          <a:p>
            <a:pPr lvl="1"/>
            <a:r>
              <a:rPr lang="en-US" sz="2400" b="1" dirty="0" smtClean="0"/>
              <a:t>……………………..</a:t>
            </a:r>
            <a:endParaRPr lang="en-US" sz="2400" b="1" dirty="0"/>
          </a:p>
          <a:p>
            <a:pPr lvl="1"/>
            <a:r>
              <a:rPr lang="en-US" sz="2400" b="1" dirty="0">
                <a:solidFill>
                  <a:srgbClr val="C00000"/>
                </a:solidFill>
              </a:rPr>
              <a:t>Default-information originate</a:t>
            </a:r>
            <a:r>
              <a:rPr lang="el-GR" sz="2400" b="1" dirty="0">
                <a:solidFill>
                  <a:srgbClr val="C00000"/>
                </a:solidFill>
              </a:rPr>
              <a:t> </a:t>
            </a:r>
            <a:endParaRPr lang="el-G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40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8a69e3846d563ea7a42a4f9e7969ae785486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C_template_updated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1090</Words>
  <Application>Microsoft Office PowerPoint</Application>
  <PresentationFormat>Προβολή στην οθόνη (4:3)</PresentationFormat>
  <Paragraphs>180</Paragraphs>
  <Slides>17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17</vt:i4>
      </vt:variant>
    </vt:vector>
  </HeadingPairs>
  <TitlesOfParts>
    <vt:vector size="20" baseType="lpstr">
      <vt:lpstr>Office Theme</vt:lpstr>
      <vt:lpstr>1_OC_template_updated</vt:lpstr>
      <vt:lpstr>OC_template_updated</vt:lpstr>
      <vt:lpstr>Δίκτυα Υπολογιστών ΙΙ (Ε)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opencourses</dc:creator>
  <cp:lastModifiedBy>edunet</cp:lastModifiedBy>
  <cp:revision>38</cp:revision>
  <dcterms:created xsi:type="dcterms:W3CDTF">2015-05-18T14:02:47Z</dcterms:created>
  <dcterms:modified xsi:type="dcterms:W3CDTF">2016-06-25T17:25:59Z</dcterms:modified>
</cp:coreProperties>
</file>