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22"/>
  </p:notesMasterIdLst>
  <p:handoutMasterIdLst>
    <p:handoutMasterId r:id="rId23"/>
  </p:handoutMasterIdLst>
  <p:sldIdLst>
    <p:sldId id="256" r:id="rId4"/>
    <p:sldId id="267" r:id="rId5"/>
    <p:sldId id="268" r:id="rId6"/>
    <p:sldId id="269" r:id="rId7"/>
    <p:sldId id="270" r:id="rId8"/>
    <p:sldId id="271" r:id="rId9"/>
    <p:sldId id="272" r:id="rId10"/>
    <p:sldId id="273" r:id="rId11"/>
    <p:sldId id="274" r:id="rId12"/>
    <p:sldId id="275" r:id="rId13"/>
    <p:sldId id="276" r:id="rId14"/>
    <p:sldId id="257" r:id="rId15"/>
    <p:sldId id="262" r:id="rId16"/>
    <p:sldId id="264" r:id="rId17"/>
    <p:sldId id="277" r:id="rId18"/>
    <p:sldId id="278" r:id="rId19"/>
    <p:sldId id="266" r:id="rId20"/>
    <p:sldId id="261" r:id="rId21"/>
  </p:sldIdLst>
  <p:sldSz cx="9144000" cy="6858000" type="screen4x3"/>
  <p:notesSz cx="7104063" cy="10234613"/>
  <p:custDataLst>
    <p:tags r:id="rId2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17/3/2015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17/3/2015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87960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7746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296151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652059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341025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800789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769112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899700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659809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511094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101911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164294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36316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5273625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075754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8236742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21692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55297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9124502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145268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1881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377619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020093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031520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Janee" TargetMode="External"/><Relationship Id="rId4" Type="http://schemas.openxmlformats.org/officeDocument/2006/relationships/hyperlink" Target="http://commons.wikimedia.org/wiki/File:Essilor_strabometer.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Ιστορία και Οπτική του Γυαλιού</a:t>
            </a:r>
            <a:endParaRPr lang="el-GR" sz="3600" b="1" dirty="0">
              <a:solidFill>
                <a:schemeClr val="tx1"/>
              </a:solidFill>
              <a:latin typeface="+mn-lt"/>
            </a:endParaRPr>
          </a:p>
        </p:txBody>
      </p:sp>
      <p:sp>
        <p:nvSpPr>
          <p:cNvPr id="3" name="Υπότιτλος 2"/>
          <p:cNvSpPr>
            <a:spLocks noGrp="1"/>
          </p:cNvSpPr>
          <p:nvPr>
            <p:ph type="subTitle" idx="1"/>
          </p:nvPr>
        </p:nvSpPr>
        <p:spPr>
          <a:xfrm>
            <a:off x="683568" y="2810793"/>
            <a:ext cx="7932946" cy="2060649"/>
          </a:xfrm>
        </p:spPr>
        <p:txBody>
          <a:bodyPr>
            <a:normAutofit fontScale="85000" lnSpcReduction="20000"/>
          </a:bodyPr>
          <a:lstStyle/>
          <a:p>
            <a:r>
              <a:rPr lang="el-GR" sz="2800" b="1" dirty="0" smtClean="0"/>
              <a:t>Ενότητα </a:t>
            </a:r>
            <a:r>
              <a:rPr lang="en-US" sz="2800" b="1" dirty="0" smtClean="0"/>
              <a:t>12</a:t>
            </a:r>
            <a:r>
              <a:rPr lang="el-GR" sz="2800" dirty="0" smtClean="0"/>
              <a:t>:</a:t>
            </a:r>
            <a:r>
              <a:rPr lang="en-US" sz="2800" dirty="0" smtClean="0"/>
              <a:t> </a:t>
            </a:r>
            <a:r>
              <a:rPr lang="el-GR" sz="2800" dirty="0" smtClean="0"/>
              <a:t>Λήψη </a:t>
            </a:r>
            <a:r>
              <a:rPr lang="el-GR" sz="2800" dirty="0" err="1" smtClean="0"/>
              <a:t>κορικής</a:t>
            </a:r>
            <a:r>
              <a:rPr lang="el-GR" sz="2800" dirty="0" smtClean="0"/>
              <a:t> και μετρήσεις σκελετών γυαλιών</a:t>
            </a:r>
          </a:p>
          <a:p>
            <a:endParaRPr lang="el-GR" sz="2800" dirty="0" smtClean="0"/>
          </a:p>
          <a:p>
            <a:pPr>
              <a:spcBef>
                <a:spcPts val="0"/>
              </a:spcBef>
            </a:pPr>
            <a:r>
              <a:rPr lang="el-GR" sz="2400" dirty="0" smtClean="0"/>
              <a:t>Αριστείδης </a:t>
            </a:r>
            <a:r>
              <a:rPr lang="el-GR" sz="2400" dirty="0" err="1"/>
              <a:t>Χανδρινός</a:t>
            </a:r>
            <a:r>
              <a:rPr lang="el-GR" sz="2400" dirty="0"/>
              <a:t>, D.O., </a:t>
            </a:r>
            <a:r>
              <a:rPr lang="el-GR" sz="2400" dirty="0" err="1"/>
              <a:t>MPhil</a:t>
            </a:r>
            <a:r>
              <a:rPr lang="el-GR" sz="2400" dirty="0"/>
              <a:t>,</a:t>
            </a:r>
          </a:p>
          <a:p>
            <a:pPr>
              <a:spcBef>
                <a:spcPts val="0"/>
              </a:spcBef>
            </a:pPr>
            <a:r>
              <a:rPr lang="el-GR" sz="2400" dirty="0"/>
              <a:t>Επίκουρος Καθηγητής ΤΕΙ Αθήνας</a:t>
            </a:r>
          </a:p>
          <a:p>
            <a:pPr>
              <a:spcBef>
                <a:spcPts val="0"/>
              </a:spcBef>
            </a:pPr>
            <a:endParaRPr lang="el-GR" sz="2400" dirty="0"/>
          </a:p>
          <a:p>
            <a:pPr>
              <a:spcBef>
                <a:spcPts val="0"/>
              </a:spcBef>
            </a:pPr>
            <a:r>
              <a:rPr lang="el-GR" sz="2400" dirty="0"/>
              <a:t>Τμήμα Οπτικής και </a:t>
            </a:r>
            <a:r>
              <a:rPr lang="el-GR" sz="2400" dirty="0" err="1"/>
              <a:t>Οπτομετρίας</a:t>
            </a:r>
            <a:r>
              <a:rPr lang="el-GR" sz="2400" dirty="0"/>
              <a:t>, </a:t>
            </a:r>
          </a:p>
          <a:p>
            <a:pPr>
              <a:spcBef>
                <a:spcPts val="0"/>
              </a:spcBef>
            </a:pPr>
            <a:r>
              <a:rPr lang="el-GR" sz="2400" dirty="0"/>
              <a:t>Μέλος  της Ευρωπαϊκής Ακαδημίας </a:t>
            </a:r>
            <a:r>
              <a:rPr lang="el-GR" sz="2400" dirty="0" err="1"/>
              <a:t>Οπτομετρίας</a:t>
            </a:r>
            <a:r>
              <a:rPr lang="el-GR" sz="2400" dirty="0"/>
              <a:t> και Οπτικής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02669" y="4797152"/>
            <a:ext cx="694743" cy="43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333399"/>
                </a:solidFill>
              </a:rPr>
              <a:t>Βασικές Μετρήσεις Τροχίσματος</a:t>
            </a:r>
            <a:endParaRPr lang="el-GR" dirty="0">
              <a:solidFill>
                <a:srgbClr val="333399"/>
              </a:solidFill>
            </a:endParaRPr>
          </a:p>
        </p:txBody>
      </p:sp>
      <p:grpSp>
        <p:nvGrpSpPr>
          <p:cNvPr id="49" name="Ομάδα 48" title="Τοποθέτηση φακού σύμφωνα µε τα κέντρα της συνταγής και υπολογισμός ανοχής στο τρόχισμα"/>
          <p:cNvGrpSpPr/>
          <p:nvPr/>
        </p:nvGrpSpPr>
        <p:grpSpPr>
          <a:xfrm>
            <a:off x="824832" y="1484784"/>
            <a:ext cx="7861968" cy="3928957"/>
            <a:chOff x="824832" y="1484784"/>
            <a:chExt cx="7861968" cy="3928957"/>
          </a:xfrm>
        </p:grpSpPr>
        <p:sp>
          <p:nvSpPr>
            <p:cNvPr id="6" name="Έλλειψη 5"/>
            <p:cNvSpPr/>
            <p:nvPr/>
          </p:nvSpPr>
          <p:spPr>
            <a:xfrm>
              <a:off x="2699792" y="1484784"/>
              <a:ext cx="3384376" cy="3312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Έλλειψη 6"/>
            <p:cNvSpPr/>
            <p:nvPr/>
          </p:nvSpPr>
          <p:spPr>
            <a:xfrm>
              <a:off x="2843808" y="1772816"/>
              <a:ext cx="2664296" cy="27363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9" name="Ευθεία γραμμή σύνδεσης 8"/>
            <p:cNvCxnSpPr/>
            <p:nvPr/>
          </p:nvCxnSpPr>
          <p:spPr>
            <a:xfrm>
              <a:off x="6228184" y="1700808"/>
              <a:ext cx="0" cy="2952328"/>
            </a:xfrm>
            <a:prstGeom prst="line">
              <a:avLst/>
            </a:prstGeom>
            <a:ln w="317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5508104" y="2852936"/>
              <a:ext cx="0" cy="2088232"/>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6084168" y="3404272"/>
              <a:ext cx="0" cy="1824928"/>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2843808" y="3140968"/>
              <a:ext cx="0" cy="180020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H="1">
              <a:off x="2699792" y="3465004"/>
              <a:ext cx="11266" cy="1692188"/>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2483768" y="3140968"/>
              <a:ext cx="620303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a:off x="7956376" y="2636912"/>
              <a:ext cx="0" cy="50405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6804248" y="2852936"/>
              <a:ext cx="0" cy="28803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a:off x="4139952" y="1916832"/>
              <a:ext cx="0" cy="2880320"/>
            </a:xfrm>
            <a:prstGeom prst="line">
              <a:avLst/>
            </a:prstGeom>
            <a:ln w="317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a:off x="4499992" y="2681536"/>
              <a:ext cx="3456384" cy="27384"/>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a:off x="5562847" y="2947256"/>
              <a:ext cx="1241400" cy="11401"/>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a:off x="2843808" y="4937004"/>
              <a:ext cx="2664296" cy="4164"/>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p:nvPr/>
          </p:nvCxnSpPr>
          <p:spPr>
            <a:xfrm>
              <a:off x="2711058" y="5165811"/>
              <a:ext cx="3456384" cy="27384"/>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p:nvPr/>
          </p:nvCxnSpPr>
          <p:spPr>
            <a:xfrm>
              <a:off x="2339752" y="4149080"/>
              <a:ext cx="288032"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p:nvPr/>
          </p:nvCxnSpPr>
          <p:spPr>
            <a:xfrm flipH="1" flipV="1">
              <a:off x="2843807" y="4148581"/>
              <a:ext cx="207640" cy="961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Ευθύγραμμο βέλος σύνδεσης 38"/>
            <p:cNvCxnSpPr/>
            <p:nvPr/>
          </p:nvCxnSpPr>
          <p:spPr>
            <a:xfrm>
              <a:off x="4415409" y="2947256"/>
              <a:ext cx="8383" cy="18840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24832" y="3879022"/>
              <a:ext cx="1512168" cy="707886"/>
            </a:xfrm>
            <a:prstGeom prst="rect">
              <a:avLst/>
            </a:prstGeom>
            <a:solidFill>
              <a:schemeClr val="bg1"/>
            </a:solidFill>
          </p:spPr>
          <p:txBody>
            <a:bodyPr wrap="square" rtlCol="0">
              <a:spAutoFit/>
            </a:bodyPr>
            <a:lstStyle/>
            <a:p>
              <a:r>
                <a:rPr lang="el-GR" sz="2000" dirty="0" smtClean="0">
                  <a:solidFill>
                    <a:prstClr val="black"/>
                  </a:solidFill>
                  <a:latin typeface="Calibri"/>
                </a:rPr>
                <a:t>Περιθώριο τροχίσματος</a:t>
              </a:r>
              <a:endParaRPr lang="el-GR" sz="2000" dirty="0">
                <a:solidFill>
                  <a:prstClr val="black"/>
                </a:solidFill>
                <a:latin typeface="Calibri"/>
              </a:endParaRPr>
            </a:p>
          </p:txBody>
        </p:sp>
        <p:sp>
          <p:nvSpPr>
            <p:cNvPr id="42" name="TextBox 41"/>
            <p:cNvSpPr txBox="1"/>
            <p:nvPr/>
          </p:nvSpPr>
          <p:spPr>
            <a:xfrm>
              <a:off x="3695782" y="1948748"/>
              <a:ext cx="1116124" cy="646331"/>
            </a:xfrm>
            <a:prstGeom prst="rect">
              <a:avLst/>
            </a:prstGeom>
            <a:solidFill>
              <a:schemeClr val="bg1"/>
            </a:solidFill>
          </p:spPr>
          <p:txBody>
            <a:bodyPr wrap="square" rtlCol="0">
              <a:spAutoFit/>
            </a:bodyPr>
            <a:lstStyle/>
            <a:p>
              <a:r>
                <a:rPr lang="el-GR" dirty="0" smtClean="0">
                  <a:solidFill>
                    <a:prstClr val="black"/>
                  </a:solidFill>
                  <a:latin typeface="Calibri"/>
                </a:rPr>
                <a:t>Δεδομένο κέντρο</a:t>
              </a:r>
              <a:endParaRPr lang="el-GR" dirty="0">
                <a:solidFill>
                  <a:prstClr val="black"/>
                </a:solidFill>
                <a:latin typeface="Calibri"/>
              </a:endParaRPr>
            </a:p>
          </p:txBody>
        </p:sp>
        <p:sp>
          <p:nvSpPr>
            <p:cNvPr id="43" name="TextBox 42"/>
            <p:cNvSpPr txBox="1"/>
            <p:nvPr/>
          </p:nvSpPr>
          <p:spPr>
            <a:xfrm>
              <a:off x="4238773" y="2699628"/>
              <a:ext cx="678197" cy="369332"/>
            </a:xfrm>
            <a:prstGeom prst="rect">
              <a:avLst/>
            </a:prstGeom>
            <a:noFill/>
          </p:spPr>
          <p:txBody>
            <a:bodyPr wrap="square" rtlCol="0">
              <a:spAutoFit/>
            </a:bodyPr>
            <a:lstStyle/>
            <a:p>
              <a:r>
                <a:rPr lang="en-US" dirty="0" smtClean="0">
                  <a:solidFill>
                    <a:prstClr val="black"/>
                  </a:solidFill>
                  <a:latin typeface="Calibri"/>
                </a:rPr>
                <a:t>OC</a:t>
              </a:r>
              <a:endParaRPr lang="el-GR" dirty="0">
                <a:solidFill>
                  <a:prstClr val="black"/>
                </a:solidFill>
                <a:latin typeface="Calibri"/>
              </a:endParaRPr>
            </a:p>
          </p:txBody>
        </p:sp>
        <p:sp>
          <p:nvSpPr>
            <p:cNvPr id="44" name="TextBox 43"/>
            <p:cNvSpPr txBox="1"/>
            <p:nvPr/>
          </p:nvSpPr>
          <p:spPr>
            <a:xfrm>
              <a:off x="6069854" y="2397023"/>
              <a:ext cx="516395" cy="369332"/>
            </a:xfrm>
            <a:prstGeom prst="rect">
              <a:avLst/>
            </a:prstGeom>
            <a:solidFill>
              <a:schemeClr val="bg1"/>
            </a:solidFill>
          </p:spPr>
          <p:txBody>
            <a:bodyPr wrap="square" rtlCol="0">
              <a:spAutoFit/>
            </a:bodyPr>
            <a:lstStyle/>
            <a:p>
              <a:r>
                <a:rPr lang="en-US" dirty="0" smtClean="0">
                  <a:solidFill>
                    <a:prstClr val="black"/>
                  </a:solidFill>
                  <a:latin typeface="Calibri"/>
                </a:rPr>
                <a:t>CD</a:t>
              </a:r>
              <a:endParaRPr lang="el-GR" dirty="0">
                <a:solidFill>
                  <a:prstClr val="black"/>
                </a:solidFill>
                <a:latin typeface="Calibri"/>
              </a:endParaRPr>
            </a:p>
          </p:txBody>
        </p:sp>
        <p:sp>
          <p:nvSpPr>
            <p:cNvPr id="45" name="TextBox 44"/>
            <p:cNvSpPr txBox="1"/>
            <p:nvPr/>
          </p:nvSpPr>
          <p:spPr>
            <a:xfrm>
              <a:off x="5918682" y="2752111"/>
              <a:ext cx="666332" cy="369332"/>
            </a:xfrm>
            <a:prstGeom prst="rect">
              <a:avLst/>
            </a:prstGeom>
            <a:solidFill>
              <a:schemeClr val="bg1"/>
            </a:solidFill>
          </p:spPr>
          <p:txBody>
            <a:bodyPr wrap="square" rtlCol="0">
              <a:spAutoFit/>
            </a:bodyPr>
            <a:lstStyle/>
            <a:p>
              <a:r>
                <a:rPr lang="en-US" dirty="0" smtClean="0">
                  <a:solidFill>
                    <a:prstClr val="black"/>
                  </a:solidFill>
                  <a:latin typeface="Calibri"/>
                </a:rPr>
                <a:t>DBL</a:t>
              </a:r>
              <a:endParaRPr lang="el-GR" dirty="0">
                <a:solidFill>
                  <a:prstClr val="black"/>
                </a:solidFill>
                <a:latin typeface="Calibri"/>
              </a:endParaRPr>
            </a:p>
          </p:txBody>
        </p:sp>
        <p:sp>
          <p:nvSpPr>
            <p:cNvPr id="46" name="TextBox 45"/>
            <p:cNvSpPr txBox="1"/>
            <p:nvPr/>
          </p:nvSpPr>
          <p:spPr>
            <a:xfrm>
              <a:off x="3640880" y="4783213"/>
              <a:ext cx="363657" cy="369332"/>
            </a:xfrm>
            <a:prstGeom prst="rect">
              <a:avLst/>
            </a:prstGeom>
            <a:solidFill>
              <a:schemeClr val="bg1"/>
            </a:solidFill>
          </p:spPr>
          <p:txBody>
            <a:bodyPr wrap="square" rtlCol="0">
              <a:spAutoFit/>
            </a:bodyPr>
            <a:lstStyle/>
            <a:p>
              <a:r>
                <a:rPr lang="en-US" dirty="0" smtClean="0">
                  <a:solidFill>
                    <a:prstClr val="black"/>
                  </a:solidFill>
                  <a:latin typeface="Calibri"/>
                </a:rPr>
                <a:t>d</a:t>
              </a:r>
              <a:endParaRPr lang="el-GR" dirty="0">
                <a:solidFill>
                  <a:prstClr val="black"/>
                </a:solidFill>
                <a:latin typeface="Calibri"/>
              </a:endParaRPr>
            </a:p>
          </p:txBody>
        </p:sp>
        <p:sp>
          <p:nvSpPr>
            <p:cNvPr id="47" name="TextBox 46"/>
            <p:cNvSpPr txBox="1"/>
            <p:nvPr/>
          </p:nvSpPr>
          <p:spPr>
            <a:xfrm>
              <a:off x="4220576" y="5044409"/>
              <a:ext cx="290010" cy="369332"/>
            </a:xfrm>
            <a:prstGeom prst="rect">
              <a:avLst/>
            </a:prstGeom>
            <a:solidFill>
              <a:schemeClr val="bg1"/>
            </a:solidFill>
          </p:spPr>
          <p:txBody>
            <a:bodyPr wrap="square" rtlCol="0">
              <a:spAutoFit/>
            </a:bodyPr>
            <a:lstStyle/>
            <a:p>
              <a:r>
                <a:rPr lang="en-US" dirty="0" smtClean="0">
                  <a:solidFill>
                    <a:prstClr val="black"/>
                  </a:solidFill>
                  <a:latin typeface="Calibri"/>
                </a:rPr>
                <a:t>u</a:t>
              </a:r>
              <a:endParaRPr lang="el-GR" dirty="0">
                <a:solidFill>
                  <a:prstClr val="black"/>
                </a:solidFill>
                <a:latin typeface="Calibri"/>
              </a:endParaRPr>
            </a:p>
          </p:txBody>
        </p:sp>
      </p:grpSp>
      <p:sp>
        <p:nvSpPr>
          <p:cNvPr id="50" name="Ορθογώνιο 49"/>
          <p:cNvSpPr/>
          <p:nvPr/>
        </p:nvSpPr>
        <p:spPr>
          <a:xfrm>
            <a:off x="192882" y="5568868"/>
            <a:ext cx="8769977" cy="769441"/>
          </a:xfrm>
          <a:prstGeom prst="rect">
            <a:avLst/>
          </a:prstGeom>
        </p:spPr>
        <p:txBody>
          <a:bodyPr wrap="square">
            <a:spAutoFit/>
          </a:bodyPr>
          <a:lstStyle/>
          <a:p>
            <a:r>
              <a:rPr lang="el-GR" sz="2200" dirty="0">
                <a:solidFill>
                  <a:srgbClr val="000000"/>
                </a:solidFill>
                <a:latin typeface="Calibri"/>
              </a:rPr>
              <a:t>Τοποθέτηση φακού σύμφωνα µε τα κέντρα της συνταγής </a:t>
            </a:r>
            <a:r>
              <a:rPr lang="el-GR" sz="2200" dirty="0" smtClean="0">
                <a:solidFill>
                  <a:srgbClr val="000000"/>
                </a:solidFill>
                <a:latin typeface="Calibri"/>
              </a:rPr>
              <a:t>και</a:t>
            </a:r>
            <a:r>
              <a:rPr lang="en-US" sz="2200" dirty="0" smtClean="0">
                <a:solidFill>
                  <a:srgbClr val="000000"/>
                </a:solidFill>
                <a:latin typeface="Calibri"/>
              </a:rPr>
              <a:t> </a:t>
            </a:r>
            <a:r>
              <a:rPr lang="el-GR" sz="2200" dirty="0" smtClean="0">
                <a:solidFill>
                  <a:srgbClr val="000000"/>
                </a:solidFill>
                <a:latin typeface="Calibri"/>
              </a:rPr>
              <a:t>υπολογισμός </a:t>
            </a:r>
            <a:r>
              <a:rPr lang="el-GR" sz="2200" dirty="0">
                <a:solidFill>
                  <a:srgbClr val="000000"/>
                </a:solidFill>
                <a:latin typeface="Calibri"/>
              </a:rPr>
              <a:t>ανοχής στο τρόχισμα, </a:t>
            </a:r>
            <a:r>
              <a:rPr lang="el-GR" sz="2200" dirty="0" smtClean="0">
                <a:solidFill>
                  <a:srgbClr val="000000"/>
                </a:solidFill>
                <a:latin typeface="Calibri"/>
              </a:rPr>
              <a:t>λόγω </a:t>
            </a:r>
            <a:r>
              <a:rPr lang="el-GR" sz="2200" dirty="0">
                <a:solidFill>
                  <a:srgbClr val="000000"/>
                </a:solidFill>
                <a:latin typeface="Calibri"/>
              </a:rPr>
              <a:t>«πατούρας» του σκελετού. </a:t>
            </a:r>
            <a:endParaRPr lang="el-GR" sz="2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1384663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333399"/>
                </a:solidFill>
              </a:rPr>
              <a:t>Βασικές Μετρήσεις Συνταγής</a:t>
            </a:r>
            <a:endParaRPr lang="el-GR" dirty="0">
              <a:solidFill>
                <a:srgbClr val="333399"/>
              </a:solidFill>
            </a:endParaRPr>
          </a:p>
        </p:txBody>
      </p:sp>
      <p:grpSp>
        <p:nvGrpSpPr>
          <p:cNvPr id="56" name="Ομάδα 55" title="Τα σημεία των οπτικών κέντρων σχηματίζονται από την τομή των αξόνων όρασης, µε το επίπεδο του σκελετού. "/>
          <p:cNvGrpSpPr/>
          <p:nvPr/>
        </p:nvGrpSpPr>
        <p:grpSpPr>
          <a:xfrm>
            <a:off x="1686370" y="1450637"/>
            <a:ext cx="5933630" cy="4282619"/>
            <a:chOff x="1686370" y="1450637"/>
            <a:chExt cx="5933630" cy="4282619"/>
          </a:xfrm>
        </p:grpSpPr>
        <p:sp>
          <p:nvSpPr>
            <p:cNvPr id="6" name="Έλλειψη 5"/>
            <p:cNvSpPr/>
            <p:nvPr/>
          </p:nvSpPr>
          <p:spPr>
            <a:xfrm>
              <a:off x="2339752" y="1484784"/>
              <a:ext cx="1080120" cy="100811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Έλλειψη 6"/>
            <p:cNvSpPr/>
            <p:nvPr/>
          </p:nvSpPr>
          <p:spPr>
            <a:xfrm>
              <a:off x="4788024" y="1450637"/>
              <a:ext cx="1080120" cy="100811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9" name="Ευθεία γραμμή σύνδεσης 8"/>
            <p:cNvCxnSpPr/>
            <p:nvPr/>
          </p:nvCxnSpPr>
          <p:spPr>
            <a:xfrm>
              <a:off x="5328084" y="1450637"/>
              <a:ext cx="48694" cy="416322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2879812" y="1484784"/>
              <a:ext cx="0" cy="424847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V="1">
              <a:off x="1979712" y="2852936"/>
              <a:ext cx="4248472" cy="720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Ορθογώνιο 28"/>
            <p:cNvSpPr/>
            <p:nvPr/>
          </p:nvSpPr>
          <p:spPr>
            <a:xfrm>
              <a:off x="3779912" y="2664296"/>
              <a:ext cx="648072" cy="33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31" name="Ευθύγραμμο βέλος σύνδεσης 30"/>
            <p:cNvCxnSpPr>
              <a:stCxn id="54" idx="3"/>
            </p:cNvCxnSpPr>
            <p:nvPr/>
          </p:nvCxnSpPr>
          <p:spPr>
            <a:xfrm>
              <a:off x="2860332" y="1932435"/>
              <a:ext cx="2467751" cy="17911"/>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p:nvPr/>
          </p:nvCxnSpPr>
          <p:spPr>
            <a:xfrm>
              <a:off x="2933818" y="3356992"/>
              <a:ext cx="2340260" cy="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p:nvPr/>
          </p:nvCxnSpPr>
          <p:spPr>
            <a:xfrm flipV="1">
              <a:off x="4788024" y="4869160"/>
              <a:ext cx="540060" cy="1440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p:nvPr/>
          </p:nvCxnSpPr>
          <p:spPr>
            <a:xfrm flipH="1" flipV="1">
              <a:off x="2987824" y="4869160"/>
              <a:ext cx="576064" cy="720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Ευθύγραμμο βέλος σύνδεσης 38"/>
            <p:cNvCxnSpPr/>
            <p:nvPr/>
          </p:nvCxnSpPr>
          <p:spPr>
            <a:xfrm flipV="1">
              <a:off x="2352898" y="2996952"/>
              <a:ext cx="418902" cy="2880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Ευθύγραμμο βέλος σύνδεσης 40"/>
            <p:cNvCxnSpPr/>
            <p:nvPr/>
          </p:nvCxnSpPr>
          <p:spPr>
            <a:xfrm flipH="1" flipV="1">
              <a:off x="5497581" y="2980228"/>
              <a:ext cx="198377" cy="1607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228184" y="2458749"/>
              <a:ext cx="1391816" cy="707886"/>
            </a:xfrm>
            <a:prstGeom prst="rect">
              <a:avLst/>
            </a:prstGeom>
            <a:solidFill>
              <a:schemeClr val="bg1"/>
            </a:solidFill>
          </p:spPr>
          <p:txBody>
            <a:bodyPr wrap="square" rtlCol="0">
              <a:spAutoFit/>
            </a:bodyPr>
            <a:lstStyle/>
            <a:p>
              <a:r>
                <a:rPr lang="el-GR" sz="2000" dirty="0" smtClean="0">
                  <a:solidFill>
                    <a:prstClr val="black"/>
                  </a:solidFill>
                  <a:latin typeface="Calibri"/>
                </a:rPr>
                <a:t>Επίπεδο σκελετού</a:t>
              </a:r>
              <a:endParaRPr lang="el-GR" sz="2000" dirty="0">
                <a:solidFill>
                  <a:prstClr val="black"/>
                </a:solidFill>
                <a:latin typeface="Calibri"/>
              </a:endParaRPr>
            </a:p>
          </p:txBody>
        </p:sp>
        <p:sp>
          <p:nvSpPr>
            <p:cNvPr id="48" name="TextBox 47"/>
            <p:cNvSpPr txBox="1"/>
            <p:nvPr/>
          </p:nvSpPr>
          <p:spPr>
            <a:xfrm>
              <a:off x="3570308" y="4659233"/>
              <a:ext cx="1103333" cy="707886"/>
            </a:xfrm>
            <a:prstGeom prst="rect">
              <a:avLst/>
            </a:prstGeom>
            <a:solidFill>
              <a:schemeClr val="bg1"/>
            </a:solidFill>
          </p:spPr>
          <p:txBody>
            <a:bodyPr wrap="square" rtlCol="0">
              <a:spAutoFit/>
            </a:bodyPr>
            <a:lstStyle/>
            <a:p>
              <a:pPr algn="ctr"/>
              <a:r>
                <a:rPr lang="el-GR" sz="2000" dirty="0" smtClean="0">
                  <a:solidFill>
                    <a:prstClr val="black"/>
                  </a:solidFill>
                  <a:latin typeface="Calibri"/>
                </a:rPr>
                <a:t>Άξονες όρασης</a:t>
              </a:r>
              <a:endParaRPr lang="el-GR" sz="2000" dirty="0">
                <a:solidFill>
                  <a:prstClr val="black"/>
                </a:solidFill>
                <a:latin typeface="Calibri"/>
              </a:endParaRPr>
            </a:p>
          </p:txBody>
        </p:sp>
        <p:sp>
          <p:nvSpPr>
            <p:cNvPr id="49" name="TextBox 48"/>
            <p:cNvSpPr txBox="1"/>
            <p:nvPr/>
          </p:nvSpPr>
          <p:spPr>
            <a:xfrm>
              <a:off x="5732094" y="3262690"/>
              <a:ext cx="598253" cy="400110"/>
            </a:xfrm>
            <a:prstGeom prst="rect">
              <a:avLst/>
            </a:prstGeom>
            <a:solidFill>
              <a:schemeClr val="bg1"/>
            </a:solidFill>
          </p:spPr>
          <p:txBody>
            <a:bodyPr wrap="square" rtlCol="0">
              <a:spAutoFit/>
            </a:bodyPr>
            <a:lstStyle/>
            <a:p>
              <a:r>
                <a:rPr lang="en-US" sz="2000" dirty="0" smtClean="0">
                  <a:solidFill>
                    <a:prstClr val="black"/>
                  </a:solidFill>
                  <a:latin typeface="Calibri"/>
                </a:rPr>
                <a:t>CP</a:t>
              </a:r>
              <a:endParaRPr lang="el-GR" sz="2000" dirty="0">
                <a:solidFill>
                  <a:prstClr val="black"/>
                </a:solidFill>
                <a:latin typeface="Calibri"/>
              </a:endParaRPr>
            </a:p>
          </p:txBody>
        </p:sp>
        <p:sp>
          <p:nvSpPr>
            <p:cNvPr id="50" name="TextBox 49"/>
            <p:cNvSpPr txBox="1"/>
            <p:nvPr/>
          </p:nvSpPr>
          <p:spPr>
            <a:xfrm>
              <a:off x="3867902" y="3140120"/>
              <a:ext cx="598253" cy="400110"/>
            </a:xfrm>
            <a:prstGeom prst="rect">
              <a:avLst/>
            </a:prstGeom>
            <a:solidFill>
              <a:schemeClr val="bg1"/>
            </a:solidFill>
          </p:spPr>
          <p:txBody>
            <a:bodyPr wrap="square" rtlCol="0">
              <a:spAutoFit/>
            </a:bodyPr>
            <a:lstStyle/>
            <a:p>
              <a:r>
                <a:rPr lang="en-US" sz="2000" dirty="0" smtClean="0">
                  <a:solidFill>
                    <a:prstClr val="black"/>
                  </a:solidFill>
                  <a:latin typeface="Calibri"/>
                </a:rPr>
                <a:t>CD</a:t>
              </a:r>
              <a:endParaRPr lang="el-GR" sz="2000" dirty="0">
                <a:solidFill>
                  <a:prstClr val="black"/>
                </a:solidFill>
                <a:latin typeface="Calibri"/>
              </a:endParaRPr>
            </a:p>
          </p:txBody>
        </p:sp>
        <p:sp>
          <p:nvSpPr>
            <p:cNvPr id="51" name="TextBox 50"/>
            <p:cNvSpPr txBox="1"/>
            <p:nvPr/>
          </p:nvSpPr>
          <p:spPr>
            <a:xfrm>
              <a:off x="1686370" y="3166635"/>
              <a:ext cx="598253" cy="400110"/>
            </a:xfrm>
            <a:prstGeom prst="rect">
              <a:avLst/>
            </a:prstGeom>
            <a:solidFill>
              <a:schemeClr val="bg1"/>
            </a:solidFill>
          </p:spPr>
          <p:txBody>
            <a:bodyPr wrap="square" rtlCol="0">
              <a:spAutoFit/>
            </a:bodyPr>
            <a:lstStyle/>
            <a:p>
              <a:r>
                <a:rPr lang="en-US" sz="2000" dirty="0" smtClean="0">
                  <a:solidFill>
                    <a:prstClr val="black"/>
                  </a:solidFill>
                  <a:latin typeface="Calibri"/>
                </a:rPr>
                <a:t>CP</a:t>
              </a:r>
              <a:endParaRPr lang="el-GR" sz="2000" dirty="0">
                <a:solidFill>
                  <a:prstClr val="black"/>
                </a:solidFill>
                <a:latin typeface="Calibri"/>
              </a:endParaRPr>
            </a:p>
          </p:txBody>
        </p:sp>
        <p:sp>
          <p:nvSpPr>
            <p:cNvPr id="52" name="TextBox 51"/>
            <p:cNvSpPr txBox="1"/>
            <p:nvPr/>
          </p:nvSpPr>
          <p:spPr>
            <a:xfrm>
              <a:off x="3889166" y="1733933"/>
              <a:ext cx="484812" cy="400110"/>
            </a:xfrm>
            <a:prstGeom prst="rect">
              <a:avLst/>
            </a:prstGeom>
            <a:solidFill>
              <a:schemeClr val="bg1"/>
            </a:solidFill>
          </p:spPr>
          <p:txBody>
            <a:bodyPr wrap="square" rtlCol="0">
              <a:spAutoFit/>
            </a:bodyPr>
            <a:lstStyle/>
            <a:p>
              <a:r>
                <a:rPr lang="en-US" sz="2000" dirty="0" smtClean="0">
                  <a:solidFill>
                    <a:prstClr val="black"/>
                  </a:solidFill>
                  <a:latin typeface="Calibri"/>
                </a:rPr>
                <a:t>PD</a:t>
              </a:r>
              <a:endParaRPr lang="el-GR" sz="2000" dirty="0">
                <a:solidFill>
                  <a:prstClr val="black"/>
                </a:solidFill>
                <a:latin typeface="Calibri"/>
              </a:endParaRPr>
            </a:p>
          </p:txBody>
        </p:sp>
        <p:sp>
          <p:nvSpPr>
            <p:cNvPr id="53" name="TextBox 52"/>
            <p:cNvSpPr txBox="1"/>
            <p:nvPr/>
          </p:nvSpPr>
          <p:spPr>
            <a:xfrm>
              <a:off x="5341872" y="1732173"/>
              <a:ext cx="311417" cy="400110"/>
            </a:xfrm>
            <a:prstGeom prst="rect">
              <a:avLst/>
            </a:prstGeom>
            <a:noFill/>
          </p:spPr>
          <p:txBody>
            <a:bodyPr wrap="square" rtlCol="0">
              <a:spAutoFit/>
            </a:bodyPr>
            <a:lstStyle/>
            <a:p>
              <a:r>
                <a:rPr lang="en-US" sz="2000" dirty="0" smtClean="0">
                  <a:solidFill>
                    <a:prstClr val="black"/>
                  </a:solidFill>
                  <a:latin typeface="Calibri"/>
                </a:rPr>
                <a:t>R</a:t>
              </a:r>
              <a:endParaRPr lang="el-GR" sz="2000" dirty="0">
                <a:solidFill>
                  <a:prstClr val="black"/>
                </a:solidFill>
                <a:latin typeface="Calibri"/>
              </a:endParaRPr>
            </a:p>
          </p:txBody>
        </p:sp>
        <p:sp>
          <p:nvSpPr>
            <p:cNvPr id="54" name="TextBox 53"/>
            <p:cNvSpPr txBox="1"/>
            <p:nvPr/>
          </p:nvSpPr>
          <p:spPr>
            <a:xfrm>
              <a:off x="2548915" y="1732380"/>
              <a:ext cx="311417" cy="400110"/>
            </a:xfrm>
            <a:prstGeom prst="rect">
              <a:avLst/>
            </a:prstGeom>
            <a:noFill/>
          </p:spPr>
          <p:txBody>
            <a:bodyPr wrap="square" rtlCol="0">
              <a:spAutoFit/>
            </a:bodyPr>
            <a:lstStyle/>
            <a:p>
              <a:r>
                <a:rPr lang="en-US" sz="2000" dirty="0" smtClean="0">
                  <a:solidFill>
                    <a:prstClr val="black"/>
                  </a:solidFill>
                  <a:latin typeface="Calibri"/>
                </a:rPr>
                <a:t>R</a:t>
              </a:r>
              <a:endParaRPr lang="el-GR" sz="2000" dirty="0">
                <a:solidFill>
                  <a:prstClr val="black"/>
                </a:solidFill>
                <a:latin typeface="Calibri"/>
              </a:endParaRPr>
            </a:p>
          </p:txBody>
        </p:sp>
      </p:grpSp>
      <p:sp>
        <p:nvSpPr>
          <p:cNvPr id="57" name="Ορθογώνιο 56"/>
          <p:cNvSpPr/>
          <p:nvPr/>
        </p:nvSpPr>
        <p:spPr>
          <a:xfrm>
            <a:off x="169168" y="5714282"/>
            <a:ext cx="8517632" cy="1015663"/>
          </a:xfrm>
          <a:prstGeom prst="rect">
            <a:avLst/>
          </a:prstGeom>
        </p:spPr>
        <p:txBody>
          <a:bodyPr wrap="square">
            <a:spAutoFit/>
          </a:bodyPr>
          <a:lstStyle/>
          <a:p>
            <a:r>
              <a:rPr lang="el-GR" sz="2000" dirty="0">
                <a:solidFill>
                  <a:prstClr val="black"/>
                </a:solidFill>
                <a:latin typeface="Calibri"/>
              </a:rPr>
              <a:t>Η απόσταση των οπτικών κέντρων, πρέπει να ταυτίζεται µε την </a:t>
            </a:r>
            <a:r>
              <a:rPr lang="el-GR" sz="2000" dirty="0" err="1">
                <a:solidFill>
                  <a:prstClr val="black"/>
                </a:solidFill>
                <a:latin typeface="Calibri"/>
              </a:rPr>
              <a:t>κορική</a:t>
            </a:r>
            <a:r>
              <a:rPr lang="el-GR" sz="2000" dirty="0">
                <a:solidFill>
                  <a:prstClr val="black"/>
                </a:solidFill>
                <a:latin typeface="Calibri"/>
              </a:rPr>
              <a:t> </a:t>
            </a:r>
            <a:r>
              <a:rPr lang="en-US" sz="2000" dirty="0" smtClean="0">
                <a:solidFill>
                  <a:prstClr val="black"/>
                </a:solidFill>
                <a:latin typeface="Calibri"/>
              </a:rPr>
              <a:t> </a:t>
            </a:r>
            <a:r>
              <a:rPr lang="el-GR" sz="2000" dirty="0" smtClean="0">
                <a:solidFill>
                  <a:prstClr val="black"/>
                </a:solidFill>
                <a:latin typeface="Calibri"/>
              </a:rPr>
              <a:t>απόσταση</a:t>
            </a:r>
            <a:r>
              <a:rPr lang="el-GR" sz="2000" dirty="0">
                <a:solidFill>
                  <a:prstClr val="black"/>
                </a:solidFill>
                <a:latin typeface="Calibri"/>
              </a:rPr>
              <a:t>. Τα </a:t>
            </a:r>
            <a:r>
              <a:rPr lang="el-GR" sz="2000" dirty="0" smtClean="0">
                <a:solidFill>
                  <a:prstClr val="black"/>
                </a:solidFill>
                <a:latin typeface="Calibri"/>
              </a:rPr>
              <a:t>σημεία </a:t>
            </a:r>
            <a:r>
              <a:rPr lang="el-GR" sz="2000" dirty="0">
                <a:solidFill>
                  <a:prstClr val="black"/>
                </a:solidFill>
                <a:latin typeface="Calibri"/>
              </a:rPr>
              <a:t>των οπτικών κέντρων σχηματίζονται από την </a:t>
            </a:r>
            <a:r>
              <a:rPr lang="el-GR" sz="2000" dirty="0" smtClean="0">
                <a:solidFill>
                  <a:prstClr val="black"/>
                </a:solidFill>
                <a:latin typeface="Calibri"/>
              </a:rPr>
              <a:t>τομή </a:t>
            </a:r>
            <a:r>
              <a:rPr lang="el-GR" sz="2000" dirty="0">
                <a:solidFill>
                  <a:prstClr val="black"/>
                </a:solidFill>
                <a:latin typeface="Calibri"/>
              </a:rPr>
              <a:t>των αξόνων όρασης, µε το επίπεδο του σκελετού.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1380065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Αριστείδης </a:t>
            </a:r>
            <a:r>
              <a:rPr lang="el-GR" sz="2000" dirty="0" err="1" smtClean="0"/>
              <a:t>Χανδρινός</a:t>
            </a:r>
            <a:r>
              <a:rPr lang="el-GR" sz="2000" dirty="0" smtClean="0"/>
              <a:t> 2014. </a:t>
            </a:r>
            <a:r>
              <a:rPr lang="el-GR" sz="2000" dirty="0">
                <a:cs typeface="Arial" charset="0"/>
              </a:rPr>
              <a:t>Αριστείδης </a:t>
            </a:r>
            <a:r>
              <a:rPr lang="el-GR" sz="2000" dirty="0" err="1">
                <a:cs typeface="Arial" charset="0"/>
              </a:rPr>
              <a:t>Χανδρινός</a:t>
            </a:r>
            <a:r>
              <a:rPr lang="el-GR" sz="2000" dirty="0" smtClean="0"/>
              <a:t>. «Ιστορία και οπτική του γυαλιού. Ενότητα </a:t>
            </a:r>
            <a:r>
              <a:rPr lang="en-US" sz="2000" dirty="0" smtClean="0"/>
              <a:t>12:</a:t>
            </a:r>
            <a:r>
              <a:rPr lang="el-GR" sz="2000" dirty="0" smtClean="0"/>
              <a:t> </a:t>
            </a:r>
            <a:r>
              <a:rPr lang="el-GR" sz="2000" dirty="0"/>
              <a:t>Λήψη </a:t>
            </a:r>
            <a:r>
              <a:rPr lang="el-GR" sz="2000" dirty="0" err="1"/>
              <a:t>κορικής</a:t>
            </a:r>
            <a:r>
              <a:rPr lang="el-GR" sz="2000" dirty="0"/>
              <a:t> και μετρήσεις σκελετών </a:t>
            </a:r>
            <a:r>
              <a:rPr lang="el-GR" sz="2000" dirty="0" smtClean="0"/>
              <a:t>γυαλιών».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571552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615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 </a:t>
            </a:r>
            <a:r>
              <a:rPr lang="el-GR" dirty="0" smtClean="0">
                <a:solidFill>
                  <a:srgbClr val="333399"/>
                </a:solidFill>
              </a:rPr>
              <a:t>Λήψη (Δια-) </a:t>
            </a:r>
            <a:r>
              <a:rPr lang="el-GR" dirty="0" err="1" smtClean="0">
                <a:solidFill>
                  <a:srgbClr val="333399"/>
                </a:solidFill>
              </a:rPr>
              <a:t>Κορικής</a:t>
            </a:r>
            <a:r>
              <a:rPr lang="el-GR" dirty="0" smtClean="0">
                <a:solidFill>
                  <a:srgbClr val="333399"/>
                </a:solidFill>
              </a:rPr>
              <a:t> Απόστασης</a:t>
            </a:r>
            <a:endParaRPr lang="el-GR" dirty="0">
              <a:solidFill>
                <a:srgbClr val="333399"/>
              </a:solidFill>
            </a:endParaRPr>
          </a:p>
        </p:txBody>
      </p:sp>
      <p:sp>
        <p:nvSpPr>
          <p:cNvPr id="3" name="Θέση περιεχομένου 2"/>
          <p:cNvSpPr>
            <a:spLocks noGrp="1"/>
          </p:cNvSpPr>
          <p:nvPr>
            <p:ph idx="1"/>
          </p:nvPr>
        </p:nvSpPr>
        <p:spPr>
          <a:xfrm>
            <a:off x="683568" y="1556792"/>
            <a:ext cx="2890664" cy="504056"/>
          </a:xfrm>
          <a:ln>
            <a:solidFill>
              <a:schemeClr val="tx1"/>
            </a:solidFill>
          </a:ln>
        </p:spPr>
        <p:txBody>
          <a:bodyPr/>
          <a:lstStyle/>
          <a:p>
            <a:pPr marL="0" indent="0">
              <a:buNone/>
            </a:pPr>
            <a:r>
              <a:rPr lang="el-GR" sz="2400" dirty="0"/>
              <a:t>ΚΑΝΟΝΑΣ (</a:t>
            </a:r>
            <a:r>
              <a:rPr lang="el-GR" sz="2400" dirty="0" err="1"/>
              <a:t>μετράκι</a:t>
            </a:r>
            <a:r>
              <a:rPr lang="el-GR" sz="2400" dirty="0"/>
              <a:t>)</a:t>
            </a:r>
          </a:p>
          <a:p>
            <a:endParaRPr lang="el-GR" dirty="0"/>
          </a:p>
        </p:txBody>
      </p:sp>
      <p:cxnSp>
        <p:nvCxnSpPr>
          <p:cNvPr id="6" name="Ευθύγραμμο βέλος σύνδεσης 5" title="βέλος"/>
          <p:cNvCxnSpPr>
            <a:stCxn id="3" idx="2"/>
          </p:cNvCxnSpPr>
          <p:nvPr/>
        </p:nvCxnSpPr>
        <p:spPr>
          <a:xfrm>
            <a:off x="2128900" y="2060848"/>
            <a:ext cx="0" cy="6480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Θέση περιεχομένου 2"/>
          <p:cNvSpPr txBox="1">
            <a:spLocks/>
          </p:cNvSpPr>
          <p:nvPr/>
        </p:nvSpPr>
        <p:spPr>
          <a:xfrm>
            <a:off x="323528" y="2708920"/>
            <a:ext cx="3994949" cy="720080"/>
          </a:xfrm>
          <a:prstGeom prst="rect">
            <a:avLst/>
          </a:prstGeom>
          <a:ln>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smtClean="0">
                <a:solidFill>
                  <a:prstClr val="black"/>
                </a:solidFill>
              </a:rPr>
              <a:t>Θέτουμε το «0» στο κέντρο της αριστερής ίριδας</a:t>
            </a:r>
          </a:p>
          <a:p>
            <a:pPr fontAlgn="auto">
              <a:spcAft>
                <a:spcPts val="0"/>
              </a:spcAft>
            </a:pPr>
            <a:endParaRPr lang="el-GR" dirty="0">
              <a:solidFill>
                <a:prstClr val="black"/>
              </a:solidFill>
            </a:endParaRPr>
          </a:p>
        </p:txBody>
      </p:sp>
      <p:cxnSp>
        <p:nvCxnSpPr>
          <p:cNvPr id="9" name="Ευθύγραμμο βέλος σύνδεσης 8" title="βέλος"/>
          <p:cNvCxnSpPr/>
          <p:nvPr/>
        </p:nvCxnSpPr>
        <p:spPr>
          <a:xfrm>
            <a:off x="2128900" y="3429000"/>
            <a:ext cx="0" cy="6480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Θέση περιεχομένου 2"/>
          <p:cNvSpPr txBox="1">
            <a:spLocks/>
          </p:cNvSpPr>
          <p:nvPr/>
        </p:nvSpPr>
        <p:spPr>
          <a:xfrm>
            <a:off x="323528" y="4077072"/>
            <a:ext cx="3994949" cy="720080"/>
          </a:xfrm>
          <a:prstGeom prst="rect">
            <a:avLst/>
          </a:prstGeom>
          <a:ln>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smtClean="0">
                <a:solidFill>
                  <a:prstClr val="black"/>
                </a:solidFill>
              </a:rPr>
              <a:t>Μετράμε το κέντρο της δεξιάς ίριδας</a:t>
            </a:r>
            <a:endParaRPr lang="el-GR" dirty="0">
              <a:solidFill>
                <a:prstClr val="black"/>
              </a:solidFill>
            </a:endParaRPr>
          </a:p>
        </p:txBody>
      </p:sp>
      <p:cxnSp>
        <p:nvCxnSpPr>
          <p:cNvPr id="12" name="Ευθύγραμμο βέλος σύνδεσης 11" title="βέλος"/>
          <p:cNvCxnSpPr/>
          <p:nvPr/>
        </p:nvCxnSpPr>
        <p:spPr>
          <a:xfrm>
            <a:off x="2119387" y="4797152"/>
            <a:ext cx="0" cy="6480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txBox="1">
            <a:spLocks/>
          </p:cNvSpPr>
          <p:nvPr/>
        </p:nvSpPr>
        <p:spPr>
          <a:xfrm>
            <a:off x="702180" y="5445224"/>
            <a:ext cx="3024336" cy="510273"/>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smtClean="0">
                <a:solidFill>
                  <a:prstClr val="black"/>
                </a:solidFill>
              </a:rPr>
              <a:t>0</a:t>
            </a:r>
            <a:r>
              <a:rPr lang="el-GR" sz="2200" dirty="0" smtClean="0">
                <a:solidFill>
                  <a:prstClr val="black"/>
                </a:solidFill>
                <a:latin typeface="Cambria Math" panose="02040503050406030204" pitchFamily="18" charset="0"/>
                <a:ea typeface="Cambria Math" panose="02040503050406030204" pitchFamily="18" charset="0"/>
              </a:rPr>
              <a:t>⟹64= </a:t>
            </a:r>
            <a:r>
              <a:rPr lang="el-GR" sz="2200" dirty="0" err="1" smtClean="0">
                <a:solidFill>
                  <a:prstClr val="black"/>
                </a:solidFill>
                <a:ea typeface="Cambria Math" panose="02040503050406030204" pitchFamily="18" charset="0"/>
              </a:rPr>
              <a:t>κορική</a:t>
            </a:r>
            <a:r>
              <a:rPr lang="el-GR" sz="2200" dirty="0" smtClean="0">
                <a:solidFill>
                  <a:prstClr val="black"/>
                </a:solidFill>
                <a:ea typeface="Cambria Math" panose="02040503050406030204" pitchFamily="18" charset="0"/>
              </a:rPr>
              <a:t> 64 </a:t>
            </a:r>
            <a:r>
              <a:rPr lang="en-US" sz="2200" dirty="0" smtClean="0">
                <a:solidFill>
                  <a:prstClr val="black"/>
                </a:solidFill>
                <a:ea typeface="Cambria Math" panose="02040503050406030204" pitchFamily="18" charset="0"/>
              </a:rPr>
              <a:t>mm</a:t>
            </a:r>
            <a:endParaRPr lang="el-GR" dirty="0">
              <a:solidFill>
                <a:prstClr val="black"/>
              </a:solidFill>
            </a:endParaRPr>
          </a:p>
        </p:txBody>
      </p:sp>
      <p:sp>
        <p:nvSpPr>
          <p:cNvPr id="14" name="Θέση περιεχομένου 2"/>
          <p:cNvSpPr txBox="1">
            <a:spLocks/>
          </p:cNvSpPr>
          <p:nvPr/>
        </p:nvSpPr>
        <p:spPr>
          <a:xfrm>
            <a:off x="5148064" y="1556792"/>
            <a:ext cx="3451212" cy="504056"/>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400" dirty="0">
                <a:solidFill>
                  <a:prstClr val="black"/>
                </a:solidFill>
              </a:rPr>
              <a:t>ΑΥΤΟΜΑΤΟ  ΚΟΡΟΜΕΤΡΟ </a:t>
            </a:r>
          </a:p>
          <a:p>
            <a:pPr fontAlgn="auto">
              <a:spcAft>
                <a:spcPts val="0"/>
              </a:spcAft>
            </a:pPr>
            <a:endParaRPr lang="el-GR" dirty="0">
              <a:solidFill>
                <a:prstClr val="black"/>
              </a:solidFill>
            </a:endParaRPr>
          </a:p>
        </p:txBody>
      </p:sp>
      <p:cxnSp>
        <p:nvCxnSpPr>
          <p:cNvPr id="15" name="Ευθύγραμμο βέλος σύνδεσης 14" title="βέλος"/>
          <p:cNvCxnSpPr/>
          <p:nvPr/>
        </p:nvCxnSpPr>
        <p:spPr>
          <a:xfrm>
            <a:off x="6804248" y="2060848"/>
            <a:ext cx="0" cy="6480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Θέση περιεχομένου 2"/>
          <p:cNvSpPr txBox="1">
            <a:spLocks/>
          </p:cNvSpPr>
          <p:nvPr/>
        </p:nvSpPr>
        <p:spPr>
          <a:xfrm>
            <a:off x="5805510" y="2708920"/>
            <a:ext cx="1997475" cy="504056"/>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err="1" smtClean="0">
                <a:solidFill>
                  <a:prstClr val="black"/>
                </a:solidFill>
              </a:rPr>
              <a:t>Μονοφθαλμική</a:t>
            </a:r>
            <a:endParaRPr lang="el-GR" sz="2200" dirty="0" smtClean="0">
              <a:solidFill>
                <a:prstClr val="black"/>
              </a:solidFill>
            </a:endParaRPr>
          </a:p>
          <a:p>
            <a:pPr fontAlgn="auto">
              <a:spcAft>
                <a:spcPts val="0"/>
              </a:spcAft>
            </a:pPr>
            <a:endParaRPr lang="el-GR" dirty="0">
              <a:solidFill>
                <a:prstClr val="black"/>
              </a:solidFill>
            </a:endParaRPr>
          </a:p>
        </p:txBody>
      </p:sp>
      <p:cxnSp>
        <p:nvCxnSpPr>
          <p:cNvPr id="17" name="Ευθύγραμμο βέλος σύνδεσης 16" title="βέλος"/>
          <p:cNvCxnSpPr/>
          <p:nvPr/>
        </p:nvCxnSpPr>
        <p:spPr>
          <a:xfrm>
            <a:off x="6804247" y="3212976"/>
            <a:ext cx="0" cy="6480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Θέση περιεχομένου 2"/>
          <p:cNvSpPr txBox="1">
            <a:spLocks/>
          </p:cNvSpPr>
          <p:nvPr/>
        </p:nvSpPr>
        <p:spPr>
          <a:xfrm>
            <a:off x="5476786" y="3852740"/>
            <a:ext cx="2793767" cy="648072"/>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smtClean="0">
                <a:solidFill>
                  <a:prstClr val="black"/>
                </a:solidFill>
              </a:rPr>
              <a:t>Για μακριά – Για κοντά</a:t>
            </a:r>
          </a:p>
          <a:p>
            <a:pPr fontAlgn="auto">
              <a:spcAft>
                <a:spcPts val="0"/>
              </a:spcAft>
            </a:pPr>
            <a:endParaRPr lang="el-GR" dirty="0">
              <a:solidFill>
                <a:prstClr val="black"/>
              </a:solidFill>
            </a:endParaRPr>
          </a:p>
        </p:txBody>
      </p:sp>
      <p:cxnSp>
        <p:nvCxnSpPr>
          <p:cNvPr id="19" name="Ευθύγραμμο βέλος σύνδεσης 18" title="βέλος"/>
          <p:cNvCxnSpPr/>
          <p:nvPr/>
        </p:nvCxnSpPr>
        <p:spPr>
          <a:xfrm>
            <a:off x="6804247" y="4500812"/>
            <a:ext cx="0" cy="6480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Θέση περιεχομένου 2"/>
          <p:cNvSpPr txBox="1">
            <a:spLocks/>
          </p:cNvSpPr>
          <p:nvPr/>
        </p:nvSpPr>
        <p:spPr>
          <a:xfrm>
            <a:off x="5492320" y="5148884"/>
            <a:ext cx="2793767" cy="648072"/>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smtClean="0">
                <a:solidFill>
                  <a:prstClr val="black"/>
                </a:solidFill>
              </a:rPr>
              <a:t>Μακριά 64 – Κοντά 59</a:t>
            </a:r>
          </a:p>
          <a:p>
            <a:pPr fontAlgn="auto">
              <a:spcAft>
                <a:spcPts val="0"/>
              </a:spcAft>
            </a:pPr>
            <a:endParaRPr lang="el-GR"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96404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solidFill>
                  <a:srgbClr val="333399"/>
                </a:solidFill>
              </a:rPr>
              <a:t>Μέτρηση </a:t>
            </a:r>
            <a:r>
              <a:rPr lang="el-GR" sz="4400" dirty="0" err="1" smtClean="0">
                <a:solidFill>
                  <a:srgbClr val="333399"/>
                </a:solidFill>
              </a:rPr>
              <a:t>Κορικής</a:t>
            </a:r>
            <a:r>
              <a:rPr lang="el-GR" sz="4400" dirty="0" smtClean="0">
                <a:solidFill>
                  <a:srgbClr val="333399"/>
                </a:solidFill>
              </a:rPr>
              <a:t> Με Χρήση Κανόνα</a:t>
            </a:r>
            <a:br>
              <a:rPr lang="el-GR" sz="4400" dirty="0" smtClean="0">
                <a:solidFill>
                  <a:srgbClr val="333399"/>
                </a:solidFill>
              </a:rPr>
            </a:br>
            <a:r>
              <a:rPr lang="el-GR" sz="3600" b="0" dirty="0" smtClean="0">
                <a:solidFill>
                  <a:srgbClr val="333399"/>
                </a:solidFill>
              </a:rPr>
              <a:t>(1 από 6)</a:t>
            </a:r>
            <a:endParaRPr lang="el-GR" sz="3600" b="0" dirty="0">
              <a:solidFill>
                <a:srgbClr val="333399"/>
              </a:solidFill>
            </a:endParaRPr>
          </a:p>
        </p:txBody>
      </p:sp>
      <p:sp>
        <p:nvSpPr>
          <p:cNvPr id="3" name="Θέση περιεχομένου 2"/>
          <p:cNvSpPr>
            <a:spLocks noGrp="1"/>
          </p:cNvSpPr>
          <p:nvPr>
            <p:ph idx="1"/>
          </p:nvPr>
        </p:nvSpPr>
        <p:spPr>
          <a:xfrm>
            <a:off x="457200" y="1196752"/>
            <a:ext cx="8229600" cy="1080120"/>
          </a:xfrm>
        </p:spPr>
        <p:txBody>
          <a:bodyPr>
            <a:normAutofit/>
          </a:bodyPr>
          <a:lstStyle/>
          <a:p>
            <a:pPr>
              <a:buFont typeface="Wingdings" panose="05000000000000000000" pitchFamily="2" charset="2"/>
              <a:buChar char="Ø"/>
            </a:pPr>
            <a:r>
              <a:rPr lang="el-GR" sz="2400" dirty="0"/>
              <a:t>Τοποθετείστε τον πελάτη απέναντι σας σε απόσταση τεντωμένου βραχίονα</a:t>
            </a:r>
          </a:p>
          <a:p>
            <a:pPr>
              <a:buFont typeface="Wingdings" panose="05000000000000000000" pitchFamily="2" charset="2"/>
              <a:buChar char="Ø"/>
            </a:pPr>
            <a:endParaRPr lang="el-GR" sz="2400" dirty="0"/>
          </a:p>
        </p:txBody>
      </p:sp>
      <p:grpSp>
        <p:nvGrpSpPr>
          <p:cNvPr id="49" name="Ομάδα 48" title="Μέτρηση Κορικής Με Χρήση Κανόνα"/>
          <p:cNvGrpSpPr/>
          <p:nvPr/>
        </p:nvGrpSpPr>
        <p:grpSpPr>
          <a:xfrm>
            <a:off x="2081894" y="2282985"/>
            <a:ext cx="4980212" cy="1653974"/>
            <a:chOff x="1467450" y="2307498"/>
            <a:chExt cx="4980212" cy="1653974"/>
          </a:xfrm>
        </p:grpSpPr>
        <p:sp>
          <p:nvSpPr>
            <p:cNvPr id="12" name="Έλλειψη 11"/>
            <p:cNvSpPr/>
            <p:nvPr/>
          </p:nvSpPr>
          <p:spPr>
            <a:xfrm>
              <a:off x="4811254" y="2328189"/>
              <a:ext cx="1152128" cy="6480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Έλλειψη 5"/>
            <p:cNvSpPr/>
            <p:nvPr/>
          </p:nvSpPr>
          <p:spPr>
            <a:xfrm>
              <a:off x="2483768" y="2348880"/>
              <a:ext cx="1152128" cy="6480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1" name="Έλλειψη 10"/>
            <p:cNvSpPr/>
            <p:nvPr/>
          </p:nvSpPr>
          <p:spPr>
            <a:xfrm>
              <a:off x="5063282" y="2307498"/>
              <a:ext cx="648072" cy="648072"/>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0" name="Έλλειψη 9"/>
            <p:cNvSpPr/>
            <p:nvPr/>
          </p:nvSpPr>
          <p:spPr>
            <a:xfrm>
              <a:off x="5243302" y="2485142"/>
              <a:ext cx="288032" cy="292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Έλλειψη 6"/>
            <p:cNvSpPr/>
            <p:nvPr/>
          </p:nvSpPr>
          <p:spPr>
            <a:xfrm>
              <a:off x="2735796" y="2328189"/>
              <a:ext cx="648072" cy="648072"/>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8" name="Έλλειψη 7"/>
            <p:cNvSpPr/>
            <p:nvPr/>
          </p:nvSpPr>
          <p:spPr>
            <a:xfrm>
              <a:off x="2915816" y="2505833"/>
              <a:ext cx="288032" cy="292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 name="Έλλειψη 8"/>
            <p:cNvSpPr/>
            <p:nvPr/>
          </p:nvSpPr>
          <p:spPr>
            <a:xfrm>
              <a:off x="3036972" y="2672916"/>
              <a:ext cx="45719"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4" name="Ορθογώνιο 13"/>
            <p:cNvSpPr/>
            <p:nvPr/>
          </p:nvSpPr>
          <p:spPr>
            <a:xfrm>
              <a:off x="2928046" y="2833297"/>
              <a:ext cx="3519616" cy="429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16" name="Ευθεία γραμμή σύνδεσης 15"/>
            <p:cNvCxnSpPr/>
            <p:nvPr/>
          </p:nvCxnSpPr>
          <p:spPr>
            <a:xfrm>
              <a:off x="3036972" y="2833297"/>
              <a:ext cx="0" cy="307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3491880" y="2847694"/>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a:off x="3213559" y="2839869"/>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a:off x="3383868" y="2832517"/>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p:nvPr/>
          </p:nvCxnSpPr>
          <p:spPr>
            <a:xfrm>
              <a:off x="3651770" y="2839869"/>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a:off x="3851920" y="2836761"/>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a:off x="4067944" y="2814250"/>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4283968" y="2814250"/>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4484479" y="2825750"/>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a:off x="4705044" y="2814250"/>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p:cNvCxnSpPr/>
            <p:nvPr/>
          </p:nvCxnSpPr>
          <p:spPr>
            <a:xfrm>
              <a:off x="4840970" y="2814250"/>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a:off x="5063282" y="2845311"/>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p:nvPr/>
          </p:nvCxnSpPr>
          <p:spPr>
            <a:xfrm>
              <a:off x="5243302" y="2802291"/>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a:off x="5387318" y="2814250"/>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p:cNvCxnSpPr/>
            <p:nvPr/>
          </p:nvCxnSpPr>
          <p:spPr>
            <a:xfrm>
              <a:off x="5561050" y="2825750"/>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p:cNvCxnSpPr/>
            <p:nvPr/>
          </p:nvCxnSpPr>
          <p:spPr>
            <a:xfrm>
              <a:off x="5796136" y="2836761"/>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p:cNvCxnSpPr/>
            <p:nvPr/>
          </p:nvCxnSpPr>
          <p:spPr>
            <a:xfrm>
              <a:off x="5963382" y="2845311"/>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p:cNvCxnSpPr/>
            <p:nvPr/>
          </p:nvCxnSpPr>
          <p:spPr>
            <a:xfrm>
              <a:off x="6156176" y="2839869"/>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p:cNvCxnSpPr/>
            <p:nvPr/>
          </p:nvCxnSpPr>
          <p:spPr>
            <a:xfrm>
              <a:off x="6300192" y="2843116"/>
              <a:ext cx="0" cy="307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Ελεύθερη σχεδίαση 46"/>
            <p:cNvSpPr/>
            <p:nvPr/>
          </p:nvSpPr>
          <p:spPr>
            <a:xfrm>
              <a:off x="3845490" y="3269293"/>
              <a:ext cx="726510" cy="692179"/>
            </a:xfrm>
            <a:custGeom>
              <a:avLst/>
              <a:gdLst>
                <a:gd name="connsiteX0" fmla="*/ 225469 w 726510"/>
                <a:gd name="connsiteY0" fmla="*/ 0 h 692179"/>
                <a:gd name="connsiteX1" fmla="*/ 0 w 726510"/>
                <a:gd name="connsiteY1" fmla="*/ 463463 h 692179"/>
                <a:gd name="connsiteX2" fmla="*/ 0 w 726510"/>
                <a:gd name="connsiteY2" fmla="*/ 463463 h 692179"/>
                <a:gd name="connsiteX3" fmla="*/ 212943 w 726510"/>
                <a:gd name="connsiteY3" fmla="*/ 676406 h 692179"/>
                <a:gd name="connsiteX4" fmla="*/ 237995 w 726510"/>
                <a:gd name="connsiteY4" fmla="*/ 676406 h 692179"/>
                <a:gd name="connsiteX5" fmla="*/ 726510 w 726510"/>
                <a:gd name="connsiteY5" fmla="*/ 688932 h 69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510" h="692179">
                  <a:moveTo>
                    <a:pt x="225469" y="0"/>
                  </a:moveTo>
                  <a:lnTo>
                    <a:pt x="0" y="463463"/>
                  </a:lnTo>
                  <a:lnTo>
                    <a:pt x="0" y="463463"/>
                  </a:lnTo>
                  <a:cubicBezTo>
                    <a:pt x="35490" y="498953"/>
                    <a:pt x="173277" y="640916"/>
                    <a:pt x="212943" y="676406"/>
                  </a:cubicBezTo>
                  <a:cubicBezTo>
                    <a:pt x="252609" y="711896"/>
                    <a:pt x="237995" y="676406"/>
                    <a:pt x="237995" y="676406"/>
                  </a:cubicBezTo>
                  <a:lnTo>
                    <a:pt x="726510" y="68893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48" name="Text Box 7"/>
            <p:cNvSpPr txBox="1">
              <a:spLocks noChangeArrowheads="1"/>
            </p:cNvSpPr>
            <p:nvPr/>
          </p:nvSpPr>
          <p:spPr bwMode="auto">
            <a:xfrm>
              <a:off x="1467450" y="2847694"/>
              <a:ext cx="99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2400" dirty="0">
                  <a:solidFill>
                    <a:prstClr val="black"/>
                  </a:solidFill>
                  <a:latin typeface="Calibri"/>
                </a:rPr>
                <a:t>( </a:t>
              </a:r>
              <a:r>
                <a:rPr lang="el-GR" sz="2400" dirty="0">
                  <a:solidFill>
                    <a:prstClr val="black"/>
                  </a:solidFill>
                  <a:latin typeface="Cambria Math" panose="02040503050406030204" pitchFamily="18" charset="0"/>
                  <a:ea typeface="Cambria Math" panose="02040503050406030204" pitchFamily="18" charset="0"/>
                </a:rPr>
                <a:t>Ι</a:t>
              </a:r>
              <a:r>
                <a:rPr lang="el-GR" sz="2400" dirty="0">
                  <a:solidFill>
                    <a:prstClr val="black"/>
                  </a:solidFill>
                  <a:latin typeface="Calibri"/>
                </a:rPr>
                <a:t> )</a:t>
              </a:r>
            </a:p>
          </p:txBody>
        </p:sp>
      </p:grpSp>
      <p:sp>
        <p:nvSpPr>
          <p:cNvPr id="50" name="Ορθογώνιο 49"/>
          <p:cNvSpPr/>
          <p:nvPr/>
        </p:nvSpPr>
        <p:spPr>
          <a:xfrm>
            <a:off x="428970" y="4304904"/>
            <a:ext cx="8391501" cy="1569660"/>
          </a:xfrm>
          <a:prstGeom prst="rect">
            <a:avLst/>
          </a:prstGeom>
        </p:spPr>
        <p:txBody>
          <a:bodyPr wrap="square">
            <a:spAutoFit/>
          </a:bodyPr>
          <a:lstStyle/>
          <a:p>
            <a:pPr marL="342900" indent="-342900">
              <a:buFont typeface="Wingdings" panose="05000000000000000000" pitchFamily="2" charset="2"/>
              <a:buChar char="Ø"/>
            </a:pPr>
            <a:r>
              <a:rPr lang="el-GR" sz="2400" dirty="0">
                <a:solidFill>
                  <a:prstClr val="black"/>
                </a:solidFill>
                <a:latin typeface="Calibri"/>
              </a:rPr>
              <a:t>Κρατήστε το </a:t>
            </a:r>
            <a:r>
              <a:rPr lang="el-GR" sz="2400" dirty="0" err="1">
                <a:solidFill>
                  <a:prstClr val="black"/>
                </a:solidFill>
                <a:latin typeface="Calibri"/>
              </a:rPr>
              <a:t>μετράκι</a:t>
            </a:r>
            <a:r>
              <a:rPr lang="el-GR" sz="2400" dirty="0">
                <a:solidFill>
                  <a:prstClr val="black"/>
                </a:solidFill>
                <a:latin typeface="Calibri"/>
              </a:rPr>
              <a:t> σας (βαθμολογημένο κανόνα ή χάρακα) κατά μήκος μπροστά από τη γέφυρα του σκελετού, πάνω από τη μύτη του πελάτη, με την ένδειξη μηδέν «περίπου» μπροστά από την κόρη του δεξιού του ματιού (σχήμα 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2778077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333399"/>
                </a:solidFill>
              </a:rPr>
              <a:t>Μέτρηση </a:t>
            </a:r>
            <a:r>
              <a:rPr lang="el-GR" sz="4400" dirty="0" err="1">
                <a:solidFill>
                  <a:srgbClr val="333399"/>
                </a:solidFill>
              </a:rPr>
              <a:t>Κορικής</a:t>
            </a:r>
            <a:r>
              <a:rPr lang="el-GR" sz="4400" dirty="0">
                <a:solidFill>
                  <a:srgbClr val="333399"/>
                </a:solidFill>
              </a:rPr>
              <a:t> Με Χρήση Κανόνα</a:t>
            </a:r>
            <a:br>
              <a:rPr lang="el-GR" sz="4400" dirty="0">
                <a:solidFill>
                  <a:srgbClr val="333399"/>
                </a:solidFill>
              </a:rPr>
            </a:br>
            <a:r>
              <a:rPr lang="el-GR" sz="3600" b="0" dirty="0" smtClean="0">
                <a:solidFill>
                  <a:srgbClr val="333399"/>
                </a:solidFill>
              </a:rPr>
              <a:t>(2 </a:t>
            </a:r>
            <a:r>
              <a:rPr lang="el-GR" sz="3600" b="0" dirty="0">
                <a:solidFill>
                  <a:srgbClr val="333399"/>
                </a:solidFill>
              </a:rPr>
              <a:t>από </a:t>
            </a:r>
            <a:r>
              <a:rPr lang="el-GR" sz="3600" b="0" dirty="0" smtClean="0">
                <a:solidFill>
                  <a:srgbClr val="333399"/>
                </a:solidFill>
              </a:rPr>
              <a:t>6)</a:t>
            </a:r>
            <a:endParaRPr lang="el-GR" sz="3600" dirty="0">
              <a:solidFill>
                <a:srgbClr val="333399"/>
              </a:solidFill>
            </a:endParaRPr>
          </a:p>
        </p:txBody>
      </p:sp>
      <p:sp>
        <p:nvSpPr>
          <p:cNvPr id="3" name="Θέση περιεχομένου 2"/>
          <p:cNvSpPr>
            <a:spLocks noGrp="1"/>
          </p:cNvSpPr>
          <p:nvPr>
            <p:ph idx="1"/>
          </p:nvPr>
        </p:nvSpPr>
        <p:spPr>
          <a:xfrm>
            <a:off x="457200" y="1196752"/>
            <a:ext cx="8229600" cy="2664296"/>
          </a:xfrm>
        </p:spPr>
        <p:txBody>
          <a:bodyPr/>
          <a:lstStyle/>
          <a:p>
            <a:pPr>
              <a:buFont typeface="Wingdings" panose="05000000000000000000" pitchFamily="2" charset="2"/>
              <a:buChar char="Ø"/>
            </a:pPr>
            <a:r>
              <a:rPr lang="el-GR" sz="2400" b="1" dirty="0">
                <a:solidFill>
                  <a:srgbClr val="004A82"/>
                </a:solidFill>
              </a:rPr>
              <a:t>Κλείστε</a:t>
            </a:r>
            <a:r>
              <a:rPr lang="el-GR" sz="2400" dirty="0"/>
              <a:t> το δεξί σας μάτι και ζητείστε από τον πελάτη να εστιάσει στο ανοικτό αριστερό σας μάτι, ενώ και σεις κοιτάτε σε ευθεία μπροστά το δεξί μάτι του πελάτη. (Για μεγαλύτερη ακρίβεια, μπορείτε να φωτίσετε το δεξί μάτι του πελάτη με έναν φακό-στυλό, που θα  κρατάτε λίγο πιο κάτω από το αριστερό σας μάτι και να αναζητήσετε την ανάκλαση της δέσμης στην κόρη). </a:t>
            </a:r>
          </a:p>
          <a:p>
            <a:pPr>
              <a:buFont typeface="Wingdings" panose="05000000000000000000" pitchFamily="2" charset="2"/>
              <a:buChar char="Ø"/>
            </a:pPr>
            <a:endParaRPr lang="el-GR" sz="2400" dirty="0"/>
          </a:p>
          <a:p>
            <a:endParaRPr lang="el-GR" dirty="0"/>
          </a:p>
        </p:txBody>
      </p:sp>
      <p:pic>
        <p:nvPicPr>
          <p:cNvPr id="5" name="Εικόνα 4" title="Μέτρηση Κορικής Με Χρήση Κανόνα"/>
          <p:cNvPicPr>
            <a:picLocks noChangeAspect="1"/>
          </p:cNvPicPr>
          <p:nvPr/>
        </p:nvPicPr>
        <p:blipFill>
          <a:blip r:embed="rId2"/>
          <a:stretch>
            <a:fillRect/>
          </a:stretch>
        </p:blipFill>
        <p:spPr>
          <a:xfrm>
            <a:off x="1835696" y="3861048"/>
            <a:ext cx="5084505" cy="1676545"/>
          </a:xfrm>
          <a:prstGeom prst="rect">
            <a:avLst/>
          </a:prstGeom>
        </p:spPr>
      </p:pic>
      <p:sp>
        <p:nvSpPr>
          <p:cNvPr id="7" name="Ορθογώνιο 6"/>
          <p:cNvSpPr/>
          <p:nvPr/>
        </p:nvSpPr>
        <p:spPr>
          <a:xfrm>
            <a:off x="457200" y="5707915"/>
            <a:ext cx="7776864" cy="830997"/>
          </a:xfrm>
          <a:prstGeom prst="rect">
            <a:avLst/>
          </a:prstGeom>
        </p:spPr>
        <p:txBody>
          <a:bodyPr wrap="square">
            <a:spAutoFit/>
          </a:bodyPr>
          <a:lstStyle/>
          <a:p>
            <a:pPr marL="342900" indent="-342900">
              <a:buFont typeface="Wingdings" panose="05000000000000000000" pitchFamily="2" charset="2"/>
              <a:buChar char="Ø"/>
            </a:pPr>
            <a:r>
              <a:rPr lang="el-GR" sz="2400" b="1" dirty="0">
                <a:solidFill>
                  <a:srgbClr val="004A82"/>
                </a:solidFill>
                <a:latin typeface="Calibri"/>
              </a:rPr>
              <a:t>Ευθυγραμμίστε</a:t>
            </a:r>
            <a:r>
              <a:rPr lang="el-GR" sz="2400" dirty="0">
                <a:solidFill>
                  <a:prstClr val="black"/>
                </a:solidFill>
                <a:latin typeface="Calibri"/>
              </a:rPr>
              <a:t> το «0» του κανόνα ακριβώς κάτω από την κόρη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3837185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333399"/>
                </a:solidFill>
              </a:rPr>
              <a:t>Μέτρηση </a:t>
            </a:r>
            <a:r>
              <a:rPr lang="el-GR" sz="4400" dirty="0" err="1">
                <a:solidFill>
                  <a:srgbClr val="333399"/>
                </a:solidFill>
              </a:rPr>
              <a:t>Κορικής</a:t>
            </a:r>
            <a:r>
              <a:rPr lang="el-GR" sz="4400" dirty="0">
                <a:solidFill>
                  <a:srgbClr val="333399"/>
                </a:solidFill>
              </a:rPr>
              <a:t> Με Χρήση Κανόνα</a:t>
            </a:r>
            <a:br>
              <a:rPr lang="el-GR" sz="4400" dirty="0">
                <a:solidFill>
                  <a:srgbClr val="333399"/>
                </a:solidFill>
              </a:rPr>
            </a:br>
            <a:r>
              <a:rPr lang="el-GR" sz="3600" b="0" dirty="0" smtClean="0">
                <a:solidFill>
                  <a:srgbClr val="333399"/>
                </a:solidFill>
              </a:rPr>
              <a:t>(3 </a:t>
            </a:r>
            <a:r>
              <a:rPr lang="el-GR" sz="3600" b="0" dirty="0">
                <a:solidFill>
                  <a:srgbClr val="333399"/>
                </a:solidFill>
              </a:rPr>
              <a:t>από </a:t>
            </a:r>
            <a:r>
              <a:rPr lang="el-GR" sz="3600" b="0" dirty="0" smtClean="0">
                <a:solidFill>
                  <a:srgbClr val="333399"/>
                </a:solidFill>
              </a:rPr>
              <a:t>6)</a:t>
            </a:r>
            <a:endParaRPr lang="el-GR" sz="3600" dirty="0">
              <a:solidFill>
                <a:srgbClr val="333399"/>
              </a:solidFill>
            </a:endParaRPr>
          </a:p>
        </p:txBody>
      </p:sp>
      <p:sp>
        <p:nvSpPr>
          <p:cNvPr id="3" name="Θέση περιεχομένου 2"/>
          <p:cNvSpPr>
            <a:spLocks noGrp="1"/>
          </p:cNvSpPr>
          <p:nvPr>
            <p:ph idx="1"/>
          </p:nvPr>
        </p:nvSpPr>
        <p:spPr>
          <a:xfrm>
            <a:off x="457200" y="1196752"/>
            <a:ext cx="8229600" cy="1296144"/>
          </a:xfrm>
        </p:spPr>
        <p:txBody>
          <a:bodyPr/>
          <a:lstStyle/>
          <a:p>
            <a:pPr>
              <a:buFont typeface="Wingdings" panose="05000000000000000000" pitchFamily="2" charset="2"/>
              <a:buChar char="Ø"/>
            </a:pPr>
            <a:r>
              <a:rPr lang="el-GR" sz="2400" dirty="0"/>
              <a:t>Χωρίς να μετακινήσετε τον κανόνα, </a:t>
            </a:r>
            <a:r>
              <a:rPr lang="el-GR" sz="2400" b="1" dirty="0">
                <a:solidFill>
                  <a:srgbClr val="004A82"/>
                </a:solidFill>
              </a:rPr>
              <a:t>ζητείστε</a:t>
            </a:r>
            <a:r>
              <a:rPr lang="el-GR" sz="2400" dirty="0"/>
              <a:t> από τον πελάτη να κοιτάξει το δεξί σας μάτι (που το κρατάτε ανοικτό και κοιτάτε το αριστερό μάτι του πελάτη). </a:t>
            </a:r>
          </a:p>
          <a:p>
            <a:endParaRPr lang="el-GR" dirty="0"/>
          </a:p>
        </p:txBody>
      </p:sp>
      <p:grpSp>
        <p:nvGrpSpPr>
          <p:cNvPr id="39" name="Ομάδα 38" title="Μέτρηση Κορικής Με Χρήση Κανόνα"/>
          <p:cNvGrpSpPr/>
          <p:nvPr/>
        </p:nvGrpSpPr>
        <p:grpSpPr>
          <a:xfrm>
            <a:off x="1835696" y="2492896"/>
            <a:ext cx="4980212" cy="1653974"/>
            <a:chOff x="1835696" y="2492896"/>
            <a:chExt cx="4980212" cy="1653974"/>
          </a:xfrm>
        </p:grpSpPr>
        <p:grpSp>
          <p:nvGrpSpPr>
            <p:cNvPr id="5" name="Ομάδα 4"/>
            <p:cNvGrpSpPr/>
            <p:nvPr/>
          </p:nvGrpSpPr>
          <p:grpSpPr>
            <a:xfrm>
              <a:off x="1835696" y="2492896"/>
              <a:ext cx="4980212" cy="1653974"/>
              <a:chOff x="1467450" y="2307498"/>
              <a:chExt cx="4980212" cy="1653974"/>
            </a:xfrm>
          </p:grpSpPr>
          <p:sp>
            <p:nvSpPr>
              <p:cNvPr id="6" name="Έλλειψη 5"/>
              <p:cNvSpPr/>
              <p:nvPr/>
            </p:nvSpPr>
            <p:spPr>
              <a:xfrm>
                <a:off x="4811254" y="2328189"/>
                <a:ext cx="1152128" cy="6480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Έλλειψη 6"/>
              <p:cNvSpPr/>
              <p:nvPr/>
            </p:nvSpPr>
            <p:spPr>
              <a:xfrm>
                <a:off x="2483768" y="2348880"/>
                <a:ext cx="1152128" cy="6480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8" name="Έλλειψη 7"/>
              <p:cNvSpPr/>
              <p:nvPr/>
            </p:nvSpPr>
            <p:spPr>
              <a:xfrm>
                <a:off x="5063282" y="2307498"/>
                <a:ext cx="648072" cy="648072"/>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 name="Έλλειψη 8"/>
              <p:cNvSpPr/>
              <p:nvPr/>
            </p:nvSpPr>
            <p:spPr>
              <a:xfrm>
                <a:off x="5243302" y="2485142"/>
                <a:ext cx="288032" cy="292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0" name="Έλλειψη 9"/>
              <p:cNvSpPr/>
              <p:nvPr/>
            </p:nvSpPr>
            <p:spPr>
              <a:xfrm>
                <a:off x="2735796" y="2328189"/>
                <a:ext cx="648072" cy="648072"/>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1" name="Έλλειψη 10"/>
              <p:cNvSpPr/>
              <p:nvPr/>
            </p:nvSpPr>
            <p:spPr>
              <a:xfrm>
                <a:off x="2915816" y="2505833"/>
                <a:ext cx="288032" cy="292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3" name="Ορθογώνιο 12"/>
              <p:cNvSpPr/>
              <p:nvPr/>
            </p:nvSpPr>
            <p:spPr>
              <a:xfrm>
                <a:off x="2928046" y="2833297"/>
                <a:ext cx="3519616" cy="429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14" name="Ευθεία γραμμή σύνδεσης 13"/>
              <p:cNvCxnSpPr/>
              <p:nvPr/>
            </p:nvCxnSpPr>
            <p:spPr>
              <a:xfrm>
                <a:off x="3036972" y="2833297"/>
                <a:ext cx="0" cy="307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3491880" y="2847694"/>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3213559" y="2839869"/>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3383868" y="2832517"/>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3651770" y="2839869"/>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3851920" y="2836761"/>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4067944" y="2814250"/>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4283968" y="2814250"/>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a:off x="4484479" y="2825750"/>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4705044" y="2814250"/>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4840970" y="2814250"/>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a:off x="5063282" y="2845311"/>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a:off x="5243302" y="2802291"/>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p:nvPr/>
            </p:nvCxnSpPr>
            <p:spPr>
              <a:xfrm>
                <a:off x="5387318" y="2814250"/>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a:off x="5561050" y="2825750"/>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a:off x="5796136" y="2836761"/>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5963382" y="2845311"/>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6156176" y="2839869"/>
                <a:ext cx="0" cy="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a:off x="6300192" y="2843116"/>
                <a:ext cx="0" cy="307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Ελεύθερη σχεδίαση 32"/>
              <p:cNvSpPr/>
              <p:nvPr/>
            </p:nvSpPr>
            <p:spPr>
              <a:xfrm>
                <a:off x="3845490" y="3269293"/>
                <a:ext cx="726510" cy="692179"/>
              </a:xfrm>
              <a:custGeom>
                <a:avLst/>
                <a:gdLst>
                  <a:gd name="connsiteX0" fmla="*/ 225469 w 726510"/>
                  <a:gd name="connsiteY0" fmla="*/ 0 h 692179"/>
                  <a:gd name="connsiteX1" fmla="*/ 0 w 726510"/>
                  <a:gd name="connsiteY1" fmla="*/ 463463 h 692179"/>
                  <a:gd name="connsiteX2" fmla="*/ 0 w 726510"/>
                  <a:gd name="connsiteY2" fmla="*/ 463463 h 692179"/>
                  <a:gd name="connsiteX3" fmla="*/ 212943 w 726510"/>
                  <a:gd name="connsiteY3" fmla="*/ 676406 h 692179"/>
                  <a:gd name="connsiteX4" fmla="*/ 237995 w 726510"/>
                  <a:gd name="connsiteY4" fmla="*/ 676406 h 692179"/>
                  <a:gd name="connsiteX5" fmla="*/ 726510 w 726510"/>
                  <a:gd name="connsiteY5" fmla="*/ 688932 h 69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510" h="692179">
                    <a:moveTo>
                      <a:pt x="225469" y="0"/>
                    </a:moveTo>
                    <a:lnTo>
                      <a:pt x="0" y="463463"/>
                    </a:lnTo>
                    <a:lnTo>
                      <a:pt x="0" y="463463"/>
                    </a:lnTo>
                    <a:cubicBezTo>
                      <a:pt x="35490" y="498953"/>
                      <a:pt x="173277" y="640916"/>
                      <a:pt x="212943" y="676406"/>
                    </a:cubicBezTo>
                    <a:cubicBezTo>
                      <a:pt x="252609" y="711896"/>
                      <a:pt x="237995" y="676406"/>
                      <a:pt x="237995" y="676406"/>
                    </a:cubicBezTo>
                    <a:lnTo>
                      <a:pt x="726510" y="68893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34" name="Text Box 7"/>
              <p:cNvSpPr txBox="1">
                <a:spLocks noChangeArrowheads="1"/>
              </p:cNvSpPr>
              <p:nvPr/>
            </p:nvSpPr>
            <p:spPr bwMode="auto">
              <a:xfrm>
                <a:off x="1467450" y="2847694"/>
                <a:ext cx="99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2400" dirty="0">
                    <a:solidFill>
                      <a:prstClr val="black"/>
                    </a:solidFill>
                    <a:latin typeface="Calibri"/>
                  </a:rPr>
                  <a:t>( </a:t>
                </a:r>
                <a:r>
                  <a:rPr lang="el-GR" sz="2400" dirty="0" smtClean="0">
                    <a:solidFill>
                      <a:prstClr val="black"/>
                    </a:solidFill>
                    <a:latin typeface="Cambria Math" panose="02040503050406030204" pitchFamily="18" charset="0"/>
                    <a:ea typeface="Cambria Math" panose="02040503050406030204" pitchFamily="18" charset="0"/>
                  </a:rPr>
                  <a:t>ΙΙ</a:t>
                </a:r>
                <a:r>
                  <a:rPr lang="el-GR" sz="2400" dirty="0" smtClean="0">
                    <a:solidFill>
                      <a:prstClr val="black"/>
                    </a:solidFill>
                    <a:latin typeface="Calibri"/>
                  </a:rPr>
                  <a:t> </a:t>
                </a:r>
                <a:r>
                  <a:rPr lang="el-GR" sz="2400" dirty="0">
                    <a:solidFill>
                      <a:prstClr val="black"/>
                    </a:solidFill>
                    <a:latin typeface="Calibri"/>
                  </a:rPr>
                  <a:t>)</a:t>
                </a:r>
              </a:p>
            </p:txBody>
          </p:sp>
        </p:grpSp>
        <p:sp>
          <p:nvSpPr>
            <p:cNvPr id="35" name="Έλλειψη 34"/>
            <p:cNvSpPr/>
            <p:nvPr/>
          </p:nvSpPr>
          <p:spPr>
            <a:xfrm>
              <a:off x="5745270" y="2847598"/>
              <a:ext cx="45719"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37" name="Ευθύγραμμο βέλος σύνδεσης 36"/>
            <p:cNvCxnSpPr/>
            <p:nvPr/>
          </p:nvCxnSpPr>
          <p:spPr>
            <a:xfrm flipV="1">
              <a:off x="5768129" y="3263924"/>
              <a:ext cx="0" cy="88294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Ορθογώνιο 39"/>
          <p:cNvSpPr/>
          <p:nvPr/>
        </p:nvSpPr>
        <p:spPr>
          <a:xfrm>
            <a:off x="450236" y="4816817"/>
            <a:ext cx="8236563" cy="1569660"/>
          </a:xfrm>
          <a:prstGeom prst="rect">
            <a:avLst/>
          </a:prstGeom>
        </p:spPr>
        <p:txBody>
          <a:bodyPr wrap="square">
            <a:spAutoFit/>
          </a:bodyPr>
          <a:lstStyle/>
          <a:p>
            <a:pPr marL="342900" indent="-342900">
              <a:buFont typeface="Wingdings" panose="05000000000000000000" pitchFamily="2" charset="2"/>
              <a:buChar char="Ø"/>
            </a:pPr>
            <a:r>
              <a:rPr lang="el-GR" sz="2400" dirty="0">
                <a:solidFill>
                  <a:prstClr val="black"/>
                </a:solidFill>
                <a:latin typeface="Calibri"/>
              </a:rPr>
              <a:t>Με το δεξί σας μάτι, </a:t>
            </a:r>
            <a:r>
              <a:rPr lang="el-GR" sz="2400" b="1" dirty="0">
                <a:solidFill>
                  <a:srgbClr val="004A82"/>
                </a:solidFill>
                <a:latin typeface="Calibri"/>
              </a:rPr>
              <a:t>διαβάστε</a:t>
            </a:r>
            <a:r>
              <a:rPr lang="el-GR" sz="2400" dirty="0">
                <a:solidFill>
                  <a:prstClr val="black"/>
                </a:solidFill>
                <a:latin typeface="Calibri"/>
              </a:rPr>
              <a:t> το μήκος ακριβώς κάτω από την κόρη του αριστερού ματιού του πελάτη (ή την ανάκλαση – σχήμα ΙΙ). Η ένδειξη αυτή αποτελεί την </a:t>
            </a:r>
            <a:r>
              <a:rPr lang="el-GR" sz="2400" b="1" dirty="0" err="1">
                <a:solidFill>
                  <a:srgbClr val="004A82"/>
                </a:solidFill>
                <a:latin typeface="Calibri"/>
              </a:rPr>
              <a:t>κορική</a:t>
            </a:r>
            <a:r>
              <a:rPr lang="el-GR" sz="2400" b="1" dirty="0">
                <a:solidFill>
                  <a:srgbClr val="004A82"/>
                </a:solidFill>
                <a:latin typeface="Calibri"/>
              </a:rPr>
              <a:t> απόσταση </a:t>
            </a:r>
            <a:r>
              <a:rPr lang="el-GR" sz="2400" dirty="0">
                <a:solidFill>
                  <a:prstClr val="black"/>
                </a:solidFill>
                <a:latin typeface="Calibri"/>
              </a:rPr>
              <a:t>(PD-</a:t>
            </a:r>
            <a:r>
              <a:rPr lang="el-GR" sz="2400" dirty="0" err="1">
                <a:solidFill>
                  <a:prstClr val="black"/>
                </a:solidFill>
                <a:latin typeface="Calibri"/>
              </a:rPr>
              <a:t>reading</a:t>
            </a:r>
            <a:r>
              <a:rPr lang="el-GR" sz="2400" dirty="0">
                <a:solidFill>
                  <a:prstClr val="black"/>
                </a:solidFill>
                <a:latin typeface="Calibri"/>
              </a:rPr>
              <a:t>  του πελάτη.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3837057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333399"/>
                </a:solidFill>
              </a:rPr>
              <a:t>Μέτρηση </a:t>
            </a:r>
            <a:r>
              <a:rPr lang="el-GR" sz="4400" dirty="0" err="1">
                <a:solidFill>
                  <a:srgbClr val="333399"/>
                </a:solidFill>
              </a:rPr>
              <a:t>Κορικής</a:t>
            </a:r>
            <a:r>
              <a:rPr lang="el-GR" sz="4400" dirty="0">
                <a:solidFill>
                  <a:srgbClr val="333399"/>
                </a:solidFill>
              </a:rPr>
              <a:t> Με Χρήση Κανόνα</a:t>
            </a:r>
            <a:br>
              <a:rPr lang="el-GR" sz="4400" dirty="0">
                <a:solidFill>
                  <a:srgbClr val="333399"/>
                </a:solidFill>
              </a:rPr>
            </a:br>
            <a:r>
              <a:rPr lang="el-GR" sz="3600" b="0" dirty="0" smtClean="0">
                <a:solidFill>
                  <a:srgbClr val="333399"/>
                </a:solidFill>
              </a:rPr>
              <a:t>(4 </a:t>
            </a:r>
            <a:r>
              <a:rPr lang="el-GR" sz="3600" b="0" dirty="0">
                <a:solidFill>
                  <a:srgbClr val="333399"/>
                </a:solidFill>
              </a:rPr>
              <a:t>από </a:t>
            </a:r>
            <a:r>
              <a:rPr lang="el-GR" sz="3600" b="0" dirty="0" smtClean="0">
                <a:solidFill>
                  <a:srgbClr val="333399"/>
                </a:solidFill>
              </a:rPr>
              <a:t>6)</a:t>
            </a:r>
            <a:endParaRPr lang="el-GR" sz="3600" dirty="0">
              <a:solidFill>
                <a:srgbClr val="333399"/>
              </a:solidFill>
            </a:endParaRPr>
          </a:p>
        </p:txBody>
      </p:sp>
      <p:grpSp>
        <p:nvGrpSpPr>
          <p:cNvPr id="67" name="Ομάδα 66" title="Μέτρηση σε περίπτωση διαφορετικής διαμέτρου ίριδας"/>
          <p:cNvGrpSpPr/>
          <p:nvPr/>
        </p:nvGrpSpPr>
        <p:grpSpPr>
          <a:xfrm>
            <a:off x="1835696" y="1700808"/>
            <a:ext cx="5760640" cy="3672408"/>
            <a:chOff x="1835696" y="1700808"/>
            <a:chExt cx="5760640" cy="3672408"/>
          </a:xfrm>
        </p:grpSpPr>
        <p:cxnSp>
          <p:nvCxnSpPr>
            <p:cNvPr id="7" name="Ευθεία γραμμή σύνδεσης 6"/>
            <p:cNvCxnSpPr/>
            <p:nvPr/>
          </p:nvCxnSpPr>
          <p:spPr>
            <a:xfrm>
              <a:off x="1835696" y="1700808"/>
              <a:ext cx="0" cy="2592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6804248" y="1700808"/>
              <a:ext cx="0" cy="2592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7596336" y="2492896"/>
              <a:ext cx="0" cy="18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2123728" y="4129187"/>
              <a:ext cx="0" cy="1244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2339752" y="2492896"/>
              <a:ext cx="0" cy="1944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p:nvPr/>
          </p:nvCxnSpPr>
          <p:spPr>
            <a:xfrm>
              <a:off x="7164288" y="4293096"/>
              <a:ext cx="0" cy="1080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p:cNvCxnSpPr/>
            <p:nvPr/>
          </p:nvCxnSpPr>
          <p:spPr>
            <a:xfrm flipH="1">
              <a:off x="4860032" y="2852936"/>
              <a:ext cx="1800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p:cNvCxnSpPr/>
            <p:nvPr/>
          </p:nvCxnSpPr>
          <p:spPr>
            <a:xfrm flipH="1">
              <a:off x="4716016" y="1988840"/>
              <a:ext cx="12961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Ευθύγραμμο βέλος σύνδεσης 45"/>
            <p:cNvCxnSpPr/>
            <p:nvPr/>
          </p:nvCxnSpPr>
          <p:spPr>
            <a:xfrm>
              <a:off x="6012160" y="1988840"/>
              <a:ext cx="7200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p:cNvCxnSpPr/>
            <p:nvPr/>
          </p:nvCxnSpPr>
          <p:spPr>
            <a:xfrm>
              <a:off x="6193160" y="5013176"/>
              <a:ext cx="9711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Ευθύγραμμο βέλος σύνδεσης 48"/>
            <p:cNvCxnSpPr/>
            <p:nvPr/>
          </p:nvCxnSpPr>
          <p:spPr>
            <a:xfrm>
              <a:off x="6876256" y="2839699"/>
              <a:ext cx="576064" cy="132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Ευθύγραμμο βέλος σύνδεσης 51"/>
            <p:cNvCxnSpPr/>
            <p:nvPr/>
          </p:nvCxnSpPr>
          <p:spPr>
            <a:xfrm flipH="1" flipV="1">
              <a:off x="2339752" y="2839699"/>
              <a:ext cx="648072" cy="132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Ευθύγραμμο βέλος σύνδεσης 54"/>
            <p:cNvCxnSpPr/>
            <p:nvPr/>
          </p:nvCxnSpPr>
          <p:spPr>
            <a:xfrm flipH="1" flipV="1">
              <a:off x="2192987" y="5006558"/>
              <a:ext cx="901870" cy="66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Ευθύγραμμο βέλος σύνδεσης 56"/>
            <p:cNvCxnSpPr/>
            <p:nvPr/>
          </p:nvCxnSpPr>
          <p:spPr>
            <a:xfrm flipH="1" flipV="1">
              <a:off x="1854852" y="1982222"/>
              <a:ext cx="901870" cy="66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Έλλειψη 58"/>
            <p:cNvSpPr/>
            <p:nvPr/>
          </p:nvSpPr>
          <p:spPr>
            <a:xfrm>
              <a:off x="6840252" y="3447487"/>
              <a:ext cx="756084" cy="7940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0" name="Έλλειψη 59"/>
            <p:cNvSpPr/>
            <p:nvPr/>
          </p:nvSpPr>
          <p:spPr>
            <a:xfrm>
              <a:off x="7123812" y="3692510"/>
              <a:ext cx="224968" cy="3085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1" name="Έλλειψη 60"/>
            <p:cNvSpPr/>
            <p:nvPr/>
          </p:nvSpPr>
          <p:spPr>
            <a:xfrm>
              <a:off x="1871701" y="3559741"/>
              <a:ext cx="468052" cy="4833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2" name="Έλλειψη 61"/>
            <p:cNvSpPr/>
            <p:nvPr/>
          </p:nvSpPr>
          <p:spPr>
            <a:xfrm>
              <a:off x="1996853" y="3692510"/>
              <a:ext cx="196134" cy="2229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3" name="TextBox 62"/>
            <p:cNvSpPr txBox="1"/>
            <p:nvPr/>
          </p:nvSpPr>
          <p:spPr>
            <a:xfrm>
              <a:off x="2756722" y="1700808"/>
              <a:ext cx="2103310" cy="523220"/>
            </a:xfrm>
            <a:prstGeom prst="rect">
              <a:avLst/>
            </a:prstGeom>
            <a:noFill/>
          </p:spPr>
          <p:txBody>
            <a:bodyPr wrap="square" rtlCol="0">
              <a:spAutoFit/>
            </a:bodyPr>
            <a:lstStyle/>
            <a:p>
              <a:r>
                <a:rPr lang="el-GR" sz="2800" dirty="0" smtClean="0">
                  <a:solidFill>
                    <a:prstClr val="black"/>
                  </a:solidFill>
                  <a:latin typeface="Calibri"/>
                </a:rPr>
                <a:t>1</a:t>
              </a:r>
              <a:r>
                <a:rPr lang="el-GR" sz="2800" baseline="30000" dirty="0" smtClean="0">
                  <a:solidFill>
                    <a:prstClr val="black"/>
                  </a:solidFill>
                  <a:latin typeface="Calibri"/>
                </a:rPr>
                <a:t>η</a:t>
              </a:r>
              <a:r>
                <a:rPr lang="el-GR" sz="2800" dirty="0" smtClean="0">
                  <a:solidFill>
                    <a:prstClr val="black"/>
                  </a:solidFill>
                  <a:latin typeface="Calibri"/>
                </a:rPr>
                <a:t> Μέτρηση</a:t>
              </a:r>
              <a:endParaRPr lang="el-GR" sz="2800" dirty="0">
                <a:solidFill>
                  <a:prstClr val="black"/>
                </a:solidFill>
                <a:latin typeface="Calibri"/>
              </a:endParaRPr>
            </a:p>
          </p:txBody>
        </p:sp>
        <p:sp>
          <p:nvSpPr>
            <p:cNvPr id="64" name="TextBox 63"/>
            <p:cNvSpPr txBox="1"/>
            <p:nvPr/>
          </p:nvSpPr>
          <p:spPr>
            <a:xfrm>
              <a:off x="2987824" y="2512060"/>
              <a:ext cx="2103310" cy="523220"/>
            </a:xfrm>
            <a:prstGeom prst="rect">
              <a:avLst/>
            </a:prstGeom>
            <a:noFill/>
          </p:spPr>
          <p:txBody>
            <a:bodyPr wrap="square" rtlCol="0">
              <a:spAutoFit/>
            </a:bodyPr>
            <a:lstStyle/>
            <a:p>
              <a:r>
                <a:rPr lang="el-GR" sz="2800" dirty="0">
                  <a:solidFill>
                    <a:prstClr val="black"/>
                  </a:solidFill>
                  <a:latin typeface="Calibri"/>
                </a:rPr>
                <a:t>2</a:t>
              </a:r>
              <a:r>
                <a:rPr lang="el-GR" sz="2800" baseline="30000" dirty="0" smtClean="0">
                  <a:solidFill>
                    <a:prstClr val="black"/>
                  </a:solidFill>
                  <a:latin typeface="Calibri"/>
                </a:rPr>
                <a:t>η</a:t>
              </a:r>
              <a:r>
                <a:rPr lang="el-GR" sz="2800" dirty="0" smtClean="0">
                  <a:solidFill>
                    <a:prstClr val="black"/>
                  </a:solidFill>
                  <a:latin typeface="Calibri"/>
                </a:rPr>
                <a:t> Μέτρηση</a:t>
              </a:r>
              <a:endParaRPr lang="el-GR" sz="2800" dirty="0">
                <a:solidFill>
                  <a:prstClr val="black"/>
                </a:solidFill>
                <a:latin typeface="Calibri"/>
              </a:endParaRPr>
            </a:p>
          </p:txBody>
        </p:sp>
        <p:sp>
          <p:nvSpPr>
            <p:cNvPr id="65" name="TextBox 64"/>
            <p:cNvSpPr txBox="1"/>
            <p:nvPr/>
          </p:nvSpPr>
          <p:spPr>
            <a:xfrm>
              <a:off x="2987824" y="4690403"/>
              <a:ext cx="3312368" cy="523220"/>
            </a:xfrm>
            <a:prstGeom prst="rect">
              <a:avLst/>
            </a:prstGeom>
            <a:noFill/>
          </p:spPr>
          <p:txBody>
            <a:bodyPr wrap="square" rtlCol="0">
              <a:spAutoFit/>
            </a:bodyPr>
            <a:lstStyle/>
            <a:p>
              <a:r>
                <a:rPr lang="el-GR" sz="2700" dirty="0" smtClean="0">
                  <a:solidFill>
                    <a:prstClr val="black"/>
                  </a:solidFill>
                  <a:latin typeface="Calibri"/>
                </a:rPr>
                <a:t>Μέση τιμή των 1 και 2</a:t>
              </a:r>
              <a:endParaRPr lang="el-GR" sz="2700" dirty="0">
                <a:solidFill>
                  <a:prstClr val="black"/>
                </a:solidFill>
                <a:latin typeface="Calibri"/>
              </a:endParaRPr>
            </a:p>
          </p:txBody>
        </p:sp>
      </p:grpSp>
      <p:sp>
        <p:nvSpPr>
          <p:cNvPr id="68" name="Ορθογώνιο 67"/>
          <p:cNvSpPr/>
          <p:nvPr/>
        </p:nvSpPr>
        <p:spPr>
          <a:xfrm>
            <a:off x="1365870" y="5615721"/>
            <a:ext cx="6700291" cy="830997"/>
          </a:xfrm>
          <a:prstGeom prst="rect">
            <a:avLst/>
          </a:prstGeom>
        </p:spPr>
        <p:txBody>
          <a:bodyPr wrap="square">
            <a:spAutoFit/>
          </a:bodyPr>
          <a:lstStyle/>
          <a:p>
            <a:pPr algn="ctr">
              <a:spcBef>
                <a:spcPct val="50000"/>
              </a:spcBef>
            </a:pPr>
            <a:r>
              <a:rPr lang="el-GR" sz="2400" dirty="0">
                <a:solidFill>
                  <a:prstClr val="black"/>
                </a:solidFill>
                <a:latin typeface="Calibri"/>
              </a:rPr>
              <a:t>Σε περίπτωση διαφορετικής διαμέτρου ίριδας, η μέτρηση πρέπει να γίνεται όπως στο σχήμα.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2481829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333399"/>
                </a:solidFill>
              </a:rPr>
              <a:t>Μέτρηση </a:t>
            </a:r>
            <a:r>
              <a:rPr lang="el-GR" sz="4400" dirty="0" err="1">
                <a:solidFill>
                  <a:srgbClr val="333399"/>
                </a:solidFill>
              </a:rPr>
              <a:t>Κορικής</a:t>
            </a:r>
            <a:r>
              <a:rPr lang="el-GR" sz="4400" dirty="0">
                <a:solidFill>
                  <a:srgbClr val="333399"/>
                </a:solidFill>
              </a:rPr>
              <a:t> Με Χρήση Κανόνα</a:t>
            </a:r>
            <a:br>
              <a:rPr lang="el-GR" sz="4400" dirty="0">
                <a:solidFill>
                  <a:srgbClr val="333399"/>
                </a:solidFill>
              </a:rPr>
            </a:br>
            <a:r>
              <a:rPr lang="el-GR" sz="3600" b="0" dirty="0" smtClean="0">
                <a:solidFill>
                  <a:srgbClr val="333399"/>
                </a:solidFill>
              </a:rPr>
              <a:t>(5 </a:t>
            </a:r>
            <a:r>
              <a:rPr lang="el-GR" sz="3600" b="0" dirty="0">
                <a:solidFill>
                  <a:srgbClr val="333399"/>
                </a:solidFill>
              </a:rPr>
              <a:t>από </a:t>
            </a:r>
            <a:r>
              <a:rPr lang="el-GR" sz="3600" b="0" dirty="0" smtClean="0">
                <a:solidFill>
                  <a:srgbClr val="333399"/>
                </a:solidFill>
              </a:rPr>
              <a:t>6)</a:t>
            </a:r>
            <a:endParaRPr lang="el-GR" sz="3600" dirty="0">
              <a:solidFill>
                <a:srgbClr val="333399"/>
              </a:solidFill>
            </a:endParaRPr>
          </a:p>
        </p:txBody>
      </p:sp>
      <p:grpSp>
        <p:nvGrpSpPr>
          <p:cNvPr id="53" name="Ομάδα 52" title="Συνοπτική μέτρηση με τη χρήση κανόνα"/>
          <p:cNvGrpSpPr/>
          <p:nvPr/>
        </p:nvGrpSpPr>
        <p:grpSpPr>
          <a:xfrm>
            <a:off x="1749904" y="1307637"/>
            <a:ext cx="5850535" cy="5133803"/>
            <a:chOff x="1749904" y="1307637"/>
            <a:chExt cx="5850535" cy="5133803"/>
          </a:xfrm>
        </p:grpSpPr>
        <p:sp>
          <p:nvSpPr>
            <p:cNvPr id="6" name="Ελεύθερη σχεδίαση 5"/>
            <p:cNvSpPr/>
            <p:nvPr/>
          </p:nvSpPr>
          <p:spPr>
            <a:xfrm>
              <a:off x="1749904" y="1704800"/>
              <a:ext cx="828947" cy="863264"/>
            </a:xfrm>
            <a:custGeom>
              <a:avLst/>
              <a:gdLst>
                <a:gd name="connsiteX0" fmla="*/ 78896 w 828947"/>
                <a:gd name="connsiteY0" fmla="*/ 149052 h 863264"/>
                <a:gd name="connsiteX1" fmla="*/ 241734 w 828947"/>
                <a:gd name="connsiteY1" fmla="*/ 23792 h 863264"/>
                <a:gd name="connsiteX2" fmla="*/ 517307 w 828947"/>
                <a:gd name="connsiteY2" fmla="*/ 11266 h 863264"/>
                <a:gd name="connsiteX3" fmla="*/ 717723 w 828947"/>
                <a:gd name="connsiteY3" fmla="*/ 149052 h 863264"/>
                <a:gd name="connsiteX4" fmla="*/ 817932 w 828947"/>
                <a:gd name="connsiteY4" fmla="*/ 286838 h 863264"/>
                <a:gd name="connsiteX5" fmla="*/ 817932 w 828947"/>
                <a:gd name="connsiteY5" fmla="*/ 487255 h 863264"/>
                <a:gd name="connsiteX6" fmla="*/ 742775 w 828947"/>
                <a:gd name="connsiteY6" fmla="*/ 625041 h 863264"/>
                <a:gd name="connsiteX7" fmla="*/ 642567 w 828947"/>
                <a:gd name="connsiteY7" fmla="*/ 725249 h 863264"/>
                <a:gd name="connsiteX8" fmla="*/ 567411 w 828947"/>
                <a:gd name="connsiteY8" fmla="*/ 787879 h 863264"/>
                <a:gd name="connsiteX9" fmla="*/ 504781 w 828947"/>
                <a:gd name="connsiteY9" fmla="*/ 825458 h 863264"/>
                <a:gd name="connsiteX10" fmla="*/ 392047 w 828947"/>
                <a:gd name="connsiteY10" fmla="*/ 863036 h 863264"/>
                <a:gd name="connsiteX11" fmla="*/ 341943 w 828947"/>
                <a:gd name="connsiteY11" fmla="*/ 837984 h 863264"/>
                <a:gd name="connsiteX12" fmla="*/ 254260 w 828947"/>
                <a:gd name="connsiteY12" fmla="*/ 775353 h 863264"/>
                <a:gd name="connsiteX13" fmla="*/ 91422 w 828947"/>
                <a:gd name="connsiteY13" fmla="*/ 700197 h 863264"/>
                <a:gd name="connsiteX14" fmla="*/ 16266 w 828947"/>
                <a:gd name="connsiteY14" fmla="*/ 574937 h 863264"/>
                <a:gd name="connsiteX15" fmla="*/ 3740 w 828947"/>
                <a:gd name="connsiteY15" fmla="*/ 399573 h 863264"/>
                <a:gd name="connsiteX16" fmla="*/ 78896 w 828947"/>
                <a:gd name="connsiteY16" fmla="*/ 149052 h 86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8947" h="863264">
                  <a:moveTo>
                    <a:pt x="78896" y="149052"/>
                  </a:moveTo>
                  <a:cubicBezTo>
                    <a:pt x="118562" y="86422"/>
                    <a:pt x="168666" y="46756"/>
                    <a:pt x="241734" y="23792"/>
                  </a:cubicBezTo>
                  <a:cubicBezTo>
                    <a:pt x="314802" y="828"/>
                    <a:pt x="437976" y="-9611"/>
                    <a:pt x="517307" y="11266"/>
                  </a:cubicBezTo>
                  <a:cubicBezTo>
                    <a:pt x="596638" y="32143"/>
                    <a:pt x="667619" y="103123"/>
                    <a:pt x="717723" y="149052"/>
                  </a:cubicBezTo>
                  <a:cubicBezTo>
                    <a:pt x="767827" y="194981"/>
                    <a:pt x="801231" y="230471"/>
                    <a:pt x="817932" y="286838"/>
                  </a:cubicBezTo>
                  <a:cubicBezTo>
                    <a:pt x="834633" y="343205"/>
                    <a:pt x="830458" y="430888"/>
                    <a:pt x="817932" y="487255"/>
                  </a:cubicBezTo>
                  <a:cubicBezTo>
                    <a:pt x="805406" y="543622"/>
                    <a:pt x="772003" y="585375"/>
                    <a:pt x="742775" y="625041"/>
                  </a:cubicBezTo>
                  <a:cubicBezTo>
                    <a:pt x="713548" y="664707"/>
                    <a:pt x="671794" y="698109"/>
                    <a:pt x="642567" y="725249"/>
                  </a:cubicBezTo>
                  <a:cubicBezTo>
                    <a:pt x="613340" y="752389"/>
                    <a:pt x="590375" y="771178"/>
                    <a:pt x="567411" y="787879"/>
                  </a:cubicBezTo>
                  <a:cubicBezTo>
                    <a:pt x="544447" y="804581"/>
                    <a:pt x="534008" y="812932"/>
                    <a:pt x="504781" y="825458"/>
                  </a:cubicBezTo>
                  <a:cubicBezTo>
                    <a:pt x="475554" y="837984"/>
                    <a:pt x="419187" y="860948"/>
                    <a:pt x="392047" y="863036"/>
                  </a:cubicBezTo>
                  <a:cubicBezTo>
                    <a:pt x="364907" y="865124"/>
                    <a:pt x="364907" y="852598"/>
                    <a:pt x="341943" y="837984"/>
                  </a:cubicBezTo>
                  <a:cubicBezTo>
                    <a:pt x="318979" y="823370"/>
                    <a:pt x="296013" y="798317"/>
                    <a:pt x="254260" y="775353"/>
                  </a:cubicBezTo>
                  <a:cubicBezTo>
                    <a:pt x="212507" y="752389"/>
                    <a:pt x="131088" y="733600"/>
                    <a:pt x="91422" y="700197"/>
                  </a:cubicBezTo>
                  <a:cubicBezTo>
                    <a:pt x="51756" y="666794"/>
                    <a:pt x="30880" y="625041"/>
                    <a:pt x="16266" y="574937"/>
                  </a:cubicBezTo>
                  <a:cubicBezTo>
                    <a:pt x="1652" y="524833"/>
                    <a:pt x="-4611" y="470554"/>
                    <a:pt x="3740" y="399573"/>
                  </a:cubicBezTo>
                  <a:cubicBezTo>
                    <a:pt x="12091" y="328592"/>
                    <a:pt x="39230" y="211682"/>
                    <a:pt x="78896" y="14905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Ελεύθερη σχεδίαση 6"/>
            <p:cNvSpPr/>
            <p:nvPr/>
          </p:nvSpPr>
          <p:spPr>
            <a:xfrm rot="1477585">
              <a:off x="3346010" y="1704799"/>
              <a:ext cx="828947" cy="863264"/>
            </a:xfrm>
            <a:custGeom>
              <a:avLst/>
              <a:gdLst>
                <a:gd name="connsiteX0" fmla="*/ 78896 w 828947"/>
                <a:gd name="connsiteY0" fmla="*/ 149052 h 863264"/>
                <a:gd name="connsiteX1" fmla="*/ 241734 w 828947"/>
                <a:gd name="connsiteY1" fmla="*/ 23792 h 863264"/>
                <a:gd name="connsiteX2" fmla="*/ 517307 w 828947"/>
                <a:gd name="connsiteY2" fmla="*/ 11266 h 863264"/>
                <a:gd name="connsiteX3" fmla="*/ 717723 w 828947"/>
                <a:gd name="connsiteY3" fmla="*/ 149052 h 863264"/>
                <a:gd name="connsiteX4" fmla="*/ 817932 w 828947"/>
                <a:gd name="connsiteY4" fmla="*/ 286838 h 863264"/>
                <a:gd name="connsiteX5" fmla="*/ 817932 w 828947"/>
                <a:gd name="connsiteY5" fmla="*/ 487255 h 863264"/>
                <a:gd name="connsiteX6" fmla="*/ 742775 w 828947"/>
                <a:gd name="connsiteY6" fmla="*/ 625041 h 863264"/>
                <a:gd name="connsiteX7" fmla="*/ 642567 w 828947"/>
                <a:gd name="connsiteY7" fmla="*/ 725249 h 863264"/>
                <a:gd name="connsiteX8" fmla="*/ 567411 w 828947"/>
                <a:gd name="connsiteY8" fmla="*/ 787879 h 863264"/>
                <a:gd name="connsiteX9" fmla="*/ 504781 w 828947"/>
                <a:gd name="connsiteY9" fmla="*/ 825458 h 863264"/>
                <a:gd name="connsiteX10" fmla="*/ 392047 w 828947"/>
                <a:gd name="connsiteY10" fmla="*/ 863036 h 863264"/>
                <a:gd name="connsiteX11" fmla="*/ 341943 w 828947"/>
                <a:gd name="connsiteY11" fmla="*/ 837984 h 863264"/>
                <a:gd name="connsiteX12" fmla="*/ 254260 w 828947"/>
                <a:gd name="connsiteY12" fmla="*/ 775353 h 863264"/>
                <a:gd name="connsiteX13" fmla="*/ 91422 w 828947"/>
                <a:gd name="connsiteY13" fmla="*/ 700197 h 863264"/>
                <a:gd name="connsiteX14" fmla="*/ 16266 w 828947"/>
                <a:gd name="connsiteY14" fmla="*/ 574937 h 863264"/>
                <a:gd name="connsiteX15" fmla="*/ 3740 w 828947"/>
                <a:gd name="connsiteY15" fmla="*/ 399573 h 863264"/>
                <a:gd name="connsiteX16" fmla="*/ 78896 w 828947"/>
                <a:gd name="connsiteY16" fmla="*/ 149052 h 86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8947" h="863264">
                  <a:moveTo>
                    <a:pt x="78896" y="149052"/>
                  </a:moveTo>
                  <a:cubicBezTo>
                    <a:pt x="118562" y="86422"/>
                    <a:pt x="168666" y="46756"/>
                    <a:pt x="241734" y="23792"/>
                  </a:cubicBezTo>
                  <a:cubicBezTo>
                    <a:pt x="314802" y="828"/>
                    <a:pt x="437976" y="-9611"/>
                    <a:pt x="517307" y="11266"/>
                  </a:cubicBezTo>
                  <a:cubicBezTo>
                    <a:pt x="596638" y="32143"/>
                    <a:pt x="667619" y="103123"/>
                    <a:pt x="717723" y="149052"/>
                  </a:cubicBezTo>
                  <a:cubicBezTo>
                    <a:pt x="767827" y="194981"/>
                    <a:pt x="801231" y="230471"/>
                    <a:pt x="817932" y="286838"/>
                  </a:cubicBezTo>
                  <a:cubicBezTo>
                    <a:pt x="834633" y="343205"/>
                    <a:pt x="830458" y="430888"/>
                    <a:pt x="817932" y="487255"/>
                  </a:cubicBezTo>
                  <a:cubicBezTo>
                    <a:pt x="805406" y="543622"/>
                    <a:pt x="772003" y="585375"/>
                    <a:pt x="742775" y="625041"/>
                  </a:cubicBezTo>
                  <a:cubicBezTo>
                    <a:pt x="713548" y="664707"/>
                    <a:pt x="671794" y="698109"/>
                    <a:pt x="642567" y="725249"/>
                  </a:cubicBezTo>
                  <a:cubicBezTo>
                    <a:pt x="613340" y="752389"/>
                    <a:pt x="590375" y="771178"/>
                    <a:pt x="567411" y="787879"/>
                  </a:cubicBezTo>
                  <a:cubicBezTo>
                    <a:pt x="544447" y="804581"/>
                    <a:pt x="534008" y="812932"/>
                    <a:pt x="504781" y="825458"/>
                  </a:cubicBezTo>
                  <a:cubicBezTo>
                    <a:pt x="475554" y="837984"/>
                    <a:pt x="419187" y="860948"/>
                    <a:pt x="392047" y="863036"/>
                  </a:cubicBezTo>
                  <a:cubicBezTo>
                    <a:pt x="364907" y="865124"/>
                    <a:pt x="364907" y="852598"/>
                    <a:pt x="341943" y="837984"/>
                  </a:cubicBezTo>
                  <a:cubicBezTo>
                    <a:pt x="318979" y="823370"/>
                    <a:pt x="296013" y="798317"/>
                    <a:pt x="254260" y="775353"/>
                  </a:cubicBezTo>
                  <a:cubicBezTo>
                    <a:pt x="212507" y="752389"/>
                    <a:pt x="131088" y="733600"/>
                    <a:pt x="91422" y="700197"/>
                  </a:cubicBezTo>
                  <a:cubicBezTo>
                    <a:pt x="51756" y="666794"/>
                    <a:pt x="30880" y="625041"/>
                    <a:pt x="16266" y="574937"/>
                  </a:cubicBezTo>
                  <a:cubicBezTo>
                    <a:pt x="1652" y="524833"/>
                    <a:pt x="-4611" y="470554"/>
                    <a:pt x="3740" y="399573"/>
                  </a:cubicBezTo>
                  <a:cubicBezTo>
                    <a:pt x="12091" y="328592"/>
                    <a:pt x="39230" y="211682"/>
                    <a:pt x="78896" y="14905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8" name="Ελεύθερη σχεδίαση 7"/>
            <p:cNvSpPr/>
            <p:nvPr/>
          </p:nvSpPr>
          <p:spPr>
            <a:xfrm rot="20092235">
              <a:off x="4935725" y="1706505"/>
              <a:ext cx="828947" cy="863264"/>
            </a:xfrm>
            <a:custGeom>
              <a:avLst/>
              <a:gdLst>
                <a:gd name="connsiteX0" fmla="*/ 78896 w 828947"/>
                <a:gd name="connsiteY0" fmla="*/ 149052 h 863264"/>
                <a:gd name="connsiteX1" fmla="*/ 241734 w 828947"/>
                <a:gd name="connsiteY1" fmla="*/ 23792 h 863264"/>
                <a:gd name="connsiteX2" fmla="*/ 517307 w 828947"/>
                <a:gd name="connsiteY2" fmla="*/ 11266 h 863264"/>
                <a:gd name="connsiteX3" fmla="*/ 717723 w 828947"/>
                <a:gd name="connsiteY3" fmla="*/ 149052 h 863264"/>
                <a:gd name="connsiteX4" fmla="*/ 817932 w 828947"/>
                <a:gd name="connsiteY4" fmla="*/ 286838 h 863264"/>
                <a:gd name="connsiteX5" fmla="*/ 817932 w 828947"/>
                <a:gd name="connsiteY5" fmla="*/ 487255 h 863264"/>
                <a:gd name="connsiteX6" fmla="*/ 742775 w 828947"/>
                <a:gd name="connsiteY6" fmla="*/ 625041 h 863264"/>
                <a:gd name="connsiteX7" fmla="*/ 642567 w 828947"/>
                <a:gd name="connsiteY7" fmla="*/ 725249 h 863264"/>
                <a:gd name="connsiteX8" fmla="*/ 567411 w 828947"/>
                <a:gd name="connsiteY8" fmla="*/ 787879 h 863264"/>
                <a:gd name="connsiteX9" fmla="*/ 504781 w 828947"/>
                <a:gd name="connsiteY9" fmla="*/ 825458 h 863264"/>
                <a:gd name="connsiteX10" fmla="*/ 392047 w 828947"/>
                <a:gd name="connsiteY10" fmla="*/ 863036 h 863264"/>
                <a:gd name="connsiteX11" fmla="*/ 341943 w 828947"/>
                <a:gd name="connsiteY11" fmla="*/ 837984 h 863264"/>
                <a:gd name="connsiteX12" fmla="*/ 254260 w 828947"/>
                <a:gd name="connsiteY12" fmla="*/ 775353 h 863264"/>
                <a:gd name="connsiteX13" fmla="*/ 91422 w 828947"/>
                <a:gd name="connsiteY13" fmla="*/ 700197 h 863264"/>
                <a:gd name="connsiteX14" fmla="*/ 16266 w 828947"/>
                <a:gd name="connsiteY14" fmla="*/ 574937 h 863264"/>
                <a:gd name="connsiteX15" fmla="*/ 3740 w 828947"/>
                <a:gd name="connsiteY15" fmla="*/ 399573 h 863264"/>
                <a:gd name="connsiteX16" fmla="*/ 78896 w 828947"/>
                <a:gd name="connsiteY16" fmla="*/ 149052 h 86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8947" h="863264">
                  <a:moveTo>
                    <a:pt x="78896" y="149052"/>
                  </a:moveTo>
                  <a:cubicBezTo>
                    <a:pt x="118562" y="86422"/>
                    <a:pt x="168666" y="46756"/>
                    <a:pt x="241734" y="23792"/>
                  </a:cubicBezTo>
                  <a:cubicBezTo>
                    <a:pt x="314802" y="828"/>
                    <a:pt x="437976" y="-9611"/>
                    <a:pt x="517307" y="11266"/>
                  </a:cubicBezTo>
                  <a:cubicBezTo>
                    <a:pt x="596638" y="32143"/>
                    <a:pt x="667619" y="103123"/>
                    <a:pt x="717723" y="149052"/>
                  </a:cubicBezTo>
                  <a:cubicBezTo>
                    <a:pt x="767827" y="194981"/>
                    <a:pt x="801231" y="230471"/>
                    <a:pt x="817932" y="286838"/>
                  </a:cubicBezTo>
                  <a:cubicBezTo>
                    <a:pt x="834633" y="343205"/>
                    <a:pt x="830458" y="430888"/>
                    <a:pt x="817932" y="487255"/>
                  </a:cubicBezTo>
                  <a:cubicBezTo>
                    <a:pt x="805406" y="543622"/>
                    <a:pt x="772003" y="585375"/>
                    <a:pt x="742775" y="625041"/>
                  </a:cubicBezTo>
                  <a:cubicBezTo>
                    <a:pt x="713548" y="664707"/>
                    <a:pt x="671794" y="698109"/>
                    <a:pt x="642567" y="725249"/>
                  </a:cubicBezTo>
                  <a:cubicBezTo>
                    <a:pt x="613340" y="752389"/>
                    <a:pt x="590375" y="771178"/>
                    <a:pt x="567411" y="787879"/>
                  </a:cubicBezTo>
                  <a:cubicBezTo>
                    <a:pt x="544447" y="804581"/>
                    <a:pt x="534008" y="812932"/>
                    <a:pt x="504781" y="825458"/>
                  </a:cubicBezTo>
                  <a:cubicBezTo>
                    <a:pt x="475554" y="837984"/>
                    <a:pt x="419187" y="860948"/>
                    <a:pt x="392047" y="863036"/>
                  </a:cubicBezTo>
                  <a:cubicBezTo>
                    <a:pt x="364907" y="865124"/>
                    <a:pt x="364907" y="852598"/>
                    <a:pt x="341943" y="837984"/>
                  </a:cubicBezTo>
                  <a:cubicBezTo>
                    <a:pt x="318979" y="823370"/>
                    <a:pt x="296013" y="798317"/>
                    <a:pt x="254260" y="775353"/>
                  </a:cubicBezTo>
                  <a:cubicBezTo>
                    <a:pt x="212507" y="752389"/>
                    <a:pt x="131088" y="733600"/>
                    <a:pt x="91422" y="700197"/>
                  </a:cubicBezTo>
                  <a:cubicBezTo>
                    <a:pt x="51756" y="666794"/>
                    <a:pt x="30880" y="625041"/>
                    <a:pt x="16266" y="574937"/>
                  </a:cubicBezTo>
                  <a:cubicBezTo>
                    <a:pt x="1652" y="524833"/>
                    <a:pt x="-4611" y="470554"/>
                    <a:pt x="3740" y="399573"/>
                  </a:cubicBezTo>
                  <a:cubicBezTo>
                    <a:pt x="12091" y="328592"/>
                    <a:pt x="39230" y="211682"/>
                    <a:pt x="78896" y="14905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 name="Ελεύθερη σχεδίαση 8"/>
            <p:cNvSpPr/>
            <p:nvPr/>
          </p:nvSpPr>
          <p:spPr>
            <a:xfrm>
              <a:off x="6494210" y="1683246"/>
              <a:ext cx="828947" cy="863264"/>
            </a:xfrm>
            <a:custGeom>
              <a:avLst/>
              <a:gdLst>
                <a:gd name="connsiteX0" fmla="*/ 78896 w 828947"/>
                <a:gd name="connsiteY0" fmla="*/ 149052 h 863264"/>
                <a:gd name="connsiteX1" fmla="*/ 241734 w 828947"/>
                <a:gd name="connsiteY1" fmla="*/ 23792 h 863264"/>
                <a:gd name="connsiteX2" fmla="*/ 517307 w 828947"/>
                <a:gd name="connsiteY2" fmla="*/ 11266 h 863264"/>
                <a:gd name="connsiteX3" fmla="*/ 717723 w 828947"/>
                <a:gd name="connsiteY3" fmla="*/ 149052 h 863264"/>
                <a:gd name="connsiteX4" fmla="*/ 817932 w 828947"/>
                <a:gd name="connsiteY4" fmla="*/ 286838 h 863264"/>
                <a:gd name="connsiteX5" fmla="*/ 817932 w 828947"/>
                <a:gd name="connsiteY5" fmla="*/ 487255 h 863264"/>
                <a:gd name="connsiteX6" fmla="*/ 742775 w 828947"/>
                <a:gd name="connsiteY6" fmla="*/ 625041 h 863264"/>
                <a:gd name="connsiteX7" fmla="*/ 642567 w 828947"/>
                <a:gd name="connsiteY7" fmla="*/ 725249 h 863264"/>
                <a:gd name="connsiteX8" fmla="*/ 567411 w 828947"/>
                <a:gd name="connsiteY8" fmla="*/ 787879 h 863264"/>
                <a:gd name="connsiteX9" fmla="*/ 504781 w 828947"/>
                <a:gd name="connsiteY9" fmla="*/ 825458 h 863264"/>
                <a:gd name="connsiteX10" fmla="*/ 392047 w 828947"/>
                <a:gd name="connsiteY10" fmla="*/ 863036 h 863264"/>
                <a:gd name="connsiteX11" fmla="*/ 341943 w 828947"/>
                <a:gd name="connsiteY11" fmla="*/ 837984 h 863264"/>
                <a:gd name="connsiteX12" fmla="*/ 254260 w 828947"/>
                <a:gd name="connsiteY12" fmla="*/ 775353 h 863264"/>
                <a:gd name="connsiteX13" fmla="*/ 91422 w 828947"/>
                <a:gd name="connsiteY13" fmla="*/ 700197 h 863264"/>
                <a:gd name="connsiteX14" fmla="*/ 16266 w 828947"/>
                <a:gd name="connsiteY14" fmla="*/ 574937 h 863264"/>
                <a:gd name="connsiteX15" fmla="*/ 3740 w 828947"/>
                <a:gd name="connsiteY15" fmla="*/ 399573 h 863264"/>
                <a:gd name="connsiteX16" fmla="*/ 78896 w 828947"/>
                <a:gd name="connsiteY16" fmla="*/ 149052 h 86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8947" h="863264">
                  <a:moveTo>
                    <a:pt x="78896" y="149052"/>
                  </a:moveTo>
                  <a:cubicBezTo>
                    <a:pt x="118562" y="86422"/>
                    <a:pt x="168666" y="46756"/>
                    <a:pt x="241734" y="23792"/>
                  </a:cubicBezTo>
                  <a:cubicBezTo>
                    <a:pt x="314802" y="828"/>
                    <a:pt x="437976" y="-9611"/>
                    <a:pt x="517307" y="11266"/>
                  </a:cubicBezTo>
                  <a:cubicBezTo>
                    <a:pt x="596638" y="32143"/>
                    <a:pt x="667619" y="103123"/>
                    <a:pt x="717723" y="149052"/>
                  </a:cubicBezTo>
                  <a:cubicBezTo>
                    <a:pt x="767827" y="194981"/>
                    <a:pt x="801231" y="230471"/>
                    <a:pt x="817932" y="286838"/>
                  </a:cubicBezTo>
                  <a:cubicBezTo>
                    <a:pt x="834633" y="343205"/>
                    <a:pt x="830458" y="430888"/>
                    <a:pt x="817932" y="487255"/>
                  </a:cubicBezTo>
                  <a:cubicBezTo>
                    <a:pt x="805406" y="543622"/>
                    <a:pt x="772003" y="585375"/>
                    <a:pt x="742775" y="625041"/>
                  </a:cubicBezTo>
                  <a:cubicBezTo>
                    <a:pt x="713548" y="664707"/>
                    <a:pt x="671794" y="698109"/>
                    <a:pt x="642567" y="725249"/>
                  </a:cubicBezTo>
                  <a:cubicBezTo>
                    <a:pt x="613340" y="752389"/>
                    <a:pt x="590375" y="771178"/>
                    <a:pt x="567411" y="787879"/>
                  </a:cubicBezTo>
                  <a:cubicBezTo>
                    <a:pt x="544447" y="804581"/>
                    <a:pt x="534008" y="812932"/>
                    <a:pt x="504781" y="825458"/>
                  </a:cubicBezTo>
                  <a:cubicBezTo>
                    <a:pt x="475554" y="837984"/>
                    <a:pt x="419187" y="860948"/>
                    <a:pt x="392047" y="863036"/>
                  </a:cubicBezTo>
                  <a:cubicBezTo>
                    <a:pt x="364907" y="865124"/>
                    <a:pt x="364907" y="852598"/>
                    <a:pt x="341943" y="837984"/>
                  </a:cubicBezTo>
                  <a:cubicBezTo>
                    <a:pt x="318979" y="823370"/>
                    <a:pt x="296013" y="798317"/>
                    <a:pt x="254260" y="775353"/>
                  </a:cubicBezTo>
                  <a:cubicBezTo>
                    <a:pt x="212507" y="752389"/>
                    <a:pt x="131088" y="733600"/>
                    <a:pt x="91422" y="700197"/>
                  </a:cubicBezTo>
                  <a:cubicBezTo>
                    <a:pt x="51756" y="666794"/>
                    <a:pt x="30880" y="625041"/>
                    <a:pt x="16266" y="574937"/>
                  </a:cubicBezTo>
                  <a:cubicBezTo>
                    <a:pt x="1652" y="524833"/>
                    <a:pt x="-4611" y="470554"/>
                    <a:pt x="3740" y="399573"/>
                  </a:cubicBezTo>
                  <a:cubicBezTo>
                    <a:pt x="12091" y="328592"/>
                    <a:pt x="39230" y="211682"/>
                    <a:pt x="78896" y="14905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0" name="Ελεύθερη σχεδίαση 9"/>
            <p:cNvSpPr/>
            <p:nvPr/>
          </p:nvSpPr>
          <p:spPr>
            <a:xfrm rot="10632162">
              <a:off x="1770475" y="5501057"/>
              <a:ext cx="828947" cy="863264"/>
            </a:xfrm>
            <a:custGeom>
              <a:avLst/>
              <a:gdLst>
                <a:gd name="connsiteX0" fmla="*/ 78896 w 828947"/>
                <a:gd name="connsiteY0" fmla="*/ 149052 h 863264"/>
                <a:gd name="connsiteX1" fmla="*/ 241734 w 828947"/>
                <a:gd name="connsiteY1" fmla="*/ 23792 h 863264"/>
                <a:gd name="connsiteX2" fmla="*/ 517307 w 828947"/>
                <a:gd name="connsiteY2" fmla="*/ 11266 h 863264"/>
                <a:gd name="connsiteX3" fmla="*/ 717723 w 828947"/>
                <a:gd name="connsiteY3" fmla="*/ 149052 h 863264"/>
                <a:gd name="connsiteX4" fmla="*/ 817932 w 828947"/>
                <a:gd name="connsiteY4" fmla="*/ 286838 h 863264"/>
                <a:gd name="connsiteX5" fmla="*/ 817932 w 828947"/>
                <a:gd name="connsiteY5" fmla="*/ 487255 h 863264"/>
                <a:gd name="connsiteX6" fmla="*/ 742775 w 828947"/>
                <a:gd name="connsiteY6" fmla="*/ 625041 h 863264"/>
                <a:gd name="connsiteX7" fmla="*/ 642567 w 828947"/>
                <a:gd name="connsiteY7" fmla="*/ 725249 h 863264"/>
                <a:gd name="connsiteX8" fmla="*/ 567411 w 828947"/>
                <a:gd name="connsiteY8" fmla="*/ 787879 h 863264"/>
                <a:gd name="connsiteX9" fmla="*/ 504781 w 828947"/>
                <a:gd name="connsiteY9" fmla="*/ 825458 h 863264"/>
                <a:gd name="connsiteX10" fmla="*/ 392047 w 828947"/>
                <a:gd name="connsiteY10" fmla="*/ 863036 h 863264"/>
                <a:gd name="connsiteX11" fmla="*/ 341943 w 828947"/>
                <a:gd name="connsiteY11" fmla="*/ 837984 h 863264"/>
                <a:gd name="connsiteX12" fmla="*/ 254260 w 828947"/>
                <a:gd name="connsiteY12" fmla="*/ 775353 h 863264"/>
                <a:gd name="connsiteX13" fmla="*/ 91422 w 828947"/>
                <a:gd name="connsiteY13" fmla="*/ 700197 h 863264"/>
                <a:gd name="connsiteX14" fmla="*/ 16266 w 828947"/>
                <a:gd name="connsiteY14" fmla="*/ 574937 h 863264"/>
                <a:gd name="connsiteX15" fmla="*/ 3740 w 828947"/>
                <a:gd name="connsiteY15" fmla="*/ 399573 h 863264"/>
                <a:gd name="connsiteX16" fmla="*/ 78896 w 828947"/>
                <a:gd name="connsiteY16" fmla="*/ 149052 h 86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8947" h="863264">
                  <a:moveTo>
                    <a:pt x="78896" y="149052"/>
                  </a:moveTo>
                  <a:cubicBezTo>
                    <a:pt x="118562" y="86422"/>
                    <a:pt x="168666" y="46756"/>
                    <a:pt x="241734" y="23792"/>
                  </a:cubicBezTo>
                  <a:cubicBezTo>
                    <a:pt x="314802" y="828"/>
                    <a:pt x="437976" y="-9611"/>
                    <a:pt x="517307" y="11266"/>
                  </a:cubicBezTo>
                  <a:cubicBezTo>
                    <a:pt x="596638" y="32143"/>
                    <a:pt x="667619" y="103123"/>
                    <a:pt x="717723" y="149052"/>
                  </a:cubicBezTo>
                  <a:cubicBezTo>
                    <a:pt x="767827" y="194981"/>
                    <a:pt x="801231" y="230471"/>
                    <a:pt x="817932" y="286838"/>
                  </a:cubicBezTo>
                  <a:cubicBezTo>
                    <a:pt x="834633" y="343205"/>
                    <a:pt x="830458" y="430888"/>
                    <a:pt x="817932" y="487255"/>
                  </a:cubicBezTo>
                  <a:cubicBezTo>
                    <a:pt x="805406" y="543622"/>
                    <a:pt x="772003" y="585375"/>
                    <a:pt x="742775" y="625041"/>
                  </a:cubicBezTo>
                  <a:cubicBezTo>
                    <a:pt x="713548" y="664707"/>
                    <a:pt x="671794" y="698109"/>
                    <a:pt x="642567" y="725249"/>
                  </a:cubicBezTo>
                  <a:cubicBezTo>
                    <a:pt x="613340" y="752389"/>
                    <a:pt x="590375" y="771178"/>
                    <a:pt x="567411" y="787879"/>
                  </a:cubicBezTo>
                  <a:cubicBezTo>
                    <a:pt x="544447" y="804581"/>
                    <a:pt x="534008" y="812932"/>
                    <a:pt x="504781" y="825458"/>
                  </a:cubicBezTo>
                  <a:cubicBezTo>
                    <a:pt x="475554" y="837984"/>
                    <a:pt x="419187" y="860948"/>
                    <a:pt x="392047" y="863036"/>
                  </a:cubicBezTo>
                  <a:cubicBezTo>
                    <a:pt x="364907" y="865124"/>
                    <a:pt x="364907" y="852598"/>
                    <a:pt x="341943" y="837984"/>
                  </a:cubicBezTo>
                  <a:cubicBezTo>
                    <a:pt x="318979" y="823370"/>
                    <a:pt x="296013" y="798317"/>
                    <a:pt x="254260" y="775353"/>
                  </a:cubicBezTo>
                  <a:cubicBezTo>
                    <a:pt x="212507" y="752389"/>
                    <a:pt x="131088" y="733600"/>
                    <a:pt x="91422" y="700197"/>
                  </a:cubicBezTo>
                  <a:cubicBezTo>
                    <a:pt x="51756" y="666794"/>
                    <a:pt x="30880" y="625041"/>
                    <a:pt x="16266" y="574937"/>
                  </a:cubicBezTo>
                  <a:cubicBezTo>
                    <a:pt x="1652" y="524833"/>
                    <a:pt x="-4611" y="470554"/>
                    <a:pt x="3740" y="399573"/>
                  </a:cubicBezTo>
                  <a:cubicBezTo>
                    <a:pt x="12091" y="328592"/>
                    <a:pt x="39230" y="211682"/>
                    <a:pt x="78896" y="14905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1" name="Ελεύθερη σχεδίαση 10"/>
            <p:cNvSpPr/>
            <p:nvPr/>
          </p:nvSpPr>
          <p:spPr>
            <a:xfrm rot="8770315">
              <a:off x="3496250" y="5508872"/>
              <a:ext cx="828947" cy="863264"/>
            </a:xfrm>
            <a:custGeom>
              <a:avLst/>
              <a:gdLst>
                <a:gd name="connsiteX0" fmla="*/ 78896 w 828947"/>
                <a:gd name="connsiteY0" fmla="*/ 149052 h 863264"/>
                <a:gd name="connsiteX1" fmla="*/ 241734 w 828947"/>
                <a:gd name="connsiteY1" fmla="*/ 23792 h 863264"/>
                <a:gd name="connsiteX2" fmla="*/ 517307 w 828947"/>
                <a:gd name="connsiteY2" fmla="*/ 11266 h 863264"/>
                <a:gd name="connsiteX3" fmla="*/ 717723 w 828947"/>
                <a:gd name="connsiteY3" fmla="*/ 149052 h 863264"/>
                <a:gd name="connsiteX4" fmla="*/ 817932 w 828947"/>
                <a:gd name="connsiteY4" fmla="*/ 286838 h 863264"/>
                <a:gd name="connsiteX5" fmla="*/ 817932 w 828947"/>
                <a:gd name="connsiteY5" fmla="*/ 487255 h 863264"/>
                <a:gd name="connsiteX6" fmla="*/ 742775 w 828947"/>
                <a:gd name="connsiteY6" fmla="*/ 625041 h 863264"/>
                <a:gd name="connsiteX7" fmla="*/ 642567 w 828947"/>
                <a:gd name="connsiteY7" fmla="*/ 725249 h 863264"/>
                <a:gd name="connsiteX8" fmla="*/ 567411 w 828947"/>
                <a:gd name="connsiteY8" fmla="*/ 787879 h 863264"/>
                <a:gd name="connsiteX9" fmla="*/ 504781 w 828947"/>
                <a:gd name="connsiteY9" fmla="*/ 825458 h 863264"/>
                <a:gd name="connsiteX10" fmla="*/ 392047 w 828947"/>
                <a:gd name="connsiteY10" fmla="*/ 863036 h 863264"/>
                <a:gd name="connsiteX11" fmla="*/ 341943 w 828947"/>
                <a:gd name="connsiteY11" fmla="*/ 837984 h 863264"/>
                <a:gd name="connsiteX12" fmla="*/ 254260 w 828947"/>
                <a:gd name="connsiteY12" fmla="*/ 775353 h 863264"/>
                <a:gd name="connsiteX13" fmla="*/ 91422 w 828947"/>
                <a:gd name="connsiteY13" fmla="*/ 700197 h 863264"/>
                <a:gd name="connsiteX14" fmla="*/ 16266 w 828947"/>
                <a:gd name="connsiteY14" fmla="*/ 574937 h 863264"/>
                <a:gd name="connsiteX15" fmla="*/ 3740 w 828947"/>
                <a:gd name="connsiteY15" fmla="*/ 399573 h 863264"/>
                <a:gd name="connsiteX16" fmla="*/ 78896 w 828947"/>
                <a:gd name="connsiteY16" fmla="*/ 149052 h 86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8947" h="863264">
                  <a:moveTo>
                    <a:pt x="78896" y="149052"/>
                  </a:moveTo>
                  <a:cubicBezTo>
                    <a:pt x="118562" y="86422"/>
                    <a:pt x="168666" y="46756"/>
                    <a:pt x="241734" y="23792"/>
                  </a:cubicBezTo>
                  <a:cubicBezTo>
                    <a:pt x="314802" y="828"/>
                    <a:pt x="437976" y="-9611"/>
                    <a:pt x="517307" y="11266"/>
                  </a:cubicBezTo>
                  <a:cubicBezTo>
                    <a:pt x="596638" y="32143"/>
                    <a:pt x="667619" y="103123"/>
                    <a:pt x="717723" y="149052"/>
                  </a:cubicBezTo>
                  <a:cubicBezTo>
                    <a:pt x="767827" y="194981"/>
                    <a:pt x="801231" y="230471"/>
                    <a:pt x="817932" y="286838"/>
                  </a:cubicBezTo>
                  <a:cubicBezTo>
                    <a:pt x="834633" y="343205"/>
                    <a:pt x="830458" y="430888"/>
                    <a:pt x="817932" y="487255"/>
                  </a:cubicBezTo>
                  <a:cubicBezTo>
                    <a:pt x="805406" y="543622"/>
                    <a:pt x="772003" y="585375"/>
                    <a:pt x="742775" y="625041"/>
                  </a:cubicBezTo>
                  <a:cubicBezTo>
                    <a:pt x="713548" y="664707"/>
                    <a:pt x="671794" y="698109"/>
                    <a:pt x="642567" y="725249"/>
                  </a:cubicBezTo>
                  <a:cubicBezTo>
                    <a:pt x="613340" y="752389"/>
                    <a:pt x="590375" y="771178"/>
                    <a:pt x="567411" y="787879"/>
                  </a:cubicBezTo>
                  <a:cubicBezTo>
                    <a:pt x="544447" y="804581"/>
                    <a:pt x="534008" y="812932"/>
                    <a:pt x="504781" y="825458"/>
                  </a:cubicBezTo>
                  <a:cubicBezTo>
                    <a:pt x="475554" y="837984"/>
                    <a:pt x="419187" y="860948"/>
                    <a:pt x="392047" y="863036"/>
                  </a:cubicBezTo>
                  <a:cubicBezTo>
                    <a:pt x="364907" y="865124"/>
                    <a:pt x="364907" y="852598"/>
                    <a:pt x="341943" y="837984"/>
                  </a:cubicBezTo>
                  <a:cubicBezTo>
                    <a:pt x="318979" y="823370"/>
                    <a:pt x="296013" y="798317"/>
                    <a:pt x="254260" y="775353"/>
                  </a:cubicBezTo>
                  <a:cubicBezTo>
                    <a:pt x="212507" y="752389"/>
                    <a:pt x="131088" y="733600"/>
                    <a:pt x="91422" y="700197"/>
                  </a:cubicBezTo>
                  <a:cubicBezTo>
                    <a:pt x="51756" y="666794"/>
                    <a:pt x="30880" y="625041"/>
                    <a:pt x="16266" y="574937"/>
                  </a:cubicBezTo>
                  <a:cubicBezTo>
                    <a:pt x="1652" y="524833"/>
                    <a:pt x="-4611" y="470554"/>
                    <a:pt x="3740" y="399573"/>
                  </a:cubicBezTo>
                  <a:cubicBezTo>
                    <a:pt x="12091" y="328592"/>
                    <a:pt x="39230" y="211682"/>
                    <a:pt x="78896" y="14905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2" name="Ελεύθερη σχεδίαση 11"/>
            <p:cNvSpPr/>
            <p:nvPr/>
          </p:nvSpPr>
          <p:spPr>
            <a:xfrm rot="11956142">
              <a:off x="4962563" y="5463801"/>
              <a:ext cx="828947" cy="863264"/>
            </a:xfrm>
            <a:custGeom>
              <a:avLst/>
              <a:gdLst>
                <a:gd name="connsiteX0" fmla="*/ 78896 w 828947"/>
                <a:gd name="connsiteY0" fmla="*/ 149052 h 863264"/>
                <a:gd name="connsiteX1" fmla="*/ 241734 w 828947"/>
                <a:gd name="connsiteY1" fmla="*/ 23792 h 863264"/>
                <a:gd name="connsiteX2" fmla="*/ 517307 w 828947"/>
                <a:gd name="connsiteY2" fmla="*/ 11266 h 863264"/>
                <a:gd name="connsiteX3" fmla="*/ 717723 w 828947"/>
                <a:gd name="connsiteY3" fmla="*/ 149052 h 863264"/>
                <a:gd name="connsiteX4" fmla="*/ 817932 w 828947"/>
                <a:gd name="connsiteY4" fmla="*/ 286838 h 863264"/>
                <a:gd name="connsiteX5" fmla="*/ 817932 w 828947"/>
                <a:gd name="connsiteY5" fmla="*/ 487255 h 863264"/>
                <a:gd name="connsiteX6" fmla="*/ 742775 w 828947"/>
                <a:gd name="connsiteY6" fmla="*/ 625041 h 863264"/>
                <a:gd name="connsiteX7" fmla="*/ 642567 w 828947"/>
                <a:gd name="connsiteY7" fmla="*/ 725249 h 863264"/>
                <a:gd name="connsiteX8" fmla="*/ 567411 w 828947"/>
                <a:gd name="connsiteY8" fmla="*/ 787879 h 863264"/>
                <a:gd name="connsiteX9" fmla="*/ 504781 w 828947"/>
                <a:gd name="connsiteY9" fmla="*/ 825458 h 863264"/>
                <a:gd name="connsiteX10" fmla="*/ 392047 w 828947"/>
                <a:gd name="connsiteY10" fmla="*/ 863036 h 863264"/>
                <a:gd name="connsiteX11" fmla="*/ 341943 w 828947"/>
                <a:gd name="connsiteY11" fmla="*/ 837984 h 863264"/>
                <a:gd name="connsiteX12" fmla="*/ 254260 w 828947"/>
                <a:gd name="connsiteY12" fmla="*/ 775353 h 863264"/>
                <a:gd name="connsiteX13" fmla="*/ 91422 w 828947"/>
                <a:gd name="connsiteY13" fmla="*/ 700197 h 863264"/>
                <a:gd name="connsiteX14" fmla="*/ 16266 w 828947"/>
                <a:gd name="connsiteY14" fmla="*/ 574937 h 863264"/>
                <a:gd name="connsiteX15" fmla="*/ 3740 w 828947"/>
                <a:gd name="connsiteY15" fmla="*/ 399573 h 863264"/>
                <a:gd name="connsiteX16" fmla="*/ 78896 w 828947"/>
                <a:gd name="connsiteY16" fmla="*/ 149052 h 86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8947" h="863264">
                  <a:moveTo>
                    <a:pt x="78896" y="149052"/>
                  </a:moveTo>
                  <a:cubicBezTo>
                    <a:pt x="118562" y="86422"/>
                    <a:pt x="168666" y="46756"/>
                    <a:pt x="241734" y="23792"/>
                  </a:cubicBezTo>
                  <a:cubicBezTo>
                    <a:pt x="314802" y="828"/>
                    <a:pt x="437976" y="-9611"/>
                    <a:pt x="517307" y="11266"/>
                  </a:cubicBezTo>
                  <a:cubicBezTo>
                    <a:pt x="596638" y="32143"/>
                    <a:pt x="667619" y="103123"/>
                    <a:pt x="717723" y="149052"/>
                  </a:cubicBezTo>
                  <a:cubicBezTo>
                    <a:pt x="767827" y="194981"/>
                    <a:pt x="801231" y="230471"/>
                    <a:pt x="817932" y="286838"/>
                  </a:cubicBezTo>
                  <a:cubicBezTo>
                    <a:pt x="834633" y="343205"/>
                    <a:pt x="830458" y="430888"/>
                    <a:pt x="817932" y="487255"/>
                  </a:cubicBezTo>
                  <a:cubicBezTo>
                    <a:pt x="805406" y="543622"/>
                    <a:pt x="772003" y="585375"/>
                    <a:pt x="742775" y="625041"/>
                  </a:cubicBezTo>
                  <a:cubicBezTo>
                    <a:pt x="713548" y="664707"/>
                    <a:pt x="671794" y="698109"/>
                    <a:pt x="642567" y="725249"/>
                  </a:cubicBezTo>
                  <a:cubicBezTo>
                    <a:pt x="613340" y="752389"/>
                    <a:pt x="590375" y="771178"/>
                    <a:pt x="567411" y="787879"/>
                  </a:cubicBezTo>
                  <a:cubicBezTo>
                    <a:pt x="544447" y="804581"/>
                    <a:pt x="534008" y="812932"/>
                    <a:pt x="504781" y="825458"/>
                  </a:cubicBezTo>
                  <a:cubicBezTo>
                    <a:pt x="475554" y="837984"/>
                    <a:pt x="419187" y="860948"/>
                    <a:pt x="392047" y="863036"/>
                  </a:cubicBezTo>
                  <a:cubicBezTo>
                    <a:pt x="364907" y="865124"/>
                    <a:pt x="364907" y="852598"/>
                    <a:pt x="341943" y="837984"/>
                  </a:cubicBezTo>
                  <a:cubicBezTo>
                    <a:pt x="318979" y="823370"/>
                    <a:pt x="296013" y="798317"/>
                    <a:pt x="254260" y="775353"/>
                  </a:cubicBezTo>
                  <a:cubicBezTo>
                    <a:pt x="212507" y="752389"/>
                    <a:pt x="131088" y="733600"/>
                    <a:pt x="91422" y="700197"/>
                  </a:cubicBezTo>
                  <a:cubicBezTo>
                    <a:pt x="51756" y="666794"/>
                    <a:pt x="30880" y="625041"/>
                    <a:pt x="16266" y="574937"/>
                  </a:cubicBezTo>
                  <a:cubicBezTo>
                    <a:pt x="1652" y="524833"/>
                    <a:pt x="-4611" y="470554"/>
                    <a:pt x="3740" y="399573"/>
                  </a:cubicBezTo>
                  <a:cubicBezTo>
                    <a:pt x="12091" y="328592"/>
                    <a:pt x="39230" y="211682"/>
                    <a:pt x="78896" y="14905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3" name="Ελεύθερη σχεδίαση 12"/>
            <p:cNvSpPr/>
            <p:nvPr/>
          </p:nvSpPr>
          <p:spPr>
            <a:xfrm rot="10800000">
              <a:off x="6569703" y="5463801"/>
              <a:ext cx="828947" cy="863264"/>
            </a:xfrm>
            <a:custGeom>
              <a:avLst/>
              <a:gdLst>
                <a:gd name="connsiteX0" fmla="*/ 78896 w 828947"/>
                <a:gd name="connsiteY0" fmla="*/ 149052 h 863264"/>
                <a:gd name="connsiteX1" fmla="*/ 241734 w 828947"/>
                <a:gd name="connsiteY1" fmla="*/ 23792 h 863264"/>
                <a:gd name="connsiteX2" fmla="*/ 517307 w 828947"/>
                <a:gd name="connsiteY2" fmla="*/ 11266 h 863264"/>
                <a:gd name="connsiteX3" fmla="*/ 717723 w 828947"/>
                <a:gd name="connsiteY3" fmla="*/ 149052 h 863264"/>
                <a:gd name="connsiteX4" fmla="*/ 817932 w 828947"/>
                <a:gd name="connsiteY4" fmla="*/ 286838 h 863264"/>
                <a:gd name="connsiteX5" fmla="*/ 817932 w 828947"/>
                <a:gd name="connsiteY5" fmla="*/ 487255 h 863264"/>
                <a:gd name="connsiteX6" fmla="*/ 742775 w 828947"/>
                <a:gd name="connsiteY6" fmla="*/ 625041 h 863264"/>
                <a:gd name="connsiteX7" fmla="*/ 642567 w 828947"/>
                <a:gd name="connsiteY7" fmla="*/ 725249 h 863264"/>
                <a:gd name="connsiteX8" fmla="*/ 567411 w 828947"/>
                <a:gd name="connsiteY8" fmla="*/ 787879 h 863264"/>
                <a:gd name="connsiteX9" fmla="*/ 504781 w 828947"/>
                <a:gd name="connsiteY9" fmla="*/ 825458 h 863264"/>
                <a:gd name="connsiteX10" fmla="*/ 392047 w 828947"/>
                <a:gd name="connsiteY10" fmla="*/ 863036 h 863264"/>
                <a:gd name="connsiteX11" fmla="*/ 341943 w 828947"/>
                <a:gd name="connsiteY11" fmla="*/ 837984 h 863264"/>
                <a:gd name="connsiteX12" fmla="*/ 254260 w 828947"/>
                <a:gd name="connsiteY12" fmla="*/ 775353 h 863264"/>
                <a:gd name="connsiteX13" fmla="*/ 91422 w 828947"/>
                <a:gd name="connsiteY13" fmla="*/ 700197 h 863264"/>
                <a:gd name="connsiteX14" fmla="*/ 16266 w 828947"/>
                <a:gd name="connsiteY14" fmla="*/ 574937 h 863264"/>
                <a:gd name="connsiteX15" fmla="*/ 3740 w 828947"/>
                <a:gd name="connsiteY15" fmla="*/ 399573 h 863264"/>
                <a:gd name="connsiteX16" fmla="*/ 78896 w 828947"/>
                <a:gd name="connsiteY16" fmla="*/ 149052 h 86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8947" h="863264">
                  <a:moveTo>
                    <a:pt x="78896" y="149052"/>
                  </a:moveTo>
                  <a:cubicBezTo>
                    <a:pt x="118562" y="86422"/>
                    <a:pt x="168666" y="46756"/>
                    <a:pt x="241734" y="23792"/>
                  </a:cubicBezTo>
                  <a:cubicBezTo>
                    <a:pt x="314802" y="828"/>
                    <a:pt x="437976" y="-9611"/>
                    <a:pt x="517307" y="11266"/>
                  </a:cubicBezTo>
                  <a:cubicBezTo>
                    <a:pt x="596638" y="32143"/>
                    <a:pt x="667619" y="103123"/>
                    <a:pt x="717723" y="149052"/>
                  </a:cubicBezTo>
                  <a:cubicBezTo>
                    <a:pt x="767827" y="194981"/>
                    <a:pt x="801231" y="230471"/>
                    <a:pt x="817932" y="286838"/>
                  </a:cubicBezTo>
                  <a:cubicBezTo>
                    <a:pt x="834633" y="343205"/>
                    <a:pt x="830458" y="430888"/>
                    <a:pt x="817932" y="487255"/>
                  </a:cubicBezTo>
                  <a:cubicBezTo>
                    <a:pt x="805406" y="543622"/>
                    <a:pt x="772003" y="585375"/>
                    <a:pt x="742775" y="625041"/>
                  </a:cubicBezTo>
                  <a:cubicBezTo>
                    <a:pt x="713548" y="664707"/>
                    <a:pt x="671794" y="698109"/>
                    <a:pt x="642567" y="725249"/>
                  </a:cubicBezTo>
                  <a:cubicBezTo>
                    <a:pt x="613340" y="752389"/>
                    <a:pt x="590375" y="771178"/>
                    <a:pt x="567411" y="787879"/>
                  </a:cubicBezTo>
                  <a:cubicBezTo>
                    <a:pt x="544447" y="804581"/>
                    <a:pt x="534008" y="812932"/>
                    <a:pt x="504781" y="825458"/>
                  </a:cubicBezTo>
                  <a:cubicBezTo>
                    <a:pt x="475554" y="837984"/>
                    <a:pt x="419187" y="860948"/>
                    <a:pt x="392047" y="863036"/>
                  </a:cubicBezTo>
                  <a:cubicBezTo>
                    <a:pt x="364907" y="865124"/>
                    <a:pt x="364907" y="852598"/>
                    <a:pt x="341943" y="837984"/>
                  </a:cubicBezTo>
                  <a:cubicBezTo>
                    <a:pt x="318979" y="823370"/>
                    <a:pt x="296013" y="798317"/>
                    <a:pt x="254260" y="775353"/>
                  </a:cubicBezTo>
                  <a:cubicBezTo>
                    <a:pt x="212507" y="752389"/>
                    <a:pt x="131088" y="733600"/>
                    <a:pt x="91422" y="700197"/>
                  </a:cubicBezTo>
                  <a:cubicBezTo>
                    <a:pt x="51756" y="666794"/>
                    <a:pt x="30880" y="625041"/>
                    <a:pt x="16266" y="574937"/>
                  </a:cubicBezTo>
                  <a:cubicBezTo>
                    <a:pt x="1652" y="524833"/>
                    <a:pt x="-4611" y="470554"/>
                    <a:pt x="3740" y="399573"/>
                  </a:cubicBezTo>
                  <a:cubicBezTo>
                    <a:pt x="12091" y="328592"/>
                    <a:pt x="39230" y="211682"/>
                    <a:pt x="78896" y="14905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4" name="Ορθογώνιο 13"/>
            <p:cNvSpPr/>
            <p:nvPr/>
          </p:nvSpPr>
          <p:spPr>
            <a:xfrm>
              <a:off x="2164377" y="2852936"/>
              <a:ext cx="2237706"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5" name="TextBox 14"/>
            <p:cNvSpPr txBox="1"/>
            <p:nvPr/>
          </p:nvSpPr>
          <p:spPr>
            <a:xfrm>
              <a:off x="1982045" y="2808595"/>
              <a:ext cx="2443603" cy="369332"/>
            </a:xfrm>
            <a:prstGeom prst="rect">
              <a:avLst/>
            </a:prstGeom>
            <a:noFill/>
          </p:spPr>
          <p:txBody>
            <a:bodyPr wrap="square" rtlCol="0">
              <a:spAutoFit/>
            </a:bodyPr>
            <a:lstStyle/>
            <a:p>
              <a:r>
                <a:rPr lang="el-GR" dirty="0" smtClean="0">
                  <a:solidFill>
                    <a:prstClr val="black"/>
                  </a:solidFill>
                  <a:latin typeface="Calibri"/>
                </a:rPr>
                <a:t>0   10 20 30 40 50 60 70</a:t>
              </a:r>
              <a:endParaRPr lang="el-GR" dirty="0">
                <a:solidFill>
                  <a:prstClr val="black"/>
                </a:solidFill>
                <a:latin typeface="Calibri"/>
              </a:endParaRPr>
            </a:p>
          </p:txBody>
        </p:sp>
        <p:sp>
          <p:nvSpPr>
            <p:cNvPr id="16" name="Ορθογώνιο 15"/>
            <p:cNvSpPr/>
            <p:nvPr/>
          </p:nvSpPr>
          <p:spPr>
            <a:xfrm>
              <a:off x="5259785" y="2870123"/>
              <a:ext cx="2237706"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7" name="TextBox 16"/>
            <p:cNvSpPr txBox="1"/>
            <p:nvPr/>
          </p:nvSpPr>
          <p:spPr>
            <a:xfrm>
              <a:off x="5156836" y="2850260"/>
              <a:ext cx="2443603" cy="369332"/>
            </a:xfrm>
            <a:prstGeom prst="rect">
              <a:avLst/>
            </a:prstGeom>
            <a:noFill/>
          </p:spPr>
          <p:txBody>
            <a:bodyPr wrap="square" rtlCol="0">
              <a:spAutoFit/>
            </a:bodyPr>
            <a:lstStyle/>
            <a:p>
              <a:r>
                <a:rPr lang="el-GR" dirty="0" smtClean="0">
                  <a:solidFill>
                    <a:prstClr val="black"/>
                  </a:solidFill>
                  <a:latin typeface="Calibri"/>
                </a:rPr>
                <a:t>0   10 20 30 40 50 60 70</a:t>
              </a:r>
              <a:endParaRPr lang="el-GR" dirty="0">
                <a:solidFill>
                  <a:prstClr val="black"/>
                </a:solidFill>
                <a:latin typeface="Calibri"/>
              </a:endParaRPr>
            </a:p>
          </p:txBody>
        </p:sp>
        <p:sp>
          <p:nvSpPr>
            <p:cNvPr id="19" name="Ορθογώνιο 18"/>
            <p:cNvSpPr/>
            <p:nvPr/>
          </p:nvSpPr>
          <p:spPr>
            <a:xfrm>
              <a:off x="3326124" y="5351203"/>
              <a:ext cx="1075959"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0" name="Ορθογώνιο 19"/>
            <p:cNvSpPr/>
            <p:nvPr/>
          </p:nvSpPr>
          <p:spPr>
            <a:xfrm>
              <a:off x="4843341" y="5328343"/>
              <a:ext cx="1075959"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22" name="Ευθεία γραμμή σύνδεσης 21"/>
            <p:cNvCxnSpPr/>
            <p:nvPr/>
          </p:nvCxnSpPr>
          <p:spPr>
            <a:xfrm flipH="1" flipV="1">
              <a:off x="2139688" y="1914946"/>
              <a:ext cx="116295" cy="42503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2244456" y="1732383"/>
              <a:ext cx="1693020" cy="3731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a:stCxn id="13" idx="10"/>
            </p:cNvCxnSpPr>
            <p:nvPr/>
          </p:nvCxnSpPr>
          <p:spPr>
            <a:xfrm flipH="1" flipV="1">
              <a:off x="5116995" y="1741367"/>
              <a:ext cx="1889608" cy="3722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flipH="1" flipV="1">
              <a:off x="6882199" y="1869369"/>
              <a:ext cx="116295" cy="42503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124457" y="1332272"/>
              <a:ext cx="1786261" cy="400110"/>
            </a:xfrm>
            <a:prstGeom prst="rect">
              <a:avLst/>
            </a:prstGeom>
            <a:noFill/>
          </p:spPr>
          <p:txBody>
            <a:bodyPr wrap="square" rtlCol="0">
              <a:spAutoFit/>
            </a:bodyPr>
            <a:lstStyle/>
            <a:p>
              <a:r>
                <a:rPr lang="el-GR" sz="2000" dirty="0" smtClean="0">
                  <a:solidFill>
                    <a:prstClr val="black"/>
                  </a:solidFill>
                  <a:latin typeface="Calibri"/>
                </a:rPr>
                <a:t>Εξεταζόμενος</a:t>
              </a:r>
              <a:endParaRPr lang="el-GR" sz="2000" dirty="0">
                <a:solidFill>
                  <a:prstClr val="black"/>
                </a:solidFill>
                <a:latin typeface="Calibri"/>
              </a:endParaRPr>
            </a:p>
          </p:txBody>
        </p:sp>
        <p:sp>
          <p:nvSpPr>
            <p:cNvPr id="32" name="TextBox 31"/>
            <p:cNvSpPr txBox="1"/>
            <p:nvPr/>
          </p:nvSpPr>
          <p:spPr>
            <a:xfrm>
              <a:off x="5350198" y="1307637"/>
              <a:ext cx="1786261" cy="400110"/>
            </a:xfrm>
            <a:prstGeom prst="rect">
              <a:avLst/>
            </a:prstGeom>
            <a:noFill/>
          </p:spPr>
          <p:txBody>
            <a:bodyPr wrap="square" rtlCol="0">
              <a:spAutoFit/>
            </a:bodyPr>
            <a:lstStyle/>
            <a:p>
              <a:r>
                <a:rPr lang="el-GR" sz="2000" dirty="0" smtClean="0">
                  <a:solidFill>
                    <a:prstClr val="black"/>
                  </a:solidFill>
                  <a:latin typeface="Calibri"/>
                </a:rPr>
                <a:t>Εξεταζόμενος</a:t>
              </a:r>
              <a:endParaRPr lang="el-GR" sz="2000" dirty="0">
                <a:solidFill>
                  <a:prstClr val="black"/>
                </a:solidFill>
                <a:latin typeface="Calibri"/>
              </a:endParaRPr>
            </a:p>
          </p:txBody>
        </p:sp>
        <p:sp>
          <p:nvSpPr>
            <p:cNvPr id="33" name="TextBox 32"/>
            <p:cNvSpPr txBox="1"/>
            <p:nvPr/>
          </p:nvSpPr>
          <p:spPr>
            <a:xfrm>
              <a:off x="2408321" y="5351202"/>
              <a:ext cx="1412448" cy="400110"/>
            </a:xfrm>
            <a:prstGeom prst="rect">
              <a:avLst/>
            </a:prstGeom>
            <a:noFill/>
          </p:spPr>
          <p:txBody>
            <a:bodyPr wrap="square" rtlCol="0">
              <a:spAutoFit/>
            </a:bodyPr>
            <a:lstStyle/>
            <a:p>
              <a:r>
                <a:rPr lang="el-GR" sz="2000" dirty="0" smtClean="0">
                  <a:solidFill>
                    <a:prstClr val="black"/>
                  </a:solidFill>
                  <a:latin typeface="Calibri"/>
                </a:rPr>
                <a:t>Εξεταστής</a:t>
              </a:r>
              <a:endParaRPr lang="el-GR" sz="2000" dirty="0">
                <a:solidFill>
                  <a:prstClr val="black"/>
                </a:solidFill>
                <a:latin typeface="Calibri"/>
              </a:endParaRPr>
            </a:p>
          </p:txBody>
        </p:sp>
        <p:sp>
          <p:nvSpPr>
            <p:cNvPr id="34" name="TextBox 33"/>
            <p:cNvSpPr txBox="1"/>
            <p:nvPr/>
          </p:nvSpPr>
          <p:spPr>
            <a:xfrm>
              <a:off x="5555169" y="5303582"/>
              <a:ext cx="1412448" cy="400110"/>
            </a:xfrm>
            <a:prstGeom prst="rect">
              <a:avLst/>
            </a:prstGeom>
            <a:noFill/>
          </p:spPr>
          <p:txBody>
            <a:bodyPr wrap="square" rtlCol="0">
              <a:spAutoFit/>
            </a:bodyPr>
            <a:lstStyle/>
            <a:p>
              <a:r>
                <a:rPr lang="el-GR" sz="2000" dirty="0" smtClean="0">
                  <a:solidFill>
                    <a:prstClr val="black"/>
                  </a:solidFill>
                  <a:latin typeface="Calibri"/>
                </a:rPr>
                <a:t>Εξεταστής</a:t>
              </a:r>
              <a:endParaRPr lang="el-GR" sz="2000" dirty="0">
                <a:solidFill>
                  <a:prstClr val="black"/>
                </a:solidFill>
                <a:latin typeface="Calibri"/>
              </a:endParaRPr>
            </a:p>
          </p:txBody>
        </p:sp>
        <p:cxnSp>
          <p:nvCxnSpPr>
            <p:cNvPr id="35" name="Ευθεία γραμμή σύνδεσης 34"/>
            <p:cNvCxnSpPr/>
            <p:nvPr/>
          </p:nvCxnSpPr>
          <p:spPr>
            <a:xfrm flipH="1" flipV="1">
              <a:off x="3605218" y="5396922"/>
              <a:ext cx="469723" cy="950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p:cNvCxnSpPr>
              <a:stCxn id="12" idx="2"/>
            </p:cNvCxnSpPr>
            <p:nvPr/>
          </p:nvCxnSpPr>
          <p:spPr>
            <a:xfrm flipV="1">
              <a:off x="5141241" y="5364703"/>
              <a:ext cx="473005" cy="8936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90374" y="1615687"/>
              <a:ext cx="296558" cy="400110"/>
            </a:xfrm>
            <a:prstGeom prst="rect">
              <a:avLst/>
            </a:prstGeom>
            <a:noFill/>
          </p:spPr>
          <p:txBody>
            <a:bodyPr wrap="square" rtlCol="0">
              <a:spAutoFit/>
            </a:bodyPr>
            <a:lstStyle/>
            <a:p>
              <a:r>
                <a:rPr lang="en-US" sz="2000" dirty="0">
                  <a:solidFill>
                    <a:prstClr val="black"/>
                  </a:solidFill>
                  <a:latin typeface="Calibri"/>
                </a:rPr>
                <a:t>R</a:t>
              </a:r>
              <a:endParaRPr lang="el-GR" sz="2000" dirty="0">
                <a:solidFill>
                  <a:prstClr val="black"/>
                </a:solidFill>
                <a:latin typeface="Calibri"/>
              </a:endParaRPr>
            </a:p>
          </p:txBody>
        </p:sp>
        <p:sp>
          <p:nvSpPr>
            <p:cNvPr id="41" name="TextBox 40"/>
            <p:cNvSpPr txBox="1"/>
            <p:nvPr/>
          </p:nvSpPr>
          <p:spPr>
            <a:xfrm>
              <a:off x="3691800" y="6002919"/>
              <a:ext cx="296558" cy="400110"/>
            </a:xfrm>
            <a:prstGeom prst="rect">
              <a:avLst/>
            </a:prstGeom>
            <a:noFill/>
          </p:spPr>
          <p:txBody>
            <a:bodyPr wrap="square" rtlCol="0">
              <a:spAutoFit/>
            </a:bodyPr>
            <a:lstStyle/>
            <a:p>
              <a:r>
                <a:rPr lang="en-US" sz="2000" dirty="0">
                  <a:solidFill>
                    <a:prstClr val="black"/>
                  </a:solidFill>
                  <a:latin typeface="Calibri"/>
                </a:rPr>
                <a:t>R</a:t>
              </a:r>
              <a:endParaRPr lang="el-GR" sz="2000" dirty="0">
                <a:solidFill>
                  <a:prstClr val="black"/>
                </a:solidFill>
                <a:latin typeface="Calibri"/>
              </a:endParaRPr>
            </a:p>
          </p:txBody>
        </p:sp>
        <p:sp>
          <p:nvSpPr>
            <p:cNvPr id="42" name="TextBox 41"/>
            <p:cNvSpPr txBox="1"/>
            <p:nvPr/>
          </p:nvSpPr>
          <p:spPr>
            <a:xfrm>
              <a:off x="5146117" y="1655865"/>
              <a:ext cx="296558" cy="400110"/>
            </a:xfrm>
            <a:prstGeom prst="rect">
              <a:avLst/>
            </a:prstGeom>
            <a:noFill/>
          </p:spPr>
          <p:txBody>
            <a:bodyPr wrap="square" rtlCol="0">
              <a:spAutoFit/>
            </a:bodyPr>
            <a:lstStyle/>
            <a:p>
              <a:r>
                <a:rPr lang="en-US" sz="2000" dirty="0">
                  <a:solidFill>
                    <a:prstClr val="black"/>
                  </a:solidFill>
                  <a:latin typeface="Calibri"/>
                </a:rPr>
                <a:t>R</a:t>
              </a:r>
              <a:endParaRPr lang="el-GR" sz="2000" dirty="0">
                <a:solidFill>
                  <a:prstClr val="black"/>
                </a:solidFill>
                <a:latin typeface="Calibri"/>
              </a:endParaRPr>
            </a:p>
          </p:txBody>
        </p:sp>
        <p:sp>
          <p:nvSpPr>
            <p:cNvPr id="43" name="TextBox 42"/>
            <p:cNvSpPr txBox="1"/>
            <p:nvPr/>
          </p:nvSpPr>
          <p:spPr>
            <a:xfrm>
              <a:off x="6839901" y="6024521"/>
              <a:ext cx="296558" cy="400110"/>
            </a:xfrm>
            <a:prstGeom prst="rect">
              <a:avLst/>
            </a:prstGeom>
            <a:noFill/>
          </p:spPr>
          <p:txBody>
            <a:bodyPr wrap="square" rtlCol="0">
              <a:spAutoFit/>
            </a:bodyPr>
            <a:lstStyle/>
            <a:p>
              <a:r>
                <a:rPr lang="en-US" sz="2000" dirty="0">
                  <a:solidFill>
                    <a:prstClr val="black"/>
                  </a:solidFill>
                  <a:latin typeface="Calibri"/>
                </a:rPr>
                <a:t>R</a:t>
              </a:r>
              <a:endParaRPr lang="el-GR" sz="2000" dirty="0">
                <a:solidFill>
                  <a:prstClr val="black"/>
                </a:solidFill>
                <a:latin typeface="Calibri"/>
              </a:endParaRPr>
            </a:p>
          </p:txBody>
        </p:sp>
        <p:sp>
          <p:nvSpPr>
            <p:cNvPr id="44" name="TextBox 43"/>
            <p:cNvSpPr txBox="1"/>
            <p:nvPr/>
          </p:nvSpPr>
          <p:spPr>
            <a:xfrm>
              <a:off x="2064605" y="6041330"/>
              <a:ext cx="296558" cy="400110"/>
            </a:xfrm>
            <a:prstGeom prst="rect">
              <a:avLst/>
            </a:prstGeom>
            <a:noFill/>
          </p:spPr>
          <p:txBody>
            <a:bodyPr wrap="square" rtlCol="0">
              <a:spAutoFit/>
            </a:bodyPr>
            <a:lstStyle/>
            <a:p>
              <a:r>
                <a:rPr lang="en-US" sz="2000" dirty="0" smtClean="0">
                  <a:solidFill>
                    <a:prstClr val="black"/>
                  </a:solidFill>
                  <a:latin typeface="Calibri"/>
                </a:rPr>
                <a:t>L</a:t>
              </a:r>
              <a:endParaRPr lang="el-GR" sz="2000" dirty="0">
                <a:solidFill>
                  <a:prstClr val="black"/>
                </a:solidFill>
                <a:latin typeface="Calibri"/>
              </a:endParaRPr>
            </a:p>
          </p:txBody>
        </p:sp>
        <p:sp>
          <p:nvSpPr>
            <p:cNvPr id="45" name="TextBox 44"/>
            <p:cNvSpPr txBox="1"/>
            <p:nvPr/>
          </p:nvSpPr>
          <p:spPr>
            <a:xfrm>
              <a:off x="5246940" y="5986230"/>
              <a:ext cx="296558" cy="400110"/>
            </a:xfrm>
            <a:prstGeom prst="rect">
              <a:avLst/>
            </a:prstGeom>
            <a:noFill/>
          </p:spPr>
          <p:txBody>
            <a:bodyPr wrap="square" rtlCol="0">
              <a:spAutoFit/>
            </a:bodyPr>
            <a:lstStyle/>
            <a:p>
              <a:r>
                <a:rPr lang="en-US" sz="2000" dirty="0" smtClean="0">
                  <a:solidFill>
                    <a:prstClr val="black"/>
                  </a:solidFill>
                  <a:latin typeface="Calibri"/>
                </a:rPr>
                <a:t>L</a:t>
              </a:r>
              <a:endParaRPr lang="el-GR" sz="2000" dirty="0">
                <a:solidFill>
                  <a:prstClr val="black"/>
                </a:solidFill>
                <a:latin typeface="Calibri"/>
              </a:endParaRPr>
            </a:p>
          </p:txBody>
        </p:sp>
        <p:sp>
          <p:nvSpPr>
            <p:cNvPr id="46" name="TextBox 45"/>
            <p:cNvSpPr txBox="1"/>
            <p:nvPr/>
          </p:nvSpPr>
          <p:spPr>
            <a:xfrm>
              <a:off x="6762921" y="1571464"/>
              <a:ext cx="296558" cy="400110"/>
            </a:xfrm>
            <a:prstGeom prst="rect">
              <a:avLst/>
            </a:prstGeom>
            <a:noFill/>
          </p:spPr>
          <p:txBody>
            <a:bodyPr wrap="square" rtlCol="0">
              <a:spAutoFit/>
            </a:bodyPr>
            <a:lstStyle/>
            <a:p>
              <a:r>
                <a:rPr lang="en-US" sz="2000" dirty="0" smtClean="0">
                  <a:solidFill>
                    <a:prstClr val="black"/>
                  </a:solidFill>
                  <a:latin typeface="Calibri"/>
                </a:rPr>
                <a:t>L</a:t>
              </a:r>
              <a:endParaRPr lang="el-GR" sz="2000" dirty="0">
                <a:solidFill>
                  <a:prstClr val="black"/>
                </a:solidFill>
                <a:latin typeface="Calibri"/>
              </a:endParaRPr>
            </a:p>
          </p:txBody>
        </p:sp>
        <p:sp>
          <p:nvSpPr>
            <p:cNvPr id="47" name="TextBox 46"/>
            <p:cNvSpPr txBox="1"/>
            <p:nvPr/>
          </p:nvSpPr>
          <p:spPr>
            <a:xfrm>
              <a:off x="3624478" y="1620885"/>
              <a:ext cx="296558" cy="400110"/>
            </a:xfrm>
            <a:prstGeom prst="rect">
              <a:avLst/>
            </a:prstGeom>
            <a:noFill/>
          </p:spPr>
          <p:txBody>
            <a:bodyPr wrap="square" rtlCol="0">
              <a:spAutoFit/>
            </a:bodyPr>
            <a:lstStyle/>
            <a:p>
              <a:r>
                <a:rPr lang="en-US" sz="2000" dirty="0" smtClean="0">
                  <a:solidFill>
                    <a:prstClr val="black"/>
                  </a:solidFill>
                  <a:latin typeface="Calibri"/>
                </a:rPr>
                <a:t>L</a:t>
              </a:r>
              <a:endParaRPr lang="el-GR" sz="2000" dirty="0">
                <a:solidFill>
                  <a:prstClr val="black"/>
                </a:solidFill>
                <a:latin typeface="Calibri"/>
              </a:endParaRPr>
            </a:p>
          </p:txBody>
        </p:sp>
        <p:sp>
          <p:nvSpPr>
            <p:cNvPr id="48" name="TextBox 47"/>
            <p:cNvSpPr txBox="1"/>
            <p:nvPr/>
          </p:nvSpPr>
          <p:spPr>
            <a:xfrm>
              <a:off x="3244424" y="3612979"/>
              <a:ext cx="1786261" cy="707886"/>
            </a:xfrm>
            <a:prstGeom prst="rect">
              <a:avLst/>
            </a:prstGeom>
            <a:noFill/>
          </p:spPr>
          <p:txBody>
            <a:bodyPr wrap="square" rtlCol="0">
              <a:spAutoFit/>
            </a:bodyPr>
            <a:lstStyle/>
            <a:p>
              <a:pPr algn="ctr"/>
              <a:r>
                <a:rPr lang="el-GR" sz="2000" dirty="0" smtClean="0">
                  <a:solidFill>
                    <a:prstClr val="black"/>
                  </a:solidFill>
                  <a:latin typeface="Calibri"/>
                </a:rPr>
                <a:t>Σκεπασμένο ή κλειστό</a:t>
              </a:r>
              <a:endParaRPr lang="el-GR" sz="2000" dirty="0">
                <a:solidFill>
                  <a:prstClr val="black"/>
                </a:solidFill>
                <a:latin typeface="Calibri"/>
              </a:endParaRPr>
            </a:p>
          </p:txBody>
        </p:sp>
        <p:sp>
          <p:nvSpPr>
            <p:cNvPr id="50" name="TextBox 49"/>
            <p:cNvSpPr txBox="1"/>
            <p:nvPr/>
          </p:nvSpPr>
          <p:spPr>
            <a:xfrm>
              <a:off x="2819789" y="4643315"/>
              <a:ext cx="1786261" cy="707886"/>
            </a:xfrm>
            <a:prstGeom prst="rect">
              <a:avLst/>
            </a:prstGeom>
            <a:noFill/>
          </p:spPr>
          <p:txBody>
            <a:bodyPr wrap="square" rtlCol="0">
              <a:spAutoFit/>
            </a:bodyPr>
            <a:lstStyle/>
            <a:p>
              <a:pPr algn="ctr"/>
              <a:r>
                <a:rPr lang="el-GR" sz="2000" dirty="0" smtClean="0">
                  <a:solidFill>
                    <a:prstClr val="black"/>
                  </a:solidFill>
                  <a:latin typeface="Calibri"/>
                </a:rPr>
                <a:t>Σκεπασμένο ή κλειστό</a:t>
              </a:r>
              <a:endParaRPr lang="el-GR" sz="2000" dirty="0">
                <a:solidFill>
                  <a:prstClr val="black"/>
                </a:solidFill>
                <a:latin typeface="Calibri"/>
              </a:endParaRPr>
            </a:p>
          </p:txBody>
        </p:sp>
        <p:sp>
          <p:nvSpPr>
            <p:cNvPr id="51" name="TextBox 50"/>
            <p:cNvSpPr txBox="1"/>
            <p:nvPr/>
          </p:nvSpPr>
          <p:spPr>
            <a:xfrm>
              <a:off x="4475132" y="4633706"/>
              <a:ext cx="1786261" cy="707886"/>
            </a:xfrm>
            <a:prstGeom prst="rect">
              <a:avLst/>
            </a:prstGeom>
            <a:noFill/>
          </p:spPr>
          <p:txBody>
            <a:bodyPr wrap="square" rtlCol="0">
              <a:spAutoFit/>
            </a:bodyPr>
            <a:lstStyle/>
            <a:p>
              <a:pPr algn="ctr"/>
              <a:r>
                <a:rPr lang="el-GR" sz="2000" dirty="0" smtClean="0">
                  <a:solidFill>
                    <a:prstClr val="black"/>
                  </a:solidFill>
                  <a:latin typeface="Calibri"/>
                </a:rPr>
                <a:t>Σκεπασμένο ή κλειστό</a:t>
              </a:r>
              <a:endParaRPr lang="el-GR" sz="2000" dirty="0">
                <a:solidFill>
                  <a:prstClr val="black"/>
                </a:solidFill>
                <a:latin typeface="Calibri"/>
              </a:endParaRPr>
            </a:p>
          </p:txBody>
        </p:sp>
      </p:grpSp>
      <p:sp>
        <p:nvSpPr>
          <p:cNvPr id="54" name="Text Box 4"/>
          <p:cNvSpPr txBox="1">
            <a:spLocks noChangeArrowheads="1"/>
          </p:cNvSpPr>
          <p:nvPr/>
        </p:nvSpPr>
        <p:spPr bwMode="auto">
          <a:xfrm>
            <a:off x="2197835" y="6423803"/>
            <a:ext cx="58311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2400" dirty="0">
                <a:solidFill>
                  <a:prstClr val="black"/>
                </a:solidFill>
                <a:latin typeface="Calibri"/>
              </a:rPr>
              <a:t>Συνοπτική μέτρηση με τη χρήση κανόνα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264495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333399"/>
                </a:solidFill>
              </a:rPr>
              <a:t>Μέτρηση </a:t>
            </a:r>
            <a:r>
              <a:rPr lang="el-GR" sz="4400" dirty="0" err="1">
                <a:solidFill>
                  <a:srgbClr val="333399"/>
                </a:solidFill>
              </a:rPr>
              <a:t>Κορικής</a:t>
            </a:r>
            <a:r>
              <a:rPr lang="el-GR" sz="4400" dirty="0">
                <a:solidFill>
                  <a:srgbClr val="333399"/>
                </a:solidFill>
              </a:rPr>
              <a:t> Με Χρήση Κανόνα</a:t>
            </a:r>
            <a:br>
              <a:rPr lang="el-GR" sz="4400" dirty="0">
                <a:solidFill>
                  <a:srgbClr val="333399"/>
                </a:solidFill>
              </a:rPr>
            </a:br>
            <a:r>
              <a:rPr lang="el-GR" sz="3600" b="0" dirty="0" smtClean="0">
                <a:solidFill>
                  <a:srgbClr val="333399"/>
                </a:solidFill>
              </a:rPr>
              <a:t>(6 </a:t>
            </a:r>
            <a:r>
              <a:rPr lang="el-GR" sz="3600" b="0" dirty="0">
                <a:solidFill>
                  <a:srgbClr val="333399"/>
                </a:solidFill>
              </a:rPr>
              <a:t>από </a:t>
            </a:r>
            <a:r>
              <a:rPr lang="el-GR" sz="3600" b="0" dirty="0" smtClean="0">
                <a:solidFill>
                  <a:srgbClr val="333399"/>
                </a:solidFill>
              </a:rPr>
              <a:t>6)</a:t>
            </a:r>
            <a:endParaRPr lang="el-GR" sz="3600" dirty="0">
              <a:solidFill>
                <a:srgbClr val="333399"/>
              </a:solidFill>
            </a:endParaRPr>
          </a:p>
        </p:txBody>
      </p:sp>
      <p:sp>
        <p:nvSpPr>
          <p:cNvPr id="6" name="Ορθογώνιο 5"/>
          <p:cNvSpPr/>
          <p:nvPr/>
        </p:nvSpPr>
        <p:spPr>
          <a:xfrm>
            <a:off x="178815" y="5622880"/>
            <a:ext cx="8640960" cy="1200329"/>
          </a:xfrm>
          <a:prstGeom prst="rect">
            <a:avLst/>
          </a:prstGeom>
        </p:spPr>
        <p:txBody>
          <a:bodyPr wrap="square">
            <a:spAutoFit/>
          </a:bodyPr>
          <a:lstStyle/>
          <a:p>
            <a:pPr>
              <a:spcBef>
                <a:spcPct val="50000"/>
              </a:spcBef>
            </a:pPr>
            <a:r>
              <a:rPr lang="el-GR" sz="2400" dirty="0">
                <a:solidFill>
                  <a:prstClr val="black"/>
                </a:solidFill>
                <a:latin typeface="Calibri"/>
              </a:rPr>
              <a:t>Τύπος αυτόματου </a:t>
            </a:r>
            <a:r>
              <a:rPr lang="el-GR" sz="2400" dirty="0" err="1" smtClean="0">
                <a:solidFill>
                  <a:prstClr val="black"/>
                </a:solidFill>
                <a:latin typeface="Calibri"/>
              </a:rPr>
              <a:t>κορομέτρου</a:t>
            </a:r>
            <a:r>
              <a:rPr lang="en-US" sz="2400" dirty="0" smtClean="0">
                <a:solidFill>
                  <a:prstClr val="black"/>
                </a:solidFill>
                <a:latin typeface="Calibri"/>
              </a:rPr>
              <a:t> (</a:t>
            </a:r>
            <a:r>
              <a:rPr lang="en-US" sz="2400" dirty="0" err="1" smtClean="0">
                <a:solidFill>
                  <a:prstClr val="black"/>
                </a:solidFill>
                <a:latin typeface="Calibri"/>
              </a:rPr>
              <a:t>strabometer</a:t>
            </a:r>
            <a:r>
              <a:rPr lang="en-US" sz="2400" dirty="0" smtClean="0">
                <a:solidFill>
                  <a:prstClr val="black"/>
                </a:solidFill>
                <a:latin typeface="Calibri"/>
              </a:rPr>
              <a:t>)</a:t>
            </a:r>
            <a:r>
              <a:rPr lang="el-GR" sz="2400" dirty="0" smtClean="0">
                <a:solidFill>
                  <a:prstClr val="black"/>
                </a:solidFill>
                <a:latin typeface="Calibri"/>
              </a:rPr>
              <a:t>. </a:t>
            </a:r>
            <a:r>
              <a:rPr lang="el-GR" sz="2400" dirty="0">
                <a:solidFill>
                  <a:prstClr val="black"/>
                </a:solidFill>
                <a:latin typeface="Calibri"/>
              </a:rPr>
              <a:t>Παρέχει δυνατότητα μονόφθαλμης μέτρησης αλλά και για διαφορετικές αποστάσεις (μακριά-</a:t>
            </a:r>
            <a:r>
              <a:rPr lang="el-GR" sz="2400" dirty="0" err="1">
                <a:solidFill>
                  <a:prstClr val="black"/>
                </a:solidFill>
                <a:latin typeface="Calibri"/>
              </a:rPr>
              <a:t>κοντ</a:t>
            </a:r>
            <a:r>
              <a:rPr lang="el-GR" sz="2400" dirty="0">
                <a:solidFill>
                  <a:prstClr val="black"/>
                </a:solidFill>
                <a:latin typeface="Calibri"/>
              </a:rPr>
              <a:t>ά</a:t>
            </a:r>
            <a:r>
              <a:rPr lang="el-GR" sz="2400" dirty="0" smtClean="0">
                <a:solidFill>
                  <a:prstClr val="black"/>
                </a:solidFill>
                <a:latin typeface="Calibri"/>
              </a:rPr>
              <a:t>)</a:t>
            </a:r>
            <a:r>
              <a:rPr lang="en-US" sz="2400" dirty="0" smtClean="0">
                <a:solidFill>
                  <a:prstClr val="black"/>
                </a:solidFill>
                <a:latin typeface="Calibri"/>
              </a:rPr>
              <a:t>.</a:t>
            </a:r>
            <a:endParaRPr lang="el-GR" sz="2400" dirty="0">
              <a:solidFill>
                <a:prstClr val="black"/>
              </a:solidFill>
              <a:latin typeface="Calibri"/>
            </a:endParaRPr>
          </a:p>
        </p:txBody>
      </p:sp>
      <p:pic>
        <p:nvPicPr>
          <p:cNvPr id="8" name="Θέση περιεχομένου 7" title="Τύπος αυτόματου κορομέτρου (strabomete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39752" y="1338590"/>
            <a:ext cx="3825580" cy="4005843"/>
          </a:xfrm>
        </p:spPr>
      </p:pic>
      <p:cxnSp>
        <p:nvCxnSpPr>
          <p:cNvPr id="10" name="Ευθύγραμμο βέλος σύνδεσης 9" title="βέλος"/>
          <p:cNvCxnSpPr/>
          <p:nvPr/>
        </p:nvCxnSpPr>
        <p:spPr>
          <a:xfrm flipH="1">
            <a:off x="5473080" y="2132856"/>
            <a:ext cx="1080120" cy="0"/>
          </a:xfrm>
          <a:prstGeom prst="straightConnector1">
            <a:avLst/>
          </a:prstGeom>
          <a:ln>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53897" y="1809690"/>
            <a:ext cx="2376264" cy="646331"/>
          </a:xfrm>
          <a:prstGeom prst="rect">
            <a:avLst/>
          </a:prstGeom>
          <a:noFill/>
          <a:ln>
            <a:solidFill>
              <a:schemeClr val="tx1"/>
            </a:solidFill>
          </a:ln>
        </p:spPr>
        <p:txBody>
          <a:bodyPr wrap="square" rtlCol="0">
            <a:spAutoFit/>
          </a:bodyPr>
          <a:lstStyle/>
          <a:p>
            <a:r>
              <a:rPr lang="el-GR" dirty="0" err="1" smtClean="0">
                <a:solidFill>
                  <a:prstClr val="black"/>
                </a:solidFill>
                <a:latin typeface="Calibri"/>
              </a:rPr>
              <a:t>Επιλογέας</a:t>
            </a:r>
            <a:r>
              <a:rPr lang="el-GR" dirty="0" smtClean="0">
                <a:solidFill>
                  <a:prstClr val="black"/>
                </a:solidFill>
                <a:latin typeface="Calibri"/>
              </a:rPr>
              <a:t> απόστασης μέτρησης</a:t>
            </a:r>
            <a:endParaRPr lang="el-GR" dirty="0">
              <a:solidFill>
                <a:prstClr val="black"/>
              </a:solidFill>
              <a:latin typeface="Calibri"/>
            </a:endParaRPr>
          </a:p>
        </p:txBody>
      </p:sp>
      <p:cxnSp>
        <p:nvCxnSpPr>
          <p:cNvPr id="12" name="Ευθύγραμμο βέλος σύνδεσης 11" title="βέλος"/>
          <p:cNvCxnSpPr/>
          <p:nvPr/>
        </p:nvCxnSpPr>
        <p:spPr>
          <a:xfrm flipH="1" flipV="1">
            <a:off x="5076056" y="2521347"/>
            <a:ext cx="1477144" cy="148633"/>
          </a:xfrm>
          <a:prstGeom prst="straightConnector1">
            <a:avLst/>
          </a:prstGeom>
          <a:ln>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53897" y="2507247"/>
            <a:ext cx="2376264" cy="369332"/>
          </a:xfrm>
          <a:prstGeom prst="rect">
            <a:avLst/>
          </a:prstGeom>
          <a:noFill/>
          <a:ln>
            <a:solidFill>
              <a:schemeClr val="tx1"/>
            </a:solidFill>
          </a:ln>
        </p:spPr>
        <p:txBody>
          <a:bodyPr wrap="square" rtlCol="0">
            <a:spAutoFit/>
          </a:bodyPr>
          <a:lstStyle/>
          <a:p>
            <a:r>
              <a:rPr lang="el-GR" dirty="0" smtClean="0">
                <a:solidFill>
                  <a:prstClr val="black"/>
                </a:solidFill>
                <a:latin typeface="Calibri"/>
              </a:rPr>
              <a:t>Απόσταση μέτρησης</a:t>
            </a:r>
            <a:endParaRPr lang="el-GR" dirty="0">
              <a:solidFill>
                <a:prstClr val="black"/>
              </a:solidFill>
              <a:latin typeface="Calibri"/>
            </a:endParaRPr>
          </a:p>
        </p:txBody>
      </p:sp>
      <p:cxnSp>
        <p:nvCxnSpPr>
          <p:cNvPr id="16" name="Ευθύγραμμο βέλος σύνδεσης 15" title="βέλος"/>
          <p:cNvCxnSpPr/>
          <p:nvPr/>
        </p:nvCxnSpPr>
        <p:spPr>
          <a:xfrm flipH="1" flipV="1">
            <a:off x="5364088" y="3175659"/>
            <a:ext cx="1477144" cy="148633"/>
          </a:xfrm>
          <a:prstGeom prst="straightConnector1">
            <a:avLst/>
          </a:prstGeom>
          <a:ln>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41232" y="3001126"/>
            <a:ext cx="2088929" cy="646331"/>
          </a:xfrm>
          <a:prstGeom prst="rect">
            <a:avLst/>
          </a:prstGeom>
          <a:noFill/>
          <a:ln>
            <a:solidFill>
              <a:schemeClr val="tx1"/>
            </a:solidFill>
          </a:ln>
        </p:spPr>
        <p:txBody>
          <a:bodyPr wrap="square" rtlCol="0">
            <a:spAutoFit/>
          </a:bodyPr>
          <a:lstStyle/>
          <a:p>
            <a:r>
              <a:rPr lang="el-GR" dirty="0" smtClean="0">
                <a:solidFill>
                  <a:prstClr val="black"/>
                </a:solidFill>
                <a:latin typeface="Calibri"/>
              </a:rPr>
              <a:t>Α.Ο έλεγχος κινούμενου δείκτη</a:t>
            </a:r>
            <a:endParaRPr lang="el-GR" dirty="0">
              <a:solidFill>
                <a:prstClr val="black"/>
              </a:solidFill>
              <a:latin typeface="Calibri"/>
            </a:endParaRPr>
          </a:p>
        </p:txBody>
      </p:sp>
      <p:cxnSp>
        <p:nvCxnSpPr>
          <p:cNvPr id="18" name="Ευθύγραμμο βέλος σύνδεσης 17" title="βέλος"/>
          <p:cNvCxnSpPr/>
          <p:nvPr/>
        </p:nvCxnSpPr>
        <p:spPr>
          <a:xfrm flipH="1" flipV="1">
            <a:off x="4775090" y="3482671"/>
            <a:ext cx="1584176" cy="460221"/>
          </a:xfrm>
          <a:prstGeom prst="straightConnector1">
            <a:avLst/>
          </a:prstGeom>
          <a:ln>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59266" y="3712781"/>
            <a:ext cx="2088929" cy="646331"/>
          </a:xfrm>
          <a:prstGeom prst="rect">
            <a:avLst/>
          </a:prstGeom>
          <a:noFill/>
          <a:ln>
            <a:solidFill>
              <a:schemeClr val="tx1"/>
            </a:solidFill>
          </a:ln>
        </p:spPr>
        <p:txBody>
          <a:bodyPr wrap="square" rtlCol="0">
            <a:spAutoFit/>
          </a:bodyPr>
          <a:lstStyle/>
          <a:p>
            <a:r>
              <a:rPr lang="el-GR" dirty="0" smtClean="0">
                <a:solidFill>
                  <a:prstClr val="black"/>
                </a:solidFill>
                <a:latin typeface="Calibri"/>
              </a:rPr>
              <a:t>Απόσταση μεταξύ ματιού και φακού</a:t>
            </a:r>
            <a:endParaRPr lang="el-GR" dirty="0">
              <a:solidFill>
                <a:prstClr val="black"/>
              </a:solidFill>
              <a:latin typeface="Calibri"/>
            </a:endParaRPr>
          </a:p>
        </p:txBody>
      </p:sp>
      <p:cxnSp>
        <p:nvCxnSpPr>
          <p:cNvPr id="23" name="Ευθύγραμμο βέλος σύνδεσης 22" title="βέλος"/>
          <p:cNvCxnSpPr/>
          <p:nvPr/>
        </p:nvCxnSpPr>
        <p:spPr>
          <a:xfrm flipH="1" flipV="1">
            <a:off x="4746457" y="3575726"/>
            <a:ext cx="1612809" cy="1047125"/>
          </a:xfrm>
          <a:prstGeom prst="straightConnector1">
            <a:avLst/>
          </a:prstGeom>
          <a:ln>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359265" y="4460148"/>
            <a:ext cx="2088929" cy="646331"/>
          </a:xfrm>
          <a:prstGeom prst="rect">
            <a:avLst/>
          </a:prstGeom>
          <a:noFill/>
          <a:ln>
            <a:solidFill>
              <a:schemeClr val="tx1"/>
            </a:solidFill>
          </a:ln>
        </p:spPr>
        <p:txBody>
          <a:bodyPr wrap="square" rtlCol="0">
            <a:spAutoFit/>
          </a:bodyPr>
          <a:lstStyle/>
          <a:p>
            <a:r>
              <a:rPr lang="el-GR" dirty="0" smtClean="0">
                <a:solidFill>
                  <a:prstClr val="black"/>
                </a:solidFill>
                <a:latin typeface="Calibri"/>
              </a:rPr>
              <a:t>Α.Ο μονόφθαλμη </a:t>
            </a:r>
            <a:r>
              <a:rPr lang="el-GR" dirty="0" err="1" smtClean="0">
                <a:solidFill>
                  <a:prstClr val="black"/>
                </a:solidFill>
                <a:latin typeface="Calibri"/>
              </a:rPr>
              <a:t>κορική</a:t>
            </a:r>
            <a:r>
              <a:rPr lang="el-GR" dirty="0" smtClean="0">
                <a:solidFill>
                  <a:prstClr val="black"/>
                </a:solidFill>
                <a:latin typeface="Calibri"/>
              </a:rPr>
              <a:t> απόσταση</a:t>
            </a:r>
            <a:endParaRPr lang="el-GR" dirty="0">
              <a:solidFill>
                <a:prstClr val="black"/>
              </a:solidFill>
              <a:latin typeface="Calibri"/>
            </a:endParaRPr>
          </a:p>
        </p:txBody>
      </p:sp>
      <p:cxnSp>
        <p:nvCxnSpPr>
          <p:cNvPr id="26" name="Ευθύγραμμο βέλος σύνδεσης 25" title="βέλος"/>
          <p:cNvCxnSpPr>
            <a:stCxn id="28" idx="1"/>
          </p:cNvCxnSpPr>
          <p:nvPr/>
        </p:nvCxnSpPr>
        <p:spPr>
          <a:xfrm flipH="1" flipV="1">
            <a:off x="4731474" y="4927238"/>
            <a:ext cx="1806744" cy="451480"/>
          </a:xfrm>
          <a:prstGeom prst="straightConnector1">
            <a:avLst/>
          </a:prstGeom>
          <a:ln>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538218" y="5194052"/>
            <a:ext cx="2376961" cy="369332"/>
          </a:xfrm>
          <a:prstGeom prst="rect">
            <a:avLst/>
          </a:prstGeom>
          <a:noFill/>
          <a:ln>
            <a:solidFill>
              <a:schemeClr val="tx1"/>
            </a:solidFill>
          </a:ln>
        </p:spPr>
        <p:txBody>
          <a:bodyPr wrap="square" rtlCol="0">
            <a:spAutoFit/>
          </a:bodyPr>
          <a:lstStyle/>
          <a:p>
            <a:r>
              <a:rPr lang="el-GR" dirty="0" smtClean="0">
                <a:solidFill>
                  <a:prstClr val="black"/>
                </a:solidFill>
                <a:latin typeface="Calibri"/>
              </a:rPr>
              <a:t>Υποστήριξη μετώπου</a:t>
            </a:r>
            <a:endParaRPr lang="el-GR" dirty="0">
              <a:solidFill>
                <a:prstClr val="black"/>
              </a:solidFill>
              <a:latin typeface="Calibri"/>
            </a:endParaRPr>
          </a:p>
        </p:txBody>
      </p:sp>
      <p:cxnSp>
        <p:nvCxnSpPr>
          <p:cNvPr id="31" name="Ευθύγραμμο βέλος σύνδεσης 30" title="βέλος"/>
          <p:cNvCxnSpPr>
            <a:stCxn id="36" idx="3"/>
          </p:cNvCxnSpPr>
          <p:nvPr/>
        </p:nvCxnSpPr>
        <p:spPr>
          <a:xfrm flipV="1">
            <a:off x="2239058" y="3942893"/>
            <a:ext cx="1252822" cy="845807"/>
          </a:xfrm>
          <a:prstGeom prst="straightConnector1">
            <a:avLst/>
          </a:prstGeom>
          <a:ln>
            <a:solidFill>
              <a:srgbClr val="82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title="βέλος"/>
          <p:cNvCxnSpPr>
            <a:stCxn id="36" idx="3"/>
          </p:cNvCxnSpPr>
          <p:nvPr/>
        </p:nvCxnSpPr>
        <p:spPr>
          <a:xfrm flipV="1">
            <a:off x="2239058" y="4035947"/>
            <a:ext cx="1649282" cy="752753"/>
          </a:xfrm>
          <a:prstGeom prst="straightConnector1">
            <a:avLst/>
          </a:prstGeom>
          <a:ln>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16736" y="4465534"/>
            <a:ext cx="2122322" cy="646331"/>
          </a:xfrm>
          <a:prstGeom prst="rect">
            <a:avLst/>
          </a:prstGeom>
          <a:noFill/>
          <a:ln>
            <a:solidFill>
              <a:schemeClr val="tx1"/>
            </a:solidFill>
          </a:ln>
        </p:spPr>
        <p:txBody>
          <a:bodyPr wrap="square" rtlCol="0">
            <a:spAutoFit/>
          </a:bodyPr>
          <a:lstStyle/>
          <a:p>
            <a:r>
              <a:rPr lang="el-GR" dirty="0" smtClean="0">
                <a:solidFill>
                  <a:prstClr val="black"/>
                </a:solidFill>
                <a:latin typeface="Calibri"/>
              </a:rPr>
              <a:t>Αφαιρούμενα επιρρήνια</a:t>
            </a:r>
            <a:endParaRPr lang="el-GR" dirty="0">
              <a:solidFill>
                <a:prstClr val="black"/>
              </a:solidFill>
              <a:latin typeface="Calibri"/>
            </a:endParaRPr>
          </a:p>
        </p:txBody>
      </p:sp>
      <p:cxnSp>
        <p:nvCxnSpPr>
          <p:cNvPr id="37" name="Ευθύγραμμο βέλος σύνδεσης 36" title="βέλος"/>
          <p:cNvCxnSpPr/>
          <p:nvPr/>
        </p:nvCxnSpPr>
        <p:spPr>
          <a:xfrm flipV="1">
            <a:off x="2267744" y="3001126"/>
            <a:ext cx="1620596" cy="477673"/>
          </a:xfrm>
          <a:prstGeom prst="straightConnector1">
            <a:avLst/>
          </a:prstGeom>
          <a:ln>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78815" y="3331888"/>
            <a:ext cx="2088929" cy="646331"/>
          </a:xfrm>
          <a:prstGeom prst="rect">
            <a:avLst/>
          </a:prstGeom>
          <a:noFill/>
          <a:ln>
            <a:solidFill>
              <a:schemeClr val="tx1"/>
            </a:solidFill>
          </a:ln>
        </p:spPr>
        <p:txBody>
          <a:bodyPr wrap="square" rtlCol="0">
            <a:spAutoFit/>
          </a:bodyPr>
          <a:lstStyle/>
          <a:p>
            <a:r>
              <a:rPr lang="el-GR" dirty="0">
                <a:solidFill>
                  <a:prstClr val="black"/>
                </a:solidFill>
                <a:latin typeface="Calibri"/>
              </a:rPr>
              <a:t>Δ</a:t>
            </a:r>
            <a:r>
              <a:rPr lang="el-GR" dirty="0" smtClean="0">
                <a:solidFill>
                  <a:prstClr val="black"/>
                </a:solidFill>
                <a:latin typeface="Calibri"/>
              </a:rPr>
              <a:t>.Ο μονόφθαλμη </a:t>
            </a:r>
            <a:r>
              <a:rPr lang="el-GR" dirty="0" err="1" smtClean="0">
                <a:solidFill>
                  <a:prstClr val="black"/>
                </a:solidFill>
                <a:latin typeface="Calibri"/>
              </a:rPr>
              <a:t>κορική</a:t>
            </a:r>
            <a:r>
              <a:rPr lang="el-GR" dirty="0" smtClean="0">
                <a:solidFill>
                  <a:prstClr val="black"/>
                </a:solidFill>
                <a:latin typeface="Calibri"/>
              </a:rPr>
              <a:t> απόσταση</a:t>
            </a:r>
            <a:endParaRPr lang="el-GR" dirty="0">
              <a:solidFill>
                <a:prstClr val="black"/>
              </a:solidFill>
              <a:latin typeface="Calibri"/>
            </a:endParaRPr>
          </a:p>
        </p:txBody>
      </p:sp>
      <p:cxnSp>
        <p:nvCxnSpPr>
          <p:cNvPr id="41" name="Ευθύγραμμο βέλος σύνδεσης 40" title="βέλος"/>
          <p:cNvCxnSpPr>
            <a:stCxn id="43" idx="3"/>
          </p:cNvCxnSpPr>
          <p:nvPr/>
        </p:nvCxnSpPr>
        <p:spPr>
          <a:xfrm flipV="1">
            <a:off x="2239057" y="2846619"/>
            <a:ext cx="1580782" cy="80191"/>
          </a:xfrm>
          <a:prstGeom prst="straightConnector1">
            <a:avLst/>
          </a:prstGeom>
          <a:ln>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50128" y="2603644"/>
            <a:ext cx="2088929" cy="646331"/>
          </a:xfrm>
          <a:prstGeom prst="rect">
            <a:avLst/>
          </a:prstGeom>
          <a:noFill/>
          <a:ln>
            <a:solidFill>
              <a:schemeClr val="tx1"/>
            </a:solidFill>
          </a:ln>
        </p:spPr>
        <p:txBody>
          <a:bodyPr wrap="square" rtlCol="0">
            <a:spAutoFit/>
          </a:bodyPr>
          <a:lstStyle/>
          <a:p>
            <a:r>
              <a:rPr lang="el-GR" dirty="0" smtClean="0">
                <a:solidFill>
                  <a:prstClr val="black"/>
                </a:solidFill>
                <a:latin typeface="Calibri"/>
              </a:rPr>
              <a:t>Απόσταση μεταξύ ματιού και φακού</a:t>
            </a:r>
            <a:endParaRPr lang="el-GR" dirty="0">
              <a:solidFill>
                <a:prstClr val="black"/>
              </a:solidFill>
              <a:latin typeface="Calibri"/>
            </a:endParaRPr>
          </a:p>
        </p:txBody>
      </p:sp>
      <p:cxnSp>
        <p:nvCxnSpPr>
          <p:cNvPr id="45" name="Ευθύγραμμο βέλος σύνδεσης 44" title="βέλος"/>
          <p:cNvCxnSpPr/>
          <p:nvPr/>
        </p:nvCxnSpPr>
        <p:spPr>
          <a:xfrm>
            <a:off x="2411760" y="2204864"/>
            <a:ext cx="1885623" cy="697443"/>
          </a:xfrm>
          <a:prstGeom prst="straightConnector1">
            <a:avLst/>
          </a:prstGeom>
          <a:ln>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0157" y="1823508"/>
            <a:ext cx="2321603" cy="646331"/>
          </a:xfrm>
          <a:prstGeom prst="rect">
            <a:avLst/>
          </a:prstGeom>
          <a:noFill/>
          <a:ln>
            <a:solidFill>
              <a:schemeClr val="tx1"/>
            </a:solidFill>
          </a:ln>
        </p:spPr>
        <p:txBody>
          <a:bodyPr wrap="square" rtlCol="0">
            <a:spAutoFit/>
          </a:bodyPr>
          <a:lstStyle/>
          <a:p>
            <a:r>
              <a:rPr lang="el-GR" dirty="0" err="1" smtClean="0">
                <a:solidFill>
                  <a:prstClr val="black"/>
                </a:solidFill>
                <a:latin typeface="Calibri"/>
              </a:rPr>
              <a:t>Διακορική</a:t>
            </a:r>
            <a:r>
              <a:rPr lang="el-GR" dirty="0" smtClean="0">
                <a:solidFill>
                  <a:prstClr val="black"/>
                </a:solidFill>
                <a:latin typeface="Calibri"/>
              </a:rPr>
              <a:t> </a:t>
            </a:r>
            <a:r>
              <a:rPr lang="el-GR" dirty="0" err="1" smtClean="0">
                <a:solidFill>
                  <a:prstClr val="black"/>
                </a:solidFill>
                <a:latin typeface="Calibri"/>
              </a:rPr>
              <a:t>αποόσταση</a:t>
            </a:r>
            <a:r>
              <a:rPr lang="el-GR" dirty="0" smtClean="0">
                <a:solidFill>
                  <a:prstClr val="black"/>
                </a:solidFill>
                <a:latin typeface="Calibri"/>
              </a:rPr>
              <a:t> ή συνολικό </a:t>
            </a:r>
            <a:r>
              <a:rPr lang="en-US" dirty="0" smtClean="0">
                <a:solidFill>
                  <a:prstClr val="black"/>
                </a:solidFill>
                <a:latin typeface="Calibri"/>
              </a:rPr>
              <a:t>P.D</a:t>
            </a:r>
            <a:endParaRPr lang="el-GR" dirty="0">
              <a:solidFill>
                <a:prstClr val="black"/>
              </a:solidFill>
              <a:latin typeface="Calibri"/>
            </a:endParaRPr>
          </a:p>
        </p:txBody>
      </p:sp>
      <p:cxnSp>
        <p:nvCxnSpPr>
          <p:cNvPr id="51" name="Ευθύγραμμο βέλος σύνδεσης 50" title="βέλος"/>
          <p:cNvCxnSpPr/>
          <p:nvPr/>
        </p:nvCxnSpPr>
        <p:spPr>
          <a:xfrm>
            <a:off x="2267744" y="1490386"/>
            <a:ext cx="1825813" cy="881211"/>
          </a:xfrm>
          <a:prstGeom prst="straightConnector1">
            <a:avLst/>
          </a:prstGeom>
          <a:ln>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70490" y="1095264"/>
            <a:ext cx="2088929" cy="646331"/>
          </a:xfrm>
          <a:prstGeom prst="rect">
            <a:avLst/>
          </a:prstGeom>
          <a:noFill/>
          <a:ln>
            <a:solidFill>
              <a:schemeClr val="tx1"/>
            </a:solidFill>
          </a:ln>
        </p:spPr>
        <p:txBody>
          <a:bodyPr wrap="square" rtlCol="0">
            <a:spAutoFit/>
          </a:bodyPr>
          <a:lstStyle/>
          <a:p>
            <a:r>
              <a:rPr lang="en-US" dirty="0">
                <a:solidFill>
                  <a:prstClr val="black"/>
                </a:solidFill>
                <a:latin typeface="Calibri"/>
              </a:rPr>
              <a:t>D</a:t>
            </a:r>
            <a:r>
              <a:rPr lang="el-GR" dirty="0" smtClean="0">
                <a:solidFill>
                  <a:prstClr val="black"/>
                </a:solidFill>
                <a:latin typeface="Calibri"/>
              </a:rPr>
              <a:t>.Ο έλεγχος κινούμενου δείκτη</a:t>
            </a:r>
            <a:endParaRPr lang="el-GR" dirty="0">
              <a:solidFill>
                <a:prstClr val="black"/>
              </a:solidFill>
              <a:latin typeface="Calibri"/>
            </a:endParaRPr>
          </a:p>
        </p:txBody>
      </p:sp>
      <p:sp>
        <p:nvSpPr>
          <p:cNvPr id="56" name="Rectangle 8"/>
          <p:cNvSpPr/>
          <p:nvPr/>
        </p:nvSpPr>
        <p:spPr>
          <a:xfrm>
            <a:off x="2010257" y="5364312"/>
            <a:ext cx="434900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Essilor </a:t>
            </a:r>
            <a:r>
              <a:rPr lang="en-US" sz="1200" dirty="0" err="1" smtClean="0">
                <a:solidFill>
                  <a:prstClr val="black"/>
                </a:solidFill>
                <a:latin typeface="Calibri"/>
                <a:hlinkClick r:id="rId4"/>
              </a:rPr>
              <a:t>strabometer</a:t>
            </a:r>
            <a:r>
              <a:rPr lang="en-US" sz="1200" dirty="0" smtClean="0">
                <a:solidFill>
                  <a:prstClr val="black">
                    <a:lumMod val="75000"/>
                    <a:lumOff val="25000"/>
                  </a:prstClr>
                </a:solidFill>
                <a:latin typeface="Calibri"/>
              </a:rPr>
              <a:t>”,</a:t>
            </a:r>
            <a:r>
              <a:rPr lang="el-GR" sz="1200" dirty="0" smtClean="0">
                <a:solidFill>
                  <a:prstClr val="black">
                    <a:lumMod val="75000"/>
                    <a:lumOff val="25000"/>
                  </a:prstClr>
                </a:solidFill>
                <a:latin typeface="Calibri"/>
              </a:rPr>
              <a:t> από</a:t>
            </a:r>
            <a:r>
              <a:rPr lang="en-US" sz="1200" dirty="0" smtClean="0">
                <a:solidFill>
                  <a:prstClr val="black">
                    <a:lumMod val="75000"/>
                    <a:lumOff val="25000"/>
                  </a:prstClr>
                </a:solidFill>
                <a:latin typeface="Calibri"/>
              </a:rPr>
              <a:t>  </a:t>
            </a:r>
            <a:r>
              <a:rPr lang="en-US" sz="1200" dirty="0" err="1" smtClean="0">
                <a:solidFill>
                  <a:prstClr val="black"/>
                </a:solidFill>
                <a:latin typeface="Calibri"/>
                <a:hlinkClick r:id="rId5"/>
              </a:rPr>
              <a:t>Janee</a:t>
            </a:r>
            <a:r>
              <a:rPr lang="en-US"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2554052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333399"/>
                </a:solidFill>
              </a:rPr>
              <a:t>Βασικές Μετρήσεις Σκελετού</a:t>
            </a:r>
            <a:endParaRPr lang="el-GR" dirty="0">
              <a:solidFill>
                <a:srgbClr val="333399"/>
              </a:solidFill>
            </a:endParaRPr>
          </a:p>
        </p:txBody>
      </p:sp>
      <p:sp>
        <p:nvSpPr>
          <p:cNvPr id="6" name="Ορθογώνιο 5"/>
          <p:cNvSpPr/>
          <p:nvPr/>
        </p:nvSpPr>
        <p:spPr>
          <a:xfrm>
            <a:off x="1835696" y="5707915"/>
            <a:ext cx="6624736" cy="830997"/>
          </a:xfrm>
          <a:prstGeom prst="rect">
            <a:avLst/>
          </a:prstGeom>
        </p:spPr>
        <p:txBody>
          <a:bodyPr wrap="square">
            <a:spAutoFit/>
          </a:bodyPr>
          <a:lstStyle/>
          <a:p>
            <a:r>
              <a:rPr lang="el-GR" sz="2400" dirty="0">
                <a:solidFill>
                  <a:srgbClr val="000000"/>
                </a:solidFill>
                <a:latin typeface="Calibri"/>
              </a:rPr>
              <a:t>Η θέση της </a:t>
            </a:r>
            <a:r>
              <a:rPr lang="el-GR" sz="2400" dirty="0" err="1">
                <a:solidFill>
                  <a:srgbClr val="000000"/>
                </a:solidFill>
                <a:latin typeface="Calibri"/>
              </a:rPr>
              <a:t>κορικής</a:t>
            </a:r>
            <a:r>
              <a:rPr lang="el-GR" sz="2400" dirty="0">
                <a:solidFill>
                  <a:srgbClr val="000000"/>
                </a:solidFill>
                <a:latin typeface="Calibri"/>
              </a:rPr>
              <a:t> απόστασης στον σκελετό του διοπτροφόρου. </a:t>
            </a:r>
            <a:r>
              <a:rPr lang="el-GR" sz="2400" dirty="0" smtClean="0">
                <a:solidFill>
                  <a:srgbClr val="000000"/>
                </a:solidFill>
                <a:latin typeface="Calibri"/>
              </a:rPr>
              <a:t> ( </a:t>
            </a:r>
            <a:r>
              <a:rPr lang="el-GR" sz="2400" dirty="0">
                <a:solidFill>
                  <a:srgbClr val="000000"/>
                </a:solidFill>
                <a:latin typeface="Calibri"/>
              </a:rPr>
              <a:t>M</a:t>
            </a:r>
            <a:r>
              <a:rPr lang="el-GR" sz="2400" baseline="30000" dirty="0">
                <a:solidFill>
                  <a:srgbClr val="000000"/>
                </a:solidFill>
                <a:latin typeface="Calibri"/>
              </a:rPr>
              <a:t>R </a:t>
            </a:r>
            <a:r>
              <a:rPr lang="el-GR" sz="2400" dirty="0">
                <a:solidFill>
                  <a:srgbClr val="000000"/>
                </a:solidFill>
                <a:latin typeface="Calibri"/>
              </a:rPr>
              <a:t>+ M</a:t>
            </a:r>
            <a:r>
              <a:rPr lang="el-GR" sz="2400" baseline="30000" dirty="0">
                <a:solidFill>
                  <a:srgbClr val="000000"/>
                </a:solidFill>
                <a:latin typeface="Calibri"/>
              </a:rPr>
              <a:t>L </a:t>
            </a:r>
            <a:r>
              <a:rPr lang="el-GR" sz="2400" dirty="0">
                <a:solidFill>
                  <a:srgbClr val="000000"/>
                </a:solidFill>
                <a:latin typeface="Calibri"/>
              </a:rPr>
              <a:t>= PD διοπτροφόρου ) </a:t>
            </a:r>
            <a:endParaRPr lang="el-GR" sz="2400" dirty="0">
              <a:solidFill>
                <a:prstClr val="black"/>
              </a:solidFill>
              <a:latin typeface="Calibri"/>
            </a:endParaRPr>
          </a:p>
        </p:txBody>
      </p:sp>
      <p:pic>
        <p:nvPicPr>
          <p:cNvPr id="10" name="Θέση περιεχομένου 9" title="Βασικές Μετρήσεις Σκελετού"/>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9877" y="1062855"/>
            <a:ext cx="5303783" cy="4170203"/>
          </a:xfrm>
        </p:spPr>
      </p:pic>
      <p:sp>
        <p:nvSpPr>
          <p:cNvPr id="8" name="TextBox 7"/>
          <p:cNvSpPr txBox="1"/>
          <p:nvPr/>
        </p:nvSpPr>
        <p:spPr>
          <a:xfrm>
            <a:off x="3791221" y="5417846"/>
            <a:ext cx="1728192" cy="292388"/>
          </a:xfrm>
          <a:prstGeom prst="rect">
            <a:avLst/>
          </a:prstGeom>
          <a:noFill/>
        </p:spPr>
        <p:txBody>
          <a:bodyPr wrap="square" rtlCol="0">
            <a:spAutoFit/>
          </a:bodyPr>
          <a:lstStyle/>
          <a:p>
            <a:r>
              <a:rPr lang="el-GR" sz="1300" dirty="0" smtClean="0">
                <a:solidFill>
                  <a:prstClr val="black">
                    <a:lumMod val="75000"/>
                    <a:lumOff val="25000"/>
                  </a:prstClr>
                </a:solidFill>
                <a:latin typeface="Calibri"/>
              </a:rPr>
              <a:t>Αριστείδης </a:t>
            </a:r>
            <a:r>
              <a:rPr lang="el-GR" sz="1300" dirty="0" err="1" smtClean="0">
                <a:solidFill>
                  <a:prstClr val="black">
                    <a:lumMod val="75000"/>
                    <a:lumOff val="25000"/>
                  </a:prstClr>
                </a:solidFill>
                <a:latin typeface="Calibri"/>
              </a:rPr>
              <a:t>Χανδρινός</a:t>
            </a:r>
            <a:endParaRPr lang="el-GR" sz="13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6935703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3064f93dcc37b6b02e69ac8b62b0b3495306d"/>
  <p:tag name="ISPRING_RESOURCE_PATHS_HASH_PRESENTER" val="ea368cd7f99f8eaa06c91776840eeb07cc87dcb"/>
</p:tagLst>
</file>

<file path=ppt/theme/theme1.xml><?xml version="1.0" encoding="utf-8"?>
<a:theme xmlns:a="http://schemas.openxmlformats.org/drawingml/2006/main" name="OC_template_updated">
  <a:themeElements>
    <a:clrScheme name="Προσαρμοσμένο 1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TotalTime>
  <Words>1157</Words>
  <Application>Microsoft Office PowerPoint</Application>
  <PresentationFormat>On-screen Show (4:3)</PresentationFormat>
  <Paragraphs>162</Paragraphs>
  <Slides>18</Slides>
  <Notes>9</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OC_template_updated</vt:lpstr>
      <vt:lpstr>1_OC_template_updated</vt:lpstr>
      <vt:lpstr>2_OC_template_updated</vt:lpstr>
      <vt:lpstr>Ιστορία και Οπτική του Γυαλιού</vt:lpstr>
      <vt:lpstr> Λήψη (Δια-) Κορικής Απόστασης</vt:lpstr>
      <vt:lpstr>Μέτρηση Κορικής Με Χρήση Κανόνα (1 από 6)</vt:lpstr>
      <vt:lpstr>Μέτρηση Κορικής Με Χρήση Κανόνα (2 από 6)</vt:lpstr>
      <vt:lpstr>Μέτρηση Κορικής Με Χρήση Κανόνα (3 από 6)</vt:lpstr>
      <vt:lpstr>Μέτρηση Κορικής Με Χρήση Κανόνα (4 από 6)</vt:lpstr>
      <vt:lpstr>Μέτρηση Κορικής Με Χρήση Κανόνα (5 από 6)</vt:lpstr>
      <vt:lpstr>Μέτρηση Κορικής Με Χρήση Κανόνα (6 από 6)</vt:lpstr>
      <vt:lpstr>Βασικές Μετρήσεις Σκελετού</vt:lpstr>
      <vt:lpstr>Βασικές Μετρήσεις Τροχίσματος</vt:lpstr>
      <vt:lpstr>Βασικές Μετρήσεις Συνταγής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51</cp:revision>
  <dcterms:created xsi:type="dcterms:W3CDTF">2013-03-04T13:35:19Z</dcterms:created>
  <dcterms:modified xsi:type="dcterms:W3CDTF">2015-03-17T13:57:00Z</dcterms:modified>
</cp:coreProperties>
</file>