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57" r:id="rId11"/>
    <p:sldId id="262" r:id="rId12"/>
    <p:sldId id="264" r:id="rId13"/>
    <p:sldId id="276" r:id="rId14"/>
    <p:sldId id="277" r:id="rId15"/>
    <p:sldId id="266" r:id="rId16"/>
    <p:sldId id="261" r:id="rId17"/>
  </p:sldIdLst>
  <p:sldSz cx="9144000" cy="6858000" type="screen4x3"/>
  <p:notesSz cx="7104063" cy="10234613"/>
  <p:custDataLst>
    <p:tags r:id="rId20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28/5/2015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28/5/2015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buClr>
                <a:srgbClr val="004A82"/>
              </a:buClr>
              <a:defRPr sz="2400"/>
            </a:lvl1pPr>
            <a:lvl2pPr marL="742950" indent="-285750">
              <a:buClr>
                <a:srgbClr val="004A82"/>
              </a:buClr>
              <a:buFont typeface="Courier New" panose="02070309020205020404" pitchFamily="49" charset="0"/>
              <a:buChar char="o"/>
              <a:defRPr sz="2200"/>
            </a:lvl2pPr>
            <a:lvl3pPr marL="1143000" indent="-228600">
              <a:buClr>
                <a:srgbClr val="004A82"/>
              </a:buClr>
              <a:buFont typeface="Calibri" panose="020F0502020204030204" pitchFamily="34" charset="0"/>
              <a:buChar char="−"/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>
                <a:solidFill>
                  <a:schemeClr val="tx1"/>
                </a:solidFill>
                <a:latin typeface="+mn-lt"/>
              </a:rPr>
              <a:t>Α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νόργανη Χημεία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n-US" sz="2800" b="1" dirty="0" smtClean="0"/>
              <a:t>7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/>
              <a:t>Διαλύματα ασθενών </a:t>
            </a:r>
            <a:r>
              <a:rPr lang="el-GR" sz="2800" dirty="0" err="1"/>
              <a:t>μονοπρωτικών</a:t>
            </a:r>
            <a:r>
              <a:rPr lang="el-GR" sz="2800" dirty="0"/>
              <a:t> οξέων ή </a:t>
            </a:r>
            <a:r>
              <a:rPr lang="el-GR" sz="2800" dirty="0" smtClean="0"/>
              <a:t>βάσεων</a:t>
            </a:r>
            <a:endParaRPr lang="en-US" sz="28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 smtClean="0"/>
              <a:t>Χριστίνα </a:t>
            </a:r>
            <a:r>
              <a:rPr lang="el-GR" sz="2400" dirty="0" err="1" smtClean="0"/>
              <a:t>Φούντζουλα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</a:t>
            </a:r>
            <a:r>
              <a:rPr lang="el-GR" sz="2400" dirty="0" smtClean="0"/>
              <a:t>Ιατρικών Εργαστηρίων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Χριστίνα </a:t>
            </a:r>
            <a:r>
              <a:rPr lang="el-GR" sz="2000" dirty="0" err="1" smtClean="0"/>
              <a:t>Φούντζουλα</a:t>
            </a:r>
            <a:r>
              <a:rPr lang="el-GR" sz="2000" dirty="0" smtClean="0"/>
              <a:t> 2014. </a:t>
            </a:r>
            <a:r>
              <a:rPr lang="el-GR" sz="2000" dirty="0"/>
              <a:t>Χριστίνα </a:t>
            </a:r>
            <a:r>
              <a:rPr lang="el-GR" sz="2000" dirty="0" err="1" smtClean="0"/>
              <a:t>Φούντζουλα</a:t>
            </a:r>
            <a:r>
              <a:rPr lang="el-GR" sz="2000" dirty="0" smtClean="0"/>
              <a:t>. «Ανόργανη Χημεία (Θ). Ενότητα </a:t>
            </a:r>
            <a:r>
              <a:rPr lang="en-US" sz="2000" dirty="0" smtClean="0"/>
              <a:t>7:</a:t>
            </a:r>
            <a:r>
              <a:rPr lang="el-GR" sz="2000" dirty="0" smtClean="0"/>
              <a:t> </a:t>
            </a:r>
            <a:r>
              <a:rPr lang="el-GR" sz="2000" dirty="0"/>
              <a:t>Διαλύματα ασθενών </a:t>
            </a:r>
            <a:r>
              <a:rPr lang="el-GR" sz="2000" dirty="0" err="1"/>
              <a:t>μονοπρωτικών</a:t>
            </a:r>
            <a:r>
              <a:rPr lang="el-GR" sz="2000" dirty="0"/>
              <a:t> οξέων ή βάσεων».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Αδειοδότησης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7390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Επεξήγηση όρων χρήσης έργων τρίτων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188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Ιοντισμός ασθενών οξέων και βάσεων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Ασθενές οξύ: το οξύ που ιοντίζεται μερικώς στο νερό</a:t>
            </a:r>
          </a:p>
          <a:p>
            <a:pPr marL="0" indent="0" algn="ctr">
              <a:buNone/>
            </a:pPr>
            <a:r>
              <a:rPr lang="el-GR" altLang="el-GR" b="1" dirty="0">
                <a:solidFill>
                  <a:srgbClr val="820000"/>
                </a:solidFill>
              </a:rPr>
              <a:t>Ασθενές οξύ</a:t>
            </a:r>
            <a:r>
              <a:rPr lang="el-GR" altLang="el-GR" dirty="0"/>
              <a:t> + </a:t>
            </a:r>
            <a:r>
              <a:rPr lang="el-GR" altLang="el-GR" dirty="0" smtClean="0"/>
              <a:t>Η</a:t>
            </a:r>
            <a:r>
              <a:rPr lang="el-GR" altLang="el-GR" baseline="-25000" dirty="0" smtClean="0"/>
              <a:t>2</a:t>
            </a:r>
            <a:r>
              <a:rPr lang="el-GR" altLang="el-GR" dirty="0" smtClean="0"/>
              <a:t>Ο</a:t>
            </a:r>
            <a:r>
              <a:rPr lang="en-US" altLang="el-GR" dirty="0" smtClean="0"/>
              <a:t> </a:t>
            </a:r>
            <a:r>
              <a:rPr lang="en-US" altLang="el-GR" dirty="0" smtClean="0">
                <a:latin typeface="Calibri" panose="020F0502020204030204" pitchFamily="34" charset="0"/>
              </a:rPr>
              <a:t>↔ </a:t>
            </a:r>
            <a:r>
              <a:rPr lang="el-GR" altLang="el-GR" b="1" dirty="0" smtClean="0">
                <a:solidFill>
                  <a:srgbClr val="820000"/>
                </a:solidFill>
                <a:sym typeface="Wingdings" panose="05000000000000000000" pitchFamily="2" charset="2"/>
              </a:rPr>
              <a:t>συζυγής </a:t>
            </a:r>
            <a:r>
              <a:rPr lang="el-GR" altLang="el-GR" b="1" dirty="0">
                <a:solidFill>
                  <a:srgbClr val="820000"/>
                </a:solidFill>
                <a:sym typeface="Wingdings" panose="05000000000000000000" pitchFamily="2" charset="2"/>
              </a:rPr>
              <a:t>βάση </a:t>
            </a:r>
            <a:r>
              <a:rPr lang="el-GR" altLang="el-GR" dirty="0">
                <a:sym typeface="Wingdings" panose="05000000000000000000" pitchFamily="2" charset="2"/>
              </a:rPr>
              <a:t>+ Η</a:t>
            </a:r>
            <a:r>
              <a:rPr lang="el-GR" altLang="el-GR" baseline="-25000" dirty="0">
                <a:sym typeface="Wingdings" panose="05000000000000000000" pitchFamily="2" charset="2"/>
              </a:rPr>
              <a:t>3</a:t>
            </a:r>
            <a:r>
              <a:rPr lang="el-GR" altLang="el-GR" dirty="0">
                <a:sym typeface="Wingdings" panose="05000000000000000000" pitchFamily="2" charset="2"/>
              </a:rPr>
              <a:t>Ο</a:t>
            </a:r>
            <a:r>
              <a:rPr lang="el-GR" altLang="el-GR" baseline="30000" dirty="0">
                <a:sym typeface="Wingdings" panose="05000000000000000000" pitchFamily="2" charset="2"/>
              </a:rPr>
              <a:t>+</a:t>
            </a:r>
            <a:endParaRPr lang="en-US" altLang="el-GR" baseline="30000" dirty="0">
              <a:sym typeface="Wingdings" panose="05000000000000000000" pitchFamily="2" charset="2"/>
            </a:endParaRPr>
          </a:p>
          <a:p>
            <a:pPr lvl="1"/>
            <a:r>
              <a:rPr lang="en-US" dirty="0" smtClean="0"/>
              <a:t>HF</a:t>
            </a:r>
            <a:r>
              <a:rPr lang="en-US" dirty="0"/>
              <a:t>, HCN, HNO2, </a:t>
            </a:r>
            <a:r>
              <a:rPr lang="en-US" dirty="0" err="1"/>
              <a:t>HClO</a:t>
            </a:r>
            <a:r>
              <a:rPr lang="en-US" dirty="0"/>
              <a:t>, HClO2,…</a:t>
            </a:r>
          </a:p>
          <a:p>
            <a:pPr lvl="1"/>
            <a:r>
              <a:rPr lang="en-US" dirty="0" smtClean="0"/>
              <a:t>RCOOH </a:t>
            </a:r>
            <a:r>
              <a:rPr lang="en-US" dirty="0"/>
              <a:t>(HCOOH, CH3COOH,…)</a:t>
            </a:r>
          </a:p>
          <a:p>
            <a:pPr lvl="1"/>
            <a:r>
              <a:rPr lang="en-US" dirty="0" smtClean="0"/>
              <a:t>NH4</a:t>
            </a:r>
            <a:r>
              <a:rPr lang="en-US" dirty="0"/>
              <a:t>+, CH3NH3+,…</a:t>
            </a:r>
          </a:p>
          <a:p>
            <a:r>
              <a:rPr lang="el-GR" dirty="0"/>
              <a:t>Ασθενής βάση: η βάση που ιοντίζεται μερικώς στο νερό</a:t>
            </a:r>
          </a:p>
          <a:p>
            <a:pPr marL="0" indent="0" algn="ctr">
              <a:buNone/>
            </a:pPr>
            <a:r>
              <a:rPr lang="el-GR" b="1" dirty="0">
                <a:solidFill>
                  <a:srgbClr val="820000"/>
                </a:solidFill>
              </a:rPr>
              <a:t>Ασθενής βάση </a:t>
            </a:r>
            <a:r>
              <a:rPr lang="el-GR" dirty="0"/>
              <a:t>+ </a:t>
            </a:r>
            <a:r>
              <a:rPr lang="el-GR" dirty="0" smtClean="0"/>
              <a:t>Η</a:t>
            </a:r>
            <a:r>
              <a:rPr lang="el-GR" baseline="-25000" dirty="0" smtClean="0"/>
              <a:t>2</a:t>
            </a:r>
            <a:r>
              <a:rPr lang="el-GR" dirty="0" smtClean="0"/>
              <a:t>Ο</a:t>
            </a:r>
            <a:r>
              <a:rPr lang="en-US" dirty="0" smtClean="0"/>
              <a:t> </a:t>
            </a:r>
            <a:r>
              <a:rPr lang="en-US" dirty="0" smtClean="0">
                <a:latin typeface="Calibri" panose="020F0502020204030204" pitchFamily="34" charset="0"/>
              </a:rPr>
              <a:t>↔ </a:t>
            </a:r>
            <a:r>
              <a:rPr lang="el-GR" b="1" dirty="0" smtClean="0">
                <a:solidFill>
                  <a:srgbClr val="820000"/>
                </a:solidFill>
                <a:sym typeface="Wingdings"/>
              </a:rPr>
              <a:t>συζυγές </a:t>
            </a:r>
            <a:r>
              <a:rPr lang="el-GR" b="1" dirty="0">
                <a:solidFill>
                  <a:srgbClr val="820000"/>
                </a:solidFill>
                <a:sym typeface="Wingdings"/>
              </a:rPr>
              <a:t>οξύ </a:t>
            </a:r>
            <a:r>
              <a:rPr lang="el-GR" dirty="0">
                <a:sym typeface="Wingdings"/>
              </a:rPr>
              <a:t>+ ΟΗ</a:t>
            </a:r>
            <a:r>
              <a:rPr lang="el-GR" baseline="30000" dirty="0">
                <a:sym typeface="Wingdings"/>
              </a:rPr>
              <a:t>-</a:t>
            </a:r>
            <a:endParaRPr lang="en-US" baseline="30000" dirty="0">
              <a:sym typeface="Wingdings"/>
            </a:endParaRPr>
          </a:p>
          <a:p>
            <a:pPr lvl="1"/>
            <a:r>
              <a:rPr lang="en-US" altLang="el-GR" dirty="0"/>
              <a:t>NH</a:t>
            </a:r>
            <a:r>
              <a:rPr lang="en-US" altLang="el-GR" baseline="-25000" dirty="0"/>
              <a:t>3</a:t>
            </a:r>
            <a:r>
              <a:rPr lang="en-US" altLang="el-GR" dirty="0"/>
              <a:t>,</a:t>
            </a:r>
            <a:r>
              <a:rPr lang="el-GR" altLang="el-GR" dirty="0"/>
              <a:t>μονοσθενείς </a:t>
            </a:r>
            <a:r>
              <a:rPr lang="el-GR" altLang="el-GR" dirty="0" err="1"/>
              <a:t>αμίνες</a:t>
            </a:r>
            <a:r>
              <a:rPr lang="el-GR" altLang="el-GR" dirty="0"/>
              <a:t> (</a:t>
            </a:r>
            <a:r>
              <a:rPr lang="en-US" altLang="el-GR" dirty="0"/>
              <a:t>CH</a:t>
            </a:r>
            <a:r>
              <a:rPr lang="en-US" altLang="el-GR" baseline="-25000" dirty="0"/>
              <a:t>3</a:t>
            </a:r>
            <a:r>
              <a:rPr lang="en-US" altLang="el-GR" dirty="0"/>
              <a:t>NH</a:t>
            </a:r>
            <a:r>
              <a:rPr lang="el-GR" altLang="el-GR" baseline="-25000" dirty="0"/>
              <a:t>2</a:t>
            </a:r>
            <a:r>
              <a:rPr lang="el-GR" altLang="el-GR" dirty="0"/>
              <a:t> (</a:t>
            </a:r>
            <a:r>
              <a:rPr lang="en-US" altLang="el-GR" dirty="0"/>
              <a:t>CH</a:t>
            </a:r>
            <a:r>
              <a:rPr lang="en-US" altLang="el-GR" baseline="-25000" dirty="0"/>
              <a:t>3</a:t>
            </a:r>
            <a:r>
              <a:rPr lang="el-GR" altLang="el-GR" dirty="0"/>
              <a:t>)</a:t>
            </a:r>
            <a:r>
              <a:rPr lang="el-GR" altLang="el-GR" baseline="-25000" dirty="0"/>
              <a:t>2</a:t>
            </a:r>
            <a:r>
              <a:rPr lang="en-US" altLang="el-GR" dirty="0"/>
              <a:t>NH</a:t>
            </a:r>
            <a:r>
              <a:rPr lang="el-GR" altLang="el-GR" dirty="0"/>
              <a:t>,</a:t>
            </a:r>
            <a:r>
              <a:rPr lang="en-US" altLang="el-GR" dirty="0"/>
              <a:t>…</a:t>
            </a:r>
            <a:r>
              <a:rPr lang="el-GR" altLang="el-GR" dirty="0"/>
              <a:t>)</a:t>
            </a:r>
            <a:endParaRPr lang="en-US" altLang="el-GR" dirty="0"/>
          </a:p>
          <a:p>
            <a:pPr lvl="1"/>
            <a:r>
              <a:rPr lang="en-US" altLang="el-GR" dirty="0"/>
              <a:t> F</a:t>
            </a:r>
            <a:r>
              <a:rPr lang="en-US" altLang="el-GR" baseline="30000" dirty="0"/>
              <a:t>-</a:t>
            </a:r>
            <a:r>
              <a:rPr lang="en-US" altLang="el-GR" dirty="0"/>
              <a:t>, NO</a:t>
            </a:r>
            <a:r>
              <a:rPr lang="en-US" altLang="el-GR" baseline="-25000" dirty="0"/>
              <a:t>2</a:t>
            </a:r>
            <a:r>
              <a:rPr lang="en-US" altLang="el-GR" baseline="30000" dirty="0"/>
              <a:t>-</a:t>
            </a:r>
            <a:r>
              <a:rPr lang="en-US" altLang="el-GR" dirty="0"/>
              <a:t>,ClO</a:t>
            </a:r>
            <a:r>
              <a:rPr lang="en-US" altLang="el-GR" baseline="30000" dirty="0"/>
              <a:t>-</a:t>
            </a:r>
            <a:r>
              <a:rPr lang="en-US" altLang="el-GR" dirty="0"/>
              <a:t>, HCOO</a:t>
            </a:r>
            <a:r>
              <a:rPr lang="en-US" altLang="el-GR" baseline="30000" dirty="0"/>
              <a:t>-</a:t>
            </a:r>
            <a:r>
              <a:rPr lang="en-US" altLang="el-GR" dirty="0"/>
              <a:t>, CH</a:t>
            </a:r>
            <a:r>
              <a:rPr lang="en-US" altLang="el-GR" baseline="-25000" dirty="0"/>
              <a:t>3</a:t>
            </a:r>
            <a:r>
              <a:rPr lang="en-US" altLang="el-GR" dirty="0"/>
              <a:t>COO</a:t>
            </a:r>
            <a:r>
              <a:rPr lang="en-US" altLang="el-GR" baseline="30000" dirty="0"/>
              <a:t>-</a:t>
            </a:r>
            <a:r>
              <a:rPr lang="en-US" altLang="el-GR" dirty="0"/>
              <a:t>…</a:t>
            </a:r>
            <a:endParaRPr lang="el-GR" alt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907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Βαθμός ιοντισμού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>
                <a:solidFill>
                  <a:srgbClr val="820000"/>
                </a:solidFill>
              </a:rPr>
              <a:t>Βαθμός ιοντισμού (α)</a:t>
            </a:r>
            <a:r>
              <a:rPr lang="el-GR" dirty="0"/>
              <a:t> είναι το πηλίκο της συγκέντρωσης του οξέος ή της βάσης που ιοντίστηκε προς τη συνολική συγκέντρωση του οξέος ή της βάσης</a:t>
            </a:r>
            <a:r>
              <a:rPr lang="el-GR" dirty="0" smtClean="0"/>
              <a:t>.</a:t>
            </a:r>
            <a:endParaRPr lang="en-US" dirty="0" smtClean="0"/>
          </a:p>
          <a:p>
            <a:pPr lvl="1"/>
            <a:r>
              <a:rPr lang="el-GR" dirty="0" smtClean="0"/>
              <a:t>α=1</a:t>
            </a:r>
            <a:r>
              <a:rPr lang="el-GR" dirty="0" smtClean="0">
                <a:latin typeface="Calibri" panose="020F0502020204030204" pitchFamily="34" charset="0"/>
              </a:rPr>
              <a:t>→</a:t>
            </a:r>
            <a:r>
              <a:rPr lang="el-GR" dirty="0" smtClean="0"/>
              <a:t> πλήρης </a:t>
            </a:r>
            <a:r>
              <a:rPr lang="el-GR" dirty="0"/>
              <a:t>ιοντισμός </a:t>
            </a:r>
            <a:r>
              <a:rPr lang="el-GR" dirty="0">
                <a:latin typeface="Calibri" panose="020F0502020204030204" pitchFamily="34" charset="0"/>
              </a:rPr>
              <a:t>→ </a:t>
            </a:r>
            <a:r>
              <a:rPr lang="el-GR" dirty="0" smtClean="0"/>
              <a:t>ισχυρό </a:t>
            </a:r>
            <a:r>
              <a:rPr lang="el-GR" dirty="0"/>
              <a:t>οξύ ή βάση</a:t>
            </a:r>
          </a:p>
          <a:p>
            <a:pPr lvl="1"/>
            <a:r>
              <a:rPr lang="el-GR" dirty="0" smtClean="0"/>
              <a:t>α&lt;1</a:t>
            </a:r>
            <a:r>
              <a:rPr lang="en-US" dirty="0" smtClean="0"/>
              <a:t> </a:t>
            </a:r>
            <a:r>
              <a:rPr lang="el-GR" dirty="0">
                <a:latin typeface="Calibri" panose="020F0502020204030204" pitchFamily="34" charset="0"/>
              </a:rPr>
              <a:t>→</a:t>
            </a:r>
            <a:r>
              <a:rPr lang="el-GR" dirty="0" smtClean="0"/>
              <a:t> μερικός ιοντισμός</a:t>
            </a:r>
            <a:r>
              <a:rPr lang="el-GR" dirty="0">
                <a:latin typeface="Calibri" panose="020F0502020204030204" pitchFamily="34" charset="0"/>
              </a:rPr>
              <a:t> →</a:t>
            </a:r>
            <a:r>
              <a:rPr lang="el-GR" dirty="0" smtClean="0"/>
              <a:t> ασθενές </a:t>
            </a:r>
            <a:r>
              <a:rPr lang="el-GR" dirty="0"/>
              <a:t>οξύ ή βάση</a:t>
            </a:r>
          </a:p>
          <a:p>
            <a:pPr marL="914400" lvl="2" indent="0">
              <a:buNone/>
            </a:pPr>
            <a:r>
              <a:rPr lang="el-GR" sz="2200" dirty="0" smtClean="0"/>
              <a:t>α&lt;0,1 </a:t>
            </a:r>
            <a:r>
              <a:rPr lang="el-GR" sz="2200" dirty="0">
                <a:latin typeface="Calibri" panose="020F0502020204030204" pitchFamily="34" charset="0"/>
              </a:rPr>
              <a:t>→</a:t>
            </a:r>
            <a:r>
              <a:rPr lang="el-GR" sz="2200" dirty="0" smtClean="0"/>
              <a:t> </a:t>
            </a:r>
            <a:r>
              <a:rPr lang="el-GR" sz="2200" dirty="0"/>
              <a:t>πολύ ασθενές οξύ ή βάση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671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Σταθερά ιοντισμού ασθενούς </a:t>
            </a:r>
            <a:r>
              <a:rPr lang="el-GR" altLang="el-GR" dirty="0" err="1"/>
              <a:t>μονοπρωτικού</a:t>
            </a:r>
            <a:r>
              <a:rPr lang="el-GR" altLang="el-GR" dirty="0"/>
              <a:t> οξέος, </a:t>
            </a:r>
            <a:r>
              <a:rPr lang="el-GR" altLang="el-GR" dirty="0" smtClean="0"/>
              <a:t>Κ</a:t>
            </a:r>
            <a:r>
              <a:rPr lang="el-GR" altLang="el-GR" baseline="-25000" dirty="0" smtClean="0"/>
              <a:t>α  </a:t>
            </a:r>
            <a:r>
              <a:rPr lang="el-GR" altLang="el-GR" sz="3600" b="0" dirty="0" smtClean="0"/>
              <a:t>1/3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04056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l-GR" b="1" dirty="0">
                <a:solidFill>
                  <a:srgbClr val="820000"/>
                </a:solidFill>
              </a:rPr>
              <a:t>HA </a:t>
            </a:r>
            <a:r>
              <a:rPr lang="en-US" altLang="el-GR" dirty="0">
                <a:solidFill>
                  <a:srgbClr val="FCB0EC"/>
                </a:solidFill>
              </a:rPr>
              <a:t>  </a:t>
            </a:r>
            <a:r>
              <a:rPr lang="el-GR" altLang="el-GR" dirty="0"/>
              <a:t>+ </a:t>
            </a:r>
            <a:r>
              <a:rPr lang="en-US" altLang="el-GR" dirty="0"/>
              <a:t>  </a:t>
            </a:r>
            <a:r>
              <a:rPr lang="el-GR" altLang="el-GR" dirty="0"/>
              <a:t>Η</a:t>
            </a:r>
            <a:r>
              <a:rPr lang="el-GR" altLang="el-GR" baseline="-25000" dirty="0"/>
              <a:t>2</a:t>
            </a:r>
            <a:r>
              <a:rPr lang="el-GR" altLang="el-GR" dirty="0"/>
              <a:t>Ο</a:t>
            </a:r>
            <a:r>
              <a:rPr lang="el-GR" altLang="el-GR" dirty="0">
                <a:solidFill>
                  <a:srgbClr val="FFC000"/>
                </a:solidFill>
              </a:rPr>
              <a:t> </a:t>
            </a:r>
            <a:r>
              <a:rPr lang="el-GR" altLang="el-GR" dirty="0" smtClean="0">
                <a:latin typeface="Calibri" panose="020F0502020204030204" pitchFamily="34" charset="0"/>
              </a:rPr>
              <a:t>↔</a:t>
            </a:r>
            <a:r>
              <a:rPr lang="en-US" altLang="el-GR" dirty="0" smtClean="0">
                <a:solidFill>
                  <a:srgbClr val="FFC000"/>
                </a:solidFill>
                <a:latin typeface="Calibri" panose="020F0502020204030204" pitchFamily="34" charset="0"/>
              </a:rPr>
              <a:t> </a:t>
            </a:r>
            <a:r>
              <a:rPr lang="en-US" altLang="el-GR" b="1" dirty="0" smtClean="0">
                <a:solidFill>
                  <a:srgbClr val="820000"/>
                </a:solidFill>
                <a:sym typeface="Wingdings" panose="05000000000000000000" pitchFamily="2" charset="2"/>
              </a:rPr>
              <a:t>A</a:t>
            </a:r>
            <a:r>
              <a:rPr lang="en-US" altLang="el-GR" b="1" baseline="30000" dirty="0" smtClean="0">
                <a:solidFill>
                  <a:srgbClr val="820000"/>
                </a:solidFill>
                <a:sym typeface="Wingdings" panose="05000000000000000000" pitchFamily="2" charset="2"/>
              </a:rPr>
              <a:t>-</a:t>
            </a:r>
            <a:r>
              <a:rPr lang="en-US" altLang="el-GR" b="1" dirty="0" smtClean="0">
                <a:solidFill>
                  <a:srgbClr val="820000"/>
                </a:solidFill>
                <a:sym typeface="Wingdings" panose="05000000000000000000" pitchFamily="2" charset="2"/>
              </a:rPr>
              <a:t>  </a:t>
            </a:r>
            <a:r>
              <a:rPr lang="el-GR" altLang="el-GR" dirty="0" smtClean="0">
                <a:sym typeface="Wingdings" panose="05000000000000000000" pitchFamily="2" charset="2"/>
              </a:rPr>
              <a:t>+ </a:t>
            </a:r>
            <a:r>
              <a:rPr lang="en-US" altLang="el-GR" dirty="0" smtClean="0">
                <a:sym typeface="Wingdings" panose="05000000000000000000" pitchFamily="2" charset="2"/>
              </a:rPr>
              <a:t> </a:t>
            </a:r>
            <a:r>
              <a:rPr lang="el-GR" altLang="el-GR" dirty="0" smtClean="0">
                <a:sym typeface="Wingdings" panose="05000000000000000000" pitchFamily="2" charset="2"/>
              </a:rPr>
              <a:t>Η</a:t>
            </a:r>
            <a:r>
              <a:rPr lang="el-GR" altLang="el-GR" baseline="-25000" dirty="0" smtClean="0">
                <a:sym typeface="Wingdings" panose="05000000000000000000" pitchFamily="2" charset="2"/>
              </a:rPr>
              <a:t>3</a:t>
            </a:r>
            <a:r>
              <a:rPr lang="el-GR" altLang="el-GR" dirty="0" smtClean="0">
                <a:sym typeface="Wingdings" panose="05000000000000000000" pitchFamily="2" charset="2"/>
              </a:rPr>
              <a:t>Ο</a:t>
            </a:r>
            <a:r>
              <a:rPr lang="el-GR" altLang="el-GR" baseline="30000" dirty="0">
                <a:sym typeface="Wingdings" panose="05000000000000000000" pitchFamily="2" charset="2"/>
              </a:rPr>
              <a:t>+</a:t>
            </a:r>
            <a:endParaRPr lang="en-US" altLang="el-GR" baseline="30000" dirty="0">
              <a:sym typeface="Wingdings" panose="05000000000000000000" pitchFamily="2" charset="2"/>
            </a:endParaRP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  <p:graphicFrame>
        <p:nvGraphicFramePr>
          <p:cNvPr id="5" name="12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992081"/>
              </p:ext>
            </p:extLst>
          </p:nvPr>
        </p:nvGraphicFramePr>
        <p:xfrm>
          <a:off x="467544" y="1706021"/>
          <a:ext cx="8280722" cy="18388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76066"/>
                <a:gridCol w="1656184"/>
                <a:gridCol w="864096"/>
                <a:gridCol w="1728192"/>
                <a:gridCol w="1656184"/>
              </a:tblGrid>
              <a:tr h="370754">
                <a:tc>
                  <a:txBody>
                    <a:bodyPr/>
                    <a:lstStyle/>
                    <a:p>
                      <a:r>
                        <a:rPr lang="el-GR" sz="2200" b="1" dirty="0" smtClean="0"/>
                        <a:t>Αρχικά</a:t>
                      </a:r>
                      <a:endParaRPr lang="el-GR" sz="2200" b="1" dirty="0"/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C</a:t>
                      </a:r>
                      <a:r>
                        <a:rPr lang="el-GR" sz="2200" b="1" baseline="-25000" dirty="0" smtClean="0"/>
                        <a:t>οξύ</a:t>
                      </a:r>
                      <a:r>
                        <a:rPr lang="en-US" sz="2200" b="1" baseline="0" dirty="0" smtClean="0"/>
                        <a:t>/M</a:t>
                      </a:r>
                      <a:endParaRPr lang="el-GR" sz="2200" b="1" baseline="-25000" dirty="0"/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l-GR" sz="2200"/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2200" baseline="-25000" dirty="0" smtClean="0"/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l-GR" sz="2200"/>
                    </a:p>
                  </a:txBody>
                  <a:tcPr marL="91431" marR="91431" marT="45709" marB="45709"/>
                </a:tc>
              </a:tr>
              <a:tr h="457094"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Ιοντίζονται/ παράγονται</a:t>
                      </a:r>
                      <a:endParaRPr lang="el-GR" sz="2200" dirty="0"/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-x/M</a:t>
                      </a:r>
                      <a:endParaRPr lang="el-GR" sz="2200" dirty="0"/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l-GR" sz="2200" dirty="0"/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+x</a:t>
                      </a:r>
                      <a:r>
                        <a:rPr lang="en-US" sz="2200" baseline="0" dirty="0" smtClean="0"/>
                        <a:t>/M</a:t>
                      </a:r>
                      <a:endParaRPr lang="el-GR" sz="2200" baseline="-25000" dirty="0" smtClean="0"/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+x</a:t>
                      </a:r>
                      <a:r>
                        <a:rPr lang="en-US" sz="2200" baseline="0" dirty="0" smtClean="0"/>
                        <a:t>/M</a:t>
                      </a:r>
                      <a:endParaRPr lang="el-GR" sz="2200" baseline="-25000" dirty="0" smtClean="0"/>
                    </a:p>
                  </a:txBody>
                  <a:tcPr marL="91431" marR="91431" marT="45709" marB="45709"/>
                </a:tc>
              </a:tr>
              <a:tr h="548513"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Ιοντική</a:t>
                      </a:r>
                      <a:r>
                        <a:rPr lang="el-GR" sz="2200" baseline="0" dirty="0" smtClean="0"/>
                        <a:t> ισορροπία</a:t>
                      </a:r>
                      <a:endParaRPr lang="el-GR" sz="2200" dirty="0"/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(C</a:t>
                      </a:r>
                      <a:r>
                        <a:rPr lang="el-GR" sz="2200" baseline="-25000" dirty="0" smtClean="0"/>
                        <a:t>οξύ</a:t>
                      </a:r>
                      <a:r>
                        <a:rPr lang="en-US" sz="2200" baseline="0" dirty="0" smtClean="0"/>
                        <a:t>-x) /M</a:t>
                      </a:r>
                      <a:endParaRPr lang="el-GR" sz="2200" baseline="-25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2200" baseline="-25000" dirty="0" smtClean="0"/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l-GR" sz="2200" dirty="0"/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aseline="0" dirty="0" smtClean="0"/>
                        <a:t>+x/M</a:t>
                      </a:r>
                      <a:endParaRPr lang="el-GR" sz="2200" baseline="-25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2200" baseline="-25000" dirty="0" smtClean="0"/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+x</a:t>
                      </a:r>
                      <a:r>
                        <a:rPr lang="en-US" sz="2200" baseline="0" dirty="0" smtClean="0"/>
                        <a:t>/M</a:t>
                      </a:r>
                      <a:endParaRPr lang="el-GR" sz="2200" baseline="-25000" dirty="0" smtClean="0"/>
                    </a:p>
                  </a:txBody>
                  <a:tcPr marL="91431" marR="91431" marT="45709" marB="45709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10221" y="3671053"/>
                <a:ext cx="4680520" cy="819327"/>
              </a:xfrm>
              <a:prstGeom prst="rect">
                <a:avLst/>
              </a:prstGeom>
              <a:noFill/>
              <a:ln w="19050">
                <a:solidFill>
                  <a:srgbClr val="004A8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𝐻𝐴</m:t>
                          </m:r>
                        </m:den>
                      </m:f>
                    </m:oMath>
                  </m:oMathPara>
                </a14:m>
                <a:endParaRPr lang="el-GR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221" y="3671053"/>
                <a:ext cx="4680520" cy="81932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9050">
                <a:solidFill>
                  <a:srgbClr val="004A82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Ευθύγραμμο βέλος σύνδεσης 7"/>
          <p:cNvCxnSpPr/>
          <p:nvPr/>
        </p:nvCxnSpPr>
        <p:spPr>
          <a:xfrm>
            <a:off x="5034757" y="4031093"/>
            <a:ext cx="1224136" cy="0"/>
          </a:xfrm>
          <a:prstGeom prst="straightConnector1">
            <a:avLst/>
          </a:prstGeom>
          <a:ln w="19050">
            <a:solidFill>
              <a:srgbClr val="004A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402909" y="3638552"/>
                <a:ext cx="2434182" cy="861070"/>
              </a:xfrm>
              <a:prstGeom prst="rect">
                <a:avLst/>
              </a:prstGeom>
              <a:noFill/>
              <a:ln w="19050">
                <a:solidFill>
                  <a:srgbClr val="004A8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l-G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𝜊𝜉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ύ</m:t>
                                  </m:r>
                                </m:sub>
                              </m:sSub>
                              <m:r>
                                <a:rPr lang="el-G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l-GR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2909" y="3638552"/>
                <a:ext cx="2434182" cy="86107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9050">
                <a:solidFill>
                  <a:srgbClr val="004A82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46807" y="4794981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820000"/>
                </a:solidFill>
                <a:latin typeface="+mn-lt"/>
              </a:rPr>
              <a:t>Αν</a:t>
            </a:r>
            <a:endParaRPr lang="el-GR" sz="2400" b="1" dirty="0">
              <a:solidFill>
                <a:srgbClr val="82000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50863" y="4771754"/>
                <a:ext cx="2434182" cy="494366"/>
              </a:xfrm>
              <a:prstGeom prst="rect">
                <a:avLst/>
              </a:prstGeom>
              <a:noFill/>
              <a:ln w="19050">
                <a:solidFill>
                  <a:srgbClr val="004A8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𝜊𝜉</m:t>
                          </m:r>
                          <m:r>
                            <m:rPr>
                              <m:sty m:val="p"/>
                            </m:rP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ύ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l-G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0,1</m:t>
                      </m:r>
                    </m:oMath>
                  </m:oMathPara>
                </a14:m>
                <a:endParaRPr lang="el-GR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863" y="4771754"/>
                <a:ext cx="2434182" cy="494366"/>
              </a:xfrm>
              <a:prstGeom prst="rect">
                <a:avLst/>
              </a:prstGeom>
              <a:blipFill rotWithShape="0">
                <a:blip r:embed="rId4"/>
                <a:stretch>
                  <a:fillRect b="-10714"/>
                </a:stretch>
              </a:blipFill>
              <a:ln w="19050">
                <a:solidFill>
                  <a:srgbClr val="004A82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3119580" y="4804455"/>
            <a:ext cx="1742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820000"/>
                </a:solidFill>
                <a:latin typeface="+mn-lt"/>
              </a:rPr>
              <a:t>Πρακτικά</a:t>
            </a:r>
            <a:r>
              <a:rPr lang="en-US" sz="2400" b="1" dirty="0" smtClean="0">
                <a:solidFill>
                  <a:srgbClr val="820000"/>
                </a:solidFill>
                <a:latin typeface="+mn-lt"/>
              </a:rPr>
              <a:t>:</a:t>
            </a:r>
            <a:endParaRPr lang="el-GR" sz="2400" b="1" dirty="0">
              <a:solidFill>
                <a:srgbClr val="82000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582344" y="4762280"/>
                <a:ext cx="2434182" cy="494366"/>
              </a:xfrm>
              <a:prstGeom prst="rect">
                <a:avLst/>
              </a:prstGeom>
              <a:noFill/>
              <a:ln w="19050">
                <a:solidFill>
                  <a:srgbClr val="004A8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𝜊𝜉</m:t>
                          </m:r>
                          <m:r>
                            <m:rPr>
                              <m:sty m:val="p"/>
                            </m:rP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ύ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l-GR" sz="2400" i="1">
                              <a:latin typeface="Cambria Math" panose="02040503050406030204" pitchFamily="18" charset="0"/>
                            </a:rPr>
                            <m:t>𝜊𝜉</m:t>
                          </m:r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panose="02040503050406030204" pitchFamily="18" charset="0"/>
                            </a:rPr>
                            <m:t>ύ</m:t>
                          </m:r>
                        </m:sub>
                      </m:sSub>
                    </m:oMath>
                  </m:oMathPara>
                </a14:m>
                <a:endParaRPr lang="el-GR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344" y="4762280"/>
                <a:ext cx="2434182" cy="494366"/>
              </a:xfrm>
              <a:prstGeom prst="rect">
                <a:avLst/>
              </a:prstGeom>
              <a:blipFill rotWithShape="0">
                <a:blip r:embed="rId5"/>
                <a:stretch>
                  <a:fillRect b="-10714"/>
                </a:stretch>
              </a:blipFill>
              <a:ln w="19050">
                <a:solidFill>
                  <a:srgbClr val="004A82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07504" y="5877355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820000"/>
                </a:solidFill>
                <a:latin typeface="+mn-lt"/>
              </a:rPr>
              <a:t>Και καταλήγουμε</a:t>
            </a:r>
            <a:r>
              <a:rPr lang="en-US" sz="2400" b="1" dirty="0" smtClean="0">
                <a:solidFill>
                  <a:srgbClr val="820000"/>
                </a:solidFill>
                <a:latin typeface="+mn-lt"/>
              </a:rPr>
              <a:t>:</a:t>
            </a:r>
            <a:endParaRPr lang="el-GR" sz="2400" b="1" dirty="0">
              <a:solidFill>
                <a:srgbClr val="82000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600575" y="5599555"/>
                <a:ext cx="1611385" cy="940642"/>
              </a:xfrm>
              <a:prstGeom prst="rect">
                <a:avLst/>
              </a:prstGeom>
              <a:noFill/>
              <a:ln w="19050">
                <a:solidFill>
                  <a:srgbClr val="004A8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𝜊𝜉</m:t>
                              </m:r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ύ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0575" y="5599555"/>
                <a:ext cx="1611385" cy="94064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9050">
                <a:solidFill>
                  <a:srgbClr val="004A82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Ευθύγραμμο βέλος σύνδεσης 16"/>
          <p:cNvCxnSpPr/>
          <p:nvPr/>
        </p:nvCxnSpPr>
        <p:spPr>
          <a:xfrm>
            <a:off x="4278673" y="6021288"/>
            <a:ext cx="756084" cy="0"/>
          </a:xfrm>
          <a:prstGeom prst="straightConnector1">
            <a:avLst/>
          </a:prstGeom>
          <a:ln w="19050">
            <a:solidFill>
              <a:srgbClr val="004A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114121" y="5647933"/>
                <a:ext cx="2434182" cy="843885"/>
              </a:xfrm>
              <a:prstGeom prst="rect">
                <a:avLst/>
              </a:prstGeom>
              <a:noFill/>
              <a:ln w="19050">
                <a:solidFill>
                  <a:srgbClr val="82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l-G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𝜊𝜉</m:t>
                              </m:r>
                              <m:r>
                                <m:rPr>
                                  <m:sty m:val="p"/>
                                </m:rPr>
                                <a:rPr lang="el-G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ύ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el-GR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4121" y="5647933"/>
                <a:ext cx="2434182" cy="84388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19050">
                <a:solidFill>
                  <a:srgbClr val="82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157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Σταθερά ιοντισμού ασθενούς </a:t>
            </a:r>
            <a:r>
              <a:rPr lang="el-GR" altLang="el-GR" dirty="0" err="1"/>
              <a:t>μονοπρωτικού</a:t>
            </a:r>
            <a:r>
              <a:rPr lang="el-GR" altLang="el-GR" dirty="0"/>
              <a:t> οξέος, Κ</a:t>
            </a:r>
            <a:r>
              <a:rPr lang="el-GR" altLang="el-GR" baseline="-25000" dirty="0"/>
              <a:t>α  </a:t>
            </a:r>
            <a:r>
              <a:rPr lang="el-GR" altLang="el-GR" sz="3600" b="0" dirty="0" smtClean="0"/>
              <a:t>2/3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04056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l-GR" b="1" dirty="0">
                <a:solidFill>
                  <a:srgbClr val="820000"/>
                </a:solidFill>
              </a:rPr>
              <a:t>HA </a:t>
            </a:r>
            <a:r>
              <a:rPr lang="en-US" altLang="el-GR" dirty="0">
                <a:solidFill>
                  <a:srgbClr val="FCB0EC"/>
                </a:solidFill>
              </a:rPr>
              <a:t>  </a:t>
            </a:r>
            <a:r>
              <a:rPr lang="el-GR" altLang="el-GR" dirty="0"/>
              <a:t>+ </a:t>
            </a:r>
            <a:r>
              <a:rPr lang="en-US" altLang="el-GR" dirty="0"/>
              <a:t>  </a:t>
            </a:r>
            <a:r>
              <a:rPr lang="el-GR" altLang="el-GR" dirty="0"/>
              <a:t>Η</a:t>
            </a:r>
            <a:r>
              <a:rPr lang="el-GR" altLang="el-GR" baseline="-25000" dirty="0"/>
              <a:t>2</a:t>
            </a:r>
            <a:r>
              <a:rPr lang="el-GR" altLang="el-GR" dirty="0"/>
              <a:t>Ο</a:t>
            </a:r>
            <a:r>
              <a:rPr lang="el-GR" altLang="el-GR" dirty="0">
                <a:solidFill>
                  <a:srgbClr val="FFC000"/>
                </a:solidFill>
              </a:rPr>
              <a:t> </a:t>
            </a:r>
            <a:r>
              <a:rPr lang="el-GR" altLang="el-GR" dirty="0" smtClean="0">
                <a:latin typeface="Calibri" panose="020F0502020204030204" pitchFamily="34" charset="0"/>
              </a:rPr>
              <a:t>↔</a:t>
            </a:r>
            <a:r>
              <a:rPr lang="en-US" altLang="el-GR" dirty="0" smtClean="0">
                <a:solidFill>
                  <a:srgbClr val="FFC000"/>
                </a:solidFill>
                <a:latin typeface="Calibri" panose="020F0502020204030204" pitchFamily="34" charset="0"/>
              </a:rPr>
              <a:t> </a:t>
            </a:r>
            <a:r>
              <a:rPr lang="en-US" altLang="el-GR" b="1" dirty="0" smtClean="0">
                <a:solidFill>
                  <a:srgbClr val="820000"/>
                </a:solidFill>
                <a:sym typeface="Wingdings" panose="05000000000000000000" pitchFamily="2" charset="2"/>
              </a:rPr>
              <a:t>A</a:t>
            </a:r>
            <a:r>
              <a:rPr lang="en-US" altLang="el-GR" b="1" baseline="30000" dirty="0" smtClean="0">
                <a:solidFill>
                  <a:srgbClr val="820000"/>
                </a:solidFill>
                <a:sym typeface="Wingdings" panose="05000000000000000000" pitchFamily="2" charset="2"/>
              </a:rPr>
              <a:t>-</a:t>
            </a:r>
            <a:r>
              <a:rPr lang="en-US" altLang="el-GR" b="1" dirty="0" smtClean="0">
                <a:solidFill>
                  <a:srgbClr val="820000"/>
                </a:solidFill>
                <a:sym typeface="Wingdings" panose="05000000000000000000" pitchFamily="2" charset="2"/>
              </a:rPr>
              <a:t>  </a:t>
            </a:r>
            <a:r>
              <a:rPr lang="el-GR" altLang="el-GR" dirty="0" smtClean="0">
                <a:sym typeface="Wingdings" panose="05000000000000000000" pitchFamily="2" charset="2"/>
              </a:rPr>
              <a:t>+ </a:t>
            </a:r>
            <a:r>
              <a:rPr lang="en-US" altLang="el-GR" dirty="0" smtClean="0">
                <a:sym typeface="Wingdings" panose="05000000000000000000" pitchFamily="2" charset="2"/>
              </a:rPr>
              <a:t> </a:t>
            </a:r>
            <a:r>
              <a:rPr lang="el-GR" altLang="el-GR" dirty="0" smtClean="0">
                <a:sym typeface="Wingdings" panose="05000000000000000000" pitchFamily="2" charset="2"/>
              </a:rPr>
              <a:t>Η</a:t>
            </a:r>
            <a:r>
              <a:rPr lang="el-GR" altLang="el-GR" baseline="-25000" dirty="0" smtClean="0">
                <a:sym typeface="Wingdings" panose="05000000000000000000" pitchFamily="2" charset="2"/>
              </a:rPr>
              <a:t>3</a:t>
            </a:r>
            <a:r>
              <a:rPr lang="el-GR" altLang="el-GR" dirty="0" smtClean="0">
                <a:sym typeface="Wingdings" panose="05000000000000000000" pitchFamily="2" charset="2"/>
              </a:rPr>
              <a:t>Ο</a:t>
            </a:r>
            <a:r>
              <a:rPr lang="el-GR" altLang="el-GR" baseline="30000" dirty="0">
                <a:sym typeface="Wingdings" panose="05000000000000000000" pitchFamily="2" charset="2"/>
              </a:rPr>
              <a:t>+</a:t>
            </a:r>
            <a:endParaRPr lang="en-US" altLang="el-GR" baseline="30000" dirty="0">
              <a:sym typeface="Wingdings" panose="05000000000000000000" pitchFamily="2" charset="2"/>
            </a:endParaRP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  <p:graphicFrame>
        <p:nvGraphicFramePr>
          <p:cNvPr id="5" name="12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858766"/>
              </p:ext>
            </p:extLst>
          </p:nvPr>
        </p:nvGraphicFramePr>
        <p:xfrm>
          <a:off x="516354" y="1680310"/>
          <a:ext cx="8280722" cy="16457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76066"/>
                <a:gridCol w="1656184"/>
                <a:gridCol w="864096"/>
                <a:gridCol w="1728192"/>
                <a:gridCol w="1656184"/>
              </a:tblGrid>
              <a:tr h="370754">
                <a:tc>
                  <a:txBody>
                    <a:bodyPr/>
                    <a:lstStyle/>
                    <a:p>
                      <a:r>
                        <a:rPr lang="el-GR" sz="2000" b="1" dirty="0" smtClean="0"/>
                        <a:t>Αρχικά</a:t>
                      </a:r>
                      <a:endParaRPr lang="el-GR" sz="2000" b="1" dirty="0"/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C</a:t>
                      </a:r>
                      <a:r>
                        <a:rPr lang="el-GR" sz="2000" b="1" baseline="-25000" dirty="0" smtClean="0"/>
                        <a:t>οξύ</a:t>
                      </a:r>
                      <a:r>
                        <a:rPr lang="en-US" sz="2000" b="1" baseline="0" dirty="0" smtClean="0"/>
                        <a:t>/M</a:t>
                      </a:r>
                      <a:endParaRPr lang="el-GR" sz="2000" b="1" baseline="-25000" dirty="0"/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l-GR" sz="2000"/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2000" baseline="-25000" dirty="0" smtClean="0"/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l-GR" sz="2000"/>
                    </a:p>
                  </a:txBody>
                  <a:tcPr marL="91431" marR="91431" marT="45709" marB="45709"/>
                </a:tc>
              </a:tr>
              <a:tr h="457094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Ιοντίζονται/ παράγονται</a:t>
                      </a:r>
                      <a:endParaRPr lang="el-GR" sz="2000" dirty="0"/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-ac/M</a:t>
                      </a:r>
                      <a:endParaRPr lang="el-GR" sz="2000" dirty="0"/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l-GR" sz="2000" dirty="0"/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+ac</a:t>
                      </a:r>
                      <a:r>
                        <a:rPr lang="en-US" sz="2000" baseline="0" dirty="0" smtClean="0"/>
                        <a:t>/M</a:t>
                      </a:r>
                      <a:endParaRPr lang="el-GR" sz="2000" baseline="-25000" dirty="0" smtClean="0"/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+ac</a:t>
                      </a:r>
                      <a:r>
                        <a:rPr lang="en-US" sz="2000" baseline="0" dirty="0" smtClean="0"/>
                        <a:t>/M</a:t>
                      </a:r>
                      <a:endParaRPr lang="el-GR" sz="2000" baseline="-25000" dirty="0" smtClean="0"/>
                    </a:p>
                  </a:txBody>
                  <a:tcPr marL="91431" marR="91431" marT="45709" marB="45709"/>
                </a:tc>
              </a:tr>
              <a:tr h="548513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Ιοντική</a:t>
                      </a:r>
                      <a:r>
                        <a:rPr lang="el-GR" sz="2000" baseline="0" dirty="0" smtClean="0"/>
                        <a:t> ισορροπία</a:t>
                      </a:r>
                      <a:endParaRPr lang="el-GR" sz="2000" dirty="0"/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(C</a:t>
                      </a:r>
                      <a:r>
                        <a:rPr lang="el-GR" sz="2000" baseline="-25000" dirty="0" smtClean="0"/>
                        <a:t>οξύ</a:t>
                      </a:r>
                      <a:r>
                        <a:rPr lang="en-US" sz="2000" baseline="0" dirty="0" smtClean="0"/>
                        <a:t>-ac) /M</a:t>
                      </a:r>
                      <a:endParaRPr lang="el-GR" sz="2000" baseline="-25000" dirty="0" smtClean="0"/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l-GR" sz="2000" dirty="0"/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/>
                        <a:t>+ac/M</a:t>
                      </a:r>
                      <a:endParaRPr lang="el-GR" sz="2000" baseline="-25000" dirty="0" smtClean="0"/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+ac</a:t>
                      </a:r>
                      <a:r>
                        <a:rPr lang="en-US" sz="2000" baseline="0" dirty="0" smtClean="0"/>
                        <a:t>/M</a:t>
                      </a:r>
                      <a:endParaRPr lang="el-GR" sz="2000" baseline="-25000" dirty="0" smtClean="0"/>
                    </a:p>
                  </a:txBody>
                  <a:tcPr marL="91431" marR="91431" marT="45709" marB="45709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76326" y="3506043"/>
                <a:ext cx="4068452" cy="809452"/>
              </a:xfrm>
              <a:prstGeom prst="rect">
                <a:avLst/>
              </a:prstGeom>
              <a:noFill/>
              <a:ln w="19050">
                <a:solidFill>
                  <a:srgbClr val="004A8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sz="22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2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2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2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p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en-US" sz="22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𝐻𝐴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l-GR" sz="220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326" y="3506043"/>
                <a:ext cx="4068452" cy="80945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9050">
                <a:solidFill>
                  <a:srgbClr val="004A82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Ευθύγραμμο βέλος σύνδεσης 7"/>
          <p:cNvCxnSpPr/>
          <p:nvPr/>
        </p:nvCxnSpPr>
        <p:spPr>
          <a:xfrm flipV="1">
            <a:off x="4723061" y="3897754"/>
            <a:ext cx="778768" cy="13015"/>
          </a:xfrm>
          <a:prstGeom prst="straightConnector1">
            <a:avLst/>
          </a:prstGeom>
          <a:ln w="19050">
            <a:solidFill>
              <a:srgbClr val="004A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580112" y="3552788"/>
                <a:ext cx="2993627" cy="797270"/>
              </a:xfrm>
              <a:prstGeom prst="rect">
                <a:avLst/>
              </a:prstGeom>
              <a:noFill/>
              <a:ln w="19050">
                <a:solidFill>
                  <a:srgbClr val="004A8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2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l-GR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</m:t>
                              </m:r>
                            </m:e>
                          </m:d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 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l-GR" sz="2200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3552788"/>
                <a:ext cx="2993627" cy="79727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9050">
                <a:solidFill>
                  <a:srgbClr val="004A82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457200" y="4725144"/>
            <a:ext cx="470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820000"/>
                </a:solidFill>
                <a:latin typeface="+mn-lt"/>
              </a:rPr>
              <a:t>ή</a:t>
            </a:r>
            <a:endParaRPr lang="el-GR" sz="2400" b="1" dirty="0">
              <a:solidFill>
                <a:srgbClr val="82000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113738" y="4557341"/>
                <a:ext cx="2993627" cy="769441"/>
              </a:xfrm>
              <a:prstGeom prst="rect">
                <a:avLst/>
              </a:prstGeom>
              <a:noFill/>
              <a:ln w="19050">
                <a:solidFill>
                  <a:srgbClr val="004A8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2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l-GR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l-G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𝜊𝜉𝜀𝜔𝜍</m:t>
                          </m:r>
                        </m:sub>
                      </m:sSub>
                    </m:oMath>
                  </m:oMathPara>
                </a14:m>
                <a:endParaRPr lang="el-GR" sz="2200" dirty="0">
                  <a:latin typeface="+mn-lt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738" y="4557341"/>
                <a:ext cx="2993627" cy="76944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9050">
                <a:solidFill>
                  <a:srgbClr val="004A82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958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Σταθερά ιοντισμού ασθενούς </a:t>
            </a:r>
            <a:r>
              <a:rPr lang="el-GR" altLang="el-GR" dirty="0" err="1"/>
              <a:t>μονοπρωτικού</a:t>
            </a:r>
            <a:r>
              <a:rPr lang="el-GR" altLang="el-GR" dirty="0"/>
              <a:t> οξέος, Κ</a:t>
            </a:r>
            <a:r>
              <a:rPr lang="el-GR" altLang="el-GR" baseline="-25000" dirty="0"/>
              <a:t>α  </a:t>
            </a:r>
            <a:r>
              <a:rPr lang="el-GR" altLang="el-GR" sz="3600" b="0" dirty="0" smtClean="0"/>
              <a:t>3/3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323528" y="1940059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820000"/>
                </a:solidFill>
                <a:latin typeface="+mn-lt"/>
              </a:rPr>
              <a:t>Αν</a:t>
            </a:r>
            <a:endParaRPr lang="el-GR" sz="2400" b="1" dirty="0">
              <a:solidFill>
                <a:srgbClr val="82000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27584" y="1916832"/>
                <a:ext cx="2434182" cy="461665"/>
              </a:xfrm>
              <a:prstGeom prst="rect">
                <a:avLst/>
              </a:prstGeom>
              <a:noFill/>
              <a:ln w="19050">
                <a:solidFill>
                  <a:srgbClr val="004A8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l-G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0,1</m:t>
                      </m:r>
                    </m:oMath>
                  </m:oMathPara>
                </a14:m>
                <a:endParaRPr lang="el-GR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916832"/>
                <a:ext cx="2434182" cy="46166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9050">
                <a:solidFill>
                  <a:srgbClr val="004A82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296301" y="1949533"/>
            <a:ext cx="1742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820000"/>
                </a:solidFill>
                <a:latin typeface="+mn-lt"/>
              </a:rPr>
              <a:t>Πρακτικά</a:t>
            </a:r>
            <a:r>
              <a:rPr lang="en-US" sz="2400" b="1" dirty="0" smtClean="0">
                <a:solidFill>
                  <a:srgbClr val="820000"/>
                </a:solidFill>
                <a:latin typeface="+mn-lt"/>
              </a:rPr>
              <a:t>:</a:t>
            </a:r>
            <a:endParaRPr lang="el-GR" sz="2400" b="1" dirty="0">
              <a:solidFill>
                <a:srgbClr val="82000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759065" y="1907358"/>
                <a:ext cx="1501824" cy="461665"/>
              </a:xfrm>
              <a:prstGeom prst="rect">
                <a:avLst/>
              </a:prstGeom>
              <a:noFill/>
              <a:ln w="19050">
                <a:solidFill>
                  <a:srgbClr val="004A8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≈1</m:t>
                      </m:r>
                    </m:oMath>
                  </m:oMathPara>
                </a14:m>
                <a:endParaRPr lang="el-GR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9065" y="1907358"/>
                <a:ext cx="1501824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9050">
                <a:solidFill>
                  <a:srgbClr val="004A82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96508" y="2854875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820000"/>
                </a:solidFill>
                <a:latin typeface="+mn-lt"/>
              </a:rPr>
              <a:t>Και καταλήγουμε</a:t>
            </a:r>
            <a:r>
              <a:rPr lang="en-US" sz="2400" b="1" dirty="0" smtClean="0">
                <a:solidFill>
                  <a:srgbClr val="820000"/>
                </a:solidFill>
                <a:latin typeface="+mn-lt"/>
              </a:rPr>
              <a:t>:</a:t>
            </a:r>
            <a:endParaRPr lang="el-GR" sz="2400" b="1" dirty="0">
              <a:solidFill>
                <a:srgbClr val="82000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105996" y="2809149"/>
                <a:ext cx="1827409" cy="461665"/>
              </a:xfrm>
              <a:prstGeom prst="rect">
                <a:avLst/>
              </a:prstGeom>
              <a:noFill/>
              <a:ln w="19050">
                <a:solidFill>
                  <a:srgbClr val="004A8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l-GR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996" y="2809149"/>
                <a:ext cx="1827409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9050">
                <a:solidFill>
                  <a:srgbClr val="004A82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Ευθύγραμμο βέλος σύνδεσης 10"/>
          <p:cNvCxnSpPr/>
          <p:nvPr/>
        </p:nvCxnSpPr>
        <p:spPr>
          <a:xfrm>
            <a:off x="4933405" y="2976309"/>
            <a:ext cx="756084" cy="0"/>
          </a:xfrm>
          <a:prstGeom prst="straightConnector1">
            <a:avLst/>
          </a:prstGeom>
          <a:ln w="19050">
            <a:solidFill>
              <a:srgbClr val="004A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767177" y="2438712"/>
                <a:ext cx="2434182" cy="1183529"/>
              </a:xfrm>
              <a:prstGeom prst="rect">
                <a:avLst/>
              </a:prstGeom>
              <a:noFill/>
              <a:ln w="19050">
                <a:solidFill>
                  <a:srgbClr val="82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l-GR" sz="2400" b="0" i="1" smtClean="0">
                                      <a:latin typeface="Cambria Math" panose="02040503050406030204" pitchFamily="18" charset="0"/>
                                    </a:rPr>
                                    <m:t>𝜊𝜉𝜀𝜔𝜍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el-GR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7177" y="2438712"/>
                <a:ext cx="2434182" cy="118352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9050">
                <a:solidFill>
                  <a:srgbClr val="82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592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Σταθερά ιοντισμού ασθενούς </a:t>
            </a:r>
            <a:r>
              <a:rPr lang="el-GR" altLang="el-GR" dirty="0" err="1"/>
              <a:t>μονοπρωτικής</a:t>
            </a:r>
            <a:r>
              <a:rPr lang="el-GR" altLang="el-GR" dirty="0"/>
              <a:t> βάσης, Κ</a:t>
            </a:r>
            <a:r>
              <a:rPr lang="en-US" altLang="el-GR" baseline="-25000" dirty="0" smtClean="0"/>
              <a:t>b</a:t>
            </a:r>
            <a:r>
              <a:rPr lang="el-GR" altLang="el-GR" baseline="-25000" dirty="0" smtClean="0"/>
              <a:t> </a:t>
            </a:r>
            <a:r>
              <a:rPr lang="el-GR" altLang="el-GR" sz="3600" b="0" dirty="0" smtClean="0"/>
              <a:t>1/2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720080"/>
          </a:xfrm>
        </p:spPr>
        <p:txBody>
          <a:bodyPr/>
          <a:lstStyle/>
          <a:p>
            <a:pPr marL="0" indent="0" algn="ctr">
              <a:buNone/>
            </a:pPr>
            <a:r>
              <a:rPr lang="el-GR" altLang="el-GR" b="1" dirty="0">
                <a:solidFill>
                  <a:srgbClr val="820000"/>
                </a:solidFill>
              </a:rPr>
              <a:t>Β</a:t>
            </a:r>
            <a:r>
              <a:rPr lang="en-US" altLang="el-GR" dirty="0">
                <a:solidFill>
                  <a:srgbClr val="FCB0EC"/>
                </a:solidFill>
              </a:rPr>
              <a:t> </a:t>
            </a:r>
            <a:r>
              <a:rPr lang="el-GR" altLang="el-GR" dirty="0" smtClean="0"/>
              <a:t>+ Η</a:t>
            </a:r>
            <a:r>
              <a:rPr lang="el-GR" altLang="el-GR" baseline="-25000" dirty="0" smtClean="0"/>
              <a:t>2</a:t>
            </a:r>
            <a:r>
              <a:rPr lang="el-GR" altLang="el-GR" dirty="0" smtClean="0"/>
              <a:t>Ο</a:t>
            </a:r>
            <a:r>
              <a:rPr lang="el-GR" altLang="el-GR" dirty="0" smtClean="0">
                <a:solidFill>
                  <a:srgbClr val="FFC000"/>
                </a:solidFill>
              </a:rPr>
              <a:t> </a:t>
            </a:r>
            <a:r>
              <a:rPr lang="el-GR" altLang="el-GR" dirty="0" smtClean="0">
                <a:latin typeface="Calibri" panose="020F0502020204030204" pitchFamily="34" charset="0"/>
              </a:rPr>
              <a:t>↔</a:t>
            </a:r>
            <a:r>
              <a:rPr lang="el-GR" altLang="el-GR" dirty="0" smtClean="0">
                <a:solidFill>
                  <a:srgbClr val="FFC000"/>
                </a:solidFill>
                <a:latin typeface="Calibri" panose="020F0502020204030204" pitchFamily="34" charset="0"/>
              </a:rPr>
              <a:t> </a:t>
            </a:r>
            <a:r>
              <a:rPr lang="el-GR" altLang="el-GR" b="1" dirty="0" smtClean="0">
                <a:solidFill>
                  <a:srgbClr val="820000"/>
                </a:solidFill>
                <a:sym typeface="Wingdings" panose="05000000000000000000" pitchFamily="2" charset="2"/>
              </a:rPr>
              <a:t>ΗΒ</a:t>
            </a:r>
            <a:r>
              <a:rPr lang="el-GR" altLang="el-GR" b="1" baseline="30000" dirty="0" smtClean="0">
                <a:solidFill>
                  <a:srgbClr val="820000"/>
                </a:solidFill>
                <a:sym typeface="Wingdings" panose="05000000000000000000" pitchFamily="2" charset="2"/>
              </a:rPr>
              <a:t>+</a:t>
            </a:r>
            <a:r>
              <a:rPr lang="el-GR" altLang="el-GR" b="1" dirty="0" smtClean="0">
                <a:solidFill>
                  <a:srgbClr val="820000"/>
                </a:solidFill>
                <a:sym typeface="Wingdings" panose="05000000000000000000" pitchFamily="2" charset="2"/>
              </a:rPr>
              <a:t> </a:t>
            </a:r>
            <a:r>
              <a:rPr lang="el-GR" altLang="el-GR" dirty="0" smtClean="0">
                <a:sym typeface="Wingdings" panose="05000000000000000000" pitchFamily="2" charset="2"/>
              </a:rPr>
              <a:t>+ ΟΗ</a:t>
            </a:r>
            <a:r>
              <a:rPr lang="el-GR" altLang="el-GR" baseline="30000" dirty="0" smtClean="0">
                <a:sym typeface="Wingdings" panose="05000000000000000000" pitchFamily="2" charset="2"/>
              </a:rPr>
              <a:t>-</a:t>
            </a:r>
            <a:endParaRPr lang="en-US" altLang="el-GR" baseline="30000" dirty="0">
              <a:sym typeface="Wingdings" panose="05000000000000000000" pitchFamily="2" charset="2"/>
            </a:endParaRP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  <p:graphicFrame>
        <p:nvGraphicFramePr>
          <p:cNvPr id="5" name="12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22944"/>
              </p:ext>
            </p:extLst>
          </p:nvPr>
        </p:nvGraphicFramePr>
        <p:xfrm>
          <a:off x="480555" y="1772816"/>
          <a:ext cx="8280722" cy="17371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76066"/>
                <a:gridCol w="1656184"/>
                <a:gridCol w="864096"/>
                <a:gridCol w="1728192"/>
                <a:gridCol w="1656184"/>
              </a:tblGrid>
              <a:tr h="370754">
                <a:tc>
                  <a:txBody>
                    <a:bodyPr/>
                    <a:lstStyle/>
                    <a:p>
                      <a:r>
                        <a:rPr lang="el-GR" sz="2200" b="1" dirty="0" smtClean="0"/>
                        <a:t>Αρχικά</a:t>
                      </a:r>
                      <a:endParaRPr lang="el-GR" sz="2200" b="1" dirty="0"/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C</a:t>
                      </a:r>
                      <a:r>
                        <a:rPr lang="el-GR" sz="2200" b="1" baseline="-25000" dirty="0" smtClean="0"/>
                        <a:t>βάσης</a:t>
                      </a:r>
                      <a:r>
                        <a:rPr lang="en-US" sz="2200" b="1" baseline="0" dirty="0" smtClean="0"/>
                        <a:t>/M</a:t>
                      </a:r>
                      <a:endParaRPr lang="el-GR" sz="2200" b="1" baseline="-25000" dirty="0"/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l-GR" sz="2200"/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2200" baseline="-25000" dirty="0" smtClean="0"/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l-GR" sz="2200"/>
                    </a:p>
                  </a:txBody>
                  <a:tcPr marL="91431" marR="91431" marT="45709" marB="45709"/>
                </a:tc>
              </a:tr>
              <a:tr h="457094"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Ιοντίζονται/ παράγονται</a:t>
                      </a:r>
                      <a:endParaRPr lang="el-GR" sz="2200" dirty="0"/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-x/M</a:t>
                      </a:r>
                      <a:endParaRPr lang="el-GR" sz="2200" dirty="0"/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l-GR" sz="2200" dirty="0"/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+x</a:t>
                      </a:r>
                      <a:r>
                        <a:rPr lang="en-US" sz="2200" baseline="0" dirty="0" smtClean="0"/>
                        <a:t>/M</a:t>
                      </a:r>
                      <a:endParaRPr lang="el-GR" sz="2200" baseline="-25000" dirty="0" smtClean="0"/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+x</a:t>
                      </a:r>
                      <a:r>
                        <a:rPr lang="en-US" sz="2200" baseline="0" dirty="0" smtClean="0"/>
                        <a:t>/M</a:t>
                      </a:r>
                      <a:endParaRPr lang="el-GR" sz="2200" baseline="-25000" dirty="0" smtClean="0"/>
                    </a:p>
                  </a:txBody>
                  <a:tcPr marL="91431" marR="91431" marT="45709" marB="45709"/>
                </a:tc>
              </a:tr>
              <a:tr h="548513"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Ιοντική</a:t>
                      </a:r>
                      <a:r>
                        <a:rPr lang="el-GR" sz="2200" baseline="0" dirty="0" smtClean="0"/>
                        <a:t> ισορροπία</a:t>
                      </a:r>
                      <a:endParaRPr lang="el-GR" sz="2200" dirty="0"/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(C</a:t>
                      </a:r>
                      <a:r>
                        <a:rPr lang="el-GR" sz="2200" baseline="-25000" dirty="0" smtClean="0"/>
                        <a:t>βάσης</a:t>
                      </a:r>
                      <a:r>
                        <a:rPr lang="en-US" sz="2200" baseline="0" dirty="0" smtClean="0"/>
                        <a:t>-x) /M</a:t>
                      </a:r>
                      <a:endParaRPr lang="el-GR" sz="2200" baseline="-25000" dirty="0" smtClean="0"/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l-GR" sz="2200" dirty="0"/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aseline="0" dirty="0" smtClean="0"/>
                        <a:t>+x/M</a:t>
                      </a:r>
                      <a:endParaRPr lang="el-GR" sz="2200" baseline="-25000" dirty="0" smtClean="0"/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+x</a:t>
                      </a:r>
                      <a:r>
                        <a:rPr lang="en-US" sz="2200" baseline="0" dirty="0" smtClean="0"/>
                        <a:t>/M</a:t>
                      </a:r>
                      <a:endParaRPr lang="el-GR" sz="2200" baseline="-25000" dirty="0" smtClean="0"/>
                    </a:p>
                  </a:txBody>
                  <a:tcPr marL="91431" marR="91431" marT="45709" marB="45709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51520" y="3731865"/>
                <a:ext cx="4464496" cy="809452"/>
              </a:xfrm>
              <a:prstGeom prst="rect">
                <a:avLst/>
              </a:prstGeom>
              <a:noFill/>
              <a:ln w="19050">
                <a:solidFill>
                  <a:srgbClr val="004A8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sz="22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2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𝐻𝐵</m:t>
                                  </m:r>
                                </m:e>
                                <m:sup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2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2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𝑂𝐻</m:t>
                                  </m:r>
                                </m:e>
                                <m:sup>
                                  <m:r>
                                    <a:rPr lang="el-GR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en-US" sz="22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l-GR" sz="220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731865"/>
                <a:ext cx="4464496" cy="80945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9050">
                <a:solidFill>
                  <a:srgbClr val="004A82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Ευθύγραμμο βέλος σύνδεσης 6"/>
          <p:cNvCxnSpPr/>
          <p:nvPr/>
        </p:nvCxnSpPr>
        <p:spPr>
          <a:xfrm>
            <a:off x="4932040" y="4149080"/>
            <a:ext cx="756084" cy="0"/>
          </a:xfrm>
          <a:prstGeom prst="straightConnector1">
            <a:avLst/>
          </a:prstGeom>
          <a:ln w="19050">
            <a:solidFill>
              <a:srgbClr val="004A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928190" y="3718545"/>
                <a:ext cx="2758610" cy="861261"/>
              </a:xfrm>
              <a:prstGeom prst="rect">
                <a:avLst/>
              </a:prstGeom>
              <a:noFill/>
              <a:ln w="19050">
                <a:solidFill>
                  <a:srgbClr val="004A8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l-G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𝛽𝛼𝜎𝜂𝜍</m:t>
                                  </m:r>
                                </m:sub>
                              </m:sSub>
                              <m:r>
                                <a:rPr lang="el-G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l-GR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8190" y="3718545"/>
                <a:ext cx="2758610" cy="86126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9050">
                <a:solidFill>
                  <a:srgbClr val="004A82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83568" y="4748371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820000"/>
                </a:solidFill>
                <a:latin typeface="+mn-lt"/>
              </a:rPr>
              <a:t>Αν</a:t>
            </a:r>
            <a:endParaRPr lang="el-GR" sz="2400" b="1" dirty="0">
              <a:solidFill>
                <a:srgbClr val="82000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187624" y="4725144"/>
                <a:ext cx="2434182" cy="494559"/>
              </a:xfrm>
              <a:prstGeom prst="rect">
                <a:avLst/>
              </a:prstGeom>
              <a:noFill/>
              <a:ln w="19050">
                <a:solidFill>
                  <a:srgbClr val="004A8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𝛽𝛼𝜎𝜂𝜍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l-G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0,1</m:t>
                      </m:r>
                    </m:oMath>
                  </m:oMathPara>
                </a14:m>
                <a:endParaRPr lang="el-GR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4725144"/>
                <a:ext cx="2434182" cy="494559"/>
              </a:xfrm>
              <a:prstGeom prst="rect">
                <a:avLst/>
              </a:prstGeom>
              <a:blipFill rotWithShape="0">
                <a:blip r:embed="rId4"/>
                <a:stretch>
                  <a:fillRect b="-9524"/>
                </a:stretch>
              </a:blipFill>
              <a:ln w="19050">
                <a:solidFill>
                  <a:srgbClr val="004A82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656341" y="4757845"/>
            <a:ext cx="1742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820000"/>
                </a:solidFill>
                <a:latin typeface="+mn-lt"/>
              </a:rPr>
              <a:t>Πρακτικά</a:t>
            </a:r>
            <a:r>
              <a:rPr lang="en-US" sz="2400" b="1" dirty="0" smtClean="0">
                <a:solidFill>
                  <a:srgbClr val="820000"/>
                </a:solidFill>
                <a:latin typeface="+mn-lt"/>
              </a:rPr>
              <a:t>:</a:t>
            </a:r>
            <a:endParaRPr lang="el-GR" sz="2400" b="1" dirty="0">
              <a:solidFill>
                <a:srgbClr val="82000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119104" y="4724951"/>
                <a:ext cx="2965960" cy="494559"/>
              </a:xfrm>
              <a:prstGeom prst="rect">
                <a:avLst/>
              </a:prstGeom>
              <a:noFill/>
              <a:ln w="19050">
                <a:solidFill>
                  <a:srgbClr val="004A8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𝛽𝛼𝜎𝜂𝜍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𝛽𝛼𝜎𝜂𝜍</m:t>
                          </m:r>
                        </m:sub>
                      </m:sSub>
                    </m:oMath>
                  </m:oMathPara>
                </a14:m>
                <a:endParaRPr lang="el-GR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9104" y="4724951"/>
                <a:ext cx="2965960" cy="494559"/>
              </a:xfrm>
              <a:prstGeom prst="rect">
                <a:avLst/>
              </a:prstGeom>
              <a:blipFill rotWithShape="0">
                <a:blip r:embed="rId5"/>
                <a:stretch>
                  <a:fillRect b="-9524"/>
                </a:stretch>
              </a:blipFill>
              <a:ln w="19050">
                <a:solidFill>
                  <a:srgbClr val="004A82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159635" y="5792431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820000"/>
                </a:solidFill>
                <a:latin typeface="+mn-lt"/>
              </a:rPr>
              <a:t>Και καταλήγουμε</a:t>
            </a:r>
            <a:r>
              <a:rPr lang="en-US" sz="2400" b="1" dirty="0" smtClean="0">
                <a:solidFill>
                  <a:srgbClr val="820000"/>
                </a:solidFill>
                <a:latin typeface="+mn-lt"/>
              </a:rPr>
              <a:t>:</a:t>
            </a:r>
            <a:endParaRPr lang="el-GR" sz="2400" b="1" dirty="0">
              <a:solidFill>
                <a:srgbClr val="82000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724454" y="5601323"/>
                <a:ext cx="1794704" cy="940835"/>
              </a:xfrm>
              <a:prstGeom prst="rect">
                <a:avLst/>
              </a:prstGeom>
              <a:noFill/>
              <a:ln w="19050">
                <a:solidFill>
                  <a:srgbClr val="004A8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l-G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𝛽𝛼𝜎𝜂𝜍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4454" y="5601323"/>
                <a:ext cx="1794704" cy="94083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9050">
                <a:solidFill>
                  <a:srgbClr val="004A82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Ευθύγραμμο βέλος σύνδεσης 14"/>
          <p:cNvCxnSpPr/>
          <p:nvPr/>
        </p:nvCxnSpPr>
        <p:spPr>
          <a:xfrm>
            <a:off x="4716016" y="6080184"/>
            <a:ext cx="756084" cy="0"/>
          </a:xfrm>
          <a:prstGeom prst="straightConnector1">
            <a:avLst/>
          </a:prstGeom>
          <a:ln w="19050">
            <a:solidFill>
              <a:srgbClr val="004A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650882" y="5601323"/>
                <a:ext cx="2434182" cy="843885"/>
              </a:xfrm>
              <a:prstGeom prst="rect">
                <a:avLst/>
              </a:prstGeom>
              <a:noFill/>
              <a:ln w="19050">
                <a:solidFill>
                  <a:srgbClr val="82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l-G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𝛽𝛼𝜎𝜂𝜍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el-GR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0882" y="5601323"/>
                <a:ext cx="2434182" cy="84388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19050">
                <a:solidFill>
                  <a:srgbClr val="82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616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Σταθερά ιοντισμού ασθενούς </a:t>
            </a:r>
            <a:r>
              <a:rPr lang="el-GR" altLang="el-GR" dirty="0" err="1"/>
              <a:t>μονοπρωτικής</a:t>
            </a:r>
            <a:r>
              <a:rPr lang="el-GR" altLang="el-GR" dirty="0"/>
              <a:t> βάσης, Κ</a:t>
            </a:r>
            <a:r>
              <a:rPr lang="en-US" altLang="el-GR" baseline="-25000" dirty="0" smtClean="0"/>
              <a:t>b</a:t>
            </a:r>
            <a:r>
              <a:rPr lang="el-GR" altLang="el-GR" baseline="-25000" dirty="0" smtClean="0"/>
              <a:t> </a:t>
            </a:r>
            <a:r>
              <a:rPr lang="el-GR" altLang="el-GR" sz="3600" b="0" dirty="0" smtClean="0"/>
              <a:t>2/2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720080"/>
          </a:xfrm>
        </p:spPr>
        <p:txBody>
          <a:bodyPr/>
          <a:lstStyle/>
          <a:p>
            <a:pPr marL="0" indent="0" algn="ctr">
              <a:buNone/>
            </a:pPr>
            <a:r>
              <a:rPr lang="el-GR" altLang="el-GR" b="1" dirty="0">
                <a:solidFill>
                  <a:srgbClr val="820000"/>
                </a:solidFill>
              </a:rPr>
              <a:t>Β</a:t>
            </a:r>
            <a:r>
              <a:rPr lang="en-US" altLang="el-GR" dirty="0">
                <a:solidFill>
                  <a:srgbClr val="FCB0EC"/>
                </a:solidFill>
              </a:rPr>
              <a:t> </a:t>
            </a:r>
            <a:r>
              <a:rPr lang="el-GR" altLang="el-GR" dirty="0" smtClean="0"/>
              <a:t>+ Η</a:t>
            </a:r>
            <a:r>
              <a:rPr lang="el-GR" altLang="el-GR" baseline="-25000" dirty="0" smtClean="0"/>
              <a:t>2</a:t>
            </a:r>
            <a:r>
              <a:rPr lang="el-GR" altLang="el-GR" dirty="0" smtClean="0"/>
              <a:t>Ο</a:t>
            </a:r>
            <a:r>
              <a:rPr lang="el-GR" altLang="el-GR" dirty="0" smtClean="0">
                <a:solidFill>
                  <a:srgbClr val="FFC000"/>
                </a:solidFill>
              </a:rPr>
              <a:t> </a:t>
            </a:r>
            <a:r>
              <a:rPr lang="el-GR" altLang="el-GR" dirty="0" smtClean="0">
                <a:latin typeface="Calibri" panose="020F0502020204030204" pitchFamily="34" charset="0"/>
              </a:rPr>
              <a:t>↔</a:t>
            </a:r>
            <a:r>
              <a:rPr lang="el-GR" altLang="el-GR" dirty="0" smtClean="0">
                <a:solidFill>
                  <a:srgbClr val="FFC000"/>
                </a:solidFill>
                <a:latin typeface="Calibri" panose="020F0502020204030204" pitchFamily="34" charset="0"/>
              </a:rPr>
              <a:t> </a:t>
            </a:r>
            <a:r>
              <a:rPr lang="el-GR" altLang="el-GR" b="1" dirty="0" smtClean="0">
                <a:solidFill>
                  <a:srgbClr val="820000"/>
                </a:solidFill>
                <a:sym typeface="Wingdings" panose="05000000000000000000" pitchFamily="2" charset="2"/>
              </a:rPr>
              <a:t>ΗΒ</a:t>
            </a:r>
            <a:r>
              <a:rPr lang="el-GR" altLang="el-GR" b="1" baseline="30000" dirty="0" smtClean="0">
                <a:solidFill>
                  <a:srgbClr val="820000"/>
                </a:solidFill>
                <a:sym typeface="Wingdings" panose="05000000000000000000" pitchFamily="2" charset="2"/>
              </a:rPr>
              <a:t>+</a:t>
            </a:r>
            <a:r>
              <a:rPr lang="el-GR" altLang="el-GR" b="1" dirty="0" smtClean="0">
                <a:solidFill>
                  <a:srgbClr val="820000"/>
                </a:solidFill>
                <a:sym typeface="Wingdings" panose="05000000000000000000" pitchFamily="2" charset="2"/>
              </a:rPr>
              <a:t> </a:t>
            </a:r>
            <a:r>
              <a:rPr lang="el-GR" altLang="el-GR" dirty="0" smtClean="0">
                <a:sym typeface="Wingdings" panose="05000000000000000000" pitchFamily="2" charset="2"/>
              </a:rPr>
              <a:t>+ ΟΗ</a:t>
            </a:r>
            <a:r>
              <a:rPr lang="el-GR" altLang="el-GR" baseline="30000" dirty="0" smtClean="0">
                <a:sym typeface="Wingdings" panose="05000000000000000000" pitchFamily="2" charset="2"/>
              </a:rPr>
              <a:t>-</a:t>
            </a:r>
            <a:endParaRPr lang="en-US" altLang="el-GR" baseline="30000" dirty="0">
              <a:sym typeface="Wingdings" panose="05000000000000000000" pitchFamily="2" charset="2"/>
            </a:endParaRP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  <p:graphicFrame>
        <p:nvGraphicFramePr>
          <p:cNvPr id="5" name="12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2817389"/>
              </p:ext>
            </p:extLst>
          </p:nvPr>
        </p:nvGraphicFramePr>
        <p:xfrm>
          <a:off x="474440" y="1628800"/>
          <a:ext cx="8280722" cy="19506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76066"/>
                <a:gridCol w="1656184"/>
                <a:gridCol w="864096"/>
                <a:gridCol w="1728192"/>
                <a:gridCol w="1656184"/>
              </a:tblGrid>
              <a:tr h="370754">
                <a:tc>
                  <a:txBody>
                    <a:bodyPr/>
                    <a:lstStyle/>
                    <a:p>
                      <a:r>
                        <a:rPr lang="el-GR" sz="2200" b="1" dirty="0" smtClean="0"/>
                        <a:t>Αρχικά</a:t>
                      </a:r>
                      <a:endParaRPr lang="el-GR" sz="2200" b="1" dirty="0"/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C</a:t>
                      </a:r>
                      <a:r>
                        <a:rPr lang="el-GR" sz="2200" b="1" baseline="-25000" dirty="0" smtClean="0"/>
                        <a:t>βάσης</a:t>
                      </a:r>
                      <a:r>
                        <a:rPr lang="en-US" sz="2200" b="1" baseline="0" dirty="0" smtClean="0"/>
                        <a:t>/M</a:t>
                      </a:r>
                      <a:endParaRPr lang="el-GR" sz="2200" b="1" baseline="-25000" dirty="0"/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l-GR" sz="2200"/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2200" baseline="-25000" dirty="0" smtClean="0"/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l-GR" sz="2200"/>
                    </a:p>
                  </a:txBody>
                  <a:tcPr marL="91432" marR="91432" marT="45709" marB="45709"/>
                </a:tc>
              </a:tr>
              <a:tr h="457094"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Ιοντίζονται/ παράγονται</a:t>
                      </a:r>
                      <a:endParaRPr lang="el-GR" sz="2200" dirty="0"/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-</a:t>
                      </a:r>
                      <a:r>
                        <a:rPr lang="en-US" sz="2200" dirty="0" err="1" smtClean="0"/>
                        <a:t>aC</a:t>
                      </a:r>
                      <a:r>
                        <a:rPr lang="en-US" sz="2200" dirty="0" smtClean="0"/>
                        <a:t>/M</a:t>
                      </a:r>
                      <a:endParaRPr lang="el-GR" sz="2200" dirty="0"/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l-GR" sz="2200" dirty="0"/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+</a:t>
                      </a:r>
                      <a:r>
                        <a:rPr lang="en-US" sz="2200" dirty="0" err="1" smtClean="0"/>
                        <a:t>aC</a:t>
                      </a:r>
                      <a:r>
                        <a:rPr lang="en-US" sz="2200" baseline="0" dirty="0" smtClean="0"/>
                        <a:t>/M</a:t>
                      </a:r>
                      <a:endParaRPr lang="el-GR" sz="2200" baseline="-25000" dirty="0" smtClean="0"/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+</a:t>
                      </a:r>
                      <a:r>
                        <a:rPr lang="en-US" sz="2200" dirty="0" err="1" smtClean="0"/>
                        <a:t>aC</a:t>
                      </a:r>
                      <a:r>
                        <a:rPr lang="en-US" sz="2200" baseline="0" dirty="0" smtClean="0"/>
                        <a:t>/M</a:t>
                      </a:r>
                      <a:endParaRPr lang="el-GR" sz="2200" baseline="-25000" dirty="0" smtClean="0"/>
                    </a:p>
                  </a:txBody>
                  <a:tcPr marL="91432" marR="91432" marT="45709" marB="45709"/>
                </a:tc>
              </a:tr>
              <a:tr h="548513"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Ιοντική</a:t>
                      </a:r>
                      <a:r>
                        <a:rPr lang="el-GR" sz="2200" baseline="0" dirty="0" smtClean="0"/>
                        <a:t> ισορροπία</a:t>
                      </a:r>
                      <a:endParaRPr lang="el-GR" sz="2200" dirty="0"/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(C</a:t>
                      </a:r>
                      <a:r>
                        <a:rPr lang="el-GR" sz="2200" baseline="-25000" dirty="0" smtClean="0"/>
                        <a:t>βάσης</a:t>
                      </a:r>
                      <a:r>
                        <a:rPr lang="en-US" sz="2200" baseline="0" dirty="0" smtClean="0"/>
                        <a:t>-</a:t>
                      </a:r>
                      <a:r>
                        <a:rPr lang="en-US" sz="2200" baseline="0" dirty="0" err="1" smtClean="0"/>
                        <a:t>aC</a:t>
                      </a:r>
                      <a:r>
                        <a:rPr lang="en-US" sz="2200" baseline="0" dirty="0" smtClean="0"/>
                        <a:t>) /M</a:t>
                      </a:r>
                      <a:endParaRPr lang="el-GR" sz="2200" baseline="-25000" dirty="0" smtClean="0"/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l-GR" sz="2200" dirty="0"/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aseline="0" dirty="0" smtClean="0"/>
                        <a:t>+</a:t>
                      </a:r>
                      <a:r>
                        <a:rPr lang="en-US" sz="2200" baseline="0" dirty="0" err="1" smtClean="0"/>
                        <a:t>aC</a:t>
                      </a:r>
                      <a:r>
                        <a:rPr lang="en-US" sz="2200" baseline="0" dirty="0" smtClean="0"/>
                        <a:t>/M</a:t>
                      </a:r>
                      <a:endParaRPr lang="el-GR" sz="2200" baseline="-25000" dirty="0" smtClean="0"/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+</a:t>
                      </a:r>
                      <a:r>
                        <a:rPr lang="en-US" sz="2200" dirty="0" err="1" smtClean="0"/>
                        <a:t>aC</a:t>
                      </a:r>
                      <a:r>
                        <a:rPr lang="en-US" sz="2200" baseline="0" dirty="0" smtClean="0"/>
                        <a:t>/M</a:t>
                      </a:r>
                      <a:endParaRPr lang="el-GR" sz="2200" baseline="-25000" dirty="0" smtClean="0"/>
                    </a:p>
                  </a:txBody>
                  <a:tcPr marL="91432" marR="91432" marT="45709" marB="45709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9635" y="3723619"/>
                <a:ext cx="4176464" cy="809452"/>
              </a:xfrm>
              <a:prstGeom prst="rect">
                <a:avLst/>
              </a:prstGeom>
              <a:noFill/>
              <a:ln w="19050">
                <a:solidFill>
                  <a:srgbClr val="004A8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sz="22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2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𝐻𝐵</m:t>
                                  </m:r>
                                </m:e>
                                <m:sup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2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2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𝑂𝐻</m:t>
                                  </m:r>
                                </m:e>
                                <m:sup>
                                  <m:r>
                                    <a:rPr lang="el-GR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en-US" sz="22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l-GR" sz="220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635" y="3723619"/>
                <a:ext cx="4176464" cy="80945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9050">
                <a:solidFill>
                  <a:srgbClr val="004A82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Ευθύγραμμο βέλος σύνδεσης 6"/>
          <p:cNvCxnSpPr/>
          <p:nvPr/>
        </p:nvCxnSpPr>
        <p:spPr>
          <a:xfrm>
            <a:off x="4363020" y="4121884"/>
            <a:ext cx="756084" cy="0"/>
          </a:xfrm>
          <a:prstGeom prst="straightConnector1">
            <a:avLst/>
          </a:prstGeom>
          <a:ln w="19050">
            <a:solidFill>
              <a:srgbClr val="004A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146025" y="3653808"/>
                <a:ext cx="3859703" cy="1022203"/>
              </a:xfrm>
              <a:prstGeom prst="rect">
                <a:avLst/>
              </a:prstGeom>
              <a:noFill/>
              <a:ln w="19050">
                <a:solidFill>
                  <a:srgbClr val="004A8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 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sz="240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l-G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𝛽𝛼𝜎𝜂𝜍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l-GR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6025" y="3653808"/>
                <a:ext cx="3859703" cy="102220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9050">
                <a:solidFill>
                  <a:srgbClr val="004A82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83568" y="4748371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820000"/>
                </a:solidFill>
                <a:latin typeface="+mn-lt"/>
              </a:rPr>
              <a:t>Αν</a:t>
            </a:r>
            <a:endParaRPr lang="el-GR" sz="2400" b="1" dirty="0">
              <a:solidFill>
                <a:srgbClr val="82000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187624" y="4725144"/>
                <a:ext cx="2434182" cy="461665"/>
              </a:xfrm>
              <a:prstGeom prst="rect">
                <a:avLst/>
              </a:prstGeom>
              <a:noFill/>
              <a:ln w="19050">
                <a:solidFill>
                  <a:srgbClr val="004A8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l-G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0,1</m:t>
                      </m:r>
                    </m:oMath>
                  </m:oMathPara>
                </a14:m>
                <a:endParaRPr lang="el-GR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4725144"/>
                <a:ext cx="2434182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9050">
                <a:solidFill>
                  <a:srgbClr val="004A82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656341" y="4757845"/>
            <a:ext cx="1742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820000"/>
                </a:solidFill>
                <a:latin typeface="+mn-lt"/>
              </a:rPr>
              <a:t>Πρακτικά</a:t>
            </a:r>
            <a:r>
              <a:rPr lang="en-US" sz="2400" b="1" dirty="0" smtClean="0">
                <a:solidFill>
                  <a:srgbClr val="820000"/>
                </a:solidFill>
                <a:latin typeface="+mn-lt"/>
              </a:rPr>
              <a:t>:</a:t>
            </a:r>
            <a:endParaRPr lang="el-GR" sz="2400" b="1" dirty="0">
              <a:solidFill>
                <a:srgbClr val="82000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119104" y="4724951"/>
                <a:ext cx="1757152" cy="461665"/>
              </a:xfrm>
              <a:prstGeom prst="rect">
                <a:avLst/>
              </a:prstGeom>
              <a:noFill/>
              <a:ln w="19050">
                <a:solidFill>
                  <a:srgbClr val="004A8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b="0" i="1" smtClean="0"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el-GR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l-G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l-GR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9104" y="4724951"/>
                <a:ext cx="1757152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9050">
                <a:solidFill>
                  <a:srgbClr val="004A82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159635" y="5792431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820000"/>
                </a:solidFill>
                <a:latin typeface="+mn-lt"/>
              </a:rPr>
              <a:t>Και καταλήγουμε</a:t>
            </a:r>
            <a:r>
              <a:rPr lang="en-US" sz="2400" b="1" dirty="0" smtClean="0">
                <a:solidFill>
                  <a:srgbClr val="820000"/>
                </a:solidFill>
                <a:latin typeface="+mn-lt"/>
              </a:rPr>
              <a:t>:</a:t>
            </a:r>
            <a:endParaRPr lang="el-GR" sz="2400" b="1" dirty="0">
              <a:solidFill>
                <a:srgbClr val="82000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627784" y="5772264"/>
                <a:ext cx="2567626" cy="501997"/>
              </a:xfrm>
              <a:prstGeom prst="rect">
                <a:avLst/>
              </a:prstGeom>
              <a:noFill/>
              <a:ln w="19050">
                <a:solidFill>
                  <a:srgbClr val="004A8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𝛽𝛼𝜎𝜂𝜍</m:t>
                          </m:r>
                        </m:sub>
                      </m:sSub>
                    </m:oMath>
                  </m:oMathPara>
                </a14:m>
                <a:endParaRPr lang="el-GR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772264"/>
                <a:ext cx="2567626" cy="501997"/>
              </a:xfrm>
              <a:prstGeom prst="rect">
                <a:avLst/>
              </a:prstGeom>
              <a:blipFill rotWithShape="0">
                <a:blip r:embed="rId6"/>
                <a:stretch>
                  <a:fillRect b="-9412"/>
                </a:stretch>
              </a:blipFill>
              <a:ln w="19050">
                <a:solidFill>
                  <a:srgbClr val="004A82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Ευθύγραμμο βέλος σύνδεσης 14"/>
          <p:cNvCxnSpPr/>
          <p:nvPr/>
        </p:nvCxnSpPr>
        <p:spPr>
          <a:xfrm>
            <a:off x="5241596" y="6009475"/>
            <a:ext cx="756084" cy="0"/>
          </a:xfrm>
          <a:prstGeom prst="straightConnector1">
            <a:avLst/>
          </a:prstGeom>
          <a:ln w="19050">
            <a:solidFill>
              <a:srgbClr val="004A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029367" y="5355383"/>
                <a:ext cx="2434182" cy="1183529"/>
              </a:xfrm>
              <a:prstGeom prst="rect">
                <a:avLst/>
              </a:prstGeom>
              <a:noFill/>
              <a:ln w="19050">
                <a:solidFill>
                  <a:srgbClr val="82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l-GR" sz="2400" b="0" i="1" smtClean="0">
                                      <a:latin typeface="Cambria Math" panose="02040503050406030204" pitchFamily="18" charset="0"/>
                                    </a:rPr>
                                    <m:t>𝛽𝛼𝜎𝜂𝜍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el-GR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9367" y="5355383"/>
                <a:ext cx="2434182" cy="118352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19050">
                <a:solidFill>
                  <a:srgbClr val="82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928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altLang="el-GR" sz="2600" dirty="0"/>
              <a:t>Σχέση μεταξύ των σταθερών ιοντισμού ασθενούς </a:t>
            </a:r>
            <a:r>
              <a:rPr lang="el-GR" altLang="el-GR" sz="2600" dirty="0" err="1"/>
              <a:t>μονοπρωτικού</a:t>
            </a:r>
            <a:r>
              <a:rPr lang="el-GR" altLang="el-GR" sz="2600" dirty="0"/>
              <a:t> οξέος και ασθενούς </a:t>
            </a:r>
            <a:r>
              <a:rPr lang="el-GR" altLang="el-GR" sz="2600" dirty="0" err="1"/>
              <a:t>μονοπρωτικής</a:t>
            </a:r>
            <a:r>
              <a:rPr lang="el-GR" altLang="el-GR" sz="2600" dirty="0"/>
              <a:t> βάσης</a:t>
            </a:r>
            <a:r>
              <a:rPr lang="en-US" altLang="el-GR" sz="2600" dirty="0"/>
              <a:t>, </a:t>
            </a:r>
            <a:r>
              <a:rPr lang="el-GR" altLang="el-GR" sz="2600" dirty="0"/>
              <a:t>Κ</a:t>
            </a:r>
            <a:r>
              <a:rPr lang="el-GR" altLang="el-GR" sz="2600" baseline="-25000" dirty="0"/>
              <a:t>α</a:t>
            </a:r>
            <a:r>
              <a:rPr lang="el-GR" altLang="el-GR" sz="2600" dirty="0"/>
              <a:t> και </a:t>
            </a:r>
            <a:r>
              <a:rPr lang="en-US" altLang="el-GR" sz="2600" dirty="0"/>
              <a:t>K</a:t>
            </a:r>
            <a:r>
              <a:rPr lang="en-US" altLang="el-GR" sz="2600" baseline="-25000" dirty="0"/>
              <a:t>b</a:t>
            </a:r>
            <a:endParaRPr lang="el-GR" sz="2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04056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l-GR" b="1" dirty="0">
                <a:solidFill>
                  <a:srgbClr val="820000"/>
                </a:solidFill>
              </a:rPr>
              <a:t>HA </a:t>
            </a:r>
            <a:r>
              <a:rPr lang="en-US" altLang="el-GR" dirty="0">
                <a:solidFill>
                  <a:srgbClr val="FCB0EC"/>
                </a:solidFill>
              </a:rPr>
              <a:t>  </a:t>
            </a:r>
            <a:r>
              <a:rPr lang="el-GR" altLang="el-GR" dirty="0"/>
              <a:t>+ </a:t>
            </a:r>
            <a:r>
              <a:rPr lang="en-US" altLang="el-GR" dirty="0"/>
              <a:t>  </a:t>
            </a:r>
            <a:r>
              <a:rPr lang="el-GR" altLang="el-GR" dirty="0"/>
              <a:t>Η</a:t>
            </a:r>
            <a:r>
              <a:rPr lang="el-GR" altLang="el-GR" baseline="-25000" dirty="0"/>
              <a:t>2</a:t>
            </a:r>
            <a:r>
              <a:rPr lang="el-GR" altLang="el-GR" dirty="0"/>
              <a:t>Ο</a:t>
            </a:r>
            <a:r>
              <a:rPr lang="el-GR" altLang="el-GR" dirty="0">
                <a:solidFill>
                  <a:srgbClr val="FFC000"/>
                </a:solidFill>
              </a:rPr>
              <a:t> </a:t>
            </a:r>
            <a:r>
              <a:rPr lang="el-GR" altLang="el-GR" dirty="0">
                <a:latin typeface="Calibri" panose="020F0502020204030204" pitchFamily="34" charset="0"/>
              </a:rPr>
              <a:t>↔</a:t>
            </a:r>
            <a:r>
              <a:rPr lang="en-US" altLang="el-GR" dirty="0">
                <a:solidFill>
                  <a:srgbClr val="FFC000"/>
                </a:solidFill>
                <a:latin typeface="Calibri" panose="020F0502020204030204" pitchFamily="34" charset="0"/>
              </a:rPr>
              <a:t> </a:t>
            </a:r>
            <a:r>
              <a:rPr lang="en-US" altLang="el-GR" b="1" dirty="0">
                <a:solidFill>
                  <a:srgbClr val="820000"/>
                </a:solidFill>
                <a:sym typeface="Wingdings" panose="05000000000000000000" pitchFamily="2" charset="2"/>
              </a:rPr>
              <a:t>A</a:t>
            </a:r>
            <a:r>
              <a:rPr lang="en-US" altLang="el-GR" b="1" baseline="30000" dirty="0">
                <a:solidFill>
                  <a:srgbClr val="820000"/>
                </a:solidFill>
                <a:sym typeface="Wingdings" panose="05000000000000000000" pitchFamily="2" charset="2"/>
              </a:rPr>
              <a:t>-</a:t>
            </a:r>
            <a:r>
              <a:rPr lang="en-US" altLang="el-GR" b="1" dirty="0">
                <a:solidFill>
                  <a:srgbClr val="820000"/>
                </a:solidFill>
                <a:sym typeface="Wingdings" panose="05000000000000000000" pitchFamily="2" charset="2"/>
              </a:rPr>
              <a:t>  </a:t>
            </a:r>
            <a:r>
              <a:rPr lang="el-GR" altLang="el-GR" dirty="0">
                <a:sym typeface="Wingdings" panose="05000000000000000000" pitchFamily="2" charset="2"/>
              </a:rPr>
              <a:t>+ </a:t>
            </a:r>
            <a:r>
              <a:rPr lang="en-US" altLang="el-GR" dirty="0">
                <a:sym typeface="Wingdings" panose="05000000000000000000" pitchFamily="2" charset="2"/>
              </a:rPr>
              <a:t> </a:t>
            </a:r>
            <a:r>
              <a:rPr lang="el-GR" altLang="el-GR" dirty="0">
                <a:sym typeface="Wingdings" panose="05000000000000000000" pitchFamily="2" charset="2"/>
              </a:rPr>
              <a:t>Η</a:t>
            </a:r>
            <a:r>
              <a:rPr lang="el-GR" altLang="el-GR" baseline="-25000" dirty="0">
                <a:sym typeface="Wingdings" panose="05000000000000000000" pitchFamily="2" charset="2"/>
              </a:rPr>
              <a:t>3</a:t>
            </a:r>
            <a:r>
              <a:rPr lang="el-GR" altLang="el-GR" dirty="0">
                <a:sym typeface="Wingdings" panose="05000000000000000000" pitchFamily="2" charset="2"/>
              </a:rPr>
              <a:t>Ο</a:t>
            </a:r>
            <a:r>
              <a:rPr lang="el-GR" altLang="el-GR" baseline="30000" dirty="0">
                <a:sym typeface="Wingdings" panose="05000000000000000000" pitchFamily="2" charset="2"/>
              </a:rPr>
              <a:t>+</a:t>
            </a:r>
            <a:endParaRPr lang="en-US" altLang="el-GR" baseline="30000" dirty="0">
              <a:sym typeface="Wingdings" panose="05000000000000000000" pitchFamily="2" charset="2"/>
            </a:endParaRP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31740" y="1872208"/>
                <a:ext cx="4680520" cy="819327"/>
              </a:xfrm>
              <a:prstGeom prst="rect">
                <a:avLst/>
              </a:prstGeom>
              <a:noFill/>
              <a:ln w="19050">
                <a:solidFill>
                  <a:srgbClr val="004A8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𝐻𝐴</m:t>
                          </m:r>
                        </m:den>
                      </m:f>
                    </m:oMath>
                  </m:oMathPara>
                </a14:m>
                <a:endParaRPr lang="el-GR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740" y="1872208"/>
                <a:ext cx="4680520" cy="81932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9050">
                <a:solidFill>
                  <a:srgbClr val="004A82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457200" y="2777131"/>
            <a:ext cx="822960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Clr>
                <a:srgbClr val="004A82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4A82"/>
              </a:buClr>
              <a:buFont typeface="Courier New" panose="02070309020205020404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4A82"/>
              </a:buClr>
              <a:buFont typeface="Calibri" panose="020F050202020403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en-US" altLang="el-GR" b="1" dirty="0" smtClean="0">
                <a:solidFill>
                  <a:srgbClr val="820000"/>
                </a:solidFill>
              </a:rPr>
              <a:t>A</a:t>
            </a:r>
            <a:r>
              <a:rPr lang="en-US" altLang="el-GR" b="1" dirty="0" smtClean="0">
                <a:solidFill>
                  <a:srgbClr val="820000"/>
                </a:solidFill>
                <a:latin typeface="Calibri" panose="020F0502020204030204" pitchFamily="34" charset="0"/>
              </a:rPr>
              <a:t>⁻</a:t>
            </a:r>
            <a:r>
              <a:rPr lang="en-US" altLang="el-GR" b="1" dirty="0" smtClean="0">
                <a:solidFill>
                  <a:srgbClr val="820000"/>
                </a:solidFill>
              </a:rPr>
              <a:t> </a:t>
            </a:r>
            <a:r>
              <a:rPr lang="en-US" altLang="el-GR" dirty="0" smtClean="0">
                <a:solidFill>
                  <a:srgbClr val="FCB0EC"/>
                </a:solidFill>
              </a:rPr>
              <a:t>  </a:t>
            </a:r>
            <a:r>
              <a:rPr lang="el-GR" altLang="el-GR" dirty="0" smtClean="0"/>
              <a:t>+ </a:t>
            </a:r>
            <a:r>
              <a:rPr lang="en-US" altLang="el-GR" dirty="0" smtClean="0"/>
              <a:t>  </a:t>
            </a:r>
            <a:r>
              <a:rPr lang="el-GR" altLang="el-GR" dirty="0" smtClean="0"/>
              <a:t>Η</a:t>
            </a:r>
            <a:r>
              <a:rPr lang="el-GR" altLang="el-GR" baseline="-25000" dirty="0" smtClean="0"/>
              <a:t>2</a:t>
            </a:r>
            <a:r>
              <a:rPr lang="el-GR" altLang="el-GR" dirty="0" smtClean="0"/>
              <a:t>Ο</a:t>
            </a:r>
            <a:r>
              <a:rPr lang="el-GR" altLang="el-GR" dirty="0" smtClean="0">
                <a:solidFill>
                  <a:srgbClr val="FFC000"/>
                </a:solidFill>
              </a:rPr>
              <a:t> </a:t>
            </a:r>
            <a:r>
              <a:rPr lang="el-GR" altLang="el-GR" dirty="0" smtClean="0">
                <a:latin typeface="Calibri" panose="020F0502020204030204" pitchFamily="34" charset="0"/>
              </a:rPr>
              <a:t>↔</a:t>
            </a:r>
            <a:r>
              <a:rPr lang="en-US" altLang="el-GR" dirty="0" smtClean="0">
                <a:solidFill>
                  <a:srgbClr val="FFC000"/>
                </a:solidFill>
                <a:latin typeface="Calibri" panose="020F0502020204030204" pitchFamily="34" charset="0"/>
              </a:rPr>
              <a:t> </a:t>
            </a:r>
            <a:r>
              <a:rPr lang="en-US" altLang="el-GR" b="1" dirty="0">
                <a:solidFill>
                  <a:srgbClr val="820000"/>
                </a:solidFill>
                <a:latin typeface="Calibri" panose="020F0502020204030204" pitchFamily="34" charset="0"/>
              </a:rPr>
              <a:t>H</a:t>
            </a:r>
            <a:r>
              <a:rPr lang="en-US" altLang="el-GR" b="1" dirty="0" smtClean="0">
                <a:solidFill>
                  <a:srgbClr val="820000"/>
                </a:solidFill>
                <a:sym typeface="Wingdings" panose="05000000000000000000" pitchFamily="2" charset="2"/>
              </a:rPr>
              <a:t>A</a:t>
            </a:r>
            <a:r>
              <a:rPr lang="en-US" altLang="el-GR" b="1" baseline="30000" dirty="0" smtClean="0">
                <a:solidFill>
                  <a:srgbClr val="820000"/>
                </a:solidFill>
                <a:sym typeface="Wingdings" panose="05000000000000000000" pitchFamily="2" charset="2"/>
              </a:rPr>
              <a:t>-</a:t>
            </a:r>
            <a:r>
              <a:rPr lang="en-US" altLang="el-GR" b="1" dirty="0" smtClean="0">
                <a:solidFill>
                  <a:srgbClr val="820000"/>
                </a:solidFill>
                <a:sym typeface="Wingdings" panose="05000000000000000000" pitchFamily="2" charset="2"/>
              </a:rPr>
              <a:t>  </a:t>
            </a:r>
            <a:r>
              <a:rPr lang="el-GR" altLang="el-GR" dirty="0" smtClean="0">
                <a:sym typeface="Wingdings" panose="05000000000000000000" pitchFamily="2" charset="2"/>
              </a:rPr>
              <a:t>+ </a:t>
            </a:r>
            <a:r>
              <a:rPr lang="en-US" altLang="el-GR" dirty="0" smtClean="0">
                <a:sym typeface="Wingdings" panose="05000000000000000000" pitchFamily="2" charset="2"/>
              </a:rPr>
              <a:t> OH</a:t>
            </a:r>
            <a:r>
              <a:rPr lang="en-US" altLang="el-GR" dirty="0" smtClean="0">
                <a:latin typeface="Calibri" panose="020F0502020204030204" pitchFamily="34" charset="0"/>
                <a:sym typeface="Wingdings" panose="05000000000000000000" pitchFamily="2" charset="2"/>
              </a:rPr>
              <a:t>⁻</a:t>
            </a:r>
            <a:endParaRPr lang="en-US" altLang="el-GR" baseline="30000" dirty="0" smtClean="0">
              <a:sym typeface="Wingdings" panose="05000000000000000000" pitchFamily="2" charset="2"/>
            </a:endParaRPr>
          </a:p>
          <a:p>
            <a:pPr fontAlgn="auto">
              <a:spcAft>
                <a:spcPts val="0"/>
              </a:spcAft>
            </a:pP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7928" y="4138753"/>
                <a:ext cx="7848872" cy="874727"/>
              </a:xfrm>
              <a:prstGeom prst="rect">
                <a:avLst/>
              </a:prstGeom>
              <a:noFill/>
              <a:ln w="19050">
                <a:solidFill>
                  <a:srgbClr val="004A8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l-G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l-GR" sz="24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𝐻𝐴</m:t>
                              </m:r>
                            </m:e>
                          </m:d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𝐻𝐴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𝑂𝐻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𝑂𝐻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l-GR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928" y="4138753"/>
                <a:ext cx="7848872" cy="87472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9050">
                <a:solidFill>
                  <a:srgbClr val="004A82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339752" y="3267127"/>
                <a:ext cx="4464496" cy="806118"/>
              </a:xfrm>
              <a:prstGeom prst="rect">
                <a:avLst/>
              </a:prstGeom>
              <a:noFill/>
              <a:ln w="19050">
                <a:solidFill>
                  <a:srgbClr val="004A8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sz="22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𝐻𝐴</m:t>
                              </m:r>
                            </m:e>
                          </m:d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2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2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𝑂𝐻</m:t>
                                  </m:r>
                                </m:e>
                                <m:sup>
                                  <m:r>
                                    <a:rPr lang="el-GR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en-US" sz="22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⁻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l-GR" sz="2200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3267127"/>
                <a:ext cx="4464496" cy="80611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9050">
                <a:solidFill>
                  <a:srgbClr val="004A82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403648" y="5513956"/>
                <a:ext cx="2473604" cy="430887"/>
              </a:xfrm>
              <a:prstGeom prst="rect">
                <a:avLst/>
              </a:prstGeom>
              <a:noFill/>
              <a:ln w="19050">
                <a:solidFill>
                  <a:srgbClr val="82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l-GR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l-GR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</m:oMath>
                  </m:oMathPara>
                </a14:m>
                <a:endParaRPr lang="el-GR" sz="2200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5513956"/>
                <a:ext cx="2473604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9050">
                <a:solidFill>
                  <a:srgbClr val="82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3995936" y="5451895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+mn-lt"/>
              </a:rPr>
              <a:t>και</a:t>
            </a:r>
            <a:endParaRPr lang="el-GR" sz="2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871684" y="5513955"/>
                <a:ext cx="2473604" cy="430887"/>
              </a:xfrm>
              <a:prstGeom prst="rect">
                <a:avLst/>
              </a:prstGeom>
              <a:noFill/>
              <a:ln w="19050">
                <a:solidFill>
                  <a:srgbClr val="82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𝑝𝐾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l-GR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l-GR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𝑝𝐾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𝑝𝐾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</m:oMath>
                  </m:oMathPara>
                </a14:m>
                <a:endParaRPr lang="el-GR" sz="2200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1684" y="5513955"/>
                <a:ext cx="2473604" cy="430887"/>
              </a:xfrm>
              <a:prstGeom prst="rect">
                <a:avLst/>
              </a:prstGeom>
              <a:blipFill rotWithShape="0">
                <a:blip r:embed="rId6"/>
                <a:stretch>
                  <a:fillRect b="-12329"/>
                </a:stretch>
              </a:blipFill>
              <a:ln w="19050">
                <a:solidFill>
                  <a:srgbClr val="82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000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62171a04f2a14b02288d03cd84255d98462642"/>
  <p:tag name="ISPRING_RESOURCE_PATHS_HASH_PRESENTER" val="d2544832a6c26605056ce35f546e2217b61381"/>
</p:tagLst>
</file>

<file path=ppt/theme/theme1.xml><?xml version="1.0" encoding="utf-8"?>
<a:theme xmlns:a="http://schemas.openxmlformats.org/drawingml/2006/main" name="OC_template_updated">
  <a:themeElements>
    <a:clrScheme name="Προσαρμοσμένο 15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</TotalTime>
  <Words>1492</Words>
  <Application>Microsoft Office PowerPoint</Application>
  <PresentationFormat>Προβολή στην οθόνη (4:3)</PresentationFormat>
  <Paragraphs>185</Paragraphs>
  <Slides>16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17" baseType="lpstr">
      <vt:lpstr>OC_template_updated</vt:lpstr>
      <vt:lpstr>Ανόργανη Χημεία (Θ)</vt:lpstr>
      <vt:lpstr>Ιοντισμός ασθενών οξέων και βάσεων</vt:lpstr>
      <vt:lpstr>Βαθμός ιοντισμού</vt:lpstr>
      <vt:lpstr>Σταθερά ιοντισμού ασθενούς μονοπρωτικού οξέος, Κα  1/3</vt:lpstr>
      <vt:lpstr>Σταθερά ιοντισμού ασθενούς μονοπρωτικού οξέος, Κα  2/3</vt:lpstr>
      <vt:lpstr>Σταθερά ιοντισμού ασθενούς μονοπρωτικού οξέος, Κα  3/3</vt:lpstr>
      <vt:lpstr>Σταθερά ιοντισμού ασθενούς μονοπρωτικής βάσης, Κb 1/2</vt:lpstr>
      <vt:lpstr>Σταθερά ιοντισμού ασθενούς μονοπρωτικής βάσης, Κb 2/2</vt:lpstr>
      <vt:lpstr>Σχέση μεταξύ των σταθερών ιοντισμού ασθενούς μονοπρωτικού οξέος και ασθενούς μονοπρωτικής βάσης, Κα και Kb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fkaram2</cp:lastModifiedBy>
  <cp:revision>51</cp:revision>
  <dcterms:created xsi:type="dcterms:W3CDTF">2013-03-04T13:35:19Z</dcterms:created>
  <dcterms:modified xsi:type="dcterms:W3CDTF">2015-05-28T12:43:22Z</dcterms:modified>
</cp:coreProperties>
</file>