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96" r:id="rId33"/>
    <p:sldId id="299" r:id="rId34"/>
    <p:sldId id="297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257" r:id="rId46"/>
    <p:sldId id="262" r:id="rId47"/>
    <p:sldId id="264" r:id="rId48"/>
    <p:sldId id="265" r:id="rId49"/>
    <p:sldId id="266" r:id="rId50"/>
    <p:sldId id="261" r:id="rId51"/>
  </p:sldIdLst>
  <p:sldSz cx="9144000" cy="6858000" type="screen4x3"/>
  <p:notesSz cx="7104063" cy="10234613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3" autoAdjust="0"/>
    <p:restoredTop sz="94660"/>
  </p:normalViewPr>
  <p:slideViewPr>
    <p:cSldViewPr>
      <p:cViewPr>
        <p:scale>
          <a:sx n="65" d="100"/>
          <a:sy n="65" d="100"/>
        </p:scale>
        <p:origin x="-216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l-G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5E326-FC44-47CC-82C9-B962253FD12E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0FD6D-29AC-4615-BC1A-3364F571EE4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30503-9974-4343-9E5E-A15AA7E7F349}" type="slidenum">
              <a:rPr lang="en-US">
                <a:solidFill>
                  <a:prstClr val="black"/>
                </a:solidFill>
                <a:latin typeface="Times New Roman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20E36-AC6A-419E-96FA-205FA33B981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FF15-718B-4236-83C7-8F30018D4F2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0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07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2984E-BD70-4491-9B22-6B0C43B6B2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7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02F0-E412-4EEF-A763-78945EA9F84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6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BF5B-4A38-476C-A18C-70FAC79A487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0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DC6F-4090-46A0-8438-F3E6A0E2B75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3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7357-7053-4488-9768-10217DD7C82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45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B296-7BBB-42AE-B950-DA15F94A30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1F19E-6DF5-4BF3-94DD-3D09935D96B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75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59CC-4502-48AA-AAC1-7368DD0E882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1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EBCE-E167-4A76-8CA7-2928F49DC8A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6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242F94-E340-444C-B0B2-2D6B4C343C1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ss.ie/categories/dyspraxia/development-co-ordination-disorder-dcd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nchild.ca/elearning/dcd_workshop/img/child-dressing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anchild.ca/elearning/dcd_workshop/dressing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y_sitting_and_looking_dow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F%C3%A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karoli/2416714026/in/photostrea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flickr.com/photos/ckaroli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w.haifa.ac.il/occupa/hebrew/cv/Sara_Rosenblum_CV/dcd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aidikaiergotherapeia.blogspot.gr/2014_09_18_archive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yourtherapysource.blogspot.gr/2013/02/interventions-for-developmental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zinearticles.com/?expert=Catherine_Milford" TargetMode="External"/><Relationship Id="rId2" Type="http://schemas.openxmlformats.org/officeDocument/2006/relationships/hyperlink" Target="http://ezinearticles.com/?Dyspraxia-And-Sensory-Processing:-Are-They-Related?&amp;id=671643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hesensoryspectrumblog.com/category/sensory-processing-disorder-2/spd-information/page/8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ndtutorblog.wordpress.com/2012/07/11/development-coordination-disorder-or-just-plain-clumsine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Προσαρμοσμένη Κινητική Δραστηριότητα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107141" y="2708920"/>
            <a:ext cx="8929718" cy="228601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700" b="1" dirty="0" smtClean="0"/>
              <a:t>Ενότητα 4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Αναπτυξιακή Διαταραχή του Κινητικού Συντονισμού και </a:t>
            </a:r>
            <a:r>
              <a:rPr lang="el-GR" sz="2800" dirty="0" smtClean="0"/>
              <a:t> προσαρμοσμένη φυσική δραστηριότητα</a:t>
            </a:r>
          </a:p>
          <a:p>
            <a:pPr fontAlgn="auto">
              <a:spcAft>
                <a:spcPts val="0"/>
              </a:spcAft>
              <a:defRPr/>
            </a:pPr>
            <a:endParaRPr lang="el-GR" sz="1400" dirty="0" smtClean="0"/>
          </a:p>
          <a:p>
            <a:pPr lvl="0" algn="l">
              <a:lnSpc>
                <a:spcPct val="80000"/>
              </a:lnSpc>
            </a:pPr>
            <a:r>
              <a:rPr lang="el-GR" sz="2400" dirty="0" smtClean="0">
                <a:solidFill>
                  <a:prstClr val="black"/>
                </a:solidFill>
              </a:rPr>
              <a:t>            Ειρήνη </a:t>
            </a:r>
            <a:r>
              <a:rPr lang="el-GR" sz="2400" dirty="0" err="1">
                <a:solidFill>
                  <a:prstClr val="black"/>
                </a:solidFill>
              </a:rPr>
              <a:t>Γραμματοπούλου</a:t>
            </a:r>
            <a:r>
              <a:rPr lang="en-US" sz="2400" dirty="0">
                <a:solidFill>
                  <a:prstClr val="black"/>
                </a:solidFill>
              </a:rPr>
              <a:t>      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        </a:t>
            </a:r>
            <a:r>
              <a:rPr lang="el-GR" sz="2400" dirty="0">
                <a:solidFill>
                  <a:prstClr val="black"/>
                </a:solidFill>
              </a:rPr>
              <a:t>Νικόλαος </a:t>
            </a:r>
            <a:r>
              <a:rPr lang="el-GR" sz="2400" dirty="0" err="1">
                <a:solidFill>
                  <a:prstClr val="black"/>
                </a:solidFill>
              </a:rPr>
              <a:t>Χρυσάγης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l-GR" sz="2400" dirty="0" smtClean="0">
                <a:solidFill>
                  <a:prstClr val="black"/>
                </a:solidFill>
              </a:rPr>
              <a:t>Αναπληρώτρια </a:t>
            </a:r>
            <a:r>
              <a:rPr lang="el-GR" sz="2400" dirty="0">
                <a:solidFill>
                  <a:prstClr val="black"/>
                </a:solidFill>
              </a:rPr>
              <a:t>Καθηγήτρια       </a:t>
            </a:r>
            <a:r>
              <a:rPr lang="el-GR" sz="2400" dirty="0" smtClean="0">
                <a:solidFill>
                  <a:prstClr val="black"/>
                </a:solidFill>
              </a:rPr>
              <a:t>Εργαστηριακός </a:t>
            </a:r>
            <a:r>
              <a:rPr lang="el-GR" sz="2400" dirty="0">
                <a:solidFill>
                  <a:prstClr val="black"/>
                </a:solidFill>
              </a:rPr>
              <a:t>συνεργάτης</a:t>
            </a:r>
          </a:p>
          <a:p>
            <a:pPr lvl="0">
              <a:lnSpc>
                <a:spcPct val="80000"/>
              </a:lnSpc>
            </a:pPr>
            <a:r>
              <a:rPr lang="el-GR" sz="2400" dirty="0">
                <a:solidFill>
                  <a:prstClr val="black"/>
                </a:solidFill>
              </a:rPr>
              <a:t>Τμήμα Φυσικοθεραπείας ΤΕΙ-Αθήνας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 Συννοσηρότητα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907592"/>
          </a:xfrm>
        </p:spPr>
        <p:txBody>
          <a:bodyPr/>
          <a:lstStyle/>
          <a:p>
            <a:pPr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 Η ΑΔΚΣ μπορεί να συνυπάρχει με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r>
              <a:rPr lang="el-GR" sz="2400" b="1" dirty="0" smtClean="0">
                <a:solidFill>
                  <a:srgbClr val="820000"/>
                </a:solidFill>
              </a:rPr>
              <a:t>  </a:t>
            </a:r>
          </a:p>
          <a:p>
            <a:r>
              <a:rPr lang="el-GR" sz="2400" dirty="0" smtClean="0"/>
              <a:t>Διαταραχή </a:t>
            </a:r>
            <a:r>
              <a:rPr lang="el-GR" sz="2400" dirty="0"/>
              <a:t>Ελλειμματικής Προσοχής με </a:t>
            </a:r>
            <a:r>
              <a:rPr lang="el-GR" sz="2400" dirty="0" err="1" smtClean="0"/>
              <a:t>Υπερκινητικότητα</a:t>
            </a:r>
            <a:r>
              <a:rPr lang="el-GR" sz="2400" dirty="0" smtClean="0"/>
              <a:t>-ΔΕΠΥ </a:t>
            </a:r>
            <a:r>
              <a:rPr lang="el-GR" sz="1800" dirty="0" smtClean="0"/>
              <a:t>(Κ</a:t>
            </a:r>
            <a:r>
              <a:rPr lang="en-US" sz="1800" dirty="0" err="1" smtClean="0"/>
              <a:t>irby</a:t>
            </a:r>
            <a:r>
              <a:rPr lang="el-GR" sz="1800" dirty="0" smtClean="0"/>
              <a:t>,</a:t>
            </a:r>
            <a:r>
              <a:rPr lang="en-US" sz="1800" dirty="0" smtClean="0"/>
              <a:t> 2005</a:t>
            </a:r>
            <a:r>
              <a:rPr lang="el-GR" sz="1800" dirty="0" smtClean="0"/>
              <a:t>)</a:t>
            </a:r>
          </a:p>
          <a:p>
            <a:r>
              <a:rPr lang="el-GR" sz="2400" dirty="0" smtClean="0"/>
              <a:t>Διαταραχές ανάγνωσης και γραφής </a:t>
            </a:r>
            <a:r>
              <a:rPr lang="el-GR" sz="1800" dirty="0" smtClean="0"/>
              <a:t>(Κ</a:t>
            </a:r>
            <a:r>
              <a:rPr lang="en-US" sz="1800" dirty="0" err="1" smtClean="0"/>
              <a:t>irby</a:t>
            </a:r>
            <a:r>
              <a:rPr lang="el-GR" sz="1800" dirty="0" smtClean="0"/>
              <a:t>,</a:t>
            </a:r>
            <a:r>
              <a:rPr lang="en-US" sz="1800" dirty="0" smtClean="0"/>
              <a:t> 2005</a:t>
            </a:r>
            <a:r>
              <a:rPr lang="el-GR" sz="1800" dirty="0" smtClean="0"/>
              <a:t>, </a:t>
            </a:r>
            <a:r>
              <a:rPr lang="en-US" sz="1800" dirty="0" smtClean="0"/>
              <a:t>Lingam et al, 2010</a:t>
            </a:r>
            <a:r>
              <a:rPr lang="el-GR" sz="1800" dirty="0" smtClean="0"/>
              <a:t>)</a:t>
            </a:r>
          </a:p>
          <a:p>
            <a:r>
              <a:rPr lang="el-GR" sz="2400" dirty="0" smtClean="0"/>
              <a:t>Διάσπαση προσοχής </a:t>
            </a:r>
            <a:r>
              <a:rPr lang="el-GR" sz="1800" dirty="0" smtClean="0"/>
              <a:t>(</a:t>
            </a:r>
            <a:r>
              <a:rPr lang="en-US" sz="1800" dirty="0" err="1" smtClean="0"/>
              <a:t>Tervo</a:t>
            </a:r>
            <a:r>
              <a:rPr lang="el-GR" sz="1800" dirty="0" smtClean="0"/>
              <a:t>,</a:t>
            </a:r>
            <a:r>
              <a:rPr lang="en-US" sz="1800" dirty="0" smtClean="0"/>
              <a:t> 2002)</a:t>
            </a:r>
            <a:endParaRPr lang="el-GR" sz="1800" dirty="0" smtClean="0"/>
          </a:p>
          <a:p>
            <a:r>
              <a:rPr lang="el-GR" sz="2400" dirty="0" smtClean="0"/>
              <a:t>Κατάθλιψη, άγχος </a:t>
            </a:r>
            <a:r>
              <a:rPr lang="el-GR" sz="1800" dirty="0" smtClean="0"/>
              <a:t>(</a:t>
            </a:r>
            <a:r>
              <a:rPr lang="en-US" sz="1800" dirty="0" smtClean="0"/>
              <a:t>Hill, 1998)</a:t>
            </a:r>
            <a:endParaRPr lang="el-GR" sz="1800" dirty="0" smtClean="0"/>
          </a:p>
          <a:p>
            <a:r>
              <a:rPr lang="el-GR" sz="2400" dirty="0" smtClean="0"/>
              <a:t>Διαταραχές λόγου και ομιλίας </a:t>
            </a:r>
            <a:r>
              <a:rPr lang="en-US" sz="1800" dirty="0" smtClean="0"/>
              <a:t>(Green, 2002)</a:t>
            </a:r>
            <a:endParaRPr lang="el-GR" sz="1800" dirty="0" smtClean="0"/>
          </a:p>
          <a:p>
            <a:r>
              <a:rPr lang="el-GR" sz="2400" dirty="0" smtClean="0"/>
              <a:t>Διαταραχές επικοινωνίας</a:t>
            </a:r>
            <a:r>
              <a:rPr lang="en-US" sz="2400" dirty="0" smtClean="0"/>
              <a:t> </a:t>
            </a:r>
            <a:r>
              <a:rPr lang="en-US" sz="1800" dirty="0" smtClean="0"/>
              <a:t>(Taylor, 2004)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42" name="Picture 2" descr="C:\Users\Nikos\Desktop\img_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750" y="4772775"/>
            <a:ext cx="3640222" cy="1811153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978805" y="644985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  <a:hlinkClick r:id="rId3"/>
              </a:rPr>
              <a:t>sess.ie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4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99592" y="5937720"/>
            <a:ext cx="4423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sz="1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Walton</a:t>
            </a:r>
            <a:r>
              <a:rPr lang="el-GR" sz="1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el-GR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1961, 1963</a:t>
            </a:r>
            <a:r>
              <a:rPr lang="el-GR" sz="14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Dare</a:t>
            </a:r>
            <a:r>
              <a:rPr lang="el-GR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&amp;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Gordon</a:t>
            </a:r>
            <a:r>
              <a:rPr lang="el-GR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1970;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Gubbay</a:t>
            </a:r>
            <a:r>
              <a:rPr lang="el-GR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1975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b</a:t>
            </a:r>
            <a:r>
              <a:rPr lang="el-GR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;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Henderson</a:t>
            </a:r>
            <a:r>
              <a:rPr lang="el-GR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&amp; 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Hall</a:t>
            </a:r>
            <a:r>
              <a:rPr lang="el-GR" sz="1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1982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Green, 2002;Tervo</a:t>
            </a:r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2002)</a:t>
            </a:r>
            <a:endParaRPr lang="el-GR" sz="1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7170" name="Picture 2" descr="C:\Users\Nikos\Desktop\child-dres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736"/>
            <a:ext cx="2143125" cy="32099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6. Κύρια χαρακτηριστικά της </a:t>
            </a:r>
            <a:r>
              <a:rPr lang="el-GR" dirty="0" smtClean="0"/>
              <a:t>ΑΔΚΣ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626968" cy="4676328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Απουσία νευρολογικών ενδείξεων</a:t>
            </a:r>
            <a:endParaRPr lang="en-AU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57200" indent="-457200" eaLnBrk="0" hangingPunct="0">
              <a:lnSpc>
                <a:spcPct val="145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Φυσιολογική νοημοσύνη </a:t>
            </a:r>
          </a:p>
          <a:p>
            <a:pPr marL="457200" indent="-457200" eaLnBrk="0" hangingPunct="0">
              <a:lnSpc>
                <a:spcPct val="145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Διαταραγμένη κινητικότητα σε δραστηριότητες καθημερινής ζωής </a:t>
            </a:r>
            <a:endParaRPr lang="el-GR" sz="2400" dirty="0">
              <a:solidFill>
                <a:prstClr val="black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lnSpc>
                <a:spcPct val="145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 Διαταραχές στην κινητική απόδοση</a:t>
            </a:r>
          </a:p>
          <a:p>
            <a:pPr marL="457200" indent="-457200" eaLnBrk="0" hangingPunct="0">
              <a:lnSpc>
                <a:spcPct val="145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Προβλήματα σε: ανάγνωση, μαθηματικά, ορθογραφία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και προφορικό </a:t>
            </a: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λόγο</a:t>
            </a:r>
            <a:endParaRPr lang="en-AU" sz="2400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el-GR" sz="2400" dirty="0"/>
          </a:p>
        </p:txBody>
      </p:sp>
      <p:sp>
        <p:nvSpPr>
          <p:cNvPr id="9" name="5 - Ορθογώνιο"/>
          <p:cNvSpPr/>
          <p:nvPr/>
        </p:nvSpPr>
        <p:spPr>
          <a:xfrm>
            <a:off x="6187058" y="4638661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hlinkClick r:id="rId3"/>
              </a:rPr>
              <a:t>child-dressing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hlinkClick r:id="rId4"/>
              </a:rPr>
              <a:t>canchild.ca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διαθέσιμο  ελεύθερα για επαναχρησιμοποίηση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93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27584" y="4878795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Schoemaker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&amp;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Kalverboer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, 1994,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Causegrove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Dun &amp; Watkinson, 1994;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Taylor, 2004; Hill, 1998; </a:t>
            </a:r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Kirby</a:t>
            </a:r>
            <a:r>
              <a:rPr lang="el-GR" sz="14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2005)</a:t>
            </a:r>
            <a:endParaRPr lang="el-G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7. Δευτερεύοντα χαρακτηριστικά της </a:t>
            </a:r>
            <a:r>
              <a:rPr lang="el-GR" sz="3600" dirty="0" smtClean="0"/>
              <a:t>ΑΔΚΣ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834880" cy="3528392"/>
          </a:xfrm>
        </p:spPr>
        <p:txBody>
          <a:bodyPr/>
          <a:lstStyle/>
          <a:p>
            <a:pPr marL="476250" indent="-282575" eaLnBrk="0" hangingPunct="0">
              <a:lnSpc>
                <a:spcPct val="120000"/>
              </a:lnSpc>
              <a:buFont typeface="Arial" pitchFamily="34" charset="0"/>
              <a:buChar char="•"/>
              <a:tabLst>
                <a:tab pos="476250" algn="l"/>
              </a:tabLst>
            </a:pP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Αντίθετη </a:t>
            </a:r>
            <a:r>
              <a:rPr lang="el-GR" sz="2400" dirty="0" err="1">
                <a:solidFill>
                  <a:prstClr val="black"/>
                </a:solidFill>
                <a:cs typeface="Times New Roman" pitchFamily="18" charset="0"/>
              </a:rPr>
              <a:t>πλευρίωση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AU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476250" indent="-282575" eaLnBrk="0" hangingPunct="0">
              <a:lnSpc>
                <a:spcPct val="120000"/>
              </a:lnSpc>
              <a:buFont typeface="Arial" pitchFamily="34" charset="0"/>
              <a:buChar char="•"/>
              <a:tabLst>
                <a:tab pos="476250" algn="l"/>
              </a:tabLst>
            </a:pP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Έλλειψη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προσανατολισμού</a:t>
            </a:r>
            <a:endParaRPr lang="el-GR" sz="2400" dirty="0">
              <a:solidFill>
                <a:prstClr val="black"/>
              </a:solidFill>
            </a:endParaRPr>
          </a:p>
          <a:p>
            <a:pPr marL="476250" indent="-282575" eaLnBrk="0" hangingPunct="0">
              <a:lnSpc>
                <a:spcPct val="120000"/>
              </a:lnSpc>
              <a:buFont typeface="Arial" pitchFamily="34" charset="0"/>
              <a:buChar char="•"/>
              <a:tabLst>
                <a:tab pos="476250" algn="l"/>
              </a:tabLst>
            </a:pP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Διαταραγμένη </a:t>
            </a:r>
            <a:r>
              <a:rPr lang="el-GR" sz="2400" dirty="0" err="1">
                <a:solidFill>
                  <a:prstClr val="black"/>
                </a:solidFill>
                <a:cs typeface="Times New Roman" pitchFamily="18" charset="0"/>
              </a:rPr>
              <a:t>αυτοεικόνα</a:t>
            </a:r>
            <a:endParaRPr lang="en-AU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476250" indent="-282575" eaLnBrk="0" hangingPunct="0">
              <a:lnSpc>
                <a:spcPct val="120000"/>
              </a:lnSpc>
              <a:buFont typeface="Arial" pitchFamily="34" charset="0"/>
              <a:buChar char="•"/>
              <a:tabLst>
                <a:tab pos="476250" algn="l"/>
              </a:tabLst>
            </a:pPr>
            <a:r>
              <a:rPr lang="el-GR" sz="2400" dirty="0" smtClean="0">
                <a:solidFill>
                  <a:prstClr val="black"/>
                </a:solidFill>
              </a:rPr>
              <a:t>Υ</a:t>
            </a: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περκινητικές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τάσεις, </a:t>
            </a:r>
            <a:r>
              <a:rPr lang="el-GR" sz="2400" dirty="0">
                <a:solidFill>
                  <a:prstClr val="black"/>
                </a:solidFill>
              </a:rPr>
              <a:t>διάσπαση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προσοχής</a:t>
            </a:r>
            <a:endParaRPr lang="en-AU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476250" indent="-282575" eaLnBrk="0" hangingPunct="0">
              <a:buFont typeface="Arial" pitchFamily="34" charset="0"/>
              <a:buChar char="•"/>
              <a:tabLst>
                <a:tab pos="476250" algn="l"/>
              </a:tabLst>
            </a:pPr>
            <a:r>
              <a:rPr lang="el-GR" sz="2400" dirty="0" smtClean="0">
                <a:solidFill>
                  <a:prstClr val="black"/>
                </a:solidFill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υναισθηματικά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ψυχολογικά</a:t>
            </a:r>
            <a:r>
              <a:rPr lang="el-GR" sz="2400" dirty="0">
                <a:solidFill>
                  <a:prstClr val="black"/>
                </a:solidFill>
              </a:rPr>
              <a:t>, </a:t>
            </a:r>
            <a:r>
              <a:rPr lang="el-GR" sz="2400" dirty="0" err="1">
                <a:solidFill>
                  <a:prstClr val="black"/>
                </a:solidFill>
                <a:cs typeface="Times New Roman" pitchFamily="18" charset="0"/>
              </a:rPr>
              <a:t>συμπεριφορ</a:t>
            </a:r>
            <a:r>
              <a:rPr lang="el-GR" sz="2400" dirty="0" err="1">
                <a:solidFill>
                  <a:prstClr val="black"/>
                </a:solidFill>
              </a:rPr>
              <a:t>ικά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προβλήματα</a:t>
            </a:r>
            <a:endParaRPr lang="en-AU" sz="2400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476250" indent="-282575" eaLnBrk="0" hangingPunct="0">
              <a:tabLst>
                <a:tab pos="476250" algn="l"/>
              </a:tabLst>
            </a:pPr>
            <a:endParaRPr lang="en-AU" sz="2400" b="1" dirty="0">
              <a:solidFill>
                <a:prstClr val="black"/>
              </a:solidFill>
            </a:endParaRPr>
          </a:p>
          <a:p>
            <a:endParaRPr lang="el-GR" sz="2400" dirty="0"/>
          </a:p>
        </p:txBody>
      </p:sp>
      <p:pic>
        <p:nvPicPr>
          <p:cNvPr id="2050" name="Picture 2" descr="File:Boy sitting and looking 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19" y="1448725"/>
            <a:ext cx="2592697" cy="38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 - Ορθογώνιο"/>
          <p:cNvSpPr/>
          <p:nvPr/>
        </p:nvSpPr>
        <p:spPr>
          <a:xfrm>
            <a:off x="6021932" y="5337771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Boy sitting and looking </a:t>
            </a:r>
            <a:r>
              <a:rPr lang="en-US" sz="1200" dirty="0" smtClean="0">
                <a:latin typeface="+mn-lt"/>
                <a:hlinkClick r:id="rId3"/>
              </a:rPr>
              <a:t>down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>
                <a:latin typeface="+mn-lt"/>
                <a:hlinkClick r:id="rId4" tooltip="User:Fæ"/>
              </a:rPr>
              <a:t>Fæ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 ως 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533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5266928" cy="4907592"/>
          </a:xfrm>
        </p:spPr>
        <p:txBody>
          <a:bodyPr/>
          <a:lstStyle/>
          <a:p>
            <a:r>
              <a:rPr lang="el-GR" sz="2400" dirty="0" smtClean="0">
                <a:latin typeface="Calibri" pitchFamily="34" charset="0"/>
              </a:rPr>
              <a:t>Προβλήματα στην αδρή-λεπτή κίνηση</a:t>
            </a:r>
            <a:endParaRPr lang="en-US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Καθυστέρηση στην απόκτηση κινητικών προτύπων σε κάθε ηλικία</a:t>
            </a:r>
            <a:endParaRPr lang="en-US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Προβλήματα στην εκμάθηση νέων κινητικών δεξιοτήτων</a:t>
            </a:r>
            <a:endParaRPr lang="en-US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Χαμηλή φυσική κατάσταση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</a:rPr>
              <a:t>αερόβια ικανότητα</a:t>
            </a:r>
            <a:r>
              <a:rPr lang="en-US" sz="2400" dirty="0" smtClean="0">
                <a:latin typeface="Calibri" pitchFamily="34" charset="0"/>
              </a:rPr>
              <a:t>,</a:t>
            </a:r>
            <a:r>
              <a:rPr lang="el-GR" sz="2400" dirty="0" smtClean="0">
                <a:latin typeface="Calibri" pitchFamily="34" charset="0"/>
              </a:rPr>
              <a:t> δύναμη)</a:t>
            </a:r>
            <a:endParaRPr lang="en-US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Δυσκολία σε κινήσεις της καθημερινής ζωής</a:t>
            </a:r>
            <a:endParaRPr lang="en-US" sz="2400" dirty="0" smtClean="0">
              <a:latin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</a:rPr>
              <a:t>Πτωχό κινητικό σχεδιασμό </a:t>
            </a:r>
          </a:p>
          <a:p>
            <a:r>
              <a:rPr lang="el-GR" sz="2400" dirty="0" smtClean="0">
                <a:latin typeface="Calibri" pitchFamily="34" charset="0"/>
              </a:rPr>
              <a:t>Μειωμένη συμμετοχή στο παιχνίδι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259632" y="5848872"/>
            <a:ext cx="4095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l-GR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AU" sz="16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Missiuna</a:t>
            </a:r>
            <a:r>
              <a:rPr lang="el-GR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19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94;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Smyth</a:t>
            </a:r>
            <a:r>
              <a:rPr lang="el-GR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1992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l-GR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’</a:t>
            </a:r>
            <a:r>
              <a:rPr lang="en-US" sz="16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Beirne</a:t>
            </a:r>
            <a:r>
              <a:rPr lang="el-GR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Larkin</a:t>
            </a:r>
            <a:r>
              <a:rPr lang="el-GR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&amp;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Cable</a:t>
            </a:r>
            <a:r>
              <a:rPr lang="el-GR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1994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AU" sz="16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Bouffard</a:t>
            </a:r>
            <a:r>
              <a:rPr lang="en-AU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et al</a:t>
            </a:r>
            <a:r>
              <a:rPr lang="el-GR" sz="16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1996</a:t>
            </a:r>
            <a:r>
              <a:rPr lang="el-GR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Calibri" pitchFamily="34" charset="0"/>
                <a:cs typeface="Times New Roman" pitchFamily="18" charset="0"/>
              </a:rPr>
              <a:t>8. Κ</a:t>
            </a:r>
            <a:r>
              <a:rPr lang="el-GR" sz="3600" dirty="0">
                <a:latin typeface="Calibri" pitchFamily="34" charset="0"/>
              </a:rPr>
              <a:t>ινητικά χαρακτηριστικά της ΑΔΚΣ</a:t>
            </a:r>
            <a:br>
              <a:rPr lang="el-GR" sz="3600" dirty="0">
                <a:latin typeface="Calibri" pitchFamily="34" charset="0"/>
              </a:rPr>
            </a:br>
            <a:r>
              <a:rPr lang="el-GR" sz="2800" b="0" dirty="0">
                <a:latin typeface="Calibri" pitchFamily="34" charset="0"/>
              </a:rPr>
              <a:t>(1 από 4)</a:t>
            </a:r>
            <a:endParaRPr lang="el-GR" dirty="0"/>
          </a:p>
        </p:txBody>
      </p:sp>
      <p:pic>
        <p:nvPicPr>
          <p:cNvPr id="3075" name="Picture 3" descr="C:\Users\alex\Downloads\2416714026_05376dfc67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09" y="1443114"/>
            <a:ext cx="2989755" cy="20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5 - Ορθογώνιο"/>
          <p:cNvSpPr/>
          <p:nvPr/>
        </p:nvSpPr>
        <p:spPr>
          <a:xfrm>
            <a:off x="6080701" y="3447183"/>
            <a:ext cx="2808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This is my red tricycle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από </a:t>
            </a:r>
            <a:r>
              <a:rPr lang="en-US" sz="1200" dirty="0" err="1">
                <a:latin typeface="+mn-lt"/>
                <a:hlinkClick r:id="rId4" tooltip="Go to Karoly Czifra's photostream"/>
              </a:rPr>
              <a:t>Karoly</a:t>
            </a:r>
            <a:r>
              <a:rPr lang="en-US" sz="1200" dirty="0">
                <a:latin typeface="+mn-lt"/>
                <a:hlinkClick r:id="rId4" tooltip="Go to Karoly Czifra's photostream"/>
              </a:rPr>
              <a:t> </a:t>
            </a:r>
            <a:r>
              <a:rPr lang="en-US" sz="1200" dirty="0" err="1">
                <a:latin typeface="+mn-lt"/>
                <a:hlinkClick r:id="rId4" tooltip="Go to Karoly Czifra's photostream"/>
              </a:rPr>
              <a:t>Czifra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 με άδεια </a:t>
            </a:r>
            <a:r>
              <a:rPr lang="en-US" sz="1200" dirty="0">
                <a:latin typeface="+mn-lt"/>
                <a:hlinkClick r:id="rId5"/>
              </a:rPr>
              <a:t>CC BY-SA 2.0</a:t>
            </a:r>
            <a:endParaRPr lang="en-US" sz="1200" dirty="0">
              <a:latin typeface="+mn-lt"/>
            </a:endParaRPr>
          </a:p>
          <a:p>
            <a:pPr algn="ctr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5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Αδρή κίνηση - Το παιδί μπορεί να:</a:t>
            </a:r>
          </a:p>
          <a:p>
            <a:pPr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σκοντάφτει πάνω σε αντικείμενα ή να τα ρίχνει κάτω. Οι κινήσεις του φαίνονται αδέξιες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παρουσιάζει καθυστερημένα κινητικά ορόσημα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l-GR" sz="2400" dirty="0" err="1" smtClean="0">
                <a:latin typeface="Calibri" pitchFamily="34" charset="0"/>
              </a:rPr>
              <a:t>μπουσούλημα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l-GR" sz="2400" dirty="0" smtClean="0">
                <a:latin typeface="Calibri" pitchFamily="34" charset="0"/>
              </a:rPr>
              <a:t>κάθισμα) 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δυσκολεύεται να μάθει καινούργιες κινητικές δεξιότητες (ποδήλατο, πατίνια μπάλα)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φαίνεται πιο αργό σε σχέση με τους συνομηλίκους όταν τρέχει ή κινείται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643306" y="628652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(</a:t>
            </a:r>
            <a:r>
              <a:rPr lang="sv-SE" dirty="0" smtClean="0">
                <a:solidFill>
                  <a:prstClr val="black"/>
                </a:solidFill>
              </a:rPr>
              <a:t>Missiuna,  Rivard &amp;  Pollock, 2011</a:t>
            </a:r>
            <a:r>
              <a:rPr lang="el-GR" dirty="0" smtClean="0">
                <a:solidFill>
                  <a:prstClr val="black"/>
                </a:solidFill>
              </a:rPr>
              <a:t>)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Calibri" pitchFamily="34" charset="0"/>
                <a:cs typeface="Times New Roman" pitchFamily="18" charset="0"/>
              </a:rPr>
              <a:t>8. Κ</a:t>
            </a:r>
            <a:r>
              <a:rPr lang="el-GR" sz="3600" dirty="0">
                <a:latin typeface="Calibri" pitchFamily="34" charset="0"/>
              </a:rPr>
              <a:t>ινητικά χαρακτηριστικά της ΑΔΚΣ</a:t>
            </a:r>
            <a:br>
              <a:rPr lang="el-GR" sz="3600" dirty="0">
                <a:latin typeface="Calibri" pitchFamily="34" charset="0"/>
              </a:rPr>
            </a:br>
            <a:r>
              <a:rPr lang="el-GR" sz="2800" b="0" dirty="0" smtClean="0">
                <a:latin typeface="Calibri" pitchFamily="34" charset="0"/>
              </a:rPr>
              <a:t>(2 </a:t>
            </a:r>
            <a:r>
              <a:rPr lang="el-GR" sz="2800" b="0" dirty="0">
                <a:latin typeface="Calibri" pitchFamily="34" charset="0"/>
              </a:rPr>
              <a:t>από 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4902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312368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Αδρή κίνηση - Το παιδί μπορεί να:</a:t>
            </a:r>
            <a:endParaRPr lang="el-GR" sz="2400" dirty="0" smtClean="0">
              <a:solidFill>
                <a:srgbClr val="82000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παρουσιάζει δυσκολίες σε δραστηριότητες- παιχνίδια που απαιτούν αλλαγές της θέσης του σώματος (π.χ. όταν επιχειρεί να χτυπήσει με το χέρι – το πόδι, ή να αποφύγει μια μπάλα που το πλησιάζει) </a:t>
            </a:r>
          </a:p>
          <a:p>
            <a:pPr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παρουσιάζει  </a:t>
            </a:r>
            <a:r>
              <a:rPr lang="el-GR" sz="2400" dirty="0" err="1" smtClean="0">
                <a:latin typeface="Calibri" pitchFamily="34" charset="0"/>
              </a:rPr>
              <a:t>ελλειπή</a:t>
            </a:r>
            <a:r>
              <a:rPr lang="el-GR" sz="2400" dirty="0" smtClean="0">
                <a:latin typeface="Calibri" pitchFamily="34" charset="0"/>
              </a:rPr>
              <a:t> ισορροπία (ανέβασμα σκάλας, διατήρηση όρθιας θέσης στο ντύσιμο)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63888" y="458112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sv-SE" sz="1600" dirty="0" smtClean="0">
                <a:solidFill>
                  <a:prstClr val="black"/>
                </a:solidFill>
                <a:latin typeface="+mn-lt"/>
              </a:rPr>
              <a:t>Missiuna,  Rivard &amp;  Pollock, 2011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Calibri" pitchFamily="34" charset="0"/>
                <a:cs typeface="Times New Roman" pitchFamily="18" charset="0"/>
              </a:rPr>
              <a:t>8. Κ</a:t>
            </a:r>
            <a:r>
              <a:rPr lang="el-GR" sz="3600" dirty="0">
                <a:latin typeface="Calibri" pitchFamily="34" charset="0"/>
              </a:rPr>
              <a:t>ινητικά χαρακτηριστικά της ΑΔΚΣ</a:t>
            </a:r>
            <a:br>
              <a:rPr lang="el-GR" sz="3600" dirty="0">
                <a:latin typeface="Calibri" pitchFamily="34" charset="0"/>
              </a:rPr>
            </a:br>
            <a:r>
              <a:rPr lang="el-GR" sz="2800" b="0" dirty="0" smtClean="0">
                <a:latin typeface="Calibri" pitchFamily="34" charset="0"/>
              </a:rPr>
              <a:t>(3 </a:t>
            </a:r>
            <a:r>
              <a:rPr lang="el-GR" sz="2800" b="0" dirty="0">
                <a:latin typeface="Calibri" pitchFamily="34" charset="0"/>
              </a:rPr>
              <a:t>από 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51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Tx/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Λεπτή κινητικότητα- Το παιδί μπορεί να εμφανίζει: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δυσκολίες σε δραστηριότητες που απαιτούν τη συνεργασία και των 2 χεριών (π.χ. κόβω με το ψαλίδι, κουμπώνω κουμπιά, δένω κορδόνια, χρησιμοποιώ μαχαίρι - πιρούνι) 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δυσκολίες στις δεξιότητες γραφής (π.χ. γράψιμο, σχέδιο, αντιγραφή)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χαμηλότερη επίδοση στις δραστηριότητες με μολύβι – στυλό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>
                <a:latin typeface="Calibri" pitchFamily="34" charset="0"/>
              </a:rPr>
              <a:t>δυσκολίες στη σύλληψη μικρών αντικειμένων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491880" y="537321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sv-SE" sz="1600" dirty="0" smtClean="0">
                <a:solidFill>
                  <a:prstClr val="black"/>
                </a:solidFill>
                <a:latin typeface="+mn-lt"/>
              </a:rPr>
              <a:t>Missiuna,  Rivard &amp;  Pollock, 2011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Calibri" pitchFamily="34" charset="0"/>
                <a:cs typeface="Times New Roman" pitchFamily="18" charset="0"/>
              </a:rPr>
              <a:t>8. Κ</a:t>
            </a:r>
            <a:r>
              <a:rPr lang="el-GR" sz="3600" dirty="0">
                <a:latin typeface="Calibri" pitchFamily="34" charset="0"/>
              </a:rPr>
              <a:t>ινητικά χαρακτηριστικά της ΑΔΚΣ</a:t>
            </a:r>
            <a:br>
              <a:rPr lang="el-GR" sz="3600" dirty="0">
                <a:latin typeface="Calibri" pitchFamily="34" charset="0"/>
              </a:rPr>
            </a:br>
            <a:r>
              <a:rPr lang="el-GR" sz="2800" b="0" dirty="0" smtClean="0">
                <a:latin typeface="Calibri" pitchFamily="34" charset="0"/>
              </a:rPr>
              <a:t>(4 </a:t>
            </a:r>
            <a:r>
              <a:rPr lang="el-GR" sz="2800" b="0" dirty="0">
                <a:latin typeface="Calibri" pitchFamily="34" charset="0"/>
              </a:rPr>
              <a:t>από 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67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b="1" dirty="0" smtClean="0">
                <a:latin typeface="Calibri" pitchFamily="34" charset="0"/>
              </a:rPr>
              <a:t>9. Ψυχολογικά χαρακτηριστικά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464496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Το παιδί μπορεί να: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/>
              <a:t>Εμφανίζει μειωμένο ενδιαφέρον για συμμετοχή σε συγκεκριμένες κινητικές δραστηριότητες 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/>
              <a:t>Εμφανίζει χαμηλή ανοχή στη ματαίωση, χαμηλή αυτοεκτίμηση και έλλειψη κινήτρου εξαιτίας των κινητικών δυσκολιών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/>
              <a:t>Αποφεύγει την εμπλοκή σε δραστηριότητες ή παιχνίδια με συνομηλίκους </a:t>
            </a:r>
          </a:p>
          <a:p>
            <a:pPr eaLnBrk="1" hangingPunct="1">
              <a:spcAft>
                <a:spcPts val="1200"/>
              </a:spcAft>
            </a:pPr>
            <a:r>
              <a:rPr lang="el-GR" sz="2400" dirty="0" smtClean="0"/>
              <a:t>Αντιδρά σε αλλαγές του περιβάλλοντος  </a:t>
            </a:r>
            <a:endParaRPr lang="el-GR" sz="2400" b="1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3491880" y="566124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sv-SE" sz="1600" dirty="0" smtClean="0">
                <a:solidFill>
                  <a:prstClr val="black"/>
                </a:solidFill>
                <a:latin typeface="Calibri"/>
              </a:rPr>
              <a:t>Missiuna,  Rivard &amp;  Pollock, 2011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848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alibri" pitchFamily="34" charset="0"/>
              </a:rPr>
              <a:t>10. Ερευνητικά εργαλεία ανίχνευσης</a:t>
            </a:r>
            <a:r>
              <a:rPr lang="en-US" sz="3600" dirty="0" smtClean="0">
                <a:latin typeface="Calibri" pitchFamily="34" charset="0"/>
              </a:rPr>
              <a:t>-</a:t>
            </a:r>
            <a:r>
              <a:rPr lang="el-GR" sz="3600" dirty="0" smtClean="0">
                <a:latin typeface="Calibri" pitchFamily="34" charset="0"/>
              </a:rPr>
              <a:t>αξιολόγησης  της ΑΔΚΣ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 smtClean="0"/>
              <a:t>Movement Assessment Battery for Children</a:t>
            </a:r>
            <a:r>
              <a:rPr lang="el-GR" sz="2400" dirty="0" smtClean="0"/>
              <a:t> </a:t>
            </a:r>
            <a:r>
              <a:rPr lang="en-US" sz="2400" dirty="0" smtClean="0"/>
              <a:t>MABC</a:t>
            </a:r>
            <a:r>
              <a:rPr lang="el-GR" sz="2400" dirty="0" smtClean="0"/>
              <a:t> – 2 </a:t>
            </a:r>
            <a:r>
              <a:rPr lang="el-GR" sz="1800" dirty="0" smtClean="0"/>
              <a:t>(</a:t>
            </a:r>
            <a:r>
              <a:rPr lang="en-US" sz="1800" dirty="0" smtClean="0"/>
              <a:t>Henderson</a:t>
            </a:r>
            <a:r>
              <a:rPr lang="el-GR" sz="1800" dirty="0" smtClean="0"/>
              <a:t> &amp; </a:t>
            </a:r>
            <a:r>
              <a:rPr lang="en-US" sz="1800" dirty="0" err="1" smtClean="0"/>
              <a:t>Sugden</a:t>
            </a:r>
            <a:r>
              <a:rPr lang="el-GR" sz="1800" dirty="0" smtClean="0"/>
              <a:t>, 2007)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 smtClean="0"/>
              <a:t>Motor Competence Checklist</a:t>
            </a:r>
            <a:r>
              <a:rPr lang="el-GR" sz="2400" dirty="0" smtClean="0"/>
              <a:t> </a:t>
            </a:r>
          </a:p>
          <a:p>
            <a:pPr marL="0" indent="358775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l-GR" sz="1800" dirty="0" smtClean="0"/>
              <a:t>(</a:t>
            </a:r>
            <a:r>
              <a:rPr lang="en-US" sz="1800" dirty="0" err="1" smtClean="0"/>
              <a:t>Piek</a:t>
            </a:r>
            <a:r>
              <a:rPr lang="el-GR" sz="1800" dirty="0" smtClean="0"/>
              <a:t> &amp; </a:t>
            </a:r>
            <a:r>
              <a:rPr lang="en-US" sz="1800" dirty="0" smtClean="0"/>
              <a:t>Edwards</a:t>
            </a:r>
            <a:r>
              <a:rPr lang="el-GR" sz="1800" dirty="0" smtClean="0"/>
              <a:t>, 1997)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 err="1" smtClean="0"/>
              <a:t>Bruinings-Oseretsky</a:t>
            </a:r>
            <a:r>
              <a:rPr lang="el-GR" sz="2400" dirty="0" smtClean="0"/>
              <a:t> </a:t>
            </a:r>
            <a:r>
              <a:rPr lang="en-US" sz="2400" dirty="0" smtClean="0"/>
              <a:t>Test of motor proficiency (BOTMP-BOT-2) </a:t>
            </a:r>
            <a:endParaRPr lang="el-GR" sz="2400" dirty="0" smtClean="0"/>
          </a:p>
          <a:p>
            <a:pPr marL="0" indent="358775"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 smtClean="0"/>
              <a:t>(</a:t>
            </a:r>
            <a:r>
              <a:rPr lang="en-US" sz="1800" dirty="0" err="1" smtClean="0"/>
              <a:t>Bruininks</a:t>
            </a:r>
            <a:r>
              <a:rPr lang="en-US" sz="1800" dirty="0" smtClean="0"/>
              <a:t>, 1978; </a:t>
            </a:r>
            <a:r>
              <a:rPr lang="en-US" sz="1800" dirty="0" err="1" smtClean="0"/>
              <a:t>Bruininks</a:t>
            </a:r>
            <a:r>
              <a:rPr lang="en-US" sz="1800" dirty="0" smtClean="0"/>
              <a:t> and </a:t>
            </a:r>
            <a:r>
              <a:rPr lang="en-US" sz="1800" dirty="0" err="1" smtClean="0"/>
              <a:t>Bruininks</a:t>
            </a:r>
            <a:r>
              <a:rPr lang="en-US" sz="1800" dirty="0" smtClean="0"/>
              <a:t>, 2005)</a:t>
            </a:r>
          </a:p>
          <a:p>
            <a:pPr>
              <a:spcAft>
                <a:spcPts val="0"/>
              </a:spcAft>
              <a:defRPr/>
            </a:pPr>
            <a:r>
              <a:rPr lang="en-US" sz="2400" dirty="0" smtClean="0"/>
              <a:t>Peabody Developmental Motor Scales </a:t>
            </a:r>
            <a:endParaRPr lang="el-GR" sz="2400" dirty="0" smtClean="0"/>
          </a:p>
          <a:p>
            <a:pPr marL="0" indent="358775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l-GR" sz="1800" dirty="0" smtClean="0"/>
              <a:t>(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Cools  et al., 2009</a:t>
            </a:r>
            <a:r>
              <a:rPr lang="el-GR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l-GR" sz="1800" dirty="0" smtClean="0"/>
          </a:p>
          <a:p>
            <a:pPr>
              <a:spcAft>
                <a:spcPts val="1200"/>
              </a:spcAft>
              <a:defRPr/>
            </a:pPr>
            <a:r>
              <a:rPr lang="el-GR" sz="2400" dirty="0" smtClean="0"/>
              <a:t>Τ</a:t>
            </a:r>
            <a:r>
              <a:rPr lang="en-US" sz="2400" dirty="0" err="1" smtClean="0"/>
              <a:t>est</a:t>
            </a:r>
            <a:r>
              <a:rPr lang="en-US" sz="2400" dirty="0" smtClean="0"/>
              <a:t> of Gross Motor Development-Second Edition (TGMD-2</a:t>
            </a:r>
            <a:r>
              <a:rPr lang="el-GR" sz="2400" dirty="0" smtClean="0"/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1800" dirty="0" smtClean="0"/>
              <a:t>(</a:t>
            </a:r>
            <a:r>
              <a:rPr lang="en-US" sz="1800" dirty="0" smtClean="0"/>
              <a:t>Cools  et al., 2009</a:t>
            </a:r>
            <a:r>
              <a:rPr lang="el-GR" sz="1800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/>
              <a:t>11. </a:t>
            </a:r>
            <a:r>
              <a:rPr lang="en-US" sz="3600" dirty="0" smtClean="0"/>
              <a:t>Movement Assessment Battery for Children </a:t>
            </a:r>
            <a:r>
              <a:rPr lang="el-GR" sz="3600" dirty="0" smtClean="0"/>
              <a:t>(</a:t>
            </a:r>
            <a:r>
              <a:rPr lang="en-US" sz="3600" dirty="0" smtClean="0"/>
              <a:t>MABC-2</a:t>
            </a:r>
            <a:r>
              <a:rPr lang="el-GR" sz="3600" dirty="0" smtClean="0"/>
              <a:t>) </a:t>
            </a:r>
            <a:r>
              <a:rPr lang="el-GR" sz="2800" b="0" dirty="0" smtClean="0"/>
              <a:t>(1 από 3)</a:t>
            </a:r>
            <a:endParaRPr lang="el-GR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5462019" cy="490759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Από τα πιο διαδεδομένα εργαλεία ανίχνευσης της ΑΔΚΣ:</a:t>
            </a:r>
          </a:p>
          <a:p>
            <a:r>
              <a:rPr lang="el-GR" sz="2400" dirty="0" smtClean="0"/>
              <a:t>Εξέλιξη του</a:t>
            </a:r>
            <a:r>
              <a:rPr lang="en-US" sz="2400" dirty="0" smtClean="0"/>
              <a:t> Movement Assessment Battery for Children</a:t>
            </a:r>
            <a:r>
              <a:rPr lang="el-GR" sz="2400" dirty="0" smtClean="0"/>
              <a:t> </a:t>
            </a:r>
            <a:r>
              <a:rPr lang="en-US" sz="2400" dirty="0" smtClean="0"/>
              <a:t>MABC </a:t>
            </a:r>
            <a:r>
              <a:rPr lang="en-US" sz="1800" dirty="0" smtClean="0"/>
              <a:t>(Henderson</a:t>
            </a:r>
            <a:r>
              <a:rPr lang="el-GR" sz="1800" dirty="0" smtClean="0"/>
              <a:t> &amp; </a:t>
            </a:r>
            <a:r>
              <a:rPr lang="en-US" sz="1800" dirty="0" err="1" smtClean="0"/>
              <a:t>Sugden</a:t>
            </a:r>
            <a:r>
              <a:rPr lang="el-GR" sz="1800" dirty="0" smtClean="0"/>
              <a:t>, 1992</a:t>
            </a:r>
            <a:r>
              <a:rPr lang="en-US" sz="1800" dirty="0" smtClean="0"/>
              <a:t>)</a:t>
            </a:r>
            <a:endParaRPr lang="el-GR" sz="1800" dirty="0" smtClean="0"/>
          </a:p>
          <a:p>
            <a:pPr eaLnBrk="1" hangingPunct="1">
              <a:buClr>
                <a:schemeClr val="tx1"/>
              </a:buClr>
            </a:pPr>
            <a:r>
              <a:rPr lang="el-GR" sz="2400" dirty="0" smtClean="0"/>
              <a:t>Κινητικό τεστ για την ανίχνευση και αξιολόγηση των κινητικών προβλημάτων</a:t>
            </a:r>
          </a:p>
          <a:p>
            <a:pPr eaLnBrk="1" hangingPunct="1">
              <a:buClr>
                <a:schemeClr val="tx1"/>
              </a:buClr>
            </a:pPr>
            <a:r>
              <a:rPr lang="el-GR" sz="2400" dirty="0" smtClean="0"/>
              <a:t>Ηλικιακές νόρμες: για παιδιά </a:t>
            </a:r>
            <a:r>
              <a:rPr lang="en-US" sz="2400" dirty="0" smtClean="0"/>
              <a:t>3</a:t>
            </a:r>
            <a:r>
              <a:rPr lang="el-GR" sz="2400" dirty="0" smtClean="0"/>
              <a:t>-</a:t>
            </a:r>
            <a:r>
              <a:rPr lang="en-US" sz="2400" dirty="0" smtClean="0"/>
              <a:t>16</a:t>
            </a:r>
            <a:endParaRPr lang="el-GR" sz="2400" dirty="0" smtClean="0"/>
          </a:p>
          <a:p>
            <a:pPr eaLnBrk="1" hangingPunct="1">
              <a:buClr>
                <a:schemeClr val="tx1"/>
              </a:buClr>
            </a:pPr>
            <a:r>
              <a:rPr lang="el-GR" sz="2400" dirty="0" smtClean="0"/>
              <a:t>Εύκολο στη μετακίνηση-χρήση</a:t>
            </a:r>
          </a:p>
          <a:p>
            <a:pPr eaLnBrk="1" hangingPunct="1">
              <a:buClr>
                <a:schemeClr val="tx1"/>
              </a:buClr>
            </a:pPr>
            <a:r>
              <a:rPr lang="el-GR" sz="2400" dirty="0" smtClean="0"/>
              <a:t>Παρέχει αντικειμενική-ποσοτική αξιολόγηση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11760" y="5952565"/>
            <a:ext cx="2583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Henderson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Sugden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, 2007)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Nikos\Desktop\dc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474" y="1459178"/>
            <a:ext cx="2784295" cy="242889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946440" y="3816389"/>
            <a:ext cx="300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hw.haifa.ac.il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3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368896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200" dirty="0" smtClean="0"/>
              <a:t>Αναπτυξιακή Διαταραχή του Κινητικού Συντονισμού  και προσαρμοσμένη κινητική αγωγή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D5C6DC-2AAD-4803-88C4-A14698E46452}" type="slidenum">
              <a:rPr lang="el-GR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797" y="5517231"/>
            <a:ext cx="87137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Λέξεις κλειδιά:</a:t>
            </a:r>
            <a:r>
              <a:rPr lang="el-GR" sz="24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l-GR" sz="2400" b="1" dirty="0" smtClean="0">
                <a:solidFill>
                  <a:srgbClr val="1F497D"/>
                </a:solidFill>
                <a:latin typeface="Calibri"/>
              </a:rPr>
              <a:t>αναπτυξιακή διαταραχή του κινητικού συντονισμού, αδεξιότητα, προσαρμοσμένη κινητική αγωγή</a:t>
            </a:r>
            <a:endParaRPr lang="el-GR" sz="24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97" y="1846119"/>
            <a:ext cx="3423379" cy="31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11560" y="5028790"/>
            <a:ext cx="7704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paidikaiergotherapeia.blogspot.gr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3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/>
              <a:t>11. </a:t>
            </a:r>
            <a:r>
              <a:rPr lang="en-US" sz="3600" dirty="0" smtClean="0"/>
              <a:t>Movement Assessment Battery for Children </a:t>
            </a:r>
            <a:r>
              <a:rPr lang="el-GR" sz="3600" dirty="0" smtClean="0"/>
              <a:t>(</a:t>
            </a:r>
            <a:r>
              <a:rPr lang="en-US" sz="3600" dirty="0" smtClean="0"/>
              <a:t>MABC-2</a:t>
            </a:r>
            <a:r>
              <a:rPr lang="el-GR" sz="3600" dirty="0" smtClean="0"/>
              <a:t>) </a:t>
            </a:r>
            <a:r>
              <a:rPr lang="el-GR" sz="2800" b="0" dirty="0" smtClean="0"/>
              <a:t>(2 από 3)</a:t>
            </a:r>
            <a:endParaRPr lang="el-GR" sz="2800" b="1" dirty="0" smtClean="0">
              <a:latin typeface="Calibri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Περιλαμβάνει συνολικά </a:t>
            </a:r>
            <a:r>
              <a:rPr lang="en-US" sz="2400" b="1" dirty="0" smtClean="0">
                <a:solidFill>
                  <a:srgbClr val="820000"/>
                </a:solidFill>
                <a:latin typeface="Calibri" pitchFamily="34" charset="0"/>
              </a:rPr>
              <a:t>24</a:t>
            </a: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 δοκιμασίες που αξιολογούν: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3657600"/>
            <a:ext cx="8147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Οι δοκιμασίες χωρίζονται σε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 ομάδες, 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που η</a:t>
            </a:r>
            <a:r>
              <a:rPr lang="el-GR" sz="2400" dirty="0" smtClean="0">
                <a:solidFill>
                  <a:prstClr val="black"/>
                </a:solidFill>
                <a:latin typeface="Calibri" pitchFamily="34" charset="0"/>
              </a:rPr>
              <a:t>  καθεμία περιλαμβάνει </a:t>
            </a:r>
            <a:r>
              <a:rPr lang="el-GR" sz="2400" dirty="0">
                <a:solidFill>
                  <a:prstClr val="black"/>
                </a:solidFill>
                <a:latin typeface="Calibri" pitchFamily="34" charset="0"/>
              </a:rPr>
              <a:t>8 δοκιμασίες για κάθε ηλικιακή κατηγορία: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29322" y="6000768"/>
            <a:ext cx="26302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Henderson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 &amp;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Sugden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, 2007)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Έλλειψη 1"/>
          <p:cNvSpPr/>
          <p:nvPr/>
        </p:nvSpPr>
        <p:spPr>
          <a:xfrm>
            <a:off x="457200" y="1911275"/>
            <a:ext cx="2689684" cy="1573062"/>
          </a:xfrm>
          <a:prstGeom prst="ellipse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prstClr val="white"/>
                </a:solidFill>
              </a:rPr>
              <a:t>1. Λεπτή επιδεξιότητα χεριών</a:t>
            </a:r>
          </a:p>
        </p:txBody>
      </p:sp>
      <p:sp>
        <p:nvSpPr>
          <p:cNvPr id="3" name="Έλλειψη 2"/>
          <p:cNvSpPr/>
          <p:nvPr/>
        </p:nvSpPr>
        <p:spPr>
          <a:xfrm>
            <a:off x="3343019" y="1911275"/>
            <a:ext cx="2577244" cy="1573062"/>
          </a:xfrm>
          <a:prstGeom prst="ellipse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prstClr val="white"/>
                </a:solidFill>
              </a:rPr>
              <a:t>2. </a:t>
            </a:r>
            <a:r>
              <a:rPr lang="el-GR" sz="2400" dirty="0" smtClean="0">
                <a:solidFill>
                  <a:prstClr val="white"/>
                </a:solidFill>
              </a:rPr>
              <a:t>Δεξιότητες </a:t>
            </a:r>
            <a:r>
              <a:rPr lang="el-GR" sz="2400" dirty="0">
                <a:solidFill>
                  <a:prstClr val="white"/>
                </a:solidFill>
              </a:rPr>
              <a:t>με μπάλα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6102780" y="1911274"/>
            <a:ext cx="2656168" cy="1573062"/>
          </a:xfrm>
          <a:prstGeom prst="ellipse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prstClr val="white"/>
                </a:solidFill>
              </a:rPr>
              <a:t>3. Δυναμική και στατική ισορροπία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2807804" y="4437112"/>
            <a:ext cx="3528392" cy="1872207"/>
          </a:xfrm>
          <a:prstGeom prst="ellipse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l-GR" sz="2400" dirty="0">
                <a:solidFill>
                  <a:prstClr val="white"/>
                </a:solidFill>
              </a:rPr>
              <a:t>Ηλικίες 3-6 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sz="2400" dirty="0">
                <a:solidFill>
                  <a:prstClr val="white"/>
                </a:solidFill>
              </a:rPr>
              <a:t>Ηλικίες 7-10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sz="2400" dirty="0">
                <a:solidFill>
                  <a:prstClr val="white"/>
                </a:solidFill>
              </a:rPr>
              <a:t>Ηλικίες 11-16</a:t>
            </a:r>
          </a:p>
        </p:txBody>
      </p:sp>
    </p:spTree>
    <p:extLst>
      <p:ext uri="{BB962C8B-B14F-4D97-AF65-F5344CB8AC3E}">
        <p14:creationId xmlns:p14="http://schemas.microsoft.com/office/powerpoint/2010/main" val="26336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/>
              <a:t>11. </a:t>
            </a:r>
            <a:r>
              <a:rPr lang="en-US" sz="3600" dirty="0" smtClean="0"/>
              <a:t>Movement Assessment Battery for Children </a:t>
            </a:r>
            <a:r>
              <a:rPr lang="el-GR" sz="3600" dirty="0" smtClean="0"/>
              <a:t>(</a:t>
            </a:r>
            <a:r>
              <a:rPr lang="en-US" sz="3600" dirty="0" smtClean="0"/>
              <a:t>MABC-2</a:t>
            </a:r>
            <a:r>
              <a:rPr lang="el-GR" sz="3600" dirty="0" smtClean="0"/>
              <a:t>) </a:t>
            </a:r>
            <a:r>
              <a:rPr lang="el-GR" sz="2800" b="0" dirty="0" smtClean="0"/>
              <a:t>(3 από 3)</a:t>
            </a:r>
            <a:endParaRPr lang="el-GR" sz="28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6063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>
                <a:solidFill>
                  <a:srgbClr val="820000"/>
                </a:solidFill>
                <a:cs typeface="Times New Roman" pitchFamily="18" charset="0"/>
              </a:rPr>
              <a:t>Ενδεικτικά οι  δοκιμασίες για τις </a:t>
            </a:r>
            <a:r>
              <a:rPr lang="el-GR" sz="2400" b="1" dirty="0">
                <a:solidFill>
                  <a:srgbClr val="820000"/>
                </a:solidFill>
              </a:rPr>
              <a:t> ηλικίες </a:t>
            </a:r>
            <a:r>
              <a:rPr lang="en-US" sz="2400" b="1" dirty="0">
                <a:solidFill>
                  <a:srgbClr val="820000"/>
                </a:solidFill>
              </a:rPr>
              <a:t>11-16</a:t>
            </a:r>
            <a:endParaRPr lang="el-GR" sz="24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3505200" y="2321278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8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820000"/>
              </a:solidFill>
            </a:endParaRPr>
          </a:p>
        </p:txBody>
      </p:sp>
      <p:sp>
        <p:nvSpPr>
          <p:cNvPr id="27659" name="AutoShape 15"/>
          <p:cNvSpPr>
            <a:spLocks noChangeArrowheads="1"/>
          </p:cNvSpPr>
          <p:nvPr/>
        </p:nvSpPr>
        <p:spPr bwMode="auto">
          <a:xfrm>
            <a:off x="3505200" y="3898366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8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820000"/>
              </a:solidFill>
            </a:endParaRPr>
          </a:p>
        </p:txBody>
      </p:sp>
      <p:sp>
        <p:nvSpPr>
          <p:cNvPr id="27655" name="AutoShape 16"/>
          <p:cNvSpPr>
            <a:spLocks noChangeArrowheads="1"/>
          </p:cNvSpPr>
          <p:nvPr/>
        </p:nvSpPr>
        <p:spPr bwMode="auto">
          <a:xfrm>
            <a:off x="3505200" y="54864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8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82000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44480" y="6285422"/>
            <a:ext cx="2583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Henderson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 &amp; </a:t>
            </a:r>
            <a:r>
              <a:rPr lang="en-US" sz="1600" dirty="0" err="1" smtClean="0">
                <a:solidFill>
                  <a:prstClr val="black"/>
                </a:solidFill>
                <a:latin typeface="+mn-lt"/>
              </a:rPr>
              <a:t>Sugden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, 2007)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36848" y="1955868"/>
            <a:ext cx="2736304" cy="1002046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prstClr val="white"/>
                </a:solidFill>
              </a:rPr>
              <a:t>Λεπτή επιδεξιότητα </a:t>
            </a:r>
            <a:r>
              <a:rPr lang="el-GR" sz="2400" dirty="0" smtClean="0">
                <a:solidFill>
                  <a:prstClr val="white"/>
                </a:solidFill>
              </a:rPr>
              <a:t>χεριών</a:t>
            </a:r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36848" y="3659199"/>
            <a:ext cx="2736304" cy="935534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prstClr val="white"/>
                </a:solidFill>
              </a:rPr>
              <a:t>Δεξιότητες με </a:t>
            </a:r>
            <a:r>
              <a:rPr lang="el-GR" sz="2400" dirty="0" smtClean="0">
                <a:solidFill>
                  <a:prstClr val="white"/>
                </a:solidFill>
              </a:rPr>
              <a:t>μπάλα</a:t>
            </a:r>
            <a:endParaRPr lang="el-GR" sz="2400" dirty="0">
              <a:solidFill>
                <a:prstClr val="white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523401" y="5257800"/>
            <a:ext cx="2736304" cy="943372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prstClr val="white"/>
                </a:solidFill>
              </a:rPr>
              <a:t>Δυναμική και στατική ισορροπία</a:t>
            </a:r>
          </a:p>
        </p:txBody>
      </p:sp>
      <p:sp>
        <p:nvSpPr>
          <p:cNvPr id="25" name="Ορθογώνιο 24"/>
          <p:cNvSpPr/>
          <p:nvPr/>
        </p:nvSpPr>
        <p:spPr>
          <a:xfrm>
            <a:off x="4288452" y="1700808"/>
            <a:ext cx="3816424" cy="1512167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 smtClean="0">
                <a:solidFill>
                  <a:prstClr val="white"/>
                </a:solidFill>
              </a:rPr>
              <a:t>1. Τοποθέτηση </a:t>
            </a:r>
            <a:r>
              <a:rPr lang="el-GR" sz="2400" dirty="0">
                <a:solidFill>
                  <a:prstClr val="white"/>
                </a:solidFill>
              </a:rPr>
              <a:t>καρφιών</a:t>
            </a:r>
          </a:p>
          <a:p>
            <a:r>
              <a:rPr lang="el-GR" sz="2400" dirty="0">
                <a:solidFill>
                  <a:prstClr val="white"/>
                </a:solidFill>
              </a:rPr>
              <a:t>2. Τρίγωνο με μπουλόνια και βίδες</a:t>
            </a:r>
          </a:p>
          <a:p>
            <a:r>
              <a:rPr lang="el-GR" sz="2400" dirty="0">
                <a:solidFill>
                  <a:prstClr val="white"/>
                </a:solidFill>
              </a:rPr>
              <a:t>3. Σχεδιασμός</a:t>
            </a:r>
          </a:p>
        </p:txBody>
      </p:sp>
      <p:sp>
        <p:nvSpPr>
          <p:cNvPr id="26" name="Ορθογώνιο 25"/>
          <p:cNvSpPr/>
          <p:nvPr/>
        </p:nvSpPr>
        <p:spPr>
          <a:xfrm>
            <a:off x="4297768" y="3442890"/>
            <a:ext cx="3816424" cy="1368152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prstClr val="white"/>
                </a:solidFill>
              </a:rPr>
              <a:t>1. Σύλληψη μπάλας με ένα χέρι</a:t>
            </a:r>
          </a:p>
          <a:p>
            <a:r>
              <a:rPr lang="el-GR" sz="2400" dirty="0">
                <a:solidFill>
                  <a:prstClr val="white"/>
                </a:solidFill>
              </a:rPr>
              <a:t>2. Ρίψη της μπάλας σε στόχο</a:t>
            </a:r>
          </a:p>
        </p:txBody>
      </p:sp>
      <p:sp>
        <p:nvSpPr>
          <p:cNvPr id="27" name="Ορθογώνιο 26"/>
          <p:cNvSpPr/>
          <p:nvPr/>
        </p:nvSpPr>
        <p:spPr>
          <a:xfrm>
            <a:off x="4310156" y="5029200"/>
            <a:ext cx="3816424" cy="1425499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dirty="0">
                <a:solidFill>
                  <a:prstClr val="white"/>
                </a:solidFill>
              </a:rPr>
              <a:t>1. Ισορροπία σε 2 σανίδες</a:t>
            </a:r>
          </a:p>
          <a:p>
            <a:r>
              <a:rPr lang="el-GR" sz="2400" dirty="0">
                <a:solidFill>
                  <a:prstClr val="white"/>
                </a:solidFill>
              </a:rPr>
              <a:t>2. Άλμα πάνω από σκοινί</a:t>
            </a:r>
          </a:p>
          <a:p>
            <a:r>
              <a:rPr lang="el-GR" sz="2400" dirty="0">
                <a:solidFill>
                  <a:prstClr val="white"/>
                </a:solidFill>
              </a:rPr>
              <a:t>3. Βάδισμα προς τα πίσω</a:t>
            </a:r>
          </a:p>
          <a:p>
            <a:r>
              <a:rPr lang="el-GR" sz="2400" dirty="0">
                <a:solidFill>
                  <a:prstClr val="white"/>
                </a:solidFill>
              </a:rPr>
              <a:t>4. Αναπηδήσεις ζιγκ-ζαγκ</a:t>
            </a:r>
          </a:p>
        </p:txBody>
      </p:sp>
    </p:spTree>
    <p:extLst>
      <p:ext uri="{BB962C8B-B14F-4D97-AF65-F5344CB8AC3E}">
        <p14:creationId xmlns:p14="http://schemas.microsoft.com/office/powerpoint/2010/main" val="33354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alibri" pitchFamily="34" charset="0"/>
              </a:rPr>
              <a:t>12. Προβλήματα στην ανίχνευση της ΑΔΚΣ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0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Έλλειψη λειτουργικού ορισμού της ΑΔΚΣ</a:t>
            </a:r>
          </a:p>
          <a:p>
            <a:pPr eaLnBrk="1" hangingPunct="1"/>
            <a:r>
              <a:rPr lang="el-GR" sz="2400" dirty="0">
                <a:latin typeface="Calibri" pitchFamily="34" charset="0"/>
              </a:rPr>
              <a:t>Απουσία  ‘</a:t>
            </a:r>
            <a:r>
              <a:rPr lang="en-US" sz="2400" dirty="0">
                <a:latin typeface="Calibri" pitchFamily="34" charset="0"/>
              </a:rPr>
              <a:t>golden standard</a:t>
            </a:r>
            <a:r>
              <a:rPr lang="el-GR" sz="2400" dirty="0">
                <a:latin typeface="Calibri" pitchFamily="34" charset="0"/>
              </a:rPr>
              <a:t>΄ </a:t>
            </a:r>
            <a:r>
              <a:rPr lang="el-GR" sz="2400" dirty="0" smtClean="0">
                <a:latin typeface="Calibri" pitchFamily="34" charset="0"/>
              </a:rPr>
              <a:t>ανίχνευσης-αξιολόγησης της ΑΔΚΣ</a:t>
            </a:r>
            <a:endParaRPr lang="el-GR" sz="2400" dirty="0">
              <a:latin typeface="Calibri" pitchFamily="34" charset="0"/>
            </a:endParaRP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Αδυναμία </a:t>
            </a:r>
            <a:r>
              <a:rPr lang="el-GR" sz="2400" dirty="0">
                <a:latin typeface="Calibri" pitchFamily="34" charset="0"/>
              </a:rPr>
              <a:t>των δοκιμασιών ανίχνευσης να προσδιορίσουν τις αιτίες εκτέλεσης μιας αδέξιας κίνησης</a:t>
            </a:r>
            <a:endParaRPr lang="el-GR" sz="2400" dirty="0" smtClean="0">
              <a:latin typeface="Calibri" pitchFamily="34" charset="0"/>
            </a:endParaRP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Αναπτυξιακές, περιβαλλοντικές και ηλικιακές διαφορές</a:t>
            </a:r>
          </a:p>
          <a:p>
            <a:pPr eaLnBrk="1" hangingPunct="1"/>
            <a:r>
              <a:rPr lang="el-GR" sz="2400" dirty="0">
                <a:latin typeface="Calibri" pitchFamily="34" charset="0"/>
              </a:rPr>
              <a:t>Στιγματισμός του παιδιού με λάθος διαγνώσεις (πνευματική αναπηρία, πρόβλημα συμπεριφοράς </a:t>
            </a:r>
            <a:r>
              <a:rPr lang="el-GR" sz="2400" dirty="0" err="1">
                <a:latin typeface="Calibri" pitchFamily="34" charset="0"/>
              </a:rPr>
              <a:t>κ.λ.π</a:t>
            </a:r>
            <a:r>
              <a:rPr lang="el-GR" sz="2400" dirty="0">
                <a:latin typeface="Calibri" pitchFamily="34" charset="0"/>
              </a:rPr>
              <a:t>.)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Αποχή του παιδιού από κινητικές δεξιότητες με συνέπεια η ΑΔΚΣ να περάσει απαρατήρητη</a:t>
            </a:r>
            <a:r>
              <a:rPr lang="el-GR" sz="1800" dirty="0" smtClean="0">
                <a:latin typeface="Calibri" pitchFamily="34" charset="0"/>
              </a:rPr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786050" y="5445224"/>
            <a:ext cx="571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dirty="0" smtClean="0">
                <a:solidFill>
                  <a:prstClr val="black"/>
                </a:solidFill>
                <a:latin typeface="Calibri" pitchFamily="34" charset="0"/>
              </a:rPr>
              <a:t> (</a:t>
            </a:r>
            <a:r>
              <a:rPr lang="en-US" sz="1600" dirty="0" err="1" smtClean="0">
                <a:solidFill>
                  <a:prstClr val="black"/>
                </a:solidFill>
                <a:latin typeface="Calibri" pitchFamily="34" charset="0"/>
              </a:rPr>
              <a:t>Venetsanou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 et al., 2011</a:t>
            </a:r>
            <a:r>
              <a:rPr lang="el-GR" sz="1600" dirty="0" smtClean="0">
                <a:solidFill>
                  <a:prstClr val="black"/>
                </a:solidFill>
                <a:latin typeface="Calibri" pitchFamily="34" charset="0"/>
              </a:rPr>
              <a:t>;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</a:rPr>
              <a:t>Cools  et al., 2009</a:t>
            </a:r>
            <a:r>
              <a:rPr lang="el-GR" sz="16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26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309634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400" dirty="0" smtClean="0">
                <a:latin typeface="Calibri" pitchFamily="34" charset="0"/>
              </a:rPr>
              <a:t>Η ζωή του παιδιού δεν θα έχει αρνητικές επιπτώσεις, εφόσον γίνει έγκαιρη ανίχνευση και πρώιμη παρέμβαση</a:t>
            </a:r>
          </a:p>
          <a:p>
            <a:pPr marL="0" indent="0" eaLnBrk="1" hangingPunct="1">
              <a:buFontTx/>
              <a:buNone/>
            </a:pPr>
            <a:r>
              <a:rPr lang="el-GR" sz="2400" dirty="0" smtClean="0">
                <a:latin typeface="Calibri" pitchFamily="34" charset="0"/>
              </a:rPr>
              <a:t>Με </a:t>
            </a:r>
            <a:r>
              <a:rPr lang="el-GR" sz="2400" dirty="0">
                <a:latin typeface="Calibri" pitchFamily="34" charset="0"/>
              </a:rPr>
              <a:t>την πρώιμη </a:t>
            </a:r>
            <a:r>
              <a:rPr lang="el-GR" sz="2400" dirty="0" smtClean="0">
                <a:latin typeface="Calibri" pitchFamily="34" charset="0"/>
              </a:rPr>
              <a:t>παρέμβαση, για τη βελτίωση των κινητικών δυσκολιών, το παιδί:</a:t>
            </a:r>
          </a:p>
          <a:p>
            <a:r>
              <a:rPr lang="el-GR" sz="2400" dirty="0" smtClean="0">
                <a:latin typeface="Calibri" pitchFamily="34" charset="0"/>
              </a:rPr>
              <a:t>Θα συμμετέχει ενεργά στις δραστηριότητες καθημερινής διαβίωσης</a:t>
            </a:r>
          </a:p>
          <a:p>
            <a:r>
              <a:rPr lang="el-GR" sz="2400" dirty="0" smtClean="0">
                <a:latin typeface="Calibri" pitchFamily="34" charset="0"/>
              </a:rPr>
              <a:t>Θα αναπτύξει στρατηγικές </a:t>
            </a:r>
            <a:r>
              <a:rPr lang="el-GR" sz="2400" dirty="0">
                <a:latin typeface="Calibri" pitchFamily="34" charset="0"/>
              </a:rPr>
              <a:t>μάθησης και  </a:t>
            </a:r>
            <a:r>
              <a:rPr lang="el-GR" sz="2400" dirty="0" smtClean="0">
                <a:latin typeface="Calibri" pitchFamily="34" charset="0"/>
              </a:rPr>
              <a:t>αυτοεκτίμησης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331640" y="4462373"/>
            <a:ext cx="670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1600" dirty="0">
                <a:solidFill>
                  <a:prstClr val="black"/>
                </a:solidFill>
                <a:latin typeface="+mn-lt"/>
              </a:rPr>
              <a:t>(</a:t>
            </a:r>
            <a:r>
              <a:rPr lang="en-US" sz="160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Haubenstricker</a:t>
            </a:r>
            <a:r>
              <a:rPr lang="el-GR" sz="16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,1983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; </a:t>
            </a:r>
            <a:r>
              <a:rPr lang="en-US" sz="16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Henderson</a:t>
            </a:r>
            <a:r>
              <a:rPr lang="el-GR" sz="16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&amp; </a:t>
            </a:r>
            <a:r>
              <a:rPr lang="en-US" sz="1600" dirty="0" err="1">
                <a:solidFill>
                  <a:prstClr val="black"/>
                </a:solidFill>
                <a:latin typeface="+mn-lt"/>
                <a:cs typeface="Times New Roman" pitchFamily="18" charset="0"/>
              </a:rPr>
              <a:t>Sugden</a:t>
            </a:r>
            <a:r>
              <a:rPr lang="el-GR" sz="16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 1992</a:t>
            </a:r>
            <a:r>
              <a:rPr lang="el-GR" sz="1600" dirty="0">
                <a:solidFill>
                  <a:prstClr val="black"/>
                </a:solidFill>
                <a:latin typeface="+mn-lt"/>
              </a:rPr>
              <a:t>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Calibri" pitchFamily="34" charset="0"/>
              </a:rPr>
              <a:t>13. Έγκαιρη ανίχνευση-πρώιμη </a:t>
            </a:r>
            <a:r>
              <a:rPr lang="el-GR" sz="3600" dirty="0" smtClean="0">
                <a:latin typeface="Calibri" pitchFamily="34" charset="0"/>
              </a:rPr>
              <a:t>παρέμβαση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751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14. Εκπαιδευτικές - θεραπευτικές παρεμβάσεις </a:t>
            </a:r>
            <a:r>
              <a:rPr lang="el-GR" dirty="0"/>
              <a:t/>
            </a:r>
            <a:br>
              <a:rPr lang="el-GR" dirty="0"/>
            </a:br>
            <a:endParaRPr lang="el-GR" b="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5364964" cy="4907592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Εργοθεραπεία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Φυσικοθεραπεία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Συμπληρώματα – Φαρμακευτική αγωγή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Ειδική εκπαίδευση- Γονείς</a:t>
            </a:r>
            <a:endParaRPr lang="en-US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Προσαρμοσμένη Κινητική Δραστηριότητα (ΠΚΔ)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403648" y="4781183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sv-SE" sz="1600" dirty="0" smtClean="0">
                <a:solidFill>
                  <a:prstClr val="black"/>
                </a:solidFill>
                <a:latin typeface="Calibri"/>
              </a:rPr>
              <a:t>Missiuna,  Rivard &amp;  Pollock, 2011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sv-SE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Sugden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, 2005) 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Nikos\Desktop\d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439" y="1467636"/>
            <a:ext cx="2782719" cy="300039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822162" y="4504184"/>
            <a:ext cx="3181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yourtherapysource.blogspot.gr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1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15. Θεραπευτικές προσεγγίσεις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Εφαρμοσμένη Ανάλυση Συμπεριφοράς</a:t>
            </a:r>
            <a:r>
              <a:rPr lang="en-US" sz="2400" b="1" dirty="0" smtClean="0"/>
              <a:t> </a:t>
            </a:r>
            <a:r>
              <a:rPr lang="en-US" sz="2400" dirty="0" smtClean="0"/>
              <a:t>(Applied Behavior Analyses) 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Αισθητηριακή Ολοκλήρωση (</a:t>
            </a:r>
            <a:r>
              <a:rPr lang="en-US" sz="2400" dirty="0" smtClean="0"/>
              <a:t>Sensory Integration</a:t>
            </a:r>
            <a:r>
              <a:rPr lang="el-GR" sz="2400" dirty="0" smtClean="0"/>
              <a:t>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Αντιληπτικοκινητική</a:t>
            </a:r>
            <a:r>
              <a:rPr lang="el-GR" sz="2400" dirty="0" smtClean="0"/>
              <a:t> θεραπεία</a:t>
            </a:r>
            <a:r>
              <a:rPr lang="en-US" sz="2400" dirty="0" smtClean="0"/>
              <a:t> ( Perceptual motor therapy)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Κιναισθητική εκπαίδευση</a:t>
            </a:r>
            <a:r>
              <a:rPr lang="en-US" sz="2400" dirty="0" smtClean="0"/>
              <a:t> ( Kinesthetic training) 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Ψυχοκινητική εκπαίδευση</a:t>
            </a:r>
            <a:r>
              <a:rPr lang="en-US" sz="2400" dirty="0" smtClean="0"/>
              <a:t> ( Psychomotor training) </a:t>
            </a:r>
            <a:endParaRPr lang="el-GR" sz="2400" dirty="0" smtClean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400" dirty="0" err="1" smtClean="0"/>
              <a:t>Νευροκινητική</a:t>
            </a:r>
            <a:r>
              <a:rPr lang="el-GR" sz="2400" dirty="0" smtClean="0"/>
              <a:t>  εκπαίδευση σε συγκεκριμένο έργο (</a:t>
            </a:r>
            <a:r>
              <a:rPr lang="en-US" sz="2400" dirty="0" err="1" smtClean="0"/>
              <a:t>Neuromotor</a:t>
            </a:r>
            <a:r>
              <a:rPr lang="en-US" sz="2400" dirty="0" smtClean="0"/>
              <a:t> task training)</a:t>
            </a:r>
            <a:endParaRPr lang="el-GR" sz="2400" dirty="0" smtClean="0"/>
          </a:p>
          <a:p>
            <a:pPr algn="r">
              <a:buNone/>
            </a:pPr>
            <a:r>
              <a:rPr lang="en-US" sz="1600" dirty="0" err="1" smtClean="0"/>
              <a:t>Karvale</a:t>
            </a:r>
            <a:r>
              <a:rPr lang="en-US" sz="1600" dirty="0" smtClean="0"/>
              <a:t> and Mattson, 1983; </a:t>
            </a:r>
            <a:r>
              <a:rPr lang="en-US" sz="1600" dirty="0" err="1" smtClean="0"/>
              <a:t>Pless</a:t>
            </a:r>
            <a:r>
              <a:rPr lang="en-US" sz="1600" dirty="0" smtClean="0"/>
              <a:t> and </a:t>
            </a:r>
            <a:r>
              <a:rPr lang="en-US" sz="1600" dirty="0" err="1" smtClean="0"/>
              <a:t>Carlsson</a:t>
            </a:r>
            <a:r>
              <a:rPr lang="en-US" sz="1600" dirty="0" smtClean="0"/>
              <a:t>, 2000; </a:t>
            </a:r>
            <a:r>
              <a:rPr lang="en-US" sz="1600" dirty="0" err="1" smtClean="0"/>
              <a:t>Niemeijer</a:t>
            </a:r>
            <a:r>
              <a:rPr lang="en-US" sz="1600" dirty="0" smtClean="0"/>
              <a:t> </a:t>
            </a:r>
            <a:r>
              <a:rPr lang="el-GR" sz="1600" dirty="0" smtClean="0"/>
              <a:t>, </a:t>
            </a:r>
            <a:r>
              <a:rPr lang="en-US" sz="1600" dirty="0" smtClean="0"/>
              <a:t>Smits-</a:t>
            </a:r>
            <a:r>
              <a:rPr lang="en-US" sz="1600" dirty="0" err="1" smtClean="0"/>
              <a:t>Engelsman</a:t>
            </a:r>
            <a:r>
              <a:rPr lang="en-US" sz="1600" dirty="0" smtClean="0"/>
              <a:t> </a:t>
            </a:r>
            <a:r>
              <a:rPr lang="el-GR" sz="1600" dirty="0" smtClean="0"/>
              <a:t> &amp; </a:t>
            </a:r>
            <a:r>
              <a:rPr lang="en-US" sz="1600" dirty="0" err="1" smtClean="0"/>
              <a:t>Schoemaker</a:t>
            </a:r>
            <a:r>
              <a:rPr lang="en-US" sz="1600" dirty="0" smtClean="0"/>
              <a:t>, </a:t>
            </a:r>
            <a:r>
              <a:rPr lang="el-GR" sz="1600" dirty="0" smtClean="0"/>
              <a:t>2007</a:t>
            </a:r>
            <a:r>
              <a:rPr lang="en-US" sz="1600" dirty="0" smtClean="0"/>
              <a:t>; Shoemaker, </a:t>
            </a:r>
            <a:r>
              <a:rPr lang="en-US" sz="1600" dirty="0" err="1" smtClean="0"/>
              <a:t>Hijlkema</a:t>
            </a:r>
            <a:r>
              <a:rPr lang="en-US" sz="1600" dirty="0" smtClean="0"/>
              <a:t>, &amp; </a:t>
            </a:r>
            <a:r>
              <a:rPr lang="en-US" sz="1600" dirty="0" err="1" smtClean="0"/>
              <a:t>Kalverboer</a:t>
            </a:r>
            <a:r>
              <a:rPr lang="en-US" sz="1600" dirty="0" smtClean="0"/>
              <a:t>, 1994)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dirty="0" smtClean="0"/>
              <a:t>16. Προσαρμοσμένη κινητική δραστηριότητα και ΑΔΚΣ</a:t>
            </a:r>
            <a:r>
              <a:rPr lang="el-GR" sz="2400" b="0" dirty="0" smtClean="0"/>
              <a:t> </a:t>
            </a:r>
            <a:r>
              <a:rPr lang="el-GR" sz="2800" b="0" dirty="0" smtClean="0"/>
              <a:t>(1 από 3)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5413959" cy="4248472"/>
          </a:xfrm>
        </p:spPr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Διδακτικές αρχές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2400" dirty="0" smtClean="0">
                <a:latin typeface="Calibri" pitchFamily="34" charset="0"/>
              </a:rPr>
              <a:t>Παρεμβάσεις συμπεριφοράς (ενίσχυση, ενδυνάμωση)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latin typeface="Calibri" pitchFamily="34" charset="0"/>
              </a:rPr>
              <a:t>Διαδικαστική ανάλυση έργου (τμηματικά εκπαίδευση της    δραστηριότητας)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latin typeface="Calibri" pitchFamily="34" charset="0"/>
              </a:rPr>
              <a:t>Αισθητηριακή ολοκλήρωση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>
                <a:latin typeface="Calibri" pitchFamily="34" charset="0"/>
              </a:rPr>
              <a:t>Προσαρμογές υλικού (αποφυγή ατυχημάτων) </a:t>
            </a:r>
          </a:p>
          <a:p>
            <a:pPr indent="1905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l-GR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63BE0-6C6C-4C6F-B118-E9AACB637518}" type="slidenum">
              <a:rPr lang="el-GR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403648" y="549893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sv-SE" sz="1600" dirty="0" smtClean="0">
                <a:solidFill>
                  <a:prstClr val="black"/>
                </a:solidFill>
                <a:latin typeface="Calibri"/>
              </a:rPr>
              <a:t>Missiuna,  Rivard &amp;  Pollock, 2011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669556" y="5179430"/>
            <a:ext cx="276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Dyspraxia And Sensory Processing: </a:t>
            </a:r>
            <a:endParaRPr lang="el-G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hlinkClick r:id="rId2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Are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They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Related?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 tooltip="EzineArticles Expert Author Catherine Milford"/>
              </a:rPr>
              <a:t>Catherine Milford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ezinearticles.com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ελεύθερο </a:t>
            </a: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για επαναχρησιμοποίηση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4098" name="Picture 2" descr="Expert Author Catherine Milf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54061"/>
            <a:ext cx="2083579" cy="31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16. Προσαρμοσμένη κινητική</a:t>
            </a:r>
            <a:br>
              <a:rPr lang="el-GR" sz="3600" dirty="0" smtClean="0"/>
            </a:br>
            <a:r>
              <a:rPr lang="el-GR" sz="3600" dirty="0" smtClean="0"/>
              <a:t>δραστηριότητα και ΑΔΚΣ</a:t>
            </a:r>
            <a:r>
              <a:rPr lang="el-GR" sz="2800" dirty="0" smtClean="0"/>
              <a:t> </a:t>
            </a:r>
            <a:r>
              <a:rPr lang="el-GR" sz="2800" b="0" dirty="0" smtClean="0"/>
              <a:t>(2 από 3)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Διδακτικές αρχές</a:t>
            </a:r>
            <a:endParaRPr lang="el-GR" sz="2400" b="1" dirty="0" smtClean="0"/>
          </a:p>
          <a:p>
            <a:r>
              <a:rPr lang="el-GR" sz="2400" dirty="0" smtClean="0"/>
              <a:t>Επιλογή δραστηριοτήτων με μικρό ποσοστό αποτυχίας εκτέλεσης </a:t>
            </a:r>
          </a:p>
          <a:p>
            <a:r>
              <a:rPr lang="el-GR" sz="2400" dirty="0" smtClean="0"/>
              <a:t>Σταδιακή εκμάθηση νέων δεξιοτήτων</a:t>
            </a:r>
          </a:p>
          <a:p>
            <a:r>
              <a:rPr lang="el-GR" sz="2400" dirty="0" smtClean="0"/>
              <a:t>Επαρκής χρόνος εξάσκησης- επαναλήψεις </a:t>
            </a:r>
          </a:p>
          <a:p>
            <a:r>
              <a:rPr lang="el-GR" sz="2400" dirty="0" smtClean="0"/>
              <a:t>Ενθάρρυνση της συμμετοχής και όχι του ανταγωνισμού</a:t>
            </a:r>
          </a:p>
          <a:p>
            <a:r>
              <a:rPr lang="el-GR" sz="2400" dirty="0" smtClean="0"/>
              <a:t>Προαγωγή οργανωτικών δεξιοτήτων (αρχηγικοί ρόλοι)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427984" y="4334592"/>
            <a:ext cx="346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sv-SE" sz="1600" dirty="0" smtClean="0">
                <a:solidFill>
                  <a:prstClr val="black"/>
                </a:solidFill>
                <a:latin typeface="+mn-lt"/>
              </a:rPr>
              <a:t>Missiuna,  Rivard &amp;  Pollock, 2011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071536" y="6372506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2"/>
              </a:rPr>
              <a:t>thesensoryspectrumblog.com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66" name="Picture 2" descr="C:\Users\Nikos\Desktop\thumbnail-as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468413"/>
            <a:ext cx="2571748" cy="1928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0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16. </a:t>
            </a:r>
            <a:r>
              <a:rPr lang="el-GR" dirty="0"/>
              <a:t>Προσαρμοσμένη </a:t>
            </a:r>
            <a:r>
              <a:rPr lang="el-GR" dirty="0" smtClean="0"/>
              <a:t>κινητική δραστηριότητα και ΑΔΚΣ </a:t>
            </a:r>
            <a:r>
              <a:rPr lang="el-GR" sz="3100" b="0" dirty="0" smtClean="0"/>
              <a:t>(3 από 3)</a:t>
            </a:r>
            <a:endParaRPr lang="el-GR" sz="3100" b="0" dirty="0">
              <a:solidFill>
                <a:srgbClr val="FFFF00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7571184" cy="439248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  <a:buFont typeface="Arial" charset="0"/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Προτεινόμενες δραστηριότητες</a:t>
            </a:r>
            <a:endParaRPr lang="el-GR" sz="2400" dirty="0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145000"/>
              </a:lnSpc>
              <a:tabLst>
                <a:tab pos="0" algn="l"/>
              </a:tabLst>
            </a:pPr>
            <a:r>
              <a:rPr lang="el-GR" sz="2400" dirty="0" smtClean="0"/>
              <a:t>Δραστηριότητες </a:t>
            </a:r>
            <a:r>
              <a:rPr lang="el-GR" sz="2400" dirty="0" err="1" smtClean="0"/>
              <a:t>οπτικο</a:t>
            </a:r>
            <a:r>
              <a:rPr lang="el-GR" sz="2400" dirty="0" smtClean="0"/>
              <a:t>-κινητικού συντονισμού</a:t>
            </a:r>
            <a:endParaRPr lang="el-GR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Ασκήσεις νευρομυικής συναρμογής  </a:t>
            </a:r>
          </a:p>
          <a:p>
            <a:pPr>
              <a:spcAft>
                <a:spcPts val="60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Ψυχοκινητικές δραστηριότητες</a:t>
            </a:r>
          </a:p>
          <a:p>
            <a:pPr>
              <a:spcAft>
                <a:spcPts val="600"/>
              </a:spcAft>
            </a:pPr>
            <a:r>
              <a:rPr lang="el-GR" sz="2400" dirty="0" smtClean="0"/>
              <a:t>Δραστηριότητες με  θεμελιώδη κινητικά πρότυπα  </a:t>
            </a:r>
          </a:p>
          <a:p>
            <a:pPr>
              <a:spcAft>
                <a:spcPts val="600"/>
              </a:spcAft>
            </a:pPr>
            <a:r>
              <a:rPr lang="el-GR" sz="2400" dirty="0" err="1" smtClean="0"/>
              <a:t>Ισορροπιστικές</a:t>
            </a:r>
            <a:r>
              <a:rPr lang="el-GR" sz="2400" dirty="0" smtClean="0"/>
              <a:t> ασκήσεις </a:t>
            </a:r>
          </a:p>
          <a:p>
            <a:pPr>
              <a:spcAft>
                <a:spcPts val="600"/>
              </a:spcAft>
            </a:pPr>
            <a:endParaRPr lang="el-GR" sz="2400" dirty="0" smtClean="0">
              <a:solidFill>
                <a:srgbClr val="00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677841" y="4669936"/>
            <a:ext cx="4776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sv-SE" sz="1600" dirty="0" smtClean="0">
                <a:solidFill>
                  <a:prstClr val="black"/>
                </a:solidFill>
                <a:latin typeface="+mn-lt"/>
              </a:rPr>
              <a:t>Missiuna,  Rivard &amp;  Pollock, 2011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; </a:t>
            </a:r>
            <a:r>
              <a:rPr lang="el-GR" sz="1600" dirty="0" err="1" smtClean="0">
                <a:solidFill>
                  <a:prstClr val="black"/>
                </a:solidFill>
                <a:latin typeface="+mn-lt"/>
              </a:rPr>
              <a:t>Κουτσούκη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, 1997)</a:t>
            </a:r>
            <a:endParaRPr lang="el-GR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ea typeface="+mn-ea"/>
                <a:cs typeface="+mn-cs"/>
              </a:rPr>
              <a:t>17. Έρευνες </a:t>
            </a:r>
            <a:r>
              <a:rPr lang="en-US" sz="3200" b="0" dirty="0" smtClean="0">
                <a:ea typeface="+mn-ea"/>
                <a:cs typeface="+mn-cs"/>
              </a:rPr>
              <a:t>(</a:t>
            </a:r>
            <a:r>
              <a:rPr lang="el-GR" sz="3200" b="0" dirty="0" smtClean="0">
                <a:ea typeface="+mn-ea"/>
                <a:cs typeface="+mn-cs"/>
              </a:rPr>
              <a:t>1 από 5)</a:t>
            </a:r>
            <a:r>
              <a:rPr lang="en-US" sz="3200" b="0" dirty="0" smtClean="0">
                <a:ea typeface="+mn-ea"/>
                <a:cs typeface="+mn-cs"/>
              </a:rPr>
              <a:t> </a:t>
            </a:r>
            <a:r>
              <a:rPr lang="el-GR" sz="3200" b="0" dirty="0" smtClean="0"/>
              <a:t> </a:t>
            </a:r>
            <a:endParaRPr lang="el-GR" sz="3200" b="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b="1" dirty="0" smtClean="0"/>
              <a:t>Οι </a:t>
            </a:r>
            <a:r>
              <a:rPr lang="en-US" sz="2400" b="1" dirty="0" smtClean="0"/>
              <a:t>Shoemaker, </a:t>
            </a:r>
            <a:r>
              <a:rPr lang="en-US" sz="2400" b="1" dirty="0" err="1" smtClean="0"/>
              <a:t>Hijlkema</a:t>
            </a:r>
            <a:r>
              <a:rPr lang="en-US" sz="2400" b="1" dirty="0" smtClean="0"/>
              <a:t>, &amp; </a:t>
            </a:r>
            <a:r>
              <a:rPr lang="en-US" sz="2400" b="1" dirty="0" err="1" smtClean="0"/>
              <a:t>Kalverboer</a:t>
            </a:r>
            <a:r>
              <a:rPr lang="el-GR" sz="2400" b="1" dirty="0" smtClean="0"/>
              <a:t> </a:t>
            </a:r>
            <a:r>
              <a:rPr lang="en-US" sz="2400" b="1" dirty="0" smtClean="0"/>
              <a:t> (1994) </a:t>
            </a:r>
            <a:r>
              <a:rPr lang="el-GR" sz="2400" dirty="0" smtClean="0">
                <a:solidFill>
                  <a:srgbClr val="000000"/>
                </a:solidFill>
              </a:rPr>
              <a:t>μελέτησαν την επίδραση ενος παρεμβατικού  προγράμματος φυσικοθεραπείας διάρκειας 3 μηνών,</a:t>
            </a:r>
            <a:r>
              <a:rPr lang="el-GR" sz="2400" dirty="0" smtClean="0"/>
              <a:t> για 45 λεπτά δύο φορές/ εβδομάδα. 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Παρέμβαση</a:t>
            </a:r>
            <a:r>
              <a:rPr lang="el-GR" sz="2400" dirty="0" smtClean="0">
                <a:solidFill>
                  <a:srgbClr val="000000"/>
                </a:solidFill>
              </a:rPr>
              <a:t>: </a:t>
            </a:r>
            <a:r>
              <a:rPr lang="el-GR" sz="2400" dirty="0" err="1" smtClean="0">
                <a:solidFill>
                  <a:srgbClr val="000000"/>
                </a:solidFill>
              </a:rPr>
              <a:t>αισθητηριο</a:t>
            </a:r>
            <a:r>
              <a:rPr lang="el-GR" sz="2400" dirty="0" smtClean="0">
                <a:solidFill>
                  <a:srgbClr val="000000"/>
                </a:solidFill>
              </a:rPr>
              <a:t> - κινητική εξάσκηση με: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      α) κιναίσθηση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     β) προσανατολισμό στον χώρο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      γ) ρυθμό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      </a:t>
            </a:r>
            <a:r>
              <a:rPr lang="el-GR" sz="2400" dirty="0" err="1" smtClean="0">
                <a:solidFill>
                  <a:srgbClr val="000000"/>
                </a:solidFill>
              </a:rPr>
              <a:t>δ)ισορροπία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dirty="0" smtClean="0">
                <a:solidFill>
                  <a:srgbClr val="000000"/>
                </a:solidFill>
              </a:rPr>
              <a:t>     ε) </a:t>
            </a:r>
            <a:r>
              <a:rPr lang="el-GR" sz="2400" dirty="0" err="1" smtClean="0">
                <a:solidFill>
                  <a:srgbClr val="000000"/>
                </a:solidFill>
              </a:rPr>
              <a:t>πλευρίωση</a:t>
            </a:r>
            <a:r>
              <a:rPr lang="el-GR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400" dirty="0" smtClean="0">
                <a:solidFill>
                  <a:srgbClr val="000000"/>
                </a:solidFill>
              </a:rPr>
              <a:t>      ζ) συντονισμό χεριού ματιού</a:t>
            </a: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Αποτελέσματα</a:t>
            </a:r>
            <a:r>
              <a:rPr lang="el-GR" sz="2400" dirty="0" smtClean="0">
                <a:solidFill>
                  <a:srgbClr val="000000"/>
                </a:solidFill>
              </a:rPr>
              <a:t>: η πειραματική ομάδα  βελτιώθηκε σημαντικά κινητικά</a:t>
            </a: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000000"/>
                </a:solidFill>
              </a:rPr>
              <a:t>Συμπέρασμα</a:t>
            </a:r>
            <a:r>
              <a:rPr lang="el-GR" sz="2400" dirty="0" smtClean="0">
                <a:solidFill>
                  <a:srgbClr val="000000"/>
                </a:solidFill>
              </a:rPr>
              <a:t>: </a:t>
            </a:r>
            <a:r>
              <a:rPr lang="el-GR" sz="2400" dirty="0" err="1" smtClean="0">
                <a:solidFill>
                  <a:srgbClr val="000000"/>
                </a:solidFill>
              </a:rPr>
              <a:t>Φυσικοθεραπευτικά</a:t>
            </a:r>
            <a:r>
              <a:rPr lang="el-GR" sz="2400" dirty="0" smtClean="0">
                <a:solidFill>
                  <a:srgbClr val="000000"/>
                </a:solidFill>
              </a:rPr>
              <a:t> προγράμματα που </a:t>
            </a:r>
            <a:r>
              <a:rPr lang="el-GR" sz="2400" dirty="0" smtClean="0"/>
              <a:t>στηρίζονται στην </a:t>
            </a:r>
            <a:r>
              <a:rPr lang="el-GR" sz="2400" dirty="0" err="1" smtClean="0"/>
              <a:t>αισθητηριο</a:t>
            </a:r>
            <a:r>
              <a:rPr lang="el-GR" sz="2400" dirty="0" smtClean="0"/>
              <a:t>-κινητική εξάσκηση μπορεί να βελτιώσουν τις κινητικές ικανότητες παιδιών με ΑΔΚΣ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609600" indent="-609600" fontAlgn="auto">
              <a:spcAft>
                <a:spcPts val="0"/>
              </a:spcAft>
              <a:buFont typeface="Wingdings" charset="2"/>
              <a:buNone/>
              <a:defRPr/>
            </a:pPr>
            <a:endParaRPr lang="el-GR" sz="2400" dirty="0" smtClean="0">
              <a:solidFill>
                <a:srgbClr val="000000"/>
              </a:solidFill>
            </a:endParaRPr>
          </a:p>
          <a:p>
            <a:pPr marL="609600" indent="-6096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017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3A8076-FE47-4D63-BEED-A6774F43A503}" type="slidenum">
              <a:rPr lang="el-GR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Τι είναι η αναπτυξιακή διαταραχή του κινητικού συντονισμού; (ΑΔΚΣ)</a:t>
            </a:r>
            <a:endParaRPr lang="en-US" sz="24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Πιθανά αίτια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Επιδημιολογία 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Διαγνωστικά κριτήρια.</a:t>
            </a:r>
            <a:endParaRPr lang="en-US" sz="24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 Συννοσηρότητα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 Κύρια χαρακτηριστικά της ΑΔΚΣ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Δευτερεύοντα χαρακτηριστικά της ΑΔΚΣ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>
                <a:cs typeface="Times New Roman" pitchFamily="18" charset="0"/>
              </a:rPr>
              <a:t> Κ</a:t>
            </a:r>
            <a:r>
              <a:rPr lang="el-GR" sz="2400" dirty="0" smtClean="0"/>
              <a:t>ινητικά χαρακτηριστικά της ΑΔΚΣ</a:t>
            </a:r>
            <a:r>
              <a:rPr lang="en-US" sz="2400" dirty="0" smtClean="0"/>
              <a:t>T</a:t>
            </a:r>
            <a:r>
              <a:rPr lang="el-GR" sz="2400" dirty="0" smtClean="0"/>
              <a:t>ι είναι προσαρμοσμένη  φυσική δραστηριότητα και ποιός ο ρόλος της;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Ψυχολογικά χαρακτηριστικά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1A083-3ABF-4F76-89C6-08880E5BCB94}" type="slidenum">
              <a:rPr lang="el-GR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17. Έρευνες </a:t>
            </a:r>
            <a:r>
              <a:rPr lang="en-US" sz="3200" b="0" dirty="0" smtClean="0"/>
              <a:t>(</a:t>
            </a:r>
            <a:r>
              <a:rPr lang="el-GR" sz="3200" b="0" dirty="0"/>
              <a:t>2</a:t>
            </a:r>
            <a:r>
              <a:rPr lang="el-GR" sz="3200" b="0" dirty="0" smtClean="0"/>
              <a:t> από 5)</a:t>
            </a:r>
            <a:r>
              <a:rPr lang="en-US" sz="3200" b="0" dirty="0" smtClean="0"/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 </a:t>
            </a:r>
            <a:r>
              <a:rPr lang="en-US" sz="2400" b="1" dirty="0" err="1" smtClean="0"/>
              <a:t>Kanioglou</a:t>
            </a:r>
            <a:r>
              <a:rPr lang="en-US" sz="2400" b="1" dirty="0" smtClean="0"/>
              <a:t> (2006) </a:t>
            </a:r>
            <a:r>
              <a:rPr lang="el-GR" sz="2400" b="1" dirty="0" smtClean="0"/>
              <a:t> </a:t>
            </a:r>
            <a:r>
              <a:rPr lang="el-GR" sz="2400" dirty="0" smtClean="0"/>
              <a:t>αξιολόγησε την φυσική κατάσταση μαθητών/τρων ηλικίας 10.9 ετών (</a:t>
            </a:r>
            <a:r>
              <a:rPr lang="en-US" sz="2400" dirty="0" smtClean="0"/>
              <a:t>SD =</a:t>
            </a:r>
            <a:r>
              <a:rPr lang="el-GR" sz="2400" dirty="0" smtClean="0"/>
              <a:t> </a:t>
            </a:r>
            <a:r>
              <a:rPr lang="en-US" sz="2400" dirty="0" smtClean="0"/>
              <a:t>0.68)</a:t>
            </a:r>
            <a:r>
              <a:rPr lang="el-GR" sz="2400" dirty="0" smtClean="0"/>
              <a:t> στην Ελλάδα </a:t>
            </a:r>
            <a:endParaRPr lang="en-US" sz="2400" dirty="0" smtClean="0"/>
          </a:p>
          <a:p>
            <a:r>
              <a:rPr lang="el-GR" sz="2400" dirty="0" smtClean="0"/>
              <a:t>Στην μελέτη συμμετείχαν  συνολικά 154 μαθητές /</a:t>
            </a:r>
            <a:r>
              <a:rPr lang="el-GR" sz="2400" dirty="0" err="1" smtClean="0"/>
              <a:t>τριες</a:t>
            </a:r>
            <a:r>
              <a:rPr lang="el-GR" sz="2400" dirty="0" smtClean="0"/>
              <a:t> (82 αγόρια, 72 κορίτσια) που χωρίστηκαν σε 3 ομάδες</a:t>
            </a:r>
            <a:r>
              <a:rPr lang="en-US" sz="2400" dirty="0" smtClean="0"/>
              <a:t> (</a:t>
            </a:r>
            <a:r>
              <a:rPr lang="el-GR" sz="2400" dirty="0" smtClean="0"/>
              <a:t>χωρίς, με μέτριες  και σοβαρές κινητικές δυσκολίες) σύμφωνα με το </a:t>
            </a:r>
            <a:r>
              <a:rPr lang="en-US" sz="2400" dirty="0" smtClean="0"/>
              <a:t>MABC test</a:t>
            </a:r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ότι τα παιδιά με αναπτυξιακή διαταραχή του κινητικού συντονισμού παρουσίασαν χαμηλότερα επίπεδα φυσικής κατάστασης (</a:t>
            </a:r>
            <a:r>
              <a:rPr lang="en-US" sz="2400" dirty="0" smtClean="0"/>
              <a:t>Youth</a:t>
            </a:r>
            <a:r>
              <a:rPr lang="el-GR" sz="2400" dirty="0" smtClean="0"/>
              <a:t> </a:t>
            </a:r>
            <a:r>
              <a:rPr lang="en-US" sz="2400" dirty="0" smtClean="0"/>
              <a:t>Fitness Test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συγκριτικά με τα παιδιά χωρίς κινητικές δυσκολίες. 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17. Έρευνες</a:t>
            </a:r>
            <a:r>
              <a:rPr lang="en-US" b="0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/>
              <a:t>3</a:t>
            </a:r>
            <a:r>
              <a:rPr lang="el-GR" sz="3200" b="0" dirty="0" smtClean="0"/>
              <a:t> από 5)</a:t>
            </a:r>
            <a:endParaRPr lang="el-GR" sz="2000" b="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Οι </a:t>
            </a:r>
            <a:r>
              <a:rPr lang="en-US" sz="2400" b="1" dirty="0" err="1" smtClean="0"/>
              <a:t>Niemeijer</a:t>
            </a:r>
            <a:r>
              <a:rPr lang="en-US" sz="2400" b="1" dirty="0" smtClean="0"/>
              <a:t> </a:t>
            </a:r>
            <a:r>
              <a:rPr lang="el-GR" sz="2400" b="1" dirty="0" smtClean="0"/>
              <a:t>, </a:t>
            </a:r>
            <a:r>
              <a:rPr lang="en-US" sz="2400" b="1" dirty="0" smtClean="0"/>
              <a:t>Smits-</a:t>
            </a:r>
            <a:r>
              <a:rPr lang="en-US" sz="2400" b="1" dirty="0" err="1" smtClean="0"/>
              <a:t>Engelsman</a:t>
            </a:r>
            <a:r>
              <a:rPr lang="en-US" sz="2400" b="1" dirty="0" smtClean="0"/>
              <a:t> </a:t>
            </a:r>
            <a:r>
              <a:rPr lang="el-GR" sz="2400" b="1" dirty="0" smtClean="0"/>
              <a:t> &amp; </a:t>
            </a:r>
            <a:r>
              <a:rPr lang="en-US" sz="2400" b="1" dirty="0" err="1" smtClean="0"/>
              <a:t>Schoemaker</a:t>
            </a:r>
            <a:r>
              <a:rPr lang="en-US" sz="2400" b="1" dirty="0" smtClean="0"/>
              <a:t> </a:t>
            </a:r>
            <a:r>
              <a:rPr lang="el-GR" sz="2400" b="1" dirty="0" smtClean="0"/>
              <a:t>( 2007) </a:t>
            </a:r>
            <a:r>
              <a:rPr lang="el-GR" sz="2400" dirty="0" smtClean="0"/>
              <a:t>εξέτασαν την επίδραση ενός προγράμματος </a:t>
            </a:r>
            <a:r>
              <a:rPr lang="el-GR" sz="2400" dirty="0" err="1" smtClean="0"/>
              <a:t>νευρο</a:t>
            </a:r>
            <a:r>
              <a:rPr lang="el-GR" sz="2400" dirty="0" smtClean="0"/>
              <a:t>- κινητικής εκπαίδευσης σε συγκεκριμένο  έργο ( </a:t>
            </a:r>
            <a:r>
              <a:rPr lang="en-US" sz="2400" dirty="0" err="1" smtClean="0"/>
              <a:t>neuromotor</a:t>
            </a:r>
            <a:r>
              <a:rPr lang="en-US" sz="2400" dirty="0" smtClean="0"/>
              <a:t> task training)</a:t>
            </a:r>
            <a:r>
              <a:rPr lang="el-GR" sz="2400" dirty="0" smtClean="0"/>
              <a:t> σε παιδιά με ΑΔΚΣ</a:t>
            </a:r>
          </a:p>
          <a:p>
            <a:r>
              <a:rPr lang="el-GR" sz="2400" dirty="0" smtClean="0"/>
              <a:t>Πραγματοποιήθηκαν 9 εβδομαδιαίες συνεδρίες </a:t>
            </a:r>
            <a:endParaRPr lang="el-GR" sz="2400" dirty="0" smtClean="0">
              <a:solidFill>
                <a:srgbClr val="000000"/>
              </a:solidFill>
            </a:endParaRPr>
          </a:p>
          <a:p>
            <a:r>
              <a:rPr lang="el-GR" sz="2400" dirty="0" smtClean="0">
                <a:solidFill>
                  <a:srgbClr val="000000"/>
                </a:solidFill>
              </a:rPr>
              <a:t>Αξιολογήθηκαν οι επιδόσεις των συμμετεχόντων (πειραματική και ομάδα ελέγχου) στο </a:t>
            </a:r>
            <a:r>
              <a:rPr lang="en-US" sz="2400" dirty="0" smtClean="0"/>
              <a:t>Movement Assessment Battery for Children</a:t>
            </a:r>
            <a:r>
              <a:rPr lang="el-GR" sz="2400" dirty="0" smtClean="0"/>
              <a:t> (</a:t>
            </a:r>
            <a:r>
              <a:rPr lang="en-US" sz="2400" dirty="0" smtClean="0"/>
              <a:t>M-ABC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και στο </a:t>
            </a:r>
            <a:r>
              <a:rPr lang="en-US" sz="2400" dirty="0" smtClean="0"/>
              <a:t>Test </a:t>
            </a:r>
            <a:r>
              <a:rPr lang="el-GR" sz="2400" dirty="0" smtClean="0"/>
              <a:t> </a:t>
            </a:r>
            <a:r>
              <a:rPr lang="en-US" sz="2400" dirty="0" smtClean="0"/>
              <a:t>of Gross Motor Development-2 (TGMD-2</a:t>
            </a:r>
            <a:r>
              <a:rPr lang="el-GR" sz="2400" dirty="0" smtClean="0"/>
              <a:t>)</a:t>
            </a:r>
            <a:endParaRPr lang="el-GR" sz="2400" dirty="0" smtClean="0">
              <a:solidFill>
                <a:srgbClr val="000000"/>
              </a:solidFill>
            </a:endParaRPr>
          </a:p>
          <a:p>
            <a:pPr marL="361950" indent="-3619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 smtClean="0"/>
              <a:t>Αποτελέσματα</a:t>
            </a:r>
            <a:r>
              <a:rPr lang="el-GR" sz="2400" dirty="0" smtClean="0">
                <a:solidFill>
                  <a:srgbClr val="000000"/>
                </a:solidFill>
              </a:rPr>
              <a:t>: Τα παιδιά της πειραματικής ομάδας βελτίωσαν τις επιδόσεις τους και στα 2 τεστ 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20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0753FB-6352-4912-8442-81EA9C210DA0}" type="slidenum">
              <a:rPr lang="el-GR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17. Έρευνες </a:t>
            </a:r>
            <a:r>
              <a:rPr lang="en-US" sz="3200" b="0" dirty="0" smtClean="0"/>
              <a:t>(</a:t>
            </a:r>
            <a:r>
              <a:rPr lang="el-GR" sz="3200" b="0" dirty="0"/>
              <a:t>4</a:t>
            </a:r>
            <a:r>
              <a:rPr lang="el-GR" sz="3200" b="0" dirty="0" smtClean="0"/>
              <a:t> από 5)</a:t>
            </a:r>
            <a:r>
              <a:rPr lang="en-US" sz="3200" b="0" dirty="0" smtClean="0"/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 smtClean="0"/>
              <a:t>Οι </a:t>
            </a:r>
            <a:r>
              <a:rPr lang="en-US" sz="2400" b="1" dirty="0" smtClean="0"/>
              <a:t>Carnie et al. </a:t>
            </a:r>
            <a:r>
              <a:rPr lang="el-GR" sz="2400" b="1" dirty="0" smtClean="0"/>
              <a:t>(</a:t>
            </a:r>
            <a:r>
              <a:rPr lang="en-US" sz="2400" b="1" dirty="0" smtClean="0"/>
              <a:t>2009</a:t>
            </a:r>
            <a:r>
              <a:rPr lang="el-GR" sz="2400" b="1" dirty="0" smtClean="0"/>
              <a:t>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 smtClean="0"/>
              <a:t>σε μια διαχρονική μελέτη 3 ετών αξιολόγησαν το επίπεδο συμμετοχής 2,</a:t>
            </a:r>
            <a:r>
              <a:rPr lang="en-US" sz="2400" dirty="0" smtClean="0"/>
              <a:t>083</a:t>
            </a:r>
            <a:r>
              <a:rPr lang="el-GR" sz="2400" dirty="0" smtClean="0"/>
              <a:t> μαθητών/τριών σε φυσικές δραστηριότητες  στον Καναδά</a:t>
            </a:r>
          </a:p>
          <a:p>
            <a:r>
              <a:rPr lang="el-GR" sz="2400" dirty="0" smtClean="0"/>
              <a:t>Η κινητική απόδοση των μαθητών/τριών αξιολογήθηκε με το </a:t>
            </a:r>
            <a:r>
              <a:rPr lang="en-US" sz="2400" dirty="0" smtClean="0"/>
              <a:t>BOTM </a:t>
            </a:r>
            <a:r>
              <a:rPr lang="el-GR" sz="2400" dirty="0" smtClean="0"/>
              <a:t>ενώ η συμμετοχή σε  ελεύθερο και οργανωμένο παιχνίδι  με ερωτηματολόγιο</a:t>
            </a:r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ότι τα παιδιά με πιθανή αναπτυξιακή διαταραχή του κινητικού συντονισμού (</a:t>
            </a:r>
            <a:r>
              <a:rPr lang="en-US" sz="2400" dirty="0" smtClean="0"/>
              <a:t>n</a:t>
            </a:r>
            <a:r>
              <a:rPr lang="el-GR" sz="2400" dirty="0" smtClean="0"/>
              <a:t> </a:t>
            </a:r>
            <a:r>
              <a:rPr lang="en-US" sz="2400" dirty="0" smtClean="0"/>
              <a:t>=</a:t>
            </a:r>
            <a:r>
              <a:rPr lang="el-GR" sz="2400" dirty="0" smtClean="0"/>
              <a:t> </a:t>
            </a:r>
            <a:r>
              <a:rPr lang="en-US" sz="2400" dirty="0" smtClean="0"/>
              <a:t>111)</a:t>
            </a:r>
            <a:r>
              <a:rPr lang="el-GR" sz="2400" dirty="0" smtClean="0"/>
              <a:t> παρουσίασαν χαμηλότερα επίπεδα συμμετοχής συγκριτικά με τα παιδιά του τυπικού πληθυσμού</a:t>
            </a:r>
            <a:r>
              <a:rPr lang="en-US" sz="2400" dirty="0" smtClean="0"/>
              <a:t> (n =</a:t>
            </a:r>
            <a:r>
              <a:rPr lang="el-GR" sz="2400" dirty="0" smtClean="0"/>
              <a:t> </a:t>
            </a:r>
            <a:r>
              <a:rPr lang="en-US" sz="2400" dirty="0" smtClean="0"/>
              <a:t>1972)  </a:t>
            </a:r>
            <a:r>
              <a:rPr lang="el-GR" sz="2400" dirty="0" smtClean="0"/>
              <a:t>και τα οποία διατηρήθηκαν σε βάθος χρόνου </a:t>
            </a:r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17. Έρευνες </a:t>
            </a:r>
            <a:r>
              <a:rPr lang="en-US" sz="3200" b="0" dirty="0" smtClean="0"/>
              <a:t>(</a:t>
            </a:r>
            <a:r>
              <a:rPr lang="el-GR" sz="3200" b="0" dirty="0"/>
              <a:t>5</a:t>
            </a:r>
            <a:r>
              <a:rPr lang="el-GR" sz="3200" b="0" smtClean="0"/>
              <a:t> </a:t>
            </a:r>
            <a:r>
              <a:rPr lang="el-GR" sz="3200" b="0" dirty="0" smtClean="0"/>
              <a:t>από 5)</a:t>
            </a:r>
            <a:r>
              <a:rPr lang="en-US" sz="3200" b="0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 smtClean="0"/>
              <a:t>Οι </a:t>
            </a:r>
            <a:r>
              <a:rPr lang="en-US" sz="2400" b="1" dirty="0" err="1" smtClean="0"/>
              <a:t>Schomaker</a:t>
            </a:r>
            <a:r>
              <a:rPr lang="en-US" sz="2400" b="1" dirty="0" smtClean="0"/>
              <a:t> et al. </a:t>
            </a:r>
            <a:r>
              <a:rPr lang="el-GR" sz="2400" b="1" dirty="0" smtClean="0"/>
              <a:t>(</a:t>
            </a:r>
            <a:r>
              <a:rPr lang="en-US" sz="2400" b="1" dirty="0" smtClean="0"/>
              <a:t>2012</a:t>
            </a:r>
            <a:r>
              <a:rPr lang="el-GR" sz="2400" b="1" dirty="0" smtClean="0"/>
              <a:t>)</a:t>
            </a:r>
            <a:r>
              <a:rPr lang="en-US" sz="2400" b="1" dirty="0" smtClean="0"/>
              <a:t> </a:t>
            </a:r>
            <a:r>
              <a:rPr lang="el-GR" sz="2400" dirty="0" smtClean="0"/>
              <a:t>εξέτασαν την εγκυρότητα και αξιοπιστία του </a:t>
            </a:r>
            <a:r>
              <a:rPr lang="en-US" sz="2400" dirty="0" smtClean="0"/>
              <a:t>MABC</a:t>
            </a:r>
            <a:r>
              <a:rPr lang="el-GR" sz="2400" dirty="0" smtClean="0"/>
              <a:t>-2 </a:t>
            </a:r>
            <a:r>
              <a:rPr lang="en-US" sz="2400" dirty="0" smtClean="0"/>
              <a:t>test</a:t>
            </a:r>
          </a:p>
          <a:p>
            <a:r>
              <a:rPr lang="el-GR" sz="2400" dirty="0" smtClean="0"/>
              <a:t>Συμμετείχαν 383 παιδιά ηλικίας 5-8 ετών ( 190 αγόρια και 193 κορίτσια </a:t>
            </a:r>
          </a:p>
          <a:p>
            <a:r>
              <a:rPr lang="el-GR" sz="2400" dirty="0" smtClean="0"/>
              <a:t>Διερευνήθηκαν οι εσωτερική συνέπεια, η δομική και διακριτή εγκυρότητα</a:t>
            </a:r>
          </a:p>
          <a:p>
            <a:r>
              <a:rPr lang="el-GR" sz="2400" b="1" dirty="0" smtClean="0"/>
              <a:t>Τα αποτελέσματα </a:t>
            </a:r>
            <a:r>
              <a:rPr lang="el-GR" sz="2400" dirty="0" smtClean="0"/>
              <a:t>έδειξαν ικανοποιητική εσωτερική συνέπεια και εγκυρότητα μετρήσεων για το </a:t>
            </a:r>
            <a:r>
              <a:rPr lang="en-US" sz="2400" dirty="0" smtClean="0"/>
              <a:t>MABC</a:t>
            </a:r>
            <a:r>
              <a:rPr lang="el-GR" sz="2400" dirty="0" smtClean="0"/>
              <a:t>-2</a:t>
            </a: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(1 από 10)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American Psychiatric Association (2000). Category 315.4. Developmental coordination disorder. Diagnostic and Statistical Manual of Mental Disorders (4th ed. Text revision), 56-58. Washington, DC: Author.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Bowens A, Smith I. Childhood dyspraxia: Some issues for the      NHS. Nuffield Portfolio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Report No: 2 Leeds, Nuffield Institute for Health, 1999.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Bruininks</a:t>
            </a:r>
            <a:r>
              <a:rPr lang="en-US" sz="2400" dirty="0" smtClean="0"/>
              <a:t>, R.H. and </a:t>
            </a:r>
            <a:r>
              <a:rPr lang="en-US" sz="2400" dirty="0" err="1" smtClean="0"/>
              <a:t>Bruininks</a:t>
            </a:r>
            <a:r>
              <a:rPr lang="en-US" sz="2400" dirty="0" smtClean="0"/>
              <a:t>, B.D. (2005). Test of Motor Proficiency. 2nd </a:t>
            </a:r>
            <a:r>
              <a:rPr lang="en-US" sz="2400" dirty="0" err="1" smtClean="0"/>
              <a:t>edition.Manual</a:t>
            </a:r>
            <a:r>
              <a:rPr lang="en-US" sz="2400" dirty="0" smtClean="0"/>
              <a:t>: AGS </a:t>
            </a:r>
            <a:r>
              <a:rPr lang="en-US" sz="2400" dirty="0" err="1" smtClean="0"/>
              <a:t>Publishing.Circle</a:t>
            </a:r>
            <a:r>
              <a:rPr lang="en-US" sz="2400" dirty="0" smtClean="0"/>
              <a:t> Pines. 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Bruininks</a:t>
            </a:r>
            <a:r>
              <a:rPr lang="en-US" sz="2400" dirty="0" smtClean="0"/>
              <a:t>, R. H. (1978) </a:t>
            </a:r>
            <a:r>
              <a:rPr lang="en-US" sz="2400" dirty="0" err="1" smtClean="0"/>
              <a:t>Bruininks</a:t>
            </a:r>
            <a:r>
              <a:rPr lang="en-US" sz="2400" dirty="0" smtClean="0"/>
              <a:t> </a:t>
            </a:r>
            <a:r>
              <a:rPr lang="en-US" sz="2400" dirty="0" err="1" smtClean="0"/>
              <a:t>Oseretsky</a:t>
            </a:r>
            <a:r>
              <a:rPr lang="en-US" sz="2400" dirty="0" smtClean="0"/>
              <a:t> test of motor proficiency. American Guidance Service, Circle pines </a:t>
            </a:r>
            <a:r>
              <a:rPr lang="el-GR" sz="2400" dirty="0" smtClean="0"/>
              <a:t>Μ</a:t>
            </a:r>
            <a:r>
              <a:rPr lang="en-US" sz="2400" dirty="0" err="1" smtClean="0"/>
              <a:t>innesota</a:t>
            </a:r>
            <a:r>
              <a:rPr lang="en-US" sz="2400" dirty="0" smtClean="0"/>
              <a:t>. </a:t>
            </a:r>
          </a:p>
          <a:p>
            <a:endParaRPr lang="en-US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(2 από 10)</a:t>
            </a:r>
            <a:endParaRPr lang="el-GR" sz="28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Cairney</a:t>
            </a:r>
            <a:r>
              <a:rPr lang="en-US" sz="2400" dirty="0" smtClean="0"/>
              <a:t> J, Hay JA, </a:t>
            </a:r>
            <a:r>
              <a:rPr lang="en-US" sz="2400" dirty="0" err="1" smtClean="0"/>
              <a:t>Veldhuizen</a:t>
            </a:r>
            <a:r>
              <a:rPr lang="en-US" sz="2400" dirty="0" smtClean="0"/>
              <a:t> S,  </a:t>
            </a:r>
            <a:r>
              <a:rPr lang="en-US" sz="2400" dirty="0" err="1" smtClean="0"/>
              <a:t>Missiuna</a:t>
            </a:r>
            <a:r>
              <a:rPr lang="en-US" sz="2400" dirty="0" smtClean="0"/>
              <a:t> C, </a:t>
            </a:r>
            <a:r>
              <a:rPr lang="en-US" sz="2400" dirty="0" err="1" smtClean="0"/>
              <a:t>Faught</a:t>
            </a:r>
            <a:r>
              <a:rPr lang="en-US" sz="2400" dirty="0" smtClean="0"/>
              <a:t>. 2010</a:t>
            </a:r>
            <a:r>
              <a:rPr lang="el-GR" sz="2400" dirty="0" smtClean="0"/>
              <a:t>. </a:t>
            </a:r>
            <a:r>
              <a:rPr lang="en-US" sz="2400" dirty="0" smtClean="0"/>
              <a:t>Developmental coordination disorder, sex, and activity deficit overtime: a longitudinal analysis of participation trajectories in children with and without coordination difficulties</a:t>
            </a:r>
            <a:r>
              <a:rPr lang="el-GR" sz="2400" dirty="0" smtClean="0"/>
              <a:t>. </a:t>
            </a:r>
            <a:r>
              <a:rPr lang="en-US" sz="2400" dirty="0" smtClean="0"/>
              <a:t>Developmental Medicine &amp; Child Neurology; 52: 67–72.</a:t>
            </a:r>
          </a:p>
          <a:p>
            <a:r>
              <a:rPr lang="en-GB" sz="2400" dirty="0" smtClean="0"/>
              <a:t>Cools W, </a:t>
            </a:r>
            <a:r>
              <a:rPr lang="en-GB" sz="2400" dirty="0" err="1" smtClean="0"/>
              <a:t>Martelaer</a:t>
            </a:r>
            <a:r>
              <a:rPr lang="en-GB" sz="2400" dirty="0" smtClean="0"/>
              <a:t> KD, </a:t>
            </a:r>
            <a:r>
              <a:rPr lang="en-GB" sz="2400" dirty="0" err="1" smtClean="0"/>
              <a:t>Samaey</a:t>
            </a:r>
            <a:r>
              <a:rPr lang="en-GB" sz="2400" dirty="0" smtClean="0"/>
              <a:t> C, </a:t>
            </a:r>
            <a:r>
              <a:rPr lang="en-GB" sz="2400" dirty="0" err="1" smtClean="0"/>
              <a:t>Andries</a:t>
            </a:r>
            <a:r>
              <a:rPr lang="en-GB" sz="2400" dirty="0" smtClean="0"/>
              <a:t> C. “Movement  Skill </a:t>
            </a:r>
            <a:r>
              <a:rPr lang="en-GB" sz="2400" dirty="0" err="1" smtClean="0"/>
              <a:t>Assesment</a:t>
            </a:r>
            <a:r>
              <a:rPr lang="en-GB" sz="2400" dirty="0" smtClean="0"/>
              <a:t> of Typically Developing Preschool Children: A Review of Seven Movement Skill </a:t>
            </a:r>
            <a:r>
              <a:rPr lang="en-GB" sz="2400" dirty="0" err="1" smtClean="0"/>
              <a:t>Assesment</a:t>
            </a:r>
            <a:r>
              <a:rPr lang="en-GB" sz="2400" dirty="0" smtClean="0"/>
              <a:t> Tools”. </a:t>
            </a:r>
            <a:r>
              <a:rPr lang="el-GR" sz="2400" dirty="0" smtClean="0"/>
              <a:t>J </a:t>
            </a:r>
            <a:r>
              <a:rPr lang="el-GR" sz="2400" dirty="0" err="1" smtClean="0"/>
              <a:t>Sports</a:t>
            </a:r>
            <a:r>
              <a:rPr lang="el-GR" sz="2400" dirty="0" smtClean="0"/>
              <a:t> </a:t>
            </a:r>
            <a:r>
              <a:rPr lang="el-GR" sz="2400" dirty="0" err="1" smtClean="0"/>
              <a:t>Sci</a:t>
            </a:r>
            <a:r>
              <a:rPr lang="el-GR" sz="2400" dirty="0" smtClean="0"/>
              <a:t> </a:t>
            </a:r>
            <a:r>
              <a:rPr lang="el-GR" sz="2400" dirty="0" err="1" smtClean="0"/>
              <a:t>Med</a:t>
            </a:r>
            <a:r>
              <a:rPr lang="en-US" sz="2400" dirty="0" smtClean="0"/>
              <a:t>, 2009;</a:t>
            </a:r>
            <a:r>
              <a:rPr lang="el-GR" sz="2400" dirty="0" smtClean="0"/>
              <a:t> 8 (2): 154–168.</a:t>
            </a:r>
            <a:endParaRPr lang="el-GR" sz="2400" b="1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(3 από 10)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Green D, Baird G, Barnett AL, Henderson L, Huber J, Henderson SE. </a:t>
            </a:r>
            <a:r>
              <a:rPr lang="en-GB" sz="2400" dirty="0" smtClean="0"/>
              <a:t>The severity and nature of motor impairment in </a:t>
            </a:r>
            <a:r>
              <a:rPr lang="en-GB" sz="2400" dirty="0" err="1" smtClean="0"/>
              <a:t>Asperger's</a:t>
            </a:r>
            <a:r>
              <a:rPr lang="en-GB" sz="2400" dirty="0" smtClean="0"/>
              <a:t> syndrome: a comparison with specific developmental disorder of motor function. </a:t>
            </a:r>
            <a:r>
              <a:rPr lang="el-GR" sz="2400" dirty="0" smtClean="0"/>
              <a:t>J </a:t>
            </a:r>
            <a:r>
              <a:rPr lang="el-GR" sz="2400" dirty="0" err="1" smtClean="0"/>
              <a:t>Child</a:t>
            </a:r>
            <a:r>
              <a:rPr lang="el-GR" sz="2400" dirty="0" smtClean="0"/>
              <a:t> </a:t>
            </a:r>
            <a:r>
              <a:rPr lang="el-GR" sz="2400" dirty="0" err="1" smtClean="0"/>
              <a:t>Psychol</a:t>
            </a:r>
            <a:r>
              <a:rPr lang="el-GR" sz="2400" dirty="0" smtClean="0"/>
              <a:t> </a:t>
            </a:r>
            <a:r>
              <a:rPr lang="el-GR" sz="2400" dirty="0" err="1" smtClean="0"/>
              <a:t>Psychiatry</a:t>
            </a:r>
            <a:r>
              <a:rPr lang="en-US" sz="2400" dirty="0" smtClean="0"/>
              <a:t>,</a:t>
            </a:r>
            <a:r>
              <a:rPr lang="el-GR" sz="2400" dirty="0" smtClean="0"/>
              <a:t> 2002;43: 655-</a:t>
            </a:r>
            <a:r>
              <a:rPr lang="en-US" sz="2400" dirty="0" smtClean="0"/>
              <a:t>6</a:t>
            </a:r>
            <a:r>
              <a:rPr lang="el-GR" sz="2400" dirty="0" smtClean="0"/>
              <a:t>68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Henderson S, </a:t>
            </a:r>
            <a:r>
              <a:rPr lang="en-US" sz="2400" dirty="0" err="1" smtClean="0"/>
              <a:t>Sugden</a:t>
            </a:r>
            <a:r>
              <a:rPr lang="en-US" sz="2400" dirty="0" smtClean="0"/>
              <a:t> D. (1992). Movement Assessment Battery for Children; manual. </a:t>
            </a:r>
            <a:r>
              <a:rPr lang="en-US" sz="2400" dirty="0" err="1" smtClean="0"/>
              <a:t>Sidcup</a:t>
            </a:r>
            <a:r>
              <a:rPr lang="en-US" sz="2400" dirty="0" smtClean="0"/>
              <a:t>, Kent: The psychological Corporation.</a:t>
            </a:r>
          </a:p>
          <a:p>
            <a:r>
              <a:rPr lang="en-GB" sz="2400" dirty="0" smtClean="0"/>
              <a:t>Hill EL.A </a:t>
            </a:r>
            <a:r>
              <a:rPr lang="en-GB" sz="2400" dirty="0" err="1" smtClean="0"/>
              <a:t>dyspraxic</a:t>
            </a:r>
            <a:r>
              <a:rPr lang="en-GB" sz="2400" dirty="0" smtClean="0"/>
              <a:t> deficit in specific language impairment and developmental coordination disorder? Evidence from hand and arm movements. Dev Med Child </a:t>
            </a:r>
            <a:r>
              <a:rPr lang="en-GB" sz="2400" dirty="0" err="1" smtClean="0"/>
              <a:t>Neurol</a:t>
            </a:r>
            <a:r>
              <a:rPr lang="en-GB" sz="2400" dirty="0" smtClean="0"/>
              <a:t>, 1998;40: 388-395 </a:t>
            </a:r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(4 από 10)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Hoare, D. Subtypes of developmental coordination disorder. Adapted Physical Activity Quarterly, 1994; 11(2), 158-169.</a:t>
            </a:r>
            <a:endParaRPr lang="el-GR" sz="2400" dirty="0" smtClean="0"/>
          </a:p>
          <a:p>
            <a:r>
              <a:rPr lang="en-US" sz="2400" dirty="0" err="1" smtClean="0"/>
              <a:t>Kanioglou</a:t>
            </a:r>
            <a:r>
              <a:rPr lang="en-US" sz="2400" dirty="0" smtClean="0"/>
              <a:t>, A. Estimation of physical abilities of children with developmental coordination disorder. Studies in Physical Culture and Tourism, 2006; 13(2): 25-32.</a:t>
            </a:r>
            <a:endParaRPr lang="el-GR" sz="2400" dirty="0" smtClean="0"/>
          </a:p>
          <a:p>
            <a:r>
              <a:rPr lang="en-US" sz="2400" dirty="0" err="1" smtClean="0"/>
              <a:t>Kavale</a:t>
            </a:r>
            <a:r>
              <a:rPr lang="en-US" sz="2400" dirty="0" smtClean="0"/>
              <a:t> K, Mattson P. "One jumped off the balance beam": meta-analysis of perceptual-motor training. Journal of Learning Disabilities. 1983;16(3): 165-173.</a:t>
            </a:r>
            <a:endParaRPr lang="en-GB" sz="2400" dirty="0" smtClean="0"/>
          </a:p>
          <a:p>
            <a:endParaRPr lang="en-US" sz="2400" dirty="0" smtClean="0"/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(5 από 10)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Kirby A. Overlapping conditions: overlapping management: services for individuals with developmental coordination disorder. In: </a:t>
            </a:r>
            <a:r>
              <a:rPr lang="en-GB" sz="2400" dirty="0" err="1" smtClean="0"/>
              <a:t>Sugden</a:t>
            </a:r>
            <a:r>
              <a:rPr lang="en-GB" sz="2400" dirty="0" smtClean="0"/>
              <a:t> DA, Chambers ME, eds. Children With Developmental Coordination Disorder. </a:t>
            </a:r>
            <a:r>
              <a:rPr lang="el-GR" sz="2400" dirty="0" err="1" smtClean="0"/>
              <a:t>London</a:t>
            </a:r>
            <a:r>
              <a:rPr lang="el-GR" sz="2400" dirty="0" smtClean="0"/>
              <a:t>: </a:t>
            </a:r>
            <a:r>
              <a:rPr lang="el-GR" sz="2400" dirty="0" err="1" smtClean="0"/>
              <a:t>Whurr</a:t>
            </a:r>
            <a:r>
              <a:rPr lang="el-GR" sz="2400" dirty="0" smtClean="0"/>
              <a:t>, 2005</a:t>
            </a:r>
            <a:r>
              <a:rPr lang="en-US" sz="2400" dirty="0" smtClean="0"/>
              <a:t>;</a:t>
            </a:r>
            <a:r>
              <a:rPr lang="el-GR" sz="2400" dirty="0" smtClean="0"/>
              <a:t> 242-</a:t>
            </a:r>
            <a:r>
              <a:rPr lang="en-US" sz="2400" dirty="0" smtClean="0"/>
              <a:t>2</a:t>
            </a:r>
            <a:r>
              <a:rPr lang="el-GR" sz="2400" dirty="0" smtClean="0"/>
              <a:t>65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n-US" sz="2400" dirty="0" smtClean="0"/>
              <a:t>Lingam R, Golding J, </a:t>
            </a:r>
            <a:r>
              <a:rPr lang="en-US" sz="2400" dirty="0" err="1" smtClean="0"/>
              <a:t>Jongmans</a:t>
            </a:r>
            <a:r>
              <a:rPr lang="en-US" sz="2400" dirty="0" smtClean="0"/>
              <a:t> MJ, Hunt LP, Ellis M, </a:t>
            </a:r>
            <a:r>
              <a:rPr lang="en-US" sz="2400" dirty="0" err="1" smtClean="0"/>
              <a:t>Emond</a:t>
            </a:r>
            <a:r>
              <a:rPr lang="en-US" sz="2400" dirty="0" smtClean="0"/>
              <a:t> A. The association between developmental coordination disorder and other developmental traits. Pediatrics. 2010; 126(5):</a:t>
            </a:r>
            <a:r>
              <a:rPr lang="en-US" sz="2400" dirty="0"/>
              <a:t> </a:t>
            </a:r>
            <a:r>
              <a:rPr lang="en-US" sz="2400" dirty="0" smtClean="0"/>
              <a:t>1109-1118.</a:t>
            </a:r>
            <a:endParaRPr lang="el-GR" sz="2400" dirty="0" smtClean="0"/>
          </a:p>
          <a:p>
            <a:r>
              <a:rPr lang="en-GB" sz="2400" dirty="0" err="1" smtClean="0"/>
              <a:t>Missiuna</a:t>
            </a:r>
            <a:r>
              <a:rPr lang="en-GB" sz="2400" dirty="0" smtClean="0"/>
              <a:t> C, </a:t>
            </a:r>
            <a:r>
              <a:rPr lang="en-GB" sz="2400" dirty="0" err="1" smtClean="0"/>
              <a:t>Rivard</a:t>
            </a:r>
            <a:r>
              <a:rPr lang="en-GB" sz="2400" dirty="0" smtClean="0"/>
              <a:t>  L,  &amp; Pollock N, 2011; </a:t>
            </a:r>
            <a:r>
              <a:rPr lang="en-GB" sz="2400" dirty="0" err="1" smtClean="0"/>
              <a:t>CanChild</a:t>
            </a:r>
            <a:r>
              <a:rPr lang="en-GB" sz="2400" dirty="0" smtClean="0"/>
              <a:t> Centre for Childhood Disability  research, Mc Master University.</a:t>
            </a:r>
            <a:endParaRPr lang="el-GR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(6 από 10)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Missiuna</a:t>
            </a:r>
            <a:r>
              <a:rPr lang="en-US" sz="2400" dirty="0" smtClean="0"/>
              <a:t>, C., </a:t>
            </a:r>
            <a:r>
              <a:rPr lang="en-US" sz="2400" dirty="0" err="1" smtClean="0"/>
              <a:t>Rivard</a:t>
            </a:r>
            <a:r>
              <a:rPr lang="en-US" sz="2400" dirty="0" smtClean="0"/>
              <a:t>, L. &amp; Bartlett, D. Early identification and risk management of children with developmental coordination disorder. Pediatric Physical Therapy, 2003; 15</a:t>
            </a:r>
            <a:r>
              <a:rPr lang="en-US" sz="2400" dirty="0"/>
              <a:t>:</a:t>
            </a:r>
            <a:r>
              <a:rPr lang="en-US" sz="2400" dirty="0" smtClean="0"/>
              <a:t> 32-38.</a:t>
            </a:r>
            <a:endParaRPr lang="el-GR" sz="2400" dirty="0" smtClean="0"/>
          </a:p>
          <a:p>
            <a:r>
              <a:rPr lang="en-GB" sz="2400" dirty="0" err="1" smtClean="0"/>
              <a:t>Niemeijer</a:t>
            </a:r>
            <a:r>
              <a:rPr lang="en-GB" sz="2400" dirty="0" smtClean="0"/>
              <a:t> AS,  Smits-</a:t>
            </a:r>
            <a:r>
              <a:rPr lang="en-GB" sz="2400" dirty="0" err="1" smtClean="0"/>
              <a:t>Engelsman</a:t>
            </a:r>
            <a:r>
              <a:rPr lang="en-GB" sz="2400" dirty="0" smtClean="0"/>
              <a:t> BC,  </a:t>
            </a:r>
            <a:r>
              <a:rPr lang="en-GB" sz="2400" dirty="0" err="1" smtClean="0"/>
              <a:t>Schoemaker</a:t>
            </a:r>
            <a:r>
              <a:rPr lang="en-GB" sz="2400" dirty="0" smtClean="0"/>
              <a:t> MM. </a:t>
            </a:r>
            <a:r>
              <a:rPr lang="en-GB" sz="2400" dirty="0" err="1" smtClean="0"/>
              <a:t>Neuromotor</a:t>
            </a:r>
            <a:r>
              <a:rPr lang="en-GB" sz="2400" dirty="0" smtClean="0"/>
              <a:t> task training for children with developmental coordination disorder: a controlled trial. </a:t>
            </a:r>
            <a:r>
              <a:rPr lang="en-US" sz="2400" dirty="0" smtClean="0"/>
              <a:t>Developmental Medicine &amp; Child Neurology, </a:t>
            </a:r>
            <a:r>
              <a:rPr lang="en-GB" sz="2400" dirty="0" smtClean="0"/>
              <a:t>2007; 49(6):406-411.</a:t>
            </a:r>
            <a:endParaRPr lang="el-GR" sz="2400" dirty="0" smtClean="0"/>
          </a:p>
          <a:p>
            <a:r>
              <a:rPr lang="en-US" sz="2400" dirty="0" err="1" smtClean="0"/>
              <a:t>Piek</a:t>
            </a:r>
            <a:r>
              <a:rPr lang="en-US" sz="2400" dirty="0" smtClean="0"/>
              <a:t> JP &amp; Edwards K. The Identification of children with developmental coordination disorder by class and physical education teachers. British Journal of Educational Psychology, 1997; 67</a:t>
            </a:r>
            <a:r>
              <a:rPr lang="en-US" sz="2400" dirty="0"/>
              <a:t>:</a:t>
            </a:r>
            <a:r>
              <a:rPr lang="en-US" sz="2400" dirty="0" smtClean="0"/>
              <a:t> 55-67.</a:t>
            </a:r>
            <a:endParaRPr lang="en-GB" sz="2400" dirty="0" smtClean="0"/>
          </a:p>
          <a:p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10.  Ερευνητικά εργαλεία ανίχνευσης</a:t>
            </a:r>
            <a:r>
              <a:rPr lang="en-US" sz="2400" dirty="0" smtClean="0"/>
              <a:t>-</a:t>
            </a:r>
            <a:r>
              <a:rPr lang="el-GR" sz="2400" dirty="0" smtClean="0"/>
              <a:t>αξιολόγησης  της ΑΔΚΣ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11.  </a:t>
            </a:r>
            <a:r>
              <a:rPr lang="en-US" sz="2400" dirty="0" smtClean="0"/>
              <a:t>Movement Assessment Battery for Children </a:t>
            </a:r>
            <a:r>
              <a:rPr lang="el-GR" sz="2400" dirty="0" smtClean="0"/>
              <a:t>(</a:t>
            </a:r>
            <a:r>
              <a:rPr lang="en-US" sz="2400" dirty="0" smtClean="0"/>
              <a:t>MABC-2</a:t>
            </a:r>
            <a:r>
              <a:rPr lang="el-GR" sz="2400" dirty="0" smtClean="0"/>
              <a:t>)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12.  Προβλήματα στην ανίχνευση της ΑΔΚΣ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13.  Έγκαιρη ανίχνευση-πρώιμη παρέμβαση 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14.  Εκπαιδευτικές - θεραπευτικές παρεμβάσεις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15.  Θεραπευτικές προσεγγίσεις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16.  Προσαρμοσμένη κινητική αγωγή και ΑΔΚΣ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17.  Έρευνες</a:t>
            </a:r>
          </a:p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l-GR" sz="2400" dirty="0" smtClean="0"/>
              <a:t>18. Προτεινόμενη βιβλιογραφία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err="1" smtClean="0"/>
              <a:t>Pless</a:t>
            </a:r>
            <a:r>
              <a:rPr lang="en-US" sz="2400" dirty="0" smtClean="0"/>
              <a:t> M, </a:t>
            </a:r>
            <a:r>
              <a:rPr lang="en-US" sz="2400" dirty="0" err="1" smtClean="0"/>
              <a:t>Carlsson</a:t>
            </a:r>
            <a:r>
              <a:rPr lang="en-US" sz="2400" dirty="0" smtClean="0"/>
              <a:t> M, </a:t>
            </a:r>
            <a:r>
              <a:rPr lang="en-US" sz="2400" dirty="0" err="1" smtClean="0"/>
              <a:t>Sundelin</a:t>
            </a:r>
            <a:r>
              <a:rPr lang="en-US" sz="2400" dirty="0" smtClean="0"/>
              <a:t> C, </a:t>
            </a:r>
            <a:r>
              <a:rPr lang="en-US" sz="2400" dirty="0" err="1" smtClean="0"/>
              <a:t>Persson</a:t>
            </a:r>
            <a:r>
              <a:rPr lang="en-US" sz="2400" dirty="0" smtClean="0"/>
              <a:t> K. Effects of Group Motor Skill Intervention on Five- to Six-Year-Old Children with Developmental Coordination Disorder. Pediatric Physical Therapy, 2000;  12(4):183-189.</a:t>
            </a:r>
          </a:p>
          <a:p>
            <a:r>
              <a:rPr lang="en-GB" sz="2400" dirty="0" err="1" smtClean="0"/>
              <a:t>Schoemaker</a:t>
            </a:r>
            <a:r>
              <a:rPr lang="en-GB" sz="2400" dirty="0" smtClean="0"/>
              <a:t> MM,  </a:t>
            </a:r>
            <a:r>
              <a:rPr lang="en-GB" sz="2400" dirty="0" err="1" smtClean="0"/>
              <a:t>Hijkema</a:t>
            </a:r>
            <a:r>
              <a:rPr lang="en-GB" sz="2400" dirty="0" smtClean="0"/>
              <a:t> MG, </a:t>
            </a:r>
            <a:r>
              <a:rPr lang="en-GB" sz="2400" dirty="0" err="1" smtClean="0"/>
              <a:t>Kalverboer</a:t>
            </a:r>
            <a:r>
              <a:rPr lang="en-GB" sz="2400" dirty="0" smtClean="0"/>
              <a:t> AF. Physiotherapy for clumsy children: an evaluation study. </a:t>
            </a:r>
            <a:r>
              <a:rPr lang="en-US" sz="2400" dirty="0" smtClean="0"/>
              <a:t>Developmental Medicine &amp; Child Neurology, </a:t>
            </a:r>
            <a:r>
              <a:rPr lang="en-GB" sz="2400" dirty="0" smtClean="0"/>
              <a:t>1994; 36(2):143-155.</a:t>
            </a:r>
            <a:endParaRPr lang="el-GR" sz="2400" dirty="0" smtClean="0"/>
          </a:p>
          <a:p>
            <a:r>
              <a:rPr lang="en-GB" sz="2400" dirty="0" err="1" smtClean="0"/>
              <a:t>Schoemaker</a:t>
            </a:r>
            <a:r>
              <a:rPr lang="en-GB" sz="2400" dirty="0" smtClean="0"/>
              <a:t> M, Smits-</a:t>
            </a:r>
            <a:r>
              <a:rPr lang="en-GB" sz="2400" dirty="0" err="1" smtClean="0"/>
              <a:t>Englesman</a:t>
            </a:r>
            <a:r>
              <a:rPr lang="en-GB" sz="2400" dirty="0" smtClean="0"/>
              <a:t>, B. In: </a:t>
            </a:r>
            <a:r>
              <a:rPr lang="en-GB" sz="2400" dirty="0" err="1" smtClean="0"/>
              <a:t>Sugden</a:t>
            </a:r>
            <a:r>
              <a:rPr lang="en-GB" sz="2400" dirty="0" smtClean="0"/>
              <a:t> DA, Chambers ME, eds. Children With Developmental Coordination Disorder. London: </a:t>
            </a:r>
            <a:r>
              <a:rPr lang="en-GB" sz="2400" dirty="0" err="1" smtClean="0"/>
              <a:t>Whurr</a:t>
            </a:r>
            <a:r>
              <a:rPr lang="en-GB" sz="2400" dirty="0" smtClean="0"/>
              <a:t>, 2005. pp. 212-227.</a:t>
            </a:r>
          </a:p>
          <a:p>
            <a:endParaRPr lang="en-GB" sz="2400" dirty="0" smtClean="0"/>
          </a:p>
          <a:p>
            <a:endParaRPr lang="en-US" sz="2400" dirty="0" smtClean="0"/>
          </a:p>
          <a:p>
            <a:endParaRPr lang="el-G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18. Προτεινόμενη βιβλιογραφία </a:t>
            </a:r>
            <a:r>
              <a:rPr lang="el-GR" sz="2800" b="0" dirty="0"/>
              <a:t>(7 από 10)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30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err="1" smtClean="0"/>
              <a:t>Sugden</a:t>
            </a:r>
            <a:r>
              <a:rPr lang="en-GB" sz="2400" dirty="0" smtClean="0"/>
              <a:t> DA, Chambers ME. Models of intervention: towards an eco-developmental approach. In: </a:t>
            </a:r>
            <a:r>
              <a:rPr lang="en-GB" sz="2400" dirty="0" err="1" smtClean="0"/>
              <a:t>Sugden</a:t>
            </a:r>
            <a:r>
              <a:rPr lang="en-GB" sz="2400" dirty="0" smtClean="0"/>
              <a:t> DA, Chambers ME, eds. Children With Developmental Coordination Disorder. </a:t>
            </a:r>
            <a:r>
              <a:rPr lang="el-GR" sz="2400" dirty="0" err="1" smtClean="0"/>
              <a:t>London</a:t>
            </a:r>
            <a:r>
              <a:rPr lang="el-GR" sz="2400" dirty="0" smtClean="0"/>
              <a:t>: </a:t>
            </a:r>
            <a:r>
              <a:rPr lang="el-GR" sz="2400" dirty="0" err="1" smtClean="0"/>
              <a:t>Whurr</a:t>
            </a:r>
            <a:r>
              <a:rPr lang="el-GR" sz="2400" dirty="0" smtClean="0"/>
              <a:t>, 2005</a:t>
            </a:r>
            <a:r>
              <a:rPr lang="en-US" sz="2400" dirty="0" smtClean="0"/>
              <a:t>. pp. </a:t>
            </a:r>
            <a:r>
              <a:rPr lang="el-GR" sz="2400" dirty="0" smtClean="0"/>
              <a:t>189-211</a:t>
            </a:r>
          </a:p>
          <a:p>
            <a:r>
              <a:rPr lang="en-GB" sz="2400" dirty="0" smtClean="0"/>
              <a:t>Taylor E, </a:t>
            </a:r>
            <a:r>
              <a:rPr lang="en-GB" sz="2400" dirty="0" err="1" smtClean="0"/>
              <a:t>Dopfner</a:t>
            </a:r>
            <a:r>
              <a:rPr lang="en-GB" sz="2400" dirty="0" smtClean="0"/>
              <a:t> M, Sergeant J, </a:t>
            </a:r>
            <a:r>
              <a:rPr lang="en-GB" sz="2400" i="1" dirty="0" smtClean="0"/>
              <a:t>et al</a:t>
            </a:r>
            <a:r>
              <a:rPr lang="en-GB" sz="2400" dirty="0" smtClean="0"/>
              <a:t>. European clinical guidelines for hyperkinetic disorder-first upgrade. </a:t>
            </a:r>
            <a:r>
              <a:rPr lang="el-GR" sz="2400" dirty="0" err="1" smtClean="0"/>
              <a:t>Eur</a:t>
            </a:r>
            <a:r>
              <a:rPr lang="el-GR" sz="2400" dirty="0" smtClean="0"/>
              <a:t> </a:t>
            </a:r>
            <a:r>
              <a:rPr lang="el-GR" sz="2400" dirty="0" err="1" smtClean="0"/>
              <a:t>Child</a:t>
            </a:r>
            <a:r>
              <a:rPr lang="el-GR" sz="2400" dirty="0" smtClean="0"/>
              <a:t> </a:t>
            </a:r>
            <a:r>
              <a:rPr lang="el-GR" sz="2400" dirty="0" err="1" smtClean="0"/>
              <a:t>Adolesc</a:t>
            </a:r>
            <a:r>
              <a:rPr lang="el-GR" sz="2400" dirty="0" smtClean="0"/>
              <a:t> </a:t>
            </a:r>
            <a:r>
              <a:rPr lang="el-GR" sz="2400" dirty="0" err="1" smtClean="0"/>
              <a:t>Psychiatry</a:t>
            </a:r>
            <a:r>
              <a:rPr lang="en-US" sz="2400" dirty="0" smtClean="0"/>
              <a:t>,</a:t>
            </a:r>
            <a:r>
              <a:rPr lang="el-GR" sz="2400" dirty="0" smtClean="0"/>
              <a:t> 2004; 13(suppl 1): 7-30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r>
              <a:rPr lang="en-GB" sz="2400" dirty="0" err="1" smtClean="0"/>
              <a:t>Tervo</a:t>
            </a:r>
            <a:r>
              <a:rPr lang="en-GB" sz="2400" dirty="0" smtClean="0"/>
              <a:t> RC, Azuma S, </a:t>
            </a:r>
            <a:r>
              <a:rPr lang="en-GB" sz="2400" dirty="0" err="1" smtClean="0"/>
              <a:t>Fogas</a:t>
            </a:r>
            <a:r>
              <a:rPr lang="en-GB" sz="2400" dirty="0" smtClean="0"/>
              <a:t> B, </a:t>
            </a:r>
            <a:r>
              <a:rPr lang="en-GB" sz="2400" dirty="0" err="1" smtClean="0"/>
              <a:t>Fiechtner</a:t>
            </a:r>
            <a:r>
              <a:rPr lang="en-GB" sz="2400" dirty="0" smtClean="0"/>
              <a:t> H. Children with ADHD and motor dysfunction compared with children with ADHD only. </a:t>
            </a:r>
            <a:r>
              <a:rPr lang="en-US" sz="2400" dirty="0" smtClean="0"/>
              <a:t>Dev Med Child </a:t>
            </a:r>
            <a:r>
              <a:rPr lang="en-US" sz="2400" dirty="0" err="1" smtClean="0"/>
              <a:t>Neurol</a:t>
            </a:r>
            <a:r>
              <a:rPr lang="en-US" sz="2400" dirty="0" smtClean="0"/>
              <a:t>, 2002; 44: 62. </a:t>
            </a:r>
            <a:r>
              <a:rPr lang="el-GR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eaLnBrk="1" hangingPunct="1"/>
            <a:endParaRPr lang="en-US" sz="2200" dirty="0" smtClean="0"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18. Προτεινόμενη βιβλιογραφία </a:t>
            </a:r>
            <a:r>
              <a:rPr lang="el-GR" sz="2800" b="0" dirty="0"/>
              <a:t>(8 από 10)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50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(9 από 10)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Venetsanou</a:t>
            </a:r>
            <a:r>
              <a:rPr lang="en-GB" sz="2400" dirty="0" smtClean="0"/>
              <a:t>, F.; </a:t>
            </a:r>
            <a:r>
              <a:rPr lang="en-GB" sz="2400" dirty="0" err="1" smtClean="0"/>
              <a:t>Kambas</a:t>
            </a:r>
            <a:r>
              <a:rPr lang="en-GB" sz="2400" dirty="0" smtClean="0"/>
              <a:t>, A.; </a:t>
            </a:r>
            <a:r>
              <a:rPr lang="en-GB" sz="2400" dirty="0" err="1" smtClean="0"/>
              <a:t>Ellinoudis</a:t>
            </a:r>
            <a:r>
              <a:rPr lang="en-GB" sz="2400" dirty="0" smtClean="0"/>
              <a:t>, T.; </a:t>
            </a:r>
            <a:r>
              <a:rPr lang="en-GB" sz="2400" dirty="0" err="1" smtClean="0"/>
              <a:t>Fatouros</a:t>
            </a:r>
            <a:r>
              <a:rPr lang="en-GB" sz="2400" dirty="0" smtClean="0"/>
              <a:t>, I.; </a:t>
            </a:r>
            <a:r>
              <a:rPr lang="en-GB" sz="2400" dirty="0" err="1" smtClean="0"/>
              <a:t>Giannakidou</a:t>
            </a:r>
            <a:r>
              <a:rPr lang="en-GB" sz="2400" dirty="0" smtClean="0"/>
              <a:t>, D.; </a:t>
            </a:r>
            <a:r>
              <a:rPr lang="en-GB" sz="2400" dirty="0" err="1" smtClean="0"/>
              <a:t>Kourtessis</a:t>
            </a:r>
            <a:r>
              <a:rPr lang="en-GB" sz="2400" dirty="0" smtClean="0"/>
              <a:t>, T. "Can the movement assessment battery for children-test be the gold standard for the motor assessment of children with Developmental Coordination Disorder?". </a:t>
            </a:r>
            <a:r>
              <a:rPr lang="en-GB" sz="2400" dirty="0"/>
              <a:t>Res Dev </a:t>
            </a:r>
            <a:r>
              <a:rPr lang="en-GB" sz="2400" dirty="0" err="1" smtClean="0"/>
              <a:t>Disabil</a:t>
            </a:r>
            <a:r>
              <a:rPr lang="en-GB" sz="2400" dirty="0" smtClean="0"/>
              <a:t>, 2011;32(1</a:t>
            </a:r>
            <a:r>
              <a:rPr lang="en-GB" sz="2400" dirty="0"/>
              <a:t>):</a:t>
            </a:r>
            <a:r>
              <a:rPr lang="en-GB" sz="2400" dirty="0" smtClean="0"/>
              <a:t>1-10.</a:t>
            </a:r>
          </a:p>
          <a:p>
            <a:pPr lvl="0"/>
            <a:r>
              <a:rPr lang="en-US" sz="2400" dirty="0" smtClean="0"/>
              <a:t>Wall, A.E. (1982). Physically awkward children: A motor development perspective. In S.P. Das, R. </a:t>
            </a:r>
            <a:r>
              <a:rPr lang="en-US" sz="2400" dirty="0" err="1" smtClean="0"/>
              <a:t>Mulcahy</a:t>
            </a:r>
            <a:r>
              <a:rPr lang="en-US" sz="2400" dirty="0" smtClean="0"/>
              <a:t> &amp; A.E. Wall (</a:t>
            </a:r>
            <a:r>
              <a:rPr lang="en-US" sz="2400" dirty="0" err="1" smtClean="0"/>
              <a:t>Eds</a:t>
            </a:r>
            <a:r>
              <a:rPr lang="en-US" sz="2400" dirty="0" smtClean="0"/>
              <a:t>). Theory and research in Learning Disabilities. N.Y.: PL. Press.</a:t>
            </a:r>
            <a:endParaRPr lang="el-GR" sz="2400" dirty="0" smtClean="0"/>
          </a:p>
          <a:p>
            <a:r>
              <a:rPr lang="en-US" sz="2400" dirty="0" smtClean="0"/>
              <a:t>Ulrich DA. (2000). Test of Gross Motor Development, Second Edition, examiner's manual. Austin, TX: Pro-Ed</a:t>
            </a:r>
            <a:endParaRPr lang="el-GR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984E-BD70-4491-9B22-6B0C43B6B29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18. Προτεινόμενη βιβλιογραφία </a:t>
            </a:r>
            <a:r>
              <a:rPr lang="el-GR" sz="2800" b="0" dirty="0" smtClean="0"/>
              <a:t>(10 από 10)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Αγγελοπούλου-  </a:t>
            </a:r>
            <a:r>
              <a:rPr lang="el-GR" sz="2400" dirty="0" err="1" smtClean="0"/>
              <a:t>Σακαντάμη</a:t>
            </a:r>
            <a:r>
              <a:rPr lang="el-GR" sz="2400" dirty="0" smtClean="0"/>
              <a:t>. Ειδική Αγωγή, αναπτυξιακές και χρόνιες μειονεξίες. Εκδόσεις Πανεπιστημίου Μακεδονίας, Θεσσαλονίκη, 2004.  </a:t>
            </a:r>
          </a:p>
          <a:p>
            <a:endParaRPr lang="el-GR" sz="2400" dirty="0" smtClean="0"/>
          </a:p>
          <a:p>
            <a:r>
              <a:rPr lang="el-GR" sz="2400" dirty="0" err="1" smtClean="0"/>
              <a:t>Κουτσούκη</a:t>
            </a:r>
            <a:r>
              <a:rPr lang="el-GR" sz="2400" dirty="0" smtClean="0"/>
              <a:t> Δ. Ειδική Φυσική Αγωγή, Θεωρία και Πρακτική. Εκδόσεις Συμμετρία, Αθήνα, 1997.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A356C-2998-4EBA-AD3D-E24E6369BB7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>
                <a:solidFill>
                  <a:prstClr val="black"/>
                </a:solidFill>
              </a:rPr>
              <a:t>Ειρήνη </a:t>
            </a:r>
            <a:r>
              <a:rPr lang="el-GR" sz="2000" dirty="0" err="1">
                <a:solidFill>
                  <a:prstClr val="black"/>
                </a:solidFill>
              </a:rPr>
              <a:t>Γραμματοπούλου</a:t>
            </a:r>
            <a:r>
              <a:rPr lang="el-GR" sz="2000" dirty="0">
                <a:solidFill>
                  <a:prstClr val="black"/>
                </a:solidFill>
              </a:rPr>
              <a:t>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Νικόλαος </a:t>
            </a:r>
            <a:r>
              <a:rPr lang="el-GR" sz="2000" dirty="0" err="1">
                <a:solidFill>
                  <a:prstClr val="black"/>
                </a:solidFill>
              </a:rPr>
              <a:t>Χρυσάγης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/>
              <a:t>2014. </a:t>
            </a:r>
            <a:r>
              <a:rPr lang="el-GR" sz="2000" dirty="0">
                <a:solidFill>
                  <a:prstClr val="black"/>
                </a:solidFill>
              </a:rPr>
              <a:t>Ειρήνη </a:t>
            </a:r>
            <a:r>
              <a:rPr lang="el-GR" sz="2000" dirty="0" err="1">
                <a:solidFill>
                  <a:prstClr val="black"/>
                </a:solidFill>
              </a:rPr>
              <a:t>Γραμματοπούλου</a:t>
            </a:r>
            <a:r>
              <a:rPr lang="el-GR" sz="2000" dirty="0">
                <a:solidFill>
                  <a:prstClr val="black"/>
                </a:solidFill>
              </a:rPr>
              <a:t>,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Νικόλαος </a:t>
            </a:r>
            <a:r>
              <a:rPr lang="el-GR" sz="2000" dirty="0" err="1">
                <a:solidFill>
                  <a:prstClr val="black"/>
                </a:solidFill>
              </a:rPr>
              <a:t>Χρυσάγης</a:t>
            </a:r>
            <a:r>
              <a:rPr lang="el-GR" sz="2000" dirty="0"/>
              <a:t>. «Προσαρμοσμένη Κινητική Δραστηριότητα. Ενότητα 4:</a:t>
            </a:r>
            <a:r>
              <a:rPr lang="en-US" sz="2000" dirty="0"/>
              <a:t> </a:t>
            </a:r>
            <a:r>
              <a:rPr lang="el-GR" sz="2000" dirty="0"/>
              <a:t>Αναπτυξιακή Διαταραχή του Κινητικού Συντονισμού και  προσαρμοσμένη φυσική </a:t>
            </a:r>
            <a:r>
              <a:rPr lang="el-GR" sz="2000" dirty="0" smtClean="0"/>
              <a:t>δραστηριότητα».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1. Τι είναι η αναπτυξιακή διαταραχή του κινητικού συντονισμού;</a:t>
            </a:r>
            <a:r>
              <a:rPr lang="en-US" sz="3600" dirty="0" smtClean="0"/>
              <a:t> </a:t>
            </a:r>
            <a:r>
              <a:rPr lang="el-GR" sz="2800" b="0" dirty="0" smtClean="0"/>
              <a:t>(1 από 2)</a:t>
            </a:r>
            <a:endParaRPr lang="en-US" sz="2800" b="0" dirty="0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l-GR" sz="2400" dirty="0" smtClean="0"/>
              <a:t>Η αναπτυξιακή διαταραχή του κινητικού συντονισμού (</a:t>
            </a:r>
            <a:r>
              <a:rPr lang="en-US" sz="2400" dirty="0" smtClean="0"/>
              <a:t>Developmental Coordination Disorder: DCD</a:t>
            </a:r>
            <a:r>
              <a:rPr lang="el-GR" sz="2400" dirty="0" smtClean="0"/>
              <a:t>) ορίζεται ως ένα </a:t>
            </a:r>
            <a:r>
              <a:rPr lang="el-GR" sz="2400" dirty="0" smtClean="0">
                <a:cs typeface="Times New Roman" pitchFamily="18" charset="0"/>
              </a:rPr>
              <a:t>σύνδρομο συμπεριφορών, οι οποίες σχετίζονται με τις δυσκολίες που αντιμετωπίζει το άτομο στην απόκτηση και εκτέλεση κινητικών δεξιοτήτων </a:t>
            </a:r>
            <a:r>
              <a:rPr lang="en-US" sz="1600" dirty="0" smtClean="0"/>
              <a:t>	</a:t>
            </a:r>
            <a:endParaRPr lang="el-GR" sz="1600" dirty="0" smtClean="0"/>
          </a:p>
          <a:p>
            <a:pPr marL="193675" indent="0" algn="r">
              <a:lnSpc>
                <a:spcPct val="120000"/>
              </a:lnSpc>
              <a:buNone/>
              <a:defRPr/>
            </a:pPr>
            <a:r>
              <a:rPr lang="el-GR" sz="1600" dirty="0" smtClean="0"/>
              <a:t>                                          </a:t>
            </a:r>
            <a:r>
              <a:rPr lang="en-US" sz="1600" dirty="0" smtClean="0"/>
              <a:t>(American Psychiatric Association, </a:t>
            </a:r>
            <a:r>
              <a:rPr lang="el-GR" sz="1600" dirty="0" smtClean="0"/>
              <a:t>2000</a:t>
            </a:r>
            <a:r>
              <a:rPr lang="en-US" sz="1600" dirty="0" smtClean="0"/>
              <a:t>; </a:t>
            </a:r>
            <a:r>
              <a:rPr lang="el-GR" sz="1600" dirty="0" smtClean="0"/>
              <a:t> </a:t>
            </a:r>
            <a:r>
              <a:rPr lang="el-GR" sz="1600" dirty="0" err="1" smtClean="0"/>
              <a:t>Κουτσούκη</a:t>
            </a:r>
            <a:r>
              <a:rPr lang="el-GR" sz="1600" dirty="0" smtClean="0"/>
              <a:t>, 1997</a:t>
            </a:r>
            <a:r>
              <a:rPr lang="en-US" sz="1600" dirty="0" smtClean="0"/>
              <a:t>)</a:t>
            </a:r>
            <a:endParaRPr lang="el-GR" sz="16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l-GR" sz="2400" dirty="0" smtClean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Διαφορετικοί όροι</a:t>
            </a:r>
            <a:endParaRPr lang="en-US" sz="2400" b="1" dirty="0" smtClean="0">
              <a:solidFill>
                <a:srgbClr val="820000"/>
              </a:solidFill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Εγκεφαλική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δυσπραξία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ή απραξία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(Bowens and Smith, 1999)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Αδεξιότητα ή αναπτυξιακή καθυστέρηση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l-GR" sz="1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Hoare, 1994)</a:t>
            </a:r>
            <a:endParaRPr lang="el-GR" sz="1800" dirty="0" smtClean="0">
              <a:latin typeface="Calibri" pitchFamily="34" charset="0"/>
              <a:cs typeface="Calibri" pitchFamily="34" charset="0"/>
            </a:endParaRPr>
          </a:p>
          <a:p>
            <a:pPr marL="193675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l-GR" sz="2400" dirty="0" smtClean="0">
              <a:latin typeface="Times New Roman" pitchFamily="18" charset="0"/>
            </a:endParaRPr>
          </a:p>
          <a:p>
            <a:endParaRPr lang="el-GR" sz="2400" b="1" dirty="0" smtClean="0">
              <a:latin typeface="Calibri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392E66-BD6B-4943-9E65-0BBB53DD01AE}" type="slidenum">
              <a:rPr lang="el-GR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1. Τι είναι η αναπτυξιακή διαταραχή του κινητικού συντονισμού; </a:t>
            </a:r>
            <a:r>
              <a:rPr lang="el-GR" sz="2800" b="0" dirty="0" smtClean="0"/>
              <a:t>(2 από 2)</a:t>
            </a:r>
            <a:endParaRPr lang="el-GR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93675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“</a:t>
            </a:r>
            <a:r>
              <a:rPr lang="el-GR" sz="2400" dirty="0" smtClean="0"/>
              <a:t>Παιδιά με αδεξιότητα είναι εκείνα χωρίς γνωστά </a:t>
            </a:r>
            <a:r>
              <a:rPr lang="el-GR" sz="2400" dirty="0" err="1" smtClean="0"/>
              <a:t>νευρο</a:t>
            </a:r>
            <a:r>
              <a:rPr lang="el-GR" sz="2400" dirty="0" smtClean="0"/>
              <a:t>-μυϊκά προβλήματα, που αποτυγχάνουν να εκτελέσουν πολιτισμικά-τυπικές κινητικές  δεξιότητες</a:t>
            </a:r>
            <a:r>
              <a:rPr lang="en-US" sz="2400" dirty="0" smtClean="0"/>
              <a:t> </a:t>
            </a:r>
            <a:r>
              <a:rPr lang="el-GR" sz="2400" dirty="0" smtClean="0"/>
              <a:t>με επάρκεια, ακρίβεια και σταθερότητα</a:t>
            </a:r>
            <a:r>
              <a:rPr lang="en-US" sz="2400" dirty="0" smtClean="0"/>
              <a:t>”</a:t>
            </a:r>
            <a:endParaRPr lang="el-GR" sz="2400" dirty="0" smtClean="0"/>
          </a:p>
          <a:p>
            <a:pPr marL="193675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l-GR" sz="2400" dirty="0" smtClean="0">
              <a:latin typeface="Times New Roman" pitchFamily="18" charset="0"/>
            </a:endParaRPr>
          </a:p>
          <a:p>
            <a:pPr marL="193675" indent="0" eaLnBrk="1" hangingPunct="1">
              <a:buFont typeface="Wingdings" pitchFamily="2" charset="2"/>
              <a:buNone/>
              <a:defRPr/>
            </a:pPr>
            <a:r>
              <a:rPr lang="el-GR" sz="1800" dirty="0" smtClean="0">
                <a:latin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</a:rPr>
              <a:t>                                                                                                        </a:t>
            </a:r>
            <a:endParaRPr lang="el-GR" sz="18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948115" y="5689407"/>
            <a:ext cx="2860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handtutorblog.wordpress.com</a:t>
            </a:r>
            <a:endParaRPr lang="el-GR" sz="1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Nikos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3357562"/>
            <a:ext cx="3357586" cy="2190621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965057" y="2979226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3675" algn="r">
              <a:buFont typeface="Wingdings" pitchFamily="2" charset="2"/>
              <a:buNone/>
              <a:defRPr/>
            </a:pP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en-US" sz="1600" dirty="0" smtClean="0">
                <a:solidFill>
                  <a:prstClr val="black"/>
                </a:solidFill>
                <a:latin typeface="+mn-lt"/>
              </a:rPr>
              <a:t>Wall</a:t>
            </a:r>
            <a:r>
              <a:rPr lang="el-GR" sz="1600" dirty="0" smtClean="0">
                <a:solidFill>
                  <a:prstClr val="black"/>
                </a:solidFill>
                <a:latin typeface="+mn-lt"/>
              </a:rPr>
              <a:t>, 1982</a:t>
            </a:r>
            <a:r>
              <a:rPr lang="en-US" sz="16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)</a:t>
            </a:r>
            <a:endParaRPr lang="en-US" sz="1600" dirty="0" smtClean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1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2. Πιθανά αίτια</a:t>
            </a:r>
            <a:endParaRPr 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147248" cy="4907592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Προγεννητικοί, </a:t>
            </a:r>
            <a:r>
              <a:rPr lang="el-GR" sz="2400" b="1" dirty="0" err="1" smtClean="0">
                <a:solidFill>
                  <a:srgbClr val="820000"/>
                </a:solidFill>
                <a:latin typeface="Calibri" pitchFamily="34" charset="0"/>
              </a:rPr>
              <a:t>περιγεννητικοί</a:t>
            </a:r>
            <a:r>
              <a:rPr lang="el-GR" sz="2400" b="1" dirty="0" smtClean="0">
                <a:solidFill>
                  <a:srgbClr val="820000"/>
                </a:solidFill>
                <a:latin typeface="Calibri" pitchFamily="34" charset="0"/>
              </a:rPr>
              <a:t> κ περιβαλλοντικοί παράγοντες:</a:t>
            </a:r>
          </a:p>
          <a:p>
            <a:r>
              <a:rPr lang="el-GR" sz="2400" dirty="0" smtClean="0">
                <a:latin typeface="Calibri" pitchFamily="34" charset="0"/>
              </a:rPr>
              <a:t>Τραυματισμοί εμβρύου</a:t>
            </a:r>
          </a:p>
          <a:p>
            <a:r>
              <a:rPr lang="el-GR" sz="2400" dirty="0" smtClean="0">
                <a:latin typeface="Calibri" pitchFamily="34" charset="0"/>
              </a:rPr>
              <a:t>Μεταβολικές διαταραχές εγκύου</a:t>
            </a:r>
          </a:p>
          <a:p>
            <a:r>
              <a:rPr lang="el-GR" sz="2400" dirty="0" smtClean="0">
                <a:latin typeface="Calibri" pitchFamily="34" charset="0"/>
              </a:rPr>
              <a:t>Τραυματισμοί στη γέννηση και μετά</a:t>
            </a:r>
          </a:p>
          <a:p>
            <a:r>
              <a:rPr lang="el-GR" sz="2400" dirty="0" smtClean="0">
                <a:latin typeface="Calibri" pitchFamily="34" charset="0"/>
              </a:rPr>
              <a:t>Δυσλειτουργία πυραμιδικού</a:t>
            </a:r>
            <a:endParaRPr lang="el-GR" sz="2400" dirty="0" smtClean="0">
              <a:latin typeface="Calibri" pitchFamily="34" charset="0"/>
              <a:sym typeface="Wingdings 3" pitchFamily="18" charset="2"/>
            </a:endParaRPr>
          </a:p>
          <a:p>
            <a:r>
              <a:rPr lang="el-GR" sz="2400" dirty="0" smtClean="0">
                <a:latin typeface="Calibri" pitchFamily="34" charset="0"/>
                <a:sym typeface="Wingdings 3" pitchFamily="18" charset="2"/>
              </a:rPr>
              <a:t>Κληρονομικότητα</a:t>
            </a:r>
          </a:p>
          <a:p>
            <a:r>
              <a:rPr lang="el-GR" sz="2400" dirty="0" smtClean="0">
                <a:latin typeface="Calibri" pitchFamily="34" charset="0"/>
                <a:sym typeface="Wingdings 3" pitchFamily="18" charset="2"/>
              </a:rPr>
              <a:t>Υποβαθμισμένο εκπαιδευτικό περιβάλλον</a:t>
            </a:r>
          </a:p>
          <a:p>
            <a:r>
              <a:rPr lang="el-GR" sz="2400" dirty="0" smtClean="0">
                <a:latin typeface="Calibri" pitchFamily="34" charset="0"/>
                <a:sym typeface="Wingdings 3" pitchFamily="18" charset="2"/>
              </a:rPr>
              <a:t>Αργή </a:t>
            </a:r>
            <a:r>
              <a:rPr lang="el-GR" sz="2400" dirty="0" err="1" smtClean="0">
                <a:latin typeface="Calibri" pitchFamily="34" charset="0"/>
                <a:sym typeface="Wingdings 3" pitchFamily="18" charset="2"/>
              </a:rPr>
              <a:t>νευρομυϊκή</a:t>
            </a:r>
            <a:r>
              <a:rPr lang="el-GR" sz="2400" dirty="0" smtClean="0">
                <a:latin typeface="Calibri" pitchFamily="34" charset="0"/>
                <a:sym typeface="Wingdings 3" pitchFamily="18" charset="2"/>
              </a:rPr>
              <a:t> ωρίμανση</a:t>
            </a:r>
          </a:p>
          <a:p>
            <a:r>
              <a:rPr lang="el-GR" sz="2400" dirty="0" smtClean="0">
                <a:latin typeface="Calibri" pitchFamily="34" charset="0"/>
                <a:sym typeface="Wingdings 3" pitchFamily="18" charset="2"/>
              </a:rPr>
              <a:t>Καθυστέρηση καθιέρωσης του</a:t>
            </a:r>
          </a:p>
          <a:p>
            <a:pPr marL="0" indent="354013">
              <a:spcBef>
                <a:spcPts val="0"/>
              </a:spcBef>
              <a:buNone/>
            </a:pPr>
            <a:r>
              <a:rPr lang="el-GR" sz="2400" dirty="0" smtClean="0">
                <a:latin typeface="Calibri" pitchFamily="34" charset="0"/>
                <a:sym typeface="Wingdings 3" pitchFamily="18" charset="2"/>
              </a:rPr>
              <a:t>κυρίαρχου ημισφαιρίου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l-GR" sz="1600" dirty="0" smtClean="0">
                <a:latin typeface="Calibri" pitchFamily="34" charset="0"/>
              </a:rPr>
              <a:t>     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l-GR" sz="1600" dirty="0">
                <a:latin typeface="Calibri" pitchFamily="34" charset="0"/>
              </a:rPr>
              <a:t> </a:t>
            </a:r>
            <a:r>
              <a:rPr lang="el-GR" sz="1600" dirty="0" smtClean="0">
                <a:latin typeface="Calibri" pitchFamily="34" charset="0"/>
              </a:rPr>
              <a:t>                            (</a:t>
            </a:r>
            <a:r>
              <a:rPr lang="en-AU" sz="1600" dirty="0" err="1" smtClean="0">
                <a:latin typeface="Calibri" pitchFamily="34" charset="0"/>
                <a:cs typeface="Times New Roman" pitchFamily="18" charset="0"/>
              </a:rPr>
              <a:t>Gubbay</a:t>
            </a:r>
            <a:r>
              <a:rPr lang="en-AU" sz="1600" dirty="0" smtClean="0">
                <a:latin typeface="Calibri" pitchFamily="34" charset="0"/>
                <a:cs typeface="Times New Roman" pitchFamily="18" charset="0"/>
              </a:rPr>
              <a:t> et al</a:t>
            </a:r>
            <a:r>
              <a:rPr lang="el-GR" sz="1600" dirty="0" smtClean="0">
                <a:latin typeface="Calibri" pitchFamily="34" charset="0"/>
                <a:cs typeface="Times New Roman" pitchFamily="18" charset="0"/>
              </a:rPr>
              <a:t>., 1965</a:t>
            </a:r>
            <a:r>
              <a:rPr lang="el-GR" sz="1600" dirty="0" smtClean="0">
                <a:latin typeface="Calibri" pitchFamily="34" charset="0"/>
              </a:rPr>
              <a:t>, </a:t>
            </a:r>
            <a:r>
              <a:rPr lang="el-GR" sz="1600" dirty="0" err="1" smtClean="0">
                <a:latin typeface="Calibri" pitchFamily="34" charset="0"/>
                <a:cs typeface="Times New Roman" pitchFamily="18" charset="0"/>
              </a:rPr>
              <a:t>Κουτσούκη</a:t>
            </a:r>
            <a:r>
              <a:rPr lang="el-GR" sz="1600" dirty="0" smtClean="0">
                <a:latin typeface="Calibri" pitchFamily="34" charset="0"/>
                <a:cs typeface="Times New Roman" pitchFamily="18" charset="0"/>
              </a:rPr>
              <a:t>, 1997</a:t>
            </a:r>
            <a:r>
              <a:rPr lang="el-GR" sz="1600" dirty="0" smtClean="0">
                <a:latin typeface="Calibri" pitchFamily="34" charset="0"/>
              </a:rPr>
              <a:t>)</a:t>
            </a:r>
            <a:endParaRPr lang="el-GR" sz="2400" b="1" dirty="0" smtClean="0">
              <a:solidFill>
                <a:schemeClr val="folHlink"/>
              </a:solidFill>
              <a:latin typeface="Calibri" pitchFamily="34" charset="0"/>
              <a:sym typeface="Wingdings 3" pitchFamily="18" charset="2"/>
            </a:endParaRPr>
          </a:p>
          <a:p>
            <a:pPr algn="ctr" eaLnBrk="1" hangingPunct="1">
              <a:buFontTx/>
              <a:buNone/>
            </a:pPr>
            <a:endParaRPr lang="el-GR" b="1" dirty="0" smtClean="0">
              <a:solidFill>
                <a:schemeClr val="tx2"/>
              </a:solidFill>
            </a:endParaRPr>
          </a:p>
          <a:p>
            <a:pPr algn="ctr" eaLnBrk="1" hangingPunct="1">
              <a:buFontTx/>
              <a:buNone/>
            </a:pPr>
            <a:endParaRPr lang="el-GR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/>
              <a:t>3. Επιδημιολογία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5410944" cy="490759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400" dirty="0" smtClean="0">
                <a:latin typeface="Calibri" pitchFamily="34" charset="0"/>
              </a:rPr>
              <a:t>5%-6 %  των παιδιών σχολικής ηλικίας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400" dirty="0" smtClean="0">
                <a:latin typeface="Calibri" pitchFamily="34" charset="0"/>
              </a:rPr>
              <a:t>10-25% στη νηπιακή ηλικία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400" dirty="0" smtClean="0">
                <a:latin typeface="Calibri" pitchFamily="34" charset="0"/>
              </a:rPr>
              <a:t>2/1: αγόρια/κορίτσια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400" dirty="0" smtClean="0">
                <a:latin typeface="Calibri" pitchFamily="34" charset="0"/>
              </a:rPr>
              <a:t>1/4 των πρόωρα γεννημένων παιδιών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l-GR" sz="2400" dirty="0" smtClean="0">
                <a:latin typeface="Calibri" pitchFamily="34" charset="0"/>
              </a:rPr>
              <a:t>1/3 των βρεφών με βάρος&lt; 1250 </a:t>
            </a:r>
            <a:r>
              <a:rPr lang="el-GR" sz="2400" dirty="0" err="1" smtClean="0">
                <a:latin typeface="Calibri" pitchFamily="34" charset="0"/>
              </a:rPr>
              <a:t>γρ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l-GR" sz="2400" b="1" dirty="0" smtClean="0">
              <a:latin typeface="Calibri" pitchFamily="34" charset="0"/>
            </a:endParaRPr>
          </a:p>
          <a:p>
            <a:pPr marL="0" indent="0" algn="r">
              <a:buNone/>
            </a:pPr>
            <a:r>
              <a:rPr lang="el-GR" sz="1400" dirty="0" smtClean="0"/>
              <a:t>(</a:t>
            </a:r>
            <a:r>
              <a:rPr lang="en-AU" sz="1400" dirty="0" smtClean="0">
                <a:cs typeface="Times New Roman" pitchFamily="18" charset="0"/>
              </a:rPr>
              <a:t>APA</a:t>
            </a:r>
            <a:r>
              <a:rPr lang="el-GR" sz="1400" dirty="0" smtClean="0">
                <a:cs typeface="Times New Roman" pitchFamily="18" charset="0"/>
              </a:rPr>
              <a:t>, 2000</a:t>
            </a:r>
            <a:r>
              <a:rPr lang="el-GR" sz="1400" dirty="0" smtClean="0"/>
              <a:t>; </a:t>
            </a:r>
            <a:r>
              <a:rPr lang="en-AU" sz="1400" dirty="0" smtClean="0">
                <a:cs typeface="Times New Roman" pitchFamily="18" charset="0"/>
              </a:rPr>
              <a:t>Wright</a:t>
            </a:r>
            <a:r>
              <a:rPr lang="el-GR" sz="1400" dirty="0" smtClean="0">
                <a:cs typeface="Times New Roman" pitchFamily="18" charset="0"/>
              </a:rPr>
              <a:t> &amp;  </a:t>
            </a:r>
            <a:r>
              <a:rPr lang="en-AU" sz="1400" dirty="0" err="1" smtClean="0">
                <a:cs typeface="Times New Roman" pitchFamily="18" charset="0"/>
              </a:rPr>
              <a:t>Sugden</a:t>
            </a:r>
            <a:r>
              <a:rPr lang="el-GR" sz="1400" dirty="0" smtClean="0"/>
              <a:t>, </a:t>
            </a:r>
            <a:r>
              <a:rPr lang="el-GR" sz="1400" dirty="0" smtClean="0">
                <a:cs typeface="Times New Roman" pitchFamily="18" charset="0"/>
              </a:rPr>
              <a:t>1996</a:t>
            </a:r>
            <a:r>
              <a:rPr lang="el-GR" sz="1400" dirty="0" smtClean="0"/>
              <a:t>; </a:t>
            </a:r>
            <a:r>
              <a:rPr lang="en-AU" sz="1400" dirty="0" err="1" smtClean="0">
                <a:cs typeface="Times New Roman" pitchFamily="18" charset="0"/>
              </a:rPr>
              <a:t>Maeland</a:t>
            </a:r>
            <a:r>
              <a:rPr lang="el-GR" sz="1400" dirty="0" smtClean="0">
                <a:cs typeface="Times New Roman" pitchFamily="18" charset="0"/>
              </a:rPr>
              <a:t>, 1992; </a:t>
            </a:r>
            <a:r>
              <a:rPr lang="en-AU" sz="1400" dirty="0" err="1" smtClean="0">
                <a:cs typeface="Times New Roman" pitchFamily="18" charset="0"/>
              </a:rPr>
              <a:t>Geuze</a:t>
            </a:r>
            <a:r>
              <a:rPr lang="el-GR" sz="1400" dirty="0" smtClean="0">
                <a:cs typeface="Times New Roman" pitchFamily="18" charset="0"/>
              </a:rPr>
              <a:t> &amp; </a:t>
            </a:r>
            <a:r>
              <a:rPr lang="en-AU" sz="1400" dirty="0" smtClean="0">
                <a:cs typeface="Times New Roman" pitchFamily="18" charset="0"/>
              </a:rPr>
              <a:t>Borger</a:t>
            </a:r>
            <a:r>
              <a:rPr lang="el-GR" sz="1400" dirty="0" smtClean="0">
                <a:cs typeface="Times New Roman" pitchFamily="18" charset="0"/>
              </a:rPr>
              <a:t>, 1993, Μ</a:t>
            </a:r>
            <a:r>
              <a:rPr lang="en-US" sz="1400" dirty="0" err="1" smtClean="0">
                <a:cs typeface="Times New Roman" pitchFamily="18" charset="0"/>
              </a:rPr>
              <a:t>iziuna</a:t>
            </a:r>
            <a:r>
              <a:rPr lang="en-US" sz="1400" dirty="0" smtClean="0">
                <a:cs typeface="Times New Roman" pitchFamily="18" charset="0"/>
              </a:rPr>
              <a:t> et al., </a:t>
            </a:r>
            <a:r>
              <a:rPr lang="el-GR" sz="1400" dirty="0" smtClean="0">
                <a:cs typeface="Times New Roman" pitchFamily="18" charset="0"/>
              </a:rPr>
              <a:t>2003, Αγγελοπούλου – </a:t>
            </a:r>
            <a:r>
              <a:rPr lang="el-GR" sz="1400" dirty="0" err="1" smtClean="0">
                <a:cs typeface="Times New Roman" pitchFamily="18" charset="0"/>
              </a:rPr>
              <a:t>Σακαντάμη</a:t>
            </a:r>
            <a:r>
              <a:rPr lang="el-GR" sz="1400" dirty="0" smtClean="0">
                <a:cs typeface="Times New Roman" pitchFamily="18" charset="0"/>
              </a:rPr>
              <a:t>, 2004) </a:t>
            </a:r>
            <a:endParaRPr lang="el-GR" sz="1400" dirty="0" smtClean="0"/>
          </a:p>
          <a:p>
            <a:pPr>
              <a:buNone/>
            </a:pPr>
            <a:endParaRPr lang="pt-BR" sz="2000" dirty="0" smtClean="0"/>
          </a:p>
          <a:p>
            <a:endParaRPr lang="pt-BR" sz="2000" dirty="0" smtClean="0"/>
          </a:p>
          <a:p>
            <a:pPr eaLnBrk="1" hangingPunct="1">
              <a:buFontTx/>
              <a:buNone/>
            </a:pPr>
            <a:endParaRPr lang="el-GR" sz="2400" b="1" dirty="0" smtClean="0"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l-GR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740234" y="5445224"/>
            <a:ext cx="1153649" cy="3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l-GR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APA,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2000)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Διαγνωστικά κριτήρια (</a:t>
            </a:r>
            <a:r>
              <a:rPr lang="en-US" dirty="0"/>
              <a:t>DSM-IV)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0"/>
          </a:xfrm>
        </p:spPr>
        <p:txBody>
          <a:bodyPr/>
          <a:lstStyle/>
          <a:p>
            <a:pPr marL="457200" indent="-457200"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Χαμηλή επίδοση για την εκάστοτε ηλικία σε καθημερινές δραστηριότητες που απαιτούν κινητικό συντονισμό</a:t>
            </a:r>
          </a:p>
          <a:p>
            <a:pPr marL="457200" indent="-457200"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Η διαταραχή του κινητικού συντονισμού προκαλεί π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ροβλήματα στην καθημερινή ζωή του ατόμου</a:t>
            </a:r>
            <a:endParaRPr lang="el-GR" sz="2400" dirty="0">
              <a:solidFill>
                <a:prstClr val="black"/>
              </a:solidFill>
            </a:endParaRPr>
          </a:p>
          <a:p>
            <a:pPr marL="457200" indent="-457200"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Η διαταραχή δεν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οφείλεται σε ιατρικά προβλήματα και δεν σχετίζεται με διάχυτη αναπτυξιακή διαταραχή</a:t>
            </a:r>
          </a:p>
          <a:p>
            <a:pPr marL="457200" indent="-457200" eaLnBrk="0" hangingPunct="0">
              <a:lnSpc>
                <a:spcPct val="12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solidFill>
                  <a:prstClr val="black"/>
                </a:solidFill>
              </a:rPr>
              <a:t>Αν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 συνυπάρχει νοητική καθυστέρηση, η</a:t>
            </a:r>
            <a:r>
              <a:rPr lang="el-GR" sz="2400" dirty="0">
                <a:solidFill>
                  <a:prstClr val="black"/>
                </a:solidFill>
              </a:rPr>
              <a:t> δ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ιάγνωση γίνεται με βάση τα επιπλέον κινητικά </a:t>
            </a: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προβλήματα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8521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6d9cf12584328e616a79b8a95f3fded1bea3985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3473</Words>
  <Application>Microsoft Office PowerPoint</Application>
  <PresentationFormat>On-screen Show (4:3)</PresentationFormat>
  <Paragraphs>370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OC_template_updated</vt:lpstr>
      <vt:lpstr>1_OC_template_updated</vt:lpstr>
      <vt:lpstr>Προσαρμοσμένη Κινητική Δραστηριότητα</vt:lpstr>
      <vt:lpstr>Αναπτυξιακή Διαταραχή του Κινητικού Συντονισμού  και προσαρμοσμένη κινητική αγωγή</vt:lpstr>
      <vt:lpstr>Περιεχόμενα</vt:lpstr>
      <vt:lpstr>Περιεχόμενα</vt:lpstr>
      <vt:lpstr>1. Τι είναι η αναπτυξιακή διαταραχή του κινητικού συντονισμού; (1 από 2)</vt:lpstr>
      <vt:lpstr>1. Τι είναι η αναπτυξιακή διαταραχή του κινητικού συντονισμού; (2 από 2)</vt:lpstr>
      <vt:lpstr>2. Πιθανά αίτια</vt:lpstr>
      <vt:lpstr>3. Επιδημιολογία </vt:lpstr>
      <vt:lpstr>4. Διαγνωστικά κριτήρια (DSM-IV) </vt:lpstr>
      <vt:lpstr>5. Συννοσηρότητα</vt:lpstr>
      <vt:lpstr>6. Κύρια χαρακτηριστικά της ΑΔΚΣ</vt:lpstr>
      <vt:lpstr>7. Δευτερεύοντα χαρακτηριστικά της ΑΔΚΣ</vt:lpstr>
      <vt:lpstr>8. Κινητικά χαρακτηριστικά της ΑΔΚΣ (1 από 4)</vt:lpstr>
      <vt:lpstr>8. Κινητικά χαρακτηριστικά της ΑΔΚΣ (2 από 4)</vt:lpstr>
      <vt:lpstr>8. Κινητικά χαρακτηριστικά της ΑΔΚΣ (3 από 4)</vt:lpstr>
      <vt:lpstr>8. Κινητικά χαρακτηριστικά της ΑΔΚΣ (4 από 4)</vt:lpstr>
      <vt:lpstr>9. Ψυχολογικά χαρακτηριστικά </vt:lpstr>
      <vt:lpstr>10. Ερευνητικά εργαλεία ανίχνευσης-αξιολόγησης  της ΑΔΚΣ</vt:lpstr>
      <vt:lpstr>11. Movement Assessment Battery for Children (MABC-2) (1 από 3)</vt:lpstr>
      <vt:lpstr>11. Movement Assessment Battery for Children (MABC-2) (2 από 3)</vt:lpstr>
      <vt:lpstr>11. Movement Assessment Battery for Children (MABC-2) (3 από 3)</vt:lpstr>
      <vt:lpstr>12. Προβλήματα στην ανίχνευση της ΑΔΚΣ </vt:lpstr>
      <vt:lpstr>13. Έγκαιρη ανίχνευση-πρώιμη παρέμβαση</vt:lpstr>
      <vt:lpstr> 14. Εκπαιδευτικές - θεραπευτικές παρεμβάσεις  </vt:lpstr>
      <vt:lpstr>15. Θεραπευτικές προσεγγίσεις</vt:lpstr>
      <vt:lpstr>16. Προσαρμοσμένη κινητική δραστηριότητα και ΑΔΚΣ (1 από 3)</vt:lpstr>
      <vt:lpstr>16. Προσαρμοσμένη κινητική δραστηριότητα και ΑΔΚΣ (2 από 3)</vt:lpstr>
      <vt:lpstr>16. Προσαρμοσμένη κινητική δραστηριότητα και ΑΔΚΣ (3 από 3)</vt:lpstr>
      <vt:lpstr>17. Έρευνες (1 από 5)  </vt:lpstr>
      <vt:lpstr>17. Έρευνες (2 από 5) </vt:lpstr>
      <vt:lpstr>17. Έρευνες (3 από 5)</vt:lpstr>
      <vt:lpstr>17. Έρευνες (4 από 5) </vt:lpstr>
      <vt:lpstr>17. Έρευνες (5 από 5) </vt:lpstr>
      <vt:lpstr>18. Προτεινόμενη βιβλιογραφία (1 από 10)</vt:lpstr>
      <vt:lpstr>18. Προτεινόμενη βιβλιογραφία (2 από 10)</vt:lpstr>
      <vt:lpstr>18. Προτεινόμενη βιβλιογραφία (3 από 10)</vt:lpstr>
      <vt:lpstr>18. Προτεινόμενη βιβλιογραφία (4 από 10)</vt:lpstr>
      <vt:lpstr>18. Προτεινόμενη βιβλιογραφία (5 από 10)</vt:lpstr>
      <vt:lpstr>18. Προτεινόμενη βιβλιογραφία (6 από 10)</vt:lpstr>
      <vt:lpstr>18. Προτεινόμενη βιβλιογραφία (7 από 10)</vt:lpstr>
      <vt:lpstr>18. Προτεινόμενη βιβλιογραφία (8 από 10)</vt:lpstr>
      <vt:lpstr>18. Προτεινόμενη βιβλιογραφία (9 από 10)</vt:lpstr>
      <vt:lpstr>18. Προτεινόμενη βιβλιογραφία (10 από 10)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48</cp:revision>
  <dcterms:created xsi:type="dcterms:W3CDTF">2013-03-04T13:35:19Z</dcterms:created>
  <dcterms:modified xsi:type="dcterms:W3CDTF">2015-09-28T10:53:51Z</dcterms:modified>
</cp:coreProperties>
</file>