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Lst>
  <p:notesMasterIdLst>
    <p:notesMasterId r:id="rId28"/>
  </p:notesMasterIdLst>
  <p:handoutMasterIdLst>
    <p:handoutMasterId r:id="rId29"/>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3" r:id="rId24"/>
    <p:sldId id="284" r:id="rId25"/>
    <p:sldId id="280" r:id="rId26"/>
    <p:sldId id="282" r:id="rId27"/>
  </p:sldIdLst>
  <p:sldSz cx="9144000" cy="6858000" type="screen4x3"/>
  <p:notesSz cx="7104063" cy="10234613"/>
  <p:custDataLst>
    <p:tags r:id="rId3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8D9"/>
    <a:srgbClr val="E0E7E8"/>
    <a:srgbClr val="820000"/>
    <a:srgbClr val="C7D5D6"/>
    <a:srgbClr val="A6BDBF"/>
    <a:srgbClr val="1A7CD3"/>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4" autoAdjust="0"/>
    <p:restoredTop sz="94670" autoAdjust="0"/>
  </p:normalViewPr>
  <p:slideViewPr>
    <p:cSldViewPr>
      <p:cViewPr varScale="1">
        <p:scale>
          <a:sx n="107" d="100"/>
          <a:sy n="107" d="100"/>
        </p:scale>
        <p:origin x="-1812" y="-84"/>
      </p:cViewPr>
      <p:guideLst>
        <p:guide orient="horz" pos="2160"/>
        <p:guide pos="2880"/>
      </p:guideLst>
    </p:cSldViewPr>
  </p:slideViewPr>
  <p:outlineViewPr>
    <p:cViewPr>
      <p:scale>
        <a:sx n="33" d="100"/>
        <a:sy n="33" d="100"/>
      </p:scale>
      <p:origin x="12" y="883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19/3/2015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19/3/2015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p>
            <a:pPr>
              <a:defRPr/>
            </a:pPr>
            <a:fld id="{3B0E79A4-BE1B-43CB-926C-015B75026535}" type="slidenum">
              <a:rPr lang="en-US" smtClean="0"/>
              <a:pPr>
                <a:defRPr/>
              </a:pPr>
              <a:t>14</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p>
            <a:pPr>
              <a:defRPr/>
            </a:pPr>
            <a:fld id="{FDC48C77-9588-48FC-A67E-DF43D62DAAC1}" type="slidenum">
              <a:rPr lang="en-US"/>
              <a:pPr>
                <a:defRPr/>
              </a:pPr>
              <a:t>15</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A836570-A02E-49AF-820D-AB1D2FA05632}" type="slidenum">
              <a:rPr lang="en-US" smtClean="0"/>
              <a:pPr>
                <a:defRPr/>
              </a:pPr>
              <a:t>16</a:t>
            </a:fld>
            <a:endParaRPr lang="en-US" dirty="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475E9E6A-7246-474A-A053-B4EB85CA398E}" type="slidenum">
              <a:rPr lang="en-US" smtClean="0"/>
              <a:pPr>
                <a:defRPr/>
              </a:pPr>
              <a:t>17</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F37B40DC-E00A-4C1D-AB90-BC74C29F6D44}" type="slidenum">
              <a:rPr lang="en-US" smtClean="0"/>
              <a:pPr>
                <a:defRPr/>
              </a:pPr>
              <a:t>18</a:t>
            </a:fld>
            <a:endParaRPr lang="en-US"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20</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21</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22</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24</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p>
            <a:pPr>
              <a:defRPr/>
            </a:pPr>
            <a:fld id="{492ED789-5922-4B9C-AA25-C739AAF81946}" type="slidenum">
              <a:rPr lang="en-US" smtClean="0"/>
              <a:pPr>
                <a:defRPr/>
              </a:pPr>
              <a:t>1</a:t>
            </a:fld>
            <a:endParaRPr lang="en-US"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9005" indent="-129005" eaLnBrk="1" hangingPunct="1"/>
            <a:endParaRPr lang="en-US" altLang="el-G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25</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p:txBody>
          <a:bodyPr/>
          <a:lstStyle/>
          <a:p>
            <a:pPr>
              <a:defRPr/>
            </a:pPr>
            <a:fld id="{EBB5DA31-332A-48A4-BF48-78F30C991667}" type="slidenum">
              <a:rPr lang="en-US" smtClean="0"/>
              <a:pPr>
                <a:defRPr/>
              </a:pPr>
              <a:t>2</a:t>
            </a:fld>
            <a:endParaRPr lang="en-US"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1A01D401-2E96-46F7-BA75-672BF8C5ED5E}" type="slidenum">
              <a:rPr lang="en-US" smtClean="0"/>
              <a:pPr>
                <a:defRPr/>
              </a:pPr>
              <a:t>3</a:t>
            </a:fld>
            <a:endParaRPr lang="en-US"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p:txBody>
          <a:bodyPr/>
          <a:lstStyle/>
          <a:p>
            <a:pPr>
              <a:defRPr/>
            </a:pPr>
            <a:fld id="{53D1A5D0-4FB2-4438-979E-9A51D311CD80}" type="slidenum">
              <a:rPr lang="en-US" smtClean="0"/>
              <a:pPr>
                <a:defRPr/>
              </a:pPr>
              <a:t>4</a:t>
            </a:fld>
            <a:endParaRPr lang="en-US"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pPr>
              <a:defRPr/>
            </a:pPr>
            <a:fld id="{191D8F1B-D56C-4A34-A47F-0C32519FA42B}" type="slidenum">
              <a:rPr lang="en-US" smtClean="0"/>
              <a:pPr>
                <a:defRPr/>
              </a:pPr>
              <a:t>6</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9939DEA9-971C-4A47-94B2-775F030821FD}" type="slidenum">
              <a:rPr lang="en-US" smtClean="0"/>
              <a:pPr>
                <a:defRPr/>
              </a:pPr>
              <a:t>9</a:t>
            </a:fld>
            <a:endParaRPr lang="en-US" dirty="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E0A321C4-3486-4389-8973-C5E81271CCE4}" type="slidenum">
              <a:rPr lang="en-US" smtClean="0"/>
              <a:pPr>
                <a:defRPr/>
              </a:pPr>
              <a:t>11</a:t>
            </a:fld>
            <a:endParaRPr lang="en-US" dirty="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0298E796-D0AE-4B8F-9959-A6F5FD29F903}" type="slidenum">
              <a:rPr lang="en-US" smtClean="0"/>
              <a:pPr>
                <a:defRPr/>
              </a:pPr>
              <a:t>13</a:t>
            </a:fld>
            <a:endParaRPr lang="en-US" dirty="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14313" y="73025"/>
            <a:ext cx="8229600" cy="6096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350838" y="914400"/>
            <a:ext cx="4138612"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1850" y="914400"/>
            <a:ext cx="41402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6"/>
          <p:cNvSpPr>
            <a:spLocks noGrp="1" noChangeArrowheads="1"/>
          </p:cNvSpPr>
          <p:nvPr>
            <p:ph type="dt" sz="half" idx="10"/>
          </p:nvPr>
        </p:nvSpPr>
        <p:spPr>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99134A91-F0AD-49F2-9EB5-AF10614CBCCD}" type="slidenum">
              <a:rPr lang="en-US"/>
              <a:pPr>
                <a:defRPr/>
              </a:pPr>
              <a:t>‹#›</a:t>
            </a:fld>
            <a:endParaRPr lang="en-US" dirty="0"/>
          </a:p>
        </p:txBody>
      </p:sp>
    </p:spTree>
    <p:extLst>
      <p:ext uri="{BB962C8B-B14F-4D97-AF65-F5344CB8AC3E}">
        <p14:creationId xmlns:p14="http://schemas.microsoft.com/office/powerpoint/2010/main" val="1631999557"/>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tx1"/>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lstStyle/>
          <a:p>
            <a:pPr lvl="1" algn="ctr"/>
            <a:r>
              <a:rPr lang="el-GR" sz="4400" b="1" dirty="0" smtClean="0">
                <a:solidFill>
                  <a:schemeClr val="tx1"/>
                </a:solidFill>
                <a:latin typeface="+mn-lt"/>
              </a:rPr>
              <a:t>Οργάνωση πληροφοριών</a:t>
            </a:r>
            <a:br>
              <a:rPr lang="el-GR" sz="4400" b="1" dirty="0" smtClean="0">
                <a:solidFill>
                  <a:schemeClr val="tx1"/>
                </a:solidFill>
                <a:latin typeface="+mn-lt"/>
              </a:rPr>
            </a:br>
            <a:r>
              <a:rPr lang="el-GR" sz="4400" b="1" dirty="0" smtClean="0">
                <a:solidFill>
                  <a:schemeClr val="tx1"/>
                </a:solidFill>
                <a:latin typeface="+mn-lt"/>
              </a:rPr>
              <a:t>Ταξινόμηση (Θ)</a:t>
            </a:r>
            <a:endParaRPr lang="el-GR" b="1" dirty="0">
              <a:solidFill>
                <a:schemeClr val="tx1"/>
              </a:solidFill>
              <a:latin typeface="+mn-lt"/>
            </a:endParaRPr>
          </a:p>
        </p:txBody>
      </p:sp>
      <p:sp>
        <p:nvSpPr>
          <p:cNvPr id="3" name="Υπότιτλος 2"/>
          <p:cNvSpPr>
            <a:spLocks noGrp="1"/>
          </p:cNvSpPr>
          <p:nvPr>
            <p:ph type="subTitle" idx="1"/>
          </p:nvPr>
        </p:nvSpPr>
        <p:spPr>
          <a:xfrm>
            <a:off x="0" y="3096543"/>
            <a:ext cx="9144000" cy="1752600"/>
          </a:xfrm>
        </p:spPr>
        <p:txBody>
          <a:bodyPr>
            <a:normAutofit fontScale="92500" lnSpcReduction="20000"/>
          </a:bodyPr>
          <a:lstStyle/>
          <a:p>
            <a:r>
              <a:rPr lang="el-GR" sz="3000" b="1" dirty="0" smtClean="0"/>
              <a:t>Ενότητα </a:t>
            </a:r>
            <a:r>
              <a:rPr lang="en-US" sz="3000" b="1" dirty="0" smtClean="0"/>
              <a:t>2</a:t>
            </a:r>
            <a:r>
              <a:rPr lang="el-GR" sz="3000" dirty="0" smtClean="0"/>
              <a:t>:</a:t>
            </a:r>
            <a:r>
              <a:rPr lang="en-US" sz="3000" dirty="0" smtClean="0"/>
              <a:t> </a:t>
            </a:r>
            <a:r>
              <a:rPr lang="el-GR" sz="3000" dirty="0" smtClean="0"/>
              <a:t>Εισαγωγή (</a:t>
            </a:r>
            <a:r>
              <a:rPr lang="el-GR" sz="3000" dirty="0"/>
              <a:t>β</a:t>
            </a:r>
            <a:r>
              <a:rPr lang="el-GR" sz="3000" dirty="0" smtClean="0"/>
              <a:t> μέρος)</a:t>
            </a:r>
            <a:endParaRPr lang="en-US" sz="3000" dirty="0" smtClean="0"/>
          </a:p>
          <a:p>
            <a:endParaRPr lang="en-US" dirty="0" smtClean="0"/>
          </a:p>
          <a:p>
            <a:r>
              <a:rPr lang="el-GR" sz="2600" dirty="0" smtClean="0"/>
              <a:t>Δάφνη</a:t>
            </a:r>
            <a:r>
              <a:rPr lang="en-US" sz="2600" dirty="0" smtClean="0"/>
              <a:t> </a:t>
            </a:r>
            <a:r>
              <a:rPr lang="el-GR" sz="2600" dirty="0" err="1" smtClean="0"/>
              <a:t>Κυριάκη</a:t>
            </a:r>
            <a:r>
              <a:rPr lang="el-GR" sz="2600" dirty="0" smtClean="0"/>
              <a:t>-</a:t>
            </a:r>
            <a:r>
              <a:rPr lang="el-GR" sz="2600" dirty="0" err="1" smtClean="0"/>
              <a:t>Μάνεση</a:t>
            </a:r>
            <a:endParaRPr lang="el-GR" sz="2600" dirty="0"/>
          </a:p>
          <a:p>
            <a:r>
              <a:rPr lang="el-GR" sz="2600" dirty="0"/>
              <a:t>Τμήμα Βιβλιοθηκονομίας</a:t>
            </a:r>
            <a:r>
              <a:rPr lang="en-US" sz="2600" dirty="0"/>
              <a:t> </a:t>
            </a:r>
            <a:r>
              <a:rPr lang="el-GR" sz="2600" dirty="0"/>
              <a:t>και Συστημάτων Πληροφόρησης</a:t>
            </a:r>
          </a:p>
        </p:txBody>
      </p:sp>
      <p:pic>
        <p:nvPicPr>
          <p:cNvPr id="11" name="Picture 10"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2"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3234280959"/>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5"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p:txBody>
          <a:bodyPr>
            <a:normAutofit/>
          </a:bodyPr>
          <a:lstStyle/>
          <a:p>
            <a:pPr eaLnBrk="1" hangingPunct="1"/>
            <a:r>
              <a:rPr lang="el-GR" altLang="el-GR" dirty="0" smtClean="0"/>
              <a:t>Το Παρελθόν: Κάρτες καταλόγου</a:t>
            </a:r>
            <a:endParaRPr lang="en-US" altLang="el-GR" dirty="0" smtClean="0"/>
          </a:p>
        </p:txBody>
      </p:sp>
      <p:sp>
        <p:nvSpPr>
          <p:cNvPr id="14338" name="Rectangle 2"/>
          <p:cNvSpPr>
            <a:spLocks noChangeArrowheads="1"/>
          </p:cNvSpPr>
          <p:nvPr/>
        </p:nvSpPr>
        <p:spPr bwMode="auto">
          <a:xfrm rot="10800000">
            <a:off x="-3368" y="0"/>
            <a:ext cx="917768" cy="6871735"/>
          </a:xfrm>
          <a:prstGeom prst="rect">
            <a:avLst/>
          </a:prstGeom>
          <a:gradFill flip="none" rotWithShape="1">
            <a:gsLst>
              <a:gs pos="0">
                <a:srgbClr val="1A7CD3"/>
              </a:gs>
              <a:gs pos="39999">
                <a:srgbClr val="85C2FF"/>
              </a:gs>
              <a:gs pos="70000">
                <a:srgbClr val="C4D6EB"/>
              </a:gs>
              <a:gs pos="100000">
                <a:srgbClr val="FFEBFA"/>
              </a:gs>
            </a:gsLst>
            <a:lin ang="16200000" scaled="1"/>
            <a:tileRect/>
          </a:gradFill>
          <a:ln w="9525" algn="ctr">
            <a:noFill/>
            <a:miter lim="800000"/>
            <a:headEnd/>
            <a:tailEnd/>
          </a:ln>
          <a:effectLst/>
        </p:spPr>
        <p:txBody>
          <a:bodyPr wrap="none" anchor="ctr"/>
          <a:lstStyle/>
          <a:p>
            <a:pPr>
              <a:defRPr/>
            </a:pPr>
            <a:endParaRPr lang="el-GR" dirty="0">
              <a:cs typeface="+mn-cs"/>
            </a:endParaRPr>
          </a:p>
        </p:txBody>
      </p:sp>
      <p:sp>
        <p:nvSpPr>
          <p:cNvPr id="14340" name="Rectangle 4"/>
          <p:cNvSpPr>
            <a:spLocks noChangeArrowheads="1"/>
          </p:cNvSpPr>
          <p:nvPr/>
        </p:nvSpPr>
        <p:spPr bwMode="auto">
          <a:xfrm>
            <a:off x="1852613" y="881063"/>
            <a:ext cx="5462587"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sz="2400" dirty="0"/>
          </a:p>
        </p:txBody>
      </p:sp>
      <p:pic>
        <p:nvPicPr>
          <p:cNvPr id="11269" name="Picture 5" descr="Conceptual view of file versi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3750"/>
          <a:stretch/>
        </p:blipFill>
        <p:spPr bwMode="auto">
          <a:xfrm>
            <a:off x="1" y="5991630"/>
            <a:ext cx="914400" cy="8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49" t="1788" r="7834" b="2005"/>
          <a:stretch/>
        </p:blipFill>
        <p:spPr bwMode="auto">
          <a:xfrm>
            <a:off x="1651730" y="1009655"/>
            <a:ext cx="5864352" cy="566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960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nodePh="1">
                                  <p:stCondLst>
                                    <p:cond delay="0"/>
                                  </p:stCondLst>
                                  <p:endCondLst>
                                    <p:cond evt="begin" delay="0">
                                      <p:tn val="5"/>
                                    </p:cond>
                                  </p:end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slide(fromTop)">
                                      <p:cBhvr>
                                        <p:cTn id="7" dur="5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l-GR" altLang="el-GR" dirty="0" smtClean="0"/>
              <a:t>Κατάλογος βιβλιοθήκης: Συγγραφείς</a:t>
            </a:r>
          </a:p>
        </p:txBody>
      </p:sp>
      <p:pic>
        <p:nvPicPr>
          <p:cNvPr id="12291"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547" r="4652" b="1594"/>
          <a:stretch/>
        </p:blipFill>
        <p:spPr>
          <a:xfrm>
            <a:off x="1810512" y="1196975"/>
            <a:ext cx="5522976" cy="4959985"/>
          </a:xfrm>
        </p:spPr>
      </p:pic>
    </p:spTree>
    <p:extLst>
      <p:ext uri="{BB962C8B-B14F-4D97-AF65-F5344CB8AC3E}">
        <p14:creationId xmlns:p14="http://schemas.microsoft.com/office/powerpoint/2010/main" val="2867748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7544" y="116632"/>
            <a:ext cx="8229600" cy="792088"/>
          </a:xfrm>
        </p:spPr>
        <p:txBody>
          <a:bodyPr>
            <a:noAutofit/>
          </a:bodyPr>
          <a:lstStyle/>
          <a:p>
            <a:pPr eaLnBrk="1" hangingPunct="1"/>
            <a:r>
              <a:rPr lang="el-GR" altLang="el-GR" sz="3200" dirty="0" smtClean="0"/>
              <a:t>Κάρτες Καταλόγων βιβλιοθηκών: </a:t>
            </a:r>
            <a:br>
              <a:rPr lang="el-GR" altLang="el-GR" sz="3200" dirty="0" smtClean="0"/>
            </a:br>
            <a:r>
              <a:rPr lang="el-GR" altLang="el-GR" sz="3200" dirty="0" smtClean="0"/>
              <a:t>Συγγραφέας και τίτλος</a:t>
            </a:r>
            <a:endParaRPr lang="en-US" altLang="el-GR" sz="3200" dirty="0" smtClean="0"/>
          </a:p>
        </p:txBody>
      </p:sp>
      <p:pic>
        <p:nvPicPr>
          <p:cNvPr id="133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765" y="980728"/>
            <a:ext cx="7286471"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305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l-GR" altLang="el-GR" dirty="0" smtClean="0"/>
              <a:t>Κάρτες Καταλόγων βιβλιοθηκών: </a:t>
            </a:r>
            <a:br>
              <a:rPr lang="el-GR" altLang="el-GR" dirty="0" smtClean="0"/>
            </a:br>
            <a:r>
              <a:rPr lang="el-GR" altLang="el-GR" dirty="0" smtClean="0"/>
              <a:t>Κατά Θέμα</a:t>
            </a:r>
          </a:p>
        </p:txBody>
      </p:sp>
      <p:pic>
        <p:nvPicPr>
          <p:cNvPr id="14339" name="Picture 7"/>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204" t="1166" r="4134" b="2078"/>
          <a:stretch/>
        </p:blipFill>
        <p:spPr>
          <a:xfrm>
            <a:off x="2553668" y="1268760"/>
            <a:ext cx="4036664" cy="5400219"/>
          </a:xfrm>
        </p:spPr>
      </p:pic>
    </p:spTree>
    <p:extLst>
      <p:ext uri="{BB962C8B-B14F-4D97-AF65-F5344CB8AC3E}">
        <p14:creationId xmlns:p14="http://schemas.microsoft.com/office/powerpoint/2010/main" val="263733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 name="Group 167"/>
          <p:cNvGraphicFramePr>
            <a:graphicFrameLocks noGrp="1"/>
          </p:cNvGraphicFramePr>
          <p:nvPr>
            <p:extLst>
              <p:ext uri="{D42A27DB-BD31-4B8C-83A1-F6EECF244321}">
                <p14:modId xmlns:p14="http://schemas.microsoft.com/office/powerpoint/2010/main" val="874192990"/>
              </p:ext>
            </p:extLst>
          </p:nvPr>
        </p:nvGraphicFramePr>
        <p:xfrm>
          <a:off x="179512" y="152400"/>
          <a:ext cx="8712200" cy="6553200"/>
        </p:xfrm>
        <a:graphic>
          <a:graphicData uri="http://schemas.openxmlformats.org/drawingml/2006/table">
            <a:tbl>
              <a:tblPr>
                <a:tableStyleId>{2D5ABB26-0587-4C30-8999-92F81FD0307C}</a:tableStyleId>
              </a:tblPr>
              <a:tblGrid>
                <a:gridCol w="1568499"/>
                <a:gridCol w="1306830"/>
                <a:gridCol w="871220"/>
                <a:gridCol w="1306830"/>
                <a:gridCol w="1427341"/>
                <a:gridCol w="141157"/>
                <a:gridCol w="871220"/>
                <a:gridCol w="1219103"/>
              </a:tblGrid>
              <a:tr h="44414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effectLst/>
                        </a:rPr>
                        <a:t>Εγγραφή 10</a:t>
                      </a:r>
                      <a:endParaRPr kumimoji="1" lang="el-GR" sz="4400" b="1" i="0" u="none" strike="noStrike" cap="none" normalizeH="0" baseline="0" dirty="0" smtClean="0">
                        <a:ln>
                          <a:noFill/>
                        </a:ln>
                        <a:solidFill>
                          <a:schemeClr val="tx1"/>
                        </a:solidFill>
                        <a:effectLst/>
                        <a:latin typeface="Times New Roman" pitchFamily="18" charset="0"/>
                      </a:endParaRPr>
                    </a:p>
                  </a:txBody>
                  <a:tcPr anchor="ctr" horzOverflow="overflow">
                    <a:solidFill>
                      <a:srgbClr val="C9D8D9"/>
                    </a:solidFill>
                  </a:tcPr>
                </a:tc>
                <a:tc gridSpan="5">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effectLst/>
                        </a:rPr>
                        <a:t>Μονογραφία</a:t>
                      </a:r>
                      <a:br>
                        <a:rPr kumimoji="1" lang="el-GR" sz="1400" b="1" u="none" strike="noStrike" cap="none" normalizeH="0" baseline="0" dirty="0" smtClean="0">
                          <a:ln>
                            <a:noFill/>
                          </a:ln>
                          <a:effectLst/>
                        </a:rPr>
                      </a:br>
                      <a:r>
                        <a:rPr kumimoji="1" lang="el-GR" sz="1400" b="1" u="none" strike="noStrike" cap="none" normalizeH="0" baseline="0" dirty="0" smtClean="0">
                          <a:ln>
                            <a:noFill/>
                          </a:ln>
                          <a:effectLst/>
                        </a:rPr>
                        <a:t>Γλωσσικό υλικό, έντυπο    </a:t>
                      </a:r>
                      <a:endParaRPr kumimoji="1" lang="el-GR" sz="4400" b="1" i="0" u="none" strike="noStrike" cap="none" normalizeH="0" baseline="0" dirty="0" smtClean="0">
                        <a:ln>
                          <a:noFill/>
                        </a:ln>
                        <a:solidFill>
                          <a:schemeClr val="tx1"/>
                        </a:solidFill>
                        <a:effectLst/>
                        <a:latin typeface="Times New Roman" pitchFamily="18" charset="0"/>
                      </a:endParaRPr>
                    </a:p>
                  </a:txBody>
                  <a:tcPr anchor="ctr" horzOverflow="overflow">
                    <a:solidFill>
                      <a:srgbClr val="C9D8D9"/>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effectLst/>
                        </a:rPr>
                        <a:t>Κύριος Κατάλογος</a:t>
                      </a:r>
                      <a:endParaRPr kumimoji="1" lang="el-GR" sz="4400" b="1" i="0" u="none" strike="noStrike" cap="none" normalizeH="0" baseline="0" dirty="0" smtClean="0">
                        <a:ln>
                          <a:noFill/>
                        </a:ln>
                        <a:solidFill>
                          <a:schemeClr val="tx1"/>
                        </a:solidFill>
                        <a:effectLst/>
                        <a:latin typeface="Times New Roman" pitchFamily="18" charset="0"/>
                      </a:endParaRPr>
                    </a:p>
                  </a:txBody>
                  <a:tcPr anchor="ctr" horzOverflow="overflow">
                    <a:solidFill>
                      <a:srgbClr val="C9D8D9"/>
                    </a:solidFill>
                  </a:tcPr>
                </a:tc>
                <a:tc hMerge="1">
                  <a:txBody>
                    <a:bodyPr/>
                    <a:lstStyle/>
                    <a:p>
                      <a:endParaRPr lang="el-GR"/>
                    </a:p>
                  </a:txBody>
                  <a:tcPr/>
                </a:tc>
              </a:tr>
              <a:tr h="444142">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Ταυτότητα Εγγραφής: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030334</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444142">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Τίτλος: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Οργάνωσε τη βιβλιοθήκη σου : ένας πρακτικός οδηγός για την οργάνωση λαϊκών, παιδικών, σχολικών, ιδιωτικών βιβλιοθηκών / Κυρ. Ντελόπουλος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Συγγραφέας: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Ντελόπουλος, Κυριάκος, 1933- (070)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Έκδοση: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2η ανατύπωση 2002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Δημοσίευση: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Αθήνα : Gutenberg, 1987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444142">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Φυσική Περιγραφή: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190 σ. : εικ. ; 24 εκ.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Σειρές: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(Βιβλία για το βιβλίο)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ISBN: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960-01-0939-7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1175671">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Θέματα: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Classification, Dewey decimal </a:t>
                      </a:r>
                      <a:br>
                        <a:rPr kumimoji="1" lang="el-GR" sz="1400" u="none" strike="noStrike" cap="none" normalizeH="0" baseline="0" dirty="0" smtClean="0">
                          <a:ln>
                            <a:noFill/>
                          </a:ln>
                          <a:effectLst/>
                        </a:rPr>
                      </a:br>
                      <a:r>
                        <a:rPr kumimoji="1" lang="el-GR" sz="1400" u="none" strike="noStrike" cap="none" normalizeH="0" baseline="0" dirty="0" smtClean="0">
                          <a:ln>
                            <a:noFill/>
                          </a:ln>
                          <a:effectLst/>
                        </a:rPr>
                        <a:t>Καταλογογράφηση, Περιγραφική </a:t>
                      </a:r>
                      <a:br>
                        <a:rPr kumimoji="1" lang="el-GR" sz="1400" u="none" strike="noStrike" cap="none" normalizeH="0" baseline="0" dirty="0" smtClean="0">
                          <a:ln>
                            <a:noFill/>
                          </a:ln>
                          <a:effectLst/>
                        </a:rPr>
                      </a:br>
                      <a:r>
                        <a:rPr kumimoji="1" lang="el-GR" sz="1400" u="none" strike="noStrike" cap="none" normalizeH="0" baseline="0" dirty="0" smtClean="0">
                          <a:ln>
                            <a:noFill/>
                          </a:ln>
                          <a:effectLst/>
                        </a:rPr>
                        <a:t>Descriptive cataloging </a:t>
                      </a:r>
                      <a:br>
                        <a:rPr kumimoji="1" lang="el-GR" sz="1400" u="none" strike="noStrike" cap="none" normalizeH="0" baseline="0" dirty="0" smtClean="0">
                          <a:ln>
                            <a:noFill/>
                          </a:ln>
                          <a:effectLst/>
                        </a:rPr>
                      </a:br>
                      <a:r>
                        <a:rPr kumimoji="1" lang="el-GR" sz="1400" u="none" strike="noStrike" cap="none" normalizeH="0" baseline="0" dirty="0" smtClean="0">
                          <a:ln>
                            <a:noFill/>
                          </a:ln>
                          <a:effectLst/>
                        </a:rPr>
                        <a:t>Βιβλιοθήκες--Διοίκηση και οργάνωση </a:t>
                      </a:r>
                      <a:br>
                        <a:rPr kumimoji="1" lang="el-GR" sz="1400" u="none" strike="noStrike" cap="none" normalizeH="0" baseline="0" dirty="0" smtClean="0">
                          <a:ln>
                            <a:noFill/>
                          </a:ln>
                          <a:effectLst/>
                        </a:rPr>
                      </a:br>
                      <a:r>
                        <a:rPr kumimoji="1" lang="el-GR" sz="1400" u="none" strike="noStrike" cap="none" normalizeH="0" baseline="0" dirty="0" smtClean="0">
                          <a:ln>
                            <a:noFill/>
                          </a:ln>
                          <a:effectLst/>
                        </a:rPr>
                        <a:t>Library administration </a:t>
                      </a:r>
                      <a:br>
                        <a:rPr kumimoji="1" lang="el-GR" sz="1400" u="none" strike="noStrike" cap="none" normalizeH="0" baseline="0" dirty="0" smtClean="0">
                          <a:ln>
                            <a:noFill/>
                          </a:ln>
                          <a:effectLst/>
                        </a:rPr>
                      </a:br>
                      <a:r>
                        <a:rPr kumimoji="1" lang="el-GR" sz="1400" u="none" strike="noStrike" cap="none" normalizeH="0" baseline="0" dirty="0" smtClean="0">
                          <a:ln>
                            <a:noFill/>
                          </a:ln>
                          <a:effectLst/>
                        </a:rPr>
                        <a:t>Ταξινομικό δεκαδικό σύστημα Dewey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6126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DDC Ταξινόμηση: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7">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l-GR" sz="1400" u="none" strike="noStrike" cap="none" normalizeH="0" baseline="0" dirty="0" smtClean="0">
                          <a:ln>
                            <a:noFill/>
                          </a:ln>
                          <a:effectLst/>
                        </a:rPr>
                        <a:t>025.1 </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391890">
                <a:tc rowSpan="4">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1" lang="el-GR" sz="1400" b="1" u="none" strike="noStrike" cap="none" normalizeH="0" baseline="0" dirty="0" smtClean="0">
                          <a:ln>
                            <a:noFill/>
                          </a:ln>
                          <a:solidFill>
                            <a:srgbClr val="820000"/>
                          </a:solidFill>
                          <a:effectLst/>
                        </a:rPr>
                        <a:t>Αντίτυπα: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Αριθμός Εισαγωγής: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Συλλογή: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Ταξιθετικό Σύμβολο: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Στοιχεία Μέρους: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Δανείζεται: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l-GR" sz="4400" b="1" i="0" u="none" strike="noStrike" cap="none" normalizeH="0" baseline="0" dirty="0" smtClean="0">
                        <a:ln>
                          <a:noFill/>
                        </a:ln>
                        <a:solidFill>
                          <a:schemeClr val="tx1"/>
                        </a:solidFill>
                        <a:effectLst/>
                        <a:latin typeface="Times New Roman" pitchFamily="18" charset="0"/>
                      </a:endParaRPr>
                    </a:p>
                  </a:txBody>
                  <a:tcPr anchor="ctr" horzOverflow="overflow">
                    <a:solidFill>
                      <a:srgbClr val="C7D5D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b="1" u="none" strike="noStrike" cap="none" normalizeH="0" baseline="0" dirty="0" smtClean="0">
                          <a:ln>
                            <a:noFill/>
                          </a:ln>
                          <a:solidFill>
                            <a:srgbClr val="820000"/>
                          </a:solidFill>
                          <a:effectLst/>
                        </a:rPr>
                        <a:t>Κατάσταση: </a:t>
                      </a:r>
                      <a:endParaRPr kumimoji="1" lang="el-GR" sz="4400" b="1" i="0" u="none" strike="noStrike" cap="none" normalizeH="0" baseline="0" dirty="0" smtClean="0">
                        <a:ln>
                          <a:noFill/>
                        </a:ln>
                        <a:solidFill>
                          <a:srgbClr val="820000"/>
                        </a:solidFill>
                        <a:effectLst/>
                        <a:latin typeface="Times New Roman" pitchFamily="18" charset="0"/>
                      </a:endParaRPr>
                    </a:p>
                  </a:txBody>
                  <a:tcPr anchor="ctr" horzOverflow="overflow">
                    <a:solidFill>
                      <a:srgbClr val="E0E7E8"/>
                    </a:solidFill>
                  </a:tcPr>
                </a:tc>
              </a:tr>
              <a:tr h="235134">
                <a:tc vMerge="1">
                  <a:txBody>
                    <a:bodyPr/>
                    <a:lstStyle/>
                    <a:p>
                      <a:endParaRPr lang="el-G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66663</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01</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025.1 ΝΤΕ</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Ναι</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C7D5D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Διαθέσιμο</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r>
              <a:tr h="235134">
                <a:tc vMerge="1">
                  <a:txBody>
                    <a:bodyPr/>
                    <a:lstStyle/>
                    <a:p>
                      <a:endParaRPr lang="el-G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60908</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01</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025.1 ΝΤΕ</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Ναι</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C7D5D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cap="none" normalizeH="0" baseline="0" dirty="0" smtClean="0">
                          <a:ln>
                            <a:noFill/>
                          </a:ln>
                          <a:effectLst/>
                        </a:rPr>
                        <a:t>Διαθέσιμο</a:t>
                      </a:r>
                      <a:endParaRPr kumimoji="1" lang="el-GR" sz="4400" b="0" i="0" u="none" strike="noStrike" cap="none" normalizeH="0" baseline="0" dirty="0" smtClean="0">
                        <a:ln>
                          <a:noFill/>
                        </a:ln>
                        <a:solidFill>
                          <a:schemeClr val="tx1"/>
                        </a:solidFill>
                        <a:effectLst/>
                        <a:latin typeface="Times New Roman" pitchFamily="18" charset="0"/>
                      </a:endParaRPr>
                    </a:p>
                  </a:txBody>
                  <a:tcPr anchor="ctr" horzOverflow="overflow">
                    <a:solidFill>
                      <a:srgbClr val="E0E7E8"/>
                    </a:solidFill>
                  </a:tcPr>
                </a:tc>
              </a:tr>
              <a:tr h="235134">
                <a:tc vMerge="1">
                  <a:txBody>
                    <a:bodyPr/>
                    <a:lstStyle/>
                    <a:p>
                      <a:endParaRPr lang="el-G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19207</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01</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025.1 ΝΤΕ</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Ναι</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C7D5D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l-GR" sz="1200" u="none" strike="noStrike" kern="1200" cap="none" normalizeH="0" baseline="0" dirty="0" smtClean="0">
                          <a:ln>
                            <a:noFill/>
                          </a:ln>
                          <a:effectLst/>
                        </a:rPr>
                        <a:t>Διαθέσιμο</a:t>
                      </a:r>
                      <a:endParaRPr kumimoji="1" lang="el-GR" sz="1200" b="0" i="0" u="none" strike="noStrike" kern="1200" cap="none" normalizeH="0" baseline="0" dirty="0" smtClean="0">
                        <a:ln>
                          <a:noFill/>
                        </a:ln>
                        <a:solidFill>
                          <a:srgbClr val="000000"/>
                        </a:solidFill>
                        <a:effectLst/>
                        <a:latin typeface="Verdana" pitchFamily="34" charset="0"/>
                        <a:ea typeface="+mn-ea"/>
                        <a:cs typeface="Times New Roman" pitchFamily="18" charset="0"/>
                      </a:endParaRPr>
                    </a:p>
                  </a:txBody>
                  <a:tcPr anchor="ctr" horzOverflow="overflow">
                    <a:solidFill>
                      <a:srgbClr val="E0E7E8"/>
                    </a:solidFill>
                  </a:tcPr>
                </a:tc>
              </a:tr>
            </a:tbl>
          </a:graphicData>
        </a:graphic>
      </p:graphicFrame>
      <p:sp>
        <p:nvSpPr>
          <p:cNvPr id="15362" name="Title 8"/>
          <p:cNvSpPr>
            <a:spLocks noGrp="1"/>
          </p:cNvSpPr>
          <p:nvPr>
            <p:ph type="title"/>
          </p:nvPr>
        </p:nvSpPr>
        <p:spPr>
          <a:xfrm>
            <a:off x="4427984" y="2708920"/>
            <a:ext cx="4464496" cy="720080"/>
          </a:xfrm>
        </p:spPr>
        <p:txBody>
          <a:bodyPr>
            <a:noAutofit/>
          </a:bodyPr>
          <a:lstStyle/>
          <a:p>
            <a:pPr eaLnBrk="1" hangingPunct="1"/>
            <a:r>
              <a:rPr lang="el-GR" altLang="el-GR" sz="2400" dirty="0" smtClean="0"/>
              <a:t>Σήμερα: το λήμμα καταλόγου βιβλιοθήκης σε βάση δεδομένων</a:t>
            </a:r>
          </a:p>
        </p:txBody>
      </p:sp>
    </p:spTree>
    <p:extLst>
      <p:ext uri="{BB962C8B-B14F-4D97-AF65-F5344CB8AC3E}">
        <p14:creationId xmlns:p14="http://schemas.microsoft.com/office/powerpoint/2010/main" val="269608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707904" y="0"/>
            <a:ext cx="5431552" cy="908720"/>
          </a:xfrm>
        </p:spPr>
        <p:txBody>
          <a:bodyPr>
            <a:noAutofit/>
          </a:bodyPr>
          <a:lstStyle/>
          <a:p>
            <a:pPr eaLnBrk="1" hangingPunct="1"/>
            <a:r>
              <a:rPr lang="el-GR" altLang="el-GR" sz="2800" dirty="0" smtClean="0"/>
              <a:t>Τα ευρετήρια του καταλόγου της βιβλιοθήκης σε βάση δεδομένων</a:t>
            </a:r>
            <a:endParaRPr lang="en-US" altLang="el-GR" sz="2800" dirty="0" smtClean="0"/>
          </a:p>
        </p:txBody>
      </p:sp>
      <p:sp>
        <p:nvSpPr>
          <p:cNvPr id="16387" name="Content Placeholder 8"/>
          <p:cNvSpPr>
            <a:spLocks noGrp="1"/>
          </p:cNvSpPr>
          <p:nvPr>
            <p:ph idx="1"/>
          </p:nvPr>
        </p:nvSpPr>
        <p:spPr>
          <a:xfrm>
            <a:off x="107504" y="332656"/>
            <a:ext cx="5482952" cy="6381328"/>
          </a:xfrm>
        </p:spPr>
        <p:txBody>
          <a:bodyPr>
            <a:noAutofit/>
          </a:bodyPr>
          <a:lstStyle/>
          <a:p>
            <a:pPr marL="0" indent="0" eaLnBrk="1" hangingPunct="1">
              <a:buNone/>
            </a:pPr>
            <a:r>
              <a:rPr lang="en-US" altLang="el-GR" sz="1500" u="sng" dirty="0" smtClean="0"/>
              <a:t>A glossary of indexing terms </a:t>
            </a:r>
            <a:r>
              <a:rPr lang="el-GR" altLang="el-GR" sz="1500" dirty="0" smtClean="0"/>
              <a:t> </a:t>
            </a:r>
          </a:p>
          <a:p>
            <a:pPr marL="0" indent="0" eaLnBrk="1" hangingPunct="1">
              <a:buNone/>
            </a:pPr>
            <a:r>
              <a:rPr lang="en-US" altLang="el-GR" sz="1500" dirty="0" smtClean="0"/>
              <a:t>	</a:t>
            </a:r>
            <a:r>
              <a:rPr lang="el-GR" altLang="el-GR" sz="1500" dirty="0" smtClean="0"/>
              <a:t>υπό </a:t>
            </a:r>
            <a:r>
              <a:rPr lang="el-GR" altLang="el-GR" sz="1500" i="1" dirty="0" smtClean="0"/>
              <a:t>Buchanan, Brian</a:t>
            </a:r>
            <a:endParaRPr lang="el-GR" altLang="el-GR" sz="1500" dirty="0" smtClean="0"/>
          </a:p>
          <a:p>
            <a:pPr marL="0" indent="0" eaLnBrk="1" hangingPunct="1">
              <a:buNone/>
            </a:pPr>
            <a:r>
              <a:rPr lang="en-US" altLang="el-GR" sz="1500" dirty="0" smtClean="0"/>
              <a:t>	</a:t>
            </a:r>
            <a:r>
              <a:rPr lang="el-GR" altLang="el-GR" sz="1500" dirty="0" smtClean="0"/>
              <a:t>London : Clive Bingley , 1976 . </a:t>
            </a:r>
          </a:p>
          <a:p>
            <a:pPr marL="0" indent="0" eaLnBrk="1" hangingPunct="1">
              <a:buNone/>
            </a:pPr>
            <a:r>
              <a:rPr lang="el-GR" altLang="el-GR" sz="1500" u="sng" dirty="0" smtClean="0"/>
              <a:t>Εισαγωγή στην ταξινόμηση :Εισαγωγή στο θεματικό κατάλογο - Συστηματικός κατάλογος - Αλφαβητικός θεματικός κατάλογος - Υστεροσυνδυασμένη ευρετηρίαση (post-coordinate indexing) </a:t>
            </a:r>
            <a:r>
              <a:rPr lang="el-GR" altLang="el-GR" sz="1500" dirty="0" smtClean="0"/>
              <a:t> </a:t>
            </a:r>
          </a:p>
          <a:p>
            <a:pPr marL="0" indent="0" eaLnBrk="1" hangingPunct="1">
              <a:buNone/>
            </a:pPr>
            <a:r>
              <a:rPr lang="el-GR" altLang="el-GR" sz="1500" dirty="0" smtClean="0"/>
              <a:t>  </a:t>
            </a:r>
            <a:r>
              <a:rPr lang="en-US" altLang="el-GR" sz="1500" dirty="0" smtClean="0"/>
              <a:t>	</a:t>
            </a:r>
            <a:r>
              <a:rPr lang="el-GR" altLang="el-GR" sz="1500" dirty="0" smtClean="0"/>
              <a:t>υπό </a:t>
            </a:r>
            <a:r>
              <a:rPr lang="el-GR" altLang="el-GR" sz="1500" i="1" dirty="0" smtClean="0"/>
              <a:t>Σκανδάλη, Νίνα Α., Κέντρα Ανωτέρας Τεχνικής και Επαγγελματικής Εκπαιδεύσεως</a:t>
            </a:r>
            <a:endParaRPr lang="en-US" altLang="el-GR" sz="1500" dirty="0" smtClean="0"/>
          </a:p>
          <a:p>
            <a:pPr marL="0" indent="0" eaLnBrk="1" hangingPunct="1">
              <a:buNone/>
            </a:pPr>
            <a:r>
              <a:rPr lang="en-US" altLang="el-GR" sz="1500" dirty="0" smtClean="0"/>
              <a:t>	</a:t>
            </a:r>
            <a:r>
              <a:rPr lang="el-GR" altLang="el-GR" sz="1500" dirty="0" smtClean="0"/>
              <a:t>Αθήνα : Κέντρα Ανωτέρας Τεχνικής και Επαγγελματικής Εκπαιδεύσεως Αθηνών , 1979 . </a:t>
            </a:r>
          </a:p>
          <a:p>
            <a:pPr marL="0" indent="0" eaLnBrk="1" hangingPunct="1">
              <a:buNone/>
            </a:pPr>
            <a:r>
              <a:rPr lang="el-GR" altLang="el-GR" sz="1500" dirty="0" smtClean="0"/>
              <a:t> </a:t>
            </a:r>
            <a:r>
              <a:rPr lang="en-US" altLang="el-GR" sz="1500" u="sng" dirty="0" smtClean="0"/>
              <a:t>Vocabulary control for information retrieval  </a:t>
            </a:r>
            <a:r>
              <a:rPr lang="el-GR" altLang="el-GR" sz="1500" u="sng" dirty="0" smtClean="0"/>
              <a:t> </a:t>
            </a:r>
            <a:r>
              <a:rPr lang="el-GR" altLang="el-GR" sz="1500" dirty="0" smtClean="0"/>
              <a:t>υπό </a:t>
            </a:r>
            <a:r>
              <a:rPr lang="en-US" altLang="el-GR" sz="1500" i="1" dirty="0" smtClean="0"/>
              <a:t>Lancaster, F. Wilfrid (Frederick Wilfrid), 1933-</a:t>
            </a:r>
            <a:endParaRPr lang="el-GR" altLang="el-GR" sz="1500" dirty="0" smtClean="0"/>
          </a:p>
          <a:p>
            <a:pPr marL="0" indent="0" eaLnBrk="1" hangingPunct="1">
              <a:buNone/>
            </a:pPr>
            <a:r>
              <a:rPr lang="el-GR" altLang="el-GR" sz="1500" dirty="0" smtClean="0"/>
              <a:t> </a:t>
            </a:r>
            <a:r>
              <a:rPr lang="en-US" altLang="el-GR" sz="1500" dirty="0" smtClean="0"/>
              <a:t>	Arlington, Va. : Information Resources Press, 1986. </a:t>
            </a:r>
            <a:endParaRPr lang="el-GR" altLang="el-GR" sz="1500" dirty="0" smtClean="0"/>
          </a:p>
          <a:p>
            <a:pPr marL="0" indent="0" eaLnBrk="1" hangingPunct="1">
              <a:buNone/>
            </a:pPr>
            <a:r>
              <a:rPr lang="el-GR" altLang="el-GR" sz="1500" dirty="0" smtClean="0"/>
              <a:t> </a:t>
            </a:r>
            <a:r>
              <a:rPr lang="el-GR" altLang="el-GR" sz="1500" u="sng" dirty="0" smtClean="0"/>
              <a:t>Θεματική ευρετηρίαση : υστεροσυνδυασμένα συστήματα   </a:t>
            </a:r>
            <a:endParaRPr lang="el-GR" altLang="el-GR" sz="1500" dirty="0" smtClean="0"/>
          </a:p>
          <a:p>
            <a:pPr marL="0" indent="0" eaLnBrk="1" hangingPunct="1">
              <a:buNone/>
            </a:pPr>
            <a:r>
              <a:rPr lang="el-GR" altLang="el-GR" sz="1500" dirty="0" smtClean="0"/>
              <a:t> </a:t>
            </a:r>
            <a:r>
              <a:rPr lang="en-US" altLang="el-GR" sz="1500" dirty="0" smtClean="0"/>
              <a:t>	</a:t>
            </a:r>
            <a:r>
              <a:rPr lang="el-GR" altLang="el-GR" sz="1500" dirty="0" smtClean="0"/>
              <a:t>υπό </a:t>
            </a:r>
            <a:r>
              <a:rPr lang="el-GR" altLang="el-GR" sz="1500" i="1" dirty="0" smtClean="0"/>
              <a:t>Σκανδάλη, Νίνα Α.</a:t>
            </a:r>
            <a:r>
              <a:rPr lang="el-GR" altLang="el-GR" sz="1500" dirty="0" smtClean="0"/>
              <a:t>Αθήνα : Ι. Γ. Βασιλείου, 1990. </a:t>
            </a:r>
          </a:p>
          <a:p>
            <a:pPr marL="0" indent="0" eaLnBrk="1" hangingPunct="1">
              <a:buNone/>
            </a:pPr>
            <a:r>
              <a:rPr lang="el-GR" altLang="el-GR" sz="1500" dirty="0" smtClean="0"/>
              <a:t> </a:t>
            </a:r>
            <a:r>
              <a:rPr lang="el-GR" altLang="el-GR" sz="1500" u="sng" dirty="0" smtClean="0"/>
              <a:t>Θεματική ευρετηρίαση :Προσυνδυασμένα συστήματα </a:t>
            </a:r>
            <a:r>
              <a:rPr lang="el-GR" altLang="el-GR" sz="1500" dirty="0" smtClean="0"/>
              <a:t> </a:t>
            </a:r>
          </a:p>
          <a:p>
            <a:pPr marL="0" indent="0" eaLnBrk="1" hangingPunct="1">
              <a:buNone/>
            </a:pPr>
            <a:r>
              <a:rPr lang="el-GR" altLang="el-GR" sz="1500" dirty="0" smtClean="0"/>
              <a:t> </a:t>
            </a:r>
            <a:r>
              <a:rPr lang="en-US" altLang="el-GR" sz="1500" dirty="0" smtClean="0"/>
              <a:t>	</a:t>
            </a:r>
            <a:r>
              <a:rPr lang="el-GR" altLang="el-GR" sz="1500" dirty="0" smtClean="0"/>
              <a:t>υπό </a:t>
            </a:r>
            <a:r>
              <a:rPr lang="el-GR" altLang="el-GR" sz="1500" i="1" dirty="0" smtClean="0"/>
              <a:t>Σκανδάλη, Νίνα Α.</a:t>
            </a:r>
            <a:r>
              <a:rPr lang="el-GR" altLang="el-GR" sz="1500" dirty="0" smtClean="0"/>
              <a:t>Αθήνα : Ι. Γ. Βασιλείου , 1990 . </a:t>
            </a:r>
          </a:p>
          <a:p>
            <a:pPr marL="0" indent="0" eaLnBrk="1" hangingPunct="1">
              <a:buNone/>
            </a:pPr>
            <a:r>
              <a:rPr lang="el-GR" altLang="el-GR" sz="1500" dirty="0" smtClean="0"/>
              <a:t> </a:t>
            </a:r>
          </a:p>
          <a:p>
            <a:pPr marL="0" indent="0" eaLnBrk="1" hangingPunct="1">
              <a:buNone/>
            </a:pPr>
            <a:r>
              <a:rPr lang="el-GR" altLang="el-GR" sz="1500" u="sng" dirty="0" smtClean="0"/>
              <a:t>The art of indexing  </a:t>
            </a:r>
            <a:r>
              <a:rPr lang="el-GR" altLang="el-GR" sz="1500" dirty="0" smtClean="0"/>
              <a:t> </a:t>
            </a:r>
          </a:p>
          <a:p>
            <a:pPr marL="0" indent="0" eaLnBrk="1" hangingPunct="1">
              <a:buNone/>
            </a:pPr>
            <a:r>
              <a:rPr lang="el-GR" altLang="el-GR" sz="1500" dirty="0" smtClean="0"/>
              <a:t> 	υπό </a:t>
            </a:r>
            <a:r>
              <a:rPr lang="el-GR" altLang="el-GR" sz="1500" i="1" dirty="0" smtClean="0"/>
              <a:t>Bonura, Larry S. 1950-</a:t>
            </a:r>
            <a:endParaRPr lang="el-GR" altLang="el-GR" sz="1500" dirty="0" smtClean="0"/>
          </a:p>
          <a:p>
            <a:pPr marL="0" indent="0" eaLnBrk="1" hangingPunct="1">
              <a:buNone/>
            </a:pPr>
            <a:r>
              <a:rPr lang="el-GR" altLang="el-GR" sz="1500" dirty="0" smtClean="0"/>
              <a:t> 	</a:t>
            </a:r>
            <a:r>
              <a:rPr lang="en-US" altLang="el-GR" sz="1500" dirty="0" smtClean="0"/>
              <a:t>New York : John Wiley &amp; Sons , c1994 . </a:t>
            </a:r>
            <a:endParaRPr lang="el-GR" altLang="el-GR" sz="1500" dirty="0" smtClean="0"/>
          </a:p>
          <a:p>
            <a:pPr marL="0" indent="0" eaLnBrk="1" hangingPunct="1">
              <a:buNone/>
            </a:pPr>
            <a:r>
              <a:rPr lang="el-GR" altLang="el-GR" sz="1500" dirty="0" smtClean="0"/>
              <a:t> </a:t>
            </a:r>
            <a:r>
              <a:rPr lang="en-US" altLang="el-GR" sz="1500" u="sng" dirty="0" smtClean="0"/>
              <a:t>Introduction to indexing and abstracting  </a:t>
            </a:r>
            <a:r>
              <a:rPr lang="el-GR" altLang="el-GR" sz="1500" dirty="0" smtClean="0"/>
              <a:t> </a:t>
            </a:r>
          </a:p>
          <a:p>
            <a:pPr marL="0" indent="0" eaLnBrk="1" hangingPunct="1">
              <a:buNone/>
            </a:pPr>
            <a:r>
              <a:rPr lang="el-GR" altLang="el-GR" sz="1500" dirty="0" smtClean="0"/>
              <a:t> 	υπό </a:t>
            </a:r>
            <a:r>
              <a:rPr lang="en-US" altLang="el-GR" sz="1500" i="1" dirty="0" smtClean="0"/>
              <a:t>Cleveland, Donald B. 1935-, Cleveland, Ana D. 1943-</a:t>
            </a:r>
            <a:endParaRPr lang="el-GR" altLang="el-GR" sz="1500" dirty="0" smtClean="0"/>
          </a:p>
          <a:p>
            <a:pPr marL="0" indent="0" eaLnBrk="1" hangingPunct="1">
              <a:buNone/>
            </a:pPr>
            <a:r>
              <a:rPr lang="el-GR" altLang="el-GR" sz="1500" dirty="0" smtClean="0"/>
              <a:t> 	</a:t>
            </a:r>
            <a:r>
              <a:rPr lang="en-US" altLang="el-GR" sz="1500" dirty="0" smtClean="0"/>
              <a:t>Greenwood Village, Colo. : Libraries Unlimited, 2001.</a:t>
            </a:r>
            <a:endParaRPr lang="el-GR" altLang="el-GR" sz="1500" dirty="0" smtClean="0"/>
          </a:p>
          <a:p>
            <a:pPr marL="0" indent="0" eaLnBrk="1" hangingPunct="1">
              <a:buNone/>
            </a:pPr>
            <a:endParaRPr lang="el-GR" altLang="el-GR" sz="1500" dirty="0" smtClean="0"/>
          </a:p>
        </p:txBody>
      </p:sp>
      <p:sp>
        <p:nvSpPr>
          <p:cNvPr id="178179" name="Rectangle 3"/>
          <p:cNvSpPr>
            <a:spLocks noChangeArrowheads="1"/>
          </p:cNvSpPr>
          <p:nvPr/>
        </p:nvSpPr>
        <p:spPr bwMode="auto">
          <a:xfrm>
            <a:off x="6228184" y="2863118"/>
            <a:ext cx="2744787" cy="29367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spcAft>
                <a:spcPct val="75000"/>
              </a:spcAft>
            </a:pPr>
            <a:r>
              <a:rPr lang="el-GR" altLang="el-GR" sz="2000" dirty="0">
                <a:latin typeface="+mn-lt"/>
              </a:rPr>
              <a:t>Κάθε πεδίο σχηματίζει πίσω του ένα ευρετήριο. Κάθε ευρετήριο αποτελεί  τους πίνακες της βάσης </a:t>
            </a:r>
            <a:r>
              <a:rPr lang="el-GR" altLang="el-GR" sz="2000" dirty="0" smtClean="0">
                <a:latin typeface="+mn-lt"/>
              </a:rPr>
              <a:t>δεδομένων</a:t>
            </a:r>
            <a:endParaRPr lang="el-GR" altLang="el-GR" sz="2000" dirty="0">
              <a:latin typeface="+mn-lt"/>
            </a:endParaRPr>
          </a:p>
          <a:p>
            <a:pPr eaLnBrk="1" hangingPunct="1">
              <a:spcBef>
                <a:spcPct val="20000"/>
              </a:spcBef>
              <a:spcAft>
                <a:spcPct val="75000"/>
              </a:spcAft>
            </a:pPr>
            <a:r>
              <a:rPr lang="el-GR" altLang="el-GR" sz="2000" dirty="0">
                <a:latin typeface="+mn-lt"/>
              </a:rPr>
              <a:t>Ευρετήριο Τίτλου (παράδειγμα)</a:t>
            </a:r>
            <a:endParaRPr lang="en-US" altLang="el-GR" sz="2000" dirty="0">
              <a:latin typeface="+mn-lt"/>
            </a:endParaRPr>
          </a:p>
        </p:txBody>
      </p:sp>
      <p:sp>
        <p:nvSpPr>
          <p:cNvPr id="16390" name="Line 7"/>
          <p:cNvSpPr>
            <a:spLocks noChangeShapeType="1"/>
          </p:cNvSpPr>
          <p:nvPr/>
        </p:nvSpPr>
        <p:spPr bwMode="auto">
          <a:xfrm>
            <a:off x="179512" y="4941168"/>
            <a:ext cx="879345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Tree>
    <p:extLst>
      <p:ext uri="{BB962C8B-B14F-4D97-AF65-F5344CB8AC3E}">
        <p14:creationId xmlns:p14="http://schemas.microsoft.com/office/powerpoint/2010/main" val="3740619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slide(fromTop)">
                                      <p:cBhvr>
                                        <p:cTn id="7" dur="500"/>
                                        <p:tgtEl>
                                          <p:spTgt spid="178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slide(fromTop)">
                                      <p:cBhvr>
                                        <p:cTn id="12" dur="500"/>
                                        <p:tgtEl>
                                          <p:spTgt spid="178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uiExpan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Title 11"/>
          <p:cNvSpPr>
            <a:spLocks noGrp="1"/>
          </p:cNvSpPr>
          <p:nvPr>
            <p:ph type="title"/>
          </p:nvPr>
        </p:nvSpPr>
        <p:spPr/>
        <p:txBody>
          <a:bodyPr>
            <a:normAutofit/>
          </a:bodyPr>
          <a:lstStyle/>
          <a:p>
            <a:r>
              <a:rPr lang="el-GR" altLang="el-GR" sz="3600" dirty="0" smtClean="0"/>
              <a:t>Ευρετήρια καταλόγων</a:t>
            </a:r>
          </a:p>
        </p:txBody>
      </p:sp>
      <p:sp>
        <p:nvSpPr>
          <p:cNvPr id="17410" name="Rectangle 13"/>
          <p:cNvSpPr>
            <a:spLocks noGrp="1" noChangeArrowheads="1"/>
          </p:cNvSpPr>
          <p:nvPr>
            <p:ph idx="1"/>
          </p:nvPr>
        </p:nvSpPr>
        <p:spPr>
          <a:xfrm>
            <a:off x="611560" y="1126054"/>
            <a:ext cx="3096344" cy="3168352"/>
          </a:xfrm>
        </p:spPr>
        <p:txBody>
          <a:bodyPr>
            <a:noAutofit/>
          </a:bodyPr>
          <a:lstStyle/>
          <a:p>
            <a:pPr marL="0" lvl="1" indent="0" eaLnBrk="1" hangingPunct="1">
              <a:buNone/>
            </a:pPr>
            <a:r>
              <a:rPr lang="en-US" altLang="el-GR" b="1" dirty="0" smtClean="0"/>
              <a:t>OPAC (AACR2)</a:t>
            </a:r>
            <a:endParaRPr lang="el-GR" altLang="el-GR" b="1" dirty="0" smtClean="0"/>
          </a:p>
          <a:p>
            <a:pPr marL="0" indent="0" eaLnBrk="1" hangingPunct="1">
              <a:buNone/>
            </a:pPr>
            <a:r>
              <a:rPr lang="el-GR" altLang="el-GR" sz="2600" dirty="0" smtClean="0"/>
              <a:t>Πρότυπα: </a:t>
            </a:r>
          </a:p>
          <a:p>
            <a:pPr marL="354013" lvl="2" indent="-354013" eaLnBrk="1" hangingPunct="1">
              <a:buFontTx/>
              <a:buChar char="•"/>
            </a:pPr>
            <a:r>
              <a:rPr lang="en-US" altLang="el-GR" dirty="0" smtClean="0"/>
              <a:t>MARC (Unimarc)</a:t>
            </a:r>
            <a:endParaRPr lang="el-GR" altLang="el-GR" dirty="0" smtClean="0"/>
          </a:p>
          <a:p>
            <a:pPr marL="354013" lvl="2" indent="-354013" eaLnBrk="1" hangingPunct="1">
              <a:buFontTx/>
              <a:buChar char="•"/>
            </a:pPr>
            <a:r>
              <a:rPr lang="en-US" altLang="el-GR" dirty="0" smtClean="0"/>
              <a:t>MARC XML</a:t>
            </a:r>
            <a:endParaRPr lang="el-GR" altLang="el-GR" dirty="0" smtClean="0"/>
          </a:p>
          <a:p>
            <a:pPr marL="354013" lvl="2" indent="-354013" eaLnBrk="1" hangingPunct="1">
              <a:buFontTx/>
              <a:buChar char="•"/>
            </a:pPr>
            <a:r>
              <a:rPr lang="en-US" altLang="el-GR" dirty="0" smtClean="0"/>
              <a:t>MODS</a:t>
            </a:r>
            <a:endParaRPr lang="el-GR" altLang="el-GR" dirty="0" smtClean="0"/>
          </a:p>
          <a:p>
            <a:pPr marL="354013" lvl="2" indent="-354013" eaLnBrk="1" hangingPunct="1">
              <a:buFontTx/>
              <a:buChar char="•"/>
            </a:pPr>
            <a:r>
              <a:rPr lang="en-US" altLang="el-GR" dirty="0" smtClean="0"/>
              <a:t>EAD</a:t>
            </a:r>
            <a:endParaRPr lang="el-GR" altLang="el-GR" dirty="0" smtClean="0"/>
          </a:p>
          <a:p>
            <a:pPr marL="354013" lvl="2" indent="-354013" eaLnBrk="1" hangingPunct="1">
              <a:buFontTx/>
              <a:buChar char="•"/>
            </a:pPr>
            <a:r>
              <a:rPr lang="en-US" altLang="el-GR" dirty="0" smtClean="0"/>
              <a:t>CCO</a:t>
            </a:r>
          </a:p>
        </p:txBody>
      </p:sp>
      <p:sp>
        <p:nvSpPr>
          <p:cNvPr id="2" name="Rectangle 1"/>
          <p:cNvSpPr/>
          <p:nvPr/>
        </p:nvSpPr>
        <p:spPr>
          <a:xfrm>
            <a:off x="3563888" y="1916832"/>
            <a:ext cx="5239488" cy="2308324"/>
          </a:xfrm>
          <a:prstGeom prst="rect">
            <a:avLst/>
          </a:prstGeom>
        </p:spPr>
        <p:txBody>
          <a:bodyPr wrap="square">
            <a:spAutoFit/>
          </a:bodyPr>
          <a:lstStyle/>
          <a:p>
            <a:pPr lvl="1" indent="-6350"/>
            <a:r>
              <a:rPr lang="el-GR" altLang="el-GR" sz="2400" b="1" dirty="0">
                <a:latin typeface="+mn-lt"/>
              </a:rPr>
              <a:t>Χρήση</a:t>
            </a:r>
            <a:r>
              <a:rPr lang="el-GR" altLang="el-GR" sz="2400" dirty="0">
                <a:latin typeface="+mn-lt"/>
              </a:rPr>
              <a:t>: </a:t>
            </a:r>
          </a:p>
          <a:p>
            <a:pPr marL="719138" lvl="2" indent="-268288" eaLnBrk="1" hangingPunct="1">
              <a:buFont typeface="Arial" panose="020B0604020202020204" pitchFamily="34" charset="0"/>
              <a:buChar char="•"/>
            </a:pPr>
            <a:r>
              <a:rPr lang="el-GR" altLang="el-GR" sz="2400" dirty="0">
                <a:latin typeface="+mn-lt"/>
              </a:rPr>
              <a:t>Π</a:t>
            </a:r>
            <a:r>
              <a:rPr lang="el-GR" altLang="el-GR" sz="2400" dirty="0" smtClean="0">
                <a:latin typeface="+mn-lt"/>
              </a:rPr>
              <a:t>ρόσβαση </a:t>
            </a:r>
            <a:r>
              <a:rPr lang="el-GR" altLang="el-GR" sz="2400" dirty="0">
                <a:latin typeface="+mn-lt"/>
              </a:rPr>
              <a:t>σε τεκμήρια που αποτελούν μέρος συλλογής κυρίως βιβλιοθηκών)</a:t>
            </a:r>
          </a:p>
          <a:p>
            <a:pPr marL="719138" lvl="2" indent="-268288" eaLnBrk="1" hangingPunct="1">
              <a:buFont typeface="Arial" panose="020B0604020202020204" pitchFamily="34" charset="0"/>
              <a:buChar char="•"/>
            </a:pPr>
            <a:r>
              <a:rPr lang="el-GR" altLang="el-GR" sz="2400" dirty="0">
                <a:latin typeface="+mn-lt"/>
              </a:rPr>
              <a:t>Πρόσβαση συνήθως σε φυσικά τεκμήρια (βιβλία</a:t>
            </a:r>
            <a:r>
              <a:rPr lang="el-GR" altLang="el-GR" sz="2400" dirty="0" smtClean="0">
                <a:latin typeface="+mn-lt"/>
              </a:rPr>
              <a:t>)</a:t>
            </a:r>
            <a:endParaRPr lang="el-GR" altLang="el-GR" sz="2400"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622706034"/>
              </p:ext>
            </p:extLst>
          </p:nvPr>
        </p:nvGraphicFramePr>
        <p:xfrm>
          <a:off x="2843808" y="4581128"/>
          <a:ext cx="5112063" cy="1493520"/>
        </p:xfrm>
        <a:graphic>
          <a:graphicData uri="http://schemas.openxmlformats.org/drawingml/2006/table">
            <a:tbl>
              <a:tblPr firstRow="1" bandRow="1">
                <a:tableStyleId>{9D7B26C5-4107-4FEC-AEDC-1716B250A1EF}</a:tableStyleId>
              </a:tblPr>
              <a:tblGrid>
                <a:gridCol w="1811563"/>
                <a:gridCol w="3300500"/>
              </a:tblGrid>
              <a:tr h="370840">
                <a:tc>
                  <a:txBody>
                    <a:bodyPr/>
                    <a:lstStyle/>
                    <a:p>
                      <a:pPr marL="0" indent="0">
                        <a:buFont typeface="Arial" panose="020B0604020202020204" pitchFamily="34" charset="0"/>
                        <a:buNone/>
                      </a:pPr>
                      <a:r>
                        <a:rPr lang="el-GR" altLang="el-GR" sz="2000" b="1" dirty="0" smtClean="0"/>
                        <a:t>Σημεία πρόσβασης</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lvl="1" indent="0">
                        <a:buFont typeface="Arial" panose="020B0604020202020204" pitchFamily="34" charset="0"/>
                        <a:buNone/>
                      </a:pPr>
                      <a:r>
                        <a:rPr lang="el-GR" altLang="el-GR" sz="2000" b="0" dirty="0" smtClean="0">
                          <a:latin typeface="+mn-lt"/>
                        </a:rPr>
                        <a:t>Με συγγραφέα, τίτλο, θέμα</a:t>
                      </a:r>
                      <a:endParaRPr lang="el-GR" altLang="el-GR" sz="2000" b="0" dirty="0">
                        <a:latin typeface="+mn-lt"/>
                      </a:endParaRP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pPr marL="0" indent="0">
                        <a:buFont typeface="Arial" panose="020B0604020202020204" pitchFamily="34" charset="0"/>
                        <a:buNone/>
                      </a:pPr>
                      <a:r>
                        <a:rPr lang="el-GR" altLang="el-GR" sz="2000" b="1" dirty="0" smtClean="0"/>
                        <a:t>Δείχνουν</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450850" lvl="1" indent="-450850">
                        <a:buFont typeface="Arial" panose="020B0604020202020204" pitchFamily="34" charset="0"/>
                        <a:buNone/>
                      </a:pPr>
                      <a:r>
                        <a:rPr lang="el-GR" altLang="el-GR" sz="2000" b="0" dirty="0" smtClean="0">
                          <a:latin typeface="+mn-lt"/>
                        </a:rPr>
                        <a:t>Τι έχει μια βιβλιοθήκη</a:t>
                      </a:r>
                      <a:endParaRPr lang="el-GR" altLang="el-GR" sz="2000" b="0" dirty="0">
                        <a:latin typeface="+mn-lt"/>
                      </a:endParaRP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254104">
                <a:tc>
                  <a:txBody>
                    <a:bodyPr/>
                    <a:lstStyle/>
                    <a:p>
                      <a:pPr marL="0" indent="0">
                        <a:buFont typeface="Arial" panose="020B0604020202020204" pitchFamily="34" charset="0"/>
                        <a:buNone/>
                      </a:pPr>
                      <a:r>
                        <a:rPr lang="el-GR" altLang="el-GR" sz="2000" b="1" dirty="0" smtClean="0"/>
                        <a:t>Βοηθούν</a:t>
                      </a:r>
                      <a:endParaRPr lang="el-GR" sz="2000" b="1" dirty="0"/>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tc>
                  <a:txBody>
                    <a:bodyPr/>
                    <a:lstStyle/>
                    <a:p>
                      <a:pPr marL="450850" lvl="1" indent="-450850">
                        <a:buFont typeface="Arial" panose="020B0604020202020204" pitchFamily="34" charset="0"/>
                        <a:buNone/>
                      </a:pPr>
                      <a:r>
                        <a:rPr lang="el-GR" altLang="el-GR" sz="2000" b="0" dirty="0" smtClean="0">
                          <a:latin typeface="+mn-lt"/>
                        </a:rPr>
                        <a:t>Στην επιλογή ενός τεκμηρίου</a:t>
                      </a:r>
                      <a:endParaRPr lang="en-US" altLang="el-GR" sz="2000" b="0" dirty="0">
                        <a:latin typeface="+mn-lt"/>
                      </a:endParaRPr>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6758577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l-GR" altLang="el-GR" sz="4000" dirty="0" smtClean="0"/>
              <a:t>Εργαλεία ανάκτησης δεδομένων</a:t>
            </a:r>
            <a:endParaRPr lang="en-US" altLang="el-GR" sz="4000" dirty="0" smtClean="0"/>
          </a:p>
        </p:txBody>
      </p:sp>
      <p:sp>
        <p:nvSpPr>
          <p:cNvPr id="18435" name="Rectangle 3"/>
          <p:cNvSpPr>
            <a:spLocks noGrp="1" noChangeArrowheads="1"/>
          </p:cNvSpPr>
          <p:nvPr>
            <p:ph idx="1"/>
          </p:nvPr>
        </p:nvSpPr>
        <p:spPr>
          <a:xfrm>
            <a:off x="251520" y="1196752"/>
            <a:ext cx="8784976" cy="2304256"/>
          </a:xfrm>
        </p:spPr>
        <p:txBody>
          <a:bodyPr/>
          <a:lstStyle/>
          <a:p>
            <a:pPr marL="0" indent="0" eaLnBrk="1" hangingPunct="1">
              <a:buNone/>
            </a:pPr>
            <a:r>
              <a:rPr lang="el-GR" altLang="el-GR" sz="2800" dirty="0" smtClean="0"/>
              <a:t>Μηχανές αναζήτησης: Λογισμικό ανάκτησης πληροφοριών (</a:t>
            </a:r>
            <a:r>
              <a:rPr lang="en-US" altLang="el-GR" sz="2800" dirty="0" smtClean="0"/>
              <a:t>yahoo, google)</a:t>
            </a:r>
            <a:endParaRPr lang="el-GR" altLang="el-GR" sz="2800" dirty="0" smtClean="0"/>
          </a:p>
          <a:p>
            <a:pPr marL="457200" lvl="1" indent="0" eaLnBrk="1" hangingPunct="1">
              <a:buNone/>
            </a:pPr>
            <a:r>
              <a:rPr lang="el-GR" altLang="el-GR" sz="2400" b="1" dirty="0" smtClean="0"/>
              <a:t>Πρότυπα</a:t>
            </a:r>
            <a:r>
              <a:rPr lang="el-GR" altLang="el-GR" sz="2400" dirty="0" smtClean="0"/>
              <a:t>: --</a:t>
            </a:r>
          </a:p>
          <a:p>
            <a:pPr lvl="2" eaLnBrk="1" hangingPunct="1"/>
            <a:r>
              <a:rPr lang="el-GR" altLang="el-GR" sz="2000" dirty="0" smtClean="0"/>
              <a:t>Φίλτρα</a:t>
            </a:r>
          </a:p>
          <a:p>
            <a:pPr lvl="2" eaLnBrk="1" hangingPunct="1"/>
            <a:r>
              <a:rPr lang="el-GR" altLang="el-GR" sz="2000" dirty="0" smtClean="0"/>
              <a:t>Στατιστική</a:t>
            </a:r>
          </a:p>
        </p:txBody>
      </p:sp>
      <p:graphicFrame>
        <p:nvGraphicFramePr>
          <p:cNvPr id="4" name="Table 3"/>
          <p:cNvGraphicFramePr>
            <a:graphicFrameLocks noGrp="1"/>
          </p:cNvGraphicFramePr>
          <p:nvPr>
            <p:extLst>
              <p:ext uri="{D42A27DB-BD31-4B8C-83A1-F6EECF244321}">
                <p14:modId xmlns:p14="http://schemas.microsoft.com/office/powerpoint/2010/main" val="3834913975"/>
              </p:ext>
            </p:extLst>
          </p:nvPr>
        </p:nvGraphicFramePr>
        <p:xfrm>
          <a:off x="3563888" y="3356992"/>
          <a:ext cx="5112063" cy="1798320"/>
        </p:xfrm>
        <a:graphic>
          <a:graphicData uri="http://schemas.openxmlformats.org/drawingml/2006/table">
            <a:tbl>
              <a:tblPr firstRow="1" bandRow="1">
                <a:tableStyleId>{9D7B26C5-4107-4FEC-AEDC-1716B250A1EF}</a:tableStyleId>
              </a:tblPr>
              <a:tblGrid>
                <a:gridCol w="1811563"/>
                <a:gridCol w="3300500"/>
              </a:tblGrid>
              <a:tr h="370840">
                <a:tc>
                  <a:txBody>
                    <a:bodyPr/>
                    <a:lstStyle/>
                    <a:p>
                      <a:pPr marL="0" indent="0">
                        <a:buFont typeface="Arial" panose="020B0604020202020204" pitchFamily="34" charset="0"/>
                        <a:buNone/>
                      </a:pPr>
                      <a:r>
                        <a:rPr lang="el-GR" altLang="el-GR" sz="2000" b="1" dirty="0" smtClean="0"/>
                        <a:t>Σημεία πρόσβασης</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lvl="1" indent="-457200" eaLnBrk="1" hangingPunct="1">
                        <a:buNone/>
                      </a:pPr>
                      <a:r>
                        <a:rPr lang="el-GR" altLang="el-GR" sz="2000" b="0" dirty="0" smtClean="0"/>
                        <a:t>Όλα</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pPr marL="0" indent="0">
                        <a:buFont typeface="Arial" panose="020B0604020202020204" pitchFamily="34" charset="0"/>
                        <a:buNone/>
                      </a:pPr>
                      <a:r>
                        <a:rPr lang="el-GR" altLang="el-GR" sz="2000" b="1" dirty="0" smtClean="0"/>
                        <a:t>Δείχνουν</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457200" lvl="1" indent="-457200" eaLnBrk="1" hangingPunct="1">
                        <a:buNone/>
                      </a:pPr>
                      <a:r>
                        <a:rPr lang="el-GR" altLang="el-GR" sz="2000" b="0" dirty="0" smtClean="0"/>
                        <a:t>Προς όλες τις κατευθύνσεις</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254104">
                <a:tc>
                  <a:txBody>
                    <a:bodyPr/>
                    <a:lstStyle/>
                    <a:p>
                      <a:pPr marL="0" indent="0">
                        <a:buFont typeface="Arial" panose="020B0604020202020204" pitchFamily="34" charset="0"/>
                        <a:buNone/>
                      </a:pPr>
                      <a:r>
                        <a:rPr lang="el-GR" altLang="el-GR" sz="2000" b="1" dirty="0" smtClean="0"/>
                        <a:t>Βοηθούν</a:t>
                      </a:r>
                      <a:endParaRPr lang="el-GR" sz="2000" b="1" dirty="0"/>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tc>
                  <a:txBody>
                    <a:bodyPr/>
                    <a:lstStyle/>
                    <a:p>
                      <a:pPr marL="0" lvl="1" indent="0" eaLnBrk="1" hangingPunct="1">
                        <a:buNone/>
                      </a:pPr>
                      <a:r>
                        <a:rPr lang="el-GR" altLang="el-GR" sz="2000" b="0" dirty="0" smtClean="0"/>
                        <a:t>Στην ανεύρεση γνωστών και άγνωστων πληροφοριών</a:t>
                      </a:r>
                      <a:endParaRPr lang="en-US" altLang="el-GR" sz="2000" b="0" dirty="0" smtClean="0"/>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4423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altLang="el-GR" dirty="0" smtClean="0"/>
              <a:t>Βάσεις δεδομένων</a:t>
            </a:r>
            <a:endParaRPr lang="en-US" altLang="el-GR" dirty="0" smtClean="0"/>
          </a:p>
        </p:txBody>
      </p:sp>
      <p:sp>
        <p:nvSpPr>
          <p:cNvPr id="19459" name="Rectangle 3"/>
          <p:cNvSpPr>
            <a:spLocks noGrp="1" noChangeArrowheads="1"/>
          </p:cNvSpPr>
          <p:nvPr>
            <p:ph idx="1"/>
          </p:nvPr>
        </p:nvSpPr>
        <p:spPr/>
        <p:txBody>
          <a:bodyPr>
            <a:normAutofit/>
          </a:bodyPr>
          <a:lstStyle/>
          <a:p>
            <a:pPr eaLnBrk="1" hangingPunct="1"/>
            <a:r>
              <a:rPr lang="el-GR" altLang="el-GR" sz="2800" dirty="0" smtClean="0"/>
              <a:t>Φιλοσοφία</a:t>
            </a:r>
          </a:p>
          <a:p>
            <a:pPr eaLnBrk="1" hangingPunct="1"/>
            <a:r>
              <a:rPr lang="el-GR" altLang="el-GR" sz="2800" dirty="0" smtClean="0"/>
              <a:t>Χρήση</a:t>
            </a:r>
          </a:p>
          <a:p>
            <a:pPr eaLnBrk="1" hangingPunct="1"/>
            <a:r>
              <a:rPr lang="el-GR" altLang="el-GR" sz="2800" dirty="0" smtClean="0"/>
              <a:t>Συνδυασμοί πεδίων = συνδυασμοί πληροφοριών</a:t>
            </a:r>
            <a:endParaRPr lang="en-US" altLang="el-GR" sz="2800" dirty="0" smtClean="0"/>
          </a:p>
        </p:txBody>
      </p:sp>
    </p:spTree>
    <p:extLst>
      <p:ext uri="{BB962C8B-B14F-4D97-AF65-F5344CB8AC3E}">
        <p14:creationId xmlns:p14="http://schemas.microsoft.com/office/powerpoint/2010/main" val="168444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6" name="Rectangle 12"/>
          <p:cNvSpPr>
            <a:spLocks noGrp="1" noChangeArrowheads="1"/>
          </p:cNvSpPr>
          <p:nvPr>
            <p:ph type="title"/>
          </p:nvPr>
        </p:nvSpPr>
        <p:spPr/>
        <p:txBody>
          <a:bodyPr/>
          <a:lstStyle/>
          <a:p>
            <a:pPr eaLnBrk="1" hangingPunct="1"/>
            <a:r>
              <a:rPr lang="el-GR" altLang="el-GR" sz="4000" dirty="0" smtClean="0"/>
              <a:t>Ευρετηριάσεις</a:t>
            </a:r>
            <a:endParaRPr lang="en-US" altLang="el-GR" sz="4000" dirty="0" smtClean="0"/>
          </a:p>
        </p:txBody>
      </p:sp>
      <p:sp>
        <p:nvSpPr>
          <p:cNvPr id="20483" name="Rectangle 13"/>
          <p:cNvSpPr>
            <a:spLocks noGrp="1" noChangeArrowheads="1"/>
          </p:cNvSpPr>
          <p:nvPr>
            <p:ph idx="1"/>
          </p:nvPr>
        </p:nvSpPr>
        <p:spPr>
          <a:xfrm>
            <a:off x="457200" y="1196752"/>
            <a:ext cx="8229600" cy="3672408"/>
          </a:xfrm>
        </p:spPr>
        <p:txBody>
          <a:bodyPr>
            <a:normAutofit/>
          </a:bodyPr>
          <a:lstStyle/>
          <a:p>
            <a:pPr marL="0" indent="0" eaLnBrk="1" hangingPunct="1">
              <a:lnSpc>
                <a:spcPct val="110000"/>
              </a:lnSpc>
              <a:spcAft>
                <a:spcPts val="1200"/>
              </a:spcAft>
              <a:buNone/>
            </a:pPr>
            <a:r>
              <a:rPr lang="el-GR" altLang="el-GR" sz="2800" dirty="0" smtClean="0"/>
              <a:t>Ευρετήρια: αναλυτική πρόσβαση στο περιεχόμενο ενός τεκμηρίου</a:t>
            </a:r>
            <a:endParaRPr lang="en-US" altLang="el-GR" sz="2800" dirty="0" smtClean="0"/>
          </a:p>
          <a:p>
            <a:pPr marL="0" lvl="1" indent="0" eaLnBrk="1" hangingPunct="1">
              <a:lnSpc>
                <a:spcPct val="80000"/>
              </a:lnSpc>
              <a:buNone/>
            </a:pPr>
            <a:r>
              <a:rPr lang="el-GR" altLang="el-GR" b="1" dirty="0" smtClean="0"/>
              <a:t>Πρότυπα</a:t>
            </a:r>
            <a:r>
              <a:rPr lang="el-GR" altLang="el-GR" dirty="0" smtClean="0"/>
              <a:t>:</a:t>
            </a:r>
          </a:p>
          <a:p>
            <a:pPr marL="268288" lvl="2" indent="-268288" eaLnBrk="1" hangingPunct="1">
              <a:lnSpc>
                <a:spcPct val="80000"/>
              </a:lnSpc>
            </a:pPr>
            <a:r>
              <a:rPr lang="en-US" altLang="el-GR" dirty="0" smtClean="0"/>
              <a:t>Dublin Core</a:t>
            </a:r>
          </a:p>
          <a:p>
            <a:pPr marL="268288" lvl="2" indent="-268288" eaLnBrk="1" hangingPunct="1">
              <a:lnSpc>
                <a:spcPct val="80000"/>
              </a:lnSpc>
            </a:pPr>
            <a:r>
              <a:rPr lang="en-US" altLang="el-GR" dirty="0" smtClean="0"/>
              <a:t>MARC </a:t>
            </a:r>
            <a:r>
              <a:rPr lang="el-GR" altLang="el-GR" dirty="0" smtClean="0"/>
              <a:t>σχήματα και </a:t>
            </a:r>
            <a:r>
              <a:rPr lang="en-US" altLang="el-GR" dirty="0" smtClean="0"/>
              <a:t>MODS</a:t>
            </a:r>
          </a:p>
          <a:p>
            <a:pPr marL="268288" lvl="2" indent="-268288" eaLnBrk="1" hangingPunct="1">
              <a:lnSpc>
                <a:spcPct val="80000"/>
              </a:lnSpc>
              <a:spcAft>
                <a:spcPts val="1200"/>
              </a:spcAft>
            </a:pPr>
            <a:r>
              <a:rPr lang="en-US" altLang="el-GR" dirty="0" smtClean="0"/>
              <a:t>TEI</a:t>
            </a:r>
          </a:p>
          <a:p>
            <a:pPr marL="268288" lvl="2" indent="-268288" eaLnBrk="1" hangingPunct="1">
              <a:lnSpc>
                <a:spcPct val="80000"/>
              </a:lnSpc>
            </a:pPr>
            <a:r>
              <a:rPr lang="en-US" altLang="el-GR" dirty="0" smtClean="0"/>
              <a:t>EAD</a:t>
            </a:r>
            <a:endParaRPr lang="el-GR" altLang="el-GR" dirty="0" smtClean="0"/>
          </a:p>
          <a:p>
            <a:pPr marL="268288" lvl="2" indent="-268288" eaLnBrk="1" hangingPunct="1">
              <a:lnSpc>
                <a:spcPct val="80000"/>
              </a:lnSpc>
            </a:pPr>
            <a:r>
              <a:rPr lang="en-US" altLang="el-GR" dirty="0" smtClean="0"/>
              <a:t>CIDOC CRM</a:t>
            </a:r>
            <a:endParaRPr lang="el-GR" altLang="el-GR" dirty="0" smtClean="0"/>
          </a:p>
        </p:txBody>
      </p:sp>
      <p:grpSp>
        <p:nvGrpSpPr>
          <p:cNvPr id="2" name="Group 11"/>
          <p:cNvGrpSpPr>
            <a:grpSpLocks/>
          </p:cNvGrpSpPr>
          <p:nvPr/>
        </p:nvGrpSpPr>
        <p:grpSpPr bwMode="auto">
          <a:xfrm flipH="1">
            <a:off x="251520" y="5347182"/>
            <a:ext cx="1971126" cy="1487487"/>
            <a:chOff x="4348" y="3273"/>
            <a:chExt cx="1207" cy="937"/>
          </a:xfrm>
        </p:grpSpPr>
        <p:sp>
          <p:nvSpPr>
            <p:cNvPr id="20485" name="AutoShape 4"/>
            <p:cNvSpPr>
              <a:spLocks noChangeArrowheads="1"/>
            </p:cNvSpPr>
            <p:nvPr/>
          </p:nvSpPr>
          <p:spPr bwMode="auto">
            <a:xfrm rot="1200000" flipH="1">
              <a:off x="4739" y="3914"/>
              <a:ext cx="200" cy="200"/>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20486" name="AutoShape 5"/>
            <p:cNvSpPr>
              <a:spLocks noChangeArrowheads="1"/>
            </p:cNvSpPr>
            <p:nvPr/>
          </p:nvSpPr>
          <p:spPr bwMode="auto">
            <a:xfrm rot="8100000">
              <a:off x="4348" y="3273"/>
              <a:ext cx="306" cy="304"/>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20487" name="AutoShape 6"/>
            <p:cNvSpPr>
              <a:spLocks noChangeArrowheads="1"/>
            </p:cNvSpPr>
            <p:nvPr/>
          </p:nvSpPr>
          <p:spPr bwMode="auto">
            <a:xfrm rot="8100000">
              <a:off x="5109" y="3733"/>
              <a:ext cx="446" cy="444"/>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20488" name="AutoShape 7"/>
            <p:cNvSpPr>
              <a:spLocks noChangeArrowheads="1"/>
            </p:cNvSpPr>
            <p:nvPr/>
          </p:nvSpPr>
          <p:spPr bwMode="auto">
            <a:xfrm rot="17280000" flipH="1">
              <a:off x="5178" y="4008"/>
              <a:ext cx="202" cy="202"/>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20489" name="AutoShape 8"/>
            <p:cNvSpPr>
              <a:spLocks noChangeArrowheads="1"/>
            </p:cNvSpPr>
            <p:nvPr/>
          </p:nvSpPr>
          <p:spPr bwMode="auto">
            <a:xfrm rot="-2700000">
              <a:off x="4791" y="3403"/>
              <a:ext cx="450" cy="450"/>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20490" name="Freeform 9"/>
            <p:cNvSpPr>
              <a:spLocks/>
            </p:cNvSpPr>
            <p:nvPr/>
          </p:nvSpPr>
          <p:spPr bwMode="auto">
            <a:xfrm>
              <a:off x="4516" y="3633"/>
              <a:ext cx="409" cy="219"/>
            </a:xfrm>
            <a:custGeom>
              <a:avLst/>
              <a:gdLst>
                <a:gd name="T0" fmla="*/ 408 w 409"/>
                <a:gd name="T1" fmla="*/ 218 h 219"/>
                <a:gd name="T2" fmla="*/ 203 w 409"/>
                <a:gd name="T3" fmla="*/ 217 h 219"/>
                <a:gd name="T4" fmla="*/ 0 w 409"/>
                <a:gd name="T5" fmla="*/ 0 h 219"/>
                <a:gd name="T6" fmla="*/ 206 w 409"/>
                <a:gd name="T7" fmla="*/ 0 h 219"/>
                <a:gd name="T8" fmla="*/ 408 w 409"/>
                <a:gd name="T9" fmla="*/ 218 h 219"/>
                <a:gd name="T10" fmla="*/ 0 60000 65536"/>
                <a:gd name="T11" fmla="*/ 0 60000 65536"/>
                <a:gd name="T12" fmla="*/ 0 60000 65536"/>
                <a:gd name="T13" fmla="*/ 0 60000 65536"/>
                <a:gd name="T14" fmla="*/ 0 60000 65536"/>
                <a:gd name="T15" fmla="*/ 0 w 409"/>
                <a:gd name="T16" fmla="*/ 0 h 219"/>
                <a:gd name="T17" fmla="*/ 409 w 409"/>
                <a:gd name="T18" fmla="*/ 219 h 219"/>
              </a:gdLst>
              <a:ahLst/>
              <a:cxnLst>
                <a:cxn ang="T10">
                  <a:pos x="T0" y="T1"/>
                </a:cxn>
                <a:cxn ang="T11">
                  <a:pos x="T2" y="T3"/>
                </a:cxn>
                <a:cxn ang="T12">
                  <a:pos x="T4" y="T5"/>
                </a:cxn>
                <a:cxn ang="T13">
                  <a:pos x="T6" y="T7"/>
                </a:cxn>
                <a:cxn ang="T14">
                  <a:pos x="T8" y="T9"/>
                </a:cxn>
              </a:cxnLst>
              <a:rect l="T15" t="T16" r="T17" b="T18"/>
              <a:pathLst>
                <a:path w="409" h="219">
                  <a:moveTo>
                    <a:pt x="408" y="218"/>
                  </a:moveTo>
                  <a:lnTo>
                    <a:pt x="203" y="217"/>
                  </a:lnTo>
                  <a:lnTo>
                    <a:pt x="0" y="0"/>
                  </a:lnTo>
                  <a:lnTo>
                    <a:pt x="206" y="0"/>
                  </a:lnTo>
                  <a:lnTo>
                    <a:pt x="408" y="218"/>
                  </a:lnTo>
                </a:path>
              </a:pathLst>
            </a:custGeom>
            <a:solidFill>
              <a:schemeClr val="accent1"/>
            </a:solidFill>
            <a:ln w="12700" cap="flat" cmpd="sng">
              <a:solidFill>
                <a:schemeClr val="accent1"/>
              </a:solidFill>
              <a:prstDash val="solid"/>
              <a:round/>
              <a:headEnd/>
              <a:tailEnd/>
            </a:ln>
          </p:spPr>
          <p:txBody>
            <a:bodyPr wrap="none" anchor="ctr"/>
            <a:lstStyle/>
            <a:p>
              <a:endParaRPr lang="el-GR" dirty="0"/>
            </a:p>
          </p:txBody>
        </p:sp>
        <p:sp>
          <p:nvSpPr>
            <p:cNvPr id="20491" name="Rectangle 10"/>
            <p:cNvSpPr>
              <a:spLocks noChangeArrowheads="1"/>
            </p:cNvSpPr>
            <p:nvPr/>
          </p:nvSpPr>
          <p:spPr bwMode="auto">
            <a:xfrm>
              <a:off x="4512" y="3423"/>
              <a:ext cx="199" cy="196"/>
            </a:xfrm>
            <a:prstGeom prst="rect">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grpSp>
      <p:graphicFrame>
        <p:nvGraphicFramePr>
          <p:cNvPr id="12" name="Table 11"/>
          <p:cNvGraphicFramePr>
            <a:graphicFrameLocks noGrp="1"/>
          </p:cNvGraphicFramePr>
          <p:nvPr>
            <p:extLst>
              <p:ext uri="{D42A27DB-BD31-4B8C-83A1-F6EECF244321}">
                <p14:modId xmlns:p14="http://schemas.microsoft.com/office/powerpoint/2010/main" val="4275307130"/>
              </p:ext>
            </p:extLst>
          </p:nvPr>
        </p:nvGraphicFramePr>
        <p:xfrm>
          <a:off x="3707904" y="3837072"/>
          <a:ext cx="5112063" cy="2407920"/>
        </p:xfrm>
        <a:graphic>
          <a:graphicData uri="http://schemas.openxmlformats.org/drawingml/2006/table">
            <a:tbl>
              <a:tblPr firstRow="1" bandRow="1">
                <a:tableStyleId>{9D7B26C5-4107-4FEC-AEDC-1716B250A1EF}</a:tableStyleId>
              </a:tblPr>
              <a:tblGrid>
                <a:gridCol w="1584176"/>
                <a:gridCol w="3527887"/>
              </a:tblGrid>
              <a:tr h="370840">
                <a:tc>
                  <a:txBody>
                    <a:bodyPr/>
                    <a:lstStyle/>
                    <a:p>
                      <a:pPr marL="0" indent="0">
                        <a:buFont typeface="Arial" panose="020B0604020202020204" pitchFamily="34" charset="0"/>
                        <a:buNone/>
                      </a:pPr>
                      <a:r>
                        <a:rPr lang="el-GR" altLang="el-GR" sz="2000" b="1" dirty="0" smtClean="0"/>
                        <a:t>Σημεία πρόσβασης</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57200" lvl="1" indent="-457200" eaLnBrk="1" hangingPunct="1">
                        <a:lnSpc>
                          <a:spcPct val="80000"/>
                        </a:lnSpc>
                      </a:pPr>
                      <a:r>
                        <a:rPr lang="el-GR" altLang="el-GR" sz="2000" b="0" dirty="0" smtClean="0"/>
                        <a:t>Όλα όσα καταγράφονται</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pPr marL="0" indent="0">
                        <a:buFont typeface="Arial" panose="020B0604020202020204" pitchFamily="34" charset="0"/>
                        <a:buNone/>
                      </a:pPr>
                      <a:r>
                        <a:rPr lang="el-GR" altLang="el-GR" sz="2000" b="1" dirty="0" smtClean="0"/>
                        <a:t>Δείχνουν</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lvl="1" indent="0" eaLnBrk="1" hangingPunct="1">
                        <a:buNone/>
                      </a:pPr>
                      <a:r>
                        <a:rPr lang="el-GR" altLang="el-GR" sz="2000" dirty="0" smtClean="0"/>
                        <a:t>Θεματικά κυρίως σύνολα πληροφοριών</a:t>
                      </a:r>
                      <a:endParaRPr lang="el-GR" altLang="el-GR" sz="2000" b="0" dirty="0" smtClean="0"/>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254104">
                <a:tc>
                  <a:txBody>
                    <a:bodyPr/>
                    <a:lstStyle/>
                    <a:p>
                      <a:pPr marL="0" indent="0">
                        <a:buFont typeface="Arial" panose="020B0604020202020204" pitchFamily="34" charset="0"/>
                        <a:buNone/>
                      </a:pPr>
                      <a:r>
                        <a:rPr lang="el-GR" altLang="el-GR" sz="2000" b="1" dirty="0" smtClean="0"/>
                        <a:t>Βοηθούν</a:t>
                      </a:r>
                      <a:endParaRPr lang="el-GR" sz="2000" b="1" dirty="0"/>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tc>
                  <a:txBody>
                    <a:bodyPr/>
                    <a:lstStyle/>
                    <a:p>
                      <a:pPr marL="0" lvl="1" indent="0" eaLnBrk="1" hangingPunct="1">
                        <a:buNone/>
                      </a:pPr>
                      <a:r>
                        <a:rPr lang="el-GR" altLang="el-GR" sz="2000" dirty="0" smtClean="0"/>
                        <a:t>Στην ανεύρεση μη γνωστών πληροφοριών ανεξαρτήτως σημείου προέλευσης</a:t>
                      </a:r>
                      <a:endParaRPr lang="en-US" altLang="el-GR" sz="2000" b="0" dirty="0" smtClean="0"/>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61891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stCondLst>
                                            <p:cond delay="0"/>
                                          </p:stCondLst>
                                        </p:cTn>
                                        <p:tgtEl>
                                          <p:spTgt spid="2"/>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276">
                                            <p:txEl>
                                              <p:charRg st="4294967295" end="4294967295"/>
                                            </p:txEl>
                                          </p:spTgt>
                                        </p:tgtEl>
                                        <p:attrNameLst>
                                          <p:attrName>style.visibility</p:attrName>
                                        </p:attrNameLst>
                                      </p:cBhvr>
                                      <p:to>
                                        <p:strVal val="visible"/>
                                      </p:to>
                                    </p:set>
                                    <p:anim calcmode="lin" valueType="num">
                                      <p:cBhvr additive="base">
                                        <p:cTn id="11" dur="500" fill="hold">
                                          <p:stCondLst>
                                            <p:cond delay="0"/>
                                          </p:stCondLst>
                                        </p:cTn>
                                        <p:tgtEl>
                                          <p:spTgt spid="11276">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2" dur="500" fill="hold">
                                          <p:stCondLst>
                                            <p:cond delay="0"/>
                                          </p:stCondLst>
                                        </p:cTn>
                                        <p:tgtEl>
                                          <p:spTgt spid="11276">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altLang="el-GR" dirty="0"/>
              <a:t>Η υποδομή για την αναζήτηση και ανάκτηση πληροφοριών</a:t>
            </a:r>
            <a:r>
              <a:rPr lang="en-US" altLang="el-GR" dirty="0" smtClean="0"/>
              <a:t>:</a:t>
            </a:r>
            <a:endParaRPr lang="el-GR" dirty="0"/>
          </a:p>
        </p:txBody>
      </p:sp>
      <p:sp>
        <p:nvSpPr>
          <p:cNvPr id="5" name="Content Placeholder 4"/>
          <p:cNvSpPr>
            <a:spLocks noGrp="1"/>
          </p:cNvSpPr>
          <p:nvPr>
            <p:ph idx="1"/>
          </p:nvPr>
        </p:nvSpPr>
        <p:spPr/>
        <p:txBody>
          <a:bodyPr>
            <a:normAutofit/>
          </a:bodyPr>
          <a:lstStyle/>
          <a:p>
            <a:r>
              <a:rPr lang="el-GR" b="1" dirty="0">
                <a:solidFill>
                  <a:schemeClr val="tx2"/>
                </a:solidFill>
              </a:rPr>
              <a:t>Δελτία και Κάρτες </a:t>
            </a:r>
            <a:endParaRPr lang="el-GR" b="1" dirty="0" smtClean="0">
              <a:solidFill>
                <a:schemeClr val="tx2"/>
              </a:solidFill>
            </a:endParaRPr>
          </a:p>
          <a:p>
            <a:r>
              <a:rPr lang="el-GR" b="1" dirty="0" smtClean="0">
                <a:solidFill>
                  <a:schemeClr val="tx2"/>
                </a:solidFill>
              </a:rPr>
              <a:t>Βιβλιογραφίες</a:t>
            </a:r>
          </a:p>
          <a:p>
            <a:r>
              <a:rPr lang="el-GR" b="1" dirty="0" smtClean="0">
                <a:solidFill>
                  <a:schemeClr val="tx2"/>
                </a:solidFill>
              </a:rPr>
              <a:t>Κατάλογοι</a:t>
            </a:r>
          </a:p>
          <a:p>
            <a:r>
              <a:rPr lang="el-GR" b="1" dirty="0" smtClean="0">
                <a:solidFill>
                  <a:schemeClr val="tx2"/>
                </a:solidFill>
              </a:rPr>
              <a:t>Ευρετήρια</a:t>
            </a:r>
          </a:p>
          <a:p>
            <a:r>
              <a:rPr lang="el-GR" b="1" dirty="0">
                <a:solidFill>
                  <a:schemeClr val="tx2"/>
                </a:solidFill>
              </a:rPr>
              <a:t>Βάσεις </a:t>
            </a:r>
            <a:r>
              <a:rPr lang="el-GR" b="1" dirty="0" smtClean="0">
                <a:solidFill>
                  <a:schemeClr val="tx2"/>
                </a:solidFill>
              </a:rPr>
              <a:t>Δεδομένων</a:t>
            </a:r>
          </a:p>
          <a:p>
            <a:r>
              <a:rPr lang="el-GR" b="1" dirty="0">
                <a:solidFill>
                  <a:schemeClr val="tx2"/>
                </a:solidFill>
              </a:rPr>
              <a:t>Μηχανές </a:t>
            </a:r>
            <a:r>
              <a:rPr lang="el-GR" b="1" dirty="0" smtClean="0">
                <a:solidFill>
                  <a:schemeClr val="tx2"/>
                </a:solidFill>
              </a:rPr>
              <a:t>Αναζήτησης</a:t>
            </a:r>
            <a:endParaRPr lang="el-GR" b="1" dirty="0">
              <a:solidFill>
                <a:schemeClr val="tx2"/>
              </a:solidFill>
            </a:endParaRPr>
          </a:p>
        </p:txBody>
      </p:sp>
    </p:spTree>
    <p:extLst>
      <p:ext uri="{BB962C8B-B14F-4D97-AF65-F5344CB8AC3E}">
        <p14:creationId xmlns:p14="http://schemas.microsoft.com/office/powerpoint/2010/main" val="302113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5607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120014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Δάφνη </a:t>
            </a:r>
            <a:r>
              <a:rPr lang="el-GR" sz="2000" dirty="0" err="1" smtClean="0"/>
              <a:t>Κυριάκη</a:t>
            </a:r>
            <a:r>
              <a:rPr lang="el-GR" sz="2000" dirty="0" smtClean="0"/>
              <a:t>-</a:t>
            </a:r>
            <a:r>
              <a:rPr lang="el-GR" sz="2000" dirty="0" err="1" smtClean="0"/>
              <a:t>Μάνεση</a:t>
            </a:r>
            <a:r>
              <a:rPr lang="el-GR" sz="2000" dirty="0" smtClean="0"/>
              <a:t> </a:t>
            </a:r>
            <a:r>
              <a:rPr lang="el-GR" sz="2000" dirty="0" smtClean="0"/>
              <a:t>2014. Δάφνη </a:t>
            </a:r>
            <a:r>
              <a:rPr lang="el-GR" sz="2000" dirty="0" err="1" smtClean="0"/>
              <a:t>Κυριάκη</a:t>
            </a:r>
            <a:r>
              <a:rPr lang="el-GR" sz="2000" dirty="0" smtClean="0"/>
              <a:t>-</a:t>
            </a:r>
            <a:r>
              <a:rPr lang="el-GR" sz="2000" dirty="0" err="1" smtClean="0"/>
              <a:t>Μάνεση</a:t>
            </a:r>
            <a:r>
              <a:rPr lang="el-GR" sz="2000" dirty="0" smtClean="0"/>
              <a:t> </a:t>
            </a:r>
            <a:r>
              <a:rPr lang="el-GR" sz="2000" dirty="0" smtClean="0"/>
              <a:t>2014. </a:t>
            </a:r>
            <a:r>
              <a:rPr lang="el-GR" sz="2000" dirty="0"/>
              <a:t>«Οργάνωση Πληροφοριών – Ταξινόμηση (Θ). Ενότητα </a:t>
            </a:r>
            <a:r>
              <a:rPr lang="el-GR" sz="2000" dirty="0" smtClean="0"/>
              <a:t>2: </a:t>
            </a:r>
            <a:r>
              <a:rPr lang="el-GR" sz="2000" dirty="0"/>
              <a:t>Εισαγωγή </a:t>
            </a:r>
            <a:r>
              <a:rPr lang="el-GR" sz="2000" dirty="0" smtClean="0"/>
              <a:t>(β </a:t>
            </a:r>
            <a:r>
              <a:rPr lang="el-GR" sz="2000" dirty="0"/>
              <a:t>μέρος</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3762315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3036355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35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1568805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406707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dirty="0" smtClean="0"/>
              <a:t>Τι θα δούμε</a:t>
            </a:r>
            <a:endParaRPr lang="en-US" altLang="el-GR" dirty="0" smtClean="0"/>
          </a:p>
        </p:txBody>
      </p:sp>
      <p:sp>
        <p:nvSpPr>
          <p:cNvPr id="10243" name="Rectangle 3"/>
          <p:cNvSpPr>
            <a:spLocks noGrp="1" noChangeArrowheads="1"/>
          </p:cNvSpPr>
          <p:nvPr>
            <p:ph idx="1"/>
          </p:nvPr>
        </p:nvSpPr>
        <p:spPr/>
        <p:txBody>
          <a:bodyPr/>
          <a:lstStyle/>
          <a:p>
            <a:pPr>
              <a:spcAft>
                <a:spcPct val="75000"/>
              </a:spcAft>
            </a:pPr>
            <a:r>
              <a:rPr lang="el-GR" altLang="el-GR" sz="2800" dirty="0" smtClean="0"/>
              <a:t>Φωνές από το παρελθόν</a:t>
            </a:r>
            <a:endParaRPr lang="en-US" altLang="el-GR" sz="2800" dirty="0" smtClean="0"/>
          </a:p>
          <a:p>
            <a:pPr>
              <a:spcAft>
                <a:spcPct val="75000"/>
              </a:spcAft>
            </a:pPr>
            <a:r>
              <a:rPr lang="el-GR" altLang="el-GR" sz="2800" dirty="0" smtClean="0"/>
              <a:t>Το παρόν</a:t>
            </a:r>
          </a:p>
          <a:p>
            <a:pPr>
              <a:spcAft>
                <a:spcPct val="75000"/>
              </a:spcAft>
            </a:pPr>
            <a:r>
              <a:rPr lang="el-GR" altLang="el-GR" sz="2800" dirty="0" smtClean="0"/>
              <a:t>Το μέλλον</a:t>
            </a:r>
            <a:endParaRPr lang="en-US" altLang="el-GR" sz="2800" dirty="0" smtClean="0"/>
          </a:p>
        </p:txBody>
      </p:sp>
      <p:sp>
        <p:nvSpPr>
          <p:cNvPr id="10245" name="Rectangle 5"/>
          <p:cNvSpPr>
            <a:spLocks noChangeArrowheads="1"/>
          </p:cNvSpPr>
          <p:nvPr/>
        </p:nvSpPr>
        <p:spPr bwMode="auto">
          <a:xfrm>
            <a:off x="694094" y="5085184"/>
            <a:ext cx="779621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l-GR" altLang="el-GR" sz="2400" b="1" dirty="0">
                <a:latin typeface="+mn-lt"/>
              </a:rPr>
              <a:t>Οι ερωτήσεις σας είναι σημαντικές</a:t>
            </a:r>
            <a:endParaRPr lang="en-US" altLang="el-GR" sz="2400" b="1" dirty="0">
              <a:latin typeface="+mn-lt"/>
            </a:endParaRPr>
          </a:p>
        </p:txBody>
      </p:sp>
    </p:spTree>
    <p:extLst>
      <p:ext uri="{BB962C8B-B14F-4D97-AF65-F5344CB8AC3E}">
        <p14:creationId xmlns:p14="http://schemas.microsoft.com/office/powerpoint/2010/main" val="179667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lide(fromTop)">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slide(fromTop)">
                                      <p:cBhvr>
                                        <p:cTn id="12" dur="500"/>
                                        <p:tgtEl>
                                          <p:spTgt spid="10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slide(fromTop)">
                                      <p:cBhvr>
                                        <p:cTn id="17" dur="500"/>
                                        <p:tgtEl>
                                          <p:spTgt spid="102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0245"/>
                                        </p:tgtEl>
                                        <p:attrNameLst>
                                          <p:attrName>style.visibility</p:attrName>
                                        </p:attrNameLst>
                                      </p:cBhvr>
                                      <p:to>
                                        <p:strVal val="visible"/>
                                      </p:to>
                                    </p:set>
                                    <p:animEffect transition="in" filter="slide(fromBottom)">
                                      <p:cBhvr>
                                        <p:cTn id="2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P spid="1024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altLang="el-GR" dirty="0" smtClean="0"/>
              <a:t>Το παρελθόν: Δελτία ερευνητών</a:t>
            </a:r>
            <a:endParaRPr lang="en-US" altLang="el-GR" dirty="0" smtClean="0"/>
          </a:p>
        </p:txBody>
      </p:sp>
      <p:sp>
        <p:nvSpPr>
          <p:cNvPr id="16387" name="Rectangle 3"/>
          <p:cNvSpPr>
            <a:spLocks noGrp="1" noChangeArrowheads="1"/>
          </p:cNvSpPr>
          <p:nvPr>
            <p:ph idx="1"/>
          </p:nvPr>
        </p:nvSpPr>
        <p:spPr/>
        <p:txBody>
          <a:bodyPr/>
          <a:lstStyle/>
          <a:p>
            <a:pPr marL="1033463" lvl="2" indent="-233363" eaLnBrk="1" hangingPunct="1">
              <a:spcAft>
                <a:spcPct val="75000"/>
              </a:spcAft>
              <a:buClr>
                <a:srgbClr val="FF9900"/>
              </a:buClr>
            </a:pPr>
            <a:endParaRPr lang="el-GR" altLang="el-GR" sz="2400" dirty="0" smtClean="0"/>
          </a:p>
          <a:p>
            <a:pPr marL="1033463" lvl="2" indent="-233363" eaLnBrk="1" hangingPunct="1">
              <a:spcAft>
                <a:spcPct val="75000"/>
              </a:spcAft>
              <a:buClr>
                <a:srgbClr val="FF9900"/>
              </a:buClr>
            </a:pPr>
            <a:endParaRPr lang="en-US" altLang="el-GR" sz="2400" dirty="0" smtClean="0"/>
          </a:p>
        </p:txBody>
      </p:sp>
      <p:pic>
        <p:nvPicPr>
          <p:cNvPr id="5124" name="Picture 4" descr="σάρωση001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814" y="1340768"/>
            <a:ext cx="6804372" cy="482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14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nodePh="1">
                                  <p:stCondLst>
                                    <p:cond delay="0"/>
                                  </p:stCondLst>
                                  <p:endCondLst>
                                    <p:cond evt="begin" delay="0">
                                      <p:tn val="5"/>
                                    </p:cond>
                                  </p:end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slide(fromTop)">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l-GR" altLang="el-GR" dirty="0" smtClean="0">
                <a:latin typeface="+mn-lt"/>
              </a:rPr>
              <a:t>Δελτία</a:t>
            </a:r>
            <a:endParaRPr lang="en-US" altLang="el-GR" dirty="0" smtClean="0">
              <a:latin typeface="+mn-lt"/>
            </a:endParaRPr>
          </a:p>
        </p:txBody>
      </p:sp>
      <p:pic>
        <p:nvPicPr>
          <p:cNvPr id="23559" name="Picture 7" descr="Various versions of one fil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8713" y="989870"/>
            <a:ext cx="4819476" cy="2429988"/>
          </a:xfrm>
        </p:spPr>
      </p:pic>
      <p:sp>
        <p:nvSpPr>
          <p:cNvPr id="23555" name="Rectangle 3"/>
          <p:cNvSpPr>
            <a:spLocks noChangeArrowheads="1"/>
          </p:cNvSpPr>
          <p:nvPr/>
        </p:nvSpPr>
        <p:spPr bwMode="auto">
          <a:xfrm>
            <a:off x="5319910" y="954137"/>
            <a:ext cx="2744787" cy="70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spcAft>
                <a:spcPct val="75000"/>
              </a:spcAft>
            </a:pPr>
            <a:r>
              <a:rPr lang="el-GR" altLang="el-GR" sz="2000" dirty="0">
                <a:latin typeface="+mn-lt"/>
              </a:rPr>
              <a:t>Τα οργανώνω </a:t>
            </a:r>
            <a:r>
              <a:rPr lang="el-GR" altLang="el-GR" sz="2000" dirty="0" smtClean="0">
                <a:latin typeface="+mn-lt"/>
              </a:rPr>
              <a:t>αλφαβητικά κατά </a:t>
            </a:r>
            <a:endParaRPr lang="en-US" altLang="el-GR" sz="2000" dirty="0">
              <a:latin typeface="+mn-lt"/>
            </a:endParaRPr>
          </a:p>
        </p:txBody>
      </p:sp>
      <p:sp>
        <p:nvSpPr>
          <p:cNvPr id="23557" name="Rectangle 5"/>
          <p:cNvSpPr>
            <a:spLocks noChangeArrowheads="1"/>
          </p:cNvSpPr>
          <p:nvPr/>
        </p:nvSpPr>
        <p:spPr bwMode="auto">
          <a:xfrm>
            <a:off x="277813" y="3645024"/>
            <a:ext cx="847566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0"/>
              </a:spcBef>
              <a:spcAft>
                <a:spcPts val="0"/>
              </a:spcAft>
            </a:pPr>
            <a:r>
              <a:rPr lang="el-GR" altLang="el-GR" sz="2000" dirty="0">
                <a:latin typeface="+mn-lt"/>
              </a:rPr>
              <a:t>Τοποθετώ τις κάρτες κατά θέμα και μέσα σε κάθε θέμα κατά συγγραφέα. Μέσα σε κάθε συγγραφέα μπορώ να υποδιαιρέσω κατά τίτλο κάθε έργου τους. Σε κάθε κάρτα γράφω τις σημειώσεις για την έρευνά μου εκεί που αντιστοιχούν.</a:t>
            </a:r>
          </a:p>
          <a:p>
            <a:pPr eaLnBrk="1" hangingPunct="1">
              <a:spcBef>
                <a:spcPts val="1200"/>
              </a:spcBef>
              <a:spcAft>
                <a:spcPts val="0"/>
              </a:spcAft>
            </a:pPr>
            <a:r>
              <a:rPr lang="el-GR" altLang="el-GR" sz="2000" b="1" dirty="0">
                <a:latin typeface="+mn-lt"/>
              </a:rPr>
              <a:t>Πετυχαίνω</a:t>
            </a:r>
            <a:r>
              <a:rPr lang="el-GR" altLang="el-GR" sz="2000" b="1" dirty="0" smtClean="0">
                <a:latin typeface="+mn-lt"/>
              </a:rPr>
              <a:t>:</a:t>
            </a:r>
          </a:p>
          <a:p>
            <a:pPr marL="342900" indent="-342900" eaLnBrk="1" hangingPunct="1">
              <a:spcBef>
                <a:spcPts val="0"/>
              </a:spcBef>
              <a:spcAft>
                <a:spcPts val="0"/>
              </a:spcAft>
              <a:buFont typeface="Arial" panose="020B0604020202020204" pitchFamily="34" charset="0"/>
              <a:buChar char="•"/>
            </a:pPr>
            <a:r>
              <a:rPr lang="el-GR" altLang="el-GR" sz="2000" dirty="0" smtClean="0">
                <a:latin typeface="+mn-lt"/>
              </a:rPr>
              <a:t>Να </a:t>
            </a:r>
            <a:r>
              <a:rPr lang="el-GR" altLang="el-GR" sz="2000" dirty="0">
                <a:latin typeface="+mn-lt"/>
              </a:rPr>
              <a:t>έχω τις πηγές</a:t>
            </a:r>
          </a:p>
          <a:p>
            <a:pPr marL="342900" indent="-342900" eaLnBrk="1" hangingPunct="1">
              <a:spcBef>
                <a:spcPts val="0"/>
              </a:spcBef>
              <a:spcAft>
                <a:spcPts val="0"/>
              </a:spcAft>
              <a:buFont typeface="Arial" panose="020B0604020202020204" pitchFamily="34" charset="0"/>
              <a:buChar char="•"/>
            </a:pPr>
            <a:r>
              <a:rPr lang="el-GR" altLang="el-GR" sz="2000" dirty="0">
                <a:latin typeface="+mn-lt"/>
              </a:rPr>
              <a:t>Να βρίσκω αυτό που θέλω</a:t>
            </a:r>
          </a:p>
          <a:p>
            <a:pPr marL="342900" indent="-342900" eaLnBrk="1" hangingPunct="1">
              <a:spcBef>
                <a:spcPts val="0"/>
              </a:spcBef>
              <a:spcAft>
                <a:spcPts val="0"/>
              </a:spcAft>
              <a:buFont typeface="Arial" panose="020B0604020202020204" pitchFamily="34" charset="0"/>
              <a:buChar char="•"/>
            </a:pPr>
            <a:r>
              <a:rPr lang="el-GR" altLang="el-GR" sz="2000" dirty="0">
                <a:latin typeface="+mn-lt"/>
              </a:rPr>
              <a:t>Να οργανώσω την έρευνά μου</a:t>
            </a:r>
          </a:p>
          <a:p>
            <a:pPr eaLnBrk="1" hangingPunct="1">
              <a:spcBef>
                <a:spcPts val="0"/>
              </a:spcBef>
              <a:spcAft>
                <a:spcPts val="0"/>
              </a:spcAft>
            </a:pPr>
            <a:endParaRPr lang="en-US" altLang="el-GR" sz="2000" dirty="0">
              <a:latin typeface="+mn-lt"/>
            </a:endParaRPr>
          </a:p>
          <a:p>
            <a:pPr eaLnBrk="1" hangingPunct="1">
              <a:spcBef>
                <a:spcPts val="0"/>
              </a:spcBef>
              <a:spcAft>
                <a:spcPts val="0"/>
              </a:spcAft>
            </a:pPr>
            <a:r>
              <a:rPr lang="en-US" altLang="el-GR" sz="2000" dirty="0">
                <a:latin typeface="+mn-lt"/>
              </a:rPr>
              <a:t>You can do that when </a:t>
            </a:r>
            <a:r>
              <a:rPr lang="en-US" altLang="el-GR" sz="2000" b="1" dirty="0">
                <a:latin typeface="+mn-lt"/>
              </a:rPr>
              <a:t>versions</a:t>
            </a:r>
            <a:r>
              <a:rPr lang="en-US" altLang="el-GR" sz="2000" dirty="0">
                <a:latin typeface="+mn-lt"/>
              </a:rPr>
              <a:t> are enabled for a SharePoint document library.</a:t>
            </a:r>
          </a:p>
        </p:txBody>
      </p:sp>
      <p:sp>
        <p:nvSpPr>
          <p:cNvPr id="6150" name="Line 6"/>
          <p:cNvSpPr>
            <a:spLocks noChangeShapeType="1"/>
          </p:cNvSpPr>
          <p:nvPr/>
        </p:nvSpPr>
        <p:spPr bwMode="auto">
          <a:xfrm>
            <a:off x="339725" y="3573016"/>
            <a:ext cx="84137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latin typeface="+mn-lt"/>
            </a:endParaRPr>
          </a:p>
        </p:txBody>
      </p:sp>
      <p:sp>
        <p:nvSpPr>
          <p:cNvPr id="2" name="Rectangle 1"/>
          <p:cNvSpPr/>
          <p:nvPr/>
        </p:nvSpPr>
        <p:spPr>
          <a:xfrm>
            <a:off x="6215860" y="2834368"/>
            <a:ext cx="962443" cy="369332"/>
          </a:xfrm>
          <a:prstGeom prst="rect">
            <a:avLst/>
          </a:prstGeom>
        </p:spPr>
        <p:txBody>
          <a:bodyPr wrap="none">
            <a:spAutoFit/>
          </a:bodyPr>
          <a:lstStyle/>
          <a:p>
            <a:pPr marL="285750" indent="-285750" eaLnBrk="1" hangingPunct="1">
              <a:spcBef>
                <a:spcPct val="20000"/>
              </a:spcBef>
              <a:spcAft>
                <a:spcPct val="75000"/>
              </a:spcAft>
              <a:buFont typeface="Arial" panose="020B0604020202020204" pitchFamily="34" charset="0"/>
              <a:buChar char="•"/>
            </a:pPr>
            <a:r>
              <a:rPr lang="el-GR" altLang="el-GR" dirty="0" smtClean="0">
                <a:latin typeface="+mn-lt"/>
              </a:rPr>
              <a:t>Τίτλο</a:t>
            </a:r>
            <a:endParaRPr lang="en-US" altLang="el-GR" dirty="0">
              <a:latin typeface="+mn-lt"/>
            </a:endParaRPr>
          </a:p>
        </p:txBody>
      </p:sp>
      <p:sp>
        <p:nvSpPr>
          <p:cNvPr id="3" name="Rectangle 2"/>
          <p:cNvSpPr/>
          <p:nvPr/>
        </p:nvSpPr>
        <p:spPr>
          <a:xfrm>
            <a:off x="5618517" y="2284326"/>
            <a:ext cx="1539973" cy="369332"/>
          </a:xfrm>
          <a:prstGeom prst="rect">
            <a:avLst/>
          </a:prstGeom>
        </p:spPr>
        <p:txBody>
          <a:bodyPr wrap="none">
            <a:spAutoFit/>
          </a:bodyPr>
          <a:lstStyle/>
          <a:p>
            <a:pPr marL="285750" indent="-285750" eaLnBrk="1" hangingPunct="1">
              <a:spcBef>
                <a:spcPct val="20000"/>
              </a:spcBef>
              <a:spcAft>
                <a:spcPct val="75000"/>
              </a:spcAft>
              <a:buFont typeface="Arial" panose="020B0604020202020204" pitchFamily="34" charset="0"/>
              <a:buChar char="•"/>
            </a:pPr>
            <a:r>
              <a:rPr lang="el-GR" altLang="el-GR" dirty="0" smtClean="0">
                <a:latin typeface="+mn-lt"/>
              </a:rPr>
              <a:t>Συγγραφέα</a:t>
            </a:r>
            <a:endParaRPr lang="el-GR" altLang="el-GR" dirty="0">
              <a:latin typeface="+mn-lt"/>
            </a:endParaRPr>
          </a:p>
        </p:txBody>
      </p:sp>
      <p:sp>
        <p:nvSpPr>
          <p:cNvPr id="4" name="Rectangle 3"/>
          <p:cNvSpPr/>
          <p:nvPr/>
        </p:nvSpPr>
        <p:spPr>
          <a:xfrm>
            <a:off x="5319910" y="1780270"/>
            <a:ext cx="988219" cy="369332"/>
          </a:xfrm>
          <a:prstGeom prst="rect">
            <a:avLst/>
          </a:prstGeom>
        </p:spPr>
        <p:txBody>
          <a:bodyPr wrap="none">
            <a:spAutoFit/>
          </a:bodyPr>
          <a:lstStyle/>
          <a:p>
            <a:pPr marL="285750" indent="-285750" eaLnBrk="1" hangingPunct="1">
              <a:spcBef>
                <a:spcPct val="20000"/>
              </a:spcBef>
              <a:spcAft>
                <a:spcPct val="75000"/>
              </a:spcAft>
              <a:buFont typeface="Arial" panose="020B0604020202020204" pitchFamily="34" charset="0"/>
              <a:buChar char="•"/>
            </a:pPr>
            <a:r>
              <a:rPr lang="el-GR" altLang="el-GR" dirty="0" smtClean="0">
                <a:latin typeface="+mn-lt"/>
              </a:rPr>
              <a:t>Θέμα</a:t>
            </a:r>
            <a:endParaRPr lang="el-GR" altLang="el-GR" dirty="0">
              <a:latin typeface="+mn-lt"/>
            </a:endParaRPr>
          </a:p>
        </p:txBody>
      </p:sp>
    </p:spTree>
    <p:extLst>
      <p:ext uri="{BB962C8B-B14F-4D97-AF65-F5344CB8AC3E}">
        <p14:creationId xmlns:p14="http://schemas.microsoft.com/office/powerpoint/2010/main" val="20545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slide(fromTop)">
                                      <p:cBhvr>
                                        <p:cTn id="7" dur="500"/>
                                        <p:tgtEl>
                                          <p:spTgt spid="235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slide(fromTop)">
                                      <p:cBhvr>
                                        <p:cTn id="12" dur="500"/>
                                        <p:tgtEl>
                                          <p:spTgt spid="23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3557">
                                            <p:txEl>
                                              <p:pRg st="0" end="0"/>
                                            </p:txEl>
                                          </p:spTgt>
                                        </p:tgtEl>
                                        <p:attrNameLst>
                                          <p:attrName>style.visibility</p:attrName>
                                        </p:attrNameLst>
                                      </p:cBhvr>
                                      <p:to>
                                        <p:strVal val="visible"/>
                                      </p:to>
                                    </p:set>
                                    <p:animEffect transition="in" filter="slide(fromLeft)">
                                      <p:cBhvr>
                                        <p:cTn id="17" dur="500"/>
                                        <p:tgtEl>
                                          <p:spTgt spid="2355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3557">
                                            <p:txEl>
                                              <p:pRg st="1" end="1"/>
                                            </p:txEl>
                                          </p:spTgt>
                                        </p:tgtEl>
                                        <p:attrNameLst>
                                          <p:attrName>style.visibility</p:attrName>
                                        </p:attrNameLst>
                                      </p:cBhvr>
                                      <p:to>
                                        <p:strVal val="visible"/>
                                      </p:to>
                                    </p:set>
                                    <p:animEffect transition="in" filter="slide(fromLeft)">
                                      <p:cBhvr>
                                        <p:cTn id="22" dur="500"/>
                                        <p:tgtEl>
                                          <p:spTgt spid="2355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3557">
                                            <p:txEl>
                                              <p:pRg st="2" end="2"/>
                                            </p:txEl>
                                          </p:spTgt>
                                        </p:tgtEl>
                                        <p:attrNameLst>
                                          <p:attrName>style.visibility</p:attrName>
                                        </p:attrNameLst>
                                      </p:cBhvr>
                                      <p:to>
                                        <p:strVal val="visible"/>
                                      </p:to>
                                    </p:set>
                                    <p:animEffect transition="in" filter="slide(fromLeft)">
                                      <p:cBhvr>
                                        <p:cTn id="27" dur="500"/>
                                        <p:tgtEl>
                                          <p:spTgt spid="2355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3557">
                                            <p:txEl>
                                              <p:pRg st="3" end="3"/>
                                            </p:txEl>
                                          </p:spTgt>
                                        </p:tgtEl>
                                        <p:attrNameLst>
                                          <p:attrName>style.visibility</p:attrName>
                                        </p:attrNameLst>
                                      </p:cBhvr>
                                      <p:to>
                                        <p:strVal val="visible"/>
                                      </p:to>
                                    </p:set>
                                    <p:animEffect transition="in" filter="slide(fromLeft)">
                                      <p:cBhvr>
                                        <p:cTn id="32" dur="500"/>
                                        <p:tgtEl>
                                          <p:spTgt spid="23557">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3557">
                                            <p:txEl>
                                              <p:pRg st="4" end="4"/>
                                            </p:txEl>
                                          </p:spTgt>
                                        </p:tgtEl>
                                        <p:attrNameLst>
                                          <p:attrName>style.visibility</p:attrName>
                                        </p:attrNameLst>
                                      </p:cBhvr>
                                      <p:to>
                                        <p:strVal val="visible"/>
                                      </p:to>
                                    </p:set>
                                    <p:animEffect transition="in" filter="slide(fromLeft)">
                                      <p:cBhvr>
                                        <p:cTn id="37" dur="500"/>
                                        <p:tgtEl>
                                          <p:spTgt spid="2355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23557">
                                            <p:txEl>
                                              <p:pRg st="6" end="6"/>
                                            </p:txEl>
                                          </p:spTgt>
                                        </p:tgtEl>
                                        <p:attrNameLst>
                                          <p:attrName>style.visibility</p:attrName>
                                        </p:attrNameLst>
                                      </p:cBhvr>
                                      <p:to>
                                        <p:strVal val="visible"/>
                                      </p:to>
                                    </p:set>
                                    <p:animEffect transition="in" filter="slide(fromLeft)">
                                      <p:cBhvr>
                                        <p:cTn id="42" dur="500"/>
                                        <p:tgtEl>
                                          <p:spTgt spid="235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P spid="2355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l-GR" dirty="0" smtClean="0"/>
              <a:t>Με τα Δελτία παράγω: Βιβλιογραφίες</a:t>
            </a:r>
          </a:p>
        </p:txBody>
      </p:sp>
      <p:sp>
        <p:nvSpPr>
          <p:cNvPr id="7171" name="Content Placeholder 2"/>
          <p:cNvSpPr>
            <a:spLocks noGrp="1"/>
          </p:cNvSpPr>
          <p:nvPr>
            <p:ph idx="1"/>
          </p:nvPr>
        </p:nvSpPr>
        <p:spPr>
          <a:xfrm>
            <a:off x="457200" y="1196752"/>
            <a:ext cx="6851104" cy="3456384"/>
          </a:xfrm>
        </p:spPr>
        <p:txBody>
          <a:bodyPr>
            <a:noAutofit/>
          </a:bodyPr>
          <a:lstStyle/>
          <a:p>
            <a:pPr marL="0" indent="0">
              <a:buNone/>
            </a:pPr>
            <a:r>
              <a:rPr lang="el-GR" altLang="el-GR" sz="2800" b="1" dirty="0" smtClean="0"/>
              <a:t>Οι βιβλιογραφίες μπορεί να είναι</a:t>
            </a:r>
            <a:r>
              <a:rPr lang="el-GR" altLang="el-GR" sz="2800" dirty="0" smtClean="0"/>
              <a:t>:</a:t>
            </a:r>
          </a:p>
          <a:p>
            <a:r>
              <a:rPr lang="el-GR" altLang="el-GR" sz="2400" dirty="0" smtClean="0"/>
              <a:t>Θεματικές</a:t>
            </a:r>
          </a:p>
          <a:p>
            <a:r>
              <a:rPr lang="el-GR" altLang="el-GR" sz="2400" dirty="0" smtClean="0"/>
              <a:t>Γλωσσικές</a:t>
            </a:r>
          </a:p>
          <a:p>
            <a:r>
              <a:rPr lang="el-GR" altLang="el-GR" sz="2400" dirty="0" smtClean="0"/>
              <a:t>Συγγραφικές</a:t>
            </a:r>
          </a:p>
          <a:p>
            <a:r>
              <a:rPr lang="el-GR" altLang="el-GR" sz="2400" dirty="0" smtClean="0"/>
              <a:t>Χρονολογικές</a:t>
            </a:r>
          </a:p>
          <a:p>
            <a:r>
              <a:rPr lang="el-GR" altLang="el-GR" sz="2400" dirty="0" smtClean="0"/>
              <a:t>Τοπικές</a:t>
            </a:r>
          </a:p>
          <a:p>
            <a:r>
              <a:rPr lang="el-GR" altLang="el-GR" sz="2400" dirty="0" smtClean="0"/>
              <a:t>Εκδοτικές</a:t>
            </a:r>
          </a:p>
          <a:p>
            <a:r>
              <a:rPr lang="el-GR" altLang="el-GR" sz="2400" dirty="0" smtClean="0"/>
              <a:t>Μορφής (δισκογραφίες, φιλμογραφίες, κλπ)</a:t>
            </a:r>
          </a:p>
          <a:p>
            <a:pPr>
              <a:buFontTx/>
              <a:buChar char="•"/>
            </a:pPr>
            <a:endParaRPr lang="el-GR" altLang="el-GR" sz="2400" dirty="0" smtClean="0"/>
          </a:p>
          <a:p>
            <a:endParaRPr lang="el-GR" altLang="el-GR" sz="2400" b="1" i="1" u="sng" dirty="0" smtClean="0">
              <a:solidFill>
                <a:srgbClr val="FF0066"/>
              </a:solidFill>
            </a:endParaRPr>
          </a:p>
        </p:txBody>
      </p:sp>
      <p:sp>
        <p:nvSpPr>
          <p:cNvPr id="2" name="Rectangle 1"/>
          <p:cNvSpPr/>
          <p:nvPr/>
        </p:nvSpPr>
        <p:spPr>
          <a:xfrm>
            <a:off x="7018524" y="2348880"/>
            <a:ext cx="1800200" cy="1261884"/>
          </a:xfrm>
          <a:prstGeom prst="rect">
            <a:avLst/>
          </a:prstGeom>
          <a:ln w="34925">
            <a:solidFill>
              <a:schemeClr val="tx1">
                <a:lumMod val="85000"/>
                <a:lumOff val="15000"/>
              </a:schemeClr>
            </a:solidFill>
          </a:ln>
        </p:spPr>
        <p:txBody>
          <a:bodyPr wrap="square">
            <a:spAutoFit/>
          </a:bodyPr>
          <a:lstStyle/>
          <a:p>
            <a:r>
              <a:rPr lang="el-GR" altLang="el-GR" sz="2800" b="1" dirty="0">
                <a:latin typeface="+mn-lt"/>
              </a:rPr>
              <a:t>Πρότυπα</a:t>
            </a:r>
            <a:endParaRPr lang="el-GR" altLang="el-GR" sz="2400" b="1" dirty="0">
              <a:latin typeface="+mn-lt"/>
            </a:endParaRPr>
          </a:p>
          <a:p>
            <a:pPr marL="285750" indent="-285750">
              <a:buFont typeface="Arial" panose="020B0604020202020204" pitchFamily="34" charset="0"/>
              <a:buChar char="•"/>
            </a:pPr>
            <a:r>
              <a:rPr lang="en-US" altLang="el-GR" sz="2400" dirty="0">
                <a:latin typeface="+mn-lt"/>
              </a:rPr>
              <a:t>ISO 832</a:t>
            </a:r>
          </a:p>
          <a:p>
            <a:pPr marL="285750" indent="-285750">
              <a:buFont typeface="Arial" panose="020B0604020202020204" pitchFamily="34" charset="0"/>
              <a:buChar char="•"/>
            </a:pPr>
            <a:r>
              <a:rPr lang="en-US" altLang="el-GR" sz="2400" dirty="0">
                <a:latin typeface="+mn-lt"/>
              </a:rPr>
              <a:t>ISBD</a:t>
            </a:r>
          </a:p>
        </p:txBody>
      </p:sp>
      <p:sp>
        <p:nvSpPr>
          <p:cNvPr id="3" name="Rectangle 2"/>
          <p:cNvSpPr/>
          <p:nvPr/>
        </p:nvSpPr>
        <p:spPr>
          <a:xfrm>
            <a:off x="1242504" y="4939921"/>
            <a:ext cx="6658992" cy="1409617"/>
          </a:xfrm>
          <a:prstGeom prst="rect">
            <a:avLst/>
          </a:prstGeom>
          <a:ln w="22225">
            <a:solidFill>
              <a:srgbClr val="820000"/>
            </a:solidFill>
          </a:ln>
        </p:spPr>
        <p:txBody>
          <a:bodyPr wrap="square">
            <a:spAutoFit/>
          </a:bodyPr>
          <a:lstStyle/>
          <a:p>
            <a:pPr marL="0" indent="0">
              <a:buClr>
                <a:srgbClr val="820000"/>
              </a:buClr>
              <a:buNone/>
            </a:pPr>
            <a:r>
              <a:rPr lang="el-GR" altLang="el-GR" sz="2800" b="1" dirty="0" smtClean="0">
                <a:solidFill>
                  <a:srgbClr val="820000"/>
                </a:solidFill>
                <a:latin typeface="+mn-lt"/>
              </a:rPr>
              <a:t>Προσοχή</a:t>
            </a:r>
            <a:r>
              <a:rPr lang="el-GR" altLang="el-GR" sz="2800" b="1" dirty="0">
                <a:solidFill>
                  <a:srgbClr val="820000"/>
                </a:solidFill>
                <a:latin typeface="+mn-lt"/>
              </a:rPr>
              <a:t>: Βιβλιογραφικές αναφορές</a:t>
            </a:r>
          </a:p>
          <a:p>
            <a:pPr marL="1781175" lvl="2" indent="-257175" eaLnBrk="1" hangingPunct="1">
              <a:lnSpc>
                <a:spcPct val="80000"/>
              </a:lnSpc>
              <a:buFont typeface="Arial" panose="020B0604020202020204" pitchFamily="34" charset="0"/>
              <a:buChar char="•"/>
            </a:pPr>
            <a:r>
              <a:rPr lang="en-US" altLang="el-GR" sz="2400" dirty="0">
                <a:latin typeface="+mn-lt"/>
              </a:rPr>
              <a:t>Chicago manual of style</a:t>
            </a:r>
          </a:p>
          <a:p>
            <a:pPr marL="1781175" lvl="2" indent="-257175" eaLnBrk="1" hangingPunct="1">
              <a:lnSpc>
                <a:spcPct val="80000"/>
              </a:lnSpc>
              <a:buFont typeface="Arial" panose="020B0604020202020204" pitchFamily="34" charset="0"/>
              <a:buChar char="•"/>
            </a:pPr>
            <a:r>
              <a:rPr lang="en-US" altLang="el-GR" sz="2400" dirty="0">
                <a:latin typeface="+mn-lt"/>
              </a:rPr>
              <a:t>Harvard</a:t>
            </a:r>
            <a:r>
              <a:rPr lang="el-GR" altLang="el-GR" sz="2400" dirty="0">
                <a:latin typeface="+mn-lt"/>
              </a:rPr>
              <a:t> </a:t>
            </a:r>
            <a:r>
              <a:rPr lang="en-US" altLang="el-GR" sz="2400" dirty="0">
                <a:latin typeface="+mn-lt"/>
              </a:rPr>
              <a:t>System of referencing</a:t>
            </a:r>
            <a:endParaRPr lang="el-GR" altLang="el-GR" sz="2400" dirty="0">
              <a:latin typeface="+mn-lt"/>
            </a:endParaRPr>
          </a:p>
          <a:p>
            <a:pPr marL="1781175" lvl="2" indent="-257175" eaLnBrk="1" hangingPunct="1">
              <a:lnSpc>
                <a:spcPct val="80000"/>
              </a:lnSpc>
              <a:buFont typeface="Arial" panose="020B0604020202020204" pitchFamily="34" charset="0"/>
              <a:buChar char="•"/>
            </a:pPr>
            <a:r>
              <a:rPr lang="en-US" altLang="el-GR" sz="2400" dirty="0">
                <a:latin typeface="+mn-lt"/>
              </a:rPr>
              <a:t>Turabian</a:t>
            </a:r>
            <a:endParaRPr lang="el-GR" altLang="el-GR" sz="2400" dirty="0">
              <a:latin typeface="+mn-lt"/>
            </a:endParaRPr>
          </a:p>
        </p:txBody>
      </p:sp>
      <p:pic>
        <p:nvPicPr>
          <p:cNvPr id="1026" name="Picture 2" descr="C:\Users\alex\Desktop\Exclamation_Point_Emot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347" y="5001407"/>
            <a:ext cx="1286643" cy="128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2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52" name="Rectangle 12"/>
          <p:cNvSpPr>
            <a:spLocks noGrp="1" noChangeArrowheads="1"/>
          </p:cNvSpPr>
          <p:nvPr>
            <p:ph type="title"/>
          </p:nvPr>
        </p:nvSpPr>
        <p:spPr/>
        <p:txBody>
          <a:bodyPr/>
          <a:lstStyle/>
          <a:p>
            <a:pPr eaLnBrk="1" hangingPunct="1"/>
            <a:r>
              <a:rPr lang="el-GR" altLang="el-GR" sz="4000" dirty="0" smtClean="0"/>
              <a:t>Βιβλιογραφίες</a:t>
            </a:r>
            <a:endParaRPr lang="en-US" altLang="el-GR" sz="4000" dirty="0" smtClean="0"/>
          </a:p>
        </p:txBody>
      </p:sp>
      <p:sp>
        <p:nvSpPr>
          <p:cNvPr id="8195" name="Rectangle 13"/>
          <p:cNvSpPr>
            <a:spLocks noGrp="1" noChangeArrowheads="1"/>
          </p:cNvSpPr>
          <p:nvPr>
            <p:ph idx="1"/>
          </p:nvPr>
        </p:nvSpPr>
        <p:spPr>
          <a:xfrm>
            <a:off x="457200" y="1196751"/>
            <a:ext cx="8229600" cy="5569173"/>
          </a:xfrm>
        </p:spPr>
        <p:txBody>
          <a:bodyPr>
            <a:normAutofit/>
          </a:bodyPr>
          <a:lstStyle/>
          <a:p>
            <a:pPr marL="0" indent="0" eaLnBrk="1" hangingPunct="1">
              <a:lnSpc>
                <a:spcPct val="110000"/>
              </a:lnSpc>
              <a:buNone/>
            </a:pPr>
            <a:r>
              <a:rPr lang="el-GR" altLang="el-GR" sz="2400" b="1" dirty="0" smtClean="0"/>
              <a:t>Βιβλιογραφίες: λίστες πληροφοριακών πακέτων</a:t>
            </a:r>
            <a:endParaRPr lang="en-US" altLang="el-GR" sz="2400" b="1" dirty="0" smtClean="0"/>
          </a:p>
          <a:p>
            <a:pPr marL="987425" indent="-987425" eaLnBrk="1" hangingPunct="1">
              <a:spcBef>
                <a:spcPts val="600"/>
              </a:spcBef>
              <a:buNone/>
            </a:pPr>
            <a:r>
              <a:rPr lang="el-GR" altLang="el-GR" sz="2400" dirty="0" smtClean="0"/>
              <a:t>Χρήση: Πρόσβαση σε τεκμήρια που αποτελούν μέρος μιας ενότητας </a:t>
            </a:r>
          </a:p>
          <a:p>
            <a:pPr marL="1341438" lvl="3" indent="-354013">
              <a:spcBef>
                <a:spcPts val="600"/>
              </a:spcBef>
              <a:buFont typeface="Arial" panose="020B0604020202020204" pitchFamily="34" charset="0"/>
              <a:buChar char="•"/>
            </a:pPr>
            <a:r>
              <a:rPr lang="el-GR" altLang="el-GR" sz="2400" dirty="0" smtClean="0"/>
              <a:t>Θεματικής</a:t>
            </a:r>
          </a:p>
          <a:p>
            <a:pPr marL="1341438" lvl="3" indent="-354013">
              <a:spcBef>
                <a:spcPts val="600"/>
              </a:spcBef>
              <a:buFont typeface="Arial" panose="020B0604020202020204" pitchFamily="34" charset="0"/>
              <a:buChar char="•"/>
            </a:pPr>
            <a:r>
              <a:rPr lang="el-GR" altLang="el-GR" sz="2400" dirty="0" smtClean="0"/>
              <a:t>Γλωσσικής</a:t>
            </a:r>
          </a:p>
          <a:p>
            <a:pPr marL="1341438" lvl="3" indent="-354013">
              <a:spcBef>
                <a:spcPts val="600"/>
              </a:spcBef>
              <a:buFont typeface="Arial" panose="020B0604020202020204" pitchFamily="34" charset="0"/>
              <a:buChar char="•"/>
            </a:pPr>
            <a:r>
              <a:rPr lang="el-GR" altLang="el-GR" sz="2400" dirty="0" smtClean="0"/>
              <a:t>Συγγραφικής</a:t>
            </a:r>
          </a:p>
          <a:p>
            <a:pPr marL="1341438" lvl="3" indent="-354013">
              <a:spcBef>
                <a:spcPts val="600"/>
              </a:spcBef>
              <a:buFont typeface="Arial" panose="020B0604020202020204" pitchFamily="34" charset="0"/>
              <a:buChar char="•"/>
            </a:pPr>
            <a:r>
              <a:rPr lang="el-GR" altLang="el-GR" sz="2400" dirty="0" smtClean="0"/>
              <a:t>Χρονολογικής</a:t>
            </a:r>
          </a:p>
          <a:p>
            <a:pPr marL="1341438" lvl="3" indent="-354013">
              <a:spcBef>
                <a:spcPts val="600"/>
              </a:spcBef>
              <a:buFont typeface="Arial" panose="020B0604020202020204" pitchFamily="34" charset="0"/>
              <a:buChar char="•"/>
            </a:pPr>
            <a:r>
              <a:rPr lang="el-GR" altLang="el-GR" sz="2400" dirty="0" smtClean="0"/>
              <a:t>Τοπικής</a:t>
            </a:r>
          </a:p>
          <a:p>
            <a:pPr marL="1341438" lvl="3" indent="-354013">
              <a:spcBef>
                <a:spcPts val="600"/>
              </a:spcBef>
              <a:buFont typeface="Arial" panose="020B0604020202020204" pitchFamily="34" charset="0"/>
              <a:buChar char="•"/>
            </a:pPr>
            <a:r>
              <a:rPr lang="el-GR" altLang="el-GR" sz="2400" dirty="0" smtClean="0"/>
              <a:t>Εκδοτικής </a:t>
            </a:r>
          </a:p>
          <a:p>
            <a:pPr marL="1341438" lvl="3" indent="-354013">
              <a:spcBef>
                <a:spcPts val="600"/>
              </a:spcBef>
              <a:buFont typeface="Arial" panose="020B0604020202020204" pitchFamily="34" charset="0"/>
              <a:buChar char="•"/>
            </a:pPr>
            <a:r>
              <a:rPr lang="el-GR" altLang="el-GR" sz="2400" dirty="0" smtClean="0"/>
              <a:t>Μορφής</a:t>
            </a:r>
          </a:p>
          <a:p>
            <a:pPr lvl="2" eaLnBrk="1" hangingPunct="1">
              <a:lnSpc>
                <a:spcPct val="80000"/>
              </a:lnSpc>
            </a:pPr>
            <a:endParaRPr lang="en-US" altLang="el-GR" dirty="0" smtClean="0"/>
          </a:p>
        </p:txBody>
      </p:sp>
      <p:grpSp>
        <p:nvGrpSpPr>
          <p:cNvPr id="2" name="Group 11"/>
          <p:cNvGrpSpPr>
            <a:grpSpLocks/>
          </p:cNvGrpSpPr>
          <p:nvPr/>
        </p:nvGrpSpPr>
        <p:grpSpPr bwMode="auto">
          <a:xfrm flipH="1">
            <a:off x="34192" y="5304487"/>
            <a:ext cx="1325016" cy="1919288"/>
            <a:chOff x="4776" y="3278"/>
            <a:chExt cx="889" cy="1209"/>
          </a:xfrm>
        </p:grpSpPr>
        <p:sp>
          <p:nvSpPr>
            <p:cNvPr id="8197" name="AutoShape 4"/>
            <p:cNvSpPr>
              <a:spLocks noChangeArrowheads="1"/>
            </p:cNvSpPr>
            <p:nvPr/>
          </p:nvSpPr>
          <p:spPr bwMode="auto">
            <a:xfrm rot="2700000" flipH="1">
              <a:off x="5271" y="3870"/>
              <a:ext cx="319" cy="323"/>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8198" name="AutoShape 5"/>
            <p:cNvSpPr>
              <a:spLocks noChangeArrowheads="1"/>
            </p:cNvSpPr>
            <p:nvPr/>
          </p:nvSpPr>
          <p:spPr bwMode="auto">
            <a:xfrm rot="13500000" flipH="1">
              <a:off x="4899" y="4037"/>
              <a:ext cx="451" cy="450"/>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8199" name="AutoShape 6"/>
            <p:cNvSpPr>
              <a:spLocks noChangeArrowheads="1"/>
            </p:cNvSpPr>
            <p:nvPr/>
          </p:nvSpPr>
          <p:spPr bwMode="auto">
            <a:xfrm rot="16200000" flipH="1">
              <a:off x="5137" y="3279"/>
              <a:ext cx="204" cy="202"/>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8200" name="AutoShape 7"/>
            <p:cNvSpPr>
              <a:spLocks noChangeArrowheads="1"/>
            </p:cNvSpPr>
            <p:nvPr/>
          </p:nvSpPr>
          <p:spPr bwMode="auto">
            <a:xfrm rot="5400000" flipH="1">
              <a:off x="5211" y="3571"/>
              <a:ext cx="450" cy="458"/>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8201" name="AutoShape 8"/>
            <p:cNvSpPr>
              <a:spLocks noChangeArrowheads="1"/>
            </p:cNvSpPr>
            <p:nvPr/>
          </p:nvSpPr>
          <p:spPr bwMode="auto">
            <a:xfrm rot="8100000" flipH="1">
              <a:off x="5112" y="3627"/>
              <a:ext cx="201" cy="197"/>
            </a:xfrm>
            <a:prstGeom prst="rtTriangle">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sp>
          <p:nvSpPr>
            <p:cNvPr id="8202" name="Freeform 9"/>
            <p:cNvSpPr>
              <a:spLocks/>
            </p:cNvSpPr>
            <p:nvPr/>
          </p:nvSpPr>
          <p:spPr bwMode="auto">
            <a:xfrm>
              <a:off x="4776" y="3724"/>
              <a:ext cx="433" cy="148"/>
            </a:xfrm>
            <a:custGeom>
              <a:avLst/>
              <a:gdLst>
                <a:gd name="T0" fmla="*/ 0 w 433"/>
                <a:gd name="T1" fmla="*/ 0 h 148"/>
                <a:gd name="T2" fmla="*/ 143 w 433"/>
                <a:gd name="T3" fmla="*/ 145 h 148"/>
                <a:gd name="T4" fmla="*/ 432 w 433"/>
                <a:gd name="T5" fmla="*/ 147 h 148"/>
                <a:gd name="T6" fmla="*/ 286 w 433"/>
                <a:gd name="T7" fmla="*/ 0 h 148"/>
                <a:gd name="T8" fmla="*/ 0 w 433"/>
                <a:gd name="T9" fmla="*/ 0 h 148"/>
                <a:gd name="T10" fmla="*/ 0 60000 65536"/>
                <a:gd name="T11" fmla="*/ 0 60000 65536"/>
                <a:gd name="T12" fmla="*/ 0 60000 65536"/>
                <a:gd name="T13" fmla="*/ 0 60000 65536"/>
                <a:gd name="T14" fmla="*/ 0 60000 65536"/>
                <a:gd name="T15" fmla="*/ 0 w 433"/>
                <a:gd name="T16" fmla="*/ 0 h 148"/>
                <a:gd name="T17" fmla="*/ 433 w 433"/>
                <a:gd name="T18" fmla="*/ 148 h 148"/>
              </a:gdLst>
              <a:ahLst/>
              <a:cxnLst>
                <a:cxn ang="T10">
                  <a:pos x="T0" y="T1"/>
                </a:cxn>
                <a:cxn ang="T11">
                  <a:pos x="T2" y="T3"/>
                </a:cxn>
                <a:cxn ang="T12">
                  <a:pos x="T4" y="T5"/>
                </a:cxn>
                <a:cxn ang="T13">
                  <a:pos x="T6" y="T7"/>
                </a:cxn>
                <a:cxn ang="T14">
                  <a:pos x="T8" y="T9"/>
                </a:cxn>
              </a:cxnLst>
              <a:rect l="T15" t="T16" r="T17" b="T18"/>
              <a:pathLst>
                <a:path w="433" h="148">
                  <a:moveTo>
                    <a:pt x="0" y="0"/>
                  </a:moveTo>
                  <a:lnTo>
                    <a:pt x="143" y="145"/>
                  </a:lnTo>
                  <a:lnTo>
                    <a:pt x="432" y="147"/>
                  </a:lnTo>
                  <a:lnTo>
                    <a:pt x="286" y="0"/>
                  </a:lnTo>
                  <a:lnTo>
                    <a:pt x="0" y="0"/>
                  </a:lnTo>
                </a:path>
              </a:pathLst>
            </a:custGeom>
            <a:solidFill>
              <a:schemeClr val="accent1"/>
            </a:solidFill>
            <a:ln w="12700" cap="flat" cmpd="sng">
              <a:solidFill>
                <a:schemeClr val="accent1"/>
              </a:solidFill>
              <a:prstDash val="solid"/>
              <a:round/>
              <a:headEnd/>
              <a:tailEnd/>
            </a:ln>
          </p:spPr>
          <p:txBody>
            <a:bodyPr wrap="none" anchor="ctr"/>
            <a:lstStyle/>
            <a:p>
              <a:endParaRPr lang="el-GR" dirty="0"/>
            </a:p>
          </p:txBody>
        </p:sp>
        <p:sp>
          <p:nvSpPr>
            <p:cNvPr id="8203" name="AutoShape 10"/>
            <p:cNvSpPr>
              <a:spLocks noChangeArrowheads="1"/>
            </p:cNvSpPr>
            <p:nvPr/>
          </p:nvSpPr>
          <p:spPr bwMode="auto">
            <a:xfrm>
              <a:off x="5030" y="3314"/>
              <a:ext cx="288" cy="288"/>
            </a:xfrm>
            <a:prstGeom prst="diamond">
              <a:avLst/>
            </a:prstGeom>
            <a:solidFill>
              <a:schemeClr val="accent1"/>
            </a:solidFill>
            <a:ln w="12700">
              <a:solidFill>
                <a:schemeClr val="accent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l-GR" altLang="el-GR" dirty="0"/>
            </a:p>
          </p:txBody>
        </p:sp>
      </p:grpSp>
      <p:graphicFrame>
        <p:nvGraphicFramePr>
          <p:cNvPr id="4" name="Table 3"/>
          <p:cNvGraphicFramePr>
            <a:graphicFrameLocks noGrp="1"/>
          </p:cNvGraphicFramePr>
          <p:nvPr>
            <p:extLst>
              <p:ext uri="{D42A27DB-BD31-4B8C-83A1-F6EECF244321}">
                <p14:modId xmlns:p14="http://schemas.microsoft.com/office/powerpoint/2010/main" val="3703359548"/>
              </p:ext>
            </p:extLst>
          </p:nvPr>
        </p:nvGraphicFramePr>
        <p:xfrm>
          <a:off x="4337571" y="4387230"/>
          <a:ext cx="4806429" cy="2103120"/>
        </p:xfrm>
        <a:graphic>
          <a:graphicData uri="http://schemas.openxmlformats.org/drawingml/2006/table">
            <a:tbl>
              <a:tblPr firstRow="1" bandRow="1">
                <a:tableStyleId>{9D7B26C5-4107-4FEC-AEDC-1716B250A1EF}</a:tableStyleId>
              </a:tblPr>
              <a:tblGrid>
                <a:gridCol w="1703255"/>
                <a:gridCol w="3103174"/>
              </a:tblGrid>
              <a:tr h="370840">
                <a:tc>
                  <a:txBody>
                    <a:bodyPr/>
                    <a:lstStyle/>
                    <a:p>
                      <a:r>
                        <a:rPr lang="el-GR" altLang="el-GR" sz="2000" b="1" dirty="0" smtClean="0"/>
                        <a:t>Σημεία πρόσβασης</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altLang="el-GR" sz="2000" b="0" dirty="0" smtClean="0"/>
                        <a:t>Με όλα τα παραπάνω</a:t>
                      </a:r>
                      <a:endParaRPr lang="el-GR" sz="2000" b="0" dirty="0"/>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r>
                        <a:rPr lang="el-GR" altLang="el-GR" sz="2000" b="1" dirty="0" smtClean="0"/>
                        <a:t>Δείχνουν</a:t>
                      </a:r>
                      <a:endParaRPr lang="el-GR" sz="2000" b="1" dirty="0"/>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altLang="el-GR" sz="2000" dirty="0" smtClean="0"/>
                        <a:t>Το σύνολο μιας πληροφοριακής ενότητας</a:t>
                      </a:r>
                      <a:endParaRPr lang="el-GR" sz="2000" dirty="0"/>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r>
              <a:tr h="254104">
                <a:tc>
                  <a:txBody>
                    <a:bodyPr/>
                    <a:lstStyle/>
                    <a:p>
                      <a:r>
                        <a:rPr lang="el-GR" altLang="el-GR" sz="2000" b="1" dirty="0" smtClean="0"/>
                        <a:t>Βοηθούν</a:t>
                      </a:r>
                      <a:endParaRPr lang="el-GR" sz="2000" b="1" dirty="0"/>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l-GR" altLang="el-GR" sz="2000" dirty="0" smtClean="0"/>
                        <a:t>Στην έρευνα, συγγραφή, επιστήμη</a:t>
                      </a:r>
                      <a:endParaRPr lang="el-GR" sz="2000" dirty="0"/>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21407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stCondLst>
                                            <p:cond delay="0"/>
                                          </p:stCondLst>
                                        </p:cTn>
                                        <p:tgtEl>
                                          <p:spTgt spid="2"/>
                                        </p:tgtEl>
                                      </p:cBhvr>
                                    </p:animEffect>
                                  </p:childTnLst>
                                </p:cTn>
                              </p:par>
                            </p:childTnLst>
                          </p:cTn>
                        </p:par>
                        <p:par>
                          <p:cTn id="8" fill="hold" nodeType="afterGroup">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0252">
                                            <p:txEl>
                                              <p:charRg st="4294967295" end="4294967295"/>
                                            </p:txEl>
                                          </p:spTgt>
                                        </p:tgtEl>
                                        <p:attrNameLst>
                                          <p:attrName>style.visibility</p:attrName>
                                        </p:attrNameLst>
                                      </p:cBhvr>
                                      <p:to>
                                        <p:strVal val="visible"/>
                                      </p:to>
                                    </p:set>
                                    <p:anim calcmode="lin" valueType="num">
                                      <p:cBhvr additive="base">
                                        <p:cTn id="11" dur="500" fill="hold">
                                          <p:stCondLst>
                                            <p:cond delay="0"/>
                                          </p:stCondLst>
                                        </p:cTn>
                                        <p:tgtEl>
                                          <p:spTgt spid="10252">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12" dur="500" fill="hold">
                                          <p:stCondLst>
                                            <p:cond delay="0"/>
                                          </p:stCondLst>
                                        </p:cTn>
                                        <p:tgtEl>
                                          <p:spTgt spid="10252">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l-GR" altLang="el-GR" dirty="0" smtClean="0"/>
              <a:t>Θεματική βιβλιογραφία</a:t>
            </a:r>
          </a:p>
        </p:txBody>
      </p:sp>
      <p:pic>
        <p:nvPicPr>
          <p:cNvPr id="9220" name="Picture 3" descr="σάρωση0010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04" t="7852" r="14256" b="3501"/>
          <a:stretch/>
        </p:blipFill>
        <p:spPr bwMode="auto">
          <a:xfrm>
            <a:off x="1115616" y="1052736"/>
            <a:ext cx="6912768" cy="543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9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l-GR" altLang="el-GR" dirty="0" smtClean="0"/>
              <a:t>Οδηγοί κάθε είδους</a:t>
            </a:r>
          </a:p>
        </p:txBody>
      </p:sp>
      <p:sp>
        <p:nvSpPr>
          <p:cNvPr id="10243" name="Content Placeholder 2"/>
          <p:cNvSpPr>
            <a:spLocks noGrp="1"/>
          </p:cNvSpPr>
          <p:nvPr>
            <p:ph idx="1"/>
          </p:nvPr>
        </p:nvSpPr>
        <p:spPr>
          <a:xfrm>
            <a:off x="398120" y="1052736"/>
            <a:ext cx="8229600" cy="5661248"/>
          </a:xfrm>
        </p:spPr>
        <p:txBody>
          <a:bodyPr>
            <a:noAutofit/>
          </a:bodyPr>
          <a:lstStyle/>
          <a:p>
            <a:pPr marL="0" indent="0">
              <a:lnSpc>
                <a:spcPct val="80000"/>
              </a:lnSpc>
              <a:spcBef>
                <a:spcPts val="0"/>
              </a:spcBef>
              <a:buNone/>
            </a:pPr>
            <a:r>
              <a:rPr lang="el-GR" altLang="el-GR" sz="1200" b="1" dirty="0" smtClean="0"/>
              <a:t>ΠΑΠΑΔΟΠΟΥΛΟΣ ΓΕΩΡΓΙΟΣ </a:t>
            </a:r>
            <a:r>
              <a:rPr lang="el-GR" altLang="el-GR" sz="1200" dirty="0" smtClean="0"/>
              <a:t> 		ΠΑΤΗΣΙΑ  Χρ. Σμύρνης 10-12		</a:t>
            </a:r>
            <a:r>
              <a:rPr lang="el-GR" altLang="el-GR" sz="1200" b="1" dirty="0" smtClean="0"/>
              <a:t>2102010723</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ΠΑΤΗΣΙΑ  Αγίας Λαύρας 1		</a:t>
            </a:r>
            <a:r>
              <a:rPr lang="el-GR" altLang="el-GR" sz="1200" b="1" dirty="0" smtClean="0"/>
              <a:t>2102018244</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ΙΛΙΟΝ Αποικ. Μεγάλου Κωνσταντίνου 1	</a:t>
            </a:r>
            <a:r>
              <a:rPr lang="el-GR" altLang="el-GR" sz="1200" b="1" dirty="0" smtClean="0"/>
              <a:t>2102616724</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ΠΕΙΡΑΙΑΣ  Μητρ. Χρυσάνθου 13	</a:t>
            </a:r>
            <a:r>
              <a:rPr lang="el-GR" altLang="el-GR" sz="1200" b="1" dirty="0" smtClean="0"/>
              <a:t>2104615021</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ΒΥΡΩΝΑΣ  Αγίου Δημητρίου 7	</a:t>
            </a:r>
            <a:r>
              <a:rPr lang="el-GR" altLang="el-GR" sz="1200" b="1" dirty="0" smtClean="0"/>
              <a:t>2107654551</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a:t>
            </a:r>
            <a:br>
              <a:rPr lang="el-GR" altLang="el-GR" sz="1200" dirty="0" smtClean="0"/>
            </a:br>
            <a:r>
              <a:rPr lang="el-GR" altLang="el-GR" sz="1200" dirty="0" smtClean="0"/>
              <a:t/>
            </a:r>
            <a:br>
              <a:rPr lang="el-GR" altLang="el-GR" sz="1200" dirty="0" smtClean="0"/>
            </a:br>
            <a:r>
              <a:rPr lang="el-GR" altLang="el-GR" sz="1200" dirty="0" smtClean="0"/>
              <a:t>ΖΩΓΡΑΦΟΥ</a:t>
            </a:r>
            <a:br>
              <a:rPr lang="el-GR" altLang="el-GR" sz="1200" dirty="0" smtClean="0"/>
            </a:br>
            <a:r>
              <a:rPr lang="el-GR" altLang="el-GR" sz="1200" dirty="0" smtClean="0"/>
              <a:t>Δάφνης 2</a:t>
            </a:r>
            <a:br>
              <a:rPr lang="el-GR" altLang="el-GR" sz="1200" dirty="0" smtClean="0"/>
            </a:br>
            <a:r>
              <a:rPr lang="el-GR" altLang="el-GR" sz="1200" dirty="0" smtClean="0"/>
              <a:t>15772 </a:t>
            </a:r>
          </a:p>
          <a:p>
            <a:pPr marL="0" indent="0">
              <a:lnSpc>
                <a:spcPct val="80000"/>
              </a:lnSpc>
              <a:spcBef>
                <a:spcPts val="0"/>
              </a:spcBef>
              <a:buNone/>
            </a:pPr>
            <a:r>
              <a:rPr lang="el-GR" altLang="el-GR" sz="1200" b="1" dirty="0" smtClean="0"/>
              <a:t>2107784980</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a:t>
            </a:r>
            <a:r>
              <a:rPr lang="el-GR" altLang="el-GR" sz="1200" dirty="0" smtClean="0"/>
              <a:t> </a:t>
            </a:r>
            <a:br>
              <a:rPr lang="el-GR" altLang="el-GR" sz="1200" dirty="0" smtClean="0"/>
            </a:br>
            <a:r>
              <a:rPr lang="el-GR" altLang="el-GR" sz="1200" dirty="0" smtClean="0"/>
              <a:t/>
            </a:r>
            <a:br>
              <a:rPr lang="el-GR" altLang="el-GR" sz="1200" dirty="0" smtClean="0"/>
            </a:br>
            <a:r>
              <a:rPr lang="el-GR" altLang="el-GR" sz="1200" dirty="0" smtClean="0"/>
              <a:t>ΚΥΨΕΛΗ</a:t>
            </a:r>
            <a:br>
              <a:rPr lang="el-GR" altLang="el-GR" sz="1200" dirty="0" smtClean="0"/>
            </a:br>
            <a:r>
              <a:rPr lang="el-GR" altLang="el-GR" sz="1200" dirty="0" smtClean="0"/>
              <a:t>Σπετσών 1</a:t>
            </a:r>
            <a:br>
              <a:rPr lang="el-GR" altLang="el-GR" sz="1200" dirty="0" smtClean="0"/>
            </a:br>
            <a:r>
              <a:rPr lang="el-GR" altLang="el-GR" sz="1200" dirty="0" smtClean="0"/>
              <a:t>11362 </a:t>
            </a:r>
          </a:p>
          <a:p>
            <a:pPr marL="0" indent="0">
              <a:lnSpc>
                <a:spcPct val="80000"/>
              </a:lnSpc>
              <a:spcBef>
                <a:spcPts val="0"/>
              </a:spcBef>
              <a:buNone/>
            </a:pPr>
            <a:r>
              <a:rPr lang="el-GR" altLang="el-GR" sz="1200" b="1" dirty="0" smtClean="0"/>
              <a:t>2117508245</a:t>
            </a:r>
            <a:r>
              <a:rPr lang="el-GR" altLang="el-GR" sz="1200" dirty="0" smtClean="0"/>
              <a:t/>
            </a:r>
            <a:br>
              <a:rPr lang="el-GR" altLang="el-GR" sz="1200" dirty="0" smtClean="0"/>
            </a:br>
            <a:r>
              <a:rPr lang="el-GR" altLang="el-GR" sz="1200" dirty="0" smtClean="0"/>
              <a:t>Περισσότερα... </a:t>
            </a:r>
          </a:p>
          <a:p>
            <a:pPr marL="0" indent="0">
              <a:lnSpc>
                <a:spcPct val="80000"/>
              </a:lnSpc>
              <a:spcBef>
                <a:spcPts val="0"/>
              </a:spcBef>
              <a:buNone/>
            </a:pPr>
            <a:r>
              <a:rPr lang="el-GR" altLang="el-GR" sz="1200" b="1" dirty="0" smtClean="0"/>
              <a:t>ΠΑΠΑΔΟΠΟΥΛΟΣ ΓΕΩΡΓΙΟΣ </a:t>
            </a:r>
            <a:r>
              <a:rPr lang="el-GR" altLang="el-GR" sz="1200" dirty="0" smtClean="0"/>
              <a:t> </a:t>
            </a:r>
            <a:br>
              <a:rPr lang="el-GR" altLang="el-GR" sz="1200" dirty="0" smtClean="0"/>
            </a:br>
            <a:r>
              <a:rPr lang="el-GR" altLang="el-GR" sz="1200" dirty="0" smtClean="0"/>
              <a:t/>
            </a:r>
            <a:br>
              <a:rPr lang="el-GR" altLang="el-GR" sz="1200" dirty="0" smtClean="0"/>
            </a:br>
            <a:r>
              <a:rPr lang="el-GR" altLang="el-GR" sz="1200" dirty="0" smtClean="0"/>
              <a:t>ΚΟΡΩΠΙ</a:t>
            </a:r>
            <a:br>
              <a:rPr lang="el-GR" altLang="el-GR" sz="1200" dirty="0" smtClean="0"/>
            </a:br>
            <a:r>
              <a:rPr lang="el-GR" altLang="el-GR" sz="1200" dirty="0" smtClean="0"/>
              <a:t>Αμπελώνος 10</a:t>
            </a:r>
            <a:br>
              <a:rPr lang="el-GR" altLang="el-GR" sz="1200" dirty="0" smtClean="0"/>
            </a:br>
            <a:r>
              <a:rPr lang="el-GR" altLang="el-GR" sz="1200" dirty="0" smtClean="0"/>
              <a:t>19400 </a:t>
            </a:r>
          </a:p>
          <a:p>
            <a:pPr marL="0" indent="0">
              <a:lnSpc>
                <a:spcPct val="80000"/>
              </a:lnSpc>
              <a:spcBef>
                <a:spcPts val="0"/>
              </a:spcBef>
              <a:buNone/>
            </a:pPr>
            <a:r>
              <a:rPr lang="el-GR" altLang="el-GR" sz="1200" b="1" dirty="0" smtClean="0"/>
              <a:t>2118205097</a:t>
            </a:r>
            <a:r>
              <a:rPr lang="el-GR" altLang="el-GR" sz="1200" dirty="0" smtClean="0"/>
              <a:t/>
            </a:r>
            <a:br>
              <a:rPr lang="el-GR" altLang="el-GR" sz="1200" dirty="0" smtClean="0"/>
            </a:br>
            <a:endParaRPr lang="el-GR" altLang="el-GR" sz="1200" dirty="0" smtClean="0"/>
          </a:p>
          <a:p>
            <a:pPr marL="0" indent="0">
              <a:lnSpc>
                <a:spcPct val="80000"/>
              </a:lnSpc>
              <a:spcBef>
                <a:spcPts val="0"/>
              </a:spcBef>
              <a:buNone/>
            </a:pPr>
            <a:r>
              <a:rPr lang="el-GR" altLang="el-GR" sz="1200" b="1" dirty="0" smtClean="0"/>
              <a:t>ΠΑΠΑΔΟΠΟΥΛΟΣ ΓΕΩΡΓΙΟΣ Α</a:t>
            </a:r>
            <a:r>
              <a:rPr lang="el-GR" altLang="el-GR" sz="1200" dirty="0" smtClean="0"/>
              <a:t> </a:t>
            </a:r>
            <a:br>
              <a:rPr lang="el-GR" altLang="el-GR" sz="1200" dirty="0" smtClean="0"/>
            </a:br>
            <a:r>
              <a:rPr lang="el-GR" altLang="el-GR" sz="1200" dirty="0" smtClean="0"/>
              <a:t/>
            </a:r>
            <a:br>
              <a:rPr lang="el-GR" altLang="el-GR" sz="1200" dirty="0" smtClean="0"/>
            </a:br>
            <a:r>
              <a:rPr lang="el-GR" altLang="el-GR" sz="1200" dirty="0" smtClean="0"/>
              <a:t>ΠΑΤΗΣΙΑ</a:t>
            </a:r>
            <a:br>
              <a:rPr lang="el-GR" altLang="el-GR" sz="1200" dirty="0" smtClean="0"/>
            </a:br>
            <a:r>
              <a:rPr lang="el-GR" altLang="el-GR" sz="1200" dirty="0" smtClean="0"/>
              <a:t>Σαλτέλη 1-3</a:t>
            </a:r>
            <a:br>
              <a:rPr lang="el-GR" altLang="el-GR" sz="1200" dirty="0" smtClean="0"/>
            </a:br>
            <a:r>
              <a:rPr lang="el-GR" altLang="el-GR" sz="1200" dirty="0" smtClean="0"/>
              <a:t>Αθήνα</a:t>
            </a:r>
            <a:br>
              <a:rPr lang="el-GR" altLang="el-GR" sz="1200" dirty="0" smtClean="0"/>
            </a:br>
            <a:r>
              <a:rPr lang="el-GR" altLang="el-GR" sz="1200" dirty="0" smtClean="0"/>
              <a:t>11141 </a:t>
            </a:r>
          </a:p>
          <a:p>
            <a:pPr marL="0" indent="0">
              <a:lnSpc>
                <a:spcPct val="80000"/>
              </a:lnSpc>
              <a:spcBef>
                <a:spcPts val="0"/>
              </a:spcBef>
              <a:buNone/>
            </a:pPr>
            <a:r>
              <a:rPr lang="el-GR" altLang="el-GR" sz="1200" b="1" dirty="0" smtClean="0"/>
              <a:t>2102027496</a:t>
            </a:r>
            <a:r>
              <a:rPr lang="el-GR" altLang="el-GR" sz="1200" dirty="0" smtClean="0"/>
              <a:t/>
            </a:r>
            <a:br>
              <a:rPr lang="el-GR" altLang="el-GR" sz="1200" dirty="0" smtClean="0"/>
            </a:br>
            <a:endParaRPr lang="el-GR" altLang="el-GR" sz="1200" dirty="0" smtClean="0"/>
          </a:p>
          <a:p>
            <a:pPr marL="0" indent="0">
              <a:buNone/>
            </a:pPr>
            <a:endParaRPr lang="el-GR" altLang="el-GR" sz="1200" dirty="0" smtClean="0"/>
          </a:p>
        </p:txBody>
      </p:sp>
      <p:sp>
        <p:nvSpPr>
          <p:cNvPr id="2" name="Rectangle 1"/>
          <p:cNvSpPr/>
          <p:nvPr/>
        </p:nvSpPr>
        <p:spPr>
          <a:xfrm>
            <a:off x="3455368" y="3789040"/>
            <a:ext cx="5688632" cy="2246769"/>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l-GR" altLang="el-GR" sz="2400" dirty="0" smtClean="0">
                <a:latin typeface="+mn-lt"/>
              </a:rPr>
              <a:t>Προέρχονται </a:t>
            </a:r>
            <a:r>
              <a:rPr lang="el-GR" altLang="el-GR" sz="2400" dirty="0">
                <a:latin typeface="+mn-lt"/>
              </a:rPr>
              <a:t>από τα δελτία</a:t>
            </a:r>
          </a:p>
          <a:p>
            <a:pPr marL="342900" indent="-342900">
              <a:spcBef>
                <a:spcPts val="600"/>
              </a:spcBef>
              <a:spcAft>
                <a:spcPts val="600"/>
              </a:spcAft>
              <a:buFont typeface="Arial" panose="020B0604020202020204" pitchFamily="34" charset="0"/>
              <a:buChar char="•"/>
            </a:pPr>
            <a:r>
              <a:rPr lang="el-GR" altLang="el-GR" sz="2400" dirty="0">
                <a:latin typeface="+mn-lt"/>
              </a:rPr>
              <a:t>Έχουν συνήθως καταληκτική πληροφορία</a:t>
            </a:r>
          </a:p>
          <a:p>
            <a:pPr marL="342900" indent="-342900">
              <a:spcBef>
                <a:spcPts val="600"/>
              </a:spcBef>
              <a:spcAft>
                <a:spcPts val="600"/>
              </a:spcAft>
              <a:buFont typeface="Arial" panose="020B0604020202020204" pitchFamily="34" charset="0"/>
              <a:buChar char="•"/>
            </a:pPr>
            <a:r>
              <a:rPr lang="el-GR" altLang="el-GR" sz="2400" dirty="0">
                <a:latin typeface="+mn-lt"/>
              </a:rPr>
              <a:t>Έχουν πολύ συγκεκριμένο στόχο, συγκεκριμένη πληροφορία και χρήση</a:t>
            </a:r>
          </a:p>
        </p:txBody>
      </p:sp>
    </p:spTree>
    <p:extLst>
      <p:ext uri="{BB962C8B-B14F-4D97-AF65-F5344CB8AC3E}">
        <p14:creationId xmlns:p14="http://schemas.microsoft.com/office/powerpoint/2010/main" val="321544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79f54dd7c5bbc8da3c5d4889543745269c157"/>
  <p:tag name="ISPRING_RESOURCE_PATHS_HASH_PRESENTER" val="b6902c172d5e323a7db8271e1891e4f0303c52b"/>
</p:tagLst>
</file>

<file path=ppt/theme/theme1.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TotalTime>
  <Words>1162</Words>
  <Application>Microsoft Office PowerPoint</Application>
  <PresentationFormat>On-screen Show (4:3)</PresentationFormat>
  <Paragraphs>276</Paragraphs>
  <Slides>26</Slides>
  <Notes>20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OC_template_updated</vt:lpstr>
      <vt:lpstr>Οργάνωση πληροφοριών Ταξινόμηση (Θ)</vt:lpstr>
      <vt:lpstr>Η υποδομή για την αναζήτηση και ανάκτηση πληροφοριών:</vt:lpstr>
      <vt:lpstr>Τι θα δούμε</vt:lpstr>
      <vt:lpstr>Το παρελθόν: Δελτία ερευνητών</vt:lpstr>
      <vt:lpstr>Δελτία</vt:lpstr>
      <vt:lpstr>Με τα Δελτία παράγω: Βιβλιογραφίες</vt:lpstr>
      <vt:lpstr>Βιβλιογραφίες</vt:lpstr>
      <vt:lpstr>Θεματική βιβλιογραφία</vt:lpstr>
      <vt:lpstr>Οδηγοί κάθε είδους</vt:lpstr>
      <vt:lpstr>Το Παρελθόν: Κάρτες καταλόγου</vt:lpstr>
      <vt:lpstr>Κατάλογος βιβλιοθήκης: Συγγραφείς</vt:lpstr>
      <vt:lpstr>Κάρτες Καταλόγων βιβλιοθηκών:  Συγγραφέας και τίτλος</vt:lpstr>
      <vt:lpstr>Κάρτες Καταλόγων βιβλιοθηκών:  Κατά Θέμα</vt:lpstr>
      <vt:lpstr>Σήμερα: το λήμμα καταλόγου βιβλιοθήκης σε βάση δεδομένων</vt:lpstr>
      <vt:lpstr>Τα ευρετήρια του καταλόγου της βιβλιοθήκης σε βάση δεδομένων</vt:lpstr>
      <vt:lpstr>Ευρετήρια καταλόγων</vt:lpstr>
      <vt:lpstr>Εργαλεία ανάκτησης δεδομένων</vt:lpstr>
      <vt:lpstr>Βάσεις δεδομένων</vt:lpstr>
      <vt:lpstr>Ευρετηριάσεις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alex</cp:lastModifiedBy>
  <cp:revision>26</cp:revision>
  <dcterms:created xsi:type="dcterms:W3CDTF">2013-03-04T13:35:19Z</dcterms:created>
  <dcterms:modified xsi:type="dcterms:W3CDTF">2015-03-19T18:07:34Z</dcterms:modified>
</cp:coreProperties>
</file>