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9" r:id="rId2"/>
    <p:sldMasterId id="2147483721" r:id="rId3"/>
    <p:sldMasterId id="2147483733" r:id="rId4"/>
  </p:sldMasterIdLst>
  <p:notesMasterIdLst>
    <p:notesMasterId r:id="rId62"/>
  </p:notesMasterIdLst>
  <p:handoutMasterIdLst>
    <p:handoutMasterId r:id="rId63"/>
  </p:handoutMasterIdLst>
  <p:sldIdLst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6" r:id="rId21"/>
    <p:sldId id="308" r:id="rId22"/>
    <p:sldId id="309" r:id="rId23"/>
    <p:sldId id="310" r:id="rId24"/>
    <p:sldId id="312" r:id="rId25"/>
    <p:sldId id="311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6" r:id="rId39"/>
    <p:sldId id="328" r:id="rId40"/>
    <p:sldId id="327" r:id="rId41"/>
    <p:sldId id="330" r:id="rId42"/>
    <p:sldId id="329" r:id="rId43"/>
    <p:sldId id="331" r:id="rId44"/>
    <p:sldId id="332" r:id="rId45"/>
    <p:sldId id="325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9" r:id="rId58"/>
    <p:sldId id="350" r:id="rId59"/>
    <p:sldId id="345" r:id="rId60"/>
    <p:sldId id="346" r:id="rId61"/>
  </p:sldIdLst>
  <p:sldSz cx="9144000" cy="6858000" type="screen4x3"/>
  <p:notesSz cx="7104063" cy="10234613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3429" autoAdjust="0"/>
  </p:normalViewPr>
  <p:slideViewPr>
    <p:cSldViewPr>
      <p:cViewPr>
        <p:scale>
          <a:sx n="90" d="100"/>
          <a:sy n="90" d="100"/>
        </p:scale>
        <p:origin x="-238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44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8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6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6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3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2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8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6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5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77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8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0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Ιδιαίτερα προβλήματα αισθητικής ευθύνης</a:t>
            </a:r>
            <a:endParaRPr lang="en-US" sz="2800" dirty="0"/>
          </a:p>
          <a:p>
            <a:r>
              <a:rPr lang="el-GR" sz="2400" dirty="0" smtClean="0"/>
              <a:t>Ιωάννα </a:t>
            </a:r>
            <a:r>
              <a:rPr lang="el-GR" sz="2400" dirty="0"/>
              <a:t>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220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Πειθαρχική ευθύνη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Έχει την έννοια υποβολής κυρώσεων πειθαρχικής υφής, όταν αξιολογείται ότι ο θεράπων με τις ενέργειες και την επαγγελματική του στάση έπληξε άμεσα ή έμμεσα την αξιοπιστία και την αξιοπρέπεια του συλλογικού </a:t>
            </a:r>
            <a:r>
              <a:rPr lang="en-US" dirty="0" smtClean="0"/>
              <a:t>corporis (</a:t>
            </a:r>
            <a:r>
              <a:rPr lang="el-GR" dirty="0" smtClean="0"/>
              <a:t>σώματος) των συναδέλφων του.</a:t>
            </a:r>
          </a:p>
          <a:p>
            <a:r>
              <a:rPr lang="el-GR" dirty="0" smtClean="0"/>
              <a:t>Η πειθαρχική δίωξη είναι ανεξάρτητη της ποινικής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57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αισθητικά κριτήρια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Μεταβάλλονται από εποχή σε εποχή.</a:t>
            </a:r>
          </a:p>
          <a:p>
            <a:r>
              <a:rPr lang="el-GR" dirty="0" smtClean="0"/>
              <a:t>Τα πρότυπα του ανθρωπίνου σώματος αλλάζουν ανάλογα με κοινωνικοοικονομικές συνθήκες και πολιτιστικές καταβολές.</a:t>
            </a:r>
            <a:endParaRPr lang="el-GR" dirty="0"/>
          </a:p>
          <a:p>
            <a:r>
              <a:rPr lang="el-GR" dirty="0" smtClean="0"/>
              <a:t>Η μετάβαση από μία αισθητική κατάσταση σε μία άλλη απαιτεί κανόνες οργάνωσης και άσκησης.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Υιοθετούνται συγκεκριμένες επαγγελματικές αρχές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5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Επαγγελματικές αρχές </a:t>
            </a:r>
            <a:r>
              <a:rPr lang="el-GR" b="0" dirty="0" smtClean="0"/>
              <a:t>1/2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Πρωτοβουλιακή οργάνωση τρόπου εργασίας με ανεξαρτησία κινήσεων αλλά στα όρια της ηθικής και της προσωπικής ευθύνης</a:t>
            </a:r>
          </a:p>
          <a:p>
            <a:r>
              <a:rPr lang="el-GR" dirty="0" smtClean="0"/>
              <a:t>Σεβασμός των ηθικών κανόνων και των δεοντολογικών διατάξεων</a:t>
            </a:r>
          </a:p>
          <a:p>
            <a:r>
              <a:rPr lang="el-GR" dirty="0" smtClean="0"/>
              <a:t>Υποχρέωση του αισθητικού-κοσμητολόγου να συμμετέχει έμπρακτα στην επιστημονική οργάνωση επαγγέλματος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43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Επαγγελματικές αρχές </a:t>
            </a:r>
            <a:r>
              <a:rPr lang="el-GR" b="0" dirty="0" smtClean="0"/>
              <a:t>2/2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επιθυμία και δυνατότητα διαρκούς βελτίωσης γνώσεων και επαγγελματικού επιπέδου</a:t>
            </a:r>
          </a:p>
          <a:p>
            <a:r>
              <a:rPr lang="el-GR" dirty="0" smtClean="0"/>
              <a:t>Η ενσυνείδητη και αξιοπρεπής άσκηση επαγγέλματος</a:t>
            </a:r>
          </a:p>
          <a:p>
            <a:r>
              <a:rPr lang="el-GR" dirty="0" smtClean="0"/>
              <a:t>Η άρνηση αισθητικού-κοσμητολόγου να αποδεχτεί επιθυμίες και εντολές που αντίκεινται στην αισθητική</a:t>
            </a:r>
          </a:p>
          <a:p>
            <a:r>
              <a:rPr lang="el-GR" dirty="0" smtClean="0"/>
              <a:t>Το κέρδος είναι επιθυμητό  όταν είναι θεμιτό</a:t>
            </a:r>
          </a:p>
          <a:p>
            <a:r>
              <a:rPr lang="el-GR" dirty="0" smtClean="0"/>
              <a:t>Η εργασιακή σταδιοδρομία είναι ευπαθής όταν αρχίζει με τυπικά και ουσιαστικά προσόντα υπό αμφισβήτηση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2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επαγγέλματος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Σύμφωνα με την Υ.Α. 439.Α4/1992(ΕΟΚ) ο Αισθητικός νοείται, μεταξύ άλλων, επάγγελμα Υγείας και Πρόνοιας και απαιτείται άδεια ασκήσεως επαγγέλματος.</a:t>
            </a:r>
          </a:p>
          <a:p>
            <a:r>
              <a:rPr lang="el-GR" dirty="0" smtClean="0"/>
              <a:t>Το επάγγελμα του/της αισθητικού-κοσμητολόγου είναι οργανωμένο σε τοπικό και εθνικό επίπεδο με ειδικό Επαγγελματικό Σωματείο που εδρεύει στην Αθήνα, τον </a:t>
            </a:r>
            <a:r>
              <a:rPr lang="el-GR" i="1" dirty="0" smtClean="0"/>
              <a:t>Σύνδεσμό Επαγγελματιών Αισθητικών Ελλάδας </a:t>
            </a:r>
            <a:r>
              <a:rPr lang="el-GR" dirty="0" smtClean="0"/>
              <a:t>(ΣΕΠΑΕ)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5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σωματείου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Μελέτη, προώθηση και επίλυση των επαγγελματικών ζητημάτων καθώς και προάσπιση των συμφερόντων των μελών με την πληροφόρηση για όσα επικρατούν στο εξωτερικό. (άρθρο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92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σωματείου</a:t>
            </a:r>
            <a:r>
              <a:rPr lang="el-GR" sz="3600" b="0" dirty="0" smtClean="0"/>
              <a:t> 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Την με νόμιμα μέσα απομάκρυνση από τον κλάδο καθενός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που το ασκεί κατά τρόπο επιβλαβή και επικίνδυνο για τη δημόσια υγεία ή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ανάρμοστο και δυνάμενο να δημιουργήσει δυσμενείς κρίσεις και εντυπώσεις ή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που δυσφημεί το επάγγελμα ή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που χρησιμοποιεί μέσα παράνομα και μη ανταποκρινόμενα στην πραγματικότητα για τη διαφήμιση του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που δεν πληροί τους όρους του υγειονομικού κανονισμού και της ευπρέπειας του επαγγέλματος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1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σωματείου</a:t>
            </a:r>
            <a:r>
              <a:rPr lang="el-GR" sz="3600" b="0" dirty="0" smtClean="0"/>
              <a:t> </a:t>
            </a:r>
            <a:r>
              <a:rPr lang="el-GR" sz="3600" b="0" dirty="0"/>
              <a:t>2</a:t>
            </a:r>
            <a:r>
              <a:rPr lang="el-GR" sz="3600" b="0" dirty="0" smtClean="0"/>
              <a:t>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κοινού συζήτηση μελών για τα επαγγελματικά προβλήματα</a:t>
            </a:r>
          </a:p>
          <a:p>
            <a:r>
              <a:rPr lang="el-GR" dirty="0" smtClean="0"/>
              <a:t>Κατοχύρωση επαγγέλματος και κυρίως έκδοση άδειας μόνο σε επαγγελματίες Αισθητικούς.</a:t>
            </a:r>
          </a:p>
          <a:p>
            <a:r>
              <a:rPr lang="el-GR" dirty="0" smtClean="0"/>
              <a:t>Ίδρυση ασφαλιστικού ταμείου</a:t>
            </a:r>
          </a:p>
          <a:p>
            <a:r>
              <a:rPr lang="el-GR" dirty="0" smtClean="0"/>
              <a:t>Διοργάνωση επιμορφωτικών διαλέξεων</a:t>
            </a:r>
          </a:p>
          <a:p>
            <a:r>
              <a:rPr lang="el-GR" dirty="0" smtClean="0"/>
              <a:t>Ανάπτυξη και διατήρηση κανόνων συναδελφικότητας και αλληλεγγύης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0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Διαθέσιμα μέσα Σωματείου</a:t>
            </a:r>
            <a:r>
              <a:rPr lang="el-GR" b="0" dirty="0" smtClean="0"/>
              <a:t> </a:t>
            </a:r>
            <a:r>
              <a:rPr lang="el-GR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Σωματείο απευθύνεται σε δημόσια ή οποιαδήποτε άλλη αρχή  χρειαστεί για κάθε ζήτημα που αφορά στα επαγγελματικά συμφέροντα των μελών, στη λήψη και εφαρμογή αποφάσεων που αφορούν τα κοινά επαγγελματικά, οικονομικά και κοινωνικά συμφέροντα μελών</a:t>
            </a:r>
          </a:p>
          <a:p>
            <a:r>
              <a:rPr lang="el-GR" dirty="0" smtClean="0"/>
              <a:t>Αναπτύσσει κινητοποιήσεις νομικής μορφής για διεκδίκηση και επίλυση προβλημάτων και περιφρούρηση των συμφερόντων των μελών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6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Διαθέσιμα </a:t>
            </a:r>
            <a:r>
              <a:rPr lang="el-GR" dirty="0"/>
              <a:t>μέσα Σωματείου </a:t>
            </a:r>
            <a:r>
              <a:rPr lang="el-GR" sz="3600" b="0" dirty="0" smtClean="0"/>
              <a:t>2/3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Χρησιμοποιεί κάθε πρόσφορο νομικό μέσο για ενημέρωση κοινής γνώμης για θέματα που ενδιαφέρουν τον κλάδο</a:t>
            </a:r>
          </a:p>
          <a:p>
            <a:r>
              <a:rPr lang="el-GR" dirty="0" smtClean="0"/>
              <a:t>Επιδιώκει την εκπροσώπηση του Σωματείου σε Συμβούλια, κρατικές επιτροπές, οργανισμούς και στην τοπική αυτοδιοίκηση</a:t>
            </a:r>
          </a:p>
          <a:p>
            <a:r>
              <a:rPr lang="el-GR" dirty="0" smtClean="0"/>
              <a:t>Εκδίδει βιβλία, έντυπα επαγγελματικού και μορφωτικού ενδιαφέροντος</a:t>
            </a:r>
          </a:p>
          <a:p>
            <a:r>
              <a:rPr lang="el-GR" dirty="0" smtClean="0"/>
              <a:t>Συμπράττει και συνεργάζεται με συνδικαλιστικούς και άλλους φορείς σε κοινούς στόχους ανάπτυξης και προαγωγής των συλλογικών συμφερόντων των μελών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Ηθικές παράμετροι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Ευθύνη του επιστήμονα να αντιληφθεί ότι δεν παύει ποτέ να είναι φοιτητής.</a:t>
            </a:r>
          </a:p>
          <a:p>
            <a:r>
              <a:rPr lang="el-GR" sz="2800" dirty="0" smtClean="0"/>
              <a:t>Η επιστήμη δεν κατακτάται με την δύναμη, τον καιροσκοπισμό και την κατάχρηση χρήματος.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52"/>
            <a:ext cx="2843784" cy="488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592351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Venus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6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Διαθέσιμα μέσα Σωματείου </a:t>
            </a:r>
            <a:r>
              <a:rPr lang="el-GR" b="0" dirty="0" smtClean="0"/>
              <a:t>3/3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Μετέχει οργανικά σε ανώτερες ομοιοεπαγγελματικές συνδικαλιστικές οργανώσεις</a:t>
            </a:r>
          </a:p>
          <a:p>
            <a:r>
              <a:rPr lang="el-GR" dirty="0" smtClean="0"/>
              <a:t>Συγκροτεί τον κατάλληλο υπηρεσιακό και γραφειακό μηχανισμό του Σωματείου</a:t>
            </a:r>
          </a:p>
          <a:p>
            <a:r>
              <a:rPr lang="el-GR" dirty="0" smtClean="0"/>
              <a:t>Μετέχει οργανικά στις υπερκείμενες οργανώσεις τοπικού, γενικού και κλαδικού χαρακτήρα.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των μελών του Σωματείου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Τακτικά</a:t>
            </a:r>
          </a:p>
          <a:p>
            <a:r>
              <a:rPr lang="el-GR" dirty="0" smtClean="0"/>
              <a:t>Δόκιμα</a:t>
            </a:r>
          </a:p>
          <a:p>
            <a:r>
              <a:rPr lang="el-GR" dirty="0" smtClean="0"/>
              <a:t>Επίτιμα</a:t>
            </a:r>
          </a:p>
          <a:p>
            <a:endParaRPr lang="el-GR" dirty="0"/>
          </a:p>
          <a:p>
            <a:r>
              <a:rPr lang="el-GR" dirty="0" smtClean="0"/>
              <a:t>Ως δόκιμα μέλη μπορούν να εγγραφούν οι σπουδαστών κρατικών σχολών Αισθητικής (Τ.Ε.Ι.)</a:t>
            </a:r>
          </a:p>
          <a:p>
            <a:r>
              <a:rPr lang="el-GR" dirty="0" smtClean="0"/>
              <a:t>Ως επίτιμα ορίζονται μέλη ή μη που έχουν προσφέρει σημαντικές υπηρεσίες για την προαγωγή των σκοπών του Σωματείου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2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Προϋποθέσεις τακτικών μελών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Να έχουν συμπληρώσει το 21</a:t>
            </a:r>
            <a:r>
              <a:rPr lang="el-GR" baseline="30000" dirty="0" smtClean="0"/>
              <a:t>ο</a:t>
            </a:r>
            <a:r>
              <a:rPr lang="el-GR" dirty="0" smtClean="0"/>
              <a:t> έτος της ηλικίας τους</a:t>
            </a:r>
          </a:p>
          <a:p>
            <a:r>
              <a:rPr lang="el-GR" dirty="0" smtClean="0"/>
              <a:t>Να είναι κάτοχοι του πτυχίου </a:t>
            </a:r>
            <a:r>
              <a:rPr lang="el-GR" i="1" dirty="0" smtClean="0"/>
              <a:t>Σχολής Αισθητικής</a:t>
            </a:r>
            <a:r>
              <a:rPr lang="el-GR" dirty="0" smtClean="0"/>
              <a:t> αναγνωρισμένης από το κράτος ή ισότιμης αλλοδαπής και να έχει άδεια ασκήσεως επαγγέλματος</a:t>
            </a:r>
          </a:p>
          <a:p>
            <a:r>
              <a:rPr lang="el-GR" dirty="0" smtClean="0"/>
              <a:t>Να μην έχουν καταδικαστεί από ποινικό δικαστήριο</a:t>
            </a:r>
          </a:p>
          <a:p>
            <a:r>
              <a:rPr lang="el-GR" dirty="0" smtClean="0"/>
              <a:t>Να είναι φυσικά πρόσωπα</a:t>
            </a:r>
          </a:p>
          <a:p>
            <a:r>
              <a:rPr lang="el-GR" dirty="0" smtClean="0"/>
              <a:t>Να αποδέχονται πλήρως το καταστατικό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2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 smtClean="0"/>
              <a:t>Νομιμότητα άσκησης επαγγέλματος </a:t>
            </a:r>
            <a:r>
              <a:rPr lang="el-GR" sz="3400" b="0" dirty="0" smtClean="0"/>
              <a:t>1/2</a:t>
            </a:r>
            <a:endParaRPr lang="el-GR" sz="34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Απαιτείται η άδεια ασκήσεως επαγγέλματος</a:t>
            </a:r>
          </a:p>
          <a:p>
            <a:pPr marL="0" indent="0">
              <a:buNone/>
            </a:pPr>
            <a:r>
              <a:rPr lang="el-GR" dirty="0" smtClean="0"/>
              <a:t>Ο ενδιαφερόμενος θα πρέπει να υποβάλλει συγκεκριμένα δικαιολογητικά, από τα οποία να προκύπτει ότι έχει τα παρ</a:t>
            </a:r>
            <a:r>
              <a:rPr lang="el-GR" dirty="0"/>
              <a:t>α</a:t>
            </a:r>
            <a:r>
              <a:rPr lang="el-GR" dirty="0" smtClean="0"/>
              <a:t>κάτω προσόντα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Είναι πτυχιούχος Σχολής Αισθητικής ή κάτοχος ισότιμου αναγνωρισμένου πτυχίου, σύμφωνα με τις κείμενες διατάξεις</a:t>
            </a:r>
          </a:p>
          <a:p>
            <a:r>
              <a:rPr lang="el-GR" dirty="0" smtClean="0"/>
              <a:t>Είναι κάτοχος απολυτηρίου Λυκείου ή άλλης ισότιμης σχολής μέσης εκπαίδευσης</a:t>
            </a:r>
          </a:p>
          <a:p>
            <a:r>
              <a:rPr lang="el-GR" dirty="0" smtClean="0"/>
              <a:t>Είναι γραμμένος στα μητρώα του Δήμου ή Κοινότητας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1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Νομιμότητα άσκησης επαγγέλματος</a:t>
            </a:r>
            <a:r>
              <a:rPr lang="el-GR" dirty="0"/>
              <a:t> </a:t>
            </a:r>
            <a:r>
              <a:rPr lang="el-GR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Χρειάζεται να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Έχει ηλικία όχι μικρότερη των 19,εφόσον πρόκειται για προσωπικό υπό εποπτεία,  ή 21 εφόσον ασκεί υπεύθυνο επάγγελμα</a:t>
            </a:r>
          </a:p>
          <a:p>
            <a:r>
              <a:rPr lang="el-GR" dirty="0" smtClean="0"/>
              <a:t>Είναι υγιής, όπως πιστοποιείται από την αρμόδια πρωτοβάθμια υγειονομική επιτροπή κρίσεως δημοσίων υπαλλήλων</a:t>
            </a:r>
          </a:p>
          <a:p>
            <a:r>
              <a:rPr lang="el-GR" dirty="0" smtClean="0"/>
              <a:t>Δεν έχει καταδικαστεί ούτε διώκεται για αδίκημα που να απαγορεύει το διορισμό σε Δημόσια Υπηρεσία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1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Δίπλωμα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Νοείται η άδεια ασκήσεως επαγγέλματος ή οποιοδήποτε δίπλωμα, πιστοποιητικό ή τίτλος ή άλλο σύνολο τέτοιων διπλωμάτων, από τα οποία</a:t>
            </a:r>
            <a:r>
              <a:rPr lang="en-US" dirty="0" smtClean="0"/>
              <a:t> </a:t>
            </a:r>
            <a:r>
              <a:rPr lang="el-GR" dirty="0" smtClean="0"/>
              <a:t>προκύπτει ότι ο κάτοχος τους διαθέτει τα απαραίτητα επαγγελματικά προσόντα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3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Ειδικότητα ηλεκτρικής αποτρίχωσης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την ιατρική πράξη της ηλεκτρικής αποτρίχωσης χορηγείται με την απόφαση Γ4Ε/5258/20-5-1970 ειδικότητα ηλεκτρικής αποτρίχωσης.</a:t>
            </a:r>
            <a:endParaRPr lang="en-US" dirty="0" smtClean="0"/>
          </a:p>
          <a:p>
            <a:endParaRPr lang="el-G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Η ειδικότητα αυτή ενσωματώθηκε στο βασικό πτυχίο Αισθητικής  &amp; Κοσμητολογίας των Τ.Ε.Ι.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2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Ανάκληση άδειας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αισθητικός-κοσμητολόγος τιμωρείται με ανάκληση άδειας αν έχει καταδικαστεί για κακούργημα σε οποιαδήποτε ποινή ή για πλημμέλημα σύμφωνα με τα διαλαμβανόμενα στα άρθρα 336-353 του Π.Κ., το Ν. 5539/1932, το Ν.Δ. 3084/1954 και σε κάθε άλλο νεότερο και σε ισχύ νομοθετικό θέσπισμα.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1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Όροι και προϋποθέσεις χορήγησης άδειας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Καθορίζονται στο άρθρο 3 του Ν.Δ. 361/1969 αλλά και στις μετέπειτα συμπληρώσεις και διευκρινήσεις.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Παροχή υπηρεσιών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Σε νοσοκομεία με δερματολογική, ενδοκρινολογική ή νευρολογική κλινική</a:t>
            </a:r>
          </a:p>
          <a:p>
            <a:r>
              <a:rPr lang="el-GR" dirty="0" smtClean="0"/>
              <a:t>Σε όλες τις βαθμίδες της Εκπαίδευσης και κατάρτισης ως διδάσκοντες/διδάσκουσες θέματα Αισθητικής</a:t>
            </a:r>
          </a:p>
          <a:p>
            <a:r>
              <a:rPr lang="el-GR" dirty="0" smtClean="0"/>
              <a:t>Σε ερευνητικές ομάδες που ασχολούνται με θέματα Αισθητικής</a:t>
            </a:r>
          </a:p>
          <a:p>
            <a:r>
              <a:rPr lang="el-GR" dirty="0" smtClean="0"/>
              <a:t>Στο θέατρο, στον κινηματογράφο και στην τηλεόραση</a:t>
            </a:r>
          </a:p>
          <a:p>
            <a:r>
              <a:rPr lang="el-GR" dirty="0" smtClean="0"/>
              <a:t>Στις επιχειρήσεις παρασκευής καλλυντικών και πώλησης καλλυντικών</a:t>
            </a:r>
          </a:p>
          <a:p>
            <a:r>
              <a:rPr lang="el-GR" dirty="0" smtClean="0"/>
              <a:t>Σε κάθε άλλη δραστηριότητα που απαιτεί εξειδικευμένη γνώση αισθητικού-κοσμητολόγου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7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Κίνδυνοι σε σχέση με νέες θεραπείες/συνταγογραφία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Χρειάζεται προσοχή στην υιοθέτηση νέων θεραπευτικών μέσων, ειδικά όταν πρόκειται για μη επιστημονικά αποδεδειγμένες μεθόδους.</a:t>
            </a:r>
          </a:p>
          <a:p>
            <a:r>
              <a:rPr lang="el-GR" sz="3000" dirty="0" smtClean="0"/>
              <a:t>Παραμονεύουν ανεπιθύμητες ενέργειες για τις οποίες ο αισθητικός-κοσμητολόγος είναι υπόλογος </a:t>
            </a:r>
          </a:p>
          <a:p>
            <a:r>
              <a:rPr lang="el-GR" sz="3000" dirty="0" smtClean="0"/>
              <a:t>Η ίδια προσοχή απαιτείται και για συνταγογράφηση κοσμητικών προϊόντων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Ρόλος εκπαιδευτικού προσωπικού και φοιτητών ΤΕΙ</a:t>
            </a:r>
            <a:r>
              <a:rPr lang="el-GR" sz="3600" b="0" dirty="0" smtClean="0"/>
              <a:t> 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διατήρηση και η ανάπτυξη των βασικών λειτουργιών μέσω της εξάσκησης επιστημονικού και πνευματικού προσανατολισμού στις ποικίλες δραστηριότητες</a:t>
            </a:r>
          </a:p>
          <a:p>
            <a:r>
              <a:rPr lang="el-GR" dirty="0" smtClean="0"/>
              <a:t>Η ικανότητα και δεξιότητα να εκφράζονται σε ηθικά, πολιτισμικά και κοινωνικά προβλήματα, ανεξάρτητα και με πλήρη επίγνωση της υπευθυνότητας που απαιτείται.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66124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την ομιλία καθηγητή Γ. Καγκάνη, πρώην Προέδρου Τ.Ε.Ι. 2003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Ρόλος εκπαιδευτικού προσωπικού και φοιτητών ΤΕΙ</a:t>
            </a:r>
            <a:r>
              <a:rPr lang="el-GR" sz="3600" b="0" dirty="0"/>
              <a:t>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Η πραγματοποίηση των κρίσιμων και μελλοντικών λει­τουργιών </a:t>
            </a:r>
            <a:r>
              <a:rPr lang="el-GR" dirty="0"/>
              <a:t>μέσω μιας συνεχιζόμενης ανάλυσης των </a:t>
            </a:r>
            <a:r>
              <a:rPr lang="el-GR" dirty="0" smtClean="0"/>
              <a:t>αναφυομένων </a:t>
            </a:r>
            <a:r>
              <a:rPr lang="el-GR" dirty="0"/>
              <a:t>κοινωνικών, οικονομικών, </a:t>
            </a:r>
            <a:r>
              <a:rPr lang="el-GR" dirty="0" smtClean="0"/>
              <a:t>πολιτισμικών </a:t>
            </a:r>
            <a:r>
              <a:rPr lang="el-GR" dirty="0"/>
              <a:t>και πολιτικών επιδιώξεων, παρέχοντας λύσεις </a:t>
            </a:r>
            <a:r>
              <a:rPr lang="el-GR" dirty="0" smtClean="0"/>
              <a:t>διά </a:t>
            </a:r>
            <a:r>
              <a:rPr lang="el-GR" dirty="0"/>
              <a:t>πρόβλεψη, προειδοποίη­ση και πρόληψη.</a:t>
            </a:r>
          </a:p>
          <a:p>
            <a:pPr lvl="0"/>
            <a:r>
              <a:rPr lang="el-GR" dirty="0" smtClean="0"/>
              <a:t>Η εξάσκηση της διανοητικής δυνατότητας </a:t>
            </a:r>
            <a:r>
              <a:rPr lang="el-GR" dirty="0"/>
              <a:t>και </a:t>
            </a:r>
            <a:r>
              <a:rPr lang="el-GR" dirty="0" smtClean="0"/>
              <a:t>του ηθικού </a:t>
            </a:r>
            <a:r>
              <a:rPr lang="el-GR" dirty="0"/>
              <a:t>τους </a:t>
            </a:r>
            <a:r>
              <a:rPr lang="el-GR" dirty="0" smtClean="0"/>
              <a:t>γοή­τρου, </a:t>
            </a:r>
            <a:r>
              <a:rPr lang="el-GR" dirty="0"/>
              <a:t>για να προασπίσουν και δραστικά να διασπείρουν τις πα­γκόσμια αποδεκτές αξίες, περιλαμβανομένης της ειρήνης, της δικαιοσύνης, της ελευθερίας, της ισότητας και της αλληλεγ­γύης, όπως περιγράφονται στον καταστατικό χάρτη της </a:t>
            </a:r>
            <a:r>
              <a:rPr lang="en-US" dirty="0"/>
              <a:t>UNSESCO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6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εκπαιδευτικό προσωπικό </a:t>
            </a:r>
            <a:r>
              <a:rPr lang="el-GR" dirty="0"/>
              <a:t>και </a:t>
            </a:r>
            <a:r>
              <a:rPr lang="el-GR" dirty="0" smtClean="0"/>
              <a:t>οι φοιτητές/τριες του </a:t>
            </a:r>
            <a:r>
              <a:rPr lang="el-GR" dirty="0"/>
              <a:t>ΤΕΙ</a:t>
            </a:r>
            <a:r>
              <a:rPr lang="el-GR" sz="3600" b="0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Α</a:t>
            </a:r>
            <a:r>
              <a:rPr lang="el-GR" dirty="0" smtClean="0"/>
              <a:t>πολαμβάνουν </a:t>
            </a:r>
            <a:r>
              <a:rPr lang="el-GR" dirty="0"/>
              <a:t>πλήρους ακαδημαϊκής αυτονομίας και ελευθερίας, θεωρουμένων αυτών ως ένα σύνολο δικαιωμά­των και υποχρεώσεων </a:t>
            </a:r>
            <a:r>
              <a:rPr lang="el-GR" dirty="0" smtClean="0"/>
              <a:t>και </a:t>
            </a:r>
            <a:r>
              <a:rPr lang="el-GR" dirty="0"/>
              <a:t>είναι πλήρως </a:t>
            </a:r>
            <a:r>
              <a:rPr lang="el-GR" dirty="0" smtClean="0"/>
              <a:t>υπεύθυνοι </a:t>
            </a:r>
            <a:r>
              <a:rPr lang="el-GR" dirty="0"/>
              <a:t>ως προς την κοινωνία.</a:t>
            </a:r>
          </a:p>
          <a:p>
            <a:pPr lvl="0"/>
            <a:r>
              <a:rPr lang="el-GR" dirty="0"/>
              <a:t>Π</a:t>
            </a:r>
            <a:r>
              <a:rPr lang="el-GR" dirty="0" smtClean="0"/>
              <a:t>αίζουν σημαντικό ρόλο </a:t>
            </a:r>
            <a:r>
              <a:rPr lang="el-GR" dirty="0"/>
              <a:t>βοηθώντας να πιστοποιούν και να απευθύ­νουν προτάσεις που </a:t>
            </a:r>
            <a:r>
              <a:rPr lang="el-GR" dirty="0" smtClean="0"/>
              <a:t>επιδρούν </a:t>
            </a:r>
            <a:r>
              <a:rPr lang="el-GR" dirty="0"/>
              <a:t>στην ευημερία των κοι­νοτήτων, των εθνών και της παγκόσμιας κοινωνίας.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62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Επαγγελματικές δραστηριότητες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Ο/Η αισθητικός-κοσμητολόγος μπορεί να ασκήσει επαγγελματικές δραστηριότητες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Με </a:t>
            </a:r>
            <a:r>
              <a:rPr lang="el-GR" dirty="0"/>
              <a:t>την ιδιότητα του </a:t>
            </a:r>
            <a:r>
              <a:rPr lang="el-GR" i="1" dirty="0"/>
              <a:t>Επιχειρηματία.</a:t>
            </a:r>
            <a:endParaRPr lang="el-GR" dirty="0"/>
          </a:p>
          <a:p>
            <a:r>
              <a:rPr lang="el-GR" dirty="0" smtClean="0"/>
              <a:t>Με </a:t>
            </a:r>
            <a:r>
              <a:rPr lang="el-GR" dirty="0"/>
              <a:t>την ιδιότητα του </a:t>
            </a:r>
            <a:r>
              <a:rPr lang="el-GR" i="1" dirty="0"/>
              <a:t>Δημοσίου Υπαλλήλου.</a:t>
            </a:r>
            <a:endParaRPr lang="el-GR" dirty="0"/>
          </a:p>
          <a:p>
            <a:r>
              <a:rPr lang="el-GR" dirty="0" smtClean="0"/>
              <a:t>Με </a:t>
            </a:r>
            <a:r>
              <a:rPr lang="el-GR" dirty="0"/>
              <a:t>την ιδιότητα του </a:t>
            </a:r>
            <a:r>
              <a:rPr lang="el-GR" i="1" dirty="0"/>
              <a:t>Ιδιωτικού Υπαλλήλου.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2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1/8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Δικαιολογητικά σύμφωνα με την εκάστοτε νομοθεσία</a:t>
            </a:r>
          </a:p>
          <a:p>
            <a:r>
              <a:rPr lang="el-GR" dirty="0" smtClean="0"/>
              <a:t>Οίκημα μονίμου κατασκευής σύμφωνα </a:t>
            </a:r>
            <a:r>
              <a:rPr lang="el-GR" dirty="0"/>
              <a:t>με τις εκάστοτε ισχύουσες διατάξεις του Γ.Ο.Λ.Κ</a:t>
            </a:r>
            <a:r>
              <a:rPr lang="el-GR" dirty="0" smtClean="0"/>
              <a:t>., το οποίο </a:t>
            </a:r>
            <a:r>
              <a:rPr lang="el-GR" dirty="0"/>
              <a:t>να </a:t>
            </a:r>
            <a:r>
              <a:rPr lang="el-GR" dirty="0" smtClean="0"/>
              <a:t>αποτελείται  </a:t>
            </a:r>
            <a:r>
              <a:rPr lang="el-GR" dirty="0"/>
              <a:t>από τους ακόλουθους επιμέρους διαμερισματοποιημένους χώ­ρους: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την </a:t>
            </a:r>
            <a:r>
              <a:rPr lang="el-GR" dirty="0"/>
              <a:t>αίθουσα </a:t>
            </a:r>
            <a:r>
              <a:rPr lang="el-GR" dirty="0" smtClean="0"/>
              <a:t>αναμονής,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το </a:t>
            </a:r>
            <a:r>
              <a:rPr lang="el-GR" dirty="0"/>
              <a:t>Εργαστήριο,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το </a:t>
            </a:r>
            <a:r>
              <a:rPr lang="el-GR" dirty="0"/>
              <a:t>χώρο καθαρισμού και αποστειρώσεως </a:t>
            </a:r>
            <a:r>
              <a:rPr lang="el-GR" dirty="0" smtClean="0"/>
              <a:t>	εργαλείων</a:t>
            </a:r>
            <a:r>
              <a:rPr lang="el-GR" dirty="0"/>
              <a:t>, 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τα </a:t>
            </a:r>
            <a:r>
              <a:rPr lang="el-GR" dirty="0"/>
              <a:t>αποδυτήρια, και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το </a:t>
            </a:r>
            <a:r>
              <a:rPr lang="el-GR" dirty="0"/>
              <a:t>χώρο λουτρού με λουτήρα ή καταιωνητήρα </a:t>
            </a:r>
            <a:r>
              <a:rPr lang="el-GR" dirty="0" smtClean="0"/>
              <a:t>	(</a:t>
            </a:r>
            <a:r>
              <a:rPr lang="el-GR" dirty="0"/>
              <a:t>ντους) και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C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5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Αισθητικής </a:t>
            </a:r>
            <a:r>
              <a:rPr lang="el-GR" sz="3600" b="0" dirty="0" smtClean="0"/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χώροι αυτοί μπορεί να συνυπάρχουν με </a:t>
            </a:r>
            <a:r>
              <a:rPr lang="el-GR" dirty="0" smtClean="0"/>
              <a:t>κατοικία</a:t>
            </a:r>
          </a:p>
          <a:p>
            <a:r>
              <a:rPr lang="el-GR" dirty="0" smtClean="0"/>
              <a:t>δε </a:t>
            </a:r>
            <a:r>
              <a:rPr lang="el-GR" dirty="0"/>
              <a:t>θα χρησιμοποιούνται για την κάλυψη οποιοσδήποτε ανάγκης της κατοικίας </a:t>
            </a:r>
            <a:endParaRPr lang="el-GR" dirty="0" smtClean="0"/>
          </a:p>
          <a:p>
            <a:r>
              <a:rPr lang="el-GR" dirty="0" smtClean="0"/>
              <a:t>θα </a:t>
            </a:r>
            <a:r>
              <a:rPr lang="el-GR" dirty="0"/>
              <a:t>είναι απομονω­μένοι από αυτήν, έστω και με θύρα που θα είναι δυνατόν να κλειδωθεί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Το δάπεδο </a:t>
            </a:r>
            <a:r>
              <a:rPr lang="el-GR" dirty="0" smtClean="0"/>
              <a:t>να </a:t>
            </a:r>
            <a:r>
              <a:rPr lang="el-GR" dirty="0"/>
              <a:t>είναι κατασκευασμένο από λείο και αδιαπότιστο υλικό ή από στιλβωμένο ξύλο (παρκέ).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τοίχοι έως το ύψος των δύο μέτρων (</a:t>
            </a:r>
            <a:r>
              <a:rPr lang="el-GR" dirty="0" smtClean="0"/>
              <a:t>2</a:t>
            </a:r>
            <a:r>
              <a:rPr lang="en-US" dirty="0" smtClean="0"/>
              <a:t>m</a:t>
            </a:r>
            <a:r>
              <a:rPr lang="el-GR" dirty="0" smtClean="0"/>
              <a:t>) </a:t>
            </a:r>
            <a:r>
              <a:rPr lang="el-GR" dirty="0"/>
              <a:t>θα είναι ελαιοχρωματισμένοι και υπεράνω του ύψους αυτού (καθώς και η οροφή) θα είναι υδροχρωματισμένοι.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3/8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 φυσικός και ο τεχνικός φωτισμός του Εργαστηρίου όπως και ο αερισμός του Εργαστηρίου επιβάλλεται να είναι επαρκής. </a:t>
            </a:r>
            <a:endParaRPr lang="el-GR" dirty="0" smtClean="0"/>
          </a:p>
          <a:p>
            <a:r>
              <a:rPr lang="el-GR" dirty="0" smtClean="0"/>
              <a:t>θα </a:t>
            </a:r>
            <a:r>
              <a:rPr lang="el-GR" dirty="0"/>
              <a:t>υπάρχει ύδρευση και αποχέτευση που θα πληρούν τους όρους των ισχυουσών υγειονομικών διατάξεων. </a:t>
            </a:r>
            <a:endParaRPr lang="el-GR" dirty="0" smtClean="0"/>
          </a:p>
          <a:p>
            <a:r>
              <a:rPr lang="el-GR" dirty="0" smtClean="0"/>
              <a:t>Στους </a:t>
            </a:r>
            <a:r>
              <a:rPr lang="el-GR" dirty="0"/>
              <a:t>νιπτήρες θα υπάρχει εγκατάσταση θερμού και ψυχρού νερού.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τοίχοι του δωματίου του λουτρού είναι απαραίτητο να επιστρωθούν έως το ύψος των δύο μέτρων (</a:t>
            </a:r>
            <a:r>
              <a:rPr lang="el-GR" dirty="0" smtClean="0"/>
              <a:t>2</a:t>
            </a:r>
            <a:r>
              <a:rPr lang="en-US" dirty="0" smtClean="0"/>
              <a:t>m</a:t>
            </a:r>
            <a:r>
              <a:rPr lang="el-GR" dirty="0" smtClean="0"/>
              <a:t>) </a:t>
            </a:r>
            <a:r>
              <a:rPr lang="el-GR" dirty="0"/>
              <a:t>με </a:t>
            </a:r>
            <a:r>
              <a:rPr lang="el-GR" dirty="0" smtClean="0"/>
              <a:t>πορσελάνινα </a:t>
            </a:r>
            <a:r>
              <a:rPr lang="el-GR" dirty="0"/>
              <a:t>πλακίδια και υπεράνω του ύψους αυτού θα είναι </a:t>
            </a:r>
            <a:r>
              <a:rPr lang="el-GR" dirty="0" smtClean="0"/>
              <a:t>ελαιοχρωματισμένοι</a:t>
            </a:r>
            <a:r>
              <a:rPr lang="el-GR" dirty="0"/>
              <a:t>.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33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4/8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λουτήρας θα είναι συ­νήθους τύπου χωρίς ρωγμές και θα τηρείται αυστηρή καθαριό­τητα. </a:t>
            </a:r>
            <a:endParaRPr lang="el-GR" dirty="0" smtClean="0"/>
          </a:p>
          <a:p>
            <a:r>
              <a:rPr lang="el-GR" dirty="0" smtClean="0"/>
              <a:t>Γενικότερα</a:t>
            </a:r>
            <a:r>
              <a:rPr lang="el-GR" dirty="0"/>
              <a:t>, θα πληρούνται όλοι οι όροι της υγιεινής.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9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5/8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τυχόν χρησιμοποιούμενες τριχοβαφές, αλοιφές </a:t>
            </a:r>
            <a:r>
              <a:rPr lang="el-GR" dirty="0" smtClean="0"/>
              <a:t> να φυλλάσονται μέσα </a:t>
            </a:r>
            <a:r>
              <a:rPr lang="el-GR" dirty="0"/>
              <a:t>σε </a:t>
            </a:r>
            <a:r>
              <a:rPr lang="el-GR" dirty="0" smtClean="0"/>
              <a:t>γυάλινες προθήκες </a:t>
            </a:r>
          </a:p>
          <a:p>
            <a:r>
              <a:rPr lang="el-GR" dirty="0" smtClean="0"/>
              <a:t>Τα </a:t>
            </a:r>
            <a:r>
              <a:rPr lang="el-GR" dirty="0"/>
              <a:t>χρη­σιμοποιούμενα μηχανήματα και εργαλεία στο Εργαστήριο </a:t>
            </a:r>
            <a:r>
              <a:rPr lang="el-GR" dirty="0" smtClean="0"/>
              <a:t>να </a:t>
            </a:r>
            <a:r>
              <a:rPr lang="el-GR" dirty="0"/>
              <a:t>καθαρίζονται καλώς μετά από κάθε </a:t>
            </a:r>
            <a:r>
              <a:rPr lang="el-GR" dirty="0" smtClean="0"/>
              <a:t>χρήση, να </a:t>
            </a:r>
            <a:r>
              <a:rPr lang="el-GR" dirty="0"/>
              <a:t>αποστειρώ­νονται με αποστειρωτικές συσκευές και </a:t>
            </a:r>
            <a:r>
              <a:rPr lang="el-GR" dirty="0" smtClean="0"/>
              <a:t>να </a:t>
            </a:r>
            <a:r>
              <a:rPr lang="el-GR" dirty="0"/>
              <a:t>φυλάσσονται </a:t>
            </a:r>
            <a:r>
              <a:rPr lang="el-GR" dirty="0" smtClean="0"/>
              <a:t>επαρκώς.</a:t>
            </a:r>
          </a:p>
          <a:p>
            <a:r>
              <a:rPr lang="el-GR" dirty="0" smtClean="0"/>
              <a:t> </a:t>
            </a:r>
            <a:r>
              <a:rPr lang="el-GR" dirty="0"/>
              <a:t>Όλα τα μηχανήματα και οι ηλεκτρικές συσκευές που χρη­σιμοποιούνται </a:t>
            </a:r>
            <a:r>
              <a:rPr lang="el-GR" dirty="0" smtClean="0"/>
              <a:t>σε </a:t>
            </a:r>
            <a:r>
              <a:rPr lang="el-GR" dirty="0"/>
              <a:t>ένα Εργαστήριο Αισθητικής πρέπει να είναι </a:t>
            </a:r>
            <a:r>
              <a:rPr lang="el-GR" dirty="0" smtClean="0"/>
              <a:t>γειωμένα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Ηλεκτρόδια </a:t>
            </a:r>
            <a:r>
              <a:rPr lang="el-GR" dirty="0"/>
              <a:t>ερχόμενα σε επαφή με το ανθρώπινο σώμα πρέπει να έχουν τάση μεταξύ τους ή προς τη γη το μέγιστον 20 </a:t>
            </a:r>
            <a:r>
              <a:rPr lang="en-US" dirty="0"/>
              <a:t>Volt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8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6/8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 </a:t>
            </a:r>
            <a:r>
              <a:rPr lang="el-GR" dirty="0"/>
              <a:t>γενικός ηλεκτρικός πίνακας του Εργαστηρίου είναι απα­ραίτητο να έχει εξοπλισθεί με συσκευή προστασίας από ηλε­κτροπληξία. </a:t>
            </a:r>
            <a:endParaRPr lang="el-GR" dirty="0" smtClean="0"/>
          </a:p>
          <a:p>
            <a:r>
              <a:rPr lang="el-GR" dirty="0" smtClean="0"/>
              <a:t>Έλεγχος </a:t>
            </a:r>
            <a:r>
              <a:rPr lang="el-GR" dirty="0"/>
              <a:t>της όλης ηλεκτρολογικής εγκατάστασης γίνεται τουλάχιστον μία φορά το χρόνο από ηλεκτρολόγο, ο οποίος έχει άδεια ανάλογη προς τις εγκαταστάσεις του Εργα­στηρίου. </a:t>
            </a:r>
            <a:endParaRPr lang="el-GR" dirty="0" smtClean="0"/>
          </a:p>
          <a:p>
            <a:r>
              <a:rPr lang="el-GR" dirty="0" smtClean="0"/>
              <a:t>Όλες</a:t>
            </a:r>
            <a:r>
              <a:rPr lang="el-GR" dirty="0"/>
              <a:t>, εξάλλου, οι ηλεκτρικές συσκευές πρέπει να είναι εγκεκριμένες από το </a:t>
            </a:r>
            <a:r>
              <a:rPr lang="el-GR" dirty="0" smtClean="0"/>
              <a:t>αρμόδιο Υπουργείο. </a:t>
            </a:r>
            <a:r>
              <a:rPr lang="el-GR" dirty="0"/>
              <a:t>Σε κάθε Εργα­στήριο διατηρείται κατάσταση των υπαρχόντων μηχανημάτων, που θα ελέγχονται από το Υπουργείο Κοινωνικών Υπηρεσιών όσον αφορά στα βιολογικά αποτελέσματα.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26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Συνταγογραφία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i="1" dirty="0" smtClean="0"/>
              <a:t>Πρέπει</a:t>
            </a:r>
            <a:r>
              <a:rPr lang="en-US" i="1" dirty="0" smtClean="0"/>
              <a:t>:</a:t>
            </a:r>
          </a:p>
          <a:p>
            <a:r>
              <a:rPr lang="el-GR" dirty="0" smtClean="0"/>
              <a:t>Να γίνεται σε ειδικό φύλλο χαρτιού</a:t>
            </a:r>
          </a:p>
          <a:p>
            <a:r>
              <a:rPr lang="el-GR" dirty="0" smtClean="0"/>
              <a:t>Να είναι χωρισμένη σε ενότητες</a:t>
            </a:r>
          </a:p>
          <a:p>
            <a:r>
              <a:rPr lang="el-GR" dirty="0" smtClean="0"/>
              <a:t>Να αναγράφεται ο ακριβής τρόπος χρήσης των προϊόντων</a:t>
            </a:r>
          </a:p>
          <a:p>
            <a:r>
              <a:rPr lang="el-GR" dirty="0" smtClean="0"/>
              <a:t>Να είναι χρονολογημένη και υπογεγραμμένη</a:t>
            </a:r>
          </a:p>
          <a:p>
            <a:r>
              <a:rPr lang="el-GR" dirty="0" smtClean="0"/>
              <a:t>Στις περιπτώσεις δραστικών ουσιών να αναγράφονται ολογράφως και αριθμητικώς η εφαρμογή και η δοσολογία</a:t>
            </a:r>
          </a:p>
          <a:p>
            <a:r>
              <a:rPr lang="el-GR" dirty="0" smtClean="0"/>
              <a:t>Σε περίπτωση μεγαλύτερης δοσολογίας να είναι επαρκώς υπογραμμισμένη</a:t>
            </a:r>
          </a:p>
          <a:p>
            <a:r>
              <a:rPr lang="el-GR" dirty="0" smtClean="0"/>
              <a:t>Στη σύνθεση προϊόντων να συμπεριληφθούν ουσίες χημικά συμβατές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1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7/8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700" dirty="0"/>
              <a:t>Όσες συσκευές έχουν τη δυνατότητα διόδου ρεύματος πέ­ραν των </a:t>
            </a:r>
            <a:r>
              <a:rPr lang="el-GR" sz="2700" dirty="0" smtClean="0"/>
              <a:t>4</a:t>
            </a:r>
            <a:r>
              <a:rPr lang="en-US" sz="2700" dirty="0" smtClean="0"/>
              <a:t>ma</a:t>
            </a:r>
            <a:r>
              <a:rPr lang="el-GR" sz="2700" dirty="0" smtClean="0"/>
              <a:t> </a:t>
            </a:r>
            <a:r>
              <a:rPr lang="en-US" sz="2700" dirty="0" smtClean="0"/>
              <a:t>(</a:t>
            </a:r>
            <a:r>
              <a:rPr lang="el-GR" sz="2700" dirty="0" smtClean="0"/>
              <a:t>μιλιαμπέρ) σφραγίζονται </a:t>
            </a:r>
            <a:r>
              <a:rPr lang="el-GR" sz="2700" dirty="0"/>
              <a:t>υπ’ ευθύνη του </a:t>
            </a:r>
            <a:r>
              <a:rPr lang="el-GR" sz="2700" dirty="0" smtClean="0"/>
              <a:t>αισθη­τικού-κοσμητολόγου, </a:t>
            </a:r>
            <a:r>
              <a:rPr lang="el-GR" sz="2700" dirty="0"/>
              <a:t>έτσι ώστε να μην καθίσταται δυνατή, σε καμιά περίπτωση, η δίοδος με απλό χειρισμό ρεύματος πέραν του επιτρεπόμενου. </a:t>
            </a:r>
          </a:p>
          <a:p>
            <a:r>
              <a:rPr lang="el-GR" sz="2700" dirty="0"/>
              <a:t>Αν στο Εργαστήριο εγκατασταθούν μηχανήματα νέου τύπου, χρειάζεται να γνωρίζει ο </a:t>
            </a:r>
            <a:r>
              <a:rPr lang="el-GR" sz="2700" dirty="0" smtClean="0"/>
              <a:t>αισθητικός-κοσμητολόγος </a:t>
            </a:r>
            <a:r>
              <a:rPr lang="el-GR" sz="2700" dirty="0"/>
              <a:t>ότι για να τεθούν σε νόμιμη λειτουργία απαιτείται, εκτός από την έγκριση του αρμόδιου Υπουργείου, κεντρική έγκριση η οποία παρέχεται μετά από γνωμοδοτική εισήγηση ειδικής Επιτροπής </a:t>
            </a:r>
          </a:p>
          <a:p>
            <a:r>
              <a:rPr lang="el-GR" sz="2700" dirty="0"/>
              <a:t>Ο ιδιοκτήτης </a:t>
            </a:r>
            <a:r>
              <a:rPr lang="el-GR" sz="2700" dirty="0" smtClean="0"/>
              <a:t>αισθητικός-κοσμητολόγος </a:t>
            </a:r>
            <a:r>
              <a:rPr lang="el-GR" sz="2700" dirty="0"/>
              <a:t>του </a:t>
            </a:r>
            <a:r>
              <a:rPr lang="el-GR" sz="2700" dirty="0" smtClean="0"/>
              <a:t>εργαστηρίου </a:t>
            </a:r>
            <a:r>
              <a:rPr lang="el-GR" sz="2700" dirty="0"/>
              <a:t>αλλά και οι τυχόν βοηθοί του καθώς και το ενδεχόμενο διοικητικό, λογιστικό ή άλ­λο προσωπικό είναι απαραιτήτως κάτοχοι πιστοποιητικού Υγείας που χορηγείται αρμοδίως και </a:t>
            </a:r>
            <a:r>
              <a:rPr lang="el-GR" sz="2700" dirty="0" smtClean="0"/>
              <a:t>είναι συνυπεύθυνοι </a:t>
            </a:r>
            <a:r>
              <a:rPr lang="el-GR" sz="2700" dirty="0"/>
              <a:t>στην τήρηση των όρων λειτουργίας του </a:t>
            </a:r>
            <a:r>
              <a:rPr lang="el-GR" sz="2700" dirty="0" smtClean="0"/>
              <a:t>εργαστηρίου</a:t>
            </a:r>
            <a:r>
              <a:rPr lang="el-GR" sz="2700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Όροι και προϋποθέσεις λειτουργίας Εργαστηρίου </a:t>
            </a:r>
            <a:r>
              <a:rPr lang="el-GR" dirty="0" smtClean="0"/>
              <a:t>Αισθητικής </a:t>
            </a:r>
            <a:r>
              <a:rPr lang="el-GR" sz="3600" b="0" dirty="0" smtClean="0"/>
              <a:t>8/8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Για </a:t>
            </a:r>
            <a:r>
              <a:rPr lang="el-GR" sz="2800" dirty="0"/>
              <a:t>τη λειτουργία Εργαστηρίου Αισθητικής απαιτείται η λήψη άδειας λειτουργίας η οποία εκδίδεται κατά τις κείμενες διατάξεις και ύστερα από γνωμάτευση Επιτροπής που αποτελείται από το Διευθυντή της Διεύθυνσης Υγιεινής ή το νόμιμο αναπληρωτή του, από </a:t>
            </a:r>
            <a:r>
              <a:rPr lang="el-GR" sz="2800" dirty="0" smtClean="0"/>
              <a:t>έναν ιατρό </a:t>
            </a:r>
            <a:r>
              <a:rPr lang="el-GR" sz="2800" dirty="0"/>
              <a:t>δερματολόγο και σε περίπτωση που δεν υπάρχει δερματολόγος από </a:t>
            </a:r>
            <a:r>
              <a:rPr lang="el-GR" sz="2800" dirty="0" smtClean="0"/>
              <a:t>ιατρό </a:t>
            </a:r>
            <a:r>
              <a:rPr lang="el-GR" sz="2800" dirty="0"/>
              <a:t>άλλης ειδικότητας οριζόμενο από το Διευθυντή της Διεύθυνσης Υγιεινής και από </a:t>
            </a:r>
            <a:r>
              <a:rPr lang="el-GR" sz="2800" dirty="0" smtClean="0"/>
              <a:t>έναν αισθη­τικό-κοσμητολόγο, </a:t>
            </a:r>
            <a:r>
              <a:rPr lang="el-GR" sz="2800" dirty="0"/>
              <a:t>εκπρόσωπο του Συλλόγου </a:t>
            </a:r>
            <a:r>
              <a:rPr lang="el-GR" sz="2800" dirty="0" smtClean="0"/>
              <a:t>αισθητικών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9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Υ</a:t>
            </a:r>
            <a:r>
              <a:rPr lang="el-GR" sz="3200" dirty="0" smtClean="0"/>
              <a:t>ποχρεώσεις </a:t>
            </a:r>
            <a:r>
              <a:rPr lang="el-GR" sz="3200" dirty="0"/>
              <a:t>τ</a:t>
            </a:r>
            <a:r>
              <a:rPr lang="el-GR" sz="3200" dirty="0" smtClean="0"/>
              <a:t>ου αισθητικού-κοσμητολόγου </a:t>
            </a:r>
            <a:r>
              <a:rPr lang="el-GR" sz="3200" dirty="0"/>
              <a:t>ως </a:t>
            </a:r>
            <a:r>
              <a:rPr lang="el-GR" sz="3200" dirty="0" smtClean="0"/>
              <a:t>δημοσίου υπαλλήλου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 Αισθητικός, με την ιδιότητα του Δημοσίου Υπαλλήλου, λειτουργεί κατά κύριο λόγο ως όργανο του </a:t>
            </a:r>
            <a:r>
              <a:rPr lang="el-GR" dirty="0" smtClean="0"/>
              <a:t>Κράτους, </a:t>
            </a:r>
            <a:r>
              <a:rPr lang="el-GR" dirty="0"/>
              <a:t>υπερασπι­ζόμενος το δημόσιο συμφέρον.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πράξεις του επομένως αλλά και οι παραλείψεις του δεν αφορούν αποκλειστικά και μόνο τον ίδιο ως άτομο, αλλά αφορούν το σύνολο των πολιτών γενικότε­ρα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νόμοι 1735/1987 (άρθρο 18) και 2683/1999 (άρθρο 45) κατοχυρώνουν το δικαίωμα στην άσκηση κριτικής σε πράξεις προϊσταμένων αρχών.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δικαίωμα βεβαίως αυτό δεν παρακά­μπτει το </a:t>
            </a:r>
            <a:r>
              <a:rPr lang="el-GR" dirty="0" smtClean="0"/>
              <a:t>σεβασμό, </a:t>
            </a:r>
            <a:r>
              <a:rPr lang="el-GR" dirty="0"/>
              <a:t>στις διαδικασίες που πρέπει να ακολουθη­θούν. Αντίθετα η άσκηση των υπηρεσιακών καθηκόντων συνυ­πάρχει με την ελευθερία έκφρασης χωρίς να συγκρούονται.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78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Υποχρεώσεις του αισθητικού-κοσμητολόγου ως δημοσίου υπαλλήλου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</a:t>
            </a:r>
            <a:r>
              <a:rPr lang="el-GR" dirty="0" smtClean="0"/>
              <a:t> αισθητικός-κοσμητολόγος </a:t>
            </a:r>
            <a:r>
              <a:rPr lang="el-GR" dirty="0"/>
              <a:t>ως δημόσιος υπάλληλος έχει το δικαίωμα να διαφωνήσει με την εκτέλεση μιας διαταγής που θεωρεί παράνομη. Τη διαφωνία αυ­τή πρέπει να τη διατυπώσει εγγράφως, πριν </a:t>
            </a:r>
            <a:r>
              <a:rPr lang="el-GR" dirty="0" smtClean="0"/>
              <a:t>να εκτελέσει </a:t>
            </a:r>
            <a:r>
              <a:rPr lang="el-GR" dirty="0"/>
              <a:t>τη διατα­γή.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εκ των υστέρων διατύπωση διαφωνίας είναι καταχρηστική και δεν τον απαλλάσσει από την ευθύνη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Το </a:t>
            </a:r>
            <a:r>
              <a:rPr lang="el-GR" dirty="0" smtClean="0"/>
              <a:t>«αισθητικό-ιατρικό </a:t>
            </a:r>
            <a:r>
              <a:rPr lang="el-GR" dirty="0"/>
              <a:t>απόρρητο» του οποίου η τήρηση διακρίνει επιστημονικά τον </a:t>
            </a:r>
            <a:r>
              <a:rPr lang="el-GR" dirty="0" smtClean="0"/>
              <a:t>αισθητι­κό-κοσμητολόγο, </a:t>
            </a:r>
            <a:r>
              <a:rPr lang="el-GR" dirty="0"/>
              <a:t>έχει εφαρμογή και στο υπηρεσιακό επίπεδο του δημοσίου υπαλλήλου. </a:t>
            </a:r>
            <a:endParaRPr lang="el-GR" dirty="0" smtClean="0"/>
          </a:p>
          <a:p>
            <a:r>
              <a:rPr lang="el-GR" dirty="0" smtClean="0"/>
              <a:t>Κατά </a:t>
            </a:r>
            <a:r>
              <a:rPr lang="el-GR" dirty="0"/>
              <a:t>την εκτέλεση των καθηκόντων του ο </a:t>
            </a:r>
            <a:r>
              <a:rPr lang="el-GR" dirty="0" smtClean="0"/>
              <a:t>αισθητι­κός-κοσμητολόγος </a:t>
            </a:r>
            <a:r>
              <a:rPr lang="el-GR" dirty="0"/>
              <a:t>μπορεί να εκτεθεί σε πληροφοριακά στοιχεία και γεγονότα τα οποία οι κείμενες διατάξεις θεωρούν απόρρητα.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8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B13F9A">
                    <a:lumMod val="75000"/>
                  </a:srgbClr>
                </a:solidFill>
              </a:rPr>
              <a:t>Υποχρεώσεις του </a:t>
            </a:r>
            <a:r>
              <a:rPr lang="el-GR" sz="3200" dirty="0" smtClean="0">
                <a:solidFill>
                  <a:srgbClr val="B13F9A">
                    <a:lumMod val="75000"/>
                  </a:srgbClr>
                </a:solidFill>
              </a:rPr>
              <a:t>αισθητικού-κοσμητολόγου ως ιδιωτικού </a:t>
            </a:r>
            <a:r>
              <a:rPr lang="el-GR" sz="3200" dirty="0">
                <a:solidFill>
                  <a:srgbClr val="B13F9A">
                    <a:lumMod val="75000"/>
                  </a:srgbClr>
                </a:solidFill>
              </a:rPr>
              <a:t>υπαλλήλου </a:t>
            </a:r>
            <a:r>
              <a:rPr lang="el-GR" sz="3000" b="0" dirty="0" smtClean="0">
                <a:solidFill>
                  <a:srgbClr val="B13F9A">
                    <a:lumMod val="75000"/>
                  </a:srgbClr>
                </a:solidFill>
              </a:rPr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εχεμύθεια και το επαγγελματικό απόρρητο του </a:t>
            </a:r>
            <a:r>
              <a:rPr lang="el-GR" dirty="0" smtClean="0"/>
              <a:t>αισθητικού-κοσμητολόγου </a:t>
            </a:r>
            <a:r>
              <a:rPr lang="el-GR" dirty="0"/>
              <a:t>αποτελούν καθήκον του, όταν εργάζεται και ως ιδιωτικός υπάλ­ληλος. </a:t>
            </a: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του επιτρέπεται να αποκαλύπτει σε κανέναν άλλο εκτός </a:t>
            </a:r>
            <a:r>
              <a:rPr lang="el-GR" dirty="0" smtClean="0"/>
              <a:t>από τον </a:t>
            </a:r>
            <a:r>
              <a:rPr lang="el-GR" dirty="0"/>
              <a:t>εργοδότη του, ό,τι περιέπεσε στην αντίληψή του είτε με την όραση ή την ακοή, το οποίο σχετίζεται άμεσα ή έμμεσα με την προσωπικότητα του «ασθενούς».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νομολογία υποχρεώνει τον </a:t>
            </a:r>
            <a:r>
              <a:rPr lang="el-GR" dirty="0" smtClean="0"/>
              <a:t>αισθητικό </a:t>
            </a:r>
            <a:r>
              <a:rPr lang="el-GR" dirty="0"/>
              <a:t>ως ιδιωτικό υπάλληλο να εργάζεται σύμφωνα με τις υποδείξεις του εργοδότη </a:t>
            </a:r>
            <a:r>
              <a:rPr lang="el-GR" dirty="0" smtClean="0"/>
              <a:t>του</a:t>
            </a:r>
          </a:p>
          <a:p>
            <a:r>
              <a:rPr lang="el-GR" dirty="0" smtClean="0"/>
              <a:t>Η </a:t>
            </a:r>
            <a:r>
              <a:rPr lang="el-GR" dirty="0"/>
              <a:t>έκταση αυτής της υποχρέωσης εξαρτάται από το περιε­χόμενο του κανονισμού εργασίας, από τις συνθήκες εργασίας σε συνδυασμό με τα </a:t>
            </a:r>
            <a:r>
              <a:rPr lang="el-GR" dirty="0" smtClean="0"/>
              <a:t>«συναλλακτικά» </a:t>
            </a:r>
            <a:r>
              <a:rPr lang="el-GR" dirty="0"/>
              <a:t>ήθη και την καλή πίστη». Η υποχρέωση της πίστης (δηλαδή της καλόπιστης συμπεριφοράς) και της εκτέλεσης της εργασίας με επιμέλεια, ανήκουν εξ ολο­κλήρου στα καθήκοντα του Αισθητικού.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Δικαιώματα </a:t>
            </a:r>
            <a:r>
              <a:rPr lang="el-GR" dirty="0"/>
              <a:t>του </a:t>
            </a:r>
            <a:r>
              <a:rPr lang="el-GR" dirty="0" smtClean="0"/>
              <a:t>αισθητικού-κοσμητολόγου ως δημοσίου υπαλλήλου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Όσοι και όσες αισθητικοί-κοσμητολόγοι </a:t>
            </a:r>
            <a:r>
              <a:rPr lang="el-GR" dirty="0"/>
              <a:t>κατευθύνονται στην άσκηση επαγγέλματος με την ιδιότητα του δημοσίου ή του ιδιωτικού υπαλλήλου, εκτός από καθήκοντα, έχουν και </a:t>
            </a:r>
            <a:r>
              <a:rPr lang="el-GR" i="1" dirty="0"/>
              <a:t>δικαιώματα.</a:t>
            </a:r>
            <a:r>
              <a:rPr lang="el-GR" dirty="0"/>
              <a:t> Ο Δημόσιος Υπάλληλος έχει τα ακόλουθα δικαιώματα:</a:t>
            </a:r>
          </a:p>
          <a:p>
            <a:pPr lvl="0"/>
            <a:r>
              <a:rPr lang="el-GR" dirty="0"/>
              <a:t>Το δικαίωμα της μονιμότητας, εφόσον ο Αισθητικός </a:t>
            </a:r>
            <a:r>
              <a:rPr lang="el-GR" dirty="0" smtClean="0"/>
              <a:t>διανύσσει </a:t>
            </a:r>
            <a:r>
              <a:rPr lang="el-GR" dirty="0"/>
              <a:t>διετή δοκιμαστική υπηρεσία και μετά από σχετική απόφαση του Υπηρεσιακού Συμβουλίου που αποφαίνεται για την υπηρεσιακή καταλληλότητά του προς μονιμοποίηση προσωπικού το αποκτά.</a:t>
            </a:r>
          </a:p>
          <a:p>
            <a:pPr lvl="0"/>
            <a:r>
              <a:rPr lang="el-GR" dirty="0"/>
              <a:t>Το δικαίωμα του </a:t>
            </a:r>
            <a:r>
              <a:rPr lang="el-GR" dirty="0" smtClean="0"/>
              <a:t>μισθού</a:t>
            </a:r>
          </a:p>
          <a:p>
            <a:pPr lvl="0"/>
            <a:r>
              <a:rPr lang="el-GR" dirty="0" smtClean="0"/>
              <a:t>Η </a:t>
            </a:r>
            <a:r>
              <a:rPr lang="el-GR" dirty="0"/>
              <a:t>ελευθερία της έκφρασης, σύμφωνα με τα οριζόμενα στο άρθρο 45 του Υ.Κ.</a:t>
            </a:r>
          </a:p>
          <a:p>
            <a:r>
              <a:rPr lang="el-GR" dirty="0"/>
              <a:t>Το δικαίωμα του συνδικαλίζεσθαι και της </a:t>
            </a:r>
            <a:r>
              <a:rPr lang="el-GR" dirty="0" smtClean="0"/>
              <a:t>απεργίας</a:t>
            </a:r>
          </a:p>
          <a:p>
            <a:pPr lvl="0"/>
            <a:r>
              <a:rPr lang="el-GR" dirty="0"/>
              <a:t>Το δικαίωμα της επιμόρφωσης και της μετεκπαίδευσης.</a:t>
            </a:r>
          </a:p>
          <a:p>
            <a:pPr lvl="0"/>
            <a:r>
              <a:rPr lang="el-GR" dirty="0"/>
              <a:t>Το δικαίωμα της λήψης κανονικής, γονικής, εκπαιδευτικής, αναρρωτικής και συνδικαλιστικής άδειας καθώς και της </a:t>
            </a:r>
            <a:r>
              <a:rPr lang="el-GR" dirty="0" smtClean="0"/>
              <a:t>γονεϊκής άδει­ας.</a:t>
            </a:r>
          </a:p>
          <a:p>
            <a:pPr lvl="0"/>
            <a:r>
              <a:rPr lang="el-GR" dirty="0" smtClean="0"/>
              <a:t>Το </a:t>
            </a:r>
            <a:r>
              <a:rPr lang="el-GR" dirty="0"/>
              <a:t>δικαίωμα υγιεινής και ασφάλειας στους χώρους εργασίας.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40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Δικαιώματα </a:t>
            </a:r>
            <a:r>
              <a:rPr lang="el-GR" dirty="0"/>
              <a:t>του </a:t>
            </a:r>
            <a:r>
              <a:rPr lang="el-GR" dirty="0" smtClean="0"/>
              <a:t>αισθητικού-κοσμητολόγου ως ιδιωτικού υπαλλήλου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Τα δικαιώματα του </a:t>
            </a:r>
            <a:r>
              <a:rPr lang="el-GR" i="1" dirty="0" smtClean="0"/>
              <a:t>αισθητικού-κοσμητολόγου </a:t>
            </a:r>
            <a:r>
              <a:rPr lang="el-GR" i="1" dirty="0"/>
              <a:t>ιδιωτικού υπαλλήλου</a:t>
            </a:r>
            <a:r>
              <a:rPr lang="el-GR" dirty="0"/>
              <a:t> είναι τα</a:t>
            </a:r>
            <a:endParaRPr lang="el-GR" i="1" dirty="0"/>
          </a:p>
          <a:p>
            <a:pPr marL="0" indent="0">
              <a:buNone/>
            </a:pPr>
            <a:r>
              <a:rPr lang="el-GR" dirty="0"/>
              <a:t>ακόλουθα:</a:t>
            </a:r>
          </a:p>
          <a:p>
            <a:pPr lvl="0"/>
            <a:r>
              <a:rPr lang="el-GR" dirty="0"/>
              <a:t>Το δικαίωμα του μισθού σύμφωνα με τις υπογραφείσες συμ­βάσεις και κατά τις κείμενες διατάξεις και διασφαλίσεις.</a:t>
            </a:r>
          </a:p>
          <a:p>
            <a:pPr lvl="0"/>
            <a:r>
              <a:rPr lang="el-GR" dirty="0"/>
              <a:t>Το δικαίωμα του συνδικαλίζεσθαι και της απεργίας κατά τις κείμενες διατάξεις και διασφαλίσεις.</a:t>
            </a:r>
          </a:p>
          <a:p>
            <a:pPr lvl="0"/>
            <a:r>
              <a:rPr lang="el-GR" dirty="0"/>
              <a:t>Το δικαίωμα της κανονικής, γονικής, εκπαιδευτικής, αναρρω­τικής και συνδικαλιστικής άδειας καθώς και της άδειας γάμου, της άδειας κύησης και λοχείας.</a:t>
            </a:r>
          </a:p>
          <a:p>
            <a:pPr lvl="0"/>
            <a:r>
              <a:rPr lang="el-GR" dirty="0"/>
              <a:t>Το δικαίωμα υγιεινής και ασφάλειας στους χώρους εργασίας.</a:t>
            </a:r>
          </a:p>
          <a:p>
            <a:pPr lvl="0"/>
            <a:r>
              <a:rPr lang="el-GR" dirty="0"/>
              <a:t>Το δικαίωμα της </a:t>
            </a:r>
            <a:r>
              <a:rPr lang="el-GR" dirty="0" smtClean="0"/>
              <a:t>κοινωνικής </a:t>
            </a:r>
            <a:r>
              <a:rPr lang="el-GR" dirty="0"/>
              <a:t>α</a:t>
            </a:r>
            <a:r>
              <a:rPr lang="el-GR" dirty="0" smtClean="0"/>
              <a:t>σφάλισης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Παράνομη άσκηση επαγγέλματος</a:t>
            </a:r>
            <a:r>
              <a:rPr lang="en-US" dirty="0" smtClean="0"/>
              <a:t> </a:t>
            </a:r>
            <a:r>
              <a:rPr lang="en-US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Παράνομη άσκηση της </a:t>
            </a:r>
            <a:r>
              <a:rPr lang="el-GR" sz="2000" b="1" dirty="0" smtClean="0"/>
              <a:t>αισθητικής-κοσμητολογίας </a:t>
            </a:r>
            <a:r>
              <a:rPr lang="el-GR" sz="2000" dirty="0"/>
              <a:t>είναι η επιτέλεση αισθητι­κών πράξεων από άτομα που στερούνται των εκπαιδευτικών πι­στοποιήσεων και των νομικών προσόντων, όπως είναι το πτυχίο </a:t>
            </a:r>
            <a:r>
              <a:rPr lang="el-GR" sz="2000" dirty="0" smtClean="0"/>
              <a:t>αισθητικής &amp; κοσμητολογίας </a:t>
            </a:r>
            <a:r>
              <a:rPr lang="el-GR" sz="2000" dirty="0"/>
              <a:t>και η άδεια άσκησης επαγγέλματος.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συνεργασία </a:t>
            </a:r>
            <a:r>
              <a:rPr lang="el-GR" sz="2000" dirty="0"/>
              <a:t>του </a:t>
            </a:r>
            <a:r>
              <a:rPr lang="el-GR" sz="2000" dirty="0" smtClean="0"/>
              <a:t>αισθητικού </a:t>
            </a:r>
            <a:r>
              <a:rPr lang="el-GR" sz="2000" dirty="0"/>
              <a:t>με άτομα που ασκούν την </a:t>
            </a:r>
            <a:r>
              <a:rPr lang="el-GR" sz="2000" dirty="0" smtClean="0"/>
              <a:t>αισθητική-</a:t>
            </a:r>
            <a:r>
              <a:rPr lang="el-GR" sz="2000" dirty="0"/>
              <a:t>κ</a:t>
            </a:r>
            <a:r>
              <a:rPr lang="el-GR" sz="2000" dirty="0" smtClean="0"/>
              <a:t>οσμητολογία </a:t>
            </a:r>
            <a:r>
              <a:rPr lang="el-GR" sz="2000" dirty="0"/>
              <a:t>κατά τον τρόπο αυτόν, αποτελεί σοβαρό ποινικό αδίκημα.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αδίκημα συμβαίνει, όταν ένα άτομο που δεν είναι </a:t>
            </a:r>
            <a:r>
              <a:rPr lang="el-GR" sz="2000" dirty="0" smtClean="0"/>
              <a:t>αισθητικός-κοσμητολόγος </a:t>
            </a:r>
            <a:r>
              <a:rPr lang="el-GR" sz="2000" dirty="0"/>
              <a:t>προβαίνει σε διάγνωση και αποκατάσταση προβλήματος ή καθορίζει την πορεία αποκατάστασης με αισθητική αγωγή.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αδίκημα θεωρείται ότι έχει συντελεσθεί, έστω και αν η «θεραπευτική» σύσταση γίνεται προφορικά ή γραπτά ή με αλ­ληλογραφία, ή με δημοσίευμα, όπως επίσης έστω και αν </a:t>
            </a:r>
            <a:r>
              <a:rPr lang="el-GR" sz="2000" dirty="0" smtClean="0"/>
              <a:t>η </a:t>
            </a:r>
            <a:r>
              <a:rPr lang="el-GR" sz="2000" dirty="0"/>
              <a:t>«αποκατάσταση» αυτή γίνεται μετά από απλές μόνο συμβουλές ή καθορίζεται ως «αγωγή αποκατάστασης</a:t>
            </a:r>
            <a:r>
              <a:rPr lang="el-GR" sz="2000" dirty="0" smtClean="0"/>
              <a:t>».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7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Παράνομη άσκηση επαγγέλματος</a:t>
            </a:r>
            <a:r>
              <a:rPr lang="en-US" dirty="0" smtClean="0"/>
              <a:t> </a:t>
            </a:r>
            <a:r>
              <a:rPr lang="en-US" sz="3600" b="0" dirty="0" smtClean="0"/>
              <a:t>2/3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Δεν </a:t>
            </a:r>
            <a:r>
              <a:rPr lang="el-GR" sz="2200" dirty="0" smtClean="0"/>
              <a:t>έχει ση­μασία </a:t>
            </a:r>
            <a:r>
              <a:rPr lang="el-GR" sz="2200" dirty="0"/>
              <a:t>αν για την υποδειχθείσα αγωγή χρησιμοποιήθηκε κάποιο «ακίνδυνο» προϊόν ή ορισμένο διαιτολόγιο ή έχει γίνει έστω κάποια απλή αισθητική πράξη. </a:t>
            </a:r>
          </a:p>
          <a:p>
            <a:r>
              <a:rPr lang="el-GR" sz="2200" dirty="0"/>
              <a:t>Ειδικά, για τη χορήγηση αυτο­σχεδίων σκευασμάτων ή άλλων έστω «αθώων» κοσμητικών </a:t>
            </a:r>
            <a:r>
              <a:rPr lang="el-GR" sz="2200" dirty="0" smtClean="0"/>
              <a:t>προϊόντων,</a:t>
            </a:r>
            <a:r>
              <a:rPr lang="en-US" sz="2200" dirty="0" smtClean="0"/>
              <a:t> </a:t>
            </a:r>
            <a:r>
              <a:rPr lang="el-GR" sz="2200" dirty="0" smtClean="0"/>
              <a:t>ευθύνη </a:t>
            </a:r>
            <a:r>
              <a:rPr lang="el-GR" sz="2200" dirty="0"/>
              <a:t>απορρέει και από το ότι ακόμη και τα πιο αθώα σκευάσματα, κάτω από ορισμένες συνθήκες, μπορούν να καταστούν επικίνδυνα για την υγεία του «ασθενούς». </a:t>
            </a:r>
          </a:p>
          <a:p>
            <a:r>
              <a:rPr lang="el-GR" sz="2200" dirty="0"/>
              <a:t>Το ίδιο θα μπορούσε να υποστηριχθεί και για τη σύσταση που κάνουν πολλοί σχετικά με κάποιο κοσμητικό προϊόν, που χρησιμοποίη­σαν οι ίδιοι και ωφελήθηκαν. Μια τέτοια σύσταση μπορεί να έχει ολέθριες συνέπειες για τον άλλο «ασθενή», αν η χρησιμοποίησή του απ’ αυτόν οδηγεί σε σαφείς αντενδείξεις, λόγω της προσω­πικής ιδιαιτερότητάς του.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2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Παράνομη άσκηση επαγγέλματος</a:t>
            </a:r>
            <a:r>
              <a:rPr lang="en-US" dirty="0" smtClean="0"/>
              <a:t> </a:t>
            </a:r>
            <a:r>
              <a:rPr lang="en-US" sz="3600" b="0" dirty="0" smtClean="0"/>
              <a:t>3/3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Οι ενέρ­γειες</a:t>
            </a:r>
            <a:r>
              <a:rPr lang="el-GR" sz="2400" dirty="0"/>
              <a:t>, όπως θρησκευτικές τελετουργίες που γίνονται με σκοπό την αποκατάσταση ενός αισθητικού προβλήματος,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i="1" dirty="0"/>
              <a:t>υποβολή </a:t>
            </a:r>
            <a:r>
              <a:rPr lang="el-GR" sz="2400" dirty="0"/>
              <a:t>που στηρίζεται στην ειδική επιρροή που μπορούν ορισμένα άτομα να ασκούν ή ισχυρίζονται ότι έχουν ή η </a:t>
            </a:r>
            <a:r>
              <a:rPr lang="el-GR" sz="2400" i="1" dirty="0"/>
              <a:t>ύπνωση</a:t>
            </a:r>
            <a:r>
              <a:rPr lang="el-GR" sz="2400" dirty="0"/>
              <a:t> αν εφαρ­μόζεται ως μέθοδος βελτίωσης ή και αποκατάστασης.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χρη­σιμοποίηση, επίσης, ηλεκτρικών μηχανημάτων (π.χ. ηλεκτρικής αποτρίχωσης) εφόσον η χρήση τους γίνεται από άτομα τα οποία δεν έχουν την ιδιότητα του </a:t>
            </a:r>
            <a:r>
              <a:rPr lang="el-GR" sz="2400" dirty="0" smtClean="0"/>
              <a:t>αισθητικού-κοσμητολόγου </a:t>
            </a:r>
            <a:r>
              <a:rPr lang="el-GR" sz="2400" dirty="0"/>
              <a:t>και στερούνται ειδικής </a:t>
            </a:r>
            <a:r>
              <a:rPr lang="el-GR" sz="2400" dirty="0" smtClean="0"/>
              <a:t>εκ­παίδευσης.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64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δράσης προϊόντων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αισθητικός-κοσμητολόγος θα πρέπει να παρακολουθεί τη συμπεριφορά των προϊόντων που χρησιμοποιεί ως προς την αποτελεσματικότητα, για κάθε περιστατικό χωριστά.</a:t>
            </a:r>
          </a:p>
          <a:p>
            <a:r>
              <a:rPr lang="el-GR" dirty="0" smtClean="0"/>
              <a:t>Εάν βρεθεί σε περιστατικά ιδιαίτερα δύσκολα και με προσωπική ευθύνη προχωρήσει σε επιθετική αγωγή, ευθύνεται ο ίδιος για πιθανούς κινδύνους.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4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Κυρώσεις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Ο οιοσδήποτε και για οποιονδήποτε τρόπο ασκών το επάγ­γελμα του </a:t>
            </a:r>
            <a:r>
              <a:rPr lang="el-GR" sz="2400" dirty="0" smtClean="0"/>
              <a:t>αισθητικού-κοσμητολόγου, </a:t>
            </a:r>
            <a:r>
              <a:rPr lang="el-GR" sz="2400" dirty="0"/>
              <a:t>χωρίς να κατέχει τα απαιτούμενα τυπικά προσόντα τα οποία </a:t>
            </a:r>
            <a:r>
              <a:rPr lang="el-GR" sz="2400" dirty="0" smtClean="0"/>
              <a:t>προβλέπονται </a:t>
            </a:r>
            <a:r>
              <a:rPr lang="el-GR" sz="2400" dirty="0"/>
              <a:t>από τις κείμενες διατάξεις, τι­μωρείται σύμφωνα με τα οριζόμενα στο υπ’ αριθμ. 458 </a:t>
            </a:r>
            <a:r>
              <a:rPr lang="el-GR" sz="2400" dirty="0" smtClean="0"/>
              <a:t>άρθρο </a:t>
            </a:r>
            <a:r>
              <a:rPr lang="el-GR" sz="2400" dirty="0"/>
              <a:t>του Ποινικού Κώδικα, εκτός εάν με άλλη διάταξη προβλέπεται για την πράξη αυτή, βαρύτερη ποινή. </a:t>
            </a:r>
            <a:endParaRPr lang="el-GR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διατάξεις που αφορούν </a:t>
            </a:r>
            <a:r>
              <a:rPr lang="el-GR" sz="2400" dirty="0" smtClean="0"/>
              <a:t>στην </a:t>
            </a:r>
            <a:r>
              <a:rPr lang="el-GR" sz="2400" dirty="0"/>
              <a:t>παράνομη άσκηση της Αισθητικής δεν έχουν πλήρη εφαρ­μογή για άτομα που το επάγγελμά τους ή η ιδιότητά τους βρί­σκεται κατά κάποιο τρόπο, σε σχέση με το επάγγελμα του </a:t>
            </a:r>
            <a:r>
              <a:rPr lang="el-GR" sz="2400" dirty="0" smtClean="0"/>
              <a:t>αι­σθητικού-κοσμητολόγου </a:t>
            </a:r>
            <a:r>
              <a:rPr lang="el-GR" sz="2400" dirty="0"/>
              <a:t>και προσφέρουν τις υπηρεσίες τους κάτω από τον έλεγχο του </a:t>
            </a:r>
            <a:r>
              <a:rPr lang="el-GR" sz="2400" dirty="0" smtClean="0"/>
              <a:t>αισθητικού-κοσμητολόγου.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4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1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4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3</a:t>
            </a:r>
            <a:r>
              <a:rPr lang="en-US" sz="2000" dirty="0" smtClean="0"/>
              <a:t>:</a:t>
            </a:r>
            <a:r>
              <a:rPr lang="el-GR" sz="2000" dirty="0"/>
              <a:t> Ιδιαίτερα προβλήματα αισθητικής </a:t>
            </a:r>
            <a:r>
              <a:rPr lang="el-GR" sz="2000" dirty="0" smtClean="0"/>
              <a:t>ευθύνης».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97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13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Ποινικό αδίκημα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να στοιχειοθετηθεί το ποινικό αδίκημα του εκ προθέσεως εγκλήματος θα πρέπει να υπάρχει δόλος στη συμπεριφορά του αισθητικού-κοσμητολόγου.</a:t>
            </a:r>
          </a:p>
          <a:p>
            <a:pPr marL="0" indent="0">
              <a:buNone/>
            </a:pPr>
            <a:r>
              <a:rPr lang="el-GR" dirty="0" smtClean="0"/>
              <a:t>Τα περισσότερα περιστατικά αφορούν περιπτώσεις αμέλειας.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4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Αισθητική </a:t>
            </a:r>
            <a:r>
              <a:rPr lang="el-GR" sz="3600" dirty="0" smtClean="0"/>
              <a:t>ευθύνη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Μπορεί να προκύψει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από χρήση συσκευών χωρίς να έχει προηγηθεί αντίστοιχη εκπαίδευση</a:t>
            </a:r>
          </a:p>
          <a:p>
            <a:r>
              <a:rPr lang="el-GR" dirty="0" smtClean="0"/>
              <a:t>Από χρήση εργαλείων που δεν έχουν απολυμανθεί</a:t>
            </a:r>
          </a:p>
          <a:p>
            <a:r>
              <a:rPr lang="el-GR" dirty="0" smtClean="0"/>
              <a:t>Από παραβίαση κανόνων ασηψίας και αντισηψίας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Προσοχή</a:t>
            </a:r>
            <a:r>
              <a:rPr lang="en-US" dirty="0" smtClean="0"/>
              <a:t>:</a:t>
            </a:r>
            <a:r>
              <a:rPr lang="el-GR" dirty="0" smtClean="0"/>
              <a:t> Αισθητικός-κοσμητολόγος προσβεβλημένος από μεταδοτική ασθένεια, που μολύνει από αμέλεια ή απρονοησία ασθενή, ελέγχεται ποινικά.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Αισθητική </a:t>
            </a:r>
            <a:r>
              <a:rPr lang="el-GR" sz="3600" dirty="0" smtClean="0"/>
              <a:t>αμέλεια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Για να καταλογιστεί αισθητική αμέλεια θα πρέπει να αποδειχτεί ύπαρξη αιτιώδους συνάφειας αισθητικής αστοχίας ως προς το αποτέλεσμα.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0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Αστική ευθύνη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Υφίσταται στις περιπτώσεις που οι αισθητικοί-κοσμητολόγοι είναι υποχρεωμένοι να αποζημιώσουν τον παθόντα.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Οι αστικές διεκδικήσεις έχουν ιδιωτικό χαρακτήρα ενώ οι ποινικές ευθύνες δημόσιο.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79a3c919305e1b3c15458b103199bc98d6137d4a"/>
</p:tagLst>
</file>

<file path=ppt/theme/theme1.xml><?xml version="1.0" encoding="utf-8"?>
<a:theme xmlns:a="http://schemas.openxmlformats.org/drawingml/2006/main" name="OC_template_updated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3736</Words>
  <Application>Microsoft Office PowerPoint</Application>
  <PresentationFormat>On-screen Show (4:3)</PresentationFormat>
  <Paragraphs>340</Paragraphs>
  <Slides>57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OC_template_updated</vt:lpstr>
      <vt:lpstr>2_OC_template_updated</vt:lpstr>
      <vt:lpstr>1_OC_template_updated</vt:lpstr>
      <vt:lpstr>3_OC_template_updated</vt:lpstr>
      <vt:lpstr>Δεοντολογία επαγγέλματος</vt:lpstr>
      <vt:lpstr>Ηθικές παράμετροι</vt:lpstr>
      <vt:lpstr>Κίνδυνοι σε σχέση με νέες θεραπείες/συνταγογραφία</vt:lpstr>
      <vt:lpstr>Συνταγογραφία</vt:lpstr>
      <vt:lpstr>Συμπεριφορά δράσης προϊόντων</vt:lpstr>
      <vt:lpstr>Ποινικό αδίκημα</vt:lpstr>
      <vt:lpstr>Αισθητική ευθύνη</vt:lpstr>
      <vt:lpstr>Αισθητική αμέλεια</vt:lpstr>
      <vt:lpstr>Αστική ευθύνη</vt:lpstr>
      <vt:lpstr>Πειθαρχική ευθύνη</vt:lpstr>
      <vt:lpstr>Τα αισθητικά κριτήρια</vt:lpstr>
      <vt:lpstr>Επαγγελματικές αρχές 1/2</vt:lpstr>
      <vt:lpstr>Επαγγελματικές αρχές 2/2</vt:lpstr>
      <vt:lpstr>Οργάνωση επαγγέλματος</vt:lpstr>
      <vt:lpstr>Σκοπός σωματείου</vt:lpstr>
      <vt:lpstr>Στόχοι σωματείου 1/2</vt:lpstr>
      <vt:lpstr>Στόχοι σωματείου 2/2</vt:lpstr>
      <vt:lpstr>Διαθέσιμα μέσα Σωματείου 1/3</vt:lpstr>
      <vt:lpstr>Διαθέσιμα μέσα Σωματείου 2/3</vt:lpstr>
      <vt:lpstr>Διαθέσιμα μέσα Σωματείου 3/3</vt:lpstr>
      <vt:lpstr>Κατηγορίες των μελών του Σωματείου</vt:lpstr>
      <vt:lpstr>Προϋποθέσεις τακτικών μελών</vt:lpstr>
      <vt:lpstr>Νομιμότητα άσκησης επαγγέλματος 1/2</vt:lpstr>
      <vt:lpstr>Νομιμότητα άσκησης επαγγέλματος 2/2</vt:lpstr>
      <vt:lpstr>Δίπλωμα</vt:lpstr>
      <vt:lpstr>Ειδικότητα ηλεκτρικής αποτρίχωσης</vt:lpstr>
      <vt:lpstr>Ανάκληση άδειας</vt:lpstr>
      <vt:lpstr>Όροι και προϋποθέσεις χορήγησης άδειας</vt:lpstr>
      <vt:lpstr>Παροχή υπηρεσιών</vt:lpstr>
      <vt:lpstr>Ρόλος εκπαιδευτικού προσωπικού και φοιτητών ΤΕΙ 1/2</vt:lpstr>
      <vt:lpstr>Ρόλος εκπαιδευτικού προσωπικού και φοιτητών ΤΕΙ 2/2</vt:lpstr>
      <vt:lpstr>Το εκπαιδευτικό προσωπικό και οι φοιτητές/τριες του ΤΕΙ </vt:lpstr>
      <vt:lpstr>Επαγγελματικές δραστηριότητες</vt:lpstr>
      <vt:lpstr>Όροι και προϋποθέσεις λειτουργίας Εργαστηρίου Αισθητικής 1/8</vt:lpstr>
      <vt:lpstr>Όροι και προϋποθέσεις λειτουργίας Εργαστηρίου Αισθητικής 2/8</vt:lpstr>
      <vt:lpstr>Όροι και προϋποθέσεις λειτουργίας Εργαστηρίου Αισθητικής 3/8</vt:lpstr>
      <vt:lpstr>Όροι και προϋποθέσεις λειτουργίας Εργαστηρίου Αισθητικής 4/8</vt:lpstr>
      <vt:lpstr>Όροι και προϋποθέσεις λειτουργίας Εργαστηρίου Αισθητικής 5/8</vt:lpstr>
      <vt:lpstr>Όροι και προϋποθέσεις λειτουργίας Εργαστηρίου Αισθητικής 6/8</vt:lpstr>
      <vt:lpstr>Όροι και προϋποθέσεις λειτουργίας Εργαστηρίου Αισθητικής 7/8</vt:lpstr>
      <vt:lpstr>Όροι και προϋποθέσεις λειτουργίας Εργαστηρίου Αισθητικής 8/8</vt:lpstr>
      <vt:lpstr>Υποχρεώσεις του αισθητικού-κοσμητολόγου ως δημοσίου υπαλλήλου 1/2</vt:lpstr>
      <vt:lpstr>Υποχρεώσεις του αισθητικού-κοσμητολόγου ως δημοσίου υπαλλήλου 2/2</vt:lpstr>
      <vt:lpstr>Υποχρεώσεις του αισθητικού-κοσμητολόγου ως ιδιωτικού υπαλλήλου 1/2</vt:lpstr>
      <vt:lpstr>Δικαιώματα του αισθητικού-κοσμητολόγου ως δημοσίου υπαλλήλου</vt:lpstr>
      <vt:lpstr>Δικαιώματα του αισθητικού-κοσμητολόγου ως ιδιωτικού υπαλλήλου</vt:lpstr>
      <vt:lpstr>Παράνομη άσκηση επαγγέλματος 1/3</vt:lpstr>
      <vt:lpstr>Παράνομη άσκηση επαγγέλματος 2/3</vt:lpstr>
      <vt:lpstr>Παράνομη άσκηση επαγγέλματος 3/3</vt:lpstr>
      <vt:lpstr>Κυρώσεις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114</cp:revision>
  <dcterms:created xsi:type="dcterms:W3CDTF">2013-03-04T13:35:19Z</dcterms:created>
  <dcterms:modified xsi:type="dcterms:W3CDTF">2015-03-17T12:50:18Z</dcterms:modified>
</cp:coreProperties>
</file>