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8"/>
  </p:notesMasterIdLst>
  <p:handoutMasterIdLst>
    <p:handoutMasterId r:id="rId39"/>
  </p:handoutMasterIdLst>
  <p:sldIdLst>
    <p:sldId id="256" r:id="rId3"/>
    <p:sldId id="271" r:id="rId4"/>
    <p:sldId id="275" r:id="rId5"/>
    <p:sldId id="272" r:id="rId6"/>
    <p:sldId id="274" r:id="rId7"/>
    <p:sldId id="273" r:id="rId8"/>
    <p:sldId id="279" r:id="rId9"/>
    <p:sldId id="280" r:id="rId10"/>
    <p:sldId id="281" r:id="rId11"/>
    <p:sldId id="276" r:id="rId12"/>
    <p:sldId id="277" r:id="rId13"/>
    <p:sldId id="278" r:id="rId14"/>
    <p:sldId id="285" r:id="rId15"/>
    <p:sldId id="290" r:id="rId16"/>
    <p:sldId id="291" r:id="rId17"/>
    <p:sldId id="286" r:id="rId18"/>
    <p:sldId id="289" r:id="rId19"/>
    <p:sldId id="288" r:id="rId20"/>
    <p:sldId id="293" r:id="rId21"/>
    <p:sldId id="282" r:id="rId22"/>
    <p:sldId id="292" r:id="rId23"/>
    <p:sldId id="284" r:id="rId24"/>
    <p:sldId id="283" r:id="rId25"/>
    <p:sldId id="294" r:id="rId26"/>
    <p:sldId id="296" r:id="rId27"/>
    <p:sldId id="297" r:id="rId28"/>
    <p:sldId id="298" r:id="rId29"/>
    <p:sldId id="299" r:id="rId30"/>
    <p:sldId id="257" r:id="rId31"/>
    <p:sldId id="262" r:id="rId32"/>
    <p:sldId id="264" r:id="rId33"/>
    <p:sldId id="269" r:id="rId34"/>
    <p:sldId id="270"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0" d="100"/>
          <a:sy n="110" d="100"/>
        </p:scale>
        <p:origin x="-181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rgbClr val="4BACC6">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251520" y="1"/>
            <a:ext cx="8892480" cy="6857999"/>
          </a:xfrm>
          <a:prstGeom prst="roundRect">
            <a:avLst>
              <a:gd name="adj" fmla="val 17325"/>
            </a:avLst>
          </a:prstGeom>
          <a:solidFill>
            <a:sysClr val="window" lastClr="FFFFFF"/>
          </a:solidFill>
          <a:ln w="254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algn="ctr" fontAlgn="auto">
              <a:spcBef>
                <a:spcPts val="0"/>
              </a:spcBef>
              <a:spcAft>
                <a:spcPts val="0"/>
              </a:spcAft>
              <a:defRPr/>
            </a:pPr>
            <a:endParaRPr lang="el-GR" kern="0" dirty="0" smtClean="0">
              <a:solidFill>
                <a:prstClr val="white"/>
              </a:solidFill>
              <a:latin typeface="Calibri"/>
            </a:endParaRPr>
          </a:p>
        </p:txBody>
      </p:sp>
      <p:sp>
        <p:nvSpPr>
          <p:cNvPr id="10" name="Rectangle 5"/>
          <p:cNvSpPr/>
          <p:nvPr userDrawn="1"/>
        </p:nvSpPr>
        <p:spPr>
          <a:xfrm>
            <a:off x="251520" y="-22538"/>
            <a:ext cx="8922530" cy="4819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590872" y="1196752"/>
            <a:ext cx="8229600" cy="5040560"/>
          </a:xfrm>
        </p:spPr>
        <p:txBody>
          <a:bodyPr>
            <a:normAutofit/>
          </a:bodyPr>
          <a:lstStyle>
            <a:lvl1pPr>
              <a:lnSpc>
                <a:spcPct val="112000"/>
              </a:lnSpc>
              <a:spcBef>
                <a:spcPts val="1200"/>
              </a:spcBef>
              <a:buClr>
                <a:schemeClr val="accent5">
                  <a:lumMod val="50000"/>
                </a:schemeClr>
              </a:buClr>
              <a:defRPr sz="2400"/>
            </a:lvl1pPr>
            <a:lvl2pPr marL="800100" indent="-439738">
              <a:lnSpc>
                <a:spcPct val="112000"/>
              </a:lnSpc>
              <a:spcBef>
                <a:spcPts val="1200"/>
              </a:spcBef>
              <a:buClr>
                <a:schemeClr val="accent5">
                  <a:lumMod val="50000"/>
                </a:schemeClr>
              </a:buClr>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pingnews/455806594/"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pingnew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wneropwnage.deviantart.com/art/Depression-Gif-387357811" TargetMode="Externa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hyperlink" Target="http://creativecommons.org/licenses/by-nc-nd/3.0/" TargetMode="External"/><Relationship Id="rId4" Type="http://schemas.openxmlformats.org/officeDocument/2006/relationships/hyperlink" Target="http://pwneropwnage.deviantar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penclipart.org/detail/149317/spilled-pills-by-pearish"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openclipart.org/user-detail/pearish"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pwneropwnage.deviantart.com/art/Depression-Gif-387357811"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stockem76/"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amitlev/85653769/"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amitle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sum.deviantart.com/art/Depression-256939805"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creativecommons.org/licenses/by-nc-nd/3.0/" TargetMode="External"/><Relationship Id="rId4" Type="http://schemas.openxmlformats.org/officeDocument/2006/relationships/hyperlink" Target="http://sensum.deviantart.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nickperez/3460886723/"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nickperez/"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Αναπτυξιακή Ψυχοπαθολογία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0" y="3068960"/>
            <a:ext cx="9144000" cy="1752600"/>
          </a:xfrm>
        </p:spPr>
        <p:txBody>
          <a:bodyPr>
            <a:normAutofit/>
          </a:bodyPr>
          <a:lstStyle/>
          <a:p>
            <a:pPr>
              <a:spcBef>
                <a:spcPts val="0"/>
              </a:spcBef>
              <a:spcAft>
                <a:spcPts val="2400"/>
              </a:spcAft>
            </a:pPr>
            <a:r>
              <a:rPr lang="el-GR" sz="2600" b="1" dirty="0" smtClean="0"/>
              <a:t>Ενότητα </a:t>
            </a:r>
            <a:r>
              <a:rPr lang="el-GR" sz="2600" b="1" dirty="0"/>
              <a:t>8</a:t>
            </a:r>
            <a:r>
              <a:rPr lang="el-GR" sz="2600" dirty="0" smtClean="0"/>
              <a:t>:</a:t>
            </a:r>
            <a:r>
              <a:rPr lang="en-US" sz="2600" dirty="0" smtClean="0"/>
              <a:t> </a:t>
            </a:r>
            <a:r>
              <a:rPr lang="el-GR" sz="2600" dirty="0" smtClean="0"/>
              <a:t>Διαταραχές της διάθεσης</a:t>
            </a:r>
          </a:p>
          <a:p>
            <a:pPr>
              <a:spcBef>
                <a:spcPts val="0"/>
              </a:spcBef>
              <a:spcAft>
                <a:spcPts val="600"/>
              </a:spcAft>
            </a:pPr>
            <a:r>
              <a:rPr lang="el-GR" sz="2200" dirty="0" smtClean="0"/>
              <a:t>Δρ.</a:t>
            </a:r>
            <a:r>
              <a:rPr lang="en-US" sz="2200" dirty="0" smtClean="0"/>
              <a:t> </a:t>
            </a:r>
            <a:r>
              <a:rPr lang="el-GR" sz="2200" dirty="0" smtClean="0"/>
              <a:t>Ευθύμιος Κάκουρος</a:t>
            </a:r>
          </a:p>
          <a:p>
            <a:pPr>
              <a:spcBef>
                <a:spcPts val="0"/>
              </a:spcBef>
              <a:spcAft>
                <a:spcPts val="2400"/>
              </a:spcAft>
            </a:pPr>
            <a:r>
              <a:rPr lang="el-GR" sz="2200" dirty="0" smtClean="0"/>
              <a:t>Τμήμα </a:t>
            </a:r>
            <a:r>
              <a:rPr lang="el-GR" sz="2200" dirty="0"/>
              <a:t>Προσχολικής Αγωγής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Επιδημιολογία </a:t>
            </a:r>
            <a:r>
              <a:rPr lang="el-GR" sz="3200" b="0" dirty="0" smtClean="0"/>
              <a:t>1/2</a:t>
            </a:r>
            <a:r>
              <a:rPr lang="el-GR" dirty="0" smtClean="0"/>
              <a:t> </a:t>
            </a:r>
            <a:endParaRPr lang="el-GR" dirty="0"/>
          </a:p>
        </p:txBody>
      </p:sp>
      <p:sp>
        <p:nvSpPr>
          <p:cNvPr id="3" name="Θέση περιεχομένου 2"/>
          <p:cNvSpPr>
            <a:spLocks noGrp="1"/>
          </p:cNvSpPr>
          <p:nvPr>
            <p:ph idx="1"/>
          </p:nvPr>
        </p:nvSpPr>
        <p:spPr>
          <a:xfrm>
            <a:off x="590872" y="1196752"/>
            <a:ext cx="8301608" cy="5256584"/>
          </a:xfrm>
        </p:spPr>
        <p:txBody>
          <a:bodyPr>
            <a:normAutofit/>
          </a:bodyPr>
          <a:lstStyle/>
          <a:p>
            <a:r>
              <a:rPr lang="el-GR" dirty="0"/>
              <a:t>Η κατάθλιψη εμφανίζεται σε ποσοστό μικρότερο του 1% σε παιδιά προσχολικής ηλικίας, αυξάνεται στο 2-3% στα παιδιά σχολικής ηλικίας ενώ κυμαίνεται μεταξύ 3-8% στους </a:t>
            </a:r>
            <a:r>
              <a:rPr lang="el-GR" dirty="0" smtClean="0"/>
              <a:t>εφήβους. </a:t>
            </a:r>
            <a:r>
              <a:rPr lang="el-GR" sz="1800" dirty="0"/>
              <a:t>(Brent et al., 1996</a:t>
            </a:r>
            <a:r>
              <a:rPr lang="el-GR" sz="1800" dirty="0" smtClean="0"/>
              <a:t>)</a:t>
            </a:r>
            <a:endParaRPr lang="el-GR" sz="1800" dirty="0"/>
          </a:p>
          <a:p>
            <a:r>
              <a:rPr lang="el-GR" dirty="0"/>
              <a:t>Μέχρι την εφηβεία, δεν παρατηρούνται διαφορές στη συχνότητα εμφάνισης της κατάθλιψης ανάμεσα στα δύο φύλα. </a:t>
            </a:r>
          </a:p>
          <a:p>
            <a:r>
              <a:rPr lang="el-GR" dirty="0"/>
              <a:t>Από την ηλικία των 12 ετών όμως παρατηρείται μία σημαντική αύξηση τόσο στη συχνότητα όσο και στη σοβαρότητα των συμπτωμάτων της κατάθλιψης στα κορίτσια σε σχέση με τα </a:t>
            </a:r>
            <a:r>
              <a:rPr lang="el-GR" dirty="0" smtClean="0"/>
              <a:t>αγόρια. </a:t>
            </a:r>
            <a:r>
              <a:rPr lang="el-GR" sz="1800" dirty="0"/>
              <a:t>(Compas et al., 1997</a:t>
            </a:r>
            <a:r>
              <a:rPr lang="el-GR" sz="1800" dirty="0" smtClean="0"/>
              <a:t>)</a:t>
            </a:r>
            <a:endParaRPr lang="el-GR" sz="1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36826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Επιδημιολογία </a:t>
            </a:r>
            <a:r>
              <a:rPr lang="el-GR" sz="3200" b="0" dirty="0" smtClean="0">
                <a:solidFill>
                  <a:prstClr val="black"/>
                </a:solidFill>
              </a:rPr>
              <a:t>2/2</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Μέχρι την ηλικία των 16 ετών, ο αριθμός των κοριτσιών που λαμβάνουν τη διάγνωση της κατάθλιψης είναι διπλάσιος από τον αντίστοιχο αριθμό των </a:t>
            </a:r>
            <a:r>
              <a:rPr lang="el-GR" dirty="0" smtClean="0"/>
              <a:t>αγοριών. </a:t>
            </a:r>
            <a:r>
              <a:rPr lang="el-GR" sz="1800" dirty="0"/>
              <a:t>(Hankin et al., 1998</a:t>
            </a:r>
            <a:r>
              <a:rPr lang="el-GR" sz="1800" dirty="0" smtClean="0"/>
              <a:t>)</a:t>
            </a:r>
            <a:endParaRPr lang="el-GR" sz="1800" dirty="0"/>
          </a:p>
          <a:p>
            <a:r>
              <a:rPr lang="el-GR" dirty="0"/>
              <a:t>Τις τελευταίες δεκαετίες παρατηρείται μία αύξηση στη συχνότητα εμφάνισης της κατάθλιψης σε συνδυασμό με μείωση του μέσου όρου ηλικίας πρώτης εμφάνισης της </a:t>
            </a:r>
            <a:r>
              <a:rPr lang="el-GR" dirty="0" smtClean="0"/>
              <a:t>διαταραχής. </a:t>
            </a:r>
            <a:r>
              <a:rPr lang="el-GR" sz="1800" dirty="0"/>
              <a:t>(Cross-National Collaborative Group, 1992</a:t>
            </a:r>
            <a:r>
              <a:rPr lang="el-GR" sz="1800" dirty="0" smtClean="0"/>
              <a:t>)</a:t>
            </a:r>
            <a:endParaRPr lang="el-GR" sz="1800" dirty="0"/>
          </a:p>
          <a:p>
            <a:r>
              <a:rPr lang="el-GR" dirty="0"/>
              <a:t>Ο υπερπληθυσμός των πόλεων, η διάλυση της οικογένειας, η αυξημένη χρήση ναρκωτικών ουσιών και η ανεργία αποτελούν γενεσιουργές καταστάσεις άγχους για τους νέους ανθρώπους, οι οποίοι φαίνεται να είναι πιο ευάλωτοι στην κατάθλιψη απ’ ότι παλαιότερα.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54243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πιθανά αίτια της </a:t>
            </a:r>
            <a:r>
              <a:rPr lang="el-GR" dirty="0" smtClean="0"/>
              <a:t>κατάθλιψης </a:t>
            </a:r>
            <a:r>
              <a:rPr lang="el-GR" sz="3200" b="0" dirty="0" smtClean="0"/>
              <a:t>1/7</a:t>
            </a:r>
            <a:r>
              <a:rPr lang="el-GR" dirty="0" smtClean="0"/>
              <a:t> </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Γενετικές και βιολογικές θεωρίες </a:t>
            </a:r>
          </a:p>
          <a:p>
            <a:r>
              <a:rPr lang="el-GR" dirty="0"/>
              <a:t>Έχει διαπιστωθεί ότι τα παιδιά των γονέων με κάποια διαταραχή της διάθεσης έχουν δύο έως τρεις φορές περισσότερες πιθανότητες να αναπτύξουν κατάθλιψη σε σχέση με τα παιδιά γονέων χωρίς κάποια ψυχική </a:t>
            </a:r>
            <a:r>
              <a:rPr lang="el-GR" dirty="0" smtClean="0"/>
              <a:t>διαταραχή. </a:t>
            </a:r>
            <a:r>
              <a:rPr lang="el-GR" sz="1800" dirty="0" smtClean="0"/>
              <a:t>(Beardslee </a:t>
            </a:r>
            <a:r>
              <a:rPr lang="el-GR" sz="1800" dirty="0"/>
              <a:t>et al., 1993</a:t>
            </a:r>
            <a:r>
              <a:rPr lang="el-GR" sz="1800" dirty="0" smtClean="0"/>
              <a:t>)</a:t>
            </a:r>
            <a:endParaRPr lang="el-GR" sz="1800" dirty="0"/>
          </a:p>
          <a:p>
            <a:r>
              <a:rPr lang="el-GR" dirty="0"/>
              <a:t>Επιπλέον, τα παιδιά των οποίων οι γονείς είχαν παρουσιάσει κατάθλιψη στην παιδική τους ηλικία έχουν 14 φορές περισσότερες πιθανότητες από τα παιδιά των οποίων οι γονείς δεν είχαν παρόμοιο ιστορικό να παρουσιάσουν και τα ίδια κατάθλιψη μέχρι την ηλικία των 13 </a:t>
            </a:r>
            <a:r>
              <a:rPr lang="el-GR" dirty="0" smtClean="0"/>
              <a:t>ετών.</a:t>
            </a:r>
          </a:p>
          <a:p>
            <a:pPr marL="355600" indent="0">
              <a:spcBef>
                <a:spcPts val="0"/>
              </a:spcBef>
              <a:buNone/>
            </a:pPr>
            <a:r>
              <a:rPr lang="el-GR" sz="1800" dirty="0" smtClean="0"/>
              <a:t>(</a:t>
            </a:r>
            <a:r>
              <a:rPr lang="el-GR" sz="1800" dirty="0"/>
              <a:t>Weissman et al., 1988</a:t>
            </a:r>
            <a:r>
              <a:rPr lang="el-GR" sz="1800" dirty="0" smtClean="0"/>
              <a:t>)</a:t>
            </a:r>
            <a:endParaRPr lang="el-GR" sz="1800"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22308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πιθανά αίτια της </a:t>
            </a:r>
            <a:r>
              <a:rPr lang="el-GR" dirty="0" smtClean="0"/>
              <a:t>κατάθλιψης </a:t>
            </a:r>
            <a:r>
              <a:rPr lang="el-GR" sz="3200" b="0" dirty="0" smtClean="0"/>
              <a:t>2/7</a:t>
            </a:r>
            <a:r>
              <a:rPr lang="el-GR" dirty="0" smtClean="0"/>
              <a:t> </a:t>
            </a:r>
            <a:endParaRPr lang="el-GR" dirty="0"/>
          </a:p>
        </p:txBody>
      </p:sp>
      <p:sp>
        <p:nvSpPr>
          <p:cNvPr id="3" name="Θέση περιεχομένου 2"/>
          <p:cNvSpPr>
            <a:spLocks noGrp="1"/>
          </p:cNvSpPr>
          <p:nvPr>
            <p:ph idx="1"/>
          </p:nvPr>
        </p:nvSpPr>
        <p:spPr>
          <a:xfrm>
            <a:off x="590872" y="1196752"/>
            <a:ext cx="5709320" cy="5661248"/>
          </a:xfrm>
        </p:spPr>
        <p:txBody>
          <a:bodyPr>
            <a:normAutofit/>
          </a:bodyPr>
          <a:lstStyle/>
          <a:p>
            <a:pPr marL="0" indent="0">
              <a:buNone/>
            </a:pPr>
            <a:r>
              <a:rPr lang="el-GR" sz="2200" b="1" dirty="0"/>
              <a:t>Γενετικές και βιολογικές </a:t>
            </a:r>
            <a:r>
              <a:rPr lang="el-GR" sz="2200" b="1" dirty="0" smtClean="0"/>
              <a:t>θεωρίες</a:t>
            </a:r>
            <a:endParaRPr lang="el-GR" sz="2200" b="1" dirty="0"/>
          </a:p>
          <a:p>
            <a:r>
              <a:rPr lang="el-GR" sz="2200" dirty="0"/>
              <a:t>Δεν είναι όμως σαφής ο βαθμός συμμετοχής γενετικών ή/και ψυχοκοινωνικών μηχανισμών στη μετάδοση της διαταραχής</a:t>
            </a:r>
            <a:r>
              <a:rPr lang="el-GR" sz="2200" dirty="0" smtClean="0"/>
              <a:t>.</a:t>
            </a:r>
            <a:endParaRPr lang="el-GR" sz="2200" dirty="0"/>
          </a:p>
          <a:p>
            <a:r>
              <a:rPr lang="el-GR" sz="2200" dirty="0"/>
              <a:t>Η κατάθλιψη μπορεί να είναι το αποτέλεσμα των αρνητικών αλληλεπιδράσεων του παιδιού με τον καταθλιπτικό γονέα. Μπορεί επίσης να είναι το έμμεσο αποτέλεσμα της κοινωνικής απομόνωσης στην οποία αναγκάζεται πολλές φορές να ζήσει ένα παιδί του οποίου κάποιος γονέας πάσχει από κατάθλιψη.</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6148" name="Picture 4" descr="https://farm1.staticflickr.com/230/455806594_81d3a47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822" y="1700808"/>
            <a:ext cx="2669094" cy="34663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6454028" y="5229200"/>
            <a:ext cx="2448272" cy="769441"/>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en-US" sz="1100" dirty="0" smtClean="0">
                <a:latin typeface="+mn-lt"/>
                <a:hlinkClick r:id="rId3"/>
              </a:rPr>
              <a:t>FSA</a:t>
            </a:r>
            <a:r>
              <a:rPr lang="en-US" sz="1100" dirty="0">
                <a:latin typeface="+mn-lt"/>
                <a:hlinkClick r:id="rId3"/>
              </a:rPr>
              <a:t>: Destitute Pea-picking Family in Depression by Dorothea Lange (NARA)</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a:t>
            </a:r>
            <a:r>
              <a:rPr lang="en-US" sz="1100" dirty="0" smtClean="0">
                <a:solidFill>
                  <a:prstClr val="black">
                    <a:lumMod val="75000"/>
                    <a:lumOff val="25000"/>
                  </a:prstClr>
                </a:solidFill>
                <a:latin typeface="+mn-lt"/>
              </a:rPr>
              <a:t> </a:t>
            </a:r>
            <a:r>
              <a:rPr lang="en-US" sz="1100" dirty="0">
                <a:latin typeface="+mn-lt"/>
                <a:hlinkClick r:id="rId4"/>
              </a:rPr>
              <a:t>pingnews.com</a:t>
            </a:r>
            <a:r>
              <a:rPr lang="el-GR" sz="1100" dirty="0" smtClean="0">
                <a:solidFill>
                  <a:prstClr val="black">
                    <a:lumMod val="75000"/>
                    <a:lumOff val="25000"/>
                  </a:prstClr>
                </a:solidFill>
                <a:latin typeface="+mn-lt"/>
              </a:rPr>
              <a:t>διαθέσιμο με άδεια </a:t>
            </a:r>
            <a:r>
              <a:rPr lang="en-US" sz="1100" dirty="0">
                <a:latin typeface="+mn-lt"/>
                <a:hlinkClick r:id="rId5"/>
              </a:rPr>
              <a:t>CC BY-NC 2.0</a:t>
            </a:r>
            <a:endParaRPr lang="en-US" sz="1100" dirty="0">
              <a:latin typeface="+mn-lt"/>
            </a:endParaRPr>
          </a:p>
        </p:txBody>
      </p:sp>
    </p:spTree>
    <p:extLst>
      <p:ext uri="{BB962C8B-B14F-4D97-AF65-F5344CB8AC3E}">
        <p14:creationId xmlns:p14="http://schemas.microsoft.com/office/powerpoint/2010/main" val="81089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πιθανά αίτια της </a:t>
            </a:r>
            <a:r>
              <a:rPr lang="el-GR" dirty="0" smtClean="0"/>
              <a:t>κατάθλιψης </a:t>
            </a:r>
            <a:r>
              <a:rPr lang="el-GR" sz="3200" b="0" dirty="0" smtClean="0"/>
              <a:t>3/7</a:t>
            </a:r>
            <a:r>
              <a:rPr lang="el-GR" dirty="0" smtClean="0"/>
              <a:t> </a:t>
            </a:r>
            <a:endParaRPr lang="el-GR" dirty="0"/>
          </a:p>
        </p:txBody>
      </p:sp>
      <p:sp>
        <p:nvSpPr>
          <p:cNvPr id="3" name="Θέση περιεχομένου 2"/>
          <p:cNvSpPr>
            <a:spLocks noGrp="1"/>
          </p:cNvSpPr>
          <p:nvPr>
            <p:ph idx="1"/>
          </p:nvPr>
        </p:nvSpPr>
        <p:spPr/>
        <p:txBody>
          <a:bodyPr>
            <a:noAutofit/>
          </a:bodyPr>
          <a:lstStyle/>
          <a:p>
            <a:pPr marL="0" indent="0">
              <a:buNone/>
            </a:pPr>
            <a:r>
              <a:rPr lang="el-GR" b="1" dirty="0"/>
              <a:t>Γνωσιακές θεωρίες</a:t>
            </a:r>
          </a:p>
          <a:p>
            <a:r>
              <a:rPr lang="el-GR" dirty="0"/>
              <a:t>Οι γνωσιακές θεωρίες επικεντρώνονται στο ρόλο των αρνητικών και δυσλειτουργικών </a:t>
            </a:r>
            <a:r>
              <a:rPr lang="el-GR" b="1" dirty="0"/>
              <a:t>αντιλήψεων</a:t>
            </a:r>
            <a:r>
              <a:rPr lang="el-GR" dirty="0"/>
              <a:t> για την εμφάνιση και την πορεία της κατάθλιψης. </a:t>
            </a:r>
          </a:p>
          <a:p>
            <a:r>
              <a:rPr lang="el-GR" dirty="0"/>
              <a:t>Η πρώτη </a:t>
            </a:r>
            <a:r>
              <a:rPr lang="el-GR" dirty="0"/>
              <a:t>γνωσιακή</a:t>
            </a:r>
            <a:r>
              <a:rPr lang="el-GR" dirty="0"/>
              <a:t> θεωρία για την κατάθλιψη προτάθηκε από τον </a:t>
            </a:r>
            <a:r>
              <a:rPr lang="el-GR" dirty="0"/>
              <a:t>Beck</a:t>
            </a:r>
            <a:r>
              <a:rPr lang="el-GR" dirty="0"/>
              <a:t> (1967), σύμφωνα με τον οποίο τα άτομα με κατάθλιψη ερμηνεύουν με λανθασμένο τρόπο τα γεγονότα της ζωής επειδή χρησιμοποιούν λανθασμένες αντιλήψεις ως ερμηνευτικά φίλτρα για την κατανόηση των γεγονότων αυτών και έτσι κάνουν αρνητικές «αυτόματες σκέψεις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70555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πιθανά αίτια της </a:t>
            </a:r>
            <a:r>
              <a:rPr lang="el-GR" dirty="0" smtClean="0"/>
              <a:t>κατάθλιψης </a:t>
            </a:r>
            <a:r>
              <a:rPr lang="el-GR" sz="3200" b="0" dirty="0" smtClean="0"/>
              <a:t>4/7</a:t>
            </a:r>
            <a:r>
              <a:rPr lang="el-GR" dirty="0" smtClean="0"/>
              <a:t> </a:t>
            </a:r>
            <a:endParaRPr lang="el-GR" dirty="0"/>
          </a:p>
        </p:txBody>
      </p:sp>
      <p:sp>
        <p:nvSpPr>
          <p:cNvPr id="3" name="Θέση περιεχομένου 2"/>
          <p:cNvSpPr>
            <a:spLocks noGrp="1"/>
          </p:cNvSpPr>
          <p:nvPr>
            <p:ph idx="1"/>
          </p:nvPr>
        </p:nvSpPr>
        <p:spPr/>
        <p:txBody>
          <a:bodyPr>
            <a:noAutofit/>
          </a:bodyPr>
          <a:lstStyle/>
          <a:p>
            <a:pPr marL="0" indent="0">
              <a:buNone/>
            </a:pPr>
            <a:r>
              <a:rPr lang="el-GR" b="1" dirty="0"/>
              <a:t>Γνωσιακές θεωρίες</a:t>
            </a:r>
          </a:p>
          <a:p>
            <a:r>
              <a:rPr lang="el-GR" dirty="0" smtClean="0"/>
              <a:t>Έχει </a:t>
            </a:r>
            <a:r>
              <a:rPr lang="el-GR" dirty="0"/>
              <a:t>διαπιστωθεί  επίσης, ότι σημαντικότερο ρόλο παίζουν οι αντιλήψεις των γονέων για τη διαμόρφωση των αντίστοιχων αντιλήψεων στα παιδιά. Αυτό υποδηλώνει η υψηλή συνάφεια ανάμεσα στις ερμηνείες που δίνουν οι γονείς για τη συμπεριφορά των παιδιών τους και στις ερμηνείες που δίνουν τα ίδια τα παιδιά για τη συμπεριφορά </a:t>
            </a:r>
            <a:r>
              <a:rPr lang="el-GR" dirty="0" smtClean="0"/>
              <a:t>τους.</a:t>
            </a:r>
          </a:p>
          <a:p>
            <a:pPr marL="355600" indent="0">
              <a:spcBef>
                <a:spcPts val="0"/>
              </a:spcBef>
              <a:buNone/>
            </a:pPr>
            <a:r>
              <a:rPr lang="el-GR" sz="1800" dirty="0" smtClean="0"/>
              <a:t>(</a:t>
            </a:r>
            <a:r>
              <a:rPr lang="el-GR" sz="1800" dirty="0"/>
              <a:t>Turk &amp; Bry, 1992</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14668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πιθανά αίτια της </a:t>
            </a:r>
            <a:r>
              <a:rPr lang="el-GR" dirty="0" smtClean="0"/>
              <a:t>κατάθλιψης </a:t>
            </a:r>
            <a:r>
              <a:rPr lang="el-GR" sz="3200" b="0" dirty="0" smtClean="0"/>
              <a:t>5/7</a:t>
            </a:r>
            <a:r>
              <a:rPr lang="el-GR" dirty="0" smtClean="0"/>
              <a:t> </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Θεωρίες διαπροσωπικών σχέσεων</a:t>
            </a:r>
          </a:p>
          <a:p>
            <a:r>
              <a:rPr lang="el-GR" dirty="0"/>
              <a:t>Σύμφωνα με αυτή την προσέγγιση, η κατάθλιψη αποτελεί μία αντίδραση στις δυσκολίες που βιώνει το άτομο στην αλληλεπίδρασή του με το κοινωνικό περιβάλλον</a:t>
            </a:r>
            <a:r>
              <a:rPr lang="el-GR" dirty="0" smtClean="0"/>
              <a:t>.</a:t>
            </a:r>
            <a:endParaRPr lang="el-GR" dirty="0"/>
          </a:p>
          <a:p>
            <a:r>
              <a:rPr lang="el-GR" dirty="0"/>
              <a:t>Η θεωρία του δεσμού επικεντρώθηκε επίσης στον αποχωρισμό από τους γονείς ως παράγοντα που προδιαθέτει το παιδί για την εμφάνιση της κατάθλιψης (Bowlby, 1961</a:t>
            </a:r>
            <a:r>
              <a:rPr lang="el-GR" dirty="0" smtClean="0"/>
              <a:t>).</a:t>
            </a:r>
            <a:endParaRPr lang="el-GR" dirty="0"/>
          </a:p>
          <a:p>
            <a:r>
              <a:rPr lang="el-GR" dirty="0"/>
              <a:t>Έρευνες που έχουν πραγματοποιηθεί στις οικογένειες όπου το παιδί ή οι γονείς πάσχουν από κατάθλιψη έχουν δείξει ότι οι αλληλεπιδράσεις ανάμεσα στα μέλη αυτών των οικογενειών είναι συχνά δυσλειτουργικές.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6291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πιθανά αίτια της </a:t>
            </a:r>
            <a:r>
              <a:rPr lang="el-GR" dirty="0" smtClean="0"/>
              <a:t>κατάθλιψης </a:t>
            </a:r>
            <a:r>
              <a:rPr lang="el-GR" sz="3200" b="0" dirty="0" smtClean="0"/>
              <a:t>6/7</a:t>
            </a:r>
            <a:r>
              <a:rPr lang="el-GR" dirty="0" smtClean="0"/>
              <a:t>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t>Περιβαλλοντικές </a:t>
            </a:r>
            <a:r>
              <a:rPr lang="el-GR" b="1" dirty="0" smtClean="0"/>
              <a:t>θεωρίες</a:t>
            </a:r>
            <a:endParaRPr lang="el-GR" b="1" dirty="0"/>
          </a:p>
          <a:p>
            <a:r>
              <a:rPr lang="el-GR" dirty="0"/>
              <a:t>Η κατάθλιψη συσχετίζεται συχνά με αρνητικά γεγονότα όπως είναι το διαζύγιο ή ο θάνατος των γονέων, οι κακές συνθήκες διαβίωσης, κάποιο σοβαρό ατύχημα ή ακόμη και η αλλαγή γειτονιάς και σχολείου (Kovacs, 1997). Αυτά τα γεγονότα μπορεί να συνδυάζονται και με άλλους παράγοντες κινδύνου, όπως η έλλειψη κοινωνικής στήριξης ή η ελλιπής γονεϊκή φροντίδα</a:t>
            </a:r>
            <a:r>
              <a:rPr lang="el-GR" dirty="0" smtClean="0"/>
              <a:t>.</a:t>
            </a:r>
            <a:endParaRPr lang="el-GR" dirty="0"/>
          </a:p>
          <a:p>
            <a:r>
              <a:rPr lang="el-GR" dirty="0"/>
              <a:t>Η σχέση μεταξύ αρνητικών γεγονότων και κατάθλιψης δεν είναι ευθύγραμμη καθώς οι αντιδράσεις των ανθρώπων στο ίδιο αρνητικό γεγονός συχνά διαφέρουν.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39847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πιθανά αίτια της </a:t>
            </a:r>
            <a:r>
              <a:rPr lang="el-GR" dirty="0" smtClean="0"/>
              <a:t>κατάθλιψης </a:t>
            </a:r>
            <a:r>
              <a:rPr lang="el-GR" sz="3200" b="0" dirty="0" smtClean="0"/>
              <a:t>7/7</a:t>
            </a:r>
            <a:r>
              <a:rPr lang="el-GR" dirty="0" smtClean="0"/>
              <a:t>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t>Αναπτυξιακό μοντέλο</a:t>
            </a:r>
          </a:p>
          <a:p>
            <a:r>
              <a:rPr lang="el-GR" dirty="0"/>
              <a:t>Οι πρώιμες αρνητικές εμπειρίες που μπορεί να βιώνει ένα παιδί στα πλαίσια της οικογένειάς του κωδικοποιούνται στη μνήμη του ως αρνητικά γνωστικά σχήματα με βάση τα οποία αξιολογεί τον εαυτό του ως ανάξιο, τους άλλους ως αδιάφορους απέναντί του και τις σχέσεις με τους ανθρώπους ως απρόβλεπτες και επιβλαβείς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91337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928992" cy="908720"/>
          </a:xfrm>
        </p:spPr>
        <p:txBody>
          <a:bodyPr>
            <a:normAutofit fontScale="90000"/>
          </a:bodyPr>
          <a:lstStyle/>
          <a:p>
            <a:r>
              <a:rPr lang="el-GR" dirty="0"/>
              <a:t> Τα συνοδά προβλήματα της κατάθλιψης </a:t>
            </a:r>
            <a:r>
              <a:rPr lang="el-GR" sz="3300" b="0" dirty="0" smtClean="0"/>
              <a:t>1/3</a:t>
            </a:r>
            <a:endParaRPr lang="el-GR" sz="3300" b="0" dirty="0"/>
          </a:p>
        </p:txBody>
      </p:sp>
      <p:sp>
        <p:nvSpPr>
          <p:cNvPr id="3" name="Θέση περιεχομένου 2"/>
          <p:cNvSpPr>
            <a:spLocks noGrp="1"/>
          </p:cNvSpPr>
          <p:nvPr>
            <p:ph idx="1"/>
          </p:nvPr>
        </p:nvSpPr>
        <p:spPr>
          <a:xfrm>
            <a:off x="590872" y="1196752"/>
            <a:ext cx="8301608" cy="5256584"/>
          </a:xfrm>
        </p:spPr>
        <p:txBody>
          <a:bodyPr>
            <a:normAutofit/>
          </a:bodyPr>
          <a:lstStyle/>
          <a:p>
            <a:r>
              <a:rPr lang="el-GR" dirty="0"/>
              <a:t>Τα παιδιά και οι έφηβοι με κατάθλιψη συνήθως αντιμετωπίζουν επιπρόσθετα προβλήματα κυρίως στους τομείς των ακαδημαϊκών επιδόσεων, των γνωστικών λειτουργιών και των κοινωνικών τους σχέσεων</a:t>
            </a:r>
            <a:r>
              <a:rPr lang="el-GR" dirty="0" smtClean="0"/>
              <a:t>.</a:t>
            </a:r>
            <a:endParaRPr lang="el-GR" dirty="0"/>
          </a:p>
          <a:p>
            <a:r>
              <a:rPr lang="el-GR" dirty="0"/>
              <a:t>Η δυσκολία στη συγκέντρωση της προσοχής δυσχεραίνει την εκτέλεση πολύπλοκων δραστηριοτήτων, ενώ η έλλειψη κινήτρου και ενδιαφέροντος μειώνει την προσπάθεια που καταβάλλουν τα παιδιά κατά τη μελέτη</a:t>
            </a:r>
            <a:r>
              <a:rPr lang="el-GR" dirty="0" smtClean="0"/>
              <a:t>.</a:t>
            </a:r>
            <a:endParaRPr lang="el-GR" dirty="0"/>
          </a:p>
          <a:p>
            <a:r>
              <a:rPr lang="el-GR" dirty="0"/>
              <a:t>Τα παιδιά αυτά συχνά παραπονιούνται ότι δεν έχουν φίλους και ότι δεν είναι αγαπητά και αποδεκτά στις παρέες των συνομηλίκων τους.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03519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Εισαγωγικά </a:t>
            </a:r>
            <a:r>
              <a:rPr lang="el-GR" sz="3200" b="0" dirty="0" smtClean="0"/>
              <a:t>1/2</a:t>
            </a:r>
            <a:endParaRPr lang="el-GR" sz="3200" b="0" dirty="0"/>
          </a:p>
        </p:txBody>
      </p:sp>
      <p:sp>
        <p:nvSpPr>
          <p:cNvPr id="3" name="Θέση περιεχομένου 2"/>
          <p:cNvSpPr>
            <a:spLocks noGrp="1"/>
          </p:cNvSpPr>
          <p:nvPr>
            <p:ph idx="1"/>
          </p:nvPr>
        </p:nvSpPr>
        <p:spPr>
          <a:xfrm>
            <a:off x="590872" y="1196752"/>
            <a:ext cx="8229600" cy="3312368"/>
          </a:xfrm>
        </p:spPr>
        <p:txBody>
          <a:bodyPr/>
          <a:lstStyle/>
          <a:p>
            <a:r>
              <a:rPr lang="el-GR" dirty="0"/>
              <a:t>Η μελαγχολική ή ευερέθιστη </a:t>
            </a:r>
            <a:r>
              <a:rPr lang="el-GR" b="1" dirty="0"/>
              <a:t>διάθεση</a:t>
            </a:r>
            <a:r>
              <a:rPr lang="el-GR" dirty="0"/>
              <a:t> μπορεί να εμφανιστεί σε κάθε άνθρωπο ως αποτέλεσμα κάποιου δυσάρεστου και αγχογόνου γεγονότος</a:t>
            </a:r>
            <a:r>
              <a:rPr lang="el-GR" dirty="0" smtClean="0"/>
              <a:t>.</a:t>
            </a:r>
            <a:endParaRPr lang="el-GR" dirty="0"/>
          </a:p>
          <a:p>
            <a:r>
              <a:rPr lang="el-GR" dirty="0"/>
              <a:t> Η</a:t>
            </a:r>
            <a:r>
              <a:rPr lang="el-GR" b="1" dirty="0"/>
              <a:t> κλινική </a:t>
            </a:r>
            <a:r>
              <a:rPr lang="el-GR" dirty="0"/>
              <a:t>κατάθλιψη χαρακτηρίζεται από παρατεταμένη διάρκεια και αυξημένη ένταση αυτών των συναισθημάτων, τα οποία παρεμποδίζουν τη λειτουργικότητα του ατόμου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1026" name="Picture 2" descr="Depression (Gif) by Pwneropwn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33056"/>
            <a:ext cx="3330370" cy="24220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248853" y="6381328"/>
            <a:ext cx="324036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Depression (Gif)</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a:rPr>
              <a:t>Pwneropwnage</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BY-NC-ND 3.0</a:t>
            </a:r>
            <a:endParaRPr lang="en-US" sz="1200" dirty="0">
              <a:latin typeface="+mn-lt"/>
            </a:endParaRPr>
          </a:p>
        </p:txBody>
      </p:sp>
    </p:spTree>
    <p:extLst>
      <p:ext uri="{BB962C8B-B14F-4D97-AF65-F5344CB8AC3E}">
        <p14:creationId xmlns:p14="http://schemas.microsoft.com/office/powerpoint/2010/main" val="2761592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928992" cy="908720"/>
          </a:xfrm>
        </p:spPr>
        <p:txBody>
          <a:bodyPr>
            <a:normAutofit fontScale="90000"/>
          </a:bodyPr>
          <a:lstStyle/>
          <a:p>
            <a:r>
              <a:rPr lang="el-GR" dirty="0"/>
              <a:t> Τα συνοδά προβλήματα της κατάθλιψης </a:t>
            </a:r>
            <a:r>
              <a:rPr lang="el-GR" sz="3300" b="0" dirty="0" smtClean="0"/>
              <a:t>2/3</a:t>
            </a:r>
            <a:endParaRPr lang="el-GR" sz="3300" b="0" dirty="0"/>
          </a:p>
        </p:txBody>
      </p:sp>
      <p:sp>
        <p:nvSpPr>
          <p:cNvPr id="3" name="Θέση περιεχομένου 2"/>
          <p:cNvSpPr>
            <a:spLocks noGrp="1"/>
          </p:cNvSpPr>
          <p:nvPr>
            <p:ph idx="1"/>
          </p:nvPr>
        </p:nvSpPr>
        <p:spPr>
          <a:xfrm>
            <a:off x="590872" y="1196752"/>
            <a:ext cx="8085584" cy="5040560"/>
          </a:xfrm>
        </p:spPr>
        <p:txBody>
          <a:bodyPr/>
          <a:lstStyle/>
          <a:p>
            <a:pPr>
              <a:spcAft>
                <a:spcPts val="1800"/>
              </a:spcAft>
            </a:pPr>
            <a:r>
              <a:rPr lang="el-GR" dirty="0"/>
              <a:t>Η τάση για κοινωνική απομόνωση εμφανίζεται στο 75-95% των παιδιών και εφήβων με κατάθλιψη και μειώνει σημαντικά την αλληλεπίδρασή τους με </a:t>
            </a:r>
            <a:r>
              <a:rPr lang="el-GR" dirty="0" smtClean="0"/>
              <a:t>συνομηλίκους. </a:t>
            </a:r>
            <a:r>
              <a:rPr lang="el-GR" sz="1800" dirty="0" smtClean="0"/>
              <a:t>(Goodyer </a:t>
            </a:r>
            <a:r>
              <a:rPr lang="el-GR" sz="1800" dirty="0"/>
              <a:t>&amp; Cooper, 1993</a:t>
            </a:r>
            <a:r>
              <a:rPr lang="el-GR" sz="1800" dirty="0" smtClean="0"/>
              <a:t>)</a:t>
            </a:r>
            <a:endParaRPr lang="el-GR" sz="1800" dirty="0"/>
          </a:p>
          <a:p>
            <a:r>
              <a:rPr lang="el-GR" dirty="0"/>
              <a:t>Σύμφωνα με ερευνητικά δεδομένα, στο 40-70% των παιδιών και εφήβων με κατάθλιψη συνυπάρχει τουλάχιστον ακόμη μία </a:t>
            </a:r>
            <a:r>
              <a:rPr lang="el-GR" dirty="0" smtClean="0"/>
              <a:t>διαταραχή.</a:t>
            </a:r>
          </a:p>
          <a:p>
            <a:pPr marL="355600" indent="0">
              <a:spcBef>
                <a:spcPts val="0"/>
              </a:spcBef>
              <a:buNone/>
            </a:pPr>
            <a:r>
              <a:rPr lang="el-GR" sz="1800" dirty="0" smtClean="0"/>
              <a:t>(</a:t>
            </a:r>
            <a:r>
              <a:rPr lang="el-GR" sz="1800" dirty="0"/>
              <a:t>Cicchetti &amp; Toth, 1998</a:t>
            </a:r>
            <a:r>
              <a:rPr lang="el-GR" sz="18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828052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928992" cy="908720"/>
          </a:xfrm>
        </p:spPr>
        <p:txBody>
          <a:bodyPr>
            <a:normAutofit fontScale="90000"/>
          </a:bodyPr>
          <a:lstStyle/>
          <a:p>
            <a:r>
              <a:rPr lang="el-GR" dirty="0"/>
              <a:t> Τα συνοδά προβλήματα της κατάθλιψης </a:t>
            </a:r>
            <a:r>
              <a:rPr lang="el-GR" sz="3300" b="0" dirty="0" smtClean="0"/>
              <a:t>3/3</a:t>
            </a:r>
            <a:endParaRPr lang="el-GR" sz="3300" b="0" dirty="0"/>
          </a:p>
        </p:txBody>
      </p:sp>
      <p:sp>
        <p:nvSpPr>
          <p:cNvPr id="3" name="Θέση περιεχομένου 2"/>
          <p:cNvSpPr>
            <a:spLocks noGrp="1"/>
          </p:cNvSpPr>
          <p:nvPr>
            <p:ph idx="1"/>
          </p:nvPr>
        </p:nvSpPr>
        <p:spPr/>
        <p:txBody>
          <a:bodyPr/>
          <a:lstStyle/>
          <a:p>
            <a:pPr>
              <a:spcBef>
                <a:spcPts val="2400"/>
              </a:spcBef>
            </a:pPr>
            <a:r>
              <a:rPr lang="el-GR" dirty="0"/>
              <a:t>Τα υψηλότερα ποσοστά συννοσηρότητας διαπιστώνονται ανάμεσα στην κατάθλιψη και τις </a:t>
            </a:r>
            <a:r>
              <a:rPr lang="el-GR" dirty="0" smtClean="0"/>
              <a:t> </a:t>
            </a:r>
            <a:r>
              <a:rPr lang="el-GR" dirty="0"/>
              <a:t>διαταραχές </a:t>
            </a:r>
            <a:r>
              <a:rPr lang="el-GR" dirty="0" smtClean="0"/>
              <a:t>άγχους σε </a:t>
            </a:r>
            <a:r>
              <a:rPr lang="el-GR" dirty="0"/>
              <a:t>ποσοστό 60-70</a:t>
            </a:r>
            <a:r>
              <a:rPr lang="el-GR" dirty="0" smtClean="0"/>
              <a:t>%.</a:t>
            </a:r>
            <a:endParaRPr lang="el-GR" dirty="0"/>
          </a:p>
          <a:p>
            <a:pPr>
              <a:spcBef>
                <a:spcPts val="2400"/>
              </a:spcBef>
            </a:pPr>
            <a:r>
              <a:rPr lang="el-GR" dirty="0"/>
              <a:t>Τα πολύ υψηλά ποσοστά συνύπαρξης των παραπάνω διαταραχών οδήγησε ορισμένους ερευνητές στη σκέψη ότι οι </a:t>
            </a:r>
            <a:r>
              <a:rPr lang="el-GR" dirty="0" smtClean="0"/>
              <a:t>διαταραχές άγχους και </a:t>
            </a:r>
            <a:r>
              <a:rPr lang="el-GR" dirty="0"/>
              <a:t>η κατάθλιψη δεν αποτελούν ξεχωριστές διαταραχές αλλά συναποτελούν την ίδια </a:t>
            </a:r>
            <a:r>
              <a:rPr lang="el-GR" dirty="0" smtClean="0"/>
              <a:t>διαταραχή.</a:t>
            </a:r>
          </a:p>
          <a:p>
            <a:pPr marL="355600" indent="0">
              <a:spcBef>
                <a:spcPts val="0"/>
              </a:spcBef>
              <a:buNone/>
            </a:pPr>
            <a:r>
              <a:rPr lang="el-GR" sz="1800" dirty="0" smtClean="0"/>
              <a:t>(</a:t>
            </a:r>
            <a:r>
              <a:rPr lang="el-GR" sz="1800" dirty="0"/>
              <a:t>Kovacs, 1990</a:t>
            </a:r>
            <a:r>
              <a:rPr lang="el-GR" sz="18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65609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Η θεραπευτική αντιμετώπιση της </a:t>
            </a:r>
            <a:r>
              <a:rPr lang="el-GR" dirty="0" smtClean="0"/>
              <a:t>κατάθλιψης </a:t>
            </a:r>
            <a:r>
              <a:rPr lang="el-GR" sz="3300" b="0" dirty="0" smtClean="0"/>
              <a:t>1/3</a:t>
            </a:r>
            <a:endParaRPr lang="el-GR" sz="3300" b="0" dirty="0"/>
          </a:p>
        </p:txBody>
      </p:sp>
      <p:sp>
        <p:nvSpPr>
          <p:cNvPr id="3" name="Θέση περιεχομένου 2"/>
          <p:cNvSpPr>
            <a:spLocks noGrp="1"/>
          </p:cNvSpPr>
          <p:nvPr>
            <p:ph idx="1"/>
          </p:nvPr>
        </p:nvSpPr>
        <p:spPr>
          <a:xfrm>
            <a:off x="590872" y="1412776"/>
            <a:ext cx="8229600" cy="4824536"/>
          </a:xfrm>
        </p:spPr>
        <p:txBody>
          <a:bodyPr/>
          <a:lstStyle/>
          <a:p>
            <a:r>
              <a:rPr lang="el-GR" dirty="0"/>
              <a:t>Η κατάθλιψη, λόγω της φύσης της, δεν γίνεται εύκολα αντιληπτή στα παιδιά και στους εφήβους. Γι αυτό είναι λίγα τα παιδιά με κατάθλιψη τα οποία εντάσσονται σε κάποιο πρόγραμμα θεραπευτικής αντιμετώπισης</a:t>
            </a:r>
            <a:r>
              <a:rPr lang="el-GR" dirty="0" smtClean="0"/>
              <a:t>.</a:t>
            </a:r>
            <a:endParaRPr lang="el-GR" dirty="0"/>
          </a:p>
          <a:p>
            <a:r>
              <a:rPr lang="el-GR" dirty="0"/>
              <a:t>Σε έρευνα που πραγματοποιήθηκε με κοινοτικό δείγμα εφήβων 14-18 ετών μόνο το 20-30% από αυτούς συμμετείχαν σε κάποιο θεραπευτικό </a:t>
            </a:r>
            <a:r>
              <a:rPr lang="el-GR" dirty="0" smtClean="0"/>
              <a:t>πρόγραμμα.</a:t>
            </a:r>
          </a:p>
          <a:p>
            <a:pPr marL="355600" indent="0">
              <a:spcBef>
                <a:spcPts val="0"/>
              </a:spcBef>
              <a:buNone/>
            </a:pPr>
            <a:r>
              <a:rPr lang="el-GR" dirty="0" smtClean="0"/>
              <a:t>(</a:t>
            </a:r>
            <a:r>
              <a:rPr lang="el-GR" dirty="0"/>
              <a:t>Lewinsohn et al., 1991</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91516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892480" cy="1008112"/>
          </a:xfrm>
        </p:spPr>
        <p:txBody>
          <a:bodyPr>
            <a:noAutofit/>
          </a:bodyPr>
          <a:lstStyle/>
          <a:p>
            <a:r>
              <a:rPr lang="el-GR" sz="3400" dirty="0"/>
              <a:t>Η θεραπευτική αντιμετώπιση της κατάθλιψης</a:t>
            </a:r>
            <a:br>
              <a:rPr lang="el-GR" sz="3400" dirty="0"/>
            </a:br>
            <a:r>
              <a:rPr lang="el-GR" sz="3400" dirty="0"/>
              <a:t>Γνωσιακή προσέγγιση του Aaron Beck</a:t>
            </a:r>
          </a:p>
        </p:txBody>
      </p:sp>
      <p:sp>
        <p:nvSpPr>
          <p:cNvPr id="3" name="Θέση περιεχομένου 2"/>
          <p:cNvSpPr>
            <a:spLocks noGrp="1"/>
          </p:cNvSpPr>
          <p:nvPr>
            <p:ph idx="1"/>
          </p:nvPr>
        </p:nvSpPr>
        <p:spPr>
          <a:xfrm>
            <a:off x="590872" y="1484784"/>
            <a:ext cx="8229600" cy="4752528"/>
          </a:xfrm>
        </p:spPr>
        <p:txBody>
          <a:bodyPr/>
          <a:lstStyle/>
          <a:p>
            <a:pPr>
              <a:spcBef>
                <a:spcPts val="3000"/>
              </a:spcBef>
            </a:pPr>
            <a:r>
              <a:rPr lang="el-GR" dirty="0"/>
              <a:t>Ο Beck τη δεκαετία του 1960 ανέπτυξε τη γνωσιακή θεωρία καθώς και τεχνικές γνωσιακής θεραπείας για την αντιμετώπιση της κατάθλιψης και των διαταραχών άγχους.</a:t>
            </a:r>
          </a:p>
          <a:p>
            <a:pPr>
              <a:spcBef>
                <a:spcPts val="3000"/>
              </a:spcBef>
            </a:pPr>
            <a:r>
              <a:rPr lang="el-GR" dirty="0"/>
              <a:t>Εργάστηκε ως καθηγητής στο πανεπιστήμιο της Pennsylvania και το 1994 μαζί με την κόρη του Judith ίδρυσε το </a:t>
            </a:r>
            <a:r>
              <a:rPr lang="el-GR" b="1" dirty="0"/>
              <a:t>Beck Institute for Cognitive Behavior Therapy</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16972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Γνωσιακή προσέγγιση του Aaron </a:t>
            </a:r>
            <a:r>
              <a:rPr lang="el-GR" dirty="0" smtClean="0"/>
              <a:t>Beck </a:t>
            </a:r>
            <a:r>
              <a:rPr lang="el-GR" sz="3300" b="0" dirty="0" smtClean="0"/>
              <a:t>1/3</a:t>
            </a:r>
            <a:endParaRPr lang="el-GR" sz="3300" b="0" dirty="0"/>
          </a:p>
        </p:txBody>
      </p:sp>
      <p:sp>
        <p:nvSpPr>
          <p:cNvPr id="3" name="Θέση περιεχομένου 2"/>
          <p:cNvSpPr>
            <a:spLocks noGrp="1"/>
          </p:cNvSpPr>
          <p:nvPr>
            <p:ph idx="1"/>
          </p:nvPr>
        </p:nvSpPr>
        <p:spPr/>
        <p:txBody>
          <a:bodyPr>
            <a:normAutofit lnSpcReduction="10000"/>
          </a:bodyPr>
          <a:lstStyle/>
          <a:p>
            <a:r>
              <a:rPr lang="el-GR" dirty="0"/>
              <a:t>Ο Beck μέσα από την επαγγελματική του εμπειρία διαπίστωσε ότι τα άτομα με κατάθλιψη κυριαρχούνται από αυτόματες σκέψεις  των οποίων το περιεχόμενο αφορά αρνητικές ιδέες</a:t>
            </a:r>
            <a:r>
              <a:rPr lang="el-GR" dirty="0" smtClean="0"/>
              <a:t>:</a:t>
            </a:r>
            <a:endParaRPr lang="el-GR" dirty="0"/>
          </a:p>
          <a:p>
            <a:pPr marL="808038" lvl="1" indent="-457200">
              <a:buFont typeface="+mj-lt"/>
              <a:buAutoNum type="arabicPeriod"/>
            </a:pPr>
            <a:r>
              <a:rPr lang="el-GR" dirty="0" smtClean="0"/>
              <a:t>για </a:t>
            </a:r>
            <a:r>
              <a:rPr lang="el-GR" dirty="0"/>
              <a:t>τον εαυτό </a:t>
            </a:r>
            <a:r>
              <a:rPr lang="el-GR" dirty="0" smtClean="0"/>
              <a:t>τους,</a:t>
            </a:r>
            <a:endParaRPr lang="el-GR" dirty="0"/>
          </a:p>
          <a:p>
            <a:pPr marL="808038" lvl="1" indent="-457200">
              <a:buFont typeface="+mj-lt"/>
              <a:buAutoNum type="arabicPeriod"/>
            </a:pPr>
            <a:r>
              <a:rPr lang="el-GR" dirty="0" smtClean="0"/>
              <a:t>για </a:t>
            </a:r>
            <a:r>
              <a:rPr lang="el-GR" dirty="0"/>
              <a:t>τον κόσμο γύρω </a:t>
            </a:r>
            <a:r>
              <a:rPr lang="el-GR" dirty="0" smtClean="0"/>
              <a:t>τους,</a:t>
            </a:r>
            <a:endParaRPr lang="el-GR" dirty="0"/>
          </a:p>
          <a:p>
            <a:pPr marL="808038" lvl="1" indent="-457200">
              <a:buFont typeface="+mj-lt"/>
              <a:buAutoNum type="arabicPeriod"/>
            </a:pPr>
            <a:r>
              <a:rPr lang="el-GR" dirty="0" smtClean="0"/>
              <a:t>για </a:t>
            </a:r>
            <a:r>
              <a:rPr lang="el-GR" dirty="0"/>
              <a:t>το μέλλον </a:t>
            </a:r>
            <a:r>
              <a:rPr lang="el-GR" dirty="0" smtClean="0"/>
              <a:t>τους.</a:t>
            </a:r>
            <a:endParaRPr lang="el-GR" dirty="0"/>
          </a:p>
          <a:p>
            <a:r>
              <a:rPr lang="el-GR" dirty="0"/>
              <a:t>Το άτομο που διακατέχεται από την παραπάνω τάση αξιολογεί τις διαταραγμένες του αυτές πεποιθήσεις ως έγκυρες και έτσι αυτές επηρεάζουν ανάλογα τη συμπεριφορά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440542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Γνωσιακή προσέγγιση του Aaron </a:t>
            </a:r>
            <a:r>
              <a:rPr lang="el-GR" dirty="0" smtClean="0"/>
              <a:t>Beck </a:t>
            </a:r>
            <a:r>
              <a:rPr lang="el-GR" sz="3300" b="0" dirty="0" smtClean="0"/>
              <a:t>2/3</a:t>
            </a:r>
            <a:endParaRPr lang="el-GR" sz="3300" b="0" dirty="0"/>
          </a:p>
        </p:txBody>
      </p:sp>
      <p:sp>
        <p:nvSpPr>
          <p:cNvPr id="3" name="Θέση περιεχομένου 2"/>
          <p:cNvSpPr>
            <a:spLocks noGrp="1"/>
          </p:cNvSpPr>
          <p:nvPr>
            <p:ph idx="1"/>
          </p:nvPr>
        </p:nvSpPr>
        <p:spPr/>
        <p:txBody>
          <a:bodyPr>
            <a:normAutofit/>
          </a:bodyPr>
          <a:lstStyle/>
          <a:p>
            <a:r>
              <a:rPr lang="el-GR" dirty="0"/>
              <a:t>Αυτός ο εσφαλμένος τρόπος σκέψης οδηγεί το άτομο να υποτιμά τον εαυτό του, την αγάπη ή επιδοκιμασία που του δίνουν ή του έδωσαν, τα επιτεύγματά του ή το τι του επιφυλάσσει το μέλλον - η γνωστική τριάδα  το οδηγεί σε λάθος συμπεράσματα εξαιτίας των σιωπηλών υποθέσεων </a:t>
            </a:r>
            <a:r>
              <a:rPr lang="el-GR" dirty="0" smtClean="0"/>
              <a:t>(</a:t>
            </a:r>
            <a:r>
              <a:rPr lang="el-GR" dirty="0"/>
              <a:t>π.χ. "Αν δεν κερδίσω την αγάπη του, ……. Τότε σίγουρα δεν αξίζω", "Αν συμβεί κάτι κακό , είναι εξαιτίας μου" κ.ο.κ.) το οδηγεί σε σφάλματα λογικής.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528022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Γνωσιακή προσέγγιση του Aaron </a:t>
            </a:r>
            <a:r>
              <a:rPr lang="el-GR" dirty="0" smtClean="0"/>
              <a:t>Beck </a:t>
            </a:r>
            <a:r>
              <a:rPr lang="el-GR" sz="3300" b="0" dirty="0" smtClean="0"/>
              <a:t>3/3</a:t>
            </a:r>
            <a:endParaRPr lang="el-GR" sz="3300" b="0" dirty="0"/>
          </a:p>
        </p:txBody>
      </p:sp>
      <p:sp>
        <p:nvSpPr>
          <p:cNvPr id="3" name="Θέση περιεχομένου 2"/>
          <p:cNvSpPr>
            <a:spLocks noGrp="1"/>
          </p:cNvSpPr>
          <p:nvPr>
            <p:ph idx="1"/>
          </p:nvPr>
        </p:nvSpPr>
        <p:spPr>
          <a:xfrm>
            <a:off x="590872" y="1196752"/>
            <a:ext cx="8445624" cy="5328592"/>
          </a:xfrm>
        </p:spPr>
        <p:txBody>
          <a:bodyPr>
            <a:normAutofit lnSpcReduction="10000"/>
          </a:bodyPr>
          <a:lstStyle/>
          <a:p>
            <a:r>
              <a:rPr lang="el-GR" dirty="0"/>
              <a:t>Ο Beck βοηθούσε τους ασθενείς του να αναγνωρίσουν και να αξιολογήσουν αυτές τις σκέψεις  προκειμένου να διαπιστώσουν στη συνέχεια πως με αυτό τον τρόπο έμπαιναν στη διαδικασία να υιοθετήσουν ρεαλιστικές σκέψεις. Το γεγονός αυτό έκανε τους ασθενείς του να νοιώσουν συναισθηματικά καλύτερα και η συμπεριφορά τους γινόταν περισσότερο λειτουργική. </a:t>
            </a:r>
          </a:p>
          <a:p>
            <a:r>
              <a:rPr lang="el-GR" dirty="0"/>
              <a:t>Επειδή οι πυρηνικές πεποιθήσεις των ατόμων αυτών διαμορφώνονται μέσα από μια μακρόχρονη διαδικασία αυτά τείνουν να τις εκλαμβάνουν ως δεδομένες και αληθείς.</a:t>
            </a:r>
          </a:p>
          <a:p>
            <a:r>
              <a:rPr lang="el-GR" dirty="0"/>
              <a:t>Στόχος ουσιαστικά της θεραπείας είναι η εκπαίδευση αυτών των ατόμων προκειμένου να κατανοούν τις διαταραγμένες τους αντιλήψεις ώστε να επιχειρήσουν να τις τροποποιήσουν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8892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Η θεραπευτική αντιμετώπιση της </a:t>
            </a:r>
            <a:r>
              <a:rPr lang="el-GR" dirty="0" smtClean="0"/>
              <a:t>κατάθλιψης </a:t>
            </a:r>
            <a:r>
              <a:rPr lang="el-GR" sz="3300" b="0" dirty="0" smtClean="0"/>
              <a:t>2/3</a:t>
            </a:r>
            <a:endParaRPr lang="el-GR" sz="3300" b="0" dirty="0"/>
          </a:p>
        </p:txBody>
      </p:sp>
      <p:sp>
        <p:nvSpPr>
          <p:cNvPr id="3" name="Θέση περιεχομένου 2"/>
          <p:cNvSpPr>
            <a:spLocks noGrp="1"/>
          </p:cNvSpPr>
          <p:nvPr>
            <p:ph idx="1"/>
          </p:nvPr>
        </p:nvSpPr>
        <p:spPr>
          <a:xfrm>
            <a:off x="590872" y="1412776"/>
            <a:ext cx="8301608" cy="5328592"/>
          </a:xfrm>
        </p:spPr>
        <p:txBody>
          <a:bodyPr>
            <a:normAutofit/>
          </a:bodyPr>
          <a:lstStyle/>
          <a:p>
            <a:r>
              <a:rPr lang="el-GR" sz="2200" dirty="0"/>
              <a:t>Η γνωσιακή-συμπεριφορική θεραπεία είναι η μέθοδος που έχει </a:t>
            </a:r>
            <a:r>
              <a:rPr lang="el-GR" sz="2200" dirty="0" smtClean="0"/>
              <a:t>επιδείξει </a:t>
            </a:r>
            <a:r>
              <a:rPr lang="el-GR" sz="2200" dirty="0"/>
              <a:t>τα περισσότερα βραχυπρόθεσμα και μακροπρόθεσμα αποτελέσματα καθώς έχει διαπιστωθεί ότι το 70% των παιδιών και εφήβων με κατάθλιψη ανταποκρίνονται θετικά σε </a:t>
            </a:r>
            <a:r>
              <a:rPr lang="el-GR" sz="2200" dirty="0" smtClean="0"/>
              <a:t>αυτήν.</a:t>
            </a:r>
          </a:p>
          <a:p>
            <a:pPr marL="355600" indent="0">
              <a:spcBef>
                <a:spcPts val="0"/>
              </a:spcBef>
              <a:buNone/>
            </a:pPr>
            <a:r>
              <a:rPr lang="el-GR" sz="1800" dirty="0" smtClean="0"/>
              <a:t>(</a:t>
            </a:r>
            <a:r>
              <a:rPr lang="el-GR" sz="1800" dirty="0"/>
              <a:t>Brent et al., 1997</a:t>
            </a:r>
            <a:r>
              <a:rPr lang="el-GR" sz="1800" dirty="0" smtClean="0"/>
              <a:t>).</a:t>
            </a:r>
            <a:endParaRPr lang="el-GR" sz="1800" dirty="0"/>
          </a:p>
          <a:p>
            <a:r>
              <a:rPr lang="el-GR" sz="2200" dirty="0"/>
              <a:t>Στα πλαίσια αυτής της </a:t>
            </a:r>
            <a:r>
              <a:rPr lang="el-GR" sz="2200" dirty="0" smtClean="0"/>
              <a:t>μεθόδου </a:t>
            </a:r>
            <a:r>
              <a:rPr lang="el-GR" sz="2200" dirty="0"/>
              <a:t>το παιδί μαθαίνει να εντοπίζει και να τροποποιεί τις δυσλειτουργικές του αντιλήψεις, να αξιολογεί αντικειμενικά τις προσπάθειες και τα επιτεύγματά του, να θέτει ρεαλιστικούς στόχους και να αυτοενισχύεται. </a:t>
            </a:r>
          </a:p>
          <a:p>
            <a:r>
              <a:rPr lang="el-GR" sz="2200" dirty="0"/>
              <a:t>Ταυτόχρονα, τεχνικές όπως η εκμάθηση κοινωνικών δεξιοτήτων βοηθούν το παιδί να επικοινωνεί με τους άλλους με πιο λειτουργικό τρόπο έτσι ώστε να αυξάνεται η συχνότητα των θετικών κοινωνικών </a:t>
            </a:r>
            <a:r>
              <a:rPr lang="el-GR" sz="2200" dirty="0" smtClean="0"/>
              <a:t>αλληλεπιδράσεων. </a:t>
            </a:r>
            <a:r>
              <a:rPr lang="el-GR" sz="1800" dirty="0"/>
              <a:t>(Fine et al., 1991)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31856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Η θεραπευτική αντιμετώπιση της </a:t>
            </a:r>
            <a:r>
              <a:rPr lang="el-GR" dirty="0" smtClean="0"/>
              <a:t>κατάθλιψης </a:t>
            </a:r>
            <a:r>
              <a:rPr lang="el-GR" sz="3300" b="0" dirty="0" smtClean="0"/>
              <a:t>3/3</a:t>
            </a:r>
            <a:endParaRPr lang="el-GR" sz="3300" b="0" dirty="0"/>
          </a:p>
        </p:txBody>
      </p:sp>
      <p:sp>
        <p:nvSpPr>
          <p:cNvPr id="3" name="Θέση περιεχομένου 2"/>
          <p:cNvSpPr>
            <a:spLocks noGrp="1"/>
          </p:cNvSpPr>
          <p:nvPr>
            <p:ph idx="1"/>
          </p:nvPr>
        </p:nvSpPr>
        <p:spPr>
          <a:xfrm>
            <a:off x="590872" y="1412776"/>
            <a:ext cx="8301608" cy="5328592"/>
          </a:xfrm>
        </p:spPr>
        <p:txBody>
          <a:bodyPr>
            <a:normAutofit/>
          </a:bodyPr>
          <a:lstStyle/>
          <a:p>
            <a:r>
              <a:rPr lang="el-GR" dirty="0"/>
              <a:t>H φαρμακευτική αγωγή, αν και έχει παρουσιάσει πολύ καλά αποτελέσματα στην αντιμετώπιση της κατάθλιψης σε ενήλικες, έχει εξαιρετικά περιορισμένη αποτελεσματικότητα στα παιδιά</a:t>
            </a:r>
            <a:r>
              <a:rPr lang="el-GR" dirty="0" smtClean="0"/>
              <a:t>.</a:t>
            </a:r>
            <a:endParaRPr lang="el-GR" dirty="0"/>
          </a:p>
          <a:p>
            <a:r>
              <a:rPr lang="el-GR" dirty="0"/>
              <a:t>Η αποτελεσματικότητα των φαρμακευτικών αυτών σκευασμάτων στα παιδιά δεν φαίνεται να διαφοροποιείται καθόλου από την αποτελεσματικότητα του εικονικού φαρμάκου (placebo</a:t>
            </a:r>
            <a:r>
              <a:rPr lang="el-GR" dirty="0" smtClean="0"/>
              <a:t>).</a:t>
            </a:r>
          </a:p>
          <a:p>
            <a:pPr marL="355600" indent="0">
              <a:spcBef>
                <a:spcPts val="0"/>
              </a:spcBef>
              <a:buNone/>
            </a:pPr>
            <a:r>
              <a:rPr lang="el-GR" sz="1800" dirty="0" smtClean="0"/>
              <a:t>(</a:t>
            </a:r>
            <a:r>
              <a:rPr lang="el-GR" sz="1800" dirty="0"/>
              <a:t>Ambrosini et al., 1993</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7170" name="Picture 2" descr="spilled pills by pearish - pill bottle tumped over, two spilled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575731"/>
            <a:ext cx="2304256" cy="19470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995936" y="6061161"/>
            <a:ext cx="244827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spilled </a:t>
            </a:r>
            <a:r>
              <a:rPr lang="en-US" sz="1200" dirty="0" smtClean="0">
                <a:latin typeface="+mn-lt"/>
                <a:hlinkClick r:id="rId3"/>
              </a:rPr>
              <a:t>pills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a:rPr>
              <a:t>pearish</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2718306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Εισαγωγικά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p:txBody>
          <a:bodyPr/>
          <a:lstStyle/>
          <a:p>
            <a:pPr>
              <a:spcBef>
                <a:spcPts val="3000"/>
              </a:spcBef>
            </a:pPr>
            <a:r>
              <a:rPr lang="el-GR" dirty="0"/>
              <a:t>Στην ψυχοπαθολογία των ενηλίκων, οι διαταραχές της διάθεσης αναφέρονται σε ένα ευρύ φάσμα διαταραχών, μεταξύ των οποίων συμπεριλαμβάνονται η </a:t>
            </a:r>
            <a:r>
              <a:rPr lang="el-GR" b="1" dirty="0"/>
              <a:t>κατάθλιψη</a:t>
            </a:r>
            <a:r>
              <a:rPr lang="el-GR" dirty="0"/>
              <a:t>, η </a:t>
            </a:r>
            <a:r>
              <a:rPr lang="el-GR" b="1" dirty="0"/>
              <a:t>δυσθυμική διαταραχή</a:t>
            </a:r>
            <a:r>
              <a:rPr lang="el-GR" dirty="0"/>
              <a:t>, και η </a:t>
            </a:r>
            <a:r>
              <a:rPr lang="el-GR" b="1" dirty="0"/>
              <a:t>διπολική διαταραχή </a:t>
            </a:r>
            <a:r>
              <a:rPr lang="el-GR" dirty="0"/>
              <a:t>(μανιοκατάθλιψη</a:t>
            </a:r>
            <a:r>
              <a:rPr lang="el-GR" dirty="0" smtClean="0"/>
              <a:t>).</a:t>
            </a:r>
            <a:endParaRPr lang="el-GR" dirty="0"/>
          </a:p>
          <a:p>
            <a:pPr>
              <a:spcBef>
                <a:spcPts val="3000"/>
              </a:spcBef>
            </a:pPr>
            <a:r>
              <a:rPr lang="el-GR" dirty="0"/>
              <a:t> Η πλειονότητα όμως των ερευνητικών δεδομένων στο χώρο της αναπτυξιακής ψυχοπαθολογίας, αναφέρεται απλά στην κατάθλιψη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2052" name="Picture 4" descr="https://farm3.staticflickr.com/2379/2768904028_b6d62bbf26_z.jpg?zz=1"/>
          <p:cNvPicPr>
            <a:picLocks noChangeAspect="1" noChangeArrowheads="1"/>
          </p:cNvPicPr>
          <p:nvPr/>
        </p:nvPicPr>
        <p:blipFill rotWithShape="1">
          <a:blip r:embed="rId2">
            <a:extLst>
              <a:ext uri="{28A0092B-C50C-407E-A947-70E740481C1C}">
                <a14:useLocalDpi xmlns:a14="http://schemas.microsoft.com/office/drawing/2010/main" val="0"/>
              </a:ext>
            </a:extLst>
          </a:blip>
          <a:srcRect t="21954" b="22424"/>
          <a:stretch/>
        </p:blipFill>
        <p:spPr bwMode="auto">
          <a:xfrm>
            <a:off x="1907704" y="5013176"/>
            <a:ext cx="6096000" cy="13138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907704" y="6381328"/>
            <a:ext cx="609599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Depression (Gif)</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rPr>
              <a:t> </a:t>
            </a:r>
            <a:r>
              <a:rPr lang="en-US" sz="1200" dirty="0">
                <a:latin typeface="+mn-lt"/>
                <a:hlinkClick r:id="rId4"/>
              </a:rPr>
              <a:t>.stocker</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BY-NC 2.0</a:t>
            </a:r>
            <a:endParaRPr lang="en-US" sz="1200" dirty="0">
              <a:latin typeface="+mn-lt"/>
            </a:endParaRPr>
          </a:p>
        </p:txBody>
      </p:sp>
    </p:spTree>
    <p:extLst>
      <p:ext uri="{BB962C8B-B14F-4D97-AF65-F5344CB8AC3E}">
        <p14:creationId xmlns:p14="http://schemas.microsoft.com/office/powerpoint/2010/main" val="193949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4294967295"/>
          </p:nvPr>
        </p:nvSpPr>
        <p:spPr>
          <a:xfrm>
            <a:off x="323528" y="1196975"/>
            <a:ext cx="8820472" cy="5040313"/>
          </a:xfrm>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Ευθύμιος Κάκουρος </a:t>
            </a:r>
            <a:r>
              <a:rPr lang="el-GR" sz="2000" dirty="0" smtClean="0"/>
              <a:t>2014. </a:t>
            </a:r>
            <a:r>
              <a:rPr lang="el-GR" sz="2000" dirty="0"/>
              <a:t>Ευθύμιος Κάκουρος. «Αναπτυξιακή Ψυχοπαθολογία. </a:t>
            </a:r>
            <a:r>
              <a:rPr lang="el-GR" sz="2000" dirty="0" smtClean="0"/>
              <a:t>Ενότητα 8</a:t>
            </a:r>
            <a:r>
              <a:rPr lang="en-US" sz="2000" dirty="0" smtClean="0"/>
              <a:t>: </a:t>
            </a:r>
            <a:r>
              <a:rPr lang="el-GR" sz="2000" dirty="0"/>
              <a:t>Διαταραχές της διάθεσης».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κατάθλιψη στα παιδιά</a:t>
            </a:r>
            <a:endParaRPr lang="el-GR" dirty="0"/>
          </a:p>
        </p:txBody>
      </p:sp>
      <p:sp>
        <p:nvSpPr>
          <p:cNvPr id="3" name="Θέση περιεχομένου 2"/>
          <p:cNvSpPr>
            <a:spLocks noGrp="1"/>
          </p:cNvSpPr>
          <p:nvPr>
            <p:ph idx="1"/>
          </p:nvPr>
        </p:nvSpPr>
        <p:spPr/>
        <p:txBody>
          <a:bodyPr/>
          <a:lstStyle/>
          <a:p>
            <a:r>
              <a:rPr lang="el-GR" dirty="0"/>
              <a:t>Η αποδοχή της κατάθλιψης από τους ειδικούς ως πρόβλημα που μπορεί να απασχολεί τα παιδιά και τους εφήβους έγινε τα τελευταία </a:t>
            </a:r>
            <a:r>
              <a:rPr lang="el-GR" b="1" dirty="0"/>
              <a:t>είκοσι</a:t>
            </a:r>
            <a:r>
              <a:rPr lang="el-GR" dirty="0"/>
              <a:t> περίπου χρόνια.</a:t>
            </a:r>
          </a:p>
          <a:p>
            <a:r>
              <a:rPr lang="el-GR" dirty="0"/>
              <a:t>Ωστόσο η κατάθλιψη φαίνεται να είναι μία διαταραχή με πολύ σοβαρές επιπτώσεις στη </a:t>
            </a:r>
            <a:r>
              <a:rPr lang="el-GR" b="1" dirty="0"/>
              <a:t>λειτουργικότητα</a:t>
            </a:r>
            <a:r>
              <a:rPr lang="el-GR" dirty="0"/>
              <a:t> των παιδιών και των εφήβων, η οποία επηρεάζει σε σημαντικό βαθμό την </a:t>
            </a:r>
            <a:r>
              <a:rPr lang="el-GR" b="1" dirty="0"/>
              <a:t>ανάπτυξη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3074" name="Picture 2" descr="https://farm1.staticflickr.com/37/85653769_bd4483762d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685" y="3933056"/>
            <a:ext cx="3648406" cy="2736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907704" y="6193180"/>
            <a:ext cx="287998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The Great Depression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rPr>
              <a:t> </a:t>
            </a:r>
            <a:r>
              <a:rPr lang="en-US" sz="1200" dirty="0" smtClean="0">
                <a:latin typeface="+mn-lt"/>
                <a:hlinkClick r:id="rId4"/>
              </a:rPr>
              <a:t>AmitLev</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BY-NC 2.0</a:t>
            </a:r>
            <a:endParaRPr lang="en-US" sz="1200" dirty="0">
              <a:latin typeface="+mn-lt"/>
            </a:endParaRPr>
          </a:p>
        </p:txBody>
      </p:sp>
    </p:spTree>
    <p:extLst>
      <p:ext uri="{BB962C8B-B14F-4D97-AF65-F5344CB8AC3E}">
        <p14:creationId xmlns:p14="http://schemas.microsoft.com/office/powerpoint/2010/main" val="3724496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Τα βασικά χαρακτηριστικά της κατάθλιψης στα παιδιά</a:t>
            </a:r>
          </a:p>
        </p:txBody>
      </p:sp>
      <p:sp>
        <p:nvSpPr>
          <p:cNvPr id="3" name="Θέση περιεχομένου 2"/>
          <p:cNvSpPr>
            <a:spLocks noGrp="1"/>
          </p:cNvSpPr>
          <p:nvPr>
            <p:ph idx="1"/>
          </p:nvPr>
        </p:nvSpPr>
        <p:spPr>
          <a:xfrm>
            <a:off x="590872" y="1412776"/>
            <a:ext cx="8229600" cy="4824536"/>
          </a:xfrm>
        </p:spPr>
        <p:txBody>
          <a:bodyPr/>
          <a:lstStyle/>
          <a:p>
            <a:pPr>
              <a:spcBef>
                <a:spcPts val="3000"/>
              </a:spcBef>
            </a:pPr>
            <a:r>
              <a:rPr lang="el-GR" dirty="0"/>
              <a:t>Τα βασικά χαρακτηριστικά της κατάθλιψης είναι η παρατεταμένη μελαγχολική διάθεση, και η απώλεια του ενδιαφέροντος και της ευχαρίστησης σχεδόν για όλες τις δραστηριότητες</a:t>
            </a:r>
            <a:r>
              <a:rPr lang="el-GR" dirty="0" smtClean="0"/>
              <a:t>.</a:t>
            </a:r>
            <a:endParaRPr lang="el-GR" dirty="0"/>
          </a:p>
          <a:p>
            <a:pPr>
              <a:spcBef>
                <a:spcPts val="3000"/>
              </a:spcBef>
            </a:pPr>
            <a:r>
              <a:rPr lang="el-GR" dirty="0"/>
              <a:t>Στο 80% των παιδιών και εφήβων με τη διάγνωση της κατάθλιψης αναφέρεται επίσης ως βασικό χαρακτηριστικό η ευερέθιστη διάθεση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72349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Τομείς στους οποίους επηρεάζει τα παιδιά η </a:t>
            </a:r>
            <a:r>
              <a:rPr lang="el-GR" dirty="0" smtClean="0"/>
              <a:t>κατάθλιψη </a:t>
            </a:r>
            <a:r>
              <a:rPr lang="el-GR" sz="3300" b="0" dirty="0" smtClean="0"/>
              <a:t>1/4</a:t>
            </a:r>
            <a:endParaRPr lang="el-GR" sz="3300" b="0" dirty="0"/>
          </a:p>
        </p:txBody>
      </p:sp>
      <p:sp>
        <p:nvSpPr>
          <p:cNvPr id="3" name="Θέση περιεχομένου 2"/>
          <p:cNvSpPr>
            <a:spLocks noGrp="1"/>
          </p:cNvSpPr>
          <p:nvPr>
            <p:ph idx="1"/>
          </p:nvPr>
        </p:nvSpPr>
        <p:spPr>
          <a:xfrm>
            <a:off x="590872" y="1412776"/>
            <a:ext cx="8229600" cy="4824536"/>
          </a:xfrm>
        </p:spPr>
        <p:txBody>
          <a:bodyPr>
            <a:normAutofit/>
          </a:bodyPr>
          <a:lstStyle/>
          <a:p>
            <a:pPr marL="457200" indent="-457200">
              <a:buFont typeface="+mj-lt"/>
              <a:buAutoNum type="arabicPeriod"/>
            </a:pPr>
            <a:r>
              <a:rPr lang="el-GR" b="1" dirty="0" smtClean="0"/>
              <a:t>Διάθεση</a:t>
            </a:r>
            <a:endParaRPr lang="el-GR" b="1" dirty="0"/>
          </a:p>
          <a:p>
            <a:pPr marL="444500" indent="0">
              <a:buNone/>
            </a:pPr>
            <a:r>
              <a:rPr lang="el-GR" dirty="0"/>
              <a:t>Τα παιδιά με κατάθλιψη βιώνουν συχνά έντονα και παρατεταμένα συναισθήματα θλίψης, ενοχής, ντροπής και υπερευαισθησίας στην κριτική</a:t>
            </a:r>
            <a:r>
              <a:rPr lang="el-GR" dirty="0" smtClean="0"/>
              <a:t>.</a:t>
            </a:r>
            <a:endParaRPr lang="el-GR" dirty="0"/>
          </a:p>
          <a:p>
            <a:pPr marL="457200" indent="-457200">
              <a:buFont typeface="+mj-lt"/>
              <a:buAutoNum type="arabicPeriod" startAt="2"/>
            </a:pPr>
            <a:r>
              <a:rPr lang="el-GR" b="1" dirty="0" smtClean="0"/>
              <a:t>Συμπεριφορά</a:t>
            </a:r>
            <a:endParaRPr lang="el-GR" b="1" dirty="0"/>
          </a:p>
          <a:p>
            <a:pPr marL="444500" indent="0">
              <a:buNone/>
            </a:pPr>
            <a:r>
              <a:rPr lang="el-GR" dirty="0"/>
              <a:t>Τα παιδιά με κατάθλιψη μπορεί να παρουσιάσουν αυξημένη κινητική δραστηριότητα και διέγερση ή αντίθετα υποτονική διάθεση και, ορισμένες φορές, υπερβολικό κλάμα. Η υποτονική διάθεση συνοδεύεται συχνά από μείωση των κοινωνικών επαφών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6179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Τομείς στους οποίους επηρεάζει τα παιδιά η </a:t>
            </a:r>
            <a:r>
              <a:rPr lang="el-GR" dirty="0" smtClean="0"/>
              <a:t>κατάθλιψη </a:t>
            </a:r>
            <a:r>
              <a:rPr lang="el-GR" sz="3300" b="0" dirty="0" smtClean="0"/>
              <a:t>2/4</a:t>
            </a:r>
            <a:endParaRPr lang="el-GR" sz="3300" b="0" dirty="0"/>
          </a:p>
        </p:txBody>
      </p:sp>
      <p:sp>
        <p:nvSpPr>
          <p:cNvPr id="3" name="Θέση περιεχομένου 2"/>
          <p:cNvSpPr>
            <a:spLocks noGrp="1"/>
          </p:cNvSpPr>
          <p:nvPr>
            <p:ph idx="1"/>
          </p:nvPr>
        </p:nvSpPr>
        <p:spPr>
          <a:xfrm>
            <a:off x="590872" y="1412776"/>
            <a:ext cx="5061248" cy="5400600"/>
          </a:xfrm>
        </p:spPr>
        <p:txBody>
          <a:bodyPr>
            <a:normAutofit/>
          </a:bodyPr>
          <a:lstStyle/>
          <a:p>
            <a:pPr marL="457200" indent="-457200">
              <a:buFont typeface="+mj-lt"/>
              <a:buAutoNum type="arabicPeriod" startAt="3"/>
            </a:pPr>
            <a:r>
              <a:rPr lang="el-GR" b="1" dirty="0" smtClean="0"/>
              <a:t>Αντιλήψεις</a:t>
            </a:r>
            <a:endParaRPr lang="el-GR" b="1" dirty="0"/>
          </a:p>
          <a:p>
            <a:pPr marL="444500" indent="0">
              <a:buNone/>
            </a:pPr>
            <a:r>
              <a:rPr lang="el-GR" dirty="0"/>
              <a:t>Η κατάθλιψη στα παιδιά και στους εφήβους μπορεί να οδηγήσει στη μείωση της αυτοεκτίμησης και σε συναισθήματα προσωπικής αναξιότητας. Αυτά τα παιδιά αρχίζουν να πιστεύουν ότι δεν είναι ικανά για τίποτα και ότι είναι καταδικασμένα να αποτύχουν σε όλα αυτά με τα οποία μπορεί να ασχοληθούν.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4098" name="Picture 2" descr="Depression by sens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28800"/>
            <a:ext cx="3473891" cy="34738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6007287" y="5157192"/>
            <a:ext cx="261953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Depression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a:rPr>
              <a:t>sensum</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BY-NC-ND 3.0</a:t>
            </a:r>
            <a:endParaRPr lang="en-US" sz="1200" dirty="0">
              <a:latin typeface="+mn-lt"/>
            </a:endParaRPr>
          </a:p>
        </p:txBody>
      </p:sp>
    </p:spTree>
    <p:extLst>
      <p:ext uri="{BB962C8B-B14F-4D97-AF65-F5344CB8AC3E}">
        <p14:creationId xmlns:p14="http://schemas.microsoft.com/office/powerpoint/2010/main" val="12335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Τομείς στους οποίους επηρεάζει τα παιδιά η </a:t>
            </a:r>
            <a:r>
              <a:rPr lang="el-GR" dirty="0" smtClean="0"/>
              <a:t>κατάθλιψη </a:t>
            </a:r>
            <a:r>
              <a:rPr lang="el-GR" sz="3300" b="0" dirty="0" smtClean="0"/>
              <a:t>3/4</a:t>
            </a:r>
            <a:endParaRPr lang="el-GR" sz="3300" b="0" dirty="0"/>
          </a:p>
        </p:txBody>
      </p:sp>
      <p:sp>
        <p:nvSpPr>
          <p:cNvPr id="3" name="Θέση περιεχομένου 2"/>
          <p:cNvSpPr>
            <a:spLocks noGrp="1"/>
          </p:cNvSpPr>
          <p:nvPr>
            <p:ph idx="1"/>
          </p:nvPr>
        </p:nvSpPr>
        <p:spPr>
          <a:xfrm>
            <a:off x="590871" y="1412776"/>
            <a:ext cx="4629201" cy="4824536"/>
          </a:xfrm>
        </p:spPr>
        <p:txBody>
          <a:bodyPr>
            <a:noAutofit/>
          </a:bodyPr>
          <a:lstStyle/>
          <a:p>
            <a:pPr marL="457200" indent="-457200">
              <a:buFont typeface="+mj-lt"/>
              <a:buAutoNum type="arabicPeriod" startAt="4"/>
            </a:pPr>
            <a:r>
              <a:rPr lang="el-GR" b="1" dirty="0" smtClean="0"/>
              <a:t>Σκέψη</a:t>
            </a:r>
            <a:endParaRPr lang="el-GR" b="1" dirty="0"/>
          </a:p>
          <a:p>
            <a:pPr marL="444500" indent="0">
              <a:buNone/>
            </a:pPr>
            <a:r>
              <a:rPr lang="el-GR" dirty="0"/>
              <a:t>Τα παιδιά και οι έφηβοι με κατάθλιψη συχνά ασκούν έντονη αυτοκριτική. Οι σκέψεις τους είναι συνήθως αρνητικές και απαισιόδοξες, ιδιαίτερα σε ότι αφορά το μέλλον.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5122" name="Picture 2" descr="https://farm4.staticflickr.com/3508/3460886723_0ea17830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050" y="1700952"/>
            <a:ext cx="3905813" cy="2601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11560" y="4725144"/>
            <a:ext cx="8064896" cy="1333250"/>
          </a:xfrm>
          <a:prstGeom prst="rect">
            <a:avLst/>
          </a:prstGeom>
        </p:spPr>
        <p:txBody>
          <a:bodyPr wrap="square">
            <a:spAutoFit/>
          </a:bodyPr>
          <a:lstStyle/>
          <a:p>
            <a:pPr marL="444500" lvl="0" fontAlgn="auto">
              <a:lnSpc>
                <a:spcPct val="112000"/>
              </a:lnSpc>
              <a:spcBef>
                <a:spcPts val="1200"/>
              </a:spcBef>
              <a:spcAft>
                <a:spcPts val="0"/>
              </a:spcAft>
              <a:buClr>
                <a:srgbClr val="4BACC6">
                  <a:lumMod val="50000"/>
                </a:srgbClr>
              </a:buClr>
            </a:pPr>
            <a:r>
              <a:rPr lang="el-GR" sz="2400" dirty="0">
                <a:solidFill>
                  <a:prstClr val="black"/>
                </a:solidFill>
                <a:latin typeface="Calibri"/>
              </a:rPr>
              <a:t>Επίσης τα παιδιά αυτά αντιμετωπίζουν συχνά δυσκολίες στη συγκέντρωση της προσοχής και στη λήψη αποφάσεων ενώ συχνά κατηγορούν τον εαυτό τους για τα πάντα.</a:t>
            </a:r>
          </a:p>
        </p:txBody>
      </p:sp>
      <p:sp>
        <p:nvSpPr>
          <p:cNvPr id="7" name="Rectangle 7"/>
          <p:cNvSpPr/>
          <p:nvPr/>
        </p:nvSpPr>
        <p:spPr>
          <a:xfrm>
            <a:off x="5887820" y="4316560"/>
            <a:ext cx="244827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depression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a:rPr>
              <a:t>t. </a:t>
            </a:r>
            <a:r>
              <a:rPr lang="en-US" sz="1200" dirty="0" smtClean="0">
                <a:latin typeface="+mn-lt"/>
                <a:hlinkClick r:id="rId4"/>
              </a:rPr>
              <a:t>Magnum</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BY-NC 2.0</a:t>
            </a:r>
            <a:endParaRPr lang="en-US" sz="1200" dirty="0">
              <a:latin typeface="+mn-lt"/>
            </a:endParaRPr>
          </a:p>
        </p:txBody>
      </p:sp>
    </p:spTree>
    <p:extLst>
      <p:ext uri="{BB962C8B-B14F-4D97-AF65-F5344CB8AC3E}">
        <p14:creationId xmlns:p14="http://schemas.microsoft.com/office/powerpoint/2010/main" val="376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Τομείς στους οποίους επηρεάζει τα παιδιά η </a:t>
            </a:r>
            <a:r>
              <a:rPr lang="el-GR" dirty="0" smtClean="0"/>
              <a:t>κατάθλιψη </a:t>
            </a:r>
            <a:r>
              <a:rPr lang="el-GR" sz="3300" b="0" dirty="0" smtClean="0"/>
              <a:t>4/4</a:t>
            </a:r>
            <a:endParaRPr lang="el-GR" sz="3300" b="0" dirty="0"/>
          </a:p>
        </p:txBody>
      </p:sp>
      <p:sp>
        <p:nvSpPr>
          <p:cNvPr id="3" name="Θέση περιεχομένου 2"/>
          <p:cNvSpPr>
            <a:spLocks noGrp="1"/>
          </p:cNvSpPr>
          <p:nvPr>
            <p:ph idx="1"/>
          </p:nvPr>
        </p:nvSpPr>
        <p:spPr>
          <a:xfrm>
            <a:off x="590872" y="1412776"/>
            <a:ext cx="8229600" cy="4824536"/>
          </a:xfrm>
        </p:spPr>
        <p:txBody>
          <a:bodyPr>
            <a:noAutofit/>
          </a:bodyPr>
          <a:lstStyle/>
          <a:p>
            <a:pPr marL="457200" indent="-457200">
              <a:buFont typeface="+mj-lt"/>
              <a:buAutoNum type="arabicPeriod" startAt="5"/>
            </a:pPr>
            <a:r>
              <a:rPr lang="el-GR" b="1" dirty="0" smtClean="0"/>
              <a:t>Βιολογικές </a:t>
            </a:r>
            <a:r>
              <a:rPr lang="el-GR" b="1" dirty="0"/>
              <a:t>αλλαγές</a:t>
            </a:r>
          </a:p>
          <a:p>
            <a:pPr marL="444500" indent="0">
              <a:buNone/>
            </a:pPr>
            <a:r>
              <a:rPr lang="el-GR" dirty="0"/>
              <a:t>Οι διαταραχές στον ύπνο και στη διατροφή, οι οποίες συχνά συνοδεύουν την καταθλιπτική διάθεση, ενδέχεται να οδηγήσουν σε απώλεια βάρους και στην εμφάνιση αισθημάτων σωματικής κόπωσης. Επίσης πολλές φορές τα παιδιά και οι έφηβοι με κατάθλιψη παρουσιάζουν σωματικά συμπτώματα όπως πονοκεφάλους, ναυτία και πόνους στο στομάχι.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480121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1">
  <a:themeElements>
    <a:clrScheme name="Προσαρμοσμένο 20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116</TotalTime>
  <Words>2599</Words>
  <Application>Microsoft Office PowerPoint</Application>
  <PresentationFormat>Προβολή στην οθόνη (4:3)</PresentationFormat>
  <Paragraphs>204</Paragraphs>
  <Slides>35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OC_template1</vt:lpstr>
      <vt:lpstr>OC_template_updated</vt:lpstr>
      <vt:lpstr>Αναπτυξιακή Ψυχοπαθολογία</vt:lpstr>
      <vt:lpstr>Εισαγωγικά 1/2</vt:lpstr>
      <vt:lpstr>Εισαγωγικά 2/2</vt:lpstr>
      <vt:lpstr>Η κατάθλιψη στα παιδιά</vt:lpstr>
      <vt:lpstr>Τα βασικά χαρακτηριστικά της κατάθλιψης στα παιδιά</vt:lpstr>
      <vt:lpstr>Τομείς στους οποίους επηρεάζει τα παιδιά η κατάθλιψη 1/4</vt:lpstr>
      <vt:lpstr>Τομείς στους οποίους επηρεάζει τα παιδιά η κατάθλιψη 2/4</vt:lpstr>
      <vt:lpstr>Τομείς στους οποίους επηρεάζει τα παιδιά η κατάθλιψη 3/4</vt:lpstr>
      <vt:lpstr>Τομείς στους οποίους επηρεάζει τα παιδιά η κατάθλιψη 4/4</vt:lpstr>
      <vt:lpstr>Επιδημιολογία 1/2 </vt:lpstr>
      <vt:lpstr>Επιδημιολογία 2/2 </vt:lpstr>
      <vt:lpstr>Τα πιθανά αίτια της κατάθλιψης 1/7 </vt:lpstr>
      <vt:lpstr>Τα πιθανά αίτια της κατάθλιψης 2/7 </vt:lpstr>
      <vt:lpstr>Τα πιθανά αίτια της κατάθλιψης 3/7 </vt:lpstr>
      <vt:lpstr>Τα πιθανά αίτια της κατάθλιψης 4/7 </vt:lpstr>
      <vt:lpstr>Τα πιθανά αίτια της κατάθλιψης 5/7 </vt:lpstr>
      <vt:lpstr>Τα πιθανά αίτια της κατάθλιψης 6/7 </vt:lpstr>
      <vt:lpstr>Τα πιθανά αίτια της κατάθλιψης 7/7 </vt:lpstr>
      <vt:lpstr> Τα συνοδά προβλήματα της κατάθλιψης 1/3</vt:lpstr>
      <vt:lpstr> Τα συνοδά προβλήματα της κατάθλιψης 2/3</vt:lpstr>
      <vt:lpstr> Τα συνοδά προβλήματα της κατάθλιψης 3/3</vt:lpstr>
      <vt:lpstr>Η θεραπευτική αντιμετώπιση της κατάθλιψης 1/3</vt:lpstr>
      <vt:lpstr>Η θεραπευτική αντιμετώπιση της κατάθλιψης Γνωσιακή προσέγγιση του Aaron Beck</vt:lpstr>
      <vt:lpstr>Γνωσιακή προσέγγιση του Aaron Beck 1/3</vt:lpstr>
      <vt:lpstr>Γνωσιακή προσέγγιση του Aaron Beck 2/3</vt:lpstr>
      <vt:lpstr>Γνωσιακή προσέγγιση του Aaron Beck 3/3</vt:lpstr>
      <vt:lpstr>Η θεραπευτική αντιμετώπιση της κατάθλιψης 2/3</vt:lpstr>
      <vt:lpstr>Η θεραπευτική αντιμετώπιση της κατάθλιψης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Αναπτυξιακή Ψυχοπαθολογία</dc:title>
  <dc:creator>opencourses@teiath.gr</dc:creator>
  <cp:lastModifiedBy>natasakar new</cp:lastModifiedBy>
  <cp:revision>13</cp:revision>
  <dcterms:created xsi:type="dcterms:W3CDTF">2015-01-19T06:39:05Z</dcterms:created>
  <dcterms:modified xsi:type="dcterms:W3CDTF">2015-04-15T11:56:35Z</dcterms:modified>
</cp:coreProperties>
</file>