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 id="2147483799" r:id="rId2"/>
  </p:sldMasterIdLst>
  <p:notesMasterIdLst>
    <p:notesMasterId r:id="rId80"/>
  </p:notesMasterIdLst>
  <p:sldIdLst>
    <p:sldId id="704" r:id="rId3"/>
    <p:sldId id="712" r:id="rId4"/>
    <p:sldId id="713" r:id="rId5"/>
    <p:sldId id="714" r:id="rId6"/>
    <p:sldId id="715" r:id="rId7"/>
    <p:sldId id="778" r:id="rId8"/>
    <p:sldId id="716" r:id="rId9"/>
    <p:sldId id="779" r:id="rId10"/>
    <p:sldId id="717" r:id="rId11"/>
    <p:sldId id="718" r:id="rId12"/>
    <p:sldId id="719" r:id="rId13"/>
    <p:sldId id="780" r:id="rId14"/>
    <p:sldId id="781" r:id="rId15"/>
    <p:sldId id="782" r:id="rId16"/>
    <p:sldId id="783" r:id="rId17"/>
    <p:sldId id="784" r:id="rId18"/>
    <p:sldId id="785" r:id="rId19"/>
    <p:sldId id="786" r:id="rId20"/>
    <p:sldId id="787" r:id="rId21"/>
    <p:sldId id="788" r:id="rId22"/>
    <p:sldId id="789" r:id="rId23"/>
    <p:sldId id="790" r:id="rId24"/>
    <p:sldId id="791" r:id="rId25"/>
    <p:sldId id="792" r:id="rId26"/>
    <p:sldId id="793" r:id="rId27"/>
    <p:sldId id="794" r:id="rId28"/>
    <p:sldId id="795" r:id="rId29"/>
    <p:sldId id="796" r:id="rId30"/>
    <p:sldId id="797" r:id="rId31"/>
    <p:sldId id="798" r:id="rId32"/>
    <p:sldId id="799" r:id="rId33"/>
    <p:sldId id="800" r:id="rId34"/>
    <p:sldId id="801" r:id="rId35"/>
    <p:sldId id="803" r:id="rId36"/>
    <p:sldId id="804" r:id="rId37"/>
    <p:sldId id="805" r:id="rId38"/>
    <p:sldId id="806" r:id="rId39"/>
    <p:sldId id="807" r:id="rId40"/>
    <p:sldId id="808" r:id="rId41"/>
    <p:sldId id="809" r:id="rId42"/>
    <p:sldId id="810" r:id="rId43"/>
    <p:sldId id="811" r:id="rId44"/>
    <p:sldId id="812" r:id="rId45"/>
    <p:sldId id="813" r:id="rId46"/>
    <p:sldId id="814" r:id="rId47"/>
    <p:sldId id="815" r:id="rId48"/>
    <p:sldId id="816" r:id="rId49"/>
    <p:sldId id="817" r:id="rId50"/>
    <p:sldId id="818" r:id="rId51"/>
    <p:sldId id="819" r:id="rId52"/>
    <p:sldId id="820" r:id="rId53"/>
    <p:sldId id="760" r:id="rId54"/>
    <p:sldId id="822" r:id="rId55"/>
    <p:sldId id="823" r:id="rId56"/>
    <p:sldId id="762" r:id="rId57"/>
    <p:sldId id="824" r:id="rId58"/>
    <p:sldId id="763" r:id="rId59"/>
    <p:sldId id="825" r:id="rId60"/>
    <p:sldId id="826" r:id="rId61"/>
    <p:sldId id="827" r:id="rId62"/>
    <p:sldId id="828" r:id="rId63"/>
    <p:sldId id="839" r:id="rId64"/>
    <p:sldId id="829" r:id="rId65"/>
    <p:sldId id="831" r:id="rId66"/>
    <p:sldId id="832" r:id="rId67"/>
    <p:sldId id="833" r:id="rId68"/>
    <p:sldId id="834" r:id="rId69"/>
    <p:sldId id="835" r:id="rId70"/>
    <p:sldId id="836" r:id="rId71"/>
    <p:sldId id="837" r:id="rId72"/>
    <p:sldId id="705" r:id="rId73"/>
    <p:sldId id="706" r:id="rId74"/>
    <p:sldId id="707" r:id="rId75"/>
    <p:sldId id="708" r:id="rId76"/>
    <p:sldId id="709" r:id="rId77"/>
    <p:sldId id="710" r:id="rId78"/>
    <p:sldId id="711" r:id="rId79"/>
  </p:sldIdLst>
  <p:sldSz cx="9144000" cy="6858000" type="screen4x3"/>
  <p:notesSz cx="6797675" cy="9926638"/>
  <p:defaultTex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7BA9"/>
    <a:srgbClr val="0000FF"/>
    <a:srgbClr val="9966FF"/>
    <a:srgbClr val="0099FF"/>
    <a:srgbClr val="009900"/>
    <a:srgbClr val="FF3300"/>
    <a:srgbClr val="FFFF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67" autoAdjust="0"/>
    <p:restoredTop sz="86629" autoAdjust="0"/>
  </p:normalViewPr>
  <p:slideViewPr>
    <p:cSldViewPr>
      <p:cViewPr varScale="1">
        <p:scale>
          <a:sx n="101" d="100"/>
          <a:sy n="101" d="100"/>
        </p:scale>
        <p:origin x="-2070" y="-90"/>
      </p:cViewPr>
      <p:guideLst>
        <p:guide orient="horz" pos="2160"/>
        <p:guide pos="2880"/>
      </p:guideLst>
    </p:cSldViewPr>
  </p:slideViewPr>
  <p:outlineViewPr>
    <p:cViewPr>
      <p:scale>
        <a:sx n="33" d="100"/>
        <a:sy n="33" d="100"/>
      </p:scale>
      <p:origin x="0" y="9936"/>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dirty="0"/>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dirty="0"/>
          </a:p>
        </p:txBody>
      </p:sp>
      <p:sp>
        <p:nvSpPr>
          <p:cNvPr id="11674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dirty="0"/>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88D2650B-3ADD-4C52-BDE1-72F582E60804}" type="slidenum">
              <a:rPr lang="en-US"/>
              <a:pPr>
                <a:defRPr/>
              </a:pPr>
              <a:t>‹#›</a:t>
            </a:fld>
            <a:endParaRPr lang="en-US" dirty="0"/>
          </a:p>
        </p:txBody>
      </p:sp>
    </p:spTree>
    <p:extLst>
      <p:ext uri="{BB962C8B-B14F-4D97-AF65-F5344CB8AC3E}">
        <p14:creationId xmlns:p14="http://schemas.microsoft.com/office/powerpoint/2010/main" val="4255095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Θέση εικόνας διαφάνειας 1"/>
          <p:cNvSpPr>
            <a:spLocks noGrp="1" noRot="1" noChangeAspect="1" noTextEdit="1"/>
          </p:cNvSpPr>
          <p:nvPr>
            <p:ph type="sldImg"/>
          </p:nvPr>
        </p:nvSpPr>
        <p:spPr>
          <a:xfrm>
            <a:off x="917575" y="744538"/>
            <a:ext cx="4962525" cy="3722687"/>
          </a:xfrm>
          <a:ln/>
        </p:spPr>
      </p:sp>
      <p:sp>
        <p:nvSpPr>
          <p:cNvPr id="11776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a:buFontTx/>
              <a:buChar char="•"/>
            </a:pPr>
            <a:endParaRPr lang="el-GR" altLang="el-GR" dirty="0" smtClean="0">
              <a:solidFill>
                <a:srgbClr val="FF0000"/>
              </a:solidFill>
            </a:endParaRPr>
          </a:p>
        </p:txBody>
      </p:sp>
      <p:sp>
        <p:nvSpPr>
          <p:cNvPr id="117764"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BA7B6A-4E84-4D5B-8514-036C1003DAD0}" type="slidenum">
              <a:rPr lang="el-GR" altLang="el-GR" smtClean="0">
                <a:solidFill>
                  <a:srgbClr val="000000"/>
                </a:solidFill>
              </a:rPr>
              <a:pPr eaLnBrk="1" hangingPunct="1">
                <a:spcBef>
                  <a:spcPct val="0"/>
                </a:spcBef>
              </a:pPr>
              <a:t>1</a:t>
            </a:fld>
            <a:endParaRPr lang="el-GR" altLang="el-GR" dirty="0"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11</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12</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13</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14</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15</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16</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17</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18</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19</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20</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917575" y="744538"/>
            <a:ext cx="4962525" cy="3722687"/>
          </a:xfrm>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7FD6C97-2AFD-4BF4-BE8C-A630872BFAEA}" type="slidenum">
              <a:rPr lang="el-GR" altLang="el-GR" smtClean="0">
                <a:solidFill>
                  <a:srgbClr val="000000"/>
                </a:solidFill>
              </a:rPr>
              <a:pPr eaLnBrk="1" hangingPunct="1">
                <a:spcBef>
                  <a:spcPct val="0"/>
                </a:spcBef>
              </a:pPr>
              <a:t>2</a:t>
            </a:fld>
            <a:endParaRPr lang="el-GR" altLang="el-GR" dirty="0"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21</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22</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23</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24</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25</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26</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27</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28</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29</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30</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4</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31</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32</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33</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34</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35</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36</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37</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38</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39</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40</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5</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41</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42</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43</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44</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45</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46</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47</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48</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49</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50</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6</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51</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52</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53</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54</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55</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56</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57</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58</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59</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60</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7</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61</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62</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63</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64</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65</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66</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67</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68</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69</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70</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8</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Θέση εικόνας διαφάνειας 1"/>
          <p:cNvSpPr>
            <a:spLocks noGrp="1" noRot="1" noChangeAspect="1" noTextEdit="1"/>
          </p:cNvSpPr>
          <p:nvPr>
            <p:ph type="sldImg"/>
          </p:nvPr>
        </p:nvSpPr>
        <p:spPr>
          <a:xfrm>
            <a:off x="917575" y="744538"/>
            <a:ext cx="4962525" cy="3722687"/>
          </a:xfrm>
          <a:ln/>
        </p:spPr>
      </p:sp>
      <p:sp>
        <p:nvSpPr>
          <p:cNvPr id="20992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09924"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0B51A6C-B406-4AC6-A399-2C1FF245341D}" type="slidenum">
              <a:rPr lang="el-GR" altLang="el-GR" smtClean="0">
                <a:solidFill>
                  <a:srgbClr val="000000"/>
                </a:solidFill>
              </a:rPr>
              <a:pPr eaLnBrk="1" hangingPunct="1">
                <a:spcBef>
                  <a:spcPct val="0"/>
                </a:spcBef>
              </a:pPr>
              <a:t>71</a:t>
            </a:fld>
            <a:endParaRPr lang="el-GR" altLang="el-GR" dirty="0" smtClean="0">
              <a:solidFill>
                <a:srgbClr val="000000"/>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xfrm>
            <a:off x="917575" y="744538"/>
            <a:ext cx="4962525" cy="3722687"/>
          </a:xfrm>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D32F560-4D4B-45A1-A71D-C0E8D282836B}" type="slidenum">
              <a:rPr lang="el-GR" altLang="el-GR" smtClean="0">
                <a:solidFill>
                  <a:srgbClr val="000000"/>
                </a:solidFill>
              </a:rPr>
              <a:pPr eaLnBrk="1" hangingPunct="1">
                <a:spcBef>
                  <a:spcPct val="0"/>
                </a:spcBef>
              </a:pPr>
              <a:t>72</a:t>
            </a:fld>
            <a:endParaRPr lang="el-GR" altLang="el-GR" dirty="0" smtClean="0">
              <a:solidFill>
                <a:srgbClr val="000000"/>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xfrm>
            <a:off x="917575" y="744538"/>
            <a:ext cx="4962525" cy="3722687"/>
          </a:xfrm>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05D43F-3296-438C-91CF-DFE1FF534559}" type="slidenum">
              <a:rPr lang="el-GR" altLang="el-GR" smtClean="0">
                <a:solidFill>
                  <a:srgbClr val="000000"/>
                </a:solidFill>
              </a:rPr>
              <a:pPr eaLnBrk="1" hangingPunct="1">
                <a:spcBef>
                  <a:spcPct val="0"/>
                </a:spcBef>
              </a:pPr>
              <a:t>73</a:t>
            </a:fld>
            <a:endParaRPr lang="el-GR" altLang="el-GR" dirty="0" smtClean="0">
              <a:solidFill>
                <a:srgbClr val="000000"/>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xfrm>
            <a:off x="917575" y="744538"/>
            <a:ext cx="4962525" cy="3722687"/>
          </a:xfrm>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B2F291-1419-41C6-A65B-37ABC366001A}" type="slidenum">
              <a:rPr lang="el-GR" altLang="el-GR" smtClean="0">
                <a:solidFill>
                  <a:srgbClr val="000000"/>
                </a:solidFill>
              </a:rPr>
              <a:pPr eaLnBrk="1" hangingPunct="1">
                <a:spcBef>
                  <a:spcPct val="0"/>
                </a:spcBef>
              </a:pPr>
              <a:t>74</a:t>
            </a:fld>
            <a:endParaRPr lang="el-GR" altLang="el-GR" dirty="0" smtClean="0">
              <a:solidFill>
                <a:srgbClr val="000000"/>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xfrm>
            <a:off x="917575" y="744538"/>
            <a:ext cx="4962525" cy="3722687"/>
          </a:xfrm>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FBA7F67-2522-4570-89A1-008EB390233F}" type="slidenum">
              <a:rPr lang="el-GR" altLang="el-GR" smtClean="0">
                <a:solidFill>
                  <a:srgbClr val="000000"/>
                </a:solidFill>
              </a:rPr>
              <a:pPr eaLnBrk="1" hangingPunct="1">
                <a:spcBef>
                  <a:spcPct val="0"/>
                </a:spcBef>
              </a:pPr>
              <a:t>75</a:t>
            </a:fld>
            <a:endParaRPr lang="el-GR" altLang="el-GR" dirty="0" smtClean="0">
              <a:solidFill>
                <a:srgbClr val="000000"/>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xfrm>
            <a:off x="917575" y="744538"/>
            <a:ext cx="4962525" cy="3722687"/>
          </a:xfrm>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99CF2EA-629D-4E24-B710-633CACD804CF}" type="slidenum">
              <a:rPr lang="el-GR" altLang="el-GR" smtClean="0">
                <a:solidFill>
                  <a:srgbClr val="000000"/>
                </a:solidFill>
              </a:rPr>
              <a:pPr eaLnBrk="1" hangingPunct="1">
                <a:spcBef>
                  <a:spcPct val="0"/>
                </a:spcBef>
              </a:pPr>
              <a:t>76</a:t>
            </a:fld>
            <a:endParaRPr lang="el-GR" altLang="el-GR" dirty="0" smtClean="0">
              <a:solidFill>
                <a:srgbClr val="000000"/>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Θέση εικόνας διαφάνειας 1"/>
          <p:cNvSpPr>
            <a:spLocks noGrp="1" noRot="1" noChangeAspect="1" noTextEdit="1"/>
          </p:cNvSpPr>
          <p:nvPr>
            <p:ph type="sldImg"/>
          </p:nvPr>
        </p:nvSpPr>
        <p:spPr>
          <a:xfrm>
            <a:off x="917575" y="744538"/>
            <a:ext cx="4962525" cy="3722687"/>
          </a:xfrm>
          <a:ln/>
        </p:spPr>
      </p:sp>
      <p:sp>
        <p:nvSpPr>
          <p:cNvPr id="21606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a:buFontTx/>
              <a:buChar char="•"/>
            </a:pPr>
            <a:endParaRPr lang="el-GR" altLang="el-GR" dirty="0" smtClean="0"/>
          </a:p>
        </p:txBody>
      </p:sp>
      <p:sp>
        <p:nvSpPr>
          <p:cNvPr id="216068"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4FF05E-5C4B-4C41-8AAB-04B220442147}" type="slidenum">
              <a:rPr lang="el-GR" altLang="el-GR" smtClean="0">
                <a:solidFill>
                  <a:srgbClr val="000000"/>
                </a:solidFill>
              </a:rPr>
              <a:pPr eaLnBrk="1" hangingPunct="1">
                <a:spcBef>
                  <a:spcPct val="0"/>
                </a:spcBef>
              </a:pPr>
              <a:t>77</a:t>
            </a:fld>
            <a:endParaRPr lang="el-GR" altLang="el-GR" dirty="0"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9</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B8CCEC-2A86-4E41-9007-5E2A3742E0EE}" type="slidenum">
              <a:rPr lang="en-US"/>
              <a:pPr/>
              <a:t>10</a:t>
            </a:fld>
            <a:endParaRPr lang="en-US" dirty="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xfrm>
            <a:off x="906463" y="4714876"/>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pPr>
              <a:defRPr/>
            </a:pPr>
            <a:fld id="{8FBB97DA-51E4-4BB9-92F7-401A525A6290}" type="slidenum">
              <a:rPr lang="en-US"/>
              <a:pPr>
                <a:defRPr/>
              </a:pPr>
              <a:t>‹#›</a:t>
            </a:fld>
            <a:endParaRPr lang="en-US" dirty="0"/>
          </a:p>
        </p:txBody>
      </p:sp>
    </p:spTree>
    <p:extLst>
      <p:ext uri="{BB962C8B-B14F-4D97-AF65-F5344CB8AC3E}">
        <p14:creationId xmlns:p14="http://schemas.microsoft.com/office/powerpoint/2010/main" val="3673666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A3563DE5-0AB2-402E-B8B1-4625A3193CC7}" type="slidenum">
              <a:rPr lang="en-US"/>
              <a:pPr>
                <a:defRPr/>
              </a:pPr>
              <a:t>‹#›</a:t>
            </a:fld>
            <a:endParaRPr lang="en-US" dirty="0"/>
          </a:p>
        </p:txBody>
      </p:sp>
    </p:spTree>
    <p:extLst>
      <p:ext uri="{BB962C8B-B14F-4D97-AF65-F5344CB8AC3E}">
        <p14:creationId xmlns:p14="http://schemas.microsoft.com/office/powerpoint/2010/main" val="2589903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079DB3A-C9AE-4B9E-9B3A-6C0ECB780EE9}" type="slidenum">
              <a:rPr lang="en-US"/>
              <a:pPr>
                <a:defRPr/>
              </a:pPr>
              <a:t>‹#›</a:t>
            </a:fld>
            <a:endParaRPr lang="en-US" dirty="0"/>
          </a:p>
        </p:txBody>
      </p:sp>
    </p:spTree>
    <p:extLst>
      <p:ext uri="{BB962C8B-B14F-4D97-AF65-F5344CB8AC3E}">
        <p14:creationId xmlns:p14="http://schemas.microsoft.com/office/powerpoint/2010/main" val="524900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DD4942C5-08C9-4D1F-B307-DBC20677E405}" type="slidenum">
              <a:rPr lang="en-US"/>
              <a:pPr>
                <a:defRPr/>
              </a:pPr>
              <a:t>‹#›</a:t>
            </a:fld>
            <a:endParaRPr lang="en-US" dirty="0"/>
          </a:p>
        </p:txBody>
      </p:sp>
    </p:spTree>
    <p:extLst>
      <p:ext uri="{BB962C8B-B14F-4D97-AF65-F5344CB8AC3E}">
        <p14:creationId xmlns:p14="http://schemas.microsoft.com/office/powerpoint/2010/main" val="2685831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9174728-81CA-42E3-AA58-9E579E06B426}" type="slidenum">
              <a:rPr lang="en-US"/>
              <a:pPr>
                <a:defRPr/>
              </a:pPr>
              <a:t>‹#›</a:t>
            </a:fld>
            <a:endParaRPr lang="en-US" dirty="0"/>
          </a:p>
        </p:txBody>
      </p:sp>
    </p:spTree>
    <p:extLst>
      <p:ext uri="{BB962C8B-B14F-4D97-AF65-F5344CB8AC3E}">
        <p14:creationId xmlns:p14="http://schemas.microsoft.com/office/powerpoint/2010/main" val="938049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b="1">
                <a:cs typeface="Arial" charset="0"/>
              </a:defRPr>
            </a:lvl1pPr>
          </a:lstStyle>
          <a:p>
            <a:pPr>
              <a:defRPr/>
            </a:pPr>
            <a:endParaRPr lang="el-GR" dirty="0"/>
          </a:p>
        </p:txBody>
      </p:sp>
      <p:sp>
        <p:nvSpPr>
          <p:cNvPr id="5" name="Footer Placeholder 4"/>
          <p:cNvSpPr>
            <a:spLocks noGrp="1"/>
          </p:cNvSpPr>
          <p:nvPr>
            <p:ph type="ftr" sz="quarter" idx="11"/>
          </p:nvPr>
        </p:nvSpPr>
        <p:spPr/>
        <p:txBody>
          <a:bodyPr/>
          <a:lstStyle>
            <a:lvl1pPr>
              <a:defRPr b="1">
                <a:cs typeface="Arial" charset="0"/>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b="1">
                <a:cs typeface="Arial" charset="0"/>
              </a:defRPr>
            </a:lvl1pPr>
          </a:lstStyle>
          <a:p>
            <a:pPr>
              <a:defRPr/>
            </a:pPr>
            <a:fld id="{FB83EBF2-1B4C-4998-917C-43C22052B1C7}" type="slidenum">
              <a:rPr lang="el-GR"/>
              <a:pPr>
                <a:defRPr/>
              </a:pPr>
              <a:t>‹#›</a:t>
            </a:fld>
            <a:endParaRPr lang="el-GR" dirty="0"/>
          </a:p>
        </p:txBody>
      </p:sp>
    </p:spTree>
    <p:extLst>
      <p:ext uri="{BB962C8B-B14F-4D97-AF65-F5344CB8AC3E}">
        <p14:creationId xmlns:p14="http://schemas.microsoft.com/office/powerpoint/2010/main" val="1937830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b="1">
                <a:cs typeface="Arial" charset="0"/>
              </a:defRPr>
            </a:lvl1pPr>
          </a:lstStyle>
          <a:p>
            <a:pPr>
              <a:defRPr/>
            </a:pPr>
            <a:endParaRPr lang="el-GR" dirty="0"/>
          </a:p>
        </p:txBody>
      </p:sp>
      <p:sp>
        <p:nvSpPr>
          <p:cNvPr id="5" name="Footer Placeholder 4"/>
          <p:cNvSpPr>
            <a:spLocks noGrp="1"/>
          </p:cNvSpPr>
          <p:nvPr>
            <p:ph type="ftr" sz="quarter" idx="11"/>
          </p:nvPr>
        </p:nvSpPr>
        <p:spPr/>
        <p:txBody>
          <a:bodyPr/>
          <a:lstStyle>
            <a:lvl1pPr>
              <a:defRPr b="1">
                <a:cs typeface="Arial" charset="0"/>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b="1">
                <a:cs typeface="Arial" charset="0"/>
              </a:defRPr>
            </a:lvl1pPr>
          </a:lstStyle>
          <a:p>
            <a:pPr>
              <a:defRPr/>
            </a:pPr>
            <a:fld id="{078D45F3-AACE-4E9D-8E13-5ADAEEF4C563}" type="slidenum">
              <a:rPr lang="el-GR"/>
              <a:pPr>
                <a:defRPr/>
              </a:pPr>
              <a:t>‹#›</a:t>
            </a:fld>
            <a:endParaRPr lang="el-GR" dirty="0"/>
          </a:p>
        </p:txBody>
      </p:sp>
    </p:spTree>
    <p:extLst>
      <p:ext uri="{BB962C8B-B14F-4D97-AF65-F5344CB8AC3E}">
        <p14:creationId xmlns:p14="http://schemas.microsoft.com/office/powerpoint/2010/main" val="1973895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1">
                <a:cs typeface="Arial" charset="0"/>
              </a:defRPr>
            </a:lvl1pPr>
          </a:lstStyle>
          <a:p>
            <a:pPr>
              <a:defRPr/>
            </a:pPr>
            <a:endParaRPr lang="el-GR" dirty="0"/>
          </a:p>
        </p:txBody>
      </p:sp>
      <p:sp>
        <p:nvSpPr>
          <p:cNvPr id="5" name="Footer Placeholder 4"/>
          <p:cNvSpPr>
            <a:spLocks noGrp="1"/>
          </p:cNvSpPr>
          <p:nvPr>
            <p:ph type="ftr" sz="quarter" idx="11"/>
          </p:nvPr>
        </p:nvSpPr>
        <p:spPr/>
        <p:txBody>
          <a:bodyPr/>
          <a:lstStyle>
            <a:lvl1pPr>
              <a:defRPr b="1">
                <a:cs typeface="Arial" charset="0"/>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b="1">
                <a:cs typeface="Arial" charset="0"/>
              </a:defRPr>
            </a:lvl1pPr>
          </a:lstStyle>
          <a:p>
            <a:pPr>
              <a:defRPr/>
            </a:pPr>
            <a:fld id="{22797385-669B-4EF1-BE8A-80C5A073A3F6}" type="slidenum">
              <a:rPr lang="el-GR"/>
              <a:pPr>
                <a:defRPr/>
              </a:pPr>
              <a:t>‹#›</a:t>
            </a:fld>
            <a:endParaRPr lang="el-GR" dirty="0"/>
          </a:p>
        </p:txBody>
      </p:sp>
    </p:spTree>
    <p:extLst>
      <p:ext uri="{BB962C8B-B14F-4D97-AF65-F5344CB8AC3E}">
        <p14:creationId xmlns:p14="http://schemas.microsoft.com/office/powerpoint/2010/main" val="3144868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lvl1pPr>
              <a:defRPr b="1">
                <a:cs typeface="Arial" charset="0"/>
              </a:defRPr>
            </a:lvl1pPr>
          </a:lstStyle>
          <a:p>
            <a:pPr>
              <a:defRPr/>
            </a:pPr>
            <a:endParaRPr lang="el-GR" dirty="0"/>
          </a:p>
        </p:txBody>
      </p:sp>
      <p:sp>
        <p:nvSpPr>
          <p:cNvPr id="6" name="Footer Placeholder 5"/>
          <p:cNvSpPr>
            <a:spLocks noGrp="1"/>
          </p:cNvSpPr>
          <p:nvPr>
            <p:ph type="ftr" sz="quarter" idx="11"/>
          </p:nvPr>
        </p:nvSpPr>
        <p:spPr/>
        <p:txBody>
          <a:bodyPr/>
          <a:lstStyle>
            <a:lvl1pPr>
              <a:defRPr b="1">
                <a:cs typeface="Arial" charset="0"/>
              </a:defRPr>
            </a:lvl1pPr>
          </a:lstStyle>
          <a:p>
            <a:pPr>
              <a:defRPr/>
            </a:pPr>
            <a:endParaRPr lang="el-GR" dirty="0"/>
          </a:p>
        </p:txBody>
      </p:sp>
      <p:sp>
        <p:nvSpPr>
          <p:cNvPr id="7" name="Slide Number Placeholder 6"/>
          <p:cNvSpPr>
            <a:spLocks noGrp="1"/>
          </p:cNvSpPr>
          <p:nvPr>
            <p:ph type="sldNum" sz="quarter" idx="12"/>
          </p:nvPr>
        </p:nvSpPr>
        <p:spPr/>
        <p:txBody>
          <a:bodyPr/>
          <a:lstStyle>
            <a:lvl1pPr>
              <a:defRPr b="1">
                <a:cs typeface="Arial" charset="0"/>
              </a:defRPr>
            </a:lvl1pPr>
          </a:lstStyle>
          <a:p>
            <a:pPr>
              <a:defRPr/>
            </a:pPr>
            <a:fld id="{73556E28-2EAD-4759-BF22-C1C91A29FE67}" type="slidenum">
              <a:rPr lang="el-GR"/>
              <a:pPr>
                <a:defRPr/>
              </a:pPr>
              <a:t>‹#›</a:t>
            </a:fld>
            <a:endParaRPr lang="el-GR" dirty="0"/>
          </a:p>
        </p:txBody>
      </p:sp>
    </p:spTree>
    <p:extLst>
      <p:ext uri="{BB962C8B-B14F-4D97-AF65-F5344CB8AC3E}">
        <p14:creationId xmlns:p14="http://schemas.microsoft.com/office/powerpoint/2010/main" val="18243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b="1">
                <a:cs typeface="Arial" charset="0"/>
              </a:defRPr>
            </a:lvl1pPr>
          </a:lstStyle>
          <a:p>
            <a:pPr>
              <a:defRPr/>
            </a:pPr>
            <a:endParaRPr lang="el-GR" dirty="0"/>
          </a:p>
        </p:txBody>
      </p:sp>
      <p:sp>
        <p:nvSpPr>
          <p:cNvPr id="8" name="Footer Placeholder 7"/>
          <p:cNvSpPr>
            <a:spLocks noGrp="1"/>
          </p:cNvSpPr>
          <p:nvPr>
            <p:ph type="ftr" sz="quarter" idx="11"/>
          </p:nvPr>
        </p:nvSpPr>
        <p:spPr/>
        <p:txBody>
          <a:bodyPr/>
          <a:lstStyle>
            <a:lvl1pPr>
              <a:defRPr b="1">
                <a:cs typeface="Arial" charset="0"/>
              </a:defRPr>
            </a:lvl1pPr>
          </a:lstStyle>
          <a:p>
            <a:pPr>
              <a:defRPr/>
            </a:pPr>
            <a:endParaRPr lang="el-GR" dirty="0"/>
          </a:p>
        </p:txBody>
      </p:sp>
      <p:sp>
        <p:nvSpPr>
          <p:cNvPr id="9" name="Slide Number Placeholder 8"/>
          <p:cNvSpPr>
            <a:spLocks noGrp="1"/>
          </p:cNvSpPr>
          <p:nvPr>
            <p:ph type="sldNum" sz="quarter" idx="12"/>
          </p:nvPr>
        </p:nvSpPr>
        <p:spPr/>
        <p:txBody>
          <a:bodyPr/>
          <a:lstStyle>
            <a:lvl1pPr>
              <a:defRPr b="1">
                <a:cs typeface="Arial" charset="0"/>
              </a:defRPr>
            </a:lvl1pPr>
          </a:lstStyle>
          <a:p>
            <a:pPr>
              <a:defRPr/>
            </a:pPr>
            <a:fld id="{A30AC881-8AA3-41FA-BB03-01CF37B65A86}" type="slidenum">
              <a:rPr lang="el-GR"/>
              <a:pPr>
                <a:defRPr/>
              </a:pPr>
              <a:t>‹#›</a:t>
            </a:fld>
            <a:endParaRPr lang="el-GR" dirty="0"/>
          </a:p>
        </p:txBody>
      </p:sp>
    </p:spTree>
    <p:extLst>
      <p:ext uri="{BB962C8B-B14F-4D97-AF65-F5344CB8AC3E}">
        <p14:creationId xmlns:p14="http://schemas.microsoft.com/office/powerpoint/2010/main" val="3979016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lvl1pPr>
              <a:defRPr b="1">
                <a:cs typeface="Arial" charset="0"/>
              </a:defRPr>
            </a:lvl1pPr>
          </a:lstStyle>
          <a:p>
            <a:pPr>
              <a:defRPr/>
            </a:pPr>
            <a:endParaRPr lang="el-GR" dirty="0"/>
          </a:p>
        </p:txBody>
      </p:sp>
      <p:sp>
        <p:nvSpPr>
          <p:cNvPr id="4" name="Footer Placeholder 3"/>
          <p:cNvSpPr>
            <a:spLocks noGrp="1"/>
          </p:cNvSpPr>
          <p:nvPr>
            <p:ph type="ftr" sz="quarter" idx="11"/>
          </p:nvPr>
        </p:nvSpPr>
        <p:spPr/>
        <p:txBody>
          <a:bodyPr/>
          <a:lstStyle>
            <a:lvl1pPr>
              <a:defRPr b="1">
                <a:cs typeface="Arial" charset="0"/>
              </a:defRPr>
            </a:lvl1pPr>
          </a:lstStyle>
          <a:p>
            <a:pPr>
              <a:defRPr/>
            </a:pPr>
            <a:endParaRPr lang="el-GR" dirty="0"/>
          </a:p>
        </p:txBody>
      </p:sp>
      <p:sp>
        <p:nvSpPr>
          <p:cNvPr id="5" name="Slide Number Placeholder 4"/>
          <p:cNvSpPr>
            <a:spLocks noGrp="1"/>
          </p:cNvSpPr>
          <p:nvPr>
            <p:ph type="sldNum" sz="quarter" idx="12"/>
          </p:nvPr>
        </p:nvSpPr>
        <p:spPr/>
        <p:txBody>
          <a:bodyPr/>
          <a:lstStyle>
            <a:lvl1pPr>
              <a:defRPr b="1">
                <a:cs typeface="Arial" charset="0"/>
              </a:defRPr>
            </a:lvl1pPr>
          </a:lstStyle>
          <a:p>
            <a:pPr>
              <a:defRPr/>
            </a:pPr>
            <a:fld id="{A74AB4B6-854C-42B4-BD8F-21C53CD01393}" type="slidenum">
              <a:rPr lang="el-GR"/>
              <a:pPr>
                <a:defRPr/>
              </a:pPr>
              <a:t>‹#›</a:t>
            </a:fld>
            <a:endParaRPr lang="el-GR" dirty="0"/>
          </a:p>
        </p:txBody>
      </p:sp>
    </p:spTree>
    <p:extLst>
      <p:ext uri="{BB962C8B-B14F-4D97-AF65-F5344CB8AC3E}">
        <p14:creationId xmlns:p14="http://schemas.microsoft.com/office/powerpoint/2010/main" val="262353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0D9103C5-B797-4223-A5CB-614BAB668663}" type="slidenum">
              <a:rPr lang="en-US"/>
              <a:pPr>
                <a:defRPr/>
              </a:pPr>
              <a:t>‹#›</a:t>
            </a:fld>
            <a:endParaRPr lang="en-US" dirty="0"/>
          </a:p>
        </p:txBody>
      </p:sp>
    </p:spTree>
    <p:extLst>
      <p:ext uri="{BB962C8B-B14F-4D97-AF65-F5344CB8AC3E}">
        <p14:creationId xmlns:p14="http://schemas.microsoft.com/office/powerpoint/2010/main" val="202873367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1">
                <a:cs typeface="Arial" charset="0"/>
              </a:defRPr>
            </a:lvl1pPr>
          </a:lstStyle>
          <a:p>
            <a:pPr>
              <a:defRPr/>
            </a:pPr>
            <a:endParaRPr lang="el-GR" dirty="0"/>
          </a:p>
        </p:txBody>
      </p:sp>
      <p:sp>
        <p:nvSpPr>
          <p:cNvPr id="6" name="Footer Placeholder 5"/>
          <p:cNvSpPr>
            <a:spLocks noGrp="1"/>
          </p:cNvSpPr>
          <p:nvPr>
            <p:ph type="ftr" sz="quarter" idx="11"/>
          </p:nvPr>
        </p:nvSpPr>
        <p:spPr/>
        <p:txBody>
          <a:bodyPr/>
          <a:lstStyle>
            <a:lvl1pPr>
              <a:defRPr b="1">
                <a:cs typeface="Arial" charset="0"/>
              </a:defRPr>
            </a:lvl1pPr>
          </a:lstStyle>
          <a:p>
            <a:pPr>
              <a:defRPr/>
            </a:pPr>
            <a:endParaRPr lang="el-GR" dirty="0"/>
          </a:p>
        </p:txBody>
      </p:sp>
      <p:sp>
        <p:nvSpPr>
          <p:cNvPr id="7" name="Slide Number Placeholder 6"/>
          <p:cNvSpPr>
            <a:spLocks noGrp="1"/>
          </p:cNvSpPr>
          <p:nvPr>
            <p:ph type="sldNum" sz="quarter" idx="12"/>
          </p:nvPr>
        </p:nvSpPr>
        <p:spPr/>
        <p:txBody>
          <a:bodyPr/>
          <a:lstStyle>
            <a:lvl1pPr>
              <a:defRPr b="1">
                <a:cs typeface="Arial" charset="0"/>
              </a:defRPr>
            </a:lvl1pPr>
          </a:lstStyle>
          <a:p>
            <a:pPr>
              <a:defRPr/>
            </a:pPr>
            <a:fld id="{2340BA8D-38A2-4140-BB16-FA7FB073E317}" type="slidenum">
              <a:rPr lang="el-GR"/>
              <a:pPr>
                <a:defRPr/>
              </a:pPr>
              <a:t>‹#›</a:t>
            </a:fld>
            <a:endParaRPr lang="el-GR" dirty="0"/>
          </a:p>
        </p:txBody>
      </p:sp>
    </p:spTree>
    <p:extLst>
      <p:ext uri="{BB962C8B-B14F-4D97-AF65-F5344CB8AC3E}">
        <p14:creationId xmlns:p14="http://schemas.microsoft.com/office/powerpoint/2010/main" val="1245112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l-G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1">
                <a:cs typeface="Arial" charset="0"/>
              </a:defRPr>
            </a:lvl1pPr>
          </a:lstStyle>
          <a:p>
            <a:pPr>
              <a:defRPr/>
            </a:pPr>
            <a:endParaRPr lang="el-GR" dirty="0"/>
          </a:p>
        </p:txBody>
      </p:sp>
      <p:sp>
        <p:nvSpPr>
          <p:cNvPr id="6" name="Footer Placeholder 5"/>
          <p:cNvSpPr>
            <a:spLocks noGrp="1"/>
          </p:cNvSpPr>
          <p:nvPr>
            <p:ph type="ftr" sz="quarter" idx="11"/>
          </p:nvPr>
        </p:nvSpPr>
        <p:spPr/>
        <p:txBody>
          <a:bodyPr/>
          <a:lstStyle>
            <a:lvl1pPr>
              <a:defRPr b="1">
                <a:cs typeface="Arial" charset="0"/>
              </a:defRPr>
            </a:lvl1pPr>
          </a:lstStyle>
          <a:p>
            <a:pPr>
              <a:defRPr/>
            </a:pPr>
            <a:endParaRPr lang="el-GR" dirty="0"/>
          </a:p>
        </p:txBody>
      </p:sp>
      <p:sp>
        <p:nvSpPr>
          <p:cNvPr id="7" name="Slide Number Placeholder 6"/>
          <p:cNvSpPr>
            <a:spLocks noGrp="1"/>
          </p:cNvSpPr>
          <p:nvPr>
            <p:ph type="sldNum" sz="quarter" idx="12"/>
          </p:nvPr>
        </p:nvSpPr>
        <p:spPr/>
        <p:txBody>
          <a:bodyPr/>
          <a:lstStyle>
            <a:lvl1pPr>
              <a:defRPr b="1">
                <a:cs typeface="Arial" charset="0"/>
              </a:defRPr>
            </a:lvl1pPr>
          </a:lstStyle>
          <a:p>
            <a:pPr>
              <a:defRPr/>
            </a:pPr>
            <a:fld id="{17E7E35C-FBF0-4142-915C-438D9D873DF6}" type="slidenum">
              <a:rPr lang="el-GR"/>
              <a:pPr>
                <a:defRPr/>
              </a:pPr>
              <a:t>‹#›</a:t>
            </a:fld>
            <a:endParaRPr lang="el-GR" dirty="0"/>
          </a:p>
        </p:txBody>
      </p:sp>
    </p:spTree>
    <p:extLst>
      <p:ext uri="{BB962C8B-B14F-4D97-AF65-F5344CB8AC3E}">
        <p14:creationId xmlns:p14="http://schemas.microsoft.com/office/powerpoint/2010/main" val="1931566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b="1">
                <a:cs typeface="Arial" charset="0"/>
              </a:defRPr>
            </a:lvl1pPr>
          </a:lstStyle>
          <a:p>
            <a:pPr>
              <a:defRPr/>
            </a:pPr>
            <a:endParaRPr lang="el-GR" dirty="0"/>
          </a:p>
        </p:txBody>
      </p:sp>
      <p:sp>
        <p:nvSpPr>
          <p:cNvPr id="5" name="Footer Placeholder 4"/>
          <p:cNvSpPr>
            <a:spLocks noGrp="1"/>
          </p:cNvSpPr>
          <p:nvPr>
            <p:ph type="ftr" sz="quarter" idx="11"/>
          </p:nvPr>
        </p:nvSpPr>
        <p:spPr/>
        <p:txBody>
          <a:bodyPr/>
          <a:lstStyle>
            <a:lvl1pPr>
              <a:defRPr b="1">
                <a:cs typeface="Arial" charset="0"/>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b="1">
                <a:cs typeface="Arial" charset="0"/>
              </a:defRPr>
            </a:lvl1pPr>
          </a:lstStyle>
          <a:p>
            <a:pPr>
              <a:defRPr/>
            </a:pPr>
            <a:fld id="{B03A0F15-E572-465F-9F73-196783600BB4}" type="slidenum">
              <a:rPr lang="el-GR"/>
              <a:pPr>
                <a:defRPr/>
              </a:pPr>
              <a:t>‹#›</a:t>
            </a:fld>
            <a:endParaRPr lang="el-GR" dirty="0"/>
          </a:p>
        </p:txBody>
      </p:sp>
    </p:spTree>
    <p:extLst>
      <p:ext uri="{BB962C8B-B14F-4D97-AF65-F5344CB8AC3E}">
        <p14:creationId xmlns:p14="http://schemas.microsoft.com/office/powerpoint/2010/main" val="219553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b="1">
                <a:cs typeface="Arial" charset="0"/>
              </a:defRPr>
            </a:lvl1pPr>
          </a:lstStyle>
          <a:p>
            <a:pPr>
              <a:defRPr/>
            </a:pPr>
            <a:endParaRPr lang="el-GR" dirty="0"/>
          </a:p>
        </p:txBody>
      </p:sp>
      <p:sp>
        <p:nvSpPr>
          <p:cNvPr id="5" name="Footer Placeholder 4"/>
          <p:cNvSpPr>
            <a:spLocks noGrp="1"/>
          </p:cNvSpPr>
          <p:nvPr>
            <p:ph type="ftr" sz="quarter" idx="11"/>
          </p:nvPr>
        </p:nvSpPr>
        <p:spPr/>
        <p:txBody>
          <a:bodyPr/>
          <a:lstStyle>
            <a:lvl1pPr>
              <a:defRPr b="1">
                <a:cs typeface="Arial" charset="0"/>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b="1">
                <a:cs typeface="Arial" charset="0"/>
              </a:defRPr>
            </a:lvl1pPr>
          </a:lstStyle>
          <a:p>
            <a:pPr>
              <a:defRPr/>
            </a:pPr>
            <a:fld id="{D194E626-332B-464F-AD05-CC743A19E561}" type="slidenum">
              <a:rPr lang="el-GR"/>
              <a:pPr>
                <a:defRPr/>
              </a:pPr>
              <a:t>‹#›</a:t>
            </a:fld>
            <a:endParaRPr lang="el-GR" dirty="0"/>
          </a:p>
        </p:txBody>
      </p:sp>
    </p:spTree>
    <p:extLst>
      <p:ext uri="{BB962C8B-B14F-4D97-AF65-F5344CB8AC3E}">
        <p14:creationId xmlns:p14="http://schemas.microsoft.com/office/powerpoint/2010/main" val="2078590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70C0"/>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A00B4B4-04E2-4A55-9AAA-2914E1AF7249}" type="slidenum">
              <a:rPr lang="en-US"/>
              <a:pPr>
                <a:defRPr/>
              </a:pPr>
              <a:t>‹#›</a:t>
            </a:fld>
            <a:endParaRPr lang="en-US" dirty="0"/>
          </a:p>
        </p:txBody>
      </p:sp>
    </p:spTree>
    <p:extLst>
      <p:ext uri="{BB962C8B-B14F-4D97-AF65-F5344CB8AC3E}">
        <p14:creationId xmlns:p14="http://schemas.microsoft.com/office/powerpoint/2010/main" val="2035957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CFFEE9D-8065-433A-ACD3-6812A4BAB996}" type="slidenum">
              <a:rPr lang="en-US"/>
              <a:pPr>
                <a:defRPr/>
              </a:pPr>
              <a:t>‹#›</a:t>
            </a:fld>
            <a:endParaRPr lang="en-US" dirty="0"/>
          </a:p>
        </p:txBody>
      </p:sp>
    </p:spTree>
    <p:extLst>
      <p:ext uri="{BB962C8B-B14F-4D97-AF65-F5344CB8AC3E}">
        <p14:creationId xmlns:p14="http://schemas.microsoft.com/office/powerpoint/2010/main" val="17770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ED8CFBD4-89A5-4D2B-87DF-558A3DA5D798}" type="slidenum">
              <a:rPr lang="en-US"/>
              <a:pPr>
                <a:defRPr/>
              </a:pPr>
              <a:t>‹#›</a:t>
            </a:fld>
            <a:endParaRPr lang="en-US" dirty="0"/>
          </a:p>
        </p:txBody>
      </p:sp>
    </p:spTree>
    <p:extLst>
      <p:ext uri="{BB962C8B-B14F-4D97-AF65-F5344CB8AC3E}">
        <p14:creationId xmlns:p14="http://schemas.microsoft.com/office/powerpoint/2010/main" val="3358716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25A28E77-C3D4-471A-9B3E-420CBE0967B3}" type="slidenum">
              <a:rPr lang="en-US"/>
              <a:pPr>
                <a:defRPr/>
              </a:pPr>
              <a:t>‹#›</a:t>
            </a:fld>
            <a:endParaRPr lang="en-US" dirty="0"/>
          </a:p>
        </p:txBody>
      </p:sp>
    </p:spTree>
    <p:extLst>
      <p:ext uri="{BB962C8B-B14F-4D97-AF65-F5344CB8AC3E}">
        <p14:creationId xmlns:p14="http://schemas.microsoft.com/office/powerpoint/2010/main" val="202014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C8F1B593-8296-481E-8F12-93220419E253}" type="slidenum">
              <a:rPr lang="en-US"/>
              <a:pPr>
                <a:defRPr/>
              </a:pPr>
              <a:t>‹#›</a:t>
            </a:fld>
            <a:endParaRPr lang="en-US" dirty="0"/>
          </a:p>
        </p:txBody>
      </p:sp>
    </p:spTree>
    <p:extLst>
      <p:ext uri="{BB962C8B-B14F-4D97-AF65-F5344CB8AC3E}">
        <p14:creationId xmlns:p14="http://schemas.microsoft.com/office/powerpoint/2010/main" val="46125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49771FD9-F5DD-423C-ABDA-43AF8BF1D868}" type="slidenum">
              <a:rPr lang="en-US"/>
              <a:pPr>
                <a:defRPr/>
              </a:pPr>
              <a:t>‹#›</a:t>
            </a:fld>
            <a:endParaRPr lang="en-US" dirty="0"/>
          </a:p>
        </p:txBody>
      </p:sp>
    </p:spTree>
    <p:extLst>
      <p:ext uri="{BB962C8B-B14F-4D97-AF65-F5344CB8AC3E}">
        <p14:creationId xmlns:p14="http://schemas.microsoft.com/office/powerpoint/2010/main" val="2087471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F9A52F5C-5388-4CA5-BA95-81F357F44625}" type="slidenum">
              <a:rPr lang="en-US"/>
              <a:pPr>
                <a:defRPr/>
              </a:pPr>
              <a:t>‹#›</a:t>
            </a:fld>
            <a:endParaRPr lang="en-US" dirty="0"/>
          </a:p>
        </p:txBody>
      </p:sp>
    </p:spTree>
    <p:extLst>
      <p:ext uri="{BB962C8B-B14F-4D97-AF65-F5344CB8AC3E}">
        <p14:creationId xmlns:p14="http://schemas.microsoft.com/office/powerpoint/2010/main" val="187023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116013" y="188913"/>
            <a:ext cx="6985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2051"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endParaRPr lang="el-GR" altLang="el-GR"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cs typeface="+mn-cs"/>
              </a:defRPr>
            </a:lvl1pPr>
          </a:lstStyle>
          <a:p>
            <a:pPr>
              <a:defRPr/>
            </a:pPr>
            <a:fld id="{08A79417-E261-4FAF-9668-12A08DE0BC52}" type="slidenum">
              <a:rPr lang="en-US"/>
              <a:pPr>
                <a:defRPr/>
              </a:pPr>
              <a:t>‹#›</a:t>
            </a:fld>
            <a:endParaRPr lang="en-US" dirty="0"/>
          </a:p>
        </p:txBody>
      </p:sp>
      <p:sp>
        <p:nvSpPr>
          <p:cNvPr id="2054" name="Line 8"/>
          <p:cNvSpPr>
            <a:spLocks noChangeShapeType="1"/>
          </p:cNvSpPr>
          <p:nvPr/>
        </p:nvSpPr>
        <p:spPr bwMode="auto">
          <a:xfrm>
            <a:off x="0" y="1196975"/>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031" name="Rectangle 9"/>
          <p:cNvSpPr>
            <a:spLocks noChangeArrowheads="1"/>
          </p:cNvSpPr>
          <p:nvPr/>
        </p:nvSpPr>
        <p:spPr bwMode="auto">
          <a:xfrm>
            <a:off x="0" y="-26988"/>
            <a:ext cx="9144000" cy="215901"/>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eaLnBrk="1" hangingPunct="1">
              <a:defRPr/>
            </a:pPr>
            <a:endParaRPr lang="el-GR" altLang="el-GR" dirty="0" smtClean="0">
              <a:solidFill>
                <a:srgbClr val="000000"/>
              </a:solidFill>
            </a:endParaRPr>
          </a:p>
        </p:txBody>
      </p:sp>
      <p:sp>
        <p:nvSpPr>
          <p:cNvPr id="1032" name="Rectangle 10"/>
          <p:cNvSpPr>
            <a:spLocks noChangeArrowheads="1"/>
          </p:cNvSpPr>
          <p:nvPr/>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eaLnBrk="1" hangingPunct="1">
              <a:defRPr/>
            </a:pPr>
            <a:endParaRPr lang="el-GR" altLang="el-GR" dirty="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943"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Lst>
  <p:hf hdr="0" ftr="0" dt="0"/>
  <p:txStyles>
    <p:titleStyle>
      <a:lvl1pPr algn="ctr" rtl="0" eaLnBrk="0" fontAlgn="base" hangingPunct="0">
        <a:spcBef>
          <a:spcPct val="0"/>
        </a:spcBef>
        <a:spcAft>
          <a:spcPct val="0"/>
        </a:spcAft>
        <a:defRPr sz="3200" b="1">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3200" b="1">
          <a:solidFill>
            <a:schemeClr val="tx2"/>
          </a:solidFill>
          <a:latin typeface="Calibri" pitchFamily="34" charset="0"/>
        </a:defRPr>
      </a:lvl2pPr>
      <a:lvl3pPr algn="ctr" rtl="0" eaLnBrk="0" fontAlgn="base" hangingPunct="0">
        <a:spcBef>
          <a:spcPct val="0"/>
        </a:spcBef>
        <a:spcAft>
          <a:spcPct val="0"/>
        </a:spcAft>
        <a:defRPr sz="3200" b="1">
          <a:solidFill>
            <a:schemeClr val="tx2"/>
          </a:solidFill>
          <a:latin typeface="Calibri" pitchFamily="34" charset="0"/>
        </a:defRPr>
      </a:lvl3pPr>
      <a:lvl4pPr algn="ctr" rtl="0" eaLnBrk="0" fontAlgn="base" hangingPunct="0">
        <a:spcBef>
          <a:spcPct val="0"/>
        </a:spcBef>
        <a:spcAft>
          <a:spcPct val="0"/>
        </a:spcAft>
        <a:defRPr sz="3200" b="1">
          <a:solidFill>
            <a:schemeClr val="tx2"/>
          </a:solidFill>
          <a:latin typeface="Calibri" pitchFamily="34" charset="0"/>
        </a:defRPr>
      </a:lvl4pPr>
      <a:lvl5pPr algn="ctr" rtl="0" eaLnBrk="0" fontAlgn="base" hangingPunct="0">
        <a:spcBef>
          <a:spcPct val="0"/>
        </a:spcBef>
        <a:spcAft>
          <a:spcPct val="0"/>
        </a:spcAft>
        <a:defRPr sz="3200" b="1">
          <a:solidFill>
            <a:schemeClr val="tx2"/>
          </a:solidFill>
          <a:latin typeface="Calibri" pitchFamily="34"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2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2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2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200">
          <a:solidFill>
            <a:schemeClr val="tx1"/>
          </a:solidFill>
          <a:latin typeface="Calibri" panose="020F050202020403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endParaRPr lang="el-GR" altLang="el-GR" smtClean="0"/>
          </a:p>
        </p:txBody>
      </p:sp>
      <p:sp>
        <p:nvSpPr>
          <p:cNvPr id="3075"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endParaRPr lang="el-GR" altLang="el-G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prstClr val="black">
                    <a:tint val="75000"/>
                  </a:prstClr>
                </a:solidFill>
                <a:latin typeface="Arial" charset="0"/>
                <a:cs typeface="+mn-cs"/>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a:solidFill>
                  <a:prstClr val="black">
                    <a:tint val="75000"/>
                  </a:prstClr>
                </a:solidFill>
                <a:latin typeface="Arial" charset="0"/>
                <a:cs typeface="+mn-cs"/>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a:solidFill>
                  <a:prstClr val="black"/>
                </a:solidFill>
                <a:latin typeface="Arial" charset="0"/>
                <a:cs typeface="+mn-cs"/>
              </a:defRPr>
            </a:lvl1pPr>
          </a:lstStyle>
          <a:p>
            <a:pPr>
              <a:defRPr/>
            </a:pPr>
            <a:fld id="{4182799E-1FB0-46D7-9C86-C86A52FD94EE}"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itchFamily="34" charset="0"/>
        </a:defRPr>
      </a:lvl2pPr>
      <a:lvl3pPr algn="ctr" rtl="0" eaLnBrk="0" fontAlgn="base" hangingPunct="0">
        <a:spcBef>
          <a:spcPct val="0"/>
        </a:spcBef>
        <a:spcAft>
          <a:spcPct val="0"/>
        </a:spcAft>
        <a:defRPr sz="4000" b="1">
          <a:solidFill>
            <a:schemeClr val="tx1"/>
          </a:solidFill>
          <a:latin typeface="Calibri" pitchFamily="34" charset="0"/>
        </a:defRPr>
      </a:lvl3pPr>
      <a:lvl4pPr algn="ctr" rtl="0" eaLnBrk="0" fontAlgn="base" hangingPunct="0">
        <a:spcBef>
          <a:spcPct val="0"/>
        </a:spcBef>
        <a:spcAft>
          <a:spcPct val="0"/>
        </a:spcAft>
        <a:defRPr sz="4000" b="1">
          <a:solidFill>
            <a:schemeClr val="tx1"/>
          </a:solidFill>
          <a:latin typeface="Calibri" pitchFamily="34" charset="0"/>
        </a:defRPr>
      </a:lvl4pPr>
      <a:lvl5pPr algn="ctr" rtl="0" eaLnBrk="0" fontAlgn="base" hangingPunct="0">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3.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ctrTitle"/>
          </p:nvPr>
        </p:nvSpPr>
        <p:spPr>
          <a:xfrm>
            <a:off x="684213" y="1341438"/>
            <a:ext cx="7772400" cy="1470025"/>
          </a:xfrm>
        </p:spPr>
        <p:txBody>
          <a:bodyPr/>
          <a:lstStyle/>
          <a:p>
            <a:pPr marL="342900" indent="-342900"/>
            <a:r>
              <a:rPr lang="el-GR" altLang="el-GR" sz="3600" dirty="0" smtClean="0">
                <a:latin typeface="Calibri" pitchFamily="34" charset="0"/>
              </a:rPr>
              <a:t>Κοινοτική εργασία στο τοπικό επίπεδο</a:t>
            </a:r>
          </a:p>
        </p:txBody>
      </p:sp>
      <p:sp>
        <p:nvSpPr>
          <p:cNvPr id="3" name="Υπότιτλος 2"/>
          <p:cNvSpPr>
            <a:spLocks noGrp="1"/>
          </p:cNvSpPr>
          <p:nvPr>
            <p:ph type="subTitle" idx="1"/>
          </p:nvPr>
        </p:nvSpPr>
        <p:spPr>
          <a:xfrm>
            <a:off x="1370013" y="3097213"/>
            <a:ext cx="7018337" cy="1752600"/>
          </a:xfrm>
        </p:spPr>
        <p:txBody>
          <a:bodyPr rtlCol="0">
            <a:normAutofit/>
          </a:bodyPr>
          <a:lstStyle/>
          <a:p>
            <a:pPr fontAlgn="auto">
              <a:spcBef>
                <a:spcPts val="0"/>
              </a:spcBef>
              <a:spcAft>
                <a:spcPts val="1200"/>
              </a:spcAft>
              <a:buFont typeface="Arial" pitchFamily="34" charset="0"/>
              <a:buNone/>
              <a:defRPr/>
            </a:pPr>
            <a:r>
              <a:rPr lang="el-GR" sz="2600" b="1" dirty="0" smtClean="0"/>
              <a:t>Ενότητα 2</a:t>
            </a:r>
            <a:r>
              <a:rPr lang="el-GR" sz="2600" dirty="0" smtClean="0"/>
              <a:t>:</a:t>
            </a:r>
            <a:r>
              <a:rPr lang="en-US" sz="2600" dirty="0" smtClean="0"/>
              <a:t> </a:t>
            </a:r>
            <a:r>
              <a:rPr lang="el-GR" sz="2600" dirty="0" smtClean="0"/>
              <a:t>Περιφερειακή ανάπτυξη στην Ελλάδα</a:t>
            </a:r>
            <a:endParaRPr lang="en-US" sz="2600" dirty="0" smtClean="0"/>
          </a:p>
          <a:p>
            <a:pPr fontAlgn="auto">
              <a:spcBef>
                <a:spcPts val="0"/>
              </a:spcBef>
              <a:spcAft>
                <a:spcPts val="0"/>
              </a:spcAft>
              <a:buFont typeface="Arial" pitchFamily="34" charset="0"/>
              <a:buNone/>
              <a:defRPr/>
            </a:pPr>
            <a:r>
              <a:rPr lang="el-GR" sz="2400" dirty="0" smtClean="0"/>
              <a:t>Δέσποινα Κομπότη</a:t>
            </a:r>
            <a:endParaRPr lang="el-GR" sz="2400" dirty="0"/>
          </a:p>
          <a:p>
            <a:pPr fontAlgn="auto">
              <a:spcBef>
                <a:spcPts val="0"/>
              </a:spcBef>
              <a:spcAft>
                <a:spcPts val="0"/>
              </a:spcAft>
              <a:buFont typeface="Arial" pitchFamily="34" charset="0"/>
              <a:buNone/>
              <a:defRPr/>
            </a:pPr>
            <a:r>
              <a:rPr lang="el-GR" sz="2400" dirty="0"/>
              <a:t>Τμήμα </a:t>
            </a:r>
            <a:r>
              <a:rPr lang="el-GR" sz="2400" dirty="0" smtClean="0"/>
              <a:t>Κοινωνικής Εργασίας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a:stretch>
            <a:fillRect/>
          </a:stretch>
        </p:blipFill>
        <p:spPr>
          <a:xfrm>
            <a:off x="7762875" y="476250"/>
            <a:ext cx="854075" cy="649288"/>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a:srcRect/>
          <a:stretch>
            <a:fillRect/>
          </a:stretch>
        </p:blipFill>
        <p:spPr bwMode="auto">
          <a:xfrm>
            <a:off x="611188" y="476250"/>
            <a:ext cx="682625" cy="695325"/>
          </a:xfrm>
          <a:prstGeom prst="rect">
            <a:avLst/>
          </a:prstGeom>
          <a:noFill/>
          <a:extLst>
            <a:ext uri="{909E8E84-426E-40DD-AFC4-6F175D3DCCD1}">
              <a14:hiddenFill xmlns:a14="http://schemas.microsoft.com/office/drawing/2010/main">
                <a:solidFill>
                  <a:srgbClr val="FFFFFF"/>
                </a:solidFill>
              </a14:hiddenFill>
            </a:ext>
          </a:extLst>
        </p:spPr>
      </p:pic>
      <p:sp>
        <p:nvSpPr>
          <p:cNvPr id="17414" name="Rectangle 9"/>
          <p:cNvSpPr>
            <a:spLocks noChangeArrowheads="1"/>
          </p:cNvSpPr>
          <p:nvPr/>
        </p:nvSpPr>
        <p:spPr bwMode="auto">
          <a:xfrm>
            <a:off x="1241425" y="631825"/>
            <a:ext cx="666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200">
                <a:solidFill>
                  <a:schemeClr val="tx1"/>
                </a:solidFill>
                <a:latin typeface="Calibri" pitchFamily="34" charset="0"/>
              </a:defRPr>
            </a:lvl1pPr>
            <a:lvl2pPr marL="742950" indent="-285750" eaLnBrk="0" hangingPunct="0">
              <a:spcBef>
                <a:spcPct val="20000"/>
              </a:spcBef>
              <a:buChar char="–"/>
              <a:defRPr sz="2200">
                <a:solidFill>
                  <a:schemeClr val="tx1"/>
                </a:solidFill>
                <a:latin typeface="Calibri" pitchFamily="34" charset="0"/>
              </a:defRPr>
            </a:lvl2pPr>
            <a:lvl3pPr marL="1143000" indent="-228600" eaLnBrk="0" hangingPunct="0">
              <a:spcBef>
                <a:spcPct val="20000"/>
              </a:spcBef>
              <a:buChar char="•"/>
              <a:defRPr sz="2200">
                <a:solidFill>
                  <a:schemeClr val="tx1"/>
                </a:solidFill>
                <a:latin typeface="Calibri" pitchFamily="34" charset="0"/>
              </a:defRPr>
            </a:lvl3pPr>
            <a:lvl4pPr marL="1600200" indent="-228600" eaLnBrk="0" hangingPunct="0">
              <a:spcBef>
                <a:spcPct val="20000"/>
              </a:spcBef>
              <a:buChar char="–"/>
              <a:defRPr sz="2200">
                <a:solidFill>
                  <a:schemeClr val="tx1"/>
                </a:solidFill>
                <a:latin typeface="Calibri" pitchFamily="34" charset="0"/>
              </a:defRPr>
            </a:lvl4pPr>
            <a:lvl5pPr marL="2057400" indent="-228600" eaLnBrk="0" hangingPunct="0">
              <a:spcBef>
                <a:spcPct val="20000"/>
              </a:spcBef>
              <a:buChar char="»"/>
              <a:defRPr sz="2200">
                <a:solidFill>
                  <a:schemeClr val="tx1"/>
                </a:solidFill>
                <a:latin typeface="Calibri" pitchFamily="34" charset="0"/>
              </a:defRPr>
            </a:lvl5pPr>
            <a:lvl6pPr marL="2514600" indent="-228600" eaLnBrk="0" fontAlgn="base" hangingPunct="0">
              <a:spcBef>
                <a:spcPct val="20000"/>
              </a:spcBef>
              <a:spcAft>
                <a:spcPct val="0"/>
              </a:spcAft>
              <a:buChar char="»"/>
              <a:defRPr sz="2200">
                <a:solidFill>
                  <a:schemeClr val="tx1"/>
                </a:solidFill>
                <a:latin typeface="Calibri" pitchFamily="34" charset="0"/>
              </a:defRPr>
            </a:lvl6pPr>
            <a:lvl7pPr marL="2971800" indent="-228600" eaLnBrk="0" fontAlgn="base" hangingPunct="0">
              <a:spcBef>
                <a:spcPct val="20000"/>
              </a:spcBef>
              <a:spcAft>
                <a:spcPct val="0"/>
              </a:spcAft>
              <a:buChar char="»"/>
              <a:defRPr sz="2200">
                <a:solidFill>
                  <a:schemeClr val="tx1"/>
                </a:solidFill>
                <a:latin typeface="Calibri" pitchFamily="34" charset="0"/>
              </a:defRPr>
            </a:lvl7pPr>
            <a:lvl8pPr marL="3429000" indent="-228600" eaLnBrk="0" fontAlgn="base" hangingPunct="0">
              <a:spcBef>
                <a:spcPct val="20000"/>
              </a:spcBef>
              <a:spcAft>
                <a:spcPct val="0"/>
              </a:spcAft>
              <a:buChar char="»"/>
              <a:defRPr sz="2200">
                <a:solidFill>
                  <a:schemeClr val="tx1"/>
                </a:solidFill>
                <a:latin typeface="Calibri" pitchFamily="34" charset="0"/>
              </a:defRPr>
            </a:lvl8pPr>
            <a:lvl9pPr marL="3886200" indent="-228600" eaLnBrk="0" fontAlgn="base" hangingPunct="0">
              <a:spcBef>
                <a:spcPct val="20000"/>
              </a:spcBef>
              <a:spcAft>
                <a:spcPct val="0"/>
              </a:spcAft>
              <a:buChar char="»"/>
              <a:defRPr sz="2200">
                <a:solidFill>
                  <a:schemeClr val="tx1"/>
                </a:solidFill>
                <a:latin typeface="Calibri" pitchFamily="34" charset="0"/>
              </a:defRPr>
            </a:lvl9pPr>
          </a:lstStyle>
          <a:p>
            <a:pPr algn="ctr" eaLnBrk="1" hangingPunct="1">
              <a:spcBef>
                <a:spcPct val="0"/>
              </a:spcBef>
              <a:buFontTx/>
              <a:buNone/>
            </a:pPr>
            <a:r>
              <a:rPr lang="el-GR" altLang="el-GR" sz="1600" b="0" dirty="0">
                <a:solidFill>
                  <a:srgbClr val="000000"/>
                </a:solidFill>
                <a:cs typeface="Arial" charset="0"/>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741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sz="2400" dirty="0"/>
              <a:t>Η νέα αναδιοργάνωση του Κράτους μετεξελίσσεται πλέον σε ευρωπαϊκού χαρακτήρα αφού εναρμονίζεται πλήρων με εκείνη των Κρατών της Ευρωπαϊκής Ένωσης, των Κρατών και των Περιφερειών, που έχουν ως αρχή για τη τοπική ανάπτυξη ότι «...για την ικανοποίηση και τη διευθέτηση των τοπικών αναγκών δεν μπορεί να επιλαμβάνονται κυρίως γι αυτές Όργανα και Θεσμοί τοπικού χαρακτήρα, που έχουν άμεση γνώση και σχέση για τα προβλήματα...».</a:t>
            </a:r>
          </a:p>
          <a:p>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10</a:t>
            </a:fld>
            <a:endParaRPr lang="en-US" dirty="0"/>
          </a:p>
        </p:txBody>
      </p:sp>
      <p:sp>
        <p:nvSpPr>
          <p:cNvPr id="3" name="Τίτλος 2"/>
          <p:cNvSpPr>
            <a:spLocks noGrp="1"/>
          </p:cNvSpPr>
          <p:nvPr>
            <p:ph type="title"/>
          </p:nvPr>
        </p:nvSpPr>
        <p:spPr/>
        <p:txBody>
          <a:bodyPr/>
          <a:lstStyle/>
          <a:p>
            <a:r>
              <a:rPr lang="el-GR" dirty="0" smtClean="0"/>
              <a:t>Πρόγραμμα «Καλλικράτης</a:t>
            </a:r>
            <a:r>
              <a:rPr lang="el-GR" dirty="0" smtClean="0"/>
              <a:t>»</a:t>
            </a:r>
            <a:r>
              <a:rPr lang="en-US" dirty="0" smtClean="0"/>
              <a:t> </a:t>
            </a:r>
            <a:r>
              <a:rPr lang="en-US" sz="3200" b="0" dirty="0" smtClean="0"/>
              <a:t>4/4</a:t>
            </a:r>
            <a:endParaRPr lang="el-GR" sz="3200" b="0" dirty="0"/>
          </a:p>
        </p:txBody>
      </p:sp>
    </p:spTree>
    <p:extLst>
      <p:ext uri="{BB962C8B-B14F-4D97-AF65-F5344CB8AC3E}">
        <p14:creationId xmlns:p14="http://schemas.microsoft.com/office/powerpoint/2010/main" val="125988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Η εναρμόνιση της νομοθετικής πρωτοβουλίας «πρόγραμμα Καλλικράτης» με τις επιταγές της συνθήκης της </a:t>
            </a:r>
            <a:r>
              <a:rPr lang="el-GR" sz="3000" dirty="0" smtClean="0"/>
              <a:t>Λισσαβόνας </a:t>
            </a:r>
            <a:r>
              <a:rPr lang="el-GR" sz="3000" b="0" dirty="0" smtClean="0"/>
              <a:t>1/3</a:t>
            </a:r>
            <a:endParaRPr lang="el-GR" sz="3000" b="0" dirty="0"/>
          </a:p>
        </p:txBody>
      </p:sp>
      <p:sp>
        <p:nvSpPr>
          <p:cNvPr id="2" name="Θέση περιεχομένου 1"/>
          <p:cNvSpPr>
            <a:spLocks noGrp="1"/>
          </p:cNvSpPr>
          <p:nvPr>
            <p:ph idx="1"/>
          </p:nvPr>
        </p:nvSpPr>
        <p:spPr/>
        <p:txBody>
          <a:bodyPr/>
          <a:lstStyle/>
          <a:p>
            <a:pPr algn="just"/>
            <a:r>
              <a:rPr lang="el-GR" sz="2000" dirty="0"/>
              <a:t>Η Συνθήκη της Λισσαβόνας της οποίας η επίσημη ονομασία είναι «Συνθήκη της Λισσαβόνας για τη τροποποίηση της Συνθήκης για την Ευρωπαϊκή Ένωση και Συνθήκη για την ίδρυση της Ευρωπαϊκής Κοινότητας», είναι η διεθνής συνθήκη, που τροποποίησε τις διεθνείς παρόμοιες, όπως την ιδρυτική της Ευρωπαϊκής Κοινότητας και την ιδρυτική της Ευρωπαϊκής Ένωσης και θεωρείται ότι υποκατέστησε το υπό καθιέρωση τότε Σύνταγμα της Ευρώπης.</a:t>
            </a:r>
          </a:p>
          <a:p>
            <a:pPr algn="just"/>
            <a:r>
              <a:rPr lang="el-GR" sz="2000" dirty="0"/>
              <a:t>Υπογράφτηκε την 13</a:t>
            </a:r>
            <a:r>
              <a:rPr lang="el-GR" sz="2000" baseline="30000" dirty="0"/>
              <a:t>ην</a:t>
            </a:r>
            <a:r>
              <a:rPr lang="el-GR" sz="2000" dirty="0"/>
              <a:t> Δεκεμβρίου του 2007 στη Λισσαβόνα και τέθηκε σε ισχύ την 1</a:t>
            </a:r>
            <a:r>
              <a:rPr lang="el-GR" sz="2000" baseline="30000" dirty="0"/>
              <a:t>η</a:t>
            </a:r>
            <a:r>
              <a:rPr lang="el-GR" sz="2000" dirty="0"/>
              <a:t> Δεκεμβρίου του έτους 2009.</a:t>
            </a:r>
          </a:p>
          <a:p>
            <a:pPr algn="just"/>
            <a:r>
              <a:rPr lang="el-GR" sz="2000" dirty="0"/>
              <a:t>Με την ανωτέρω συνθήκη, μεταξύ των άλλων, έχουν θεσπισθεί τρεις τομείς των αρμοδιοτήτων της Πολιτικής της Ευρωπαϊκής Ένωσης ως εξής: Ο </a:t>
            </a:r>
            <a:r>
              <a:rPr lang="el-GR" sz="2000" i="1" dirty="0"/>
              <a:t>πρώτος</a:t>
            </a:r>
            <a:r>
              <a:rPr lang="el-GR" sz="2000" dirty="0"/>
              <a:t> τομέας των αποκλειστικών αρμοδιοτήτων περιλαμβάνει όλες εκείνες τις αρμοδιότητες για αποκλειστικές ρυθμίσεις.</a:t>
            </a:r>
          </a:p>
          <a:p>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11</a:t>
            </a:fld>
            <a:endParaRPr lang="en-US" dirty="0"/>
          </a:p>
        </p:txBody>
      </p:sp>
    </p:spTree>
    <p:extLst>
      <p:ext uri="{BB962C8B-B14F-4D97-AF65-F5344CB8AC3E}">
        <p14:creationId xmlns:p14="http://schemas.microsoft.com/office/powerpoint/2010/main" val="1162996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Η εναρμόνιση της νομοθετικής πρωτοβουλίας «πρόγραμμα Καλλικράτης» με τις επιταγές της συνθήκης της </a:t>
            </a:r>
            <a:r>
              <a:rPr lang="el-GR" sz="3000" dirty="0" smtClean="0"/>
              <a:t>Λισσαβόνας </a:t>
            </a:r>
            <a:r>
              <a:rPr lang="el-GR" sz="3000" b="0" dirty="0" smtClean="0"/>
              <a:t>2/3</a:t>
            </a:r>
            <a:endParaRPr lang="el-GR" sz="3000" b="0" dirty="0"/>
          </a:p>
        </p:txBody>
      </p:sp>
      <p:sp>
        <p:nvSpPr>
          <p:cNvPr id="2" name="Θέση περιεχομένου 1"/>
          <p:cNvSpPr>
            <a:spLocks noGrp="1"/>
          </p:cNvSpPr>
          <p:nvPr>
            <p:ph idx="1"/>
          </p:nvPr>
        </p:nvSpPr>
        <p:spPr/>
        <p:txBody>
          <a:bodyPr/>
          <a:lstStyle/>
          <a:p>
            <a:pPr algn="just"/>
            <a:r>
              <a:rPr lang="el-GR" sz="2000" dirty="0"/>
              <a:t>Ο δεύτερος τομέας των συντρεχουσών αρμοδιοτήτων περιλαμβάνει εκείνες τις αρμοδιότητες θέσπισης κανόνων και οι οποίες μοιράζονται μεταξύ της Ε.Ε. Και των κρατών-μελών και ο τρίτος τομέας των υποστηρικτικών αρμοδιοτήτων είναι ο χώρος των αρμοδιοτήτων της Ε.Ε. Που έχουν υποστηρικτικό χαρακτήρα προς τις πράξεις των κρατών-μελών.</a:t>
            </a:r>
          </a:p>
          <a:p>
            <a:pPr algn="just"/>
            <a:r>
              <a:rPr lang="el-GR" sz="2000" dirty="0"/>
              <a:t>Σύμφωνα με την ίδια συνθήκη, μεταξύ των συντρεχουσών αρμοδιοτήτων της, συμπεριλαμβάνονται μεταξύ των άλλων θέματα, όπως η οικονομική, η κοινωνική και η εδαφική ενότητα, ενώ μεταξύ των υποστηρικτικών αρμοδιοτήτων εντάσσεται και η αρμοδιότητα για την διοικητική συνεργασία.</a:t>
            </a:r>
          </a:p>
          <a:p>
            <a:pPr algn="just"/>
            <a:r>
              <a:rPr lang="el-GR" sz="2000" dirty="0"/>
              <a:t>Επίσης, με την ανωτέρω συνθήκη καθιερώθηκε πλέον ο ρόλος της Επιτροπής των Περιφερειών, που μέχρι τότε ήταν καθαρά γνωμοδοτικός, να είναι και παρεμβατικός στις νομοθετικές διαδικασίες της Ευρωπαϊκής Ένωσης με συνέπεια την αναβάθμιση του θεσμικού ρόλου των Δήμων, και των περιφερειών στη Πολιτική Δομή αυτής. </a:t>
            </a:r>
          </a:p>
          <a:p>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12</a:t>
            </a:fld>
            <a:endParaRPr lang="en-US" dirty="0"/>
          </a:p>
        </p:txBody>
      </p:sp>
    </p:spTree>
    <p:extLst>
      <p:ext uri="{BB962C8B-B14F-4D97-AF65-F5344CB8AC3E}">
        <p14:creationId xmlns:p14="http://schemas.microsoft.com/office/powerpoint/2010/main" val="2103178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Η εναρμόνιση της νομοθετικής πρωτοβουλίας «πρόγραμμα Καλλικράτης» με τις επιταγές της συνθήκης της </a:t>
            </a:r>
            <a:r>
              <a:rPr lang="el-GR" sz="3000" dirty="0" smtClean="0"/>
              <a:t>Λισσαβόνας </a:t>
            </a:r>
            <a:r>
              <a:rPr lang="el-GR" sz="3000" b="0" dirty="0" smtClean="0"/>
              <a:t>3/3</a:t>
            </a:r>
            <a:endParaRPr lang="el-GR" sz="3000" b="0" dirty="0"/>
          </a:p>
        </p:txBody>
      </p:sp>
      <p:sp>
        <p:nvSpPr>
          <p:cNvPr id="2" name="Θέση περιεχομένου 1"/>
          <p:cNvSpPr>
            <a:spLocks noGrp="1"/>
          </p:cNvSpPr>
          <p:nvPr>
            <p:ph idx="1"/>
          </p:nvPr>
        </p:nvSpPr>
        <p:spPr/>
        <p:txBody>
          <a:bodyPr/>
          <a:lstStyle/>
          <a:p>
            <a:pPr algn="just"/>
            <a:r>
              <a:rPr lang="el-GR" sz="2000" dirty="0"/>
              <a:t>Η ρητή όμως αναγνώριση ως βασικού στόχου της εδαφικής συνοχής μαζί με τους άλλους δύο, δηλαδή της οικονομικής συνοχής και της κοινωνικής συνοχής προσδιορίζει τη σημασία της υποχρεωτικής θέσης της Ε.Ε. Για την κατάρτιση των θεσμικών πλαισίων, που αφορούν στις πολιτικές της για τη περιφερειακή και τη τοπική αυτοδιοίκηση.</a:t>
            </a:r>
          </a:p>
          <a:p>
            <a:pPr algn="just"/>
            <a:r>
              <a:rPr lang="el-GR" sz="2000" dirty="0"/>
              <a:t>Μπορούμε να διατυπώσουμε ότι το Πρόγραμμα «Καλλικράτης» εναρμονίζεται με τις επιταγές της «Συνθήκης της Λισσαβόνας», οι οποίες μέχρι της θέσπισης του Ευρωπαϊκού Συντάγματος έχουν «συνταγματική ισχύ» και να προσθέσουμε ότι το προαναφερθέν Πρόγραμμα είναι περισσότερο προοδευτικό και «ευρωπαϊκό» από όλους τους προηγούμενους παρόμοιους νόμους.</a:t>
            </a:r>
          </a:p>
          <a:p>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13</a:t>
            </a:fld>
            <a:endParaRPr lang="en-US" dirty="0"/>
          </a:p>
        </p:txBody>
      </p:sp>
    </p:spTree>
    <p:extLst>
      <p:ext uri="{BB962C8B-B14F-4D97-AF65-F5344CB8AC3E}">
        <p14:creationId xmlns:p14="http://schemas.microsoft.com/office/powerpoint/2010/main" val="1996754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Η θεωρητική τεκμηρίωση του θεσμικού πλαισίου σε σχέση με τον </a:t>
            </a:r>
            <a:r>
              <a:rPr lang="el-GR" sz="3000" dirty="0" smtClean="0"/>
              <a:t>χώρο </a:t>
            </a:r>
            <a:r>
              <a:rPr lang="el-GR" sz="3000" b="0" dirty="0" smtClean="0"/>
              <a:t>1/4</a:t>
            </a:r>
            <a:endParaRPr lang="el-GR" sz="3000" b="0" dirty="0"/>
          </a:p>
        </p:txBody>
      </p:sp>
      <p:sp>
        <p:nvSpPr>
          <p:cNvPr id="2" name="Θέση περιεχομένου 1"/>
          <p:cNvSpPr>
            <a:spLocks noGrp="1"/>
          </p:cNvSpPr>
          <p:nvPr>
            <p:ph idx="1"/>
          </p:nvPr>
        </p:nvSpPr>
        <p:spPr/>
        <p:txBody>
          <a:bodyPr/>
          <a:lstStyle/>
          <a:p>
            <a:pPr algn="just"/>
            <a:r>
              <a:rPr lang="el-GR" sz="2000" dirty="0"/>
              <a:t>Με τη συμμετοχή στο σχεδιασμό και στις αποφάσεις για την </a:t>
            </a:r>
            <a:r>
              <a:rPr lang="el-GR" sz="2000" dirty="0" smtClean="0"/>
              <a:t>περιφερειακά </a:t>
            </a:r>
            <a:r>
              <a:rPr lang="el-GR" sz="2000" dirty="0"/>
              <a:t>ανάπτυξη σε τοπικό επίπεδο – περιορισμένες για τους Δήμους, ευρείες για τις Περιφέρειες και ειδικότερες για τις δύο Μητροπολιτικές Περιφέρειες της Αθήνας και της Θεσσαλονίκης – ικανοποιείται η ικανή συνθήκη της θεωρίας περί της συμμετοχής του τοπικού πληθυσμού στην αναπτυξιακή διαδικασία, ο οποίος αναλαμβάνει και αναπτυξιακές πρωτοβουλίες.</a:t>
            </a:r>
          </a:p>
          <a:p>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14</a:t>
            </a:fld>
            <a:endParaRPr lang="en-US" dirty="0"/>
          </a:p>
        </p:txBody>
      </p:sp>
    </p:spTree>
    <p:extLst>
      <p:ext uri="{BB962C8B-B14F-4D97-AF65-F5344CB8AC3E}">
        <p14:creationId xmlns:p14="http://schemas.microsoft.com/office/powerpoint/2010/main" val="3435576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Η θεωρητική τεκμηρίωση του θεσμικού πλαισίου σε σχέση με τον </a:t>
            </a:r>
            <a:r>
              <a:rPr lang="el-GR" sz="3000" dirty="0" smtClean="0"/>
              <a:t>χώρο </a:t>
            </a:r>
            <a:r>
              <a:rPr lang="el-GR" sz="3000" b="0" dirty="0" smtClean="0"/>
              <a:t>2/4</a:t>
            </a:r>
            <a:endParaRPr lang="el-GR" sz="3000" b="0" dirty="0"/>
          </a:p>
        </p:txBody>
      </p:sp>
      <p:sp>
        <p:nvSpPr>
          <p:cNvPr id="2" name="Θέση περιεχομένου 1"/>
          <p:cNvSpPr>
            <a:spLocks noGrp="1"/>
          </p:cNvSpPr>
          <p:nvPr>
            <p:ph idx="1"/>
          </p:nvPr>
        </p:nvSpPr>
        <p:spPr/>
        <p:txBody>
          <a:bodyPr/>
          <a:lstStyle/>
          <a:p>
            <a:pPr algn="just"/>
            <a:r>
              <a:rPr lang="el-GR" sz="2000" dirty="0"/>
              <a:t>Εύκολα μπορούμε να διακρίνουμε ότι συνθέτει το πρότυπο της ενδογενούς ανάπτυξης, όπως είναι η οικονομική διάσταση, η κοινωνική διάσταση και η διοικητική διάσταση.</a:t>
            </a:r>
          </a:p>
          <a:p>
            <a:pPr algn="just"/>
            <a:r>
              <a:rPr lang="el-GR" sz="2000" dirty="0"/>
              <a:t>Η πρώτη διακρίνεται από το γεγονός ότι οι ρυθμίσεις του «Καλλικράτη» αναφέρονται στον σχεδιασμό της διαχείρισης των τοπικών πόρων κυρίως από τις οργανωμένες τοπικές κοινωνίες ή τις οργανωμένες τοπικές κοινωνίες ή τις οργανωμένες εκπροσωπήσεις αυτών.</a:t>
            </a:r>
          </a:p>
          <a:p>
            <a:pPr algn="just"/>
            <a:r>
              <a:rPr lang="el-GR" sz="2000" dirty="0"/>
              <a:t>Η οικονομική διάσταση της θεωρίας περιλαμβάνει τη διαχείριση των τοπικών πόρων από επιχειρηματίες της περιοχής σε επιχειρήσεις της περιοχής για την παραγωγή των αγαθών και των υπηρεσιών τόσο για τη τοπική αγορά όσο και για τις άλλες αγορές εκτός αυτής.</a:t>
            </a:r>
          </a:p>
          <a:p>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15</a:t>
            </a:fld>
            <a:endParaRPr lang="en-US" dirty="0"/>
          </a:p>
        </p:txBody>
      </p:sp>
    </p:spTree>
    <p:extLst>
      <p:ext uri="{BB962C8B-B14F-4D97-AF65-F5344CB8AC3E}">
        <p14:creationId xmlns:p14="http://schemas.microsoft.com/office/powerpoint/2010/main" val="703365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Η θεωρητική τεκμηρίωση του θεσμικού πλαισίου σε σχέση με τον </a:t>
            </a:r>
            <a:r>
              <a:rPr lang="el-GR" sz="3000" dirty="0" smtClean="0"/>
              <a:t>χώρο </a:t>
            </a:r>
            <a:r>
              <a:rPr lang="el-GR" sz="3000" b="0" dirty="0" smtClean="0"/>
              <a:t>3/4</a:t>
            </a:r>
            <a:endParaRPr lang="el-GR" sz="3000" b="0" dirty="0"/>
          </a:p>
        </p:txBody>
      </p:sp>
      <p:sp>
        <p:nvSpPr>
          <p:cNvPr id="2" name="Θέση περιεχομένου 1"/>
          <p:cNvSpPr>
            <a:spLocks noGrp="1"/>
          </p:cNvSpPr>
          <p:nvPr>
            <p:ph idx="1"/>
          </p:nvPr>
        </p:nvSpPr>
        <p:spPr>
          <a:xfrm>
            <a:off x="539552" y="1268413"/>
            <a:ext cx="8136904" cy="4857750"/>
          </a:xfrm>
        </p:spPr>
        <p:txBody>
          <a:bodyPr/>
          <a:lstStyle/>
          <a:p>
            <a:pPr algn="just"/>
            <a:r>
              <a:rPr lang="el-GR" sz="2000" dirty="0"/>
              <a:t>Η δεύτερη, η Κοινωνική διάσταση, περιλαμβάνει την ανάδειξη των κοινωνικών και πολιτιστικών θεσμών χωρομεταβλητών, που επηρεάζουν τη τοπική αναπτυξιακή διαδικασία.</a:t>
            </a:r>
          </a:p>
          <a:p>
            <a:pPr algn="just"/>
            <a:r>
              <a:rPr lang="el-GR" sz="2000" dirty="0"/>
              <a:t>Η συμμετοχή της Τοπικής Κοινωνίας των Πολιτών ή άλλων Οργανώσεων στις θεσμικές διαδικασίες επενεργούν ανάλογα με το πολιτιστικό υπόβαθρό τους στις επιλογές της </a:t>
            </a:r>
            <a:r>
              <a:rPr lang="el-GR" sz="2000" dirty="0" smtClean="0"/>
              <a:t>περιφερειακής </a:t>
            </a:r>
            <a:r>
              <a:rPr lang="el-GR" sz="2000" dirty="0"/>
              <a:t>ανάπτυξης.</a:t>
            </a:r>
          </a:p>
          <a:p>
            <a:pPr algn="just"/>
            <a:r>
              <a:rPr lang="el-GR" sz="2000" dirty="0"/>
              <a:t>Η τρίτη διάσταση, η διοικητική, συνδέεται με το διοικητικό και οικονομικό πλαίσιο – πχ. του διαμορφωθέντος από τον «Καλλικράτη» – και προστατεύει τη τοπική ανάπτυξη από εξωγενείς παράγοντες ή από εσωγενείς αρρυθμίες.</a:t>
            </a:r>
          </a:p>
          <a:p>
            <a:pPr algn="just"/>
            <a:r>
              <a:rPr lang="el-GR" sz="2000" dirty="0"/>
              <a:t>Οι περιπτώσεις των θεσμικών τοπικών οργάνων, που έχουν νομοθετική αρμοδιότητα πλέον και όχι γνωμοδοτική, μπορούν με τις αποφάσεις τους και τους αναπτυξιακούς σχεδιασμούς τους να προστατεύουν τη τοπική ανάπτυξη από τους εξωγενείς δυσμενείς παράγοντες ή από άλλες εσωτερικές αρρυθμίες.</a:t>
            </a:r>
          </a:p>
          <a:p>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16</a:t>
            </a:fld>
            <a:endParaRPr lang="en-US" dirty="0"/>
          </a:p>
        </p:txBody>
      </p:sp>
    </p:spTree>
    <p:extLst>
      <p:ext uri="{BB962C8B-B14F-4D97-AF65-F5344CB8AC3E}">
        <p14:creationId xmlns:p14="http://schemas.microsoft.com/office/powerpoint/2010/main" val="752830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Η θεωρητική τεκμηρίωση του θεσμικού πλαισίου σε σχέση με τον </a:t>
            </a:r>
            <a:r>
              <a:rPr lang="el-GR" sz="3000" dirty="0" smtClean="0"/>
              <a:t>χώρο </a:t>
            </a:r>
            <a:r>
              <a:rPr lang="el-GR" sz="3000" b="0" dirty="0" smtClean="0"/>
              <a:t>4/4</a:t>
            </a:r>
            <a:endParaRPr lang="el-GR" sz="3000" b="0" dirty="0"/>
          </a:p>
        </p:txBody>
      </p:sp>
      <p:sp>
        <p:nvSpPr>
          <p:cNvPr id="2" name="Θέση περιεχομένου 1"/>
          <p:cNvSpPr>
            <a:spLocks noGrp="1"/>
          </p:cNvSpPr>
          <p:nvPr>
            <p:ph idx="1"/>
          </p:nvPr>
        </p:nvSpPr>
        <p:spPr>
          <a:xfrm>
            <a:off x="539552" y="1268413"/>
            <a:ext cx="8136904" cy="4857750"/>
          </a:xfrm>
        </p:spPr>
        <p:txBody>
          <a:bodyPr/>
          <a:lstStyle/>
          <a:p>
            <a:pPr algn="just"/>
            <a:r>
              <a:rPr lang="el-GR" dirty="0"/>
              <a:t>Επίσης, οι ιδιαίτερες ρυθμίσεις του νομοθετικού </a:t>
            </a:r>
            <a:r>
              <a:rPr lang="el-GR" dirty="0" smtClean="0"/>
              <a:t>πλαισίου </a:t>
            </a:r>
            <a:r>
              <a:rPr lang="el-GR" dirty="0"/>
              <a:t>για τις δυο περιφέρειες της Αττικής και της Κεντρικής Μακεδονίας ως «Μητροπολιτικού χαρακτήρα Περιφέρειες» με επιπρόσθετες αρμοδιότητες επί λειτουργιών, όπως ήδη έχει αναφερθεί, που έχουν σχεδόν όλες αναπτυξιακό χαρακτήρα και είναι:</a:t>
            </a:r>
          </a:p>
          <a:p>
            <a:pPr lvl="1" algn="just">
              <a:buFont typeface="Lucida Grande"/>
              <a:buChar char="-"/>
            </a:pPr>
            <a:r>
              <a:rPr lang="el-GR" sz="2000" dirty="0"/>
              <a:t>Τα έργα των μεταφορών και των συγκοινωνιών</a:t>
            </a:r>
          </a:p>
          <a:p>
            <a:pPr lvl="1" algn="just">
              <a:buFont typeface="Lucida Grande"/>
              <a:buChar char="-"/>
            </a:pPr>
            <a:r>
              <a:rPr lang="el-GR" sz="2000" dirty="0"/>
              <a:t>Τα έργα που αφορούν το περιβάλλον και τη ζωή</a:t>
            </a:r>
          </a:p>
          <a:p>
            <a:pPr lvl="1" algn="just">
              <a:buFont typeface="Lucida Grande"/>
              <a:buChar char="-"/>
            </a:pPr>
            <a:r>
              <a:rPr lang="el-GR" sz="2000" dirty="0"/>
              <a:t>Τα έργα της προστασίας και της ασφάλειας</a:t>
            </a:r>
          </a:p>
          <a:p>
            <a:pPr lvl="1" algn="just">
              <a:buFont typeface="Lucida Grande"/>
              <a:buChar char="-"/>
            </a:pPr>
            <a:r>
              <a:rPr lang="el-GR" sz="2000" dirty="0"/>
              <a:t>Τα έργα που αφορούν στον χωρικό σχεδιασμό και στις αστικές αναπλάσεις πραγματοποιήθηκαν, γιατί οι Περιφέρειες αυτές αποτελούν πράγματι Πόλους Ανάπτυξης των ευρύτερων περιοχών τους.</a:t>
            </a:r>
          </a:p>
          <a:p>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17</a:t>
            </a:fld>
            <a:endParaRPr lang="en-US" dirty="0"/>
          </a:p>
        </p:txBody>
      </p:sp>
    </p:spTree>
    <p:extLst>
      <p:ext uri="{BB962C8B-B14F-4D97-AF65-F5344CB8AC3E}">
        <p14:creationId xmlns:p14="http://schemas.microsoft.com/office/powerpoint/2010/main" val="3325011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Η σημερινή πολίτικη και οικονομική κρίση και ο «Καλλικράτης</a:t>
            </a:r>
            <a:r>
              <a:rPr lang="el-GR" sz="3000" dirty="0" smtClean="0"/>
              <a:t>» </a:t>
            </a:r>
            <a:r>
              <a:rPr lang="el-GR" sz="3000" b="0" dirty="0" smtClean="0"/>
              <a:t>1/4</a:t>
            </a:r>
            <a:endParaRPr lang="el-GR" sz="3000" b="0" dirty="0"/>
          </a:p>
        </p:txBody>
      </p:sp>
      <p:sp>
        <p:nvSpPr>
          <p:cNvPr id="2" name="Θέση περιεχομένου 1"/>
          <p:cNvSpPr>
            <a:spLocks noGrp="1"/>
          </p:cNvSpPr>
          <p:nvPr>
            <p:ph idx="1"/>
          </p:nvPr>
        </p:nvSpPr>
        <p:spPr/>
        <p:txBody>
          <a:bodyPr/>
          <a:lstStyle/>
          <a:p>
            <a:pPr algn="just"/>
            <a:r>
              <a:rPr lang="el-GR" sz="2000" dirty="0"/>
              <a:t>Το Πρόγραμμα «Καλλικράτης» ενσωματώθηκε στον Ν.3852/2010 και μετέβαλε τη δομή της τοπικής αυτοδιοίκησης συνενώνοντας τους πρωτοβάθμιους ΟΤΑ σε 325 Δήμους, κατάργησε τις νομαρχιακές αυτοδιοικήσεις και διατήρησε τις 13 Περιφέρειες, που ήταν κρατικές, ως νέο δεύτερο βαθμό τοπικής αυτοδιοίκησης και δημιούργησε την αποκεντρωμένη δομή του κράτους σε 7 Αποκεντρωμένες Διοικήσεις.</a:t>
            </a:r>
          </a:p>
          <a:p>
            <a:pPr algn="just"/>
            <a:r>
              <a:rPr lang="el-GR" sz="2000" dirty="0"/>
              <a:t>Ακόμη, εισήχθησαν νέες αρχές τοπικής διακυβέρνησης, όπως είναι μεταξύ των άλλων, η διαβούλευση και η διαμεσολάβηση (πχ. οι Επιτροπές Διαβούλευσης, ο Συμπαραστάτης του δημότη και της επιχείρησης, τα Συμβούλια Μεταναστών).</a:t>
            </a:r>
          </a:p>
          <a:p>
            <a:pPr algn="just"/>
            <a:r>
              <a:rPr lang="el-GR" sz="2000" dirty="0"/>
              <a:t>Επίσης θεσμοθετήθηκε η συγκρότηση και η λειτουργία ανεξάρτητου από τις αποκεντρωμένες δομές του κράτους Οργάνου, που είναι ο Ελεγκτής νομιμότητας.</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18</a:t>
            </a:fld>
            <a:endParaRPr lang="en-US" dirty="0"/>
          </a:p>
        </p:txBody>
      </p:sp>
    </p:spTree>
    <p:extLst>
      <p:ext uri="{BB962C8B-B14F-4D97-AF65-F5344CB8AC3E}">
        <p14:creationId xmlns:p14="http://schemas.microsoft.com/office/powerpoint/2010/main" val="2317442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Η σημερινή πολίτικη και οικονομική κρίση και ο «Καλλικράτης</a:t>
            </a:r>
            <a:r>
              <a:rPr lang="el-GR" sz="3000" dirty="0" smtClean="0"/>
              <a:t>» </a:t>
            </a:r>
            <a:r>
              <a:rPr lang="el-GR" sz="3000" b="0" dirty="0" smtClean="0"/>
              <a:t>2/4</a:t>
            </a:r>
            <a:endParaRPr lang="el-GR" sz="3000" b="0" dirty="0"/>
          </a:p>
        </p:txBody>
      </p:sp>
      <p:sp>
        <p:nvSpPr>
          <p:cNvPr id="2" name="Θέση περιεχομένου 1"/>
          <p:cNvSpPr>
            <a:spLocks noGrp="1"/>
          </p:cNvSpPr>
          <p:nvPr>
            <p:ph idx="1"/>
          </p:nvPr>
        </p:nvSpPr>
        <p:spPr/>
        <p:txBody>
          <a:bodyPr/>
          <a:lstStyle/>
          <a:p>
            <a:pPr algn="just"/>
            <a:r>
              <a:rPr lang="el-GR" sz="2000" dirty="0"/>
              <a:t>Ένας από τους βασικούς στόχους του Προγράμματος «Καλλικράτης» είναι η εξοικονόμηση πόρων, από την εισαγωγή της ηλεκτρονικής διακυβέρνησης και τη δημιουργία των ψηφιακών Δήμων και Περιφερειών.</a:t>
            </a:r>
          </a:p>
          <a:p>
            <a:pPr algn="just"/>
            <a:r>
              <a:rPr lang="el-GR" sz="2000" dirty="0"/>
              <a:t>Το ίδιο Πρόγραμμα στηρίζεται στην ενδογενή περιφερειακή ανάπτυξη, εφόσον δημιουργεί τις προϋποθέσεις γι αυτή με την εισαγωγή θεσμικών δυνατοτήτων ενδογενούς ανάδειξης των πόρων.</a:t>
            </a:r>
          </a:p>
          <a:p>
            <a:pPr algn="just"/>
            <a:r>
              <a:rPr lang="el-GR" sz="2000" dirty="0"/>
              <a:t>Ακόμη, με το Πρόγραμμα «Καλλικράτης» συντελείται η δραστική μείωση των Δημοτικών και Περιφερειακών Νομικών Προσώπων και Επιχειρήσεων.</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19</a:t>
            </a:fld>
            <a:endParaRPr lang="en-US" dirty="0"/>
          </a:p>
        </p:txBody>
      </p:sp>
    </p:spTree>
    <p:extLst>
      <p:ext uri="{BB962C8B-B14F-4D97-AF65-F5344CB8AC3E}">
        <p14:creationId xmlns:p14="http://schemas.microsoft.com/office/powerpoint/2010/main" val="641034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88913"/>
            <a:ext cx="9144000" cy="863600"/>
          </a:xfrm>
        </p:spPr>
        <p:txBody>
          <a:bodyPr/>
          <a:lstStyle/>
          <a:p>
            <a:r>
              <a:rPr lang="el-GR" altLang="el-GR" dirty="0" smtClean="0"/>
              <a:t>Σημείωμα Χρήσης Έργων Τρίτων</a:t>
            </a:r>
          </a:p>
        </p:txBody>
      </p:sp>
      <p:sp>
        <p:nvSpPr>
          <p:cNvPr id="18435" name="Content Placeholder 2"/>
          <p:cNvSpPr>
            <a:spLocks noGrp="1"/>
          </p:cNvSpPr>
          <p:nvPr>
            <p:ph idx="1"/>
          </p:nvPr>
        </p:nvSpPr>
        <p:spPr>
          <a:xfrm>
            <a:off x="323850" y="1268413"/>
            <a:ext cx="8351838" cy="4392612"/>
          </a:xfrm>
        </p:spPr>
        <p:txBody>
          <a:bodyPr/>
          <a:lstStyle/>
          <a:p>
            <a:pPr marL="0" indent="0">
              <a:buFontTx/>
              <a:buNone/>
            </a:pPr>
            <a:r>
              <a:rPr lang="el-GR" altLang="el-GR" sz="2000" dirty="0" smtClean="0"/>
              <a:t>Η παρουσίαση έχει δημιουργηθεί με υλικό από το βιβλίο</a:t>
            </a:r>
            <a:r>
              <a:rPr lang="en-US" altLang="el-GR" sz="2000" dirty="0" smtClean="0"/>
              <a:t>:</a:t>
            </a:r>
          </a:p>
          <a:p>
            <a:pPr marL="0" indent="0">
              <a:buFontTx/>
              <a:buNone/>
            </a:pPr>
            <a:endParaRPr lang="en-US" altLang="el-GR" sz="2000" dirty="0" smtClean="0"/>
          </a:p>
          <a:p>
            <a:pPr marL="457200" indent="-457200">
              <a:buFontTx/>
              <a:buAutoNum type="arabicPeriod"/>
            </a:pPr>
            <a:r>
              <a:rPr lang="el-GR" altLang="el-GR" sz="2000" dirty="0" smtClean="0"/>
              <a:t>Χρήστος Λαδιάς, «</a:t>
            </a:r>
            <a:r>
              <a:rPr lang="el-GR" sz="2000" dirty="0"/>
              <a:t>Σύγχρονο θεσμικό πλαίσιο της περιφερειακής ανάπτυξης στην Ελλάδα</a:t>
            </a:r>
            <a:r>
              <a:rPr lang="el-GR" altLang="el-GR" sz="2000" dirty="0" smtClean="0"/>
              <a:t>», εκδόσεις Παπαζήση, Αθήνα 2013</a:t>
            </a:r>
          </a:p>
          <a:p>
            <a:pPr marL="457200" indent="-457200">
              <a:buFontTx/>
              <a:buAutoNum type="arabicPeriod"/>
            </a:pPr>
            <a:endParaRPr lang="el-GR" altLang="el-GR" sz="2000" dirty="0"/>
          </a:p>
          <a:p>
            <a:pPr marL="457200" indent="-457200">
              <a:buFontTx/>
              <a:buAutoNum type="arabicPeriod"/>
            </a:pPr>
            <a:endParaRPr lang="el-GR" altLang="el-GR" sz="2000" dirty="0" smtClean="0"/>
          </a:p>
          <a:p>
            <a:pPr marL="0" indent="0">
              <a:buFontTx/>
              <a:buNone/>
            </a:pPr>
            <a:endParaRPr lang="el-GR" altLang="el-GR" sz="2000" dirty="0" smtClean="0"/>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3212976"/>
            <a:ext cx="1524000" cy="21240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Η σημερινή πολίτικη και οικονομική κρίση και ο «Καλλικράτης</a:t>
            </a:r>
            <a:r>
              <a:rPr lang="el-GR" sz="3000" dirty="0" smtClean="0"/>
              <a:t>» </a:t>
            </a:r>
            <a:r>
              <a:rPr lang="el-GR" sz="3000" b="0" dirty="0" smtClean="0"/>
              <a:t>3/4</a:t>
            </a:r>
            <a:endParaRPr lang="el-GR" sz="3000" b="0" dirty="0"/>
          </a:p>
        </p:txBody>
      </p:sp>
      <p:sp>
        <p:nvSpPr>
          <p:cNvPr id="2" name="Θέση περιεχομένου 1"/>
          <p:cNvSpPr>
            <a:spLocks noGrp="1"/>
          </p:cNvSpPr>
          <p:nvPr>
            <p:ph idx="1"/>
          </p:nvPr>
        </p:nvSpPr>
        <p:spPr/>
        <p:txBody>
          <a:bodyPr/>
          <a:lstStyle/>
          <a:p>
            <a:pPr algn="just"/>
            <a:r>
              <a:rPr lang="el-GR" sz="2000" dirty="0"/>
              <a:t>Ένα βασικό στοιχείο είναι ότι η εφαρμογή του «Καλλικράτη» συμπίπτει με την οικονομική κρίση στη Χώρα μας σε συνδυασμό με τις «απαγορευτικές επιταγές» των διαδοχικών «Μνημονίων» της Τριμερούς Επιτροπής, που επιβάλλουν υλοποιήσεις περιοριστικών προγραμμάτων δημοσιονομικής προσαρμογής, γεγονός που είναι δυνατόν να αναστέλλει μεταρρυθμίσεις, οι οποίες έχουν καταρχήν οικονομικό κόστος.</a:t>
            </a:r>
          </a:p>
          <a:p>
            <a:pPr algn="just"/>
            <a:r>
              <a:rPr lang="el-GR" sz="2000" dirty="0"/>
              <a:t>Επίσης υφίστανται αδυναμίες εκ μέρους της Πολιτείας για την αποτελεσματική υποστήριξη των Ο.Τ.Α. δεδομένου ότι, εξαιτίας των επιβληθέντων μνημονίων περιορίσθηκαν κατά το ήμισυ οι θεσμοθετηθέντες πόροι προς την Αυτοδιοίκηση, γεγονός που δυσχεραίνει τις λειτουργικές διαδικασίες αυτής. </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20</a:t>
            </a:fld>
            <a:endParaRPr lang="en-US" dirty="0"/>
          </a:p>
        </p:txBody>
      </p:sp>
    </p:spTree>
    <p:extLst>
      <p:ext uri="{BB962C8B-B14F-4D97-AF65-F5344CB8AC3E}">
        <p14:creationId xmlns:p14="http://schemas.microsoft.com/office/powerpoint/2010/main" val="1870130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Η σημερινή πολίτικη και οικονομική κρίση και ο «Καλλικράτης</a:t>
            </a:r>
            <a:r>
              <a:rPr lang="el-GR" sz="3000" dirty="0" smtClean="0"/>
              <a:t>» </a:t>
            </a:r>
            <a:r>
              <a:rPr lang="el-GR" sz="3000" b="0" dirty="0" smtClean="0"/>
              <a:t>4/4</a:t>
            </a:r>
            <a:endParaRPr lang="el-GR" sz="3000" b="0" dirty="0"/>
          </a:p>
        </p:txBody>
      </p:sp>
      <p:sp>
        <p:nvSpPr>
          <p:cNvPr id="2" name="Θέση περιεχομένου 1"/>
          <p:cNvSpPr>
            <a:spLocks noGrp="1"/>
          </p:cNvSpPr>
          <p:nvPr>
            <p:ph idx="1"/>
          </p:nvPr>
        </p:nvSpPr>
        <p:spPr>
          <a:xfrm>
            <a:off x="395536" y="1268413"/>
            <a:ext cx="8352928" cy="4857750"/>
          </a:xfrm>
        </p:spPr>
        <p:txBody>
          <a:bodyPr/>
          <a:lstStyle/>
          <a:p>
            <a:pPr algn="just"/>
            <a:r>
              <a:rPr lang="el-GR" sz="2000" dirty="0"/>
              <a:t>Παρά τα </a:t>
            </a:r>
            <a:r>
              <a:rPr lang="el-GR" sz="2000" dirty="0" smtClean="0"/>
              <a:t>ανωτέρω, </a:t>
            </a:r>
            <a:r>
              <a:rPr lang="el-GR" sz="2000" dirty="0"/>
              <a:t>υφίστανται εξηγήσεις πώς, και η οικονομική κρίση υφίσταται, οι μεταρρυθμίσεις πρέπει να συντελεστούν, γιατί η πρώτη μπορεί να επηρεάζει μεν τις μεταρρυθμίσεις, αλλά τα προβλήματα μπορούν να ξεπεραστούν, εαν εκ μέρους των αρμοδίων Οργάνων της Πολιτείας υλοποιούνται όλες οι δράσεις, που αφορούν υλοποιήσεις αυτών επί καινοτομικών στόχων της αυτοδιοίκησης πχ. όσον αφορά τον Ψηφιακό Δήμο ή όταν εξαλείφονται οι χρόνοι μεγάλων καθυστερήσεων στην απορρόφηση κονδυλίων όπως πχ. του Επιχειρησιακού Προγράμματος του Καλλικράτη, η Β’ φάση εκ του ΕΣΠΑ ύψους 150.000.000 ευρώ.</a:t>
            </a:r>
          </a:p>
          <a:p>
            <a:pPr algn="just"/>
            <a:r>
              <a:rPr lang="el-GR" sz="2000" dirty="0"/>
              <a:t>Η εφαρμογή μεγαλεπήβολων προγραμμάτων, που αποσκοπούν στη διαρκή εξοικονόμηση πόρων, στην δημιουργία εξωστρεφών δράσεων με καινοτομικές μεθόδους, η διείσδυση με μεγάλες ταχύτητες στις αγορές, η συμμετοχική δημοκρατία και προπάντων η ηλεκτρονική διακυβέρνηση και σε περιόδους οικονομικής και πολιτικής κρίσης αποτελούν σθεναρά βήματα για την έξοδο από αυτή.</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21</a:t>
            </a:fld>
            <a:endParaRPr lang="en-US" dirty="0"/>
          </a:p>
        </p:txBody>
      </p:sp>
    </p:spTree>
    <p:extLst>
      <p:ext uri="{BB962C8B-B14F-4D97-AF65-F5344CB8AC3E}">
        <p14:creationId xmlns:p14="http://schemas.microsoft.com/office/powerpoint/2010/main" val="1868545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Οι νέες θεσμικές λειτουργιές των αυτοδιοικητικών περιφερειών και των </a:t>
            </a:r>
            <a:r>
              <a:rPr lang="el-GR" sz="3000" dirty="0" smtClean="0"/>
              <a:t>δήμων </a:t>
            </a:r>
            <a:r>
              <a:rPr lang="el-GR" sz="3000" b="0" dirty="0" smtClean="0"/>
              <a:t>1/8</a:t>
            </a:r>
            <a:endParaRPr lang="el-GR" sz="3000" b="0" dirty="0"/>
          </a:p>
        </p:txBody>
      </p:sp>
      <p:sp>
        <p:nvSpPr>
          <p:cNvPr id="2" name="Θέση περιεχομένου 1"/>
          <p:cNvSpPr>
            <a:spLocks noGrp="1"/>
          </p:cNvSpPr>
          <p:nvPr>
            <p:ph idx="1"/>
          </p:nvPr>
        </p:nvSpPr>
        <p:spPr/>
        <p:txBody>
          <a:bodyPr/>
          <a:lstStyle/>
          <a:p>
            <a:pPr algn="just"/>
            <a:r>
              <a:rPr lang="el-GR" sz="2000" dirty="0"/>
              <a:t>Η σύσταση των νέων Δήμων όπως προβλέπεται στο άρθρο 1 του Ν. 3852/2010 στη πρώτη κιόλας παράγραφο, μεταξύ των άλλων, διατυπώνει την αναγκαιότητα της δημιουργίας μεγαλύτερων Δήμων, </a:t>
            </a:r>
            <a:r>
              <a:rPr lang="el-GR" sz="2000" dirty="0" smtClean="0"/>
              <a:t>όχι </a:t>
            </a:r>
            <a:r>
              <a:rPr lang="el-GR" sz="2000" dirty="0"/>
              <a:t>μόνο βάσει του πληθυσμιακού κριτηρίου, αλλά κυρίως του χωρικού, ρύθμιση που προσδιορίζει μια νέα αναπτυξιακή λειτουργική οντότητα.</a:t>
            </a:r>
          </a:p>
          <a:p>
            <a:pPr algn="just"/>
            <a:r>
              <a:rPr lang="el-GR" sz="2000" dirty="0"/>
              <a:t>Αυτή σαφώς διατυπώνει τον ορισμό ότι: «...Οι Δήμοι πρέπει να αποτελούν ισχυρές μονάδες τοπικής ανάπτυξης...», ενώ στη δεύτερη παράγραφο ορίζεται ότι η ανασύσταση των Δήμων, πραγματοποιήθηκε και με ένα άλλο βασικό στοιχείο: εκείνο της ενότητας των αναπτυξιακών στόχων. </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22</a:t>
            </a:fld>
            <a:endParaRPr lang="en-US" dirty="0"/>
          </a:p>
        </p:txBody>
      </p:sp>
    </p:spTree>
    <p:extLst>
      <p:ext uri="{BB962C8B-B14F-4D97-AF65-F5344CB8AC3E}">
        <p14:creationId xmlns:p14="http://schemas.microsoft.com/office/powerpoint/2010/main" val="3835829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Οι νέες θεσμικές λειτουργιές των αυτοδιοικητικών περιφερειών και των </a:t>
            </a:r>
            <a:r>
              <a:rPr lang="el-GR" sz="3000" dirty="0" smtClean="0"/>
              <a:t>δήμων </a:t>
            </a:r>
            <a:r>
              <a:rPr lang="el-GR" sz="3000" b="0" dirty="0" smtClean="0"/>
              <a:t>2/8</a:t>
            </a:r>
            <a:endParaRPr lang="el-GR" sz="3000" b="0" dirty="0"/>
          </a:p>
        </p:txBody>
      </p:sp>
      <p:sp>
        <p:nvSpPr>
          <p:cNvPr id="2" name="Θέση περιεχομένου 1"/>
          <p:cNvSpPr>
            <a:spLocks noGrp="1"/>
          </p:cNvSpPr>
          <p:nvPr>
            <p:ph idx="1"/>
          </p:nvPr>
        </p:nvSpPr>
        <p:spPr/>
        <p:txBody>
          <a:bodyPr/>
          <a:lstStyle/>
          <a:p>
            <a:pPr algn="just"/>
            <a:r>
              <a:rPr lang="el-GR" sz="2000" dirty="0"/>
              <a:t>Η εμπειρία του νομοθέτη εκ των υλοποιήσεων των δράσεων, του Γ’ Κ.Π.Σ., του Ε.Σ.Π.Α. 2007-2013 και του Προγράμματος «Θησέας» διατυπώνεται ως η αναγκαιότητα της δημιουργίας Δήμων, οι οποίοι πρέπει να έχουν επιχειρησιακές δυνατότητες, αξιοποίησης και εκτέλεσης τοπικών αναπτυξιακών πρωτοβουλιών, σύμφωνα με τις οδηγίες της Ευρωπαϊκής Ένωσης και σύμφωνα με τα ισχύοντα στην Ευρώπη των Περιφερειών.</a:t>
            </a:r>
          </a:p>
          <a:p>
            <a:pPr algn="just"/>
            <a:r>
              <a:rPr lang="el-GR" sz="2000" dirty="0"/>
              <a:t>Η πέμπτη παράγραφος του ίδιου νόμου κάνει μνεία του άρθρου 101 παρ.2 του Συντάγματος της Ελλάδας, που ορίζει ότι, «Η διοικητική διαίρεση της Χώρας διαμορφώνεται με βάση τις γεωοικονομικές, κοινωνικές, και συγκοινωνιακές συνθήκες», δηλαδή με κριτήρια αναπτυξιακά, γεωγραφικά, βιώσιμης ανάπτυξης, οικονομικά, χωροταξικά κλπ., τα οποία όμως μπορούν να συμβάλουν στη χωρική ολοκλήρωση των νέων ενοτήτων σε σύγχρονη βάση με νέες προοπτικές βιώσιμης ανάπτυξης της τοπικής κοινωνίας που εκφράζουν.</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23</a:t>
            </a:fld>
            <a:endParaRPr lang="en-US" dirty="0"/>
          </a:p>
        </p:txBody>
      </p:sp>
    </p:spTree>
    <p:extLst>
      <p:ext uri="{BB962C8B-B14F-4D97-AF65-F5344CB8AC3E}">
        <p14:creationId xmlns:p14="http://schemas.microsoft.com/office/powerpoint/2010/main" val="2758129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Οι νέες θεσμικές λειτουργιές των αυτοδιοικητικών περιφερειών και των </a:t>
            </a:r>
            <a:r>
              <a:rPr lang="el-GR" sz="3000" dirty="0" smtClean="0"/>
              <a:t>δήμων </a:t>
            </a:r>
            <a:r>
              <a:rPr lang="el-GR" sz="3000" b="0" dirty="0" smtClean="0"/>
              <a:t>3/8</a:t>
            </a:r>
            <a:endParaRPr lang="el-GR" sz="3000" b="0" dirty="0"/>
          </a:p>
        </p:txBody>
      </p:sp>
      <p:sp>
        <p:nvSpPr>
          <p:cNvPr id="2" name="Θέση περιεχομένου 1"/>
          <p:cNvSpPr>
            <a:spLocks noGrp="1"/>
          </p:cNvSpPr>
          <p:nvPr>
            <p:ph idx="1"/>
          </p:nvPr>
        </p:nvSpPr>
        <p:spPr/>
        <p:txBody>
          <a:bodyPr/>
          <a:lstStyle/>
          <a:p>
            <a:pPr algn="just"/>
            <a:r>
              <a:rPr lang="el-GR" sz="2000" dirty="0"/>
              <a:t>Οι παράγοντες ή τα συλλογικά όργανα, που συμμετέχουν στο Θεσμικό Πλαίσιο της Περιφερειακής Ανάπτυξης των Δήμων, βάσει των αρμοδιοτήτων τους και σύμφωνα με τις μεταβολές, που επήλθαν στον Χάρτη της Τοπικής Αυτοδιοίκησης είναι οι παρακάτω:</a:t>
            </a:r>
          </a:p>
          <a:p>
            <a:pPr marL="114300" indent="0" algn="just">
              <a:buNone/>
            </a:pPr>
            <a:endParaRPr lang="el-GR" sz="2000" dirty="0"/>
          </a:p>
          <a:p>
            <a:pPr marL="114300" indent="0" algn="just">
              <a:buNone/>
            </a:pPr>
            <a:r>
              <a:rPr lang="el-GR" sz="2000" b="1" dirty="0"/>
              <a:t>Ο Δήμαρχος</a:t>
            </a:r>
          </a:p>
          <a:p>
            <a:pPr algn="just"/>
            <a:r>
              <a:rPr lang="el-GR" sz="2000" dirty="0"/>
              <a:t>Ο Δήμαρχος, ως ασκών διοικητικά και επιτελικά καθήκοντα, </a:t>
            </a:r>
            <a:r>
              <a:rPr lang="el-GR" sz="2000" dirty="0" smtClean="0"/>
              <a:t>προΐσταται, </a:t>
            </a:r>
            <a:r>
              <a:rPr lang="el-GR" sz="2000" dirty="0"/>
              <a:t>συντονίζει και υλοποιεί το Πρόγραμμα της Δημοτικής Αρχής. Ακόμη, μεταξύ των άλλων, είναι και ο Προϊστάμενος της Εκτελεστικής Επιτροπής και ως εκ τούτου συντονίζει και δι αυτής και όλες τις δημοτικές πολιτικές μεταξύ των οποίων είναι και οι αναπτυξιακές πολιτικές.</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24</a:t>
            </a:fld>
            <a:endParaRPr lang="en-US" dirty="0"/>
          </a:p>
        </p:txBody>
      </p:sp>
    </p:spTree>
    <p:extLst>
      <p:ext uri="{BB962C8B-B14F-4D97-AF65-F5344CB8AC3E}">
        <p14:creationId xmlns:p14="http://schemas.microsoft.com/office/powerpoint/2010/main" val="1672640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Οι νεες θεσμικές λειτουργιές των αυτοδιοικητικών περιφερειών και των </a:t>
            </a:r>
            <a:r>
              <a:rPr lang="el-GR" sz="3000" dirty="0" smtClean="0"/>
              <a:t>δήμων </a:t>
            </a:r>
            <a:r>
              <a:rPr lang="el-GR" sz="3000" b="0" dirty="0" smtClean="0"/>
              <a:t>4/8</a:t>
            </a:r>
            <a:endParaRPr lang="el-GR" sz="3000" b="0" dirty="0"/>
          </a:p>
        </p:txBody>
      </p:sp>
      <p:sp>
        <p:nvSpPr>
          <p:cNvPr id="2" name="Θέση περιεχομένου 1"/>
          <p:cNvSpPr>
            <a:spLocks noGrp="1"/>
          </p:cNvSpPr>
          <p:nvPr>
            <p:ph idx="1"/>
          </p:nvPr>
        </p:nvSpPr>
        <p:spPr/>
        <p:txBody>
          <a:bodyPr/>
          <a:lstStyle/>
          <a:p>
            <a:pPr marL="114300" indent="0" algn="just">
              <a:buNone/>
            </a:pPr>
            <a:r>
              <a:rPr lang="el-GR" sz="2000" b="1" dirty="0"/>
              <a:t>Το Δημοτικό Συμβούλιο</a:t>
            </a:r>
          </a:p>
          <a:p>
            <a:pPr algn="just"/>
            <a:r>
              <a:rPr lang="el-GR" sz="2000" dirty="0"/>
              <a:t>Το Δημοτικό Συμβούλιο, σύμφωνα με τον νόμο, έχει γενική  αρμοδιότητα να αποφασίζει για όλα τα θέματα που αφορούν τον Δήμο. Όμως δεν έχει αρμοδιότητες σε θέματα, που ανήκουν στις αρμοδιότητες του Δημάρχου, στις αρμοδιότητες των συμβουλίων Δημοτικών ή των Τοπικών Κοινοτήτων και του προέδρου τους ή του Εκπροσώπου Τοπικής Κοινότητας.</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25</a:t>
            </a:fld>
            <a:endParaRPr lang="en-US" dirty="0"/>
          </a:p>
        </p:txBody>
      </p:sp>
    </p:spTree>
    <p:extLst>
      <p:ext uri="{BB962C8B-B14F-4D97-AF65-F5344CB8AC3E}">
        <p14:creationId xmlns:p14="http://schemas.microsoft.com/office/powerpoint/2010/main" val="1931341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Οι νεες θεσμικές λειτουργιές των αυτοδιοικητικών περιφερειών και των </a:t>
            </a:r>
            <a:r>
              <a:rPr lang="el-GR" sz="3000" dirty="0" smtClean="0"/>
              <a:t>δήμων </a:t>
            </a:r>
            <a:r>
              <a:rPr lang="el-GR" sz="3000" b="0" dirty="0" smtClean="0"/>
              <a:t>5/8</a:t>
            </a:r>
            <a:endParaRPr lang="el-GR" sz="3000" b="0" dirty="0"/>
          </a:p>
        </p:txBody>
      </p:sp>
      <p:sp>
        <p:nvSpPr>
          <p:cNvPr id="2" name="Θέση περιεχομένου 1"/>
          <p:cNvSpPr>
            <a:spLocks noGrp="1"/>
          </p:cNvSpPr>
          <p:nvPr>
            <p:ph idx="1"/>
          </p:nvPr>
        </p:nvSpPr>
        <p:spPr/>
        <p:txBody>
          <a:bodyPr/>
          <a:lstStyle/>
          <a:p>
            <a:pPr marL="114300" indent="0" algn="just">
              <a:buNone/>
            </a:pPr>
            <a:r>
              <a:rPr lang="el-GR" sz="2000" b="1" dirty="0"/>
              <a:t>Η Εκτελεστική Επιτροπή</a:t>
            </a:r>
          </a:p>
          <a:p>
            <a:pPr algn="just"/>
            <a:r>
              <a:rPr lang="el-GR" sz="2000" dirty="0"/>
              <a:t>Η Εκτελεστική Επιτροπή στην οποία συμμετέχουν ο Δήμαρχος ως Πρόεδρος και οι Αντιδήμαρχοι, που ορίζονται από τον Δήμαρχο, έχει εισηγητικές και συντονιστικές αρμοδιότητες.</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26</a:t>
            </a:fld>
            <a:endParaRPr lang="en-US" dirty="0"/>
          </a:p>
        </p:txBody>
      </p:sp>
    </p:spTree>
    <p:extLst>
      <p:ext uri="{BB962C8B-B14F-4D97-AF65-F5344CB8AC3E}">
        <p14:creationId xmlns:p14="http://schemas.microsoft.com/office/powerpoint/2010/main" val="1451213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Οι νεες θεσμικές λειτουργιές των αυτοδιοικητικών περιφερειών και των </a:t>
            </a:r>
            <a:r>
              <a:rPr lang="el-GR" sz="3000" dirty="0" smtClean="0"/>
              <a:t>δήμων </a:t>
            </a:r>
            <a:r>
              <a:rPr lang="el-GR" sz="3000" b="0" dirty="0" smtClean="0"/>
              <a:t>6/8</a:t>
            </a:r>
            <a:endParaRPr lang="el-GR" sz="3000" b="0" dirty="0"/>
          </a:p>
        </p:txBody>
      </p:sp>
      <p:sp>
        <p:nvSpPr>
          <p:cNvPr id="2" name="Θέση περιεχομένου 1"/>
          <p:cNvSpPr>
            <a:spLocks noGrp="1"/>
          </p:cNvSpPr>
          <p:nvPr>
            <p:ph idx="1"/>
          </p:nvPr>
        </p:nvSpPr>
        <p:spPr/>
        <p:txBody>
          <a:bodyPr/>
          <a:lstStyle/>
          <a:p>
            <a:pPr marL="114300" indent="0" algn="just">
              <a:buNone/>
            </a:pPr>
            <a:r>
              <a:rPr lang="el-GR" sz="2000" b="1" dirty="0"/>
              <a:t>Η Επιτροπή Ποιότητα Ζωής</a:t>
            </a:r>
          </a:p>
          <a:p>
            <a:pPr algn="just"/>
            <a:r>
              <a:rPr lang="el-GR" sz="2000" dirty="0"/>
              <a:t>Η Επιτροπή Ποιότητα Ζωής, εκτός των άλλων αποφασιστικών αρμοδιοτήτων της για άλλα ζητήματα, έχει θεσμικές αρμοδιότητες υποχρεωτικού εισηγητικού χαρακτήρα προς το Δημοτικό Συμβούλιο, οι οποίες αναφέρονται σε ζητήματα, που έχουν σχέση με τη περιφερειακή ανάπτυξη και τα οποία αναφέρονται κυρίως σε επιλογές, καθορισμούς χρήσεων γης, σε επιλογές χωροταξικού και πολεοδομικού σχεδιασμού σε σχέση με την αειφόρο ανάπτυξη κλπ.</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27</a:t>
            </a:fld>
            <a:endParaRPr lang="en-US" dirty="0"/>
          </a:p>
        </p:txBody>
      </p:sp>
    </p:spTree>
    <p:extLst>
      <p:ext uri="{BB962C8B-B14F-4D97-AF65-F5344CB8AC3E}">
        <p14:creationId xmlns:p14="http://schemas.microsoft.com/office/powerpoint/2010/main" val="3700028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Οι νεες θεσμικές λειτουργιές των αυτοδιοικητικών περιφερειών και των </a:t>
            </a:r>
            <a:r>
              <a:rPr lang="el-GR" sz="3000" dirty="0" smtClean="0"/>
              <a:t>δήμων </a:t>
            </a:r>
            <a:r>
              <a:rPr lang="el-GR" sz="3000" b="0" dirty="0" smtClean="0"/>
              <a:t>7/8</a:t>
            </a:r>
            <a:endParaRPr lang="el-GR" sz="3000" b="0" dirty="0"/>
          </a:p>
        </p:txBody>
      </p:sp>
      <p:sp>
        <p:nvSpPr>
          <p:cNvPr id="2" name="Θέση περιεχομένου 1"/>
          <p:cNvSpPr>
            <a:spLocks noGrp="1"/>
          </p:cNvSpPr>
          <p:nvPr>
            <p:ph idx="1"/>
          </p:nvPr>
        </p:nvSpPr>
        <p:spPr/>
        <p:txBody>
          <a:bodyPr/>
          <a:lstStyle/>
          <a:p>
            <a:pPr marL="114300" indent="0" algn="just">
              <a:buNone/>
            </a:pPr>
            <a:r>
              <a:rPr lang="el-GR" sz="2000" b="1" dirty="0"/>
              <a:t>Η Δημοτική Επιτροπή Διαβούλευσης</a:t>
            </a:r>
          </a:p>
          <a:p>
            <a:pPr algn="just"/>
            <a:r>
              <a:rPr lang="el-GR" sz="2000" dirty="0"/>
              <a:t>Η Δημοτική Επιτροπή Διαβούλευσης θεσμοθετήθηκε βάσει του άρθρου 76 και έχει γνωμοδοτικό χαρακτήρα. Συγκροτείται με απόφαση του Δημοτικού Συμβουλίου.</a:t>
            </a:r>
          </a:p>
          <a:p>
            <a:pPr algn="just"/>
            <a:r>
              <a:rPr lang="el-GR" sz="2000" dirty="0"/>
              <a:t>Οι αρμοδιότητές της, κυρίως, είναι να πραγματοποιεί οργανωμένες διαβουλεύσεις θεσμικού χαρακτήρα επί διαφόρων θεμάτων μεταξύ των οποίων και επί ζητημάτων, που έχουν σχέση με αναπτυξιακές πολιτικές του Δήμου.</a:t>
            </a:r>
          </a:p>
          <a:p>
            <a:pPr algn="just"/>
            <a:r>
              <a:rPr lang="el-GR" sz="2000" dirty="0"/>
              <a:t>Αυτή επιδιώκει με το έργο της να καθιστά συναινετικές με τη τοπική κοινωνία όλες τις επιλογές, που έχουν σχέση με τη τοπική ανάπτυξη.</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28</a:t>
            </a:fld>
            <a:endParaRPr lang="en-US" dirty="0"/>
          </a:p>
        </p:txBody>
      </p:sp>
    </p:spTree>
    <p:extLst>
      <p:ext uri="{BB962C8B-B14F-4D97-AF65-F5344CB8AC3E}">
        <p14:creationId xmlns:p14="http://schemas.microsoft.com/office/powerpoint/2010/main" val="2480219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Οι νεες θεσμικές λειτουργιές των αυτοδιοικητικών περιφερειών και των </a:t>
            </a:r>
            <a:r>
              <a:rPr lang="el-GR" sz="3000" dirty="0" smtClean="0"/>
              <a:t>δήμων </a:t>
            </a:r>
            <a:r>
              <a:rPr lang="el-GR" sz="3000" b="0" dirty="0" smtClean="0"/>
              <a:t>8/8</a:t>
            </a:r>
            <a:endParaRPr lang="el-GR" sz="3000" b="0" dirty="0"/>
          </a:p>
        </p:txBody>
      </p:sp>
      <p:sp>
        <p:nvSpPr>
          <p:cNvPr id="2" name="Θέση περιεχομένου 1"/>
          <p:cNvSpPr>
            <a:spLocks noGrp="1"/>
          </p:cNvSpPr>
          <p:nvPr>
            <p:ph idx="1"/>
          </p:nvPr>
        </p:nvSpPr>
        <p:spPr/>
        <p:txBody>
          <a:bodyPr/>
          <a:lstStyle/>
          <a:p>
            <a:pPr marL="114300" indent="0" algn="just">
              <a:buNone/>
            </a:pPr>
            <a:r>
              <a:rPr lang="el-GR" sz="2000" b="1" dirty="0"/>
              <a:t>Η Συνέλευση Κατοίκων Τοπικής Κοινότητας</a:t>
            </a:r>
          </a:p>
          <a:p>
            <a:pPr algn="just"/>
            <a:r>
              <a:rPr lang="el-GR" sz="2000" dirty="0"/>
              <a:t>Οι μόνιμοι κάτοικοι και φορείς της τοπικής κοινότητας δύνανται στα πλαίσια του νόμου να συνέρχονται σε συνέλευση προκειμένου να συζητούν και να αποφασίζουν για να προτείνουν προς τη Δημοτική Αρχή επί ζητημάτων, που έχουν κυρίως αναπτυξιακό τοπικό χαρακτήρα πέραν των άλλων θεμάτων αρμοδιοτήτων τους.</a:t>
            </a:r>
          </a:p>
          <a:p>
            <a:pPr algn="just"/>
            <a:r>
              <a:rPr lang="el-GR" sz="2000" dirty="0"/>
              <a:t>Οι </a:t>
            </a:r>
            <a:r>
              <a:rPr lang="el-GR" sz="2000" dirty="0" smtClean="0"/>
              <a:t>ανωτέρω, </a:t>
            </a:r>
            <a:r>
              <a:rPr lang="el-GR" sz="2000" dirty="0"/>
              <a:t>θεσμικά, λαμβάνουν μέρος στη διαμόρφωση, σύμφωνα με το νόμο, στο θεσμικό πλαίσιο της περιφερειακής ανάπτυξης ή έχουν λόγο γνωμοδοτικό στις δράσεις υλοποίησης αυτού.</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29</a:t>
            </a:fld>
            <a:endParaRPr lang="en-US" dirty="0"/>
          </a:p>
        </p:txBody>
      </p:sp>
    </p:spTree>
    <p:extLst>
      <p:ext uri="{BB962C8B-B14F-4D97-AF65-F5344CB8AC3E}">
        <p14:creationId xmlns:p14="http://schemas.microsoft.com/office/powerpoint/2010/main" val="3845416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sz="3600" dirty="0" smtClean="0"/>
              <a:t>ΤΟ ΣΥΓΧΡΟΝΟ ΘΕΣΜΙΚΟ ΠΛΑΙΣΙΟ ΤΗΣ ΠΕΡΙΦΕΡΕΙΑΚΗΣ ΑΝΑΠΤΥΞΗΣ ΣΤΗΝ ΕΛΛΑΔΑ</a:t>
            </a:r>
            <a:endParaRPr lang="en-US" sz="3600" dirty="0"/>
          </a:p>
        </p:txBody>
      </p:sp>
      <p:sp>
        <p:nvSpPr>
          <p:cNvPr id="5" name="Slide Number Placeholder 4"/>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3</a:t>
            </a:fld>
            <a:endParaRPr lang="en-US" dirty="0"/>
          </a:p>
        </p:txBody>
      </p:sp>
    </p:spTree>
    <p:extLst>
      <p:ext uri="{BB962C8B-B14F-4D97-AF65-F5344CB8AC3E}">
        <p14:creationId xmlns:p14="http://schemas.microsoft.com/office/powerpoint/2010/main" val="1188004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Δεύτερος βαθμός </a:t>
            </a:r>
            <a:br>
              <a:rPr lang="el-GR" sz="3000" dirty="0" smtClean="0"/>
            </a:br>
            <a:r>
              <a:rPr lang="el-GR" sz="3000" dirty="0" smtClean="0"/>
              <a:t>αυτοδιοίκηση </a:t>
            </a:r>
            <a:r>
              <a:rPr lang="el-GR" sz="3000" dirty="0" smtClean="0"/>
              <a:t>περιφέρειες </a:t>
            </a:r>
            <a:r>
              <a:rPr lang="el-GR" sz="3000" b="0" dirty="0" smtClean="0"/>
              <a:t>1/2</a:t>
            </a:r>
            <a:endParaRPr lang="el-GR" sz="3000" b="0" dirty="0"/>
          </a:p>
        </p:txBody>
      </p:sp>
      <p:sp>
        <p:nvSpPr>
          <p:cNvPr id="2" name="Θέση περιεχομένου 1"/>
          <p:cNvSpPr>
            <a:spLocks noGrp="1"/>
          </p:cNvSpPr>
          <p:nvPr>
            <p:ph idx="1"/>
          </p:nvPr>
        </p:nvSpPr>
        <p:spPr/>
        <p:txBody>
          <a:bodyPr/>
          <a:lstStyle/>
          <a:p>
            <a:pPr algn="just"/>
            <a:r>
              <a:rPr lang="el-GR" sz="1800" dirty="0"/>
              <a:t>Τα διοικητικά όργανα των Περιφερειών σε ότι αφορά τα φυσικά Πρόσωπα είναι ο Περιφερειάρχης, οι Αντιπεριφερειάρχες, τα Μέλη των Περιφερειακών Συμβουλίων.</a:t>
            </a:r>
          </a:p>
          <a:p>
            <a:pPr algn="just"/>
            <a:r>
              <a:rPr lang="el-GR" sz="1800" dirty="0"/>
              <a:t>Τα συλλογικά όργανα είναι το Περιφερειακό Συμβούλιο, η Οικονομική Επιτροπή και η Εκτελεστική Επιτροπή. </a:t>
            </a:r>
          </a:p>
          <a:p>
            <a:pPr algn="just"/>
            <a:r>
              <a:rPr lang="el-GR" sz="1800" dirty="0"/>
              <a:t>Η θητεία της Περιφερειακής περιόδου είναι 5 έτη. Κατά τον νομοθέτη, το ανωτέρω διασφαλίζει τον καλύτερο προγραμματισμό των δράσεων των περιφερειακών αρχών.</a:t>
            </a:r>
          </a:p>
          <a:p>
            <a:pPr algn="just"/>
            <a:r>
              <a:rPr lang="el-GR" sz="1800" dirty="0"/>
              <a:t>Κυρίως, η Περιφερειακή Αυτοδιοίκηση αποτελεί τον δεύτερο αυτοδιοικητικό βαθμό, που το Σύνταγμα επιτάσσει και είναι η μετεξέλιξη του καταργηθέντος Νομαρχιακού αυτοδιοικητικού επιπέδου της σε χωρικό επίπεδο μεγαλύτερο των καταργηθέντων Νομαρχιών για μια σειρά από λόγους όπως:</a:t>
            </a:r>
          </a:p>
          <a:p>
            <a:pPr lvl="1" algn="just">
              <a:buFont typeface="Lucida Grande"/>
              <a:buChar char="-"/>
            </a:pPr>
            <a:r>
              <a:rPr lang="el-GR" sz="1800" dirty="0"/>
              <a:t>Είναι ισχυρότερη η άποψη ότι προγράμματα </a:t>
            </a:r>
            <a:r>
              <a:rPr lang="el-GR" sz="1800" dirty="0" smtClean="0"/>
              <a:t>περιφερειακής </a:t>
            </a:r>
            <a:r>
              <a:rPr lang="el-GR" sz="1800" dirty="0"/>
              <a:t>ανάπτυξης σχεδιάζονται και εκτελούνται αποτελεσματικότερα και καθίστανται ολοκληρωμένες αναπτυξιακές πολιτικές σε ευρύτερους </a:t>
            </a:r>
            <a:r>
              <a:rPr lang="el-GR" sz="1800" dirty="0" smtClean="0"/>
              <a:t>χώρους των </a:t>
            </a:r>
            <a:r>
              <a:rPr lang="el-GR" sz="1800" dirty="0"/>
              <a:t>παραπάνω καταργηθέντων ενοτήτων</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30</a:t>
            </a:fld>
            <a:endParaRPr lang="en-US" dirty="0"/>
          </a:p>
        </p:txBody>
      </p:sp>
    </p:spTree>
    <p:extLst>
      <p:ext uri="{BB962C8B-B14F-4D97-AF65-F5344CB8AC3E}">
        <p14:creationId xmlns:p14="http://schemas.microsoft.com/office/powerpoint/2010/main" val="1365727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Δεύτερος βαθμός </a:t>
            </a:r>
            <a:br>
              <a:rPr lang="el-GR" sz="3000" dirty="0" smtClean="0"/>
            </a:br>
            <a:r>
              <a:rPr lang="el-GR" sz="3000" dirty="0" smtClean="0"/>
              <a:t>αυτοδιοίκηση </a:t>
            </a:r>
            <a:r>
              <a:rPr lang="el-GR" sz="3000" dirty="0" smtClean="0"/>
              <a:t>περιφέρειες </a:t>
            </a:r>
            <a:r>
              <a:rPr lang="el-GR" sz="3000" b="0" dirty="0" smtClean="0"/>
              <a:t>2/2</a:t>
            </a:r>
            <a:endParaRPr lang="el-GR" sz="3000" b="0" dirty="0"/>
          </a:p>
        </p:txBody>
      </p:sp>
      <p:sp>
        <p:nvSpPr>
          <p:cNvPr id="2" name="Θέση περιεχομένου 1"/>
          <p:cNvSpPr>
            <a:spLocks noGrp="1"/>
          </p:cNvSpPr>
          <p:nvPr>
            <p:ph idx="1"/>
          </p:nvPr>
        </p:nvSpPr>
        <p:spPr/>
        <p:txBody>
          <a:bodyPr/>
          <a:lstStyle/>
          <a:p>
            <a:pPr lvl="1" algn="just">
              <a:buFont typeface="Lucida Grande"/>
              <a:buChar char="-"/>
            </a:pPr>
            <a:r>
              <a:rPr lang="el-GR" sz="2000" dirty="0"/>
              <a:t>Οι χωρικές ενότητες των παλαιών Νομαρχιών συναντούσαν δυσχέρειες στις συμμετοχές τους σε διάφορα όργανα αιρετών της Ευρωπαϊκής Ένωσης, όπως προβλέπεται από το θεσμικό πλαίσιο αυτής (πχ. η Επιτροπή των Περιφερειών κ.α.).</a:t>
            </a:r>
          </a:p>
          <a:p>
            <a:pPr algn="just"/>
            <a:r>
              <a:rPr lang="el-GR" dirty="0"/>
              <a:t>Οι Περιφέρειες ανέλαβαν όλες τις αρμοδιότητες των καταργηθέντων Νομαρχιακών Αυτοδιοικήσεων, ανέλαβαν πολλές αρμοδιότητες, που είχαν καταργηθείσες Κρατικές Περιφέρειες εκτός από εκείνες που διατήρησε το Κράτος, όπως είναι τα βασικά ζητήματα Χωροταξίας και Πολεοδομίας, η Δασική Πολιτική, η Μεταναστευτική Πολιτική κ.α. που δεν διασπούν τη Κρατική Ενότητα. </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31</a:t>
            </a:fld>
            <a:endParaRPr lang="en-US" dirty="0"/>
          </a:p>
        </p:txBody>
      </p:sp>
    </p:spTree>
    <p:extLst>
      <p:ext uri="{BB962C8B-B14F-4D97-AF65-F5344CB8AC3E}">
        <p14:creationId xmlns:p14="http://schemas.microsoft.com/office/powerpoint/2010/main" val="14581608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Οι αυτοδιοικήθηκες περιφέρειες της Ελλάδας με βάση το πρόγραμμα «Καλλικράτης»</a:t>
            </a:r>
            <a:endParaRPr lang="el-GR" sz="3000" dirty="0"/>
          </a:p>
        </p:txBody>
      </p:sp>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4248301631"/>
              </p:ext>
            </p:extLst>
          </p:nvPr>
        </p:nvGraphicFramePr>
        <p:xfrm>
          <a:off x="1116013" y="1268413"/>
          <a:ext cx="6985000" cy="5191760"/>
        </p:xfrm>
        <a:graphic>
          <a:graphicData uri="http://schemas.openxmlformats.org/drawingml/2006/table">
            <a:tbl>
              <a:tblPr firstRow="1" bandRow="1">
                <a:tableStyleId>{5C22544A-7EE6-4342-B048-85BDC9FD1C3A}</a:tableStyleId>
              </a:tblPr>
              <a:tblGrid>
                <a:gridCol w="4464099"/>
                <a:gridCol w="2520901"/>
              </a:tblGrid>
              <a:tr h="370840">
                <a:tc>
                  <a:txBody>
                    <a:bodyPr/>
                    <a:lstStyle/>
                    <a:p>
                      <a:r>
                        <a:rPr lang="el-GR" dirty="0" smtClean="0">
                          <a:latin typeface="Calibri" panose="020F0502020204030204" pitchFamily="34" charset="0"/>
                        </a:rPr>
                        <a:t>Περιφέρεια </a:t>
                      </a:r>
                      <a:endParaRPr lang="el-GR" dirty="0">
                        <a:latin typeface="Calibri" panose="020F0502020204030204" pitchFamily="34" charset="0"/>
                      </a:endParaRPr>
                    </a:p>
                  </a:txBody>
                  <a:tcPr/>
                </a:tc>
                <a:tc>
                  <a:txBody>
                    <a:bodyPr/>
                    <a:lstStyle/>
                    <a:p>
                      <a:r>
                        <a:rPr lang="el-GR" dirty="0" smtClean="0">
                          <a:latin typeface="Calibri" panose="020F0502020204030204" pitchFamily="34" charset="0"/>
                        </a:rPr>
                        <a:t>Έδρα</a:t>
                      </a:r>
                      <a:endParaRPr lang="el-GR" dirty="0">
                        <a:latin typeface="Calibri" panose="020F0502020204030204" pitchFamily="34" charset="0"/>
                      </a:endParaRPr>
                    </a:p>
                  </a:txBody>
                  <a:tcPr/>
                </a:tc>
              </a:tr>
              <a:tr h="370840">
                <a:tc>
                  <a:txBody>
                    <a:bodyPr/>
                    <a:lstStyle/>
                    <a:p>
                      <a:r>
                        <a:rPr lang="el-GR" dirty="0" smtClean="0">
                          <a:latin typeface="Calibri" panose="020F0502020204030204" pitchFamily="34" charset="0"/>
                        </a:rPr>
                        <a:t>1. Ανατολική Μακεδονία και</a:t>
                      </a:r>
                      <a:r>
                        <a:rPr lang="el-GR" baseline="0" dirty="0" smtClean="0">
                          <a:latin typeface="Calibri" panose="020F0502020204030204" pitchFamily="34" charset="0"/>
                        </a:rPr>
                        <a:t> Θράκη</a:t>
                      </a:r>
                      <a:endParaRPr lang="el-GR" dirty="0">
                        <a:latin typeface="Calibri" panose="020F0502020204030204" pitchFamily="34" charset="0"/>
                      </a:endParaRPr>
                    </a:p>
                  </a:txBody>
                  <a:tcPr/>
                </a:tc>
                <a:tc>
                  <a:txBody>
                    <a:bodyPr/>
                    <a:lstStyle/>
                    <a:p>
                      <a:r>
                        <a:rPr lang="el-GR" dirty="0" smtClean="0">
                          <a:latin typeface="Calibri" panose="020F0502020204030204" pitchFamily="34" charset="0"/>
                        </a:rPr>
                        <a:t>Κομοτηνή</a:t>
                      </a:r>
                      <a:endParaRPr lang="el-GR" dirty="0">
                        <a:latin typeface="Calibri" panose="020F0502020204030204" pitchFamily="34" charset="0"/>
                      </a:endParaRPr>
                    </a:p>
                  </a:txBody>
                  <a:tcPr/>
                </a:tc>
              </a:tr>
              <a:tr h="370840">
                <a:tc>
                  <a:txBody>
                    <a:bodyPr/>
                    <a:lstStyle/>
                    <a:p>
                      <a:r>
                        <a:rPr lang="el-GR" dirty="0" smtClean="0">
                          <a:latin typeface="Calibri" panose="020F0502020204030204" pitchFamily="34" charset="0"/>
                        </a:rPr>
                        <a:t>2. Κεντρική Μακεδονία</a:t>
                      </a:r>
                      <a:endParaRPr lang="el-GR" dirty="0">
                        <a:latin typeface="Calibri" panose="020F0502020204030204" pitchFamily="34" charset="0"/>
                      </a:endParaRPr>
                    </a:p>
                  </a:txBody>
                  <a:tcPr/>
                </a:tc>
                <a:tc>
                  <a:txBody>
                    <a:bodyPr/>
                    <a:lstStyle/>
                    <a:p>
                      <a:r>
                        <a:rPr lang="el-GR" dirty="0" smtClean="0">
                          <a:latin typeface="Calibri" panose="020F0502020204030204" pitchFamily="34" charset="0"/>
                        </a:rPr>
                        <a:t>Θεσσαλονίκη</a:t>
                      </a:r>
                      <a:endParaRPr lang="el-GR" dirty="0">
                        <a:latin typeface="Calibri" panose="020F0502020204030204" pitchFamily="34" charset="0"/>
                      </a:endParaRPr>
                    </a:p>
                  </a:txBody>
                  <a:tcPr/>
                </a:tc>
              </a:tr>
              <a:tr h="370840">
                <a:tc>
                  <a:txBody>
                    <a:bodyPr/>
                    <a:lstStyle/>
                    <a:p>
                      <a:r>
                        <a:rPr lang="el-GR" dirty="0" smtClean="0">
                          <a:latin typeface="Calibri" panose="020F0502020204030204" pitchFamily="34" charset="0"/>
                        </a:rPr>
                        <a:t>3. Δυτική Μακεδονία</a:t>
                      </a:r>
                      <a:endParaRPr lang="el-GR" dirty="0">
                        <a:latin typeface="Calibri" panose="020F0502020204030204" pitchFamily="34" charset="0"/>
                      </a:endParaRPr>
                    </a:p>
                  </a:txBody>
                  <a:tcPr/>
                </a:tc>
                <a:tc>
                  <a:txBody>
                    <a:bodyPr/>
                    <a:lstStyle/>
                    <a:p>
                      <a:r>
                        <a:rPr lang="el-GR" dirty="0" smtClean="0">
                          <a:latin typeface="Calibri" panose="020F0502020204030204" pitchFamily="34" charset="0"/>
                        </a:rPr>
                        <a:t>Κοζάνη</a:t>
                      </a:r>
                      <a:endParaRPr lang="el-GR" dirty="0">
                        <a:latin typeface="Calibri" panose="020F0502020204030204" pitchFamily="34" charset="0"/>
                      </a:endParaRPr>
                    </a:p>
                  </a:txBody>
                  <a:tcPr/>
                </a:tc>
              </a:tr>
              <a:tr h="370840">
                <a:tc>
                  <a:txBody>
                    <a:bodyPr/>
                    <a:lstStyle/>
                    <a:p>
                      <a:r>
                        <a:rPr lang="el-GR" dirty="0" smtClean="0">
                          <a:latin typeface="Calibri" panose="020F0502020204030204" pitchFamily="34" charset="0"/>
                        </a:rPr>
                        <a:t>4. Περιφέρεια</a:t>
                      </a:r>
                      <a:r>
                        <a:rPr lang="el-GR" baseline="0" dirty="0" smtClean="0">
                          <a:latin typeface="Calibri" panose="020F0502020204030204" pitchFamily="34" charset="0"/>
                        </a:rPr>
                        <a:t> Ηπείρου</a:t>
                      </a:r>
                      <a:endParaRPr lang="el-GR" dirty="0">
                        <a:latin typeface="Calibri" panose="020F0502020204030204" pitchFamily="34" charset="0"/>
                      </a:endParaRPr>
                    </a:p>
                  </a:txBody>
                  <a:tcPr/>
                </a:tc>
                <a:tc>
                  <a:txBody>
                    <a:bodyPr/>
                    <a:lstStyle/>
                    <a:p>
                      <a:r>
                        <a:rPr lang="el-GR" dirty="0" smtClean="0">
                          <a:latin typeface="Calibri" panose="020F0502020204030204" pitchFamily="34" charset="0"/>
                        </a:rPr>
                        <a:t>Ιωάννινα</a:t>
                      </a:r>
                      <a:endParaRPr lang="el-GR" dirty="0">
                        <a:latin typeface="Calibri" panose="020F0502020204030204" pitchFamily="34" charset="0"/>
                      </a:endParaRPr>
                    </a:p>
                  </a:txBody>
                  <a:tcPr/>
                </a:tc>
              </a:tr>
              <a:tr h="370840">
                <a:tc>
                  <a:txBody>
                    <a:bodyPr/>
                    <a:lstStyle/>
                    <a:p>
                      <a:r>
                        <a:rPr lang="el-GR" dirty="0" smtClean="0">
                          <a:latin typeface="Calibri" panose="020F0502020204030204" pitchFamily="34" charset="0"/>
                        </a:rPr>
                        <a:t>5. Περιφέρεια</a:t>
                      </a:r>
                      <a:r>
                        <a:rPr lang="el-GR" baseline="0" dirty="0" smtClean="0">
                          <a:latin typeface="Calibri" panose="020F0502020204030204" pitchFamily="34" charset="0"/>
                        </a:rPr>
                        <a:t> Θεσσαλίας</a:t>
                      </a:r>
                      <a:endParaRPr lang="el-GR" dirty="0">
                        <a:latin typeface="Calibri" panose="020F0502020204030204" pitchFamily="34" charset="0"/>
                      </a:endParaRPr>
                    </a:p>
                  </a:txBody>
                  <a:tcPr/>
                </a:tc>
                <a:tc>
                  <a:txBody>
                    <a:bodyPr/>
                    <a:lstStyle/>
                    <a:p>
                      <a:r>
                        <a:rPr lang="el-GR" dirty="0" smtClean="0">
                          <a:latin typeface="Calibri" panose="020F0502020204030204" pitchFamily="34" charset="0"/>
                        </a:rPr>
                        <a:t>Λάρισα</a:t>
                      </a:r>
                      <a:endParaRPr lang="el-GR" dirty="0">
                        <a:latin typeface="Calibri" panose="020F0502020204030204" pitchFamily="34" charset="0"/>
                      </a:endParaRPr>
                    </a:p>
                  </a:txBody>
                  <a:tcPr/>
                </a:tc>
              </a:tr>
              <a:tr h="370840">
                <a:tc>
                  <a:txBody>
                    <a:bodyPr/>
                    <a:lstStyle/>
                    <a:p>
                      <a:r>
                        <a:rPr lang="el-GR" dirty="0" smtClean="0">
                          <a:latin typeface="Calibri" panose="020F0502020204030204" pitchFamily="34" charset="0"/>
                        </a:rPr>
                        <a:t>6. Ιόνιοι Νήσοι</a:t>
                      </a:r>
                      <a:endParaRPr lang="el-GR" dirty="0">
                        <a:latin typeface="Calibri" panose="020F0502020204030204" pitchFamily="34" charset="0"/>
                      </a:endParaRPr>
                    </a:p>
                  </a:txBody>
                  <a:tcPr/>
                </a:tc>
                <a:tc>
                  <a:txBody>
                    <a:bodyPr/>
                    <a:lstStyle/>
                    <a:p>
                      <a:r>
                        <a:rPr lang="el-GR" dirty="0" smtClean="0">
                          <a:latin typeface="Calibri" panose="020F0502020204030204" pitchFamily="34" charset="0"/>
                        </a:rPr>
                        <a:t>Κέρκυρα</a:t>
                      </a:r>
                      <a:endParaRPr lang="el-GR" dirty="0">
                        <a:latin typeface="Calibri" panose="020F0502020204030204" pitchFamily="34" charset="0"/>
                      </a:endParaRPr>
                    </a:p>
                  </a:txBody>
                  <a:tcPr/>
                </a:tc>
              </a:tr>
              <a:tr h="370840">
                <a:tc>
                  <a:txBody>
                    <a:bodyPr/>
                    <a:lstStyle/>
                    <a:p>
                      <a:r>
                        <a:rPr lang="el-GR" dirty="0" smtClean="0">
                          <a:latin typeface="Calibri" panose="020F0502020204030204" pitchFamily="34" charset="0"/>
                        </a:rPr>
                        <a:t>7. Δυτική Ελλάδα</a:t>
                      </a:r>
                      <a:endParaRPr lang="el-GR" dirty="0">
                        <a:latin typeface="Calibri" panose="020F0502020204030204" pitchFamily="34" charset="0"/>
                      </a:endParaRPr>
                    </a:p>
                  </a:txBody>
                  <a:tcPr/>
                </a:tc>
                <a:tc>
                  <a:txBody>
                    <a:bodyPr/>
                    <a:lstStyle/>
                    <a:p>
                      <a:r>
                        <a:rPr lang="el-GR" dirty="0" smtClean="0">
                          <a:latin typeface="Calibri" panose="020F0502020204030204" pitchFamily="34" charset="0"/>
                        </a:rPr>
                        <a:t>Πάτρα</a:t>
                      </a:r>
                      <a:endParaRPr lang="el-GR" dirty="0">
                        <a:latin typeface="Calibri" panose="020F0502020204030204" pitchFamily="34" charset="0"/>
                      </a:endParaRPr>
                    </a:p>
                  </a:txBody>
                  <a:tcPr/>
                </a:tc>
              </a:tr>
              <a:tr h="370840">
                <a:tc>
                  <a:txBody>
                    <a:bodyPr/>
                    <a:lstStyle/>
                    <a:p>
                      <a:r>
                        <a:rPr lang="el-GR" dirty="0" smtClean="0">
                          <a:latin typeface="Calibri" panose="020F0502020204030204" pitchFamily="34" charset="0"/>
                        </a:rPr>
                        <a:t>8. Στερεά Ελλάδα</a:t>
                      </a:r>
                      <a:endParaRPr lang="el-GR" dirty="0">
                        <a:latin typeface="Calibri" panose="020F0502020204030204" pitchFamily="34" charset="0"/>
                      </a:endParaRPr>
                    </a:p>
                  </a:txBody>
                  <a:tcPr/>
                </a:tc>
                <a:tc>
                  <a:txBody>
                    <a:bodyPr/>
                    <a:lstStyle/>
                    <a:p>
                      <a:r>
                        <a:rPr lang="el-GR" dirty="0" smtClean="0">
                          <a:latin typeface="Calibri" panose="020F0502020204030204" pitchFamily="34" charset="0"/>
                        </a:rPr>
                        <a:t>Λαμία</a:t>
                      </a:r>
                      <a:endParaRPr lang="el-GR" dirty="0">
                        <a:latin typeface="Calibri" panose="020F0502020204030204" pitchFamily="34" charset="0"/>
                      </a:endParaRPr>
                    </a:p>
                  </a:txBody>
                  <a:tcPr/>
                </a:tc>
              </a:tr>
              <a:tr h="370840">
                <a:tc>
                  <a:txBody>
                    <a:bodyPr/>
                    <a:lstStyle/>
                    <a:p>
                      <a:r>
                        <a:rPr lang="el-GR" dirty="0" smtClean="0">
                          <a:latin typeface="Calibri" panose="020F0502020204030204" pitchFamily="34" charset="0"/>
                        </a:rPr>
                        <a:t>9. Αττική</a:t>
                      </a:r>
                      <a:endParaRPr lang="el-GR" dirty="0">
                        <a:latin typeface="Calibri" panose="020F0502020204030204" pitchFamily="34" charset="0"/>
                      </a:endParaRPr>
                    </a:p>
                  </a:txBody>
                  <a:tcPr/>
                </a:tc>
                <a:tc>
                  <a:txBody>
                    <a:bodyPr/>
                    <a:lstStyle/>
                    <a:p>
                      <a:r>
                        <a:rPr lang="el-GR" dirty="0" smtClean="0">
                          <a:latin typeface="Calibri" panose="020F0502020204030204" pitchFamily="34" charset="0"/>
                        </a:rPr>
                        <a:t>Αθήνα</a:t>
                      </a:r>
                      <a:endParaRPr lang="el-GR" dirty="0">
                        <a:latin typeface="Calibri" panose="020F0502020204030204" pitchFamily="34" charset="0"/>
                      </a:endParaRPr>
                    </a:p>
                  </a:txBody>
                  <a:tcPr/>
                </a:tc>
              </a:tr>
              <a:tr h="370840">
                <a:tc>
                  <a:txBody>
                    <a:bodyPr/>
                    <a:lstStyle/>
                    <a:p>
                      <a:r>
                        <a:rPr lang="el-GR" dirty="0" smtClean="0">
                          <a:latin typeface="Calibri" panose="020F0502020204030204" pitchFamily="34" charset="0"/>
                        </a:rPr>
                        <a:t>10. Πελοπόννησος</a:t>
                      </a:r>
                      <a:endParaRPr lang="el-GR" dirty="0">
                        <a:latin typeface="Calibri" panose="020F0502020204030204" pitchFamily="34" charset="0"/>
                      </a:endParaRPr>
                    </a:p>
                  </a:txBody>
                  <a:tcPr/>
                </a:tc>
                <a:tc>
                  <a:txBody>
                    <a:bodyPr/>
                    <a:lstStyle/>
                    <a:p>
                      <a:r>
                        <a:rPr lang="el-GR" dirty="0" smtClean="0">
                          <a:latin typeface="Calibri" panose="020F0502020204030204" pitchFamily="34" charset="0"/>
                        </a:rPr>
                        <a:t>Τρίπολη</a:t>
                      </a:r>
                      <a:endParaRPr lang="el-GR" dirty="0">
                        <a:latin typeface="Calibri" panose="020F0502020204030204" pitchFamily="34" charset="0"/>
                      </a:endParaRPr>
                    </a:p>
                  </a:txBody>
                  <a:tcPr/>
                </a:tc>
              </a:tr>
              <a:tr h="370840">
                <a:tc>
                  <a:txBody>
                    <a:bodyPr/>
                    <a:lstStyle/>
                    <a:p>
                      <a:r>
                        <a:rPr lang="el-GR" dirty="0" smtClean="0">
                          <a:latin typeface="Calibri" panose="020F0502020204030204" pitchFamily="34" charset="0"/>
                        </a:rPr>
                        <a:t>11. Βόρειο Αιγαίο</a:t>
                      </a:r>
                      <a:endParaRPr lang="el-GR" dirty="0">
                        <a:latin typeface="Calibri" panose="020F0502020204030204" pitchFamily="34" charset="0"/>
                      </a:endParaRPr>
                    </a:p>
                  </a:txBody>
                  <a:tcPr/>
                </a:tc>
                <a:tc>
                  <a:txBody>
                    <a:bodyPr/>
                    <a:lstStyle/>
                    <a:p>
                      <a:r>
                        <a:rPr lang="el-GR" dirty="0" smtClean="0">
                          <a:latin typeface="Calibri" panose="020F0502020204030204" pitchFamily="34" charset="0"/>
                        </a:rPr>
                        <a:t>Μυτιλήνη</a:t>
                      </a:r>
                      <a:endParaRPr lang="el-GR" dirty="0">
                        <a:latin typeface="Calibri" panose="020F0502020204030204" pitchFamily="34" charset="0"/>
                      </a:endParaRPr>
                    </a:p>
                  </a:txBody>
                  <a:tcPr/>
                </a:tc>
              </a:tr>
              <a:tr h="370840">
                <a:tc>
                  <a:txBody>
                    <a:bodyPr/>
                    <a:lstStyle/>
                    <a:p>
                      <a:r>
                        <a:rPr lang="el-GR" dirty="0" smtClean="0">
                          <a:latin typeface="Calibri" panose="020F0502020204030204" pitchFamily="34" charset="0"/>
                        </a:rPr>
                        <a:t>12. Νότιο Αιγαίο</a:t>
                      </a:r>
                      <a:endParaRPr lang="el-GR" dirty="0">
                        <a:latin typeface="Calibri" panose="020F0502020204030204" pitchFamily="34" charset="0"/>
                      </a:endParaRPr>
                    </a:p>
                  </a:txBody>
                  <a:tcPr/>
                </a:tc>
                <a:tc>
                  <a:txBody>
                    <a:bodyPr/>
                    <a:lstStyle/>
                    <a:p>
                      <a:r>
                        <a:rPr lang="el-GR" dirty="0" smtClean="0">
                          <a:latin typeface="Calibri" panose="020F0502020204030204" pitchFamily="34" charset="0"/>
                        </a:rPr>
                        <a:t>Ερμούπολη</a:t>
                      </a:r>
                      <a:endParaRPr lang="el-GR" dirty="0">
                        <a:latin typeface="Calibri" panose="020F0502020204030204" pitchFamily="34" charset="0"/>
                      </a:endParaRPr>
                    </a:p>
                  </a:txBody>
                  <a:tcPr/>
                </a:tc>
              </a:tr>
              <a:tr h="370840">
                <a:tc>
                  <a:txBody>
                    <a:bodyPr/>
                    <a:lstStyle/>
                    <a:p>
                      <a:r>
                        <a:rPr lang="el-GR" dirty="0" smtClean="0">
                          <a:latin typeface="Calibri" panose="020F0502020204030204" pitchFamily="34" charset="0"/>
                        </a:rPr>
                        <a:t>13.</a:t>
                      </a:r>
                      <a:r>
                        <a:rPr lang="el-GR" baseline="0" dirty="0" smtClean="0">
                          <a:latin typeface="Calibri" panose="020F0502020204030204" pitchFamily="34" charset="0"/>
                        </a:rPr>
                        <a:t> Κρήτη</a:t>
                      </a:r>
                      <a:endParaRPr lang="el-GR" dirty="0">
                        <a:latin typeface="Calibri" panose="020F0502020204030204" pitchFamily="34" charset="0"/>
                      </a:endParaRPr>
                    </a:p>
                  </a:txBody>
                  <a:tcPr/>
                </a:tc>
                <a:tc>
                  <a:txBody>
                    <a:bodyPr/>
                    <a:lstStyle/>
                    <a:p>
                      <a:r>
                        <a:rPr lang="el-GR" dirty="0" smtClean="0">
                          <a:latin typeface="Calibri" panose="020F0502020204030204" pitchFamily="34" charset="0"/>
                        </a:rPr>
                        <a:t>Ηράκλειο</a:t>
                      </a:r>
                      <a:endParaRPr lang="el-GR" dirty="0">
                        <a:latin typeface="Calibri" panose="020F0502020204030204" pitchFamily="34" charset="0"/>
                      </a:endParaRPr>
                    </a:p>
                  </a:txBody>
                  <a:tcPr/>
                </a:tc>
              </a:tr>
            </a:tbl>
          </a:graphicData>
        </a:graphic>
      </p:graphicFrame>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32</a:t>
            </a:fld>
            <a:endParaRPr lang="en-US" dirty="0"/>
          </a:p>
        </p:txBody>
      </p:sp>
    </p:spTree>
    <p:extLst>
      <p:ext uri="{BB962C8B-B14F-4D97-AF65-F5344CB8AC3E}">
        <p14:creationId xmlns:p14="http://schemas.microsoft.com/office/powerpoint/2010/main" val="4086246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Ο περιφερειάρχης</a:t>
            </a:r>
            <a:endParaRPr lang="el-GR" sz="3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33</a:t>
            </a:fld>
            <a:endParaRPr lang="en-US" dirty="0"/>
          </a:p>
        </p:txBody>
      </p:sp>
      <p:sp>
        <p:nvSpPr>
          <p:cNvPr id="2" name="Θέση περιεχομένου 1"/>
          <p:cNvSpPr>
            <a:spLocks noGrp="1"/>
          </p:cNvSpPr>
          <p:nvPr>
            <p:ph idx="1"/>
          </p:nvPr>
        </p:nvSpPr>
        <p:spPr>
          <a:xfrm>
            <a:off x="539552" y="1268413"/>
            <a:ext cx="7561461" cy="4857750"/>
          </a:xfrm>
        </p:spPr>
        <p:txBody>
          <a:bodyPr/>
          <a:lstStyle/>
          <a:p>
            <a:pPr algn="just"/>
            <a:r>
              <a:rPr lang="el-GR" sz="2000" dirty="0"/>
              <a:t>Ο Περιφερειάρχης </a:t>
            </a:r>
            <a:r>
              <a:rPr lang="el-GR" sz="2000" dirty="0" smtClean="0"/>
              <a:t>προΐσταται </a:t>
            </a:r>
            <a:r>
              <a:rPr lang="el-GR" sz="2000" dirty="0"/>
              <a:t>της Εκτελεστικής Λειτουργίας της Περιφέρειας και είναι ο πολιτικός ηγέτης της πλειοψηφούσας παράταξης.</a:t>
            </a:r>
          </a:p>
          <a:p>
            <a:pPr algn="just"/>
            <a:r>
              <a:rPr lang="el-GR" sz="2000" dirty="0"/>
              <a:t>Έχει την άμεση ευθύνη για τον συντονισμό της ανωτέρω λειτουργίας, για τον σχεδιασμό και την υλοποίηση των προγραμμάτων περιφερειακής ανάπτυξης. </a:t>
            </a:r>
          </a:p>
          <a:p>
            <a:pPr algn="just"/>
            <a:r>
              <a:rPr lang="el-GR" sz="2000" dirty="0"/>
              <a:t>Οι αρμοδιότητες αυτές ασκούνται απ’ ευθείας ή κατόπιν εκχωρήσεων των αρμοδιοτήτων αυτών (από τον Περιφερειάρχη στους Αντιπεριφερειάρχες), από τους Αντιπεριφερειάρχες.</a:t>
            </a:r>
          </a:p>
          <a:p>
            <a:pPr algn="just"/>
            <a:r>
              <a:rPr lang="el-GR" sz="2000" dirty="0"/>
              <a:t>Επικεφαλής της Περιφέρειας, μεταξύ των άλλων υποχρεώσεών του, προσέρχεται μια φορά το χρόνο στην Επιτροπή Θεσμών και Διαφάνειας της Βουλής, σύμφωνα με σχετικό άρθρο του Κανονισμού της και παρουσιάζει τον ετήσιο προϋπολογισμό των πεπραγμένων του, μεταξύ των οποίων τα πεπραγμένα επί των αναπτυξιακών έργων (υλοποιήσεις έργων, απορροφήσεις κονδυλίων διαφόρων δράσεων) αρμοδιότητας της Περιφέρειάς του.</a:t>
            </a:r>
          </a:p>
          <a:p>
            <a:endParaRPr lang="el-GR" sz="2000" dirty="0"/>
          </a:p>
        </p:txBody>
      </p:sp>
    </p:spTree>
    <p:extLst>
      <p:ext uri="{BB962C8B-B14F-4D97-AF65-F5344CB8AC3E}">
        <p14:creationId xmlns:p14="http://schemas.microsoft.com/office/powerpoint/2010/main" val="894306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Το περιφερειακό συμβούλιο</a:t>
            </a:r>
            <a:endParaRPr lang="el-GR" sz="3000" dirty="0"/>
          </a:p>
        </p:txBody>
      </p:sp>
      <p:sp>
        <p:nvSpPr>
          <p:cNvPr id="2" name="Θέση περιεχομένου 1"/>
          <p:cNvSpPr>
            <a:spLocks noGrp="1"/>
          </p:cNvSpPr>
          <p:nvPr>
            <p:ph idx="1"/>
          </p:nvPr>
        </p:nvSpPr>
        <p:spPr/>
        <p:txBody>
          <a:bodyPr/>
          <a:lstStyle/>
          <a:p>
            <a:pPr algn="just"/>
            <a:r>
              <a:rPr lang="el-GR" dirty="0"/>
              <a:t>Το Περιφερειακό Συμβούλιο είναι το συλλογικό όργανο, που ασκεί όλες τις αρμοδιότητες που ανήκουν στην Περιφέρεια, εκτός εκείνων, που ανατίθενται κάθε φορά με ρητή διάταξη σε άλλο όργανο της Περιφέρειας.</a:t>
            </a:r>
          </a:p>
          <a:p>
            <a:pPr algn="just"/>
            <a:r>
              <a:rPr lang="el-GR" dirty="0"/>
              <a:t>Αυτό μεταξύ των καθηκόντων του έχει και τις παρακάτω αρμοδιότητες, που άπτονται του θεσμικού πλαισίου της περιφερειακής ανάπτυξης για τη Περιφέρεια:</a:t>
            </a:r>
          </a:p>
          <a:p>
            <a:pPr lvl="1" algn="just">
              <a:buFont typeface="Lucida Grande"/>
              <a:buChar char="-"/>
            </a:pPr>
            <a:r>
              <a:rPr lang="el-GR" sz="2000" dirty="0"/>
              <a:t>Εγκρίνει και παρακολουθεί το επιχειρησιακό πρόγραμμα της Περιφέρειας</a:t>
            </a:r>
          </a:p>
          <a:p>
            <a:pPr lvl="1" algn="just">
              <a:buFont typeface="Lucida Grande"/>
              <a:buChar char="-"/>
            </a:pPr>
            <a:r>
              <a:rPr lang="el-GR" sz="2000" dirty="0"/>
              <a:t>Εγκρίνει και παρακολουθεί τα αναπτυξιακά προγράμματα, σύμφωνα πάντα με το υπάρχον θεσμικό πλαίσιο </a:t>
            </a:r>
          </a:p>
          <a:p>
            <a:pPr lvl="1" algn="just">
              <a:buFont typeface="Lucida Grande"/>
              <a:buChar char="-"/>
            </a:pPr>
            <a:r>
              <a:rPr lang="el-GR" sz="2000" dirty="0"/>
              <a:t>Εγκρίνει και παρακολουθεί το πρόγραμμα των εκτελεστέων έργων της Περιφέρειας</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34</a:t>
            </a:fld>
            <a:endParaRPr lang="en-US" dirty="0"/>
          </a:p>
        </p:txBody>
      </p:sp>
    </p:spTree>
    <p:extLst>
      <p:ext uri="{BB962C8B-B14F-4D97-AF65-F5344CB8AC3E}">
        <p14:creationId xmlns:p14="http://schemas.microsoft.com/office/powerpoint/2010/main" val="4192757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Η εκτελεστική επιτροπή της περιφέρειας</a:t>
            </a:r>
            <a:endParaRPr lang="el-GR" sz="3000" dirty="0"/>
          </a:p>
        </p:txBody>
      </p:sp>
      <p:sp>
        <p:nvSpPr>
          <p:cNvPr id="2" name="Θέση περιεχομένου 1"/>
          <p:cNvSpPr>
            <a:spLocks noGrp="1"/>
          </p:cNvSpPr>
          <p:nvPr>
            <p:ph idx="1"/>
          </p:nvPr>
        </p:nvSpPr>
        <p:spPr/>
        <p:txBody>
          <a:bodyPr/>
          <a:lstStyle/>
          <a:p>
            <a:pPr algn="just"/>
            <a:r>
              <a:rPr lang="el-GR" sz="2000" dirty="0"/>
              <a:t>Η Εκτελεστική Επιτροπή απαρτίζεται από τον Περιφερειάρχη και τους Αντιπεριφερειάρχες. Ο Περιφερειάρχης προεδρεύει αυτής και ο χαρακτήρας της είναι συλλογικός, συντονιστικός και εκτελεστικός.</a:t>
            </a:r>
          </a:p>
          <a:p>
            <a:pPr algn="just"/>
            <a:r>
              <a:rPr lang="el-GR" sz="2000" dirty="0"/>
              <a:t>Έχει ως αρμοδιότητα να παρακολουθεί την εφαρμογή της περιφερειακής πολιτικής στη Περιφέρεια, ιδιαίτερα δε τα προγράμματα της </a:t>
            </a:r>
            <a:r>
              <a:rPr lang="el-GR" sz="2000" dirty="0" smtClean="0"/>
              <a:t>περιφερειακής </a:t>
            </a:r>
            <a:r>
              <a:rPr lang="el-GR" sz="2000" dirty="0"/>
              <a:t>ανάπτυξης.</a:t>
            </a:r>
          </a:p>
          <a:p>
            <a:pPr algn="just"/>
            <a:r>
              <a:rPr lang="el-GR" sz="2000" dirty="0"/>
              <a:t>Ειδικότερα, η ανωτέρω συντονίζει την κατάρτιση του επιχειρησιακού προγράμματος της Περιφέρειας, εισηγείται αυτό στο Περιφερειακό Συμβούλιο προς έγκριση και έχει την ευθύνη για την υλοποίηση αυτού.</a:t>
            </a:r>
          </a:p>
          <a:p>
            <a:pPr algn="just"/>
            <a:r>
              <a:rPr lang="el-GR" sz="2000" dirty="0"/>
              <a:t>Επιπλέον, εισηγείται στο Περιφερειακό Συμβούλιο για τα τομεακά προγράμματα δράσης και τέλος είναι υπεύθυνη για την υλοποίηση αυτών των προγραμμάτων.</a:t>
            </a:r>
            <a:endParaRPr lang="el-GR" dirty="0"/>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35</a:t>
            </a:fld>
            <a:endParaRPr lang="en-US" dirty="0"/>
          </a:p>
        </p:txBody>
      </p:sp>
    </p:spTree>
    <p:extLst>
      <p:ext uri="{BB962C8B-B14F-4D97-AF65-F5344CB8AC3E}">
        <p14:creationId xmlns:p14="http://schemas.microsoft.com/office/powerpoint/2010/main" val="646658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Η «μητροπολιτική περιφέρεια»</a:t>
            </a:r>
            <a:endParaRPr lang="el-GR" sz="3000" dirty="0"/>
          </a:p>
        </p:txBody>
      </p:sp>
      <p:sp>
        <p:nvSpPr>
          <p:cNvPr id="2" name="Θέση περιεχομένου 1"/>
          <p:cNvSpPr>
            <a:spLocks noGrp="1"/>
          </p:cNvSpPr>
          <p:nvPr>
            <p:ph idx="1"/>
          </p:nvPr>
        </p:nvSpPr>
        <p:spPr/>
        <p:txBody>
          <a:bodyPr/>
          <a:lstStyle/>
          <a:p>
            <a:pPr algn="just"/>
            <a:r>
              <a:rPr lang="el-GR" sz="1700" dirty="0"/>
              <a:t>Οι Περιφέρειες της Αττικής κα </a:t>
            </a:r>
            <a:r>
              <a:rPr lang="el-GR" sz="1700" dirty="0" smtClean="0"/>
              <a:t>της </a:t>
            </a:r>
            <a:r>
              <a:rPr lang="el-GR" sz="1700" dirty="0"/>
              <a:t>Κεντρικής Μακεδονίας-Μητροπολιτική Ενότητα της Θεσσαλονίκης ασκούν και λειτουργίες Μητροπολιτικού χαρακτήρα, δηλαδή ασκούν οι ίδιες αντί των πρωτοβαθμίων Ο.Τ.Α. της περιοχής τους την παρακάτω δέσμη αρμοδιοτήτων, που άπτονται της περιφερειακής ανάπτυξης θεσμικώς.</a:t>
            </a:r>
          </a:p>
          <a:p>
            <a:pPr algn="just"/>
            <a:r>
              <a:rPr lang="el-GR" sz="1700" dirty="0"/>
              <a:t>Οι λειτουργίες μητροπολιτικού χαρακτήρα είναι ταξινομημένες στους εξής τέσσερις τομείς:</a:t>
            </a:r>
          </a:p>
          <a:p>
            <a:pPr lvl="1" algn="just">
              <a:buFont typeface="Lucida Grande"/>
              <a:buChar char="-"/>
            </a:pPr>
            <a:r>
              <a:rPr lang="el-GR" sz="1700" dirty="0"/>
              <a:t>Ο Τομέας του Περιβάλλοντος και της Ποιότητας Ζωής (σχεδιασμός περιβάλλοντος, διαχείριση ορεινών όγκων, μητροπολιτικά πάρκα, εποπτείες μεγάλων λαϊκών αγορών κ.α.)</a:t>
            </a:r>
          </a:p>
          <a:p>
            <a:pPr lvl="1" algn="just">
              <a:buFont typeface="Lucida Grande"/>
              <a:buChar char="-"/>
            </a:pPr>
            <a:r>
              <a:rPr lang="el-GR" sz="1700" dirty="0"/>
              <a:t>Ο Τομέας του Χωρικού Σχεδιασμού και των Αστικών Αναπλάσεων (προστασία των οδικών μητροπολιτικών δικτύων από τις διαφημιστικές προβολές κ.α.)</a:t>
            </a:r>
          </a:p>
          <a:p>
            <a:pPr lvl="1" algn="just">
              <a:buFont typeface="Lucida Grande"/>
              <a:buChar char="-"/>
            </a:pPr>
            <a:r>
              <a:rPr lang="el-GR" sz="1700" dirty="0"/>
              <a:t>Οι Μεταφορές και οι Συγκοινωνίες (μελέτες-κατασκευές οδικών και συγκοινωνιακών έργων κ.α.)</a:t>
            </a:r>
          </a:p>
          <a:p>
            <a:pPr lvl="1" algn="just">
              <a:buFont typeface="Lucida Grande"/>
              <a:buChar char="-"/>
            </a:pPr>
            <a:r>
              <a:rPr lang="el-GR" sz="1700" dirty="0"/>
              <a:t>Η Πολιτική Προστασία και η Ασφάλεια (αναδασώσεις, αντιπυρική προστασία, αντιπλημμυρική προστασία κ.α.) </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36</a:t>
            </a:fld>
            <a:endParaRPr lang="en-US" dirty="0"/>
          </a:p>
        </p:txBody>
      </p:sp>
    </p:spTree>
    <p:extLst>
      <p:ext uri="{BB962C8B-B14F-4D97-AF65-F5344CB8AC3E}">
        <p14:creationId xmlns:p14="http://schemas.microsoft.com/office/powerpoint/2010/main" val="2256287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Η περιφερειακή επιτροπή διαβούλευσης της </a:t>
            </a:r>
            <a:r>
              <a:rPr lang="el-GR" sz="3000" dirty="0" smtClean="0"/>
              <a:t>περιφέρειας </a:t>
            </a:r>
            <a:r>
              <a:rPr lang="el-GR" sz="3000" b="0" dirty="0" smtClean="0"/>
              <a:t>1/2</a:t>
            </a:r>
            <a:endParaRPr lang="el-GR" sz="3000" b="0" dirty="0"/>
          </a:p>
        </p:txBody>
      </p:sp>
      <p:sp>
        <p:nvSpPr>
          <p:cNvPr id="2" name="Θέση περιεχομένου 1"/>
          <p:cNvSpPr>
            <a:spLocks noGrp="1"/>
          </p:cNvSpPr>
          <p:nvPr>
            <p:ph idx="1"/>
          </p:nvPr>
        </p:nvSpPr>
        <p:spPr/>
        <p:txBody>
          <a:bodyPr/>
          <a:lstStyle/>
          <a:p>
            <a:pPr algn="just"/>
            <a:r>
              <a:rPr lang="el-GR" sz="1900" dirty="0"/>
              <a:t>Η Περιφερειακή Επιτροπή Διαβούλευσης της Περιφέρειας συγκροτείται με απόφαση του Περιφερειάρχη και είναι όργανο έκφρασης γνωμών ή απόψεων. Αποτελείται από τους Δημάρχους της Περιφέρειας και από τους εκπροσώπους διαφόρων οργανώσεων όπως:</a:t>
            </a:r>
          </a:p>
          <a:p>
            <a:pPr lvl="1" algn="just">
              <a:buFont typeface="Lucida Grande"/>
              <a:buChar char="-"/>
            </a:pPr>
            <a:r>
              <a:rPr lang="el-GR" sz="1900" dirty="0"/>
              <a:t>Των οργανώσεων των εργοδοτών και των εργαζομένων</a:t>
            </a:r>
          </a:p>
          <a:p>
            <a:pPr lvl="1" algn="just">
              <a:buFont typeface="Lucida Grande"/>
              <a:buChar char="-"/>
            </a:pPr>
            <a:r>
              <a:rPr lang="el-GR" sz="1900" dirty="0"/>
              <a:t>Των επιμελητηρίων και των επιστημονικών οργανώσεων, των συλλόγων και των φορέων</a:t>
            </a:r>
          </a:p>
          <a:p>
            <a:pPr lvl="1" algn="just">
              <a:buFont typeface="Lucida Grande"/>
              <a:buChar char="-"/>
            </a:pPr>
            <a:r>
              <a:rPr lang="el-GR" sz="1900" dirty="0"/>
              <a:t>Των συνεταιριστικών οργανώσεων</a:t>
            </a:r>
          </a:p>
          <a:p>
            <a:pPr lvl="1" algn="just">
              <a:buFont typeface="Lucida Grande"/>
              <a:buChar char="-"/>
            </a:pPr>
            <a:r>
              <a:rPr lang="el-GR" sz="1900" dirty="0"/>
              <a:t>της αποκεντρωμένης διοίκησης στην οποία υπάγεται η περιφέρεια</a:t>
            </a:r>
          </a:p>
          <a:p>
            <a:pPr lvl="1" algn="just">
              <a:buFont typeface="Lucida Grande"/>
              <a:buChar char="-"/>
            </a:pPr>
            <a:r>
              <a:rPr lang="el-GR" sz="1900" dirty="0"/>
              <a:t>Των κρατικών υπηρεσιών που έχουν την έδρα τους στη περιφέρεια</a:t>
            </a:r>
          </a:p>
          <a:p>
            <a:pPr lvl="1" algn="just">
              <a:buFont typeface="Lucida Grande"/>
              <a:buChar char="-"/>
            </a:pPr>
            <a:r>
              <a:rPr lang="el-GR" sz="1900" dirty="0"/>
              <a:t>Των οργανώσεων και των φορέων της κοινωνίας των πολιτών στη περιφέρεια</a:t>
            </a:r>
          </a:p>
          <a:p>
            <a:pPr lvl="1" algn="just">
              <a:buFont typeface="Lucida Grande"/>
              <a:buChar char="-"/>
            </a:pPr>
            <a:r>
              <a:rPr lang="el-GR" sz="1900" dirty="0"/>
              <a:t>Από διάφορους πολίτες</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37</a:t>
            </a:fld>
            <a:endParaRPr lang="en-US" dirty="0"/>
          </a:p>
        </p:txBody>
      </p:sp>
    </p:spTree>
    <p:extLst>
      <p:ext uri="{BB962C8B-B14F-4D97-AF65-F5344CB8AC3E}">
        <p14:creationId xmlns:p14="http://schemas.microsoft.com/office/powerpoint/2010/main" val="20511870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Η περιφερειακή επιτροπή διαβούλευσης της </a:t>
            </a:r>
            <a:r>
              <a:rPr lang="el-GR" sz="3000" dirty="0" smtClean="0"/>
              <a:t>περιφέρειας </a:t>
            </a:r>
            <a:r>
              <a:rPr lang="el-GR" sz="3000" b="0" dirty="0" smtClean="0"/>
              <a:t>2/2</a:t>
            </a:r>
            <a:endParaRPr lang="el-GR" sz="3000" b="0" dirty="0"/>
          </a:p>
        </p:txBody>
      </p:sp>
      <p:sp>
        <p:nvSpPr>
          <p:cNvPr id="2" name="Θέση περιεχομένου 1"/>
          <p:cNvSpPr>
            <a:spLocks noGrp="1"/>
          </p:cNvSpPr>
          <p:nvPr>
            <p:ph idx="1"/>
          </p:nvPr>
        </p:nvSpPr>
        <p:spPr/>
        <p:txBody>
          <a:bodyPr/>
          <a:lstStyle/>
          <a:p>
            <a:pPr algn="just"/>
            <a:r>
              <a:rPr lang="el-GR" sz="2000" dirty="0"/>
              <a:t>Μεταξύ των θεσμοθετημένων γνωμοδοτικών αρμοδιοτήτων της δύο σημαντικές εξ αυτών άπτονται της περιφερειακής ανάπτυξης, όπως:</a:t>
            </a:r>
          </a:p>
          <a:p>
            <a:pPr lvl="1" algn="just">
              <a:buFont typeface="Lucida Grande"/>
              <a:buChar char="-"/>
            </a:pPr>
            <a:r>
              <a:rPr lang="el-GR" dirty="0"/>
              <a:t>Η αρμοδιότητα να εισηγείται στο Περιφερειακό Συμβούλιο σχετικά με τις βασικές επιλογές για την ανάπτυξη της Περιφέρειας</a:t>
            </a:r>
          </a:p>
          <a:p>
            <a:pPr lvl="1" algn="just">
              <a:buFont typeface="Lucida Grande"/>
              <a:buChar char="-"/>
            </a:pPr>
            <a:r>
              <a:rPr lang="el-GR" dirty="0"/>
              <a:t>Να εισηγείται στο ίδιο Συμβούλιο για τα αναπτυξιακά προβλήματα </a:t>
            </a:r>
            <a:r>
              <a:rPr lang="el-GR" dirty="0" smtClean="0"/>
              <a:t>περιφερειακού </a:t>
            </a:r>
            <a:r>
              <a:rPr lang="el-GR" dirty="0"/>
              <a:t>χαρακτήρα</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38</a:t>
            </a:fld>
            <a:endParaRPr lang="en-US" dirty="0"/>
          </a:p>
        </p:txBody>
      </p:sp>
    </p:spTree>
    <p:extLst>
      <p:ext uri="{BB962C8B-B14F-4D97-AF65-F5344CB8AC3E}">
        <p14:creationId xmlns:p14="http://schemas.microsoft.com/office/powerpoint/2010/main" val="24923177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Οι αρμοδιότητες των υπηρεσιακών λειτουργιών των δήμων</a:t>
            </a:r>
            <a:endParaRPr lang="el-GR" sz="3000" dirty="0"/>
          </a:p>
        </p:txBody>
      </p:sp>
      <p:sp>
        <p:nvSpPr>
          <p:cNvPr id="2" name="Θέση περιεχομένου 1"/>
          <p:cNvSpPr>
            <a:spLocks noGrp="1"/>
          </p:cNvSpPr>
          <p:nvPr>
            <p:ph idx="1"/>
          </p:nvPr>
        </p:nvSpPr>
        <p:spPr/>
        <p:txBody>
          <a:bodyPr/>
          <a:lstStyle/>
          <a:p>
            <a:pPr algn="just"/>
            <a:r>
              <a:rPr lang="el-GR" sz="1800" dirty="0"/>
              <a:t>Οι Δήμοι, που συστάθηκαν βάσει του Ν. 3852/2010, υποχρεώθηκαν μέχρι και την 31.12.2012 να ολοκληρώσουν την κατάρτιση των Οργανισμών Εσωτερικής Υπηρεσίας και να συγκροτήσουν τη νέα οργανωτική δομή τους συμπεριλαμβάνοντας σε αυτές τα εξής αντικείμενα:</a:t>
            </a:r>
          </a:p>
          <a:p>
            <a:pPr lvl="1" algn="just">
              <a:buFont typeface="Lucida Grande"/>
              <a:buChar char="-"/>
            </a:pPr>
            <a:r>
              <a:rPr lang="el-GR" sz="1800" dirty="0"/>
              <a:t>Προγραμματισμό και Ανάπτυξη</a:t>
            </a:r>
          </a:p>
          <a:p>
            <a:pPr lvl="1" algn="just">
              <a:buFont typeface="Lucida Grande"/>
              <a:buChar char="-"/>
            </a:pPr>
            <a:r>
              <a:rPr lang="el-GR" sz="1800" dirty="0"/>
              <a:t>Οικονομική υπηρεσία</a:t>
            </a:r>
          </a:p>
          <a:p>
            <a:pPr lvl="1" algn="just">
              <a:buFont typeface="Lucida Grande"/>
              <a:buChar char="-"/>
            </a:pPr>
            <a:r>
              <a:rPr lang="el-GR" sz="1800" dirty="0"/>
              <a:t>Τεχνική υπηρεσία</a:t>
            </a:r>
          </a:p>
          <a:p>
            <a:pPr lvl="1" algn="just">
              <a:buFont typeface="Lucida Grande"/>
              <a:buChar char="-"/>
            </a:pPr>
            <a:r>
              <a:rPr lang="el-GR" sz="1800" dirty="0"/>
              <a:t>Τεχνολογία, Πληροφορική και </a:t>
            </a:r>
            <a:r>
              <a:rPr lang="el-GR" sz="1800" dirty="0" smtClean="0"/>
              <a:t>Επικοινωνίες</a:t>
            </a:r>
            <a:endParaRPr lang="el-GR" sz="1800" dirty="0"/>
          </a:p>
          <a:p>
            <a:pPr lvl="1" algn="just">
              <a:buFont typeface="Lucida Grande"/>
              <a:buChar char="-"/>
            </a:pPr>
            <a:r>
              <a:rPr lang="el-GR" sz="1800" dirty="0"/>
              <a:t>Διαφάνεια</a:t>
            </a:r>
          </a:p>
          <a:p>
            <a:pPr lvl="1" algn="just">
              <a:buFont typeface="Lucida Grande"/>
              <a:buChar char="-"/>
            </a:pPr>
            <a:r>
              <a:rPr lang="el-GR" sz="1800" dirty="0"/>
              <a:t>Νομική υποστήριξη</a:t>
            </a:r>
          </a:p>
          <a:p>
            <a:pPr lvl="1" algn="just">
              <a:buFont typeface="Lucida Grande"/>
              <a:buChar char="-"/>
            </a:pPr>
            <a:r>
              <a:rPr lang="el-GR" sz="1800" dirty="0"/>
              <a:t>Διοίκηση-Διαχείριση ανθρώπινου δυναμικού</a:t>
            </a:r>
          </a:p>
          <a:p>
            <a:pPr lvl="1" algn="just">
              <a:buFont typeface="Lucida Grande"/>
              <a:buChar char="-"/>
            </a:pPr>
            <a:r>
              <a:rPr lang="el-GR" sz="1800" dirty="0"/>
              <a:t>Άσκηση Κοινωνικής Πολιτικής και Πολιτικών Ισότητας των Φύλων</a:t>
            </a:r>
          </a:p>
          <a:p>
            <a:pPr lvl="1" algn="just">
              <a:buFont typeface="Lucida Grande"/>
              <a:buChar char="-"/>
            </a:pPr>
            <a:r>
              <a:rPr lang="el-GR" sz="1800" dirty="0"/>
              <a:t>Περιβάλλον-Πολιτική Προστασία</a:t>
            </a:r>
          </a:p>
          <a:p>
            <a:pPr lvl="1" algn="just">
              <a:buFont typeface="Lucida Grande"/>
              <a:buChar char="-"/>
            </a:pPr>
            <a:r>
              <a:rPr lang="el-GR" sz="1800" dirty="0"/>
              <a:t>Παιδεία, Πολιτισμός, Αθλητισμό, Νέα Γενιά</a:t>
            </a:r>
          </a:p>
          <a:p>
            <a:pPr lvl="1" algn="just">
              <a:buFont typeface="Lucida Grande"/>
              <a:buChar char="-"/>
            </a:pPr>
            <a:r>
              <a:rPr lang="el-GR" sz="1800" dirty="0"/>
              <a:t>Γεωργία, Κτηνοτροφία και Αλιεία</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39</a:t>
            </a:fld>
            <a:endParaRPr lang="en-US" dirty="0"/>
          </a:p>
        </p:txBody>
      </p:sp>
    </p:spTree>
    <p:extLst>
      <p:ext uri="{BB962C8B-B14F-4D97-AF65-F5344CB8AC3E}">
        <p14:creationId xmlns:p14="http://schemas.microsoft.com/office/powerpoint/2010/main" val="233320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268396" y="188913"/>
            <a:ext cx="8696092" cy="863600"/>
          </a:xfrm>
        </p:spPr>
        <p:txBody>
          <a:bodyPr/>
          <a:lstStyle/>
          <a:p>
            <a:r>
              <a:rPr lang="el-GR" sz="3200" dirty="0"/>
              <a:t>Η </a:t>
            </a:r>
            <a:r>
              <a:rPr lang="el-GR" sz="3200" dirty="0" smtClean="0"/>
              <a:t>συνταγματική επιταγή </a:t>
            </a:r>
            <a:r>
              <a:rPr lang="el-GR" sz="3200" dirty="0"/>
              <a:t>της </a:t>
            </a:r>
            <a:r>
              <a:rPr lang="el-GR" sz="3200" dirty="0" smtClean="0"/>
              <a:t>λειτουργίας </a:t>
            </a:r>
            <a:r>
              <a:rPr lang="el-GR" sz="3200" dirty="0"/>
              <a:t>των δυο </a:t>
            </a:r>
            <a:r>
              <a:rPr lang="el-GR" sz="3200" dirty="0" smtClean="0"/>
              <a:t>βαθμών </a:t>
            </a:r>
            <a:r>
              <a:rPr lang="el-GR" sz="3200" dirty="0" smtClean="0"/>
              <a:t>αυτοδιοίκησης</a:t>
            </a:r>
            <a:r>
              <a:rPr lang="en-US" sz="3200" dirty="0" smtClean="0"/>
              <a:t> </a:t>
            </a:r>
            <a:r>
              <a:rPr lang="en-US" sz="3200" b="0" dirty="0" smtClean="0"/>
              <a:t>1/3</a:t>
            </a:r>
            <a:endParaRPr lang="el-GR" sz="3200" b="0" dirty="0"/>
          </a:p>
        </p:txBody>
      </p:sp>
      <p:sp>
        <p:nvSpPr>
          <p:cNvPr id="6" name="Θέση περιεχομένου 5"/>
          <p:cNvSpPr>
            <a:spLocks noGrp="1"/>
          </p:cNvSpPr>
          <p:nvPr>
            <p:ph idx="1"/>
          </p:nvPr>
        </p:nvSpPr>
        <p:spPr/>
        <p:txBody>
          <a:bodyPr/>
          <a:lstStyle/>
          <a:p>
            <a:r>
              <a:rPr lang="el-GR" dirty="0"/>
              <a:t>Η Νέα Αρχιτεκτονική Δομή της Αυτοδιοίκησης και της Αποκεντρωμένης Διοίκησης-Πρόγραμμα Καλλικράτης θεσμοθετήθηκε με την ψήφιση του νόμου 3852/2010 που δημοσιεύθηκε στο ΦΕΚ υπ. αρ.87/7-6-2010 και ισχύει έως σήμερα και από 1ης Ιανουαρίου του 2011.</a:t>
            </a:r>
          </a:p>
          <a:p>
            <a:r>
              <a:rPr lang="el-GR" dirty="0"/>
              <a:t>Προηγουμένως, είχαν τεθεί σε εφαρμογή μερικές διατάξεις αυτού, όπως για παράδειγμα εκείνες που όριζαν τον τρόπο </a:t>
            </a:r>
            <a:r>
              <a:rPr lang="el-GR" dirty="0" smtClean="0"/>
              <a:t>διεξαγωγής </a:t>
            </a:r>
            <a:r>
              <a:rPr lang="el-GR" dirty="0"/>
              <a:t>των εκλογών στην Αυτοδιοίκηση εν όψει της πλήρους εφαρμογής του προαναφερθέντος νόμου.</a:t>
            </a:r>
          </a:p>
          <a:p>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4</a:t>
            </a:fld>
            <a:endParaRPr lang="en-US" dirty="0"/>
          </a:p>
        </p:txBody>
      </p:sp>
    </p:spTree>
    <p:extLst>
      <p:ext uri="{BB962C8B-B14F-4D97-AF65-F5344CB8AC3E}">
        <p14:creationId xmlns:p14="http://schemas.microsoft.com/office/powerpoint/2010/main" val="27953884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Η διάρθρωση των υπηρεσιών της καθε περιφέρειας</a:t>
            </a:r>
            <a:endParaRPr lang="el-GR" sz="3000" dirty="0"/>
          </a:p>
        </p:txBody>
      </p:sp>
      <p:sp>
        <p:nvSpPr>
          <p:cNvPr id="2" name="Θέση περιεχομένου 1"/>
          <p:cNvSpPr>
            <a:spLocks noGrp="1"/>
          </p:cNvSpPr>
          <p:nvPr>
            <p:ph idx="1"/>
          </p:nvPr>
        </p:nvSpPr>
        <p:spPr/>
        <p:txBody>
          <a:bodyPr/>
          <a:lstStyle/>
          <a:p>
            <a:pPr algn="just"/>
            <a:r>
              <a:rPr lang="el-GR" dirty="0"/>
              <a:t>Υπάρχουν έξι Γενικές Διευθύνσεις που συστάθηκαν για κάθε Περιφέρεια:</a:t>
            </a:r>
          </a:p>
          <a:p>
            <a:pPr lvl="1" algn="just">
              <a:buFont typeface="Lucida Grande"/>
              <a:buChar char="-"/>
            </a:pPr>
            <a:r>
              <a:rPr lang="el-GR" sz="2000" dirty="0"/>
              <a:t>Γενική Διεύθυνση Αναπτυξιακού Σχεδιασμού, </a:t>
            </a:r>
            <a:r>
              <a:rPr lang="el-GR" sz="2000" dirty="0" smtClean="0"/>
              <a:t>Περιβάλλοντος </a:t>
            </a:r>
            <a:r>
              <a:rPr lang="el-GR" sz="2000" dirty="0"/>
              <a:t>και Υποδομών</a:t>
            </a:r>
          </a:p>
          <a:p>
            <a:pPr lvl="1" algn="just">
              <a:buFont typeface="Lucida Grande"/>
              <a:buChar char="-"/>
            </a:pPr>
            <a:r>
              <a:rPr lang="el-GR" sz="2000" dirty="0"/>
              <a:t>Γενική Διεύθυνση Εσωτερικής Λειτουργίας</a:t>
            </a:r>
          </a:p>
          <a:p>
            <a:pPr lvl="1" algn="just">
              <a:buFont typeface="Lucida Grande"/>
              <a:buChar char="-"/>
            </a:pPr>
            <a:r>
              <a:rPr lang="el-GR" sz="2000" dirty="0"/>
              <a:t>Γενική Διεύθυνση Περιφερειακής Αγροτικής Οικονομίας και Κτηνιατρικής</a:t>
            </a:r>
          </a:p>
          <a:p>
            <a:pPr lvl="1" algn="just">
              <a:buFont typeface="Lucida Grande"/>
              <a:buChar char="-"/>
            </a:pPr>
            <a:r>
              <a:rPr lang="el-GR" sz="2000" dirty="0"/>
              <a:t>Γενική Διεύθυνση Ανάπτυξης</a:t>
            </a:r>
          </a:p>
          <a:p>
            <a:pPr lvl="1" algn="just">
              <a:buFont typeface="Lucida Grande"/>
              <a:buChar char="-"/>
            </a:pPr>
            <a:r>
              <a:rPr lang="el-GR" sz="2000" dirty="0"/>
              <a:t>Γενική Διεύθυνση Μεταφορών και Επικοινωνιών</a:t>
            </a:r>
          </a:p>
          <a:p>
            <a:pPr lvl="1" algn="just">
              <a:buFont typeface="Lucida Grande"/>
              <a:buChar char="-"/>
            </a:pPr>
            <a:r>
              <a:rPr lang="el-GR" sz="2000" dirty="0"/>
              <a:t>Γενική Διεύθυνση Υγείας και Κοινωνικής Μέριμνας</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40</a:t>
            </a:fld>
            <a:endParaRPr lang="en-US" dirty="0"/>
          </a:p>
        </p:txBody>
      </p:sp>
    </p:spTree>
    <p:extLst>
      <p:ext uri="{BB962C8B-B14F-4D97-AF65-F5344CB8AC3E}">
        <p14:creationId xmlns:p14="http://schemas.microsoft.com/office/powerpoint/2010/main" val="32935244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07504" y="188913"/>
            <a:ext cx="9036496" cy="863600"/>
          </a:xfrm>
        </p:spPr>
        <p:txBody>
          <a:bodyPr/>
          <a:lstStyle/>
          <a:p>
            <a:r>
              <a:rPr lang="el-GR" sz="3000" dirty="0" smtClean="0"/>
              <a:t>Οι περιφερειακές πολιτικές της ευρωπαϊκής ένωσης που διαμορφώνουν το θεσμικό πλαίσιο της </a:t>
            </a:r>
            <a:r>
              <a:rPr lang="el-GR" sz="3000" dirty="0" smtClean="0"/>
              <a:t>χώρας </a:t>
            </a:r>
            <a:r>
              <a:rPr lang="el-GR" sz="3000" b="0" dirty="0" smtClean="0"/>
              <a:t>1/3</a:t>
            </a:r>
            <a:endParaRPr lang="el-GR" sz="3000" b="0" dirty="0"/>
          </a:p>
        </p:txBody>
      </p:sp>
      <p:sp>
        <p:nvSpPr>
          <p:cNvPr id="2" name="Θέση περιεχομένου 1"/>
          <p:cNvSpPr>
            <a:spLocks noGrp="1"/>
          </p:cNvSpPr>
          <p:nvPr>
            <p:ph idx="1"/>
          </p:nvPr>
        </p:nvSpPr>
        <p:spPr/>
        <p:txBody>
          <a:bodyPr/>
          <a:lstStyle/>
          <a:p>
            <a:pPr algn="just"/>
            <a:r>
              <a:rPr lang="el-GR" sz="2000" dirty="0"/>
              <a:t>Σημαντικές κοινωνικοοικονομικές ανισότητες εξακολουθούν να υφίστανται μεταξύ των περιοχών της Ένωσης. </a:t>
            </a:r>
          </a:p>
          <a:p>
            <a:pPr algn="just"/>
            <a:r>
              <a:rPr lang="el-GR" sz="2000" dirty="0"/>
              <a:t>Για παράδειγμα, το Ακαθάριστο Εγχώριο Προϊόν (ΑΕΠ) ανά κάτοικο του Λουξεμβούργου είναι δυο φορές υψηλότερο από το αντίστοιχο της Ελλάδας. Παρόμοια, το Αμβούργο είναι η πλουσιότερη περιοχή της Ευρώπης, με κατά κεφαλή εισόδημα τέσσερις φορές ανώτερο από αυτό της περιοχής </a:t>
            </a:r>
            <a:r>
              <a:rPr lang="en-US" sz="2000" dirty="0"/>
              <a:t>Alentejo</a:t>
            </a:r>
            <a:r>
              <a:rPr lang="el-GR" sz="2000" dirty="0"/>
              <a:t>.</a:t>
            </a:r>
          </a:p>
          <a:p>
            <a:pPr algn="just"/>
            <a:r>
              <a:rPr lang="el-GR" sz="2000" dirty="0"/>
              <a:t>Οι ανισότητες αυτές μεταξύ των περιοχών είναι επιζήμιες για τη συνοχή της Ένωσης. συνεπώς, η οικονομική και κοινωνική συνοχή αποτελεί έναν από τους </a:t>
            </a:r>
            <a:r>
              <a:rPr lang="el-GR" sz="2000" dirty="0" smtClean="0"/>
              <a:t>θεμελιώδεις </a:t>
            </a:r>
            <a:r>
              <a:rPr lang="el-GR" sz="2000" dirty="0"/>
              <a:t>στόχους προτεραιότητας της Ε.Ε. </a:t>
            </a:r>
          </a:p>
          <a:p>
            <a:pPr algn="just"/>
            <a:r>
              <a:rPr lang="el-GR" sz="2000" dirty="0"/>
              <a:t>Αυτό γιατί, προωθώντας τη συνοχή, η Ένωση ευνοεί την αρμονική, ισόρροπη και βιώσιμη ανάπτυξη των οικονομικών δραστηριοτήτων, την δημιουργία θέσεων εργασίας, συμβάλλει στη προστασία </a:t>
            </a:r>
            <a:r>
              <a:rPr lang="el-GR" sz="2000" dirty="0" smtClean="0"/>
              <a:t>του </a:t>
            </a:r>
            <a:r>
              <a:rPr lang="el-GR" sz="2000" dirty="0"/>
              <a:t>περιβάλλοντος, καθώς και στη κατάργηση των ανισοτήτων μεταξύ των δυο φύλων.</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41</a:t>
            </a:fld>
            <a:endParaRPr lang="en-US" dirty="0"/>
          </a:p>
        </p:txBody>
      </p:sp>
    </p:spTree>
    <p:extLst>
      <p:ext uri="{BB962C8B-B14F-4D97-AF65-F5344CB8AC3E}">
        <p14:creationId xmlns:p14="http://schemas.microsoft.com/office/powerpoint/2010/main" val="3210133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5496" y="188913"/>
            <a:ext cx="9073008" cy="863600"/>
          </a:xfrm>
        </p:spPr>
        <p:txBody>
          <a:bodyPr/>
          <a:lstStyle/>
          <a:p>
            <a:r>
              <a:rPr lang="el-GR" sz="3000" dirty="0" smtClean="0"/>
              <a:t>Οι περιφερειακες πολιτικές της ευρωπαϊκής ένωσης που διαμορφώνουν το θεσμικό πλαίσιο της </a:t>
            </a:r>
            <a:r>
              <a:rPr lang="el-GR" sz="3000" dirty="0" smtClean="0"/>
              <a:t>χώρας </a:t>
            </a:r>
            <a:r>
              <a:rPr lang="el-GR" sz="3000" b="0" dirty="0" smtClean="0"/>
              <a:t>2/3</a:t>
            </a:r>
            <a:endParaRPr lang="el-GR" sz="3000" b="0" dirty="0"/>
          </a:p>
        </p:txBody>
      </p:sp>
      <p:sp>
        <p:nvSpPr>
          <p:cNvPr id="2" name="Θέση περιεχομένου 1"/>
          <p:cNvSpPr>
            <a:spLocks noGrp="1"/>
          </p:cNvSpPr>
          <p:nvPr>
            <p:ph idx="1"/>
          </p:nvPr>
        </p:nvSpPr>
        <p:spPr/>
        <p:txBody>
          <a:bodyPr/>
          <a:lstStyle/>
          <a:p>
            <a:pPr algn="just"/>
            <a:r>
              <a:rPr lang="el-GR" sz="1900" dirty="0"/>
              <a:t>Η προσπάθεια της οικονομικής και κοινωνικής συνοχής, για να είναι αποτελεσματική απαίτησε χρηματοδοτικά μέσα, που η Επιτροπή δημιούργησε, όπως είναι τα Διαρθρωτικά Ταμεία και το Ταμείο Συνοχής.</a:t>
            </a:r>
          </a:p>
          <a:p>
            <a:pPr algn="just"/>
            <a:r>
              <a:rPr lang="el-GR" sz="1900" dirty="0"/>
              <a:t>Τα ταμεία αυτά χρησιμεύουν για συγχρηματοδότηση στα Κράτη – Μέλη των περιφερειακών ή οριζόντιων παρεμβάσεων. Πιο αναλυτικά, τα Ταμεία που έχουν συσταθεί είναι:</a:t>
            </a:r>
          </a:p>
          <a:p>
            <a:pPr lvl="1" algn="just">
              <a:buFont typeface="Lucida Grande"/>
              <a:buChar char="-"/>
            </a:pPr>
            <a:r>
              <a:rPr lang="el-GR" sz="1900" dirty="0"/>
              <a:t>Το Ευρωπαϊκό Ταμείο Περιφερειακής Ανάπτυξης (ΕΤΠΑ), το οποίο συμβάλλει κυρίως στην ενίσχυση των αναπτυξιακά καθυστερημένων περιφερειών, αυτών που βρίσκονται σε στάδιο οικονομικού αναπροσανατολισμού και αυτών που αντιμετωπίζουν διαρθρωτικές δυσχέρειες.</a:t>
            </a:r>
          </a:p>
          <a:p>
            <a:pPr lvl="1" algn="just">
              <a:buFont typeface="Lucida Grande"/>
              <a:buChar char="-"/>
            </a:pPr>
            <a:r>
              <a:rPr lang="el-GR" sz="1900" dirty="0"/>
              <a:t>Το Ευρωπαϊκό Κοινωνικό Ταμείο (ΕΚΤ), το οποίο παρεμβαίνει κυρίως στο πλαίσιο της ευρωπαϊκής στρατηγικής για την απασχόληση.</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42</a:t>
            </a:fld>
            <a:endParaRPr lang="en-US" dirty="0"/>
          </a:p>
        </p:txBody>
      </p:sp>
    </p:spTree>
    <p:extLst>
      <p:ext uri="{BB962C8B-B14F-4D97-AF65-F5344CB8AC3E}">
        <p14:creationId xmlns:p14="http://schemas.microsoft.com/office/powerpoint/2010/main" val="29970647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0" y="188913"/>
            <a:ext cx="9144000" cy="863600"/>
          </a:xfrm>
        </p:spPr>
        <p:txBody>
          <a:bodyPr/>
          <a:lstStyle/>
          <a:p>
            <a:r>
              <a:rPr lang="el-GR" sz="3000" dirty="0" smtClean="0"/>
              <a:t>Οι περιφερειακες πολιτικές της ευρωπαϊκής ένωσης που διαμορφώνουν το θεσμικό πλαίσιο της </a:t>
            </a:r>
            <a:r>
              <a:rPr lang="el-GR" sz="3000" dirty="0" smtClean="0"/>
              <a:t>χώρας </a:t>
            </a:r>
            <a:r>
              <a:rPr lang="el-GR" sz="3000" b="0" dirty="0" smtClean="0"/>
              <a:t>3/3</a:t>
            </a:r>
            <a:endParaRPr lang="el-GR" sz="3000" b="0" dirty="0"/>
          </a:p>
        </p:txBody>
      </p:sp>
      <p:sp>
        <p:nvSpPr>
          <p:cNvPr id="2" name="Θέση περιεχομένου 1"/>
          <p:cNvSpPr>
            <a:spLocks noGrp="1"/>
          </p:cNvSpPr>
          <p:nvPr>
            <p:ph idx="1"/>
          </p:nvPr>
        </p:nvSpPr>
        <p:spPr/>
        <p:txBody>
          <a:bodyPr/>
          <a:lstStyle/>
          <a:p>
            <a:pPr lvl="1" algn="just">
              <a:buFont typeface="Lucida Grande"/>
              <a:buChar char="-"/>
            </a:pPr>
            <a:r>
              <a:rPr lang="el-GR" sz="1900" dirty="0"/>
              <a:t>Το Ευρωπαϊκό Γεωργικό Ταμείο Προσανατολισμού και Εγγυήσεων (ΕΓΤΠΕ), το οποίο συμβάλλει στην ανάπτυξη και τη διαρθρωτική προσαρμογή των αναπτυξιακά καθυστερημένων περιφερειών, βελτιώνοντας την αποτελεσματικότητα των δομών παραγωγής, μεταποίησης και εμπορίας των γεωργικών και δασικών προϊόντων.</a:t>
            </a:r>
          </a:p>
          <a:p>
            <a:pPr lvl="1" algn="just">
              <a:buFont typeface="Lucida Grande"/>
              <a:buChar char="-"/>
            </a:pPr>
            <a:r>
              <a:rPr lang="el-GR" sz="1900" dirty="0"/>
              <a:t>Το Χρηματοδοτικό Μέσο Προσανατολισμού της Αλιείας (ΧΜΠΑ), το οποίο στηρίζει τις διαρθρωτικές εξελίξεις στο τομέα της αλιείας. </a:t>
            </a:r>
          </a:p>
          <a:p>
            <a:pPr algn="just"/>
            <a:r>
              <a:rPr lang="el-GR" sz="1900" dirty="0"/>
              <a:t>Συνεπώς, με βάση τα Ταμεία που έχουν συσταθεί σε </a:t>
            </a:r>
            <a:r>
              <a:rPr lang="el-GR" sz="1900" dirty="0" smtClean="0"/>
              <a:t>συνδυασμό </a:t>
            </a:r>
            <a:r>
              <a:rPr lang="el-GR" sz="1900" dirty="0"/>
              <a:t>με τους αναπτυξιακούς στόχους και προτεραιότητες κάθε περιφέρειας σχεδιάζονται και υλοποιούνται αναπτυξιακά προγράμματα και πρωτοβουλίες.</a:t>
            </a:r>
          </a:p>
          <a:p>
            <a:pPr algn="just"/>
            <a:r>
              <a:rPr lang="el-GR" sz="1900" dirty="0"/>
              <a:t>Φυσικά, απαιτείται κατάλληλη διαμόρφωση του θεσμικού πλαισίου της Χώρας και ιδιαίτερα του θεσμικού πλαισίου για τη περιφερειακή ανάπτυξη που διαμορφώνεται κάθε φορά ανάλογα με τις θεσπιζόμενες διατάξεις.</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43</a:t>
            </a:fld>
            <a:endParaRPr lang="en-US" dirty="0"/>
          </a:p>
        </p:txBody>
      </p:sp>
    </p:spTree>
    <p:extLst>
      <p:ext uri="{BB962C8B-B14F-4D97-AF65-F5344CB8AC3E}">
        <p14:creationId xmlns:p14="http://schemas.microsoft.com/office/powerpoint/2010/main" val="22100231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Οι κοινοτικές πρωτοβουλίες: INTERREG </a:t>
            </a:r>
            <a:r>
              <a:rPr lang="el-GR" sz="3000" dirty="0"/>
              <a:t>III, URBAN, LEADER+, </a:t>
            </a:r>
            <a:r>
              <a:rPr lang="el-GR" sz="3000" dirty="0" smtClean="0"/>
              <a:t>EQUAL </a:t>
            </a:r>
            <a:r>
              <a:rPr lang="el-GR" sz="2800" b="0" dirty="0" smtClean="0"/>
              <a:t>1/8</a:t>
            </a:r>
            <a:endParaRPr lang="el-GR" sz="2800" b="0" dirty="0"/>
          </a:p>
        </p:txBody>
      </p:sp>
      <p:sp>
        <p:nvSpPr>
          <p:cNvPr id="2" name="Θέση περιεχομένου 1"/>
          <p:cNvSpPr>
            <a:spLocks noGrp="1"/>
          </p:cNvSpPr>
          <p:nvPr>
            <p:ph idx="1"/>
          </p:nvPr>
        </p:nvSpPr>
        <p:spPr/>
        <p:txBody>
          <a:bodyPr/>
          <a:lstStyle/>
          <a:p>
            <a:pPr marL="114300" indent="0" algn="just">
              <a:buNone/>
            </a:pPr>
            <a:r>
              <a:rPr lang="en-US" sz="2000" b="1" dirty="0"/>
              <a:t>INTERREG III</a:t>
            </a:r>
          </a:p>
          <a:p>
            <a:pPr marL="114300" indent="0" algn="just">
              <a:buNone/>
            </a:pPr>
            <a:r>
              <a:rPr lang="el-GR" sz="2000" dirty="0"/>
              <a:t>Αφορά στη διευρωπαϊκή συνεργασία και είχε ως στόχο να ενθαρρύνει την αρμονική και ισόρροπη ανάπτυξη του ευρωπαϊκού εδάφους </a:t>
            </a:r>
            <a:r>
              <a:rPr lang="en-US" sz="2000" dirty="0"/>
              <a:t>INERREG III.</a:t>
            </a:r>
          </a:p>
          <a:p>
            <a:pPr marL="114300" indent="0" algn="just">
              <a:buNone/>
            </a:pPr>
            <a:r>
              <a:rPr lang="el-GR" sz="2000" b="1" i="1" dirty="0"/>
              <a:t>Σκέλος Α: Διασυνοριακή Συνεργασία</a:t>
            </a:r>
          </a:p>
          <a:p>
            <a:pPr algn="just"/>
            <a:r>
              <a:rPr lang="el-GR" sz="2000" dirty="0"/>
              <a:t>Η διασυνοριακή συνεργασία της δράσης αυτής περιέλαβε προγράμματα διασυνοριακών συνεργασιών μεταξύ των όμορων εδαφών. Οι στόχοι του πρώτου σκέλους ήταν κυρίως η δημιουργία αναπτυξιακών διασυνοριακών πόλων επί των οποίων θα εφαρμόζονται επιπλέον κοινές στρατηγικές για τη χωροταξική ανάπτυξη. </a:t>
            </a:r>
          </a:p>
          <a:p>
            <a:pPr algn="just"/>
            <a:r>
              <a:rPr lang="el-GR" sz="2000" dirty="0"/>
              <a:t>Για το σκέλος Α, δόθηκαν προτεραιότητες για καθορισθέντες τομείς δραστηριοτήτων, όπως οι παρακάτω:</a:t>
            </a:r>
          </a:p>
          <a:p>
            <a:pPr lvl="1" algn="just">
              <a:buFont typeface="Lucida Grande"/>
              <a:buChar char="-"/>
            </a:pPr>
            <a:r>
              <a:rPr lang="el-GR" dirty="0"/>
              <a:t>Η διασυνοριακή αστική, αγροτική και παράκτια ανάπτυξη</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44</a:t>
            </a:fld>
            <a:endParaRPr lang="en-US" dirty="0"/>
          </a:p>
        </p:txBody>
      </p:sp>
    </p:spTree>
    <p:extLst>
      <p:ext uri="{BB962C8B-B14F-4D97-AF65-F5344CB8AC3E}">
        <p14:creationId xmlns:p14="http://schemas.microsoft.com/office/powerpoint/2010/main" val="19931716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Οι κοινοτικές πρωτοβουλίες: INTERREG </a:t>
            </a:r>
            <a:r>
              <a:rPr lang="el-GR" sz="3000" dirty="0"/>
              <a:t>III, URBAN, LEADER+, </a:t>
            </a:r>
            <a:r>
              <a:rPr lang="el-GR" sz="3000" dirty="0" smtClean="0"/>
              <a:t>EQUAL </a:t>
            </a:r>
            <a:r>
              <a:rPr lang="el-GR" sz="2800" b="0" dirty="0" smtClean="0"/>
              <a:t>2/8</a:t>
            </a:r>
            <a:endParaRPr lang="el-GR" sz="2800" b="0" dirty="0"/>
          </a:p>
        </p:txBody>
      </p:sp>
      <p:sp>
        <p:nvSpPr>
          <p:cNvPr id="2" name="Θέση περιεχομένου 1"/>
          <p:cNvSpPr>
            <a:spLocks noGrp="1"/>
          </p:cNvSpPr>
          <p:nvPr>
            <p:ph idx="1"/>
          </p:nvPr>
        </p:nvSpPr>
        <p:spPr/>
        <p:txBody>
          <a:bodyPr/>
          <a:lstStyle/>
          <a:p>
            <a:pPr lvl="1" algn="just">
              <a:buFont typeface="Lucida Grande"/>
              <a:buChar char="-"/>
            </a:pPr>
            <a:r>
              <a:rPr lang="el-GR" sz="1900" dirty="0"/>
              <a:t>Η ανάπτυξη του επιχειρηματικού πνεύματος και των μικρών και μεσαίων </a:t>
            </a:r>
            <a:r>
              <a:rPr lang="el-GR" sz="1900" dirty="0" smtClean="0"/>
              <a:t>επιχειρήσεων </a:t>
            </a:r>
            <a:r>
              <a:rPr lang="el-GR" sz="1900" dirty="0"/>
              <a:t>(ΜΜΕ), του τουρισμού και των τοπικών πρωτοβουλιών για την ανάπτυξη και την απασχόληση</a:t>
            </a:r>
          </a:p>
          <a:p>
            <a:pPr lvl="1" algn="just">
              <a:buFont typeface="Lucida Grande"/>
              <a:buChar char="-"/>
            </a:pPr>
            <a:r>
              <a:rPr lang="el-GR" sz="1900" dirty="0"/>
              <a:t>Η δημιουργία ενοποιημένης αγοράς εργασίας και η κοινωνική ένταξη.</a:t>
            </a:r>
          </a:p>
          <a:p>
            <a:pPr lvl="1" algn="just">
              <a:buFont typeface="Lucida Grande"/>
              <a:buChar char="-"/>
            </a:pPr>
            <a:r>
              <a:rPr lang="el-GR" sz="1900" dirty="0"/>
              <a:t>Η συνεργασία στους τομείς της έρευνας, της τεχνολογικής ανάπτυξης, της εκπαίδευσης, των πολιτιστικών δραστηριοτήτων, των επικοινωνιών, της υγείας και της πολιτικής προστασίας</a:t>
            </a:r>
          </a:p>
          <a:p>
            <a:pPr lvl="1" algn="just">
              <a:buFont typeface="Lucida Grande"/>
              <a:buChar char="-"/>
            </a:pPr>
            <a:r>
              <a:rPr lang="el-GR" sz="1900" dirty="0"/>
              <a:t>Η προστασία του περιβάλλοντος, ενεργειακή απόδοση και ανανεώσιμες πηγές ενέργειας</a:t>
            </a:r>
          </a:p>
          <a:p>
            <a:pPr lvl="1" algn="just">
              <a:buFont typeface="Lucida Grande"/>
              <a:buChar char="-"/>
            </a:pPr>
            <a:r>
              <a:rPr lang="el-GR" sz="1900" dirty="0"/>
              <a:t>Η βασική υποδομή με διασυνοριακή διάσταση</a:t>
            </a:r>
          </a:p>
          <a:p>
            <a:pPr lvl="1" algn="just">
              <a:buFont typeface="Lucida Grande"/>
              <a:buChar char="-"/>
            </a:pPr>
            <a:r>
              <a:rPr lang="el-GR" sz="1900" dirty="0"/>
              <a:t>Οι συνεργασίες στο νομικό και διοικητικό τομέα</a:t>
            </a:r>
          </a:p>
          <a:p>
            <a:pPr lvl="1" algn="just">
              <a:buFont typeface="Lucida Grande"/>
              <a:buChar char="-"/>
            </a:pPr>
            <a:r>
              <a:rPr lang="el-GR" sz="1900" dirty="0"/>
              <a:t>Η συνεργασία μεταξύ πολιτών και θεσμών</a:t>
            </a:r>
          </a:p>
          <a:p>
            <a:pPr lvl="1" algn="just">
              <a:buFont typeface="Lucida Grande"/>
              <a:buChar char="-"/>
            </a:pPr>
            <a:r>
              <a:rPr lang="el-GR" sz="1900" dirty="0"/>
              <a:t>Η τεχνική βοήθεια</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45</a:t>
            </a:fld>
            <a:endParaRPr lang="en-US" dirty="0"/>
          </a:p>
        </p:txBody>
      </p:sp>
    </p:spTree>
    <p:extLst>
      <p:ext uri="{BB962C8B-B14F-4D97-AF65-F5344CB8AC3E}">
        <p14:creationId xmlns:p14="http://schemas.microsoft.com/office/powerpoint/2010/main" val="21872442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Οι κοινοτικές πρωτοβουλίες: INTERREG </a:t>
            </a:r>
            <a:r>
              <a:rPr lang="el-GR" sz="3000" dirty="0"/>
              <a:t>III, URBAN, LEADER+, </a:t>
            </a:r>
            <a:r>
              <a:rPr lang="el-GR" sz="3000" dirty="0" smtClean="0"/>
              <a:t>EQUAL </a:t>
            </a:r>
            <a:r>
              <a:rPr lang="el-GR" sz="2800" b="0" dirty="0" smtClean="0"/>
              <a:t>3/8</a:t>
            </a:r>
            <a:endParaRPr lang="el-GR" sz="2800" b="0" dirty="0"/>
          </a:p>
        </p:txBody>
      </p:sp>
      <p:sp>
        <p:nvSpPr>
          <p:cNvPr id="2" name="Θέση περιεχομένου 1"/>
          <p:cNvSpPr>
            <a:spLocks noGrp="1"/>
          </p:cNvSpPr>
          <p:nvPr>
            <p:ph idx="1"/>
          </p:nvPr>
        </p:nvSpPr>
        <p:spPr/>
        <p:txBody>
          <a:bodyPr/>
          <a:lstStyle/>
          <a:p>
            <a:pPr marL="114300" indent="0" algn="just">
              <a:buNone/>
            </a:pPr>
            <a:r>
              <a:rPr lang="el-GR" sz="2000" b="1" i="1" dirty="0"/>
              <a:t>Σκέλος Β: Διακρατική Συνεργασία</a:t>
            </a:r>
          </a:p>
          <a:p>
            <a:pPr algn="just"/>
            <a:r>
              <a:rPr lang="el-GR" sz="2000" dirty="0"/>
              <a:t>Η χωροταξική ενοποίηση σε μεγάλες ενότητες ευρωπαϊκών περιφερειών ήταν ο στόχος του σκέλους Β, όπως διατυπώθηκε, με απώτερο στόχο την συμβολή τους για την επικράτηση της ισόρροπης και αειφόρου ανάπτυξης στην Ευρωπαϊκή Ένωση.</a:t>
            </a:r>
          </a:p>
          <a:p>
            <a:pPr algn="just"/>
            <a:r>
              <a:rPr lang="el-GR" sz="2000" dirty="0"/>
              <a:t>Επίσης με αυτό το σκέλος καθιερώθηκαν δράσεις συνεργασιών, ομάδων περιφερειών, που έχουν κοινά προβλήματα ή άλλα κοινά μειονεκτήματα, που εντοπίζονται στις νησιωτικές και στις θαλάσσιες περιοχές.</a:t>
            </a:r>
          </a:p>
          <a:p>
            <a:pPr algn="just"/>
            <a:r>
              <a:rPr lang="el-GR" sz="2000" dirty="0"/>
              <a:t>Τέλος, </a:t>
            </a:r>
            <a:r>
              <a:rPr lang="el-GR" sz="2000" dirty="0" smtClean="0"/>
              <a:t>πραγματοποιείται </a:t>
            </a:r>
            <a:r>
              <a:rPr lang="el-GR" sz="2000" dirty="0"/>
              <a:t>και η αναφορά στις απομεμακρυσμένες περιφέρειες για τις οποίες προτείνονται πολιτικές οικονομικής ενοποίησής τους με άλλες περιφέρειες γειτονικών χωρών.</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46</a:t>
            </a:fld>
            <a:endParaRPr lang="en-US" dirty="0"/>
          </a:p>
        </p:txBody>
      </p:sp>
    </p:spTree>
    <p:extLst>
      <p:ext uri="{BB962C8B-B14F-4D97-AF65-F5344CB8AC3E}">
        <p14:creationId xmlns:p14="http://schemas.microsoft.com/office/powerpoint/2010/main" val="41411665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Οι κοινοτικές πρωτοβουλίες: INTERREG </a:t>
            </a:r>
            <a:r>
              <a:rPr lang="el-GR" sz="3000" dirty="0"/>
              <a:t>III, URBAN, LEADER+, </a:t>
            </a:r>
            <a:r>
              <a:rPr lang="el-GR" sz="3000" dirty="0" smtClean="0"/>
              <a:t>EQUAL </a:t>
            </a:r>
            <a:r>
              <a:rPr lang="el-GR" sz="2800" b="0" dirty="0" smtClean="0"/>
              <a:t>4/8</a:t>
            </a:r>
            <a:endParaRPr lang="el-GR" sz="2800" b="0" dirty="0"/>
          </a:p>
        </p:txBody>
      </p:sp>
      <p:sp>
        <p:nvSpPr>
          <p:cNvPr id="2" name="Θέση περιεχομένου 1"/>
          <p:cNvSpPr>
            <a:spLocks noGrp="1"/>
          </p:cNvSpPr>
          <p:nvPr>
            <p:ph idx="1"/>
          </p:nvPr>
        </p:nvSpPr>
        <p:spPr/>
        <p:txBody>
          <a:bodyPr/>
          <a:lstStyle/>
          <a:p>
            <a:pPr algn="just"/>
            <a:r>
              <a:rPr lang="el-GR" dirty="0"/>
              <a:t>Όσον αφορά το σκέλος Β, δόθηκαν προτεραιότητες για καθορισθέντες τομείς δραστηριοτήτων, όπως οι παρακάτω:</a:t>
            </a:r>
          </a:p>
          <a:p>
            <a:pPr lvl="1" algn="just">
              <a:buFont typeface="Lucida Grande"/>
              <a:buChar char="-"/>
            </a:pPr>
            <a:r>
              <a:rPr lang="el-GR" sz="2000" dirty="0"/>
              <a:t>Στρατηγικών </a:t>
            </a:r>
            <a:r>
              <a:rPr lang="el-GR" sz="2000" dirty="0" smtClean="0"/>
              <a:t>χωροταξικής </a:t>
            </a:r>
            <a:r>
              <a:rPr lang="el-GR" sz="2000" dirty="0"/>
              <a:t>ανάπτυξης</a:t>
            </a:r>
          </a:p>
          <a:p>
            <a:pPr lvl="1" algn="just">
              <a:buFont typeface="Lucida Grande"/>
              <a:buChar char="-"/>
            </a:pPr>
            <a:r>
              <a:rPr lang="el-GR" sz="2000" dirty="0"/>
              <a:t>Ανάπτυξης αποτελεσματικών και βιώσιμων συστημάτων μεταφορών και βελτιωμένη πρόσβαση στη κοινωνία των πληροφοριών</a:t>
            </a:r>
          </a:p>
          <a:p>
            <a:pPr lvl="1" algn="just">
              <a:buFont typeface="Lucida Grande"/>
              <a:buChar char="-"/>
            </a:pPr>
            <a:r>
              <a:rPr lang="el-GR" sz="2000" dirty="0"/>
              <a:t>Προώθησης του περιβάλλοντος ή ορθή διαχείριση της πολιτιστικής κληρονομιάς και των φυσικών πόρων, ιδίως των υδάτινων</a:t>
            </a:r>
          </a:p>
          <a:p>
            <a:pPr lvl="1" algn="just">
              <a:buFont typeface="Lucida Grande"/>
              <a:buChar char="-"/>
            </a:pPr>
            <a:r>
              <a:rPr lang="el-GR" sz="2000" dirty="0"/>
              <a:t>Τεχνικής βοήθειας για τη δημιουργία υπερεθνικών εταιρικών σχέσεων</a:t>
            </a:r>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47</a:t>
            </a:fld>
            <a:endParaRPr lang="en-US" dirty="0"/>
          </a:p>
        </p:txBody>
      </p:sp>
    </p:spTree>
    <p:extLst>
      <p:ext uri="{BB962C8B-B14F-4D97-AF65-F5344CB8AC3E}">
        <p14:creationId xmlns:p14="http://schemas.microsoft.com/office/powerpoint/2010/main" val="18191451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Οι κοινοτικές πρωτοβουλίες: INTERREG </a:t>
            </a:r>
            <a:r>
              <a:rPr lang="el-GR" sz="3000" dirty="0"/>
              <a:t>III, URBAN, LEADER+, </a:t>
            </a:r>
            <a:r>
              <a:rPr lang="el-GR" sz="3000" dirty="0" smtClean="0"/>
              <a:t>EQUAL </a:t>
            </a:r>
            <a:r>
              <a:rPr lang="el-GR" sz="2800" b="0" dirty="0" smtClean="0"/>
              <a:t>5/8</a:t>
            </a:r>
            <a:endParaRPr lang="el-GR" sz="2800" b="0" dirty="0"/>
          </a:p>
        </p:txBody>
      </p:sp>
      <p:sp>
        <p:nvSpPr>
          <p:cNvPr id="2" name="Θέση περιεχομένου 1"/>
          <p:cNvSpPr>
            <a:spLocks noGrp="1"/>
          </p:cNvSpPr>
          <p:nvPr>
            <p:ph idx="1"/>
          </p:nvPr>
        </p:nvSpPr>
        <p:spPr>
          <a:xfrm>
            <a:off x="539552" y="1268413"/>
            <a:ext cx="7561461" cy="4857750"/>
          </a:xfrm>
        </p:spPr>
        <p:txBody>
          <a:bodyPr/>
          <a:lstStyle/>
          <a:p>
            <a:pPr marL="114300" indent="0" algn="just">
              <a:buNone/>
            </a:pPr>
            <a:r>
              <a:rPr lang="el-GR" sz="1800" b="1" i="1" dirty="0"/>
              <a:t>Σκέλος Γ: Διαπεριφερειακή Συνεργασία</a:t>
            </a:r>
          </a:p>
          <a:p>
            <a:pPr algn="just"/>
            <a:r>
              <a:rPr lang="el-GR" sz="1800" dirty="0"/>
              <a:t>Η παρακμή των βιομηχανικών δραστηριοτήτων στις μειονεκτικές περιφέρειες της Ευρώπης ήταν ο βασικός λόγος της θέσπισης της διαπεριφερειακής συνεργασίας ως βασικής πολιτικής που ο απώτερω στόχος της είναι η βελτίωση της αποτελεσματικότητας των πολιτικών περιφερειακής ανάπτυξης και εδαφικής συνοχής.</a:t>
            </a:r>
          </a:p>
          <a:p>
            <a:pPr algn="just"/>
            <a:r>
              <a:rPr lang="el-GR" sz="1800" dirty="0"/>
              <a:t>Γενικά, η υλοποίηση της Κοινοτικής Πρωτοβουλίας </a:t>
            </a:r>
            <a:r>
              <a:rPr lang="en-US" sz="1800" dirty="0"/>
              <a:t>INTERREG III </a:t>
            </a:r>
            <a:r>
              <a:rPr lang="el-GR" sz="1800" dirty="0"/>
              <a:t>τηρεί τους γενικούς στόχους των Διαρθρωτικών Ταμείων (δημιουργία θέσεων απασχόλησης, ενίσχυση της ανταγωνιστικότητας, υποστήριξη της αειφόρου ανάπτυξης και της ισότητας των ευκαιριών) και εκείνους των άλλων κοινοτικών πολιτικών.</a:t>
            </a:r>
          </a:p>
          <a:p>
            <a:pPr algn="just"/>
            <a:r>
              <a:rPr lang="el-GR" sz="1800" dirty="0"/>
              <a:t>Η συνεργασία στο πλαίσιο του </a:t>
            </a:r>
            <a:r>
              <a:rPr lang="en-US" sz="1800" dirty="0"/>
              <a:t>INTERREG III </a:t>
            </a:r>
            <a:r>
              <a:rPr lang="el-GR" sz="1800" dirty="0"/>
              <a:t>διέπεται από τις αρχές του προγραμματισμού, κατά την οποία οι περιφέρειες ή τα εδάφη που επιθυμούν να συνεργαστούν, υποβάλουν στην Επιτροπή ένα πρόγραμμα κοινοτικής πρωτοβουλίας και από την αρχή της εταιρικής σχέσης, που καθιερώνεται μεταξύ των εθνικών, περιφερειακών και τοπικών αρχών και των κοινωνικοοικονομικών εταίρων και η οποία ευνοεί την «εκ των κάτω προς τα άνω» ανάπτυξη.</a:t>
            </a:r>
          </a:p>
          <a:p>
            <a:pPr lvl="1" algn="just">
              <a:buFont typeface="Lucida Grande"/>
              <a:buChar char="-"/>
            </a:pPr>
            <a:endParaRPr lang="el-GR" sz="1800" dirty="0"/>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48</a:t>
            </a:fld>
            <a:endParaRPr lang="en-US" dirty="0"/>
          </a:p>
        </p:txBody>
      </p:sp>
    </p:spTree>
    <p:extLst>
      <p:ext uri="{BB962C8B-B14F-4D97-AF65-F5344CB8AC3E}">
        <p14:creationId xmlns:p14="http://schemas.microsoft.com/office/powerpoint/2010/main" val="20770326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Οι κοινοτικές πρωτοβουλίες: INTERREG </a:t>
            </a:r>
            <a:r>
              <a:rPr lang="el-GR" sz="3000" dirty="0"/>
              <a:t>III, URBAN, LEADER+, </a:t>
            </a:r>
            <a:r>
              <a:rPr lang="el-GR" sz="3000" dirty="0" smtClean="0"/>
              <a:t>EQUAL </a:t>
            </a:r>
            <a:r>
              <a:rPr lang="el-GR" sz="2800" b="0" dirty="0" smtClean="0"/>
              <a:t>6/8</a:t>
            </a:r>
            <a:endParaRPr lang="el-GR" sz="2800" b="0" dirty="0"/>
          </a:p>
        </p:txBody>
      </p:sp>
      <p:sp>
        <p:nvSpPr>
          <p:cNvPr id="2" name="Θέση περιεχομένου 1"/>
          <p:cNvSpPr>
            <a:spLocks noGrp="1"/>
          </p:cNvSpPr>
          <p:nvPr>
            <p:ph idx="1"/>
          </p:nvPr>
        </p:nvSpPr>
        <p:spPr/>
        <p:txBody>
          <a:bodyPr/>
          <a:lstStyle/>
          <a:p>
            <a:pPr marL="114300" indent="0" algn="just">
              <a:buNone/>
            </a:pPr>
            <a:r>
              <a:rPr lang="en-US" sz="1800" b="1" dirty="0"/>
              <a:t>LEADER+ 2000-2006</a:t>
            </a:r>
            <a:endParaRPr lang="el-GR" sz="1800" b="1" dirty="0"/>
          </a:p>
          <a:p>
            <a:pPr algn="just"/>
            <a:r>
              <a:rPr lang="el-GR" sz="1800" dirty="0"/>
              <a:t>Η Κοινοτική πρωτοβουλία </a:t>
            </a:r>
            <a:r>
              <a:rPr lang="en-US" sz="1800" dirty="0"/>
              <a:t>LEADER+</a:t>
            </a:r>
            <a:r>
              <a:rPr lang="el-GR" sz="1800" dirty="0"/>
              <a:t> καθιέρωσε τη συμπλήρωση των προγραμμάτων αγροτικής ανάπτυξης και των διαρθρωτικών στόχων με οδηγίες προς τους αγροτικούς παράγοντες προκειμένου να συλλάβουν και να θέσουν σε εφαρμογή ολοκληρωμένες και καινοτόμες αναπτυξιακές στρατηγικές.</a:t>
            </a:r>
            <a:endParaRPr lang="el-GR" sz="2000" dirty="0"/>
          </a:p>
          <a:p>
            <a:pPr lvl="1" algn="just">
              <a:buFont typeface="Lucida Grande"/>
              <a:buChar char="-"/>
            </a:pPr>
            <a:endParaRPr lang="el-GR" sz="1800" dirty="0"/>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49</a:t>
            </a:fld>
            <a:endParaRPr lang="en-US" dirty="0"/>
          </a:p>
        </p:txBody>
      </p:sp>
    </p:spTree>
    <p:extLst>
      <p:ext uri="{BB962C8B-B14F-4D97-AF65-F5344CB8AC3E}">
        <p14:creationId xmlns:p14="http://schemas.microsoft.com/office/powerpoint/2010/main" val="1248817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268396" y="188913"/>
            <a:ext cx="8552076" cy="863600"/>
          </a:xfrm>
        </p:spPr>
        <p:txBody>
          <a:bodyPr/>
          <a:lstStyle/>
          <a:p>
            <a:r>
              <a:rPr lang="el-GR" sz="3200" dirty="0"/>
              <a:t>Η </a:t>
            </a:r>
            <a:r>
              <a:rPr lang="el-GR" sz="3200" dirty="0" smtClean="0"/>
              <a:t>συνταγματική επιταγή </a:t>
            </a:r>
            <a:r>
              <a:rPr lang="el-GR" sz="3200" dirty="0"/>
              <a:t>της </a:t>
            </a:r>
            <a:r>
              <a:rPr lang="el-GR" sz="3200" dirty="0" smtClean="0"/>
              <a:t>λειτουργίας </a:t>
            </a:r>
            <a:r>
              <a:rPr lang="el-GR" sz="3200" dirty="0"/>
              <a:t>των δυο </a:t>
            </a:r>
            <a:r>
              <a:rPr lang="el-GR" sz="3200" dirty="0" smtClean="0"/>
              <a:t>βαθμών </a:t>
            </a:r>
            <a:r>
              <a:rPr lang="el-GR" sz="3200" dirty="0" smtClean="0"/>
              <a:t>αυτοδιοίκησης</a:t>
            </a:r>
            <a:r>
              <a:rPr lang="en-US" sz="3200" dirty="0" smtClean="0"/>
              <a:t> </a:t>
            </a:r>
            <a:r>
              <a:rPr lang="en-US" sz="3200" b="0" dirty="0" smtClean="0"/>
              <a:t>2/3</a:t>
            </a:r>
            <a:endParaRPr lang="el-GR" sz="3200" b="0" dirty="0"/>
          </a:p>
        </p:txBody>
      </p:sp>
      <p:sp>
        <p:nvSpPr>
          <p:cNvPr id="6" name="Θέση περιεχομένου 5"/>
          <p:cNvSpPr>
            <a:spLocks noGrp="1"/>
          </p:cNvSpPr>
          <p:nvPr>
            <p:ph idx="1"/>
          </p:nvPr>
        </p:nvSpPr>
        <p:spPr/>
        <p:txBody>
          <a:bodyPr/>
          <a:lstStyle/>
          <a:p>
            <a:pPr algn="just"/>
            <a:r>
              <a:rPr lang="el-GR" sz="2400" dirty="0"/>
              <a:t>Πέραν όμως των άλλων γενικών θεσμικών ρυθμίσεων το Πρόγραμμα «Καλλικράτης» εκσυγχρόνισε και το θεσμικό πλαίσιο για τη περιφερειακή ανάπτυξη με έμφαση σε εκείνο το πλαίσιο, που αναφέρεται στις αρμοδιότητες των Οργανισμών Τοπικής Αυτοδιοίκησης και στις αρμοδιότητες της Αποκεντρωμένης Διοίκησης, στις πρωτοβουλίες τους για την ενδογενή ανάπτυξη των χωρικών διαστάσεων, που αναφέρονται ή στις υποχρεώσεις τους για την εφαρμογή Δράσεων ή άλλων αναπτυξιακών προγραμμάτων της Ευρωπαϊκής Ένωσης και του Κράτους εντός των χωρικών αρμοδιοτήτων τους ή και εκτός όταν οι δράσεις απαιτούν διαπεριφερειακή συνεργασία.</a:t>
            </a:r>
          </a:p>
          <a:p>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5</a:t>
            </a:fld>
            <a:endParaRPr lang="en-US" dirty="0"/>
          </a:p>
        </p:txBody>
      </p:sp>
    </p:spTree>
    <p:extLst>
      <p:ext uri="{BB962C8B-B14F-4D97-AF65-F5344CB8AC3E}">
        <p14:creationId xmlns:p14="http://schemas.microsoft.com/office/powerpoint/2010/main" val="11909205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Οι κοινοτικές πρωτοβουλίες: INTERREG </a:t>
            </a:r>
            <a:r>
              <a:rPr lang="el-GR" sz="3000" dirty="0"/>
              <a:t>III, URBAN, LEADER+, </a:t>
            </a:r>
            <a:r>
              <a:rPr lang="el-GR" sz="3000" dirty="0" smtClean="0"/>
              <a:t>EQUAL </a:t>
            </a:r>
            <a:r>
              <a:rPr lang="el-GR" sz="2800" b="0" dirty="0" smtClean="0"/>
              <a:t>7/8</a:t>
            </a:r>
            <a:endParaRPr lang="el-GR" sz="2800" b="0" dirty="0"/>
          </a:p>
        </p:txBody>
      </p:sp>
      <p:sp>
        <p:nvSpPr>
          <p:cNvPr id="2" name="Θέση περιεχομένου 1"/>
          <p:cNvSpPr>
            <a:spLocks noGrp="1"/>
          </p:cNvSpPr>
          <p:nvPr>
            <p:ph idx="1"/>
          </p:nvPr>
        </p:nvSpPr>
        <p:spPr/>
        <p:txBody>
          <a:bodyPr/>
          <a:lstStyle/>
          <a:p>
            <a:pPr marL="114300" indent="0" algn="just">
              <a:buNone/>
            </a:pPr>
            <a:r>
              <a:rPr lang="en-US" sz="1800" b="1" dirty="0"/>
              <a:t>EQUAL</a:t>
            </a:r>
            <a:endParaRPr lang="el-GR" sz="1800" b="1" dirty="0"/>
          </a:p>
          <a:p>
            <a:pPr algn="just"/>
            <a:r>
              <a:rPr lang="el-GR" sz="1800" dirty="0"/>
              <a:t>Κατά την αποκτηθείσα πείρα, στο πλαίσιο των προηγουμένων πρωτοβουλιών </a:t>
            </a:r>
            <a:r>
              <a:rPr lang="en-US" sz="1800" dirty="0"/>
              <a:t>EMPLOI </a:t>
            </a:r>
            <a:r>
              <a:rPr lang="el-GR" sz="1800" dirty="0"/>
              <a:t>και </a:t>
            </a:r>
            <a:r>
              <a:rPr lang="en-US" sz="1800" dirty="0"/>
              <a:t>ADAPT</a:t>
            </a:r>
            <a:r>
              <a:rPr lang="el-GR" sz="1800" dirty="0"/>
              <a:t>, η κοινοτική πρωτοβουλία Ε</a:t>
            </a:r>
            <a:r>
              <a:rPr lang="en-US" sz="1800" dirty="0"/>
              <a:t>QUAL</a:t>
            </a:r>
            <a:r>
              <a:rPr lang="el-GR" sz="1800" dirty="0"/>
              <a:t> καθιερώθηκε για τη προώθηση των προσβάσιμων αγορών εργασίας σε όλους με την άσκηση πολιτικών καταπολέμησης των διακρίσεων και των κάθε είδους ανισοτήτων.</a:t>
            </a:r>
          </a:p>
          <a:p>
            <a:pPr algn="just"/>
            <a:r>
              <a:rPr lang="el-GR" sz="1800" dirty="0"/>
              <a:t>Η κοινοτική πρωτοβουλία θεσπίστηκε να έχει εφαρμογή επί όλων των κρατών-μελών, οι δε δράσεις της να έχουν έντονο διεθνικό χαρακτήρα.</a:t>
            </a:r>
          </a:p>
          <a:p>
            <a:pPr algn="just"/>
            <a:r>
              <a:rPr lang="el-GR" sz="1800" dirty="0"/>
              <a:t>Επίσης έδωσε προτεραιότητα σε δράσεις πραγματικών συμμετοχών των περιφερειακών αρχών, που συμπεριέλαβαν σε αυτές τους πραγματικούς σκοπούς της πρωτοβουλίας.</a:t>
            </a:r>
          </a:p>
          <a:p>
            <a:pPr algn="just"/>
            <a:r>
              <a:rPr lang="el-GR" sz="1800" dirty="0"/>
              <a:t>Οι τομείς παρέμβασης της κοινοτικής πρωτοβουλίας, που καθιερώθηκαν, βασίζονται στην ευρωπαϊκή στρατηγική για την απασχόληση, η οποία συνίσταται στην ικανότητα για επαγγελματική ένταξη από το επιχειρηματικό πνεύμα, που πρέπει να κυριαρχεί, από την ικανότητα προσαρμογής, που πρέπει να αναζητείται και από την ισότητα των ευκαιριών, που πρέπει να παρέχεται.</a:t>
            </a:r>
          </a:p>
          <a:p>
            <a:pPr lvl="1" algn="just">
              <a:buFont typeface="Lucida Grande"/>
              <a:buChar char="-"/>
            </a:pPr>
            <a:endParaRPr lang="el-GR" sz="1800" dirty="0"/>
          </a:p>
          <a:p>
            <a:pPr marL="0" indent="0">
              <a:buNone/>
            </a:pP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50</a:t>
            </a:fld>
            <a:endParaRPr lang="en-US" dirty="0"/>
          </a:p>
        </p:txBody>
      </p:sp>
    </p:spTree>
    <p:extLst>
      <p:ext uri="{BB962C8B-B14F-4D97-AF65-F5344CB8AC3E}">
        <p14:creationId xmlns:p14="http://schemas.microsoft.com/office/powerpoint/2010/main" val="33431912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640960" cy="863600"/>
          </a:xfrm>
        </p:spPr>
        <p:txBody>
          <a:bodyPr/>
          <a:lstStyle/>
          <a:p>
            <a:r>
              <a:rPr lang="el-GR" sz="3000" dirty="0" smtClean="0"/>
              <a:t>Οι κοινοτικές πρωτοβουλίες: INTERREG </a:t>
            </a:r>
            <a:r>
              <a:rPr lang="el-GR" sz="3000" dirty="0"/>
              <a:t>III, URBAN, LEADER+, </a:t>
            </a:r>
            <a:r>
              <a:rPr lang="el-GR" sz="3000" dirty="0" smtClean="0"/>
              <a:t>EQUAL </a:t>
            </a:r>
            <a:r>
              <a:rPr lang="el-GR" sz="2800" b="0" dirty="0" smtClean="0"/>
              <a:t>8/8</a:t>
            </a:r>
            <a:endParaRPr lang="el-GR" sz="2800" b="0" dirty="0"/>
          </a:p>
        </p:txBody>
      </p:sp>
      <p:sp>
        <p:nvSpPr>
          <p:cNvPr id="2" name="Θέση περιεχομένου 1"/>
          <p:cNvSpPr>
            <a:spLocks noGrp="1"/>
          </p:cNvSpPr>
          <p:nvPr>
            <p:ph idx="1"/>
          </p:nvPr>
        </p:nvSpPr>
        <p:spPr/>
        <p:txBody>
          <a:bodyPr/>
          <a:lstStyle/>
          <a:p>
            <a:pPr marL="114300" indent="0" algn="just">
              <a:buNone/>
            </a:pPr>
            <a:r>
              <a:rPr lang="en-US" sz="1800" b="1" dirty="0"/>
              <a:t>URBAN</a:t>
            </a:r>
            <a:endParaRPr lang="el-GR" sz="1800" b="1" dirty="0"/>
          </a:p>
          <a:p>
            <a:pPr algn="just"/>
            <a:r>
              <a:rPr lang="el-GR" sz="1800" dirty="0"/>
              <a:t>Μια άλλη κοινοτική πρωτοβουλία, όπως και οι προηγούμενες που επηρέασαν το θεσμικό πλαίσιο για τη περιφερειακή ανάπτυξη στην Ελλάδα είναι η </a:t>
            </a:r>
            <a:r>
              <a:rPr lang="en-US" sz="1800" dirty="0"/>
              <a:t>URBAN</a:t>
            </a:r>
            <a:r>
              <a:rPr lang="el-GR" sz="1800" dirty="0"/>
              <a:t>, η οποία από της καθιέρωσής της το 1994 </a:t>
            </a:r>
            <a:r>
              <a:rPr lang="en-US" sz="1800" dirty="0"/>
              <a:t>(</a:t>
            </a:r>
            <a:r>
              <a:rPr lang="el-GR" sz="1800" dirty="0"/>
              <a:t>ως </a:t>
            </a:r>
            <a:r>
              <a:rPr lang="en-US" sz="1800" dirty="0"/>
              <a:t>URBAN I)</a:t>
            </a:r>
            <a:r>
              <a:rPr lang="el-GR" sz="1800" dirty="0"/>
              <a:t> είχε μεταξύ των στόχων της να ενθαρρύνει τις αστικές ζώνες ή τις συνοικίες που βρίσκονταν σε κρίση προκειμένου να αναπτύξουν καινοτομικούς και ολοκληρωμένους τρόπους δράσης για αστική ανάπτυξη.</a:t>
            </a:r>
          </a:p>
          <a:p>
            <a:pPr algn="just"/>
            <a:r>
              <a:rPr lang="el-GR" sz="1800" dirty="0"/>
              <a:t>Ειδικότερα, συνέβαλε στην αναζήτηση ολοκληρωμένων και βιώσιμων παρεμβάσεων για την Πόλη με ποικίλους χαρακτηρισμούς όπως Επιχειρησιακή, Κοινωνική, Πολιτισμική, Πληροφορημένη και Ολοκληρωμένη Πόλη.</a:t>
            </a: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51</a:t>
            </a:fld>
            <a:endParaRPr lang="en-US" dirty="0"/>
          </a:p>
        </p:txBody>
      </p:sp>
    </p:spTree>
    <p:extLst>
      <p:ext uri="{BB962C8B-B14F-4D97-AF65-F5344CB8AC3E}">
        <p14:creationId xmlns:p14="http://schemas.microsoft.com/office/powerpoint/2010/main" val="21867585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692349473"/>
              </p:ext>
            </p:extLst>
          </p:nvPr>
        </p:nvGraphicFramePr>
        <p:xfrm>
          <a:off x="467544" y="1268760"/>
          <a:ext cx="8208912" cy="5034280"/>
        </p:xfrm>
        <a:graphic>
          <a:graphicData uri="http://schemas.openxmlformats.org/drawingml/2006/table">
            <a:tbl>
              <a:tblPr firstRow="1" bandRow="1">
                <a:tableStyleId>{5C22544A-7EE6-4342-B048-85BDC9FD1C3A}</a:tableStyleId>
              </a:tblPr>
              <a:tblGrid>
                <a:gridCol w="1944216"/>
                <a:gridCol w="6264696"/>
              </a:tblGrid>
              <a:tr h="0">
                <a:tc>
                  <a:txBody>
                    <a:bodyPr/>
                    <a:lstStyle/>
                    <a:p>
                      <a:r>
                        <a:rPr lang="el-GR" dirty="0" smtClean="0"/>
                        <a:t>Στόχοι</a:t>
                      </a:r>
                      <a:endParaRPr lang="el-GR" dirty="0"/>
                    </a:p>
                  </a:txBody>
                  <a:tcPr/>
                </a:tc>
                <a:tc>
                  <a:txBody>
                    <a:bodyPr/>
                    <a:lstStyle/>
                    <a:p>
                      <a:endParaRPr lang="el-GR" dirty="0"/>
                    </a:p>
                  </a:txBody>
                  <a:tcPr/>
                </a:tc>
              </a:tr>
              <a:tr h="370840">
                <a:tc>
                  <a:txBody>
                    <a:bodyPr/>
                    <a:lstStyle/>
                    <a:p>
                      <a:r>
                        <a:rPr lang="el-GR" dirty="0" smtClean="0"/>
                        <a:t>Γενικός στόχος 1</a:t>
                      </a:r>
                      <a:endParaRPr lang="el-GR" dirty="0"/>
                    </a:p>
                  </a:txBody>
                  <a:tcPr/>
                </a:tc>
                <a:tc>
                  <a:txBody>
                    <a:bodyPr/>
                    <a:lstStyle/>
                    <a:p>
                      <a:r>
                        <a:rPr lang="el-GR" dirty="0" smtClean="0"/>
                        <a:t>Η αύξηση</a:t>
                      </a:r>
                      <a:r>
                        <a:rPr lang="el-GR" baseline="0" dirty="0" smtClean="0"/>
                        <a:t> της εξωστρέφειας και των εισροών Ξένων Άμεσων Επενδύσεων</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Γενικός στόχος 2</a:t>
                      </a:r>
                    </a:p>
                  </a:txBody>
                  <a:tcPr/>
                </a:tc>
                <a:tc>
                  <a:txBody>
                    <a:bodyPr/>
                    <a:lstStyle/>
                    <a:p>
                      <a:r>
                        <a:rPr lang="el-GR" dirty="0" smtClean="0"/>
                        <a:t>Η ανάπτυξη της επιχειρηματικότητας</a:t>
                      </a:r>
                      <a:r>
                        <a:rPr lang="el-GR" baseline="0" dirty="0" smtClean="0"/>
                        <a:t> και η αύξηση της παραγωγικότητας</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Γενικός στόχος 3</a:t>
                      </a:r>
                    </a:p>
                  </a:txBody>
                  <a:tcPr/>
                </a:tc>
                <a:tc>
                  <a:txBody>
                    <a:bodyPr/>
                    <a:lstStyle/>
                    <a:p>
                      <a:r>
                        <a:rPr lang="el-GR" dirty="0" smtClean="0"/>
                        <a:t>Η διαφοροποίηση του τουριστικού</a:t>
                      </a:r>
                      <a:r>
                        <a:rPr lang="el-GR" baseline="0" dirty="0" smtClean="0"/>
                        <a:t> προϊόντος της χώρας</a:t>
                      </a:r>
                      <a:endParaRPr lang="el-GR" dirty="0"/>
                    </a:p>
                  </a:txBody>
                  <a:tcPr/>
                </a:tc>
              </a:tr>
              <a:tr h="370840">
                <a:tc>
                  <a:txBody>
                    <a:bodyPr/>
                    <a:lstStyle/>
                    <a:p>
                      <a:r>
                        <a:rPr lang="el-GR" dirty="0" smtClean="0"/>
                        <a:t>Γενικός στόχος 4</a:t>
                      </a:r>
                      <a:endParaRPr lang="el-GR" dirty="0"/>
                    </a:p>
                  </a:txBody>
                  <a:tcPr/>
                </a:tc>
                <a:tc>
                  <a:txBody>
                    <a:bodyPr/>
                    <a:lstStyle/>
                    <a:p>
                      <a:r>
                        <a:rPr lang="el-GR" dirty="0" smtClean="0"/>
                        <a:t>Η</a:t>
                      </a:r>
                      <a:r>
                        <a:rPr lang="el-GR" baseline="0" dirty="0" smtClean="0"/>
                        <a:t> βελτίωση της ποιότητας και της έντασης των επενδύσεων στο ανθρώπινο κεφάλαιο για την αναβάθμιση του ελληνικού εκπαιδευτικού συστήματος</a:t>
                      </a:r>
                      <a:endParaRPr lang="el-GR" dirty="0"/>
                    </a:p>
                  </a:txBody>
                  <a:tcPr/>
                </a:tc>
              </a:tr>
              <a:tr h="370840">
                <a:tc>
                  <a:txBody>
                    <a:bodyPr/>
                    <a:lstStyle/>
                    <a:p>
                      <a:r>
                        <a:rPr lang="el-GR" dirty="0" smtClean="0"/>
                        <a:t>Γενικός στόχος 5</a:t>
                      </a:r>
                      <a:endParaRPr lang="el-GR" dirty="0"/>
                    </a:p>
                  </a:txBody>
                  <a:tcPr/>
                </a:tc>
                <a:tc>
                  <a:txBody>
                    <a:bodyPr/>
                    <a:lstStyle/>
                    <a:p>
                      <a:r>
                        <a:rPr lang="el-GR" dirty="0" smtClean="0"/>
                        <a:t>Η ενίσχυση της έρευνας και της έντασης</a:t>
                      </a:r>
                      <a:r>
                        <a:rPr lang="el-GR" baseline="0" dirty="0" smtClean="0"/>
                        <a:t> των επενδύσεων στο ανθρώπινο κεφάλαιο για την αναβάθμιση του ελληνικού εκπαιδευτικού συστήματος</a:t>
                      </a:r>
                      <a:endParaRPr lang="el-GR" dirty="0"/>
                    </a:p>
                  </a:txBody>
                  <a:tcPr/>
                </a:tc>
              </a:tr>
              <a:tr h="370840">
                <a:tc>
                  <a:txBody>
                    <a:bodyPr/>
                    <a:lstStyle/>
                    <a:p>
                      <a:r>
                        <a:rPr lang="el-GR" dirty="0" smtClean="0"/>
                        <a:t>Γενικός στόχος 6</a:t>
                      </a:r>
                      <a:endParaRPr lang="el-GR" dirty="0"/>
                    </a:p>
                  </a:txBody>
                  <a:tcPr/>
                </a:tc>
                <a:tc>
                  <a:txBody>
                    <a:bodyPr/>
                    <a:lstStyle/>
                    <a:p>
                      <a:r>
                        <a:rPr lang="el-GR" dirty="0" smtClean="0"/>
                        <a:t>Η ψηφιακή σύγκλιση της χώρας με την ενσωμάτωση</a:t>
                      </a:r>
                      <a:r>
                        <a:rPr lang="el-GR" baseline="0" dirty="0" smtClean="0"/>
                        <a:t> και τη συστηματική χρήση των τεχνολογιών πληροφορικής και επικοινωνιών (ΤΠΕ) στους τομείς κοινωνικής και οικονομικής δραστηριότητας</a:t>
                      </a:r>
                      <a:endParaRPr lang="el-GR" dirty="0"/>
                    </a:p>
                  </a:txBody>
                  <a:tcPr/>
                </a:tc>
              </a:tr>
            </a:tbl>
          </a:graphicData>
        </a:graphic>
      </p:graphicFrame>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52</a:t>
            </a:fld>
            <a:endParaRPr lang="en-US" dirty="0"/>
          </a:p>
        </p:txBody>
      </p:sp>
      <p:sp>
        <p:nvSpPr>
          <p:cNvPr id="6" name="Τίτλος 5"/>
          <p:cNvSpPr>
            <a:spLocks noGrp="1"/>
          </p:cNvSpPr>
          <p:nvPr>
            <p:ph type="title"/>
          </p:nvPr>
        </p:nvSpPr>
        <p:spPr>
          <a:xfrm>
            <a:off x="467544" y="188913"/>
            <a:ext cx="8352928" cy="863600"/>
          </a:xfrm>
        </p:spPr>
        <p:txBody>
          <a:bodyPr/>
          <a:lstStyle/>
          <a:p>
            <a:r>
              <a:rPr lang="el-GR" dirty="0" smtClean="0"/>
              <a:t>Το εθνικό στρατηγικό πλαίσιο αναφοράς ΕΣΠΑ </a:t>
            </a:r>
            <a:r>
              <a:rPr lang="el-GR" dirty="0" smtClean="0"/>
              <a:t>2007-2013 </a:t>
            </a:r>
            <a:r>
              <a:rPr lang="el-GR" sz="3200" b="0" dirty="0" smtClean="0"/>
              <a:t>1/3</a:t>
            </a:r>
            <a:endParaRPr lang="el-GR" sz="3200" b="0" dirty="0"/>
          </a:p>
        </p:txBody>
      </p:sp>
    </p:spTree>
    <p:extLst>
      <p:ext uri="{BB962C8B-B14F-4D97-AF65-F5344CB8AC3E}">
        <p14:creationId xmlns:p14="http://schemas.microsoft.com/office/powerpoint/2010/main" val="24780368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572243601"/>
              </p:ext>
            </p:extLst>
          </p:nvPr>
        </p:nvGraphicFramePr>
        <p:xfrm>
          <a:off x="323528" y="1268760"/>
          <a:ext cx="8496944" cy="5217160"/>
        </p:xfrm>
        <a:graphic>
          <a:graphicData uri="http://schemas.openxmlformats.org/drawingml/2006/table">
            <a:tbl>
              <a:tblPr firstRow="1" bandRow="1">
                <a:tableStyleId>{5C22544A-7EE6-4342-B048-85BDC9FD1C3A}</a:tableStyleId>
              </a:tblPr>
              <a:tblGrid>
                <a:gridCol w="2202736"/>
                <a:gridCol w="6294208"/>
              </a:tblGrid>
              <a:tr h="0">
                <a:tc>
                  <a:txBody>
                    <a:bodyPr/>
                    <a:lstStyle/>
                    <a:p>
                      <a:r>
                        <a:rPr lang="el-GR" dirty="0" smtClean="0"/>
                        <a:t>Στόχοι</a:t>
                      </a:r>
                      <a:endParaRPr lang="el-GR" dirty="0"/>
                    </a:p>
                  </a:txBody>
                  <a:tcPr/>
                </a:tc>
                <a:tc>
                  <a:txBody>
                    <a:bodyPr/>
                    <a:lstStyle/>
                    <a:p>
                      <a:endParaRPr lang="el-GR" dirty="0"/>
                    </a:p>
                  </a:txBody>
                  <a:tcPr/>
                </a:tc>
              </a:tr>
              <a:tr h="370840">
                <a:tc>
                  <a:txBody>
                    <a:bodyPr/>
                    <a:lstStyle/>
                    <a:p>
                      <a:r>
                        <a:rPr lang="el-GR" dirty="0" smtClean="0"/>
                        <a:t>Γενικός στόχος 7</a:t>
                      </a:r>
                      <a:endParaRPr lang="el-GR" dirty="0"/>
                    </a:p>
                  </a:txBody>
                  <a:tcPr/>
                </a:tc>
                <a:tc>
                  <a:txBody>
                    <a:bodyPr/>
                    <a:lstStyle/>
                    <a:p>
                      <a:r>
                        <a:rPr lang="el-GR" dirty="0" smtClean="0"/>
                        <a:t>Ενίσχυση της προσαρμοστικότητας των εργαζομένων και των επιχειρήσεων</a:t>
                      </a:r>
                      <a:endParaRPr lang="el-GR" dirty="0"/>
                    </a:p>
                  </a:txBody>
                  <a:tcPr/>
                </a:tc>
              </a:tr>
              <a:tr h="370840">
                <a:tc>
                  <a:txBody>
                    <a:bodyPr/>
                    <a:lstStyle/>
                    <a:p>
                      <a:r>
                        <a:rPr lang="el-GR" dirty="0" smtClean="0"/>
                        <a:t>Γενικός στόχος 8</a:t>
                      </a:r>
                      <a:endParaRPr lang="el-GR" dirty="0"/>
                    </a:p>
                  </a:txBody>
                  <a:tcPr/>
                </a:tc>
                <a:tc>
                  <a:txBody>
                    <a:bodyPr/>
                    <a:lstStyle/>
                    <a:p>
                      <a:r>
                        <a:rPr lang="el-GR" dirty="0" smtClean="0"/>
                        <a:t>Διευκόλυνση</a:t>
                      </a:r>
                      <a:r>
                        <a:rPr lang="el-GR" baseline="0" dirty="0" smtClean="0"/>
                        <a:t> της πρόσβασης στην απασχόληση</a:t>
                      </a:r>
                      <a:endParaRPr lang="el-GR" dirty="0"/>
                    </a:p>
                  </a:txBody>
                  <a:tcPr/>
                </a:tc>
              </a:tr>
              <a:tr h="370840">
                <a:tc>
                  <a:txBody>
                    <a:bodyPr/>
                    <a:lstStyle/>
                    <a:p>
                      <a:r>
                        <a:rPr lang="el-GR" dirty="0" smtClean="0"/>
                        <a:t>Γενικός στόχος 9</a:t>
                      </a:r>
                      <a:endParaRPr lang="el-GR" dirty="0"/>
                    </a:p>
                  </a:txBody>
                  <a:tcPr/>
                </a:tc>
                <a:tc>
                  <a:txBody>
                    <a:bodyPr/>
                    <a:lstStyle/>
                    <a:p>
                      <a:r>
                        <a:rPr lang="el-GR" dirty="0" smtClean="0"/>
                        <a:t>Προώθηση</a:t>
                      </a:r>
                      <a:r>
                        <a:rPr lang="el-GR" baseline="0" dirty="0" smtClean="0"/>
                        <a:t> της κοινωνικής ενσωμάτωσης. Στόχος είναι η διασφάλιση της ισότιμης πρόσβασης όλων στην αγορά εργασίας και η πρόληψη των φαινομένων περιθωριοποίησης και αποκλεισμού</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Γενικός στόχος 10</a:t>
                      </a:r>
                    </a:p>
                  </a:txBody>
                  <a:tcPr/>
                </a:tc>
                <a:tc>
                  <a:txBody>
                    <a:bodyPr/>
                    <a:lstStyle/>
                    <a:p>
                      <a:r>
                        <a:rPr lang="el-GR" dirty="0" smtClean="0"/>
                        <a:t>Θεμελίωση ενός</a:t>
                      </a:r>
                      <a:r>
                        <a:rPr lang="el-GR" baseline="0" dirty="0" smtClean="0"/>
                        <a:t> αποδοτικού και οικονομικά βιώσιμου συστήματος Υγείας, που θα προσφέρει ποιοτικές και εξατομικευμένες υπηρεσίες στους πολίτες και θα εστιάζει στη συνεχή βελτίωση των υπηρεσιών πρόληψης και φροντίδας</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Γενικός στόχος 11</a:t>
                      </a:r>
                    </a:p>
                  </a:txBody>
                  <a:tcPr/>
                </a:tc>
                <a:tc>
                  <a:txBody>
                    <a:bodyPr/>
                    <a:lstStyle/>
                    <a:p>
                      <a:r>
                        <a:rPr lang="el-GR" dirty="0" smtClean="0"/>
                        <a:t>Η ανάδειξη του οικονομικού,</a:t>
                      </a:r>
                      <a:r>
                        <a:rPr lang="el-GR" baseline="0" dirty="0" smtClean="0"/>
                        <a:t> κοινωνικού και αναπτυξιακού χαρακτήρα των θεμάτων ισότητας των φύλων, με την άμεση σύνδεση τους με τις κυρίαρχες εθνικές πολιτικές προτεραιότητες (ανάπτυξη-απασχόληση-κοινωνική συνοχή)</a:t>
                      </a:r>
                      <a:endParaRPr lang="el-GR" dirty="0"/>
                    </a:p>
                  </a:txBody>
                  <a:tcPr/>
                </a:tc>
              </a:tr>
            </a:tbl>
          </a:graphicData>
        </a:graphic>
      </p:graphicFrame>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53</a:t>
            </a:fld>
            <a:endParaRPr lang="en-US" dirty="0"/>
          </a:p>
        </p:txBody>
      </p:sp>
      <p:sp>
        <p:nvSpPr>
          <p:cNvPr id="3" name="Τίτλος 2"/>
          <p:cNvSpPr>
            <a:spLocks noGrp="1"/>
          </p:cNvSpPr>
          <p:nvPr>
            <p:ph type="title"/>
          </p:nvPr>
        </p:nvSpPr>
        <p:spPr/>
        <p:txBody>
          <a:bodyPr/>
          <a:lstStyle/>
          <a:p>
            <a:r>
              <a:rPr lang="el-GR" dirty="0"/>
              <a:t>Το εθνικό στρατηγικό πλαίσιο αναφοράς ΕΣΠΑ </a:t>
            </a:r>
            <a:r>
              <a:rPr lang="el-GR" dirty="0" smtClean="0"/>
              <a:t>2007-2013 </a:t>
            </a:r>
            <a:r>
              <a:rPr lang="el-GR" sz="3200" b="0" dirty="0" smtClean="0"/>
              <a:t>2/3</a:t>
            </a:r>
            <a:endParaRPr lang="el-GR" sz="3200" b="0" dirty="0"/>
          </a:p>
        </p:txBody>
      </p:sp>
    </p:spTree>
    <p:extLst>
      <p:ext uri="{BB962C8B-B14F-4D97-AF65-F5344CB8AC3E}">
        <p14:creationId xmlns:p14="http://schemas.microsoft.com/office/powerpoint/2010/main" val="20877677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εθνικό στρατηγικό πλαίσιο αναφοράς ΕΣΠΑ </a:t>
            </a:r>
            <a:r>
              <a:rPr lang="el-GR" dirty="0" smtClean="0"/>
              <a:t>2007-2013 </a:t>
            </a:r>
            <a:r>
              <a:rPr lang="el-GR" sz="3200" b="0" dirty="0" smtClean="0"/>
              <a:t>3/3</a:t>
            </a:r>
            <a:endParaRPr lang="el-GR" sz="32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044339427"/>
              </p:ext>
            </p:extLst>
          </p:nvPr>
        </p:nvGraphicFramePr>
        <p:xfrm>
          <a:off x="251520" y="1268413"/>
          <a:ext cx="8496943" cy="4490720"/>
        </p:xfrm>
        <a:graphic>
          <a:graphicData uri="http://schemas.openxmlformats.org/drawingml/2006/table">
            <a:tbl>
              <a:tblPr firstRow="1" bandRow="1">
                <a:tableStyleId>{5C22544A-7EE6-4342-B048-85BDC9FD1C3A}</a:tableStyleId>
              </a:tblPr>
              <a:tblGrid>
                <a:gridCol w="2202736"/>
                <a:gridCol w="6294207"/>
              </a:tblGrid>
              <a:tr h="0">
                <a:tc>
                  <a:txBody>
                    <a:bodyPr/>
                    <a:lstStyle/>
                    <a:p>
                      <a:r>
                        <a:rPr lang="el-GR" dirty="0" smtClean="0"/>
                        <a:t>Στόχοι</a:t>
                      </a:r>
                      <a:endParaRPr lang="el-GR" dirty="0"/>
                    </a:p>
                  </a:txBody>
                  <a:tcPr marL="75175" marR="75175"/>
                </a:tc>
                <a:tc>
                  <a:txBody>
                    <a:bodyPr/>
                    <a:lstStyle/>
                    <a:p>
                      <a:endParaRPr lang="el-GR" dirty="0"/>
                    </a:p>
                  </a:txBody>
                  <a:tcPr marL="75175" marR="75175"/>
                </a:tc>
              </a:tr>
              <a:tr h="370840">
                <a:tc>
                  <a:txBody>
                    <a:bodyPr/>
                    <a:lstStyle/>
                    <a:p>
                      <a:r>
                        <a:rPr lang="el-GR" dirty="0" smtClean="0"/>
                        <a:t>Γενικός στόχος 12</a:t>
                      </a:r>
                      <a:endParaRPr lang="el-GR" dirty="0"/>
                    </a:p>
                  </a:txBody>
                  <a:tcPr marL="75175" marR="75175"/>
                </a:tc>
                <a:tc>
                  <a:txBody>
                    <a:bodyPr/>
                    <a:lstStyle/>
                    <a:p>
                      <a:r>
                        <a:rPr lang="el-GR" dirty="0" smtClean="0"/>
                        <a:t>Η βελτίωση της ποιότητα</a:t>
                      </a:r>
                      <a:r>
                        <a:rPr lang="el-GR" baseline="0" dirty="0" smtClean="0"/>
                        <a:t>ς των δημοσίων πολιτικών και η αποτελεσματική εφαρμογή τους για την αναβάθμιση της ποιότητας ζωής των πολιτών και τη διευκόλυνση της επιχειρηματικής δράσης</a:t>
                      </a:r>
                      <a:endParaRPr lang="el-GR" dirty="0"/>
                    </a:p>
                  </a:txBody>
                  <a:tcPr marL="75175" marR="75175"/>
                </a:tc>
              </a:tr>
              <a:tr h="370840">
                <a:tc>
                  <a:txBody>
                    <a:bodyPr/>
                    <a:lstStyle/>
                    <a:p>
                      <a:r>
                        <a:rPr lang="el-GR" dirty="0" smtClean="0"/>
                        <a:t>Γενικός στόχος 13</a:t>
                      </a:r>
                      <a:endParaRPr lang="el-GR" dirty="0"/>
                    </a:p>
                  </a:txBody>
                  <a:tcPr marL="75175" marR="75175"/>
                </a:tc>
                <a:tc>
                  <a:txBody>
                    <a:bodyPr/>
                    <a:lstStyle/>
                    <a:p>
                      <a:r>
                        <a:rPr lang="el-GR" dirty="0" smtClean="0"/>
                        <a:t>Η ανάπτυξη και ο εκσυγχρονισμός των φυσικών υποδομών και των συναφών υπηρεσιών του συστήματος</a:t>
                      </a:r>
                      <a:r>
                        <a:rPr lang="el-GR" baseline="0" dirty="0" smtClean="0"/>
                        <a:t> μεταφορών της χώρας</a:t>
                      </a:r>
                      <a:endParaRPr lang="el-GR" dirty="0"/>
                    </a:p>
                  </a:txBody>
                  <a:tcPr marL="75175" marR="75175"/>
                </a:tc>
              </a:tr>
              <a:tr h="370840">
                <a:tc>
                  <a:txBody>
                    <a:bodyPr/>
                    <a:lstStyle/>
                    <a:p>
                      <a:r>
                        <a:rPr lang="el-GR" dirty="0" smtClean="0"/>
                        <a:t>Γενικός στόχος 14</a:t>
                      </a:r>
                      <a:endParaRPr lang="el-GR" dirty="0"/>
                    </a:p>
                  </a:txBody>
                  <a:tcPr marL="75175" marR="75175"/>
                </a:tc>
                <a:tc>
                  <a:txBody>
                    <a:bodyPr/>
                    <a:lstStyle/>
                    <a:p>
                      <a:r>
                        <a:rPr lang="el-GR" dirty="0" smtClean="0"/>
                        <a:t>Ο ασφαλής ενεργειακός εφοδιασμός της χώρας με γνώμονα</a:t>
                      </a:r>
                      <a:r>
                        <a:rPr lang="el-GR" baseline="0" dirty="0" smtClean="0"/>
                        <a:t> την αειφορία</a:t>
                      </a:r>
                      <a:endParaRPr lang="el-GR" dirty="0"/>
                    </a:p>
                  </a:txBody>
                  <a:tcPr marL="75175" marR="75175"/>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Γενικός στόχος 15</a:t>
                      </a:r>
                    </a:p>
                  </a:txBody>
                  <a:tcPr marL="75175" marR="75175"/>
                </a:tc>
                <a:tc>
                  <a:txBody>
                    <a:bodyPr/>
                    <a:lstStyle/>
                    <a:p>
                      <a:r>
                        <a:rPr lang="el-GR" dirty="0" smtClean="0"/>
                        <a:t>Η αειφόρος διαχείριση</a:t>
                      </a:r>
                      <a:r>
                        <a:rPr lang="el-GR" baseline="0" dirty="0" smtClean="0"/>
                        <a:t> του περιβάλλοντος</a:t>
                      </a:r>
                      <a:endParaRPr lang="el-GR" dirty="0"/>
                    </a:p>
                  </a:txBody>
                  <a:tcPr marL="75175" marR="75175"/>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Γενικός στόχος 16</a:t>
                      </a:r>
                    </a:p>
                  </a:txBody>
                  <a:tcPr marL="75175" marR="75175"/>
                </a:tc>
                <a:tc>
                  <a:txBody>
                    <a:bodyPr/>
                    <a:lstStyle/>
                    <a:p>
                      <a:r>
                        <a:rPr lang="el-GR" dirty="0" smtClean="0"/>
                        <a:t>Η άσκηση αποτελεσματικής περιβαλλοντικής</a:t>
                      </a:r>
                      <a:r>
                        <a:rPr lang="el-GR" baseline="0" dirty="0" smtClean="0"/>
                        <a:t> πολιτικής</a:t>
                      </a:r>
                      <a:endParaRPr lang="el-GR" dirty="0"/>
                    </a:p>
                  </a:txBody>
                  <a:tcPr marL="75175" marR="75175"/>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Γενικός στόχος 17</a:t>
                      </a:r>
                    </a:p>
                  </a:txBody>
                  <a:tcPr marL="75175" marR="75175"/>
                </a:tc>
                <a:tc>
                  <a:txBody>
                    <a:bodyPr/>
                    <a:lstStyle/>
                    <a:p>
                      <a:r>
                        <a:rPr lang="el-GR" dirty="0" smtClean="0"/>
                        <a:t>Ανάδειξη του πολιτισμού ως ζωτικού παράγοντα της οικονομικής</a:t>
                      </a:r>
                      <a:r>
                        <a:rPr lang="el-GR" baseline="0" dirty="0" smtClean="0"/>
                        <a:t> ανάπτυξης της χώρας</a:t>
                      </a:r>
                      <a:endParaRPr lang="el-GR" dirty="0"/>
                    </a:p>
                  </a:txBody>
                  <a:tcPr marL="75175" marR="75175"/>
                </a:tc>
              </a:tr>
            </a:tbl>
          </a:graphicData>
        </a:graphic>
      </p:graphicFrame>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54</a:t>
            </a:fld>
            <a:endParaRPr lang="en-US" dirty="0"/>
          </a:p>
        </p:txBody>
      </p:sp>
    </p:spTree>
    <p:extLst>
      <p:ext uri="{BB962C8B-B14F-4D97-AF65-F5344CB8AC3E}">
        <p14:creationId xmlns:p14="http://schemas.microsoft.com/office/powerpoint/2010/main" val="41744527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sz="3200" dirty="0" smtClean="0"/>
              <a:t>Η νέα προγραμματική περίοδος για τη πολίτικη της συνοχής </a:t>
            </a:r>
            <a:r>
              <a:rPr lang="el-GR" sz="3200" dirty="0" smtClean="0"/>
              <a:t>2014-2020 </a:t>
            </a:r>
            <a:r>
              <a:rPr lang="el-GR" sz="2800" b="0" dirty="0" smtClean="0"/>
              <a:t>1/2</a:t>
            </a:r>
            <a:endParaRPr lang="el-GR" sz="28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301084315"/>
              </p:ext>
            </p:extLst>
          </p:nvPr>
        </p:nvGraphicFramePr>
        <p:xfrm>
          <a:off x="323525" y="1268413"/>
          <a:ext cx="8496946" cy="4937760"/>
        </p:xfrm>
        <a:graphic>
          <a:graphicData uri="http://schemas.openxmlformats.org/drawingml/2006/table">
            <a:tbl>
              <a:tblPr firstRow="1" bandRow="1">
                <a:tableStyleId>{5C22544A-7EE6-4342-B048-85BDC9FD1C3A}</a:tableStyleId>
              </a:tblPr>
              <a:tblGrid>
                <a:gridCol w="2668463"/>
                <a:gridCol w="1580010"/>
                <a:gridCol w="2141793"/>
                <a:gridCol w="2106680"/>
              </a:tblGrid>
              <a:tr h="370840">
                <a:tc>
                  <a:txBody>
                    <a:bodyPr/>
                    <a:lstStyle/>
                    <a:p>
                      <a:endParaRPr lang="el-GR" sz="1800" dirty="0">
                        <a:latin typeface="Calibri" panose="020F0502020204030204" pitchFamily="34" charset="0"/>
                      </a:endParaRPr>
                    </a:p>
                  </a:txBody>
                  <a:tcPr marL="73299" marR="73299"/>
                </a:tc>
                <a:tc>
                  <a:txBody>
                    <a:bodyPr/>
                    <a:lstStyle/>
                    <a:p>
                      <a:r>
                        <a:rPr lang="el-GR" sz="1800" dirty="0" smtClean="0">
                          <a:latin typeface="Calibri" panose="020F0502020204030204" pitchFamily="34" charset="0"/>
                        </a:rPr>
                        <a:t>Στόχος</a:t>
                      </a:r>
                      <a:r>
                        <a:rPr lang="el-GR" sz="1800" baseline="0" dirty="0" smtClean="0">
                          <a:latin typeface="Calibri" panose="020F0502020204030204" pitchFamily="34" charset="0"/>
                        </a:rPr>
                        <a:t> «Ευρώπη 2020»</a:t>
                      </a:r>
                      <a:endParaRPr lang="el-GR" sz="1800" dirty="0">
                        <a:latin typeface="Calibri" panose="020F0502020204030204" pitchFamily="34" charset="0"/>
                      </a:endParaRPr>
                    </a:p>
                  </a:txBody>
                  <a:tcPr marL="73299" marR="73299"/>
                </a:tc>
                <a:tc>
                  <a:txBody>
                    <a:bodyPr/>
                    <a:lstStyle/>
                    <a:p>
                      <a:r>
                        <a:rPr lang="el-GR" sz="1800" dirty="0" smtClean="0">
                          <a:latin typeface="Calibri" panose="020F0502020204030204" pitchFamily="34" charset="0"/>
                        </a:rPr>
                        <a:t>Υφιστάμενη</a:t>
                      </a:r>
                      <a:r>
                        <a:rPr lang="el-GR" sz="1800" baseline="0" dirty="0" smtClean="0">
                          <a:latin typeface="Calibri" panose="020F0502020204030204" pitchFamily="34" charset="0"/>
                        </a:rPr>
                        <a:t> κατάσταση στην Ελλάδα</a:t>
                      </a:r>
                      <a:endParaRPr lang="el-GR" sz="1800" dirty="0">
                        <a:latin typeface="Calibri" panose="020F0502020204030204" pitchFamily="34" charset="0"/>
                      </a:endParaRPr>
                    </a:p>
                  </a:txBody>
                  <a:tcPr marL="73299" marR="73299"/>
                </a:tc>
                <a:tc>
                  <a:txBody>
                    <a:bodyPr/>
                    <a:lstStyle/>
                    <a:p>
                      <a:r>
                        <a:rPr lang="el-GR" sz="1800" dirty="0" smtClean="0">
                          <a:latin typeface="Calibri" panose="020F0502020204030204" pitchFamily="34" charset="0"/>
                        </a:rPr>
                        <a:t>Στόχοι της χώρας στο ΕΠΜ για το 2020</a:t>
                      </a:r>
                      <a:endParaRPr lang="el-GR" sz="1800" dirty="0">
                        <a:latin typeface="Calibri" panose="020F0502020204030204" pitchFamily="34" charset="0"/>
                      </a:endParaRPr>
                    </a:p>
                  </a:txBody>
                  <a:tcPr marL="73299" marR="73299"/>
                </a:tc>
              </a:tr>
              <a:tr h="370840">
                <a:tc>
                  <a:txBody>
                    <a:bodyPr/>
                    <a:lstStyle/>
                    <a:p>
                      <a:r>
                        <a:rPr lang="el-GR" sz="1800" dirty="0" smtClean="0">
                          <a:latin typeface="Calibri" panose="020F0502020204030204" pitchFamily="34" charset="0"/>
                        </a:rPr>
                        <a:t>Επενδύσεις</a:t>
                      </a:r>
                      <a:r>
                        <a:rPr lang="el-GR" sz="1800" baseline="0" dirty="0" smtClean="0">
                          <a:latin typeface="Calibri" panose="020F0502020204030204" pitchFamily="34" charset="0"/>
                        </a:rPr>
                        <a:t> σε Ε&amp;Α (% του ΑΕΠ)</a:t>
                      </a:r>
                      <a:endParaRPr lang="el-GR" sz="1800" dirty="0">
                        <a:latin typeface="Calibri" panose="020F0502020204030204" pitchFamily="34" charset="0"/>
                      </a:endParaRPr>
                    </a:p>
                  </a:txBody>
                  <a:tcPr marL="73299" marR="73299"/>
                </a:tc>
                <a:tc>
                  <a:txBody>
                    <a:bodyPr/>
                    <a:lstStyle/>
                    <a:p>
                      <a:r>
                        <a:rPr lang="el-GR" sz="1800" dirty="0" smtClean="0">
                          <a:latin typeface="Calibri" panose="020F0502020204030204" pitchFamily="34" charset="0"/>
                        </a:rPr>
                        <a:t>3%</a:t>
                      </a:r>
                      <a:endParaRPr lang="el-GR" sz="1800" dirty="0">
                        <a:latin typeface="Calibri" panose="020F0502020204030204" pitchFamily="34" charset="0"/>
                      </a:endParaRPr>
                    </a:p>
                  </a:txBody>
                  <a:tcPr marL="73299" marR="73299"/>
                </a:tc>
                <a:tc>
                  <a:txBody>
                    <a:bodyPr/>
                    <a:lstStyle/>
                    <a:p>
                      <a:r>
                        <a:rPr lang="el-GR" sz="1800" dirty="0" smtClean="0">
                          <a:latin typeface="Calibri" panose="020F0502020204030204" pitchFamily="34" charset="0"/>
                        </a:rPr>
                        <a:t>0,6% (2007)</a:t>
                      </a:r>
                      <a:endParaRPr lang="el-GR" sz="1800" dirty="0">
                        <a:latin typeface="Calibri" panose="020F0502020204030204" pitchFamily="34" charset="0"/>
                      </a:endParaRPr>
                    </a:p>
                  </a:txBody>
                  <a:tcPr marL="73299" marR="73299"/>
                </a:tc>
                <a:tc>
                  <a:txBody>
                    <a:bodyPr/>
                    <a:lstStyle/>
                    <a:p>
                      <a:r>
                        <a:rPr lang="el-GR" sz="1800" dirty="0" smtClean="0">
                          <a:latin typeface="Calibri" panose="020F0502020204030204" pitchFamily="34" charset="0"/>
                        </a:rPr>
                        <a:t>(υπό αναθεώρηση)</a:t>
                      </a:r>
                      <a:endParaRPr lang="el-GR" sz="1800" dirty="0">
                        <a:latin typeface="Calibri" panose="020F0502020204030204" pitchFamily="34" charset="0"/>
                      </a:endParaRPr>
                    </a:p>
                  </a:txBody>
                  <a:tcPr marL="73299" marR="73299"/>
                </a:tc>
              </a:tr>
              <a:tr h="370840">
                <a:tc>
                  <a:txBody>
                    <a:bodyPr/>
                    <a:lstStyle/>
                    <a:p>
                      <a:r>
                        <a:rPr lang="el-GR" sz="1800" dirty="0" smtClean="0">
                          <a:latin typeface="Calibri" panose="020F0502020204030204" pitchFamily="34" charset="0"/>
                        </a:rPr>
                        <a:t>Ποσοστό</a:t>
                      </a:r>
                      <a:r>
                        <a:rPr lang="el-GR" sz="1800" baseline="0" dirty="0" smtClean="0">
                          <a:latin typeface="Calibri" panose="020F0502020204030204" pitchFamily="34" charset="0"/>
                        </a:rPr>
                        <a:t> απασχόλησης (ηλικίες 20-64)</a:t>
                      </a:r>
                      <a:endParaRPr lang="el-GR" sz="1800" dirty="0">
                        <a:latin typeface="Calibri" panose="020F0502020204030204" pitchFamily="34" charset="0"/>
                      </a:endParaRPr>
                    </a:p>
                  </a:txBody>
                  <a:tcPr marL="73299" marR="73299"/>
                </a:tc>
                <a:tc>
                  <a:txBody>
                    <a:bodyPr/>
                    <a:lstStyle/>
                    <a:p>
                      <a:r>
                        <a:rPr lang="el-GR" sz="1800" dirty="0" smtClean="0">
                          <a:latin typeface="Calibri" panose="020F0502020204030204" pitchFamily="34" charset="0"/>
                        </a:rPr>
                        <a:t>75%</a:t>
                      </a:r>
                      <a:endParaRPr lang="el-GR" sz="1800" dirty="0">
                        <a:latin typeface="Calibri" panose="020F0502020204030204" pitchFamily="34" charset="0"/>
                      </a:endParaRPr>
                    </a:p>
                  </a:txBody>
                  <a:tcPr marL="73299" marR="73299"/>
                </a:tc>
                <a:tc>
                  <a:txBody>
                    <a:bodyPr/>
                    <a:lstStyle/>
                    <a:p>
                      <a:r>
                        <a:rPr lang="el-GR" sz="1800" dirty="0" smtClean="0">
                          <a:latin typeface="Calibri" panose="020F0502020204030204" pitchFamily="34" charset="0"/>
                        </a:rPr>
                        <a:t>64% (2010)</a:t>
                      </a:r>
                      <a:endParaRPr lang="el-GR" sz="1800" dirty="0">
                        <a:latin typeface="Calibri" panose="020F0502020204030204" pitchFamily="34" charset="0"/>
                      </a:endParaRPr>
                    </a:p>
                  </a:txBody>
                  <a:tcPr marL="73299" marR="73299"/>
                </a:tc>
                <a:tc>
                  <a:txBody>
                    <a:bodyPr/>
                    <a:lstStyle/>
                    <a:p>
                      <a:r>
                        <a:rPr lang="el-GR" sz="1800" dirty="0" smtClean="0">
                          <a:latin typeface="Calibri" panose="020F0502020204030204" pitchFamily="34" charset="0"/>
                        </a:rPr>
                        <a:t>70%</a:t>
                      </a:r>
                      <a:endParaRPr lang="el-GR" sz="1800" dirty="0">
                        <a:latin typeface="Calibri" panose="020F0502020204030204" pitchFamily="34" charset="0"/>
                      </a:endParaRPr>
                    </a:p>
                  </a:txBody>
                  <a:tcPr marL="73299" marR="73299"/>
                </a:tc>
              </a:tr>
              <a:tr h="370840">
                <a:tc>
                  <a:txBody>
                    <a:bodyPr/>
                    <a:lstStyle/>
                    <a:p>
                      <a:r>
                        <a:rPr lang="el-GR" sz="1800" dirty="0" smtClean="0">
                          <a:latin typeface="Calibri" panose="020F0502020204030204" pitchFamily="34" charset="0"/>
                        </a:rPr>
                        <a:t>Πρόωρη</a:t>
                      </a:r>
                      <a:r>
                        <a:rPr lang="el-GR" sz="1800" baseline="0" dirty="0" smtClean="0">
                          <a:latin typeface="Calibri" panose="020F0502020204030204" pitchFamily="34" charset="0"/>
                        </a:rPr>
                        <a:t> εγκατάλειψη του σχολείου (%)</a:t>
                      </a:r>
                      <a:endParaRPr lang="el-GR" sz="1800" dirty="0">
                        <a:latin typeface="Calibri" panose="020F0502020204030204" pitchFamily="34" charset="0"/>
                      </a:endParaRPr>
                    </a:p>
                  </a:txBody>
                  <a:tcPr marL="73299" marR="73299"/>
                </a:tc>
                <a:tc>
                  <a:txBody>
                    <a:bodyPr/>
                    <a:lstStyle/>
                    <a:p>
                      <a:r>
                        <a:rPr lang="el-GR" sz="1800" dirty="0" smtClean="0">
                          <a:latin typeface="Calibri" panose="020F0502020204030204" pitchFamily="34" charset="0"/>
                        </a:rPr>
                        <a:t>Κάτω από 10%</a:t>
                      </a:r>
                      <a:endParaRPr lang="el-GR" sz="1800" dirty="0">
                        <a:latin typeface="Calibri" panose="020F0502020204030204" pitchFamily="34" charset="0"/>
                      </a:endParaRPr>
                    </a:p>
                  </a:txBody>
                  <a:tcPr marL="73299" marR="73299"/>
                </a:tc>
                <a:tc>
                  <a:txBody>
                    <a:bodyPr/>
                    <a:lstStyle/>
                    <a:p>
                      <a:r>
                        <a:rPr lang="el-GR" sz="1800" dirty="0" smtClean="0">
                          <a:latin typeface="Calibri" panose="020F0502020204030204" pitchFamily="34" charset="0"/>
                        </a:rPr>
                        <a:t>13,7% (2010)</a:t>
                      </a:r>
                      <a:endParaRPr lang="el-GR" sz="1800" dirty="0">
                        <a:latin typeface="Calibri" panose="020F0502020204030204" pitchFamily="34" charset="0"/>
                      </a:endParaRPr>
                    </a:p>
                  </a:txBody>
                  <a:tcPr marL="73299" marR="73299"/>
                </a:tc>
                <a:tc>
                  <a:txBody>
                    <a:bodyPr/>
                    <a:lstStyle/>
                    <a:p>
                      <a:r>
                        <a:rPr lang="el-GR" sz="1800" dirty="0" smtClean="0">
                          <a:latin typeface="Calibri" panose="020F0502020204030204" pitchFamily="34" charset="0"/>
                        </a:rPr>
                        <a:t>9,7%</a:t>
                      </a:r>
                      <a:endParaRPr lang="el-GR" sz="1800" dirty="0">
                        <a:latin typeface="Calibri" panose="020F0502020204030204" pitchFamily="34" charset="0"/>
                      </a:endParaRPr>
                    </a:p>
                  </a:txBody>
                  <a:tcPr marL="73299" marR="73299"/>
                </a:tc>
              </a:tr>
              <a:tr h="370840">
                <a:tc>
                  <a:txBody>
                    <a:bodyPr/>
                    <a:lstStyle/>
                    <a:p>
                      <a:r>
                        <a:rPr lang="el-GR" sz="1800" dirty="0" smtClean="0">
                          <a:latin typeface="Calibri" panose="020F0502020204030204" pitchFamily="34" charset="0"/>
                        </a:rPr>
                        <a:t>Ολοκλήρωση τριτοβάθμιας εκπαίδευσης (%)</a:t>
                      </a:r>
                      <a:endParaRPr lang="el-GR" sz="1800" dirty="0">
                        <a:latin typeface="Calibri" panose="020F0502020204030204" pitchFamily="34" charset="0"/>
                      </a:endParaRPr>
                    </a:p>
                  </a:txBody>
                  <a:tcPr marL="73299" marR="73299"/>
                </a:tc>
                <a:tc>
                  <a:txBody>
                    <a:bodyPr/>
                    <a:lstStyle/>
                    <a:p>
                      <a:r>
                        <a:rPr lang="el-GR" sz="1800" dirty="0" smtClean="0">
                          <a:latin typeface="Calibri" panose="020F0502020204030204" pitchFamily="34" charset="0"/>
                        </a:rPr>
                        <a:t>Τουλάχιστον 40% των ηλικιών 30-34</a:t>
                      </a:r>
                      <a:endParaRPr lang="el-GR" sz="1800" dirty="0">
                        <a:latin typeface="Calibri" panose="020F0502020204030204" pitchFamily="34" charset="0"/>
                      </a:endParaRPr>
                    </a:p>
                  </a:txBody>
                  <a:tcPr marL="73299" marR="73299"/>
                </a:tc>
                <a:tc>
                  <a:txBody>
                    <a:bodyPr/>
                    <a:lstStyle/>
                    <a:p>
                      <a:r>
                        <a:rPr lang="el-GR" sz="1800" dirty="0" smtClean="0">
                          <a:latin typeface="Calibri" panose="020F0502020204030204" pitchFamily="34" charset="0"/>
                        </a:rPr>
                        <a:t>28,4 (2010)</a:t>
                      </a:r>
                      <a:endParaRPr lang="el-GR" sz="1800" dirty="0">
                        <a:latin typeface="Calibri" panose="020F0502020204030204" pitchFamily="34" charset="0"/>
                      </a:endParaRPr>
                    </a:p>
                  </a:txBody>
                  <a:tcPr marL="73299" marR="73299"/>
                </a:tc>
                <a:tc>
                  <a:txBody>
                    <a:bodyPr/>
                    <a:lstStyle/>
                    <a:p>
                      <a:r>
                        <a:rPr lang="el-GR" sz="1800" dirty="0" smtClean="0">
                          <a:latin typeface="Calibri" panose="020F0502020204030204" pitchFamily="34" charset="0"/>
                        </a:rPr>
                        <a:t>32%</a:t>
                      </a:r>
                      <a:endParaRPr lang="el-GR" sz="1800" dirty="0">
                        <a:latin typeface="Calibri" panose="020F0502020204030204" pitchFamily="34" charset="0"/>
                      </a:endParaRPr>
                    </a:p>
                  </a:txBody>
                  <a:tcPr marL="73299" marR="73299"/>
                </a:tc>
              </a:tr>
              <a:tr h="370840">
                <a:tc>
                  <a:txBody>
                    <a:bodyPr/>
                    <a:lstStyle/>
                    <a:p>
                      <a:r>
                        <a:rPr lang="el-GR" sz="1800" dirty="0" smtClean="0">
                          <a:latin typeface="Calibri" panose="020F0502020204030204" pitchFamily="34" charset="0"/>
                        </a:rPr>
                        <a:t>Μείωση αριθμού</a:t>
                      </a:r>
                      <a:r>
                        <a:rPr lang="el-GR" sz="1800" baseline="0" dirty="0" smtClean="0">
                          <a:latin typeface="Calibri" panose="020F0502020204030204" pitchFamily="34" charset="0"/>
                        </a:rPr>
                        <a:t> ατόμων σε κατάσταση ή σε κίνδυνο φτώχειας ή αποκλεισμού</a:t>
                      </a:r>
                      <a:endParaRPr lang="el-GR" sz="1800" dirty="0">
                        <a:latin typeface="Calibri" panose="020F0502020204030204" pitchFamily="34" charset="0"/>
                      </a:endParaRPr>
                    </a:p>
                  </a:txBody>
                  <a:tcPr marL="73299" marR="73299"/>
                </a:tc>
                <a:tc>
                  <a:txBody>
                    <a:bodyPr/>
                    <a:lstStyle/>
                    <a:p>
                      <a:r>
                        <a:rPr lang="el-GR" sz="1800" dirty="0" smtClean="0">
                          <a:latin typeface="Calibri" panose="020F0502020204030204" pitchFamily="34" charset="0"/>
                        </a:rPr>
                        <a:t>20 εκατομμύρια</a:t>
                      </a:r>
                      <a:endParaRPr lang="el-GR" sz="1800" dirty="0">
                        <a:latin typeface="Calibri" panose="020F0502020204030204" pitchFamily="34" charset="0"/>
                      </a:endParaRPr>
                    </a:p>
                  </a:txBody>
                  <a:tcPr marL="73299" marR="73299"/>
                </a:tc>
                <a:tc>
                  <a:txBody>
                    <a:bodyPr/>
                    <a:lstStyle/>
                    <a:p>
                      <a:r>
                        <a:rPr lang="el-GR" sz="1800" dirty="0" smtClean="0">
                          <a:latin typeface="Calibri" panose="020F0502020204030204" pitchFamily="34" charset="0"/>
                        </a:rPr>
                        <a:t>3.031.000(2010)</a:t>
                      </a:r>
                      <a:endParaRPr lang="el-GR" sz="1800" dirty="0">
                        <a:latin typeface="Calibri" panose="020F0502020204030204" pitchFamily="34" charset="0"/>
                      </a:endParaRPr>
                    </a:p>
                  </a:txBody>
                  <a:tcPr marL="73299" marR="73299"/>
                </a:tc>
                <a:tc>
                  <a:txBody>
                    <a:bodyPr/>
                    <a:lstStyle/>
                    <a:p>
                      <a:r>
                        <a:rPr lang="el-GR" sz="1800" dirty="0" smtClean="0">
                          <a:latin typeface="Calibri" panose="020F0502020204030204" pitchFamily="34" charset="0"/>
                        </a:rPr>
                        <a:t>Μείωση κατά 450.000</a:t>
                      </a:r>
                      <a:endParaRPr lang="el-GR" sz="1800" dirty="0">
                        <a:latin typeface="Calibri" panose="020F0502020204030204" pitchFamily="34" charset="0"/>
                      </a:endParaRPr>
                    </a:p>
                  </a:txBody>
                  <a:tcPr marL="73299" marR="73299"/>
                </a:tc>
              </a:tr>
            </a:tbl>
          </a:graphicData>
        </a:graphic>
      </p:graphicFrame>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55</a:t>
            </a:fld>
            <a:endParaRPr lang="en-US" dirty="0"/>
          </a:p>
        </p:txBody>
      </p:sp>
    </p:spTree>
    <p:extLst>
      <p:ext uri="{BB962C8B-B14F-4D97-AF65-F5344CB8AC3E}">
        <p14:creationId xmlns:p14="http://schemas.microsoft.com/office/powerpoint/2010/main" val="8887311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025730168"/>
              </p:ext>
            </p:extLst>
          </p:nvPr>
        </p:nvGraphicFramePr>
        <p:xfrm>
          <a:off x="251519" y="1268413"/>
          <a:ext cx="8712968" cy="4267200"/>
        </p:xfrm>
        <a:graphic>
          <a:graphicData uri="http://schemas.openxmlformats.org/drawingml/2006/table">
            <a:tbl>
              <a:tblPr firstRow="1" bandRow="1">
                <a:tableStyleId>{5C22544A-7EE6-4342-B048-85BDC9FD1C3A}</a:tableStyleId>
              </a:tblPr>
              <a:tblGrid>
                <a:gridCol w="2736305"/>
                <a:gridCol w="2160240"/>
                <a:gridCol w="1656184"/>
                <a:gridCol w="2160239"/>
              </a:tblGrid>
              <a:tr h="370840">
                <a:tc>
                  <a:txBody>
                    <a:bodyPr/>
                    <a:lstStyle/>
                    <a:p>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Στόχος</a:t>
                      </a:r>
                      <a:r>
                        <a:rPr lang="el-GR" sz="1600" baseline="0" dirty="0" smtClean="0">
                          <a:latin typeface="Calibri" panose="020F0502020204030204" pitchFamily="34" charset="0"/>
                        </a:rPr>
                        <a:t> «Ευρώπη 2020»</a:t>
                      </a:r>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Υφιστάμενη</a:t>
                      </a:r>
                      <a:r>
                        <a:rPr lang="el-GR" sz="1600" baseline="0" dirty="0" smtClean="0">
                          <a:latin typeface="Calibri" panose="020F0502020204030204" pitchFamily="34" charset="0"/>
                        </a:rPr>
                        <a:t> κατάσταση στην Ελλάδα</a:t>
                      </a:r>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Στόχοι της χώρας στο ΕΠΜ για το 2020</a:t>
                      </a:r>
                      <a:endParaRPr lang="el-GR" sz="1600" dirty="0">
                        <a:latin typeface="Calibri" panose="020F0502020204030204" pitchFamily="34" charset="0"/>
                      </a:endParaRPr>
                    </a:p>
                  </a:txBody>
                  <a:tcPr/>
                </a:tc>
              </a:tr>
              <a:tr h="370840">
                <a:tc>
                  <a:txBody>
                    <a:bodyPr/>
                    <a:lstStyle/>
                    <a:p>
                      <a:r>
                        <a:rPr lang="el-GR" sz="1600" dirty="0" smtClean="0">
                          <a:latin typeface="Calibri" panose="020F0502020204030204" pitchFamily="34" charset="0"/>
                        </a:rPr>
                        <a:t>Ενεργειακή</a:t>
                      </a:r>
                      <a:r>
                        <a:rPr lang="el-GR" sz="1600" baseline="0" dirty="0" smtClean="0">
                          <a:latin typeface="Calibri" panose="020F0502020204030204" pitchFamily="34" charset="0"/>
                        </a:rPr>
                        <a:t> απόδοση-μείωση κατανάλωσης ενέργειας σε </a:t>
                      </a:r>
                      <a:r>
                        <a:rPr lang="en-US" sz="1600" baseline="0" dirty="0" smtClean="0">
                          <a:latin typeface="Calibri" panose="020F0502020204030204" pitchFamily="34" charset="0"/>
                        </a:rPr>
                        <a:t>Mtoe</a:t>
                      </a:r>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Αύξηση ενεργειακής απόδοσης κατά 20%</a:t>
                      </a:r>
                      <a:r>
                        <a:rPr lang="el-GR" sz="1600" baseline="0" dirty="0" smtClean="0">
                          <a:latin typeface="Calibri" panose="020F0502020204030204" pitchFamily="34" charset="0"/>
                        </a:rPr>
                        <a:t> ίση με 368</a:t>
                      </a:r>
                      <a:r>
                        <a:rPr lang="en-US" sz="1600" baseline="0" dirty="0" smtClean="0">
                          <a:latin typeface="Calibri" panose="020F0502020204030204" pitchFamily="34" charset="0"/>
                        </a:rPr>
                        <a:t>Mtoe</a:t>
                      </a:r>
                      <a:endParaRPr lang="el-GR" sz="1600" dirty="0">
                        <a:latin typeface="Calibri" panose="020F0502020204030204" pitchFamily="34" charset="0"/>
                      </a:endParaRPr>
                    </a:p>
                  </a:txBody>
                  <a:tcPr/>
                </a:tc>
                <a:tc>
                  <a:txBody>
                    <a:bodyPr/>
                    <a:lstStyle/>
                    <a:p>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Μείωση της κατανάλωσης πρωτογενούς ενέργειας κατά 2,7 </a:t>
                      </a:r>
                      <a:r>
                        <a:rPr lang="en-US" sz="1600" dirty="0" smtClean="0">
                          <a:latin typeface="Calibri" panose="020F0502020204030204" pitchFamily="34" charset="0"/>
                        </a:rPr>
                        <a:t>Mtoe</a:t>
                      </a:r>
                      <a:endParaRPr lang="el-GR" sz="1600" dirty="0">
                        <a:latin typeface="Calibri" panose="020F0502020204030204" pitchFamily="34" charset="0"/>
                      </a:endParaRPr>
                    </a:p>
                  </a:txBody>
                  <a:tcPr/>
                </a:tc>
              </a:tr>
              <a:tr h="370840">
                <a:tc>
                  <a:txBody>
                    <a:bodyPr/>
                    <a:lstStyle/>
                    <a:p>
                      <a:r>
                        <a:rPr lang="el-GR" sz="1600" dirty="0" smtClean="0">
                          <a:latin typeface="Calibri" panose="020F0502020204030204" pitchFamily="34" charset="0"/>
                        </a:rPr>
                        <a:t>Μείωση</a:t>
                      </a:r>
                      <a:r>
                        <a:rPr lang="el-GR" sz="1600" baseline="0" dirty="0" smtClean="0">
                          <a:latin typeface="Calibri" panose="020F0502020204030204" pitchFamily="34" charset="0"/>
                        </a:rPr>
                        <a:t> των εκπομπών αερίου του θερμοκηπίου (από πηγές που δεν καλύπτονται από το σύστημα εμπορίας δικαιωμάτων εκπομπών) ποσοστιαία ως προς το 1990</a:t>
                      </a:r>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-20% ή -30% εάν οι συνθήκες το επιτρέψουν</a:t>
                      </a:r>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+17% (2009)</a:t>
                      </a:r>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-4%</a:t>
                      </a:r>
                      <a:endParaRPr lang="el-GR" sz="1600" dirty="0">
                        <a:latin typeface="Calibri" panose="020F0502020204030204" pitchFamily="34" charset="0"/>
                      </a:endParaRPr>
                    </a:p>
                  </a:txBody>
                  <a:tcPr/>
                </a:tc>
              </a:tr>
              <a:tr h="370840">
                <a:tc>
                  <a:txBody>
                    <a:bodyPr/>
                    <a:lstStyle/>
                    <a:p>
                      <a:r>
                        <a:rPr lang="el-GR" sz="1600" dirty="0" smtClean="0">
                          <a:latin typeface="Calibri" panose="020F0502020204030204" pitchFamily="34" charset="0"/>
                        </a:rPr>
                        <a:t>Ανανεώσιμες πηγές ενέργειες (ως % επί της μικτής τελικής κατανάλωσης ενέργειας)</a:t>
                      </a:r>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20%</a:t>
                      </a:r>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8,2% (2009)</a:t>
                      </a:r>
                      <a:endParaRPr lang="el-GR" sz="1600" dirty="0">
                        <a:latin typeface="Calibri" panose="020F0502020204030204" pitchFamily="34" charset="0"/>
                      </a:endParaRPr>
                    </a:p>
                  </a:txBody>
                  <a:tcPr/>
                </a:tc>
                <a:tc>
                  <a:txBody>
                    <a:bodyPr/>
                    <a:lstStyle/>
                    <a:p>
                      <a:r>
                        <a:rPr lang="el-GR" sz="1600" dirty="0" smtClean="0">
                          <a:latin typeface="Calibri" panose="020F0502020204030204" pitchFamily="34" charset="0"/>
                        </a:rPr>
                        <a:t>18%</a:t>
                      </a:r>
                      <a:endParaRPr lang="el-GR" sz="1600" dirty="0">
                        <a:latin typeface="Calibri" panose="020F0502020204030204" pitchFamily="34" charset="0"/>
                      </a:endParaRPr>
                    </a:p>
                  </a:txBody>
                  <a:tcPr/>
                </a:tc>
              </a:tr>
            </a:tbl>
          </a:graphicData>
        </a:graphic>
      </p:graphicFrame>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56</a:t>
            </a:fld>
            <a:endParaRPr lang="en-US" dirty="0"/>
          </a:p>
        </p:txBody>
      </p:sp>
      <p:sp>
        <p:nvSpPr>
          <p:cNvPr id="2" name="Τίτλος 1"/>
          <p:cNvSpPr>
            <a:spLocks noGrp="1"/>
          </p:cNvSpPr>
          <p:nvPr>
            <p:ph type="title"/>
          </p:nvPr>
        </p:nvSpPr>
        <p:spPr>
          <a:xfrm>
            <a:off x="539552" y="188913"/>
            <a:ext cx="8424935" cy="863600"/>
          </a:xfrm>
        </p:spPr>
        <p:txBody>
          <a:bodyPr/>
          <a:lstStyle/>
          <a:p>
            <a:r>
              <a:rPr lang="el-GR" dirty="0"/>
              <a:t>Η </a:t>
            </a:r>
            <a:r>
              <a:rPr lang="el-GR" dirty="0" smtClean="0"/>
              <a:t>νέα προγραμματική περίοδος </a:t>
            </a:r>
            <a:r>
              <a:rPr lang="el-GR" dirty="0"/>
              <a:t>για τη </a:t>
            </a:r>
            <a:r>
              <a:rPr lang="el-GR" dirty="0" smtClean="0"/>
              <a:t>πολίτικη </a:t>
            </a:r>
            <a:r>
              <a:rPr lang="el-GR" dirty="0"/>
              <a:t>της </a:t>
            </a:r>
            <a:r>
              <a:rPr lang="el-GR" dirty="0" smtClean="0"/>
              <a:t>συνοχής </a:t>
            </a:r>
            <a:r>
              <a:rPr lang="el-GR" dirty="0" smtClean="0"/>
              <a:t>2014-2020 </a:t>
            </a:r>
            <a:r>
              <a:rPr lang="el-GR" sz="3200" b="0" dirty="0" smtClean="0"/>
              <a:t>2/2</a:t>
            </a:r>
            <a:endParaRPr lang="el-GR" sz="3200" b="0" dirty="0"/>
          </a:p>
        </p:txBody>
      </p:sp>
    </p:spTree>
    <p:extLst>
      <p:ext uri="{BB962C8B-B14F-4D97-AF65-F5344CB8AC3E}">
        <p14:creationId xmlns:p14="http://schemas.microsoft.com/office/powerpoint/2010/main" val="31197222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Άξονες πολιτικών νέας προγραμματικής </a:t>
            </a:r>
            <a:r>
              <a:rPr lang="el-GR" dirty="0" smtClean="0"/>
              <a:t>περιόδου </a:t>
            </a:r>
            <a:r>
              <a:rPr lang="el-GR" sz="3200" b="0" dirty="0" smtClean="0"/>
              <a:t>1/8</a:t>
            </a:r>
            <a:endParaRPr lang="el-GR" sz="3200" b="0" dirty="0"/>
          </a:p>
        </p:txBody>
      </p:sp>
      <p:sp>
        <p:nvSpPr>
          <p:cNvPr id="5" name="Θέση περιεχομένου 4"/>
          <p:cNvSpPr>
            <a:spLocks noGrp="1"/>
          </p:cNvSpPr>
          <p:nvPr>
            <p:ph idx="1"/>
          </p:nvPr>
        </p:nvSpPr>
        <p:spPr/>
        <p:txBody>
          <a:bodyPr/>
          <a:lstStyle/>
          <a:p>
            <a:pPr algn="just"/>
            <a:r>
              <a:rPr lang="el-GR" sz="1700" b="1" dirty="0"/>
              <a:t>Άξονας 1</a:t>
            </a:r>
            <a:r>
              <a:rPr lang="el-GR" sz="1700" dirty="0"/>
              <a:t>: Η Ενίσχυση της ανταγωνιστικότητας και της εξωστρέφειας των επιχειρήσεων. Για την επίτευξη δε αυτού του στόχου θα δοθεί προτεραιότητα στα παρακάτω:</a:t>
            </a:r>
          </a:p>
          <a:p>
            <a:pPr lvl="1" algn="just">
              <a:buFont typeface="Lucida Grande"/>
              <a:buChar char="-"/>
            </a:pPr>
            <a:r>
              <a:rPr lang="el-GR" sz="1700" dirty="0"/>
              <a:t>Στη προώθηση της ανάπτυξης νέων ή βελτιωμένων προϊόντων και διαδικασιών</a:t>
            </a:r>
          </a:p>
          <a:p>
            <a:pPr lvl="1" algn="just">
              <a:buFont typeface="Lucida Grande"/>
              <a:buChar char="-"/>
            </a:pPr>
            <a:r>
              <a:rPr lang="el-GR" sz="1700" dirty="0"/>
              <a:t>Στην ανάπτυξη κουλτούρας επιχειρηματικής συνεργασίας μεταξύ των βασικών φορέων των παραγωγικών συστημάτων</a:t>
            </a:r>
          </a:p>
          <a:p>
            <a:pPr lvl="1" algn="just">
              <a:buFont typeface="Lucida Grande"/>
              <a:buChar char="-"/>
            </a:pPr>
            <a:r>
              <a:rPr lang="el-GR" sz="1700" dirty="0"/>
              <a:t>Στην ανάπτυξη «έξυπνης εξειδίκευσης» με αποδοτική, αποτελεσματική πολιτική</a:t>
            </a:r>
          </a:p>
          <a:p>
            <a:pPr lvl="1" algn="just">
              <a:buFont typeface="Lucida Grande"/>
              <a:buChar char="-"/>
            </a:pPr>
            <a:r>
              <a:rPr lang="el-GR" sz="1700" dirty="0"/>
              <a:t>Στη διαμόρφωση και αποτελεσματική υλοποίηση περιφερειακών στρατηγικών έρευνας και καινοτομίας για την έξυπνη εξειδίκευση.</a:t>
            </a:r>
          </a:p>
          <a:p>
            <a:pPr lvl="1" algn="just">
              <a:buFont typeface="Lucida Grande"/>
              <a:buChar char="-"/>
            </a:pPr>
            <a:r>
              <a:rPr lang="el-GR" sz="1700" dirty="0"/>
              <a:t>Στη στήριξη επενδύσεων σε υποδομές, με σκοπό τη στήριξη της επιχειρηματικότητας, την επίτευξη οικονομιών κλίμακας</a:t>
            </a:r>
          </a:p>
          <a:p>
            <a:pPr lvl="1" algn="just">
              <a:buFont typeface="Lucida Grande"/>
              <a:buChar char="-"/>
            </a:pPr>
            <a:r>
              <a:rPr lang="el-GR" sz="1700" dirty="0"/>
              <a:t>Στη στήριξη νέων και υφιστάμενων επιχειρήσεων, συμπεριλαμβανομένης της κοινωνικής οικονομίας με γνώμονα την έξοδο από την κρίση.</a:t>
            </a:r>
          </a:p>
          <a:p>
            <a:pPr lvl="1" algn="just">
              <a:buFont typeface="Lucida Grande"/>
              <a:buChar char="-"/>
            </a:pPr>
            <a:r>
              <a:rPr lang="el-GR" sz="1700" dirty="0"/>
              <a:t>Στη διευκόλυνση της πρόσβασης των μικρομεσαίων επιχειρήσεων (ΜΜΕ) σε πηγές χρηματοδοτήσεων.</a:t>
            </a:r>
          </a:p>
          <a:p>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57</a:t>
            </a:fld>
            <a:endParaRPr lang="en-US" dirty="0"/>
          </a:p>
        </p:txBody>
      </p:sp>
    </p:spTree>
    <p:extLst>
      <p:ext uri="{BB962C8B-B14F-4D97-AF65-F5344CB8AC3E}">
        <p14:creationId xmlns:p14="http://schemas.microsoft.com/office/powerpoint/2010/main" val="9177874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Άξονες πολιτικών νέας προγραμματικής </a:t>
            </a:r>
            <a:r>
              <a:rPr lang="el-GR" dirty="0" smtClean="0"/>
              <a:t>περιόδου </a:t>
            </a:r>
            <a:r>
              <a:rPr lang="el-GR" sz="3200" b="0" dirty="0" smtClean="0"/>
              <a:t>2/8</a:t>
            </a:r>
            <a:endParaRPr lang="el-GR" sz="3200" b="0" dirty="0"/>
          </a:p>
        </p:txBody>
      </p:sp>
      <p:sp>
        <p:nvSpPr>
          <p:cNvPr id="5" name="Θέση περιεχομένου 4"/>
          <p:cNvSpPr>
            <a:spLocks noGrp="1"/>
          </p:cNvSpPr>
          <p:nvPr>
            <p:ph idx="1"/>
          </p:nvPr>
        </p:nvSpPr>
        <p:spPr/>
        <p:txBody>
          <a:bodyPr/>
          <a:lstStyle/>
          <a:p>
            <a:pPr algn="just"/>
            <a:r>
              <a:rPr lang="el-GR" sz="1900" b="1" dirty="0"/>
              <a:t>Άξονας 2</a:t>
            </a:r>
            <a:r>
              <a:rPr lang="el-GR" sz="1900" dirty="0"/>
              <a:t>: Η Ανάπτυξη και αξιοποίηση ικανοτήτων ανθρώπινου δυναμικού – ενεργή κοινωνική ενσωμάτωση. Τα παραπάνω, παρουσιάζονται σε σχέση και με τους σχετικούς στρατηγικούς στόχους, πιο αναλυτικά στη συνέχεια.</a:t>
            </a:r>
          </a:p>
          <a:p>
            <a:pPr marL="114300" indent="0" algn="just">
              <a:buNone/>
            </a:pPr>
            <a:r>
              <a:rPr lang="el-GR" sz="1900" b="1" i="1" dirty="0"/>
              <a:t>Εκπαίδευση και δια βίου μάθηση</a:t>
            </a:r>
          </a:p>
          <a:p>
            <a:pPr algn="just"/>
            <a:r>
              <a:rPr lang="el-GR" sz="1900" dirty="0"/>
              <a:t>Στον τομέα της εκπαίδευσης προωθούνται για την επόμενη προγραμματική περίοδο τρεις στρατηγικοί Στόχοι με κατευθύνσεις:</a:t>
            </a:r>
          </a:p>
          <a:p>
            <a:pPr lvl="1" algn="just">
              <a:buFont typeface="Lucida Grande"/>
              <a:buChar char="-"/>
            </a:pPr>
            <a:r>
              <a:rPr lang="el-GR" sz="1900" dirty="0"/>
              <a:t>Στη βελτίωση της ποιότητας, της αποτελεσματικότητας και του ανοιχτού χαρακτήρα της </a:t>
            </a:r>
            <a:r>
              <a:rPr lang="el-GR" sz="1900" dirty="0" smtClean="0"/>
              <a:t>τριτοβάθμιας </a:t>
            </a:r>
            <a:r>
              <a:rPr lang="el-GR" sz="1900" dirty="0"/>
              <a:t>εκπαίδευσης</a:t>
            </a:r>
          </a:p>
          <a:p>
            <a:pPr lvl="1" algn="just">
              <a:buFont typeface="Lucida Grande"/>
              <a:buChar char="-"/>
            </a:pPr>
            <a:r>
              <a:rPr lang="el-GR" sz="1900" dirty="0"/>
              <a:t>Στη βελτίωση της πρόσβασης στη δια βίου μάθηση, αναβάθμιση των δεξιοτήτων και ικανοτήτων και σύνδεση εκπαίδευσης και κατάρτισης με την αγορά εργασίας</a:t>
            </a:r>
          </a:p>
          <a:p>
            <a:pPr lvl="1" algn="just">
              <a:buFont typeface="Lucida Grande"/>
              <a:buChar char="-"/>
            </a:pPr>
            <a:r>
              <a:rPr lang="el-GR" sz="1900" dirty="0"/>
              <a:t>Στην αντιμετώπιση και μείωση της πρόωρης εγκατάλειψης του σχολείου, αναβάθμιση της ποιότητας της εκπαίδευσης και προώθηση της ισότιμης πρόσβασης.</a:t>
            </a:r>
          </a:p>
          <a:p>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58</a:t>
            </a:fld>
            <a:endParaRPr lang="en-US" dirty="0"/>
          </a:p>
        </p:txBody>
      </p:sp>
    </p:spTree>
    <p:extLst>
      <p:ext uri="{BB962C8B-B14F-4D97-AF65-F5344CB8AC3E}">
        <p14:creationId xmlns:p14="http://schemas.microsoft.com/office/powerpoint/2010/main" val="385560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Άξονες πολιτικών νέας προγραμματικής </a:t>
            </a:r>
            <a:r>
              <a:rPr lang="el-GR" dirty="0" smtClean="0"/>
              <a:t>περιόδου </a:t>
            </a:r>
            <a:r>
              <a:rPr lang="el-GR" sz="3200" b="0" dirty="0" smtClean="0"/>
              <a:t>3/8</a:t>
            </a:r>
            <a:endParaRPr lang="el-GR" sz="3200" b="0" dirty="0"/>
          </a:p>
        </p:txBody>
      </p:sp>
      <p:sp>
        <p:nvSpPr>
          <p:cNvPr id="5" name="Θέση περιεχομένου 4"/>
          <p:cNvSpPr>
            <a:spLocks noGrp="1"/>
          </p:cNvSpPr>
          <p:nvPr>
            <p:ph idx="1"/>
          </p:nvPr>
        </p:nvSpPr>
        <p:spPr/>
        <p:txBody>
          <a:bodyPr/>
          <a:lstStyle/>
          <a:p>
            <a:pPr marL="114300" indent="0" algn="just">
              <a:buNone/>
            </a:pPr>
            <a:r>
              <a:rPr lang="el-GR" sz="1800" b="1" i="1" dirty="0"/>
              <a:t>Προώθηση της απασχόλησης και υποστήριξη της κινητικότητας των εργαζομένων</a:t>
            </a:r>
          </a:p>
          <a:p>
            <a:pPr algn="just"/>
            <a:r>
              <a:rPr lang="el-GR" sz="1800" dirty="0"/>
              <a:t>Η προώθηση της απασχόλησης και της κινητικότητας των εργαζομένων θα επιτευχθεί μέσω της βιώσιμης ένταξης στην αγορά εργασίας των νέων.</a:t>
            </a:r>
          </a:p>
          <a:p>
            <a:pPr algn="just"/>
            <a:endParaRPr lang="el-GR" sz="1800" dirty="0"/>
          </a:p>
          <a:p>
            <a:pPr marL="114300" indent="0" algn="just">
              <a:buNone/>
            </a:pPr>
            <a:r>
              <a:rPr lang="el-GR" sz="1800" b="1" i="1" dirty="0"/>
              <a:t>Προώθηση της κοινωνικής ένταξης, κοινωνική πρόνοια και καταπολέμηση της φτώχειας</a:t>
            </a:r>
          </a:p>
          <a:p>
            <a:pPr algn="just"/>
            <a:r>
              <a:rPr lang="el-GR" sz="1800" dirty="0"/>
              <a:t>Στο πεδίο της προώθησης της κοινωνικής ένταξης και της καταπολέμησης της φτώχειας, οι προτεινόμενες παρεμβάσεις στοχεύουν στη πρόληψη και αντιμετώπιση του κοινωνικού αποκλεισμού ευπαθών ομάδων.</a:t>
            </a:r>
          </a:p>
          <a:p>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59</a:t>
            </a:fld>
            <a:endParaRPr lang="en-US" dirty="0"/>
          </a:p>
        </p:txBody>
      </p:sp>
    </p:spTree>
    <p:extLst>
      <p:ext uri="{BB962C8B-B14F-4D97-AF65-F5344CB8AC3E}">
        <p14:creationId xmlns:p14="http://schemas.microsoft.com/office/powerpoint/2010/main" val="456012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268396" y="188913"/>
            <a:ext cx="8552076" cy="863600"/>
          </a:xfrm>
        </p:spPr>
        <p:txBody>
          <a:bodyPr/>
          <a:lstStyle/>
          <a:p>
            <a:r>
              <a:rPr lang="el-GR" sz="3200" dirty="0"/>
              <a:t>Η </a:t>
            </a:r>
            <a:r>
              <a:rPr lang="el-GR" sz="3200" dirty="0" smtClean="0"/>
              <a:t>συνταγματική επιταγή </a:t>
            </a:r>
            <a:r>
              <a:rPr lang="el-GR" sz="3200" dirty="0"/>
              <a:t>της </a:t>
            </a:r>
            <a:r>
              <a:rPr lang="el-GR" sz="3200" dirty="0" smtClean="0"/>
              <a:t>λειτουργίας </a:t>
            </a:r>
            <a:r>
              <a:rPr lang="el-GR" sz="3200" dirty="0"/>
              <a:t>των δυο </a:t>
            </a:r>
            <a:r>
              <a:rPr lang="el-GR" sz="3200" dirty="0" smtClean="0"/>
              <a:t>βαθμών </a:t>
            </a:r>
            <a:r>
              <a:rPr lang="el-GR" sz="3200" dirty="0" smtClean="0"/>
              <a:t>αυτοδιοίκησης</a:t>
            </a:r>
            <a:r>
              <a:rPr lang="en-US" sz="3200" dirty="0" smtClean="0"/>
              <a:t> </a:t>
            </a:r>
            <a:r>
              <a:rPr lang="en-US" sz="3200" b="0" dirty="0" smtClean="0"/>
              <a:t>3/3</a:t>
            </a:r>
            <a:endParaRPr lang="el-GR" sz="3200" b="0" dirty="0"/>
          </a:p>
        </p:txBody>
      </p:sp>
      <p:sp>
        <p:nvSpPr>
          <p:cNvPr id="6" name="Θέση περιεχομένου 5"/>
          <p:cNvSpPr>
            <a:spLocks noGrp="1"/>
          </p:cNvSpPr>
          <p:nvPr>
            <p:ph idx="1"/>
          </p:nvPr>
        </p:nvSpPr>
        <p:spPr/>
        <p:txBody>
          <a:bodyPr/>
          <a:lstStyle/>
          <a:p>
            <a:pPr algn="just"/>
            <a:r>
              <a:rPr lang="el-GR" sz="2400" dirty="0" smtClean="0"/>
              <a:t>Το </a:t>
            </a:r>
            <a:r>
              <a:rPr lang="el-GR" sz="2400" dirty="0"/>
              <a:t>πρώτο βασικό θεμέλιο του νέου θεσμικού πλαισίου εδράζεται στη συνταγματική επιταγή της ύπαρξης δύο λειτουργικών βαθμίδων στη Τοπική Αυτοδιοίκηση.</a:t>
            </a:r>
          </a:p>
          <a:p>
            <a:pPr algn="just"/>
            <a:r>
              <a:rPr lang="el-GR" sz="2400" dirty="0"/>
              <a:t>Το μέγεθος και οι σχέσεις εξάρτησης και συνεργασίας των ανωτέρω δύο βαθμίδων να καθίστανται απόλυτα λειτουργικές.</a:t>
            </a:r>
          </a:p>
          <a:p>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6</a:t>
            </a:fld>
            <a:endParaRPr lang="en-US" dirty="0"/>
          </a:p>
        </p:txBody>
      </p:sp>
    </p:spTree>
    <p:extLst>
      <p:ext uri="{BB962C8B-B14F-4D97-AF65-F5344CB8AC3E}">
        <p14:creationId xmlns:p14="http://schemas.microsoft.com/office/powerpoint/2010/main" val="40511148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Άξονες πολιτικών νέας προγραμματικής </a:t>
            </a:r>
            <a:r>
              <a:rPr lang="el-GR" dirty="0" smtClean="0"/>
              <a:t>περιόδου </a:t>
            </a:r>
            <a:r>
              <a:rPr lang="el-GR" sz="3200" b="0" dirty="0" smtClean="0"/>
              <a:t>4/8</a:t>
            </a:r>
            <a:endParaRPr lang="el-GR" sz="3200" b="0" dirty="0"/>
          </a:p>
        </p:txBody>
      </p:sp>
      <p:sp>
        <p:nvSpPr>
          <p:cNvPr id="5" name="Θέση περιεχομένου 4"/>
          <p:cNvSpPr>
            <a:spLocks noGrp="1"/>
          </p:cNvSpPr>
          <p:nvPr>
            <p:ph idx="1"/>
          </p:nvPr>
        </p:nvSpPr>
        <p:spPr/>
        <p:txBody>
          <a:bodyPr/>
          <a:lstStyle/>
          <a:p>
            <a:pPr marL="114300" indent="0" algn="just">
              <a:buNone/>
            </a:pPr>
            <a:r>
              <a:rPr lang="el-GR" sz="1800" b="1" i="1" dirty="0"/>
              <a:t>Υγειονομική περίθαλψη</a:t>
            </a:r>
          </a:p>
          <a:p>
            <a:pPr algn="just"/>
            <a:r>
              <a:rPr lang="el-GR" sz="1800" dirty="0"/>
              <a:t>Η βελτίωση της πρόσβασης σε οικονομικά προσιτές, βιώσιμες και υψηλής ποιότητας υπηρεσίες υγειονομικής περίθαλψης και κοινωνικής αλληλεγγύης.</a:t>
            </a:r>
          </a:p>
          <a:p>
            <a:pPr algn="just"/>
            <a:endParaRPr lang="el-GR" sz="1800" dirty="0"/>
          </a:p>
          <a:p>
            <a:pPr marL="114300" indent="0" algn="just">
              <a:buNone/>
            </a:pPr>
            <a:r>
              <a:rPr lang="el-GR" sz="1800" b="1" i="1" dirty="0"/>
              <a:t>Εφαρμογή της αρχής της ισότητας των φύλων</a:t>
            </a:r>
          </a:p>
          <a:p>
            <a:pPr algn="just"/>
            <a:r>
              <a:rPr lang="el-GR" sz="1800" dirty="0"/>
              <a:t>Τα κύρια εργαλεία για την υλοποίηση της πολιτικής ισότητας των φύλων θα είναι η ενσωμάτωση της ισότητας ευκαιριών μεταξύ ανδρών και γυναικών σε όλα τα όργανα, τις πολιτικές και δράσεις. </a:t>
            </a:r>
          </a:p>
          <a:p>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60</a:t>
            </a:fld>
            <a:endParaRPr lang="en-US" dirty="0"/>
          </a:p>
        </p:txBody>
      </p:sp>
    </p:spTree>
    <p:extLst>
      <p:ext uri="{BB962C8B-B14F-4D97-AF65-F5344CB8AC3E}">
        <p14:creationId xmlns:p14="http://schemas.microsoft.com/office/powerpoint/2010/main" val="36747428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Άξονες πολιτικών νέας προγραμματικής </a:t>
            </a:r>
            <a:r>
              <a:rPr lang="el-GR" dirty="0" smtClean="0"/>
              <a:t>περιόδου </a:t>
            </a:r>
            <a:r>
              <a:rPr lang="el-GR" sz="3200" b="0" dirty="0" smtClean="0"/>
              <a:t>5/8</a:t>
            </a:r>
            <a:endParaRPr lang="el-GR" sz="3200" b="0" dirty="0"/>
          </a:p>
        </p:txBody>
      </p:sp>
      <p:sp>
        <p:nvSpPr>
          <p:cNvPr id="5" name="Θέση περιεχομένου 4"/>
          <p:cNvSpPr>
            <a:spLocks noGrp="1"/>
          </p:cNvSpPr>
          <p:nvPr>
            <p:ph idx="1"/>
          </p:nvPr>
        </p:nvSpPr>
        <p:spPr/>
        <p:txBody>
          <a:bodyPr/>
          <a:lstStyle/>
          <a:p>
            <a:pPr marL="114300" indent="0" algn="just">
              <a:buNone/>
            </a:pPr>
            <a:r>
              <a:rPr lang="el-GR" sz="1800" b="1" dirty="0"/>
              <a:t>Άξονας 3</a:t>
            </a:r>
            <a:r>
              <a:rPr lang="el-GR" sz="1800" dirty="0"/>
              <a:t>: Προστασία του περιβάλλοντος – μετάβαση σε μια οικονομία φιλική στο περιβάλλον.</a:t>
            </a:r>
            <a:endParaRPr lang="el-GR" sz="1800" b="1" dirty="0"/>
          </a:p>
          <a:p>
            <a:pPr algn="just">
              <a:buFont typeface="Arial"/>
              <a:buChar char="•"/>
            </a:pPr>
            <a:endParaRPr lang="el-GR" sz="1800" b="1" i="1" dirty="0"/>
          </a:p>
          <a:p>
            <a:pPr marL="114300" indent="0" algn="just">
              <a:buNone/>
            </a:pPr>
            <a:r>
              <a:rPr lang="el-GR" sz="1800" b="1" i="1" dirty="0"/>
              <a:t>Προστασία του Φυσικού Περιβάλλοντος και των Πόρων</a:t>
            </a:r>
          </a:p>
          <a:p>
            <a:pPr algn="just"/>
            <a:r>
              <a:rPr lang="el-GR" sz="1800" dirty="0"/>
              <a:t>Όσον αφορά την Αειφόρο Διαχείριση και Προστασία Φυσικών Πόρων, ως κύριοι στόχοι αναδεικνύονται η αποτελεσματική διαχείριση και προστασία των φυσικών πόρων και η αντιμετώπιση </a:t>
            </a:r>
            <a:r>
              <a:rPr lang="el-GR" sz="1800" dirty="0" smtClean="0"/>
              <a:t>περιβαλλοντικών </a:t>
            </a:r>
            <a:r>
              <a:rPr lang="el-GR" sz="1800" dirty="0"/>
              <a:t>κινδύνων.</a:t>
            </a:r>
          </a:p>
          <a:p>
            <a:pPr algn="just"/>
            <a:endParaRPr lang="el-GR" sz="1800" dirty="0"/>
          </a:p>
          <a:p>
            <a:pPr marL="114300" indent="0" algn="just">
              <a:buNone/>
            </a:pPr>
            <a:r>
              <a:rPr lang="el-GR" sz="1800" b="1" i="1" dirty="0"/>
              <a:t>Αναβάθμιση της Ποιότητας Ζωής</a:t>
            </a:r>
          </a:p>
          <a:p>
            <a:pPr algn="just"/>
            <a:r>
              <a:rPr lang="el-GR" sz="1800" dirty="0"/>
              <a:t>Η επιδίωξη για την αποτελεσματική διαχείριση των αποβλήτων και η αντιμετώπισή τους ως πόρων είναι επίσης σημαντικότατος στόχος.</a:t>
            </a:r>
          </a:p>
          <a:p>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61</a:t>
            </a:fld>
            <a:endParaRPr lang="en-US" dirty="0"/>
          </a:p>
        </p:txBody>
      </p:sp>
    </p:spTree>
    <p:extLst>
      <p:ext uri="{BB962C8B-B14F-4D97-AF65-F5344CB8AC3E}">
        <p14:creationId xmlns:p14="http://schemas.microsoft.com/office/powerpoint/2010/main" val="40954841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Άξονες πολιτικών νέας προγραμματικής </a:t>
            </a:r>
            <a:r>
              <a:rPr lang="el-GR" dirty="0" smtClean="0"/>
              <a:t>περιόδου </a:t>
            </a:r>
            <a:r>
              <a:rPr lang="el-GR" sz="3200" b="0" dirty="0" smtClean="0"/>
              <a:t>6/8</a:t>
            </a:r>
            <a:endParaRPr lang="el-GR" sz="3200" b="0" dirty="0"/>
          </a:p>
        </p:txBody>
      </p:sp>
      <p:sp>
        <p:nvSpPr>
          <p:cNvPr id="5" name="Θέση περιεχομένου 4"/>
          <p:cNvSpPr>
            <a:spLocks noGrp="1"/>
          </p:cNvSpPr>
          <p:nvPr>
            <p:ph idx="1"/>
          </p:nvPr>
        </p:nvSpPr>
        <p:spPr/>
        <p:txBody>
          <a:bodyPr/>
          <a:lstStyle/>
          <a:p>
            <a:pPr marL="114300" indent="0" algn="just">
              <a:buNone/>
            </a:pPr>
            <a:r>
              <a:rPr lang="el-GR" sz="1800" b="1" i="1" dirty="0"/>
              <a:t>Προώθηση της προσαρμογής στην Κλιματική Αλλαγή και περιορισμός των επιπτώσεων αυτής – Πρόληψη και Διαχείριση Κινδύνων</a:t>
            </a:r>
          </a:p>
          <a:p>
            <a:pPr algn="just"/>
            <a:r>
              <a:rPr lang="el-GR" sz="1800" dirty="0"/>
              <a:t>Η προσαρμογή στη κλιματική αλλαγή θα γίνει με παρεμβάσεις τόσο στα καλλιεργούμενα είδη όσο και στο τρόπο καλλιέργειας των υπαρχόντων ειδών.</a:t>
            </a:r>
          </a:p>
          <a:p>
            <a:pPr algn="just"/>
            <a:endParaRPr lang="el-GR" sz="1800" dirty="0"/>
          </a:p>
          <a:p>
            <a:pPr marL="114300" indent="0" algn="just">
              <a:buNone/>
            </a:pPr>
            <a:r>
              <a:rPr lang="el-GR" sz="1800" b="1" i="1" dirty="0"/>
              <a:t>Μετάβαση σε μια οικονομία φιλική στο περιβάλλον</a:t>
            </a:r>
          </a:p>
          <a:p>
            <a:pPr algn="just"/>
            <a:r>
              <a:rPr lang="el-GR" sz="1800" dirty="0"/>
              <a:t>Η μετάβαση σε μια οικονομία φιλική στο περιβάλλον ή οικονομία χαμηλών εκπομπών </a:t>
            </a:r>
            <a:r>
              <a:rPr lang="el-GR" sz="1800" dirty="0" smtClean="0"/>
              <a:t>διοξειδίου </a:t>
            </a:r>
            <a:r>
              <a:rPr lang="el-GR" sz="1800" dirty="0"/>
              <a:t>του άνθρακα.</a:t>
            </a:r>
          </a:p>
          <a:p>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62</a:t>
            </a:fld>
            <a:endParaRPr lang="en-US" dirty="0"/>
          </a:p>
        </p:txBody>
      </p:sp>
    </p:spTree>
    <p:extLst>
      <p:ext uri="{BB962C8B-B14F-4D97-AF65-F5344CB8AC3E}">
        <p14:creationId xmlns:p14="http://schemas.microsoft.com/office/powerpoint/2010/main" val="20939034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Άξονες πολιτικών νέας προγραμματικής </a:t>
            </a:r>
            <a:r>
              <a:rPr lang="el-GR" dirty="0" smtClean="0"/>
              <a:t>περιόδου </a:t>
            </a:r>
            <a:r>
              <a:rPr lang="el-GR" sz="3200" b="0" dirty="0" smtClean="0"/>
              <a:t>7/8</a:t>
            </a:r>
            <a:endParaRPr lang="el-GR" sz="3200" b="0" dirty="0"/>
          </a:p>
        </p:txBody>
      </p:sp>
      <p:sp>
        <p:nvSpPr>
          <p:cNvPr id="5" name="Θέση περιεχομένου 4"/>
          <p:cNvSpPr>
            <a:spLocks noGrp="1"/>
          </p:cNvSpPr>
          <p:nvPr>
            <p:ph idx="1"/>
          </p:nvPr>
        </p:nvSpPr>
        <p:spPr/>
        <p:txBody>
          <a:bodyPr/>
          <a:lstStyle/>
          <a:p>
            <a:pPr marL="114300" indent="0" algn="just">
              <a:buNone/>
            </a:pPr>
            <a:r>
              <a:rPr lang="el-GR" sz="1800" b="1" dirty="0"/>
              <a:t>Άξονας 4</a:t>
            </a:r>
            <a:r>
              <a:rPr lang="el-GR" sz="1800" dirty="0"/>
              <a:t>: Βασική προτεραιότητα αποτελεί η ανάδειξη της Ελλάδας σε κύρια Βαλκανική πύλη και κόμβο μεταφορών της Ανατολικής Μεσογείου, επαρκώς συνδεδεμένης με τα άλλα Κράτη-Μέλη και κυρίως τον κεντρικό αναπτυξιακό πυρήνα της Ε.Ε.</a:t>
            </a:r>
            <a:endParaRPr lang="el-GR" sz="1800" b="1" dirty="0"/>
          </a:p>
          <a:p>
            <a:pPr algn="just">
              <a:buFont typeface="Arial"/>
              <a:buChar char="•"/>
            </a:pPr>
            <a:endParaRPr lang="el-GR" sz="1800" b="1" i="1" dirty="0"/>
          </a:p>
          <a:p>
            <a:pPr marL="114300" indent="0" algn="just">
              <a:buNone/>
            </a:pPr>
            <a:r>
              <a:rPr lang="el-GR" sz="1800" b="1" i="1" dirty="0"/>
              <a:t>Ενεργειακές υποδομές</a:t>
            </a:r>
          </a:p>
          <a:p>
            <a:pPr algn="just"/>
            <a:r>
              <a:rPr lang="el-GR" sz="1800" dirty="0"/>
              <a:t>Στις ενεργειακές υποδομές η εκμετάλλευση των εγχώριων αποθεμάτων υδρογονανθράκων αποτελεί προτεραιότητα για τη μείωση της εξάρτησης από εισαγόμενα καύσιμα.</a:t>
            </a:r>
          </a:p>
          <a:p>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63</a:t>
            </a:fld>
            <a:endParaRPr lang="en-US" dirty="0"/>
          </a:p>
        </p:txBody>
      </p:sp>
    </p:spTree>
    <p:extLst>
      <p:ext uri="{BB962C8B-B14F-4D97-AF65-F5344CB8AC3E}">
        <p14:creationId xmlns:p14="http://schemas.microsoft.com/office/powerpoint/2010/main" val="35806118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Άξονες πολιτικών νέας προγραμματικής </a:t>
            </a:r>
            <a:r>
              <a:rPr lang="el-GR" dirty="0" smtClean="0"/>
              <a:t>περιόδου </a:t>
            </a:r>
            <a:r>
              <a:rPr lang="el-GR" sz="3200" b="0" dirty="0" smtClean="0"/>
              <a:t>8/8</a:t>
            </a:r>
            <a:endParaRPr lang="el-GR" sz="3200" b="0" dirty="0"/>
          </a:p>
        </p:txBody>
      </p:sp>
      <p:sp>
        <p:nvSpPr>
          <p:cNvPr id="5" name="Θέση περιεχομένου 4"/>
          <p:cNvSpPr>
            <a:spLocks noGrp="1"/>
          </p:cNvSpPr>
          <p:nvPr>
            <p:ph idx="1"/>
          </p:nvPr>
        </p:nvSpPr>
        <p:spPr/>
        <p:txBody>
          <a:bodyPr/>
          <a:lstStyle/>
          <a:p>
            <a:pPr marL="114300" indent="0" algn="just">
              <a:buNone/>
            </a:pPr>
            <a:r>
              <a:rPr lang="el-GR" sz="1800" b="1" dirty="0"/>
              <a:t>Άξονας 5</a:t>
            </a:r>
            <a:r>
              <a:rPr lang="el-GR" sz="1800" dirty="0"/>
              <a:t>: Βελτίωση της θεσμικής επάρκειας και της αποτελεσματικής δημόσιας διοίκησης. Η μεταρρύθμιση της δημόσιας διοίκησης αποτελεί βασική προϋπόθεση για την είσοδο της χώρας σε τροχιά ανάκαμψης.</a:t>
            </a:r>
          </a:p>
          <a:p>
            <a:pPr marL="114300" indent="0" algn="just">
              <a:buNone/>
            </a:pPr>
            <a:endParaRPr lang="el-GR" sz="1800" b="1" dirty="0"/>
          </a:p>
          <a:p>
            <a:pPr marL="114300" indent="0" algn="just">
              <a:buNone/>
            </a:pPr>
            <a:r>
              <a:rPr lang="el-GR" sz="1800" b="1" dirty="0"/>
              <a:t>Άξονας 6</a:t>
            </a:r>
            <a:r>
              <a:rPr lang="el-GR" sz="1800" dirty="0"/>
              <a:t>: Αειφόρος χωρική ανάπτυξη. Στόχο αποτελεί η προώθηση της αειφόρου και ολοκληρωμένης ανάπτυξης στις Περιφέρειες, τις Πόλεις, τις Αγροτικές περιοχές και τις περιοχές με Γεωγραφικά Μειονεκτήματα.</a:t>
            </a:r>
            <a:endParaRPr lang="el-GR" sz="1800" b="1" dirty="0"/>
          </a:p>
          <a:p>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64</a:t>
            </a:fld>
            <a:endParaRPr lang="en-US" dirty="0"/>
          </a:p>
        </p:txBody>
      </p:sp>
    </p:spTree>
    <p:extLst>
      <p:ext uri="{BB962C8B-B14F-4D97-AF65-F5344CB8AC3E}">
        <p14:creationId xmlns:p14="http://schemas.microsoft.com/office/powerpoint/2010/main" val="28618663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424935" cy="863600"/>
          </a:xfrm>
        </p:spPr>
        <p:txBody>
          <a:bodyPr/>
          <a:lstStyle/>
          <a:p>
            <a:r>
              <a:rPr lang="el-GR" sz="3200" dirty="0" smtClean="0"/>
              <a:t>Το γενικό πλαίσιο χωροταξικού σχεδιασμού και αειφόρου ανάπτυξης (γ.Π.Χ.Σ.Α.Α</a:t>
            </a:r>
            <a:r>
              <a:rPr lang="el-GR" sz="3200" dirty="0" smtClean="0"/>
              <a:t>.) </a:t>
            </a:r>
            <a:r>
              <a:rPr lang="el-GR" sz="2800" b="0" dirty="0" smtClean="0"/>
              <a:t>1/6</a:t>
            </a:r>
            <a:endParaRPr lang="el-GR" sz="2800" b="0" dirty="0"/>
          </a:p>
        </p:txBody>
      </p:sp>
      <p:sp>
        <p:nvSpPr>
          <p:cNvPr id="5" name="Θέση περιεχομένου 4"/>
          <p:cNvSpPr>
            <a:spLocks noGrp="1"/>
          </p:cNvSpPr>
          <p:nvPr>
            <p:ph idx="1"/>
          </p:nvPr>
        </p:nvSpPr>
        <p:spPr/>
        <p:txBody>
          <a:bodyPr/>
          <a:lstStyle/>
          <a:p>
            <a:pPr algn="just"/>
            <a:r>
              <a:rPr lang="el-GR" sz="1900" dirty="0"/>
              <a:t>Η σημασία του χωροταξικού σχεδιασμού για τη </a:t>
            </a:r>
            <a:r>
              <a:rPr lang="el-GR" sz="1900" dirty="0" smtClean="0"/>
              <a:t>διαμόρφωση </a:t>
            </a:r>
            <a:r>
              <a:rPr lang="el-GR" sz="1900" dirty="0"/>
              <a:t>του θεσμικού πλαισίου της περιφερειακής ανάπτυξης είναι επίσης σημαντική και τούτο προκύπτει από τους στόχους τους, όπως αυτοί προσδιορίστηκαν από την ελληνική νομοθεσία ή όπως αυτοί προσδιορίζονται κάθε φορά από της αντίστοιχης ευρωπαϊκής, που εναρμονίζεται η ελληνική σε πολλές περιπτώσεις.</a:t>
            </a:r>
          </a:p>
          <a:p>
            <a:pPr algn="just"/>
            <a:r>
              <a:rPr lang="el-GR" sz="1900" dirty="0"/>
              <a:t>Όπως προκύπτει από τις διατάξεις του Ν.2742/1999 ΦΕΚ, 207/Α’/07.10.1999, «Χωροταξικός σχεδιασμός και αειφόρος ανάπτυξη &amp; άλλες διατάξεις» οι κύριοι στόχοι του είναι να συμβάλει τα ακόλουθα:</a:t>
            </a:r>
          </a:p>
          <a:p>
            <a:pPr lvl="1" algn="just">
              <a:buFont typeface="Lucida Grande"/>
              <a:buChar char="-"/>
            </a:pPr>
            <a:r>
              <a:rPr lang="el-GR" sz="1900" dirty="0"/>
              <a:t>Στη προστασία και αποκατάσταση του περιβάλλοντος, στη διατήρηση των οικολογικών και πολιτισμικών αποθεμάτων και στη προβολή και ανάδειξη των συγκριτικών γεωγραφικών, φυσικών, παραγωγικών και πολιτιστικών πλεονεκτημάτων της χώρας.</a:t>
            </a:r>
          </a:p>
          <a:p>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65</a:t>
            </a:fld>
            <a:endParaRPr lang="en-US" dirty="0"/>
          </a:p>
        </p:txBody>
      </p:sp>
    </p:spTree>
    <p:extLst>
      <p:ext uri="{BB962C8B-B14F-4D97-AF65-F5344CB8AC3E}">
        <p14:creationId xmlns:p14="http://schemas.microsoft.com/office/powerpoint/2010/main" val="24871714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424935" cy="863600"/>
          </a:xfrm>
        </p:spPr>
        <p:txBody>
          <a:bodyPr/>
          <a:lstStyle/>
          <a:p>
            <a:r>
              <a:rPr lang="el-GR" sz="3200" dirty="0" smtClean="0"/>
              <a:t>Το γενικό πλαίσιο χωροταξικού σχεδιασμού και αειφόρου ανάπτυξης (γ.Π.Χ.Σ.Α.Α</a:t>
            </a:r>
            <a:r>
              <a:rPr lang="el-GR" sz="3200" dirty="0" smtClean="0"/>
              <a:t>.) </a:t>
            </a:r>
            <a:r>
              <a:rPr lang="el-GR" sz="2800" b="0" dirty="0" smtClean="0"/>
              <a:t>2/6</a:t>
            </a:r>
            <a:endParaRPr lang="el-GR" sz="2800" b="0" dirty="0"/>
          </a:p>
        </p:txBody>
      </p:sp>
      <p:sp>
        <p:nvSpPr>
          <p:cNvPr id="5" name="Θέση περιεχομένου 4"/>
          <p:cNvSpPr>
            <a:spLocks noGrp="1"/>
          </p:cNvSpPr>
          <p:nvPr>
            <p:ph idx="1"/>
          </p:nvPr>
        </p:nvSpPr>
        <p:spPr/>
        <p:txBody>
          <a:bodyPr/>
          <a:lstStyle/>
          <a:p>
            <a:pPr lvl="1" algn="just">
              <a:buFont typeface="Lucida Grande"/>
              <a:buChar char="-"/>
            </a:pPr>
            <a:r>
              <a:rPr lang="el-GR" dirty="0"/>
              <a:t>Στην ενίσχυση της διαρκούς και ισόρροπης οικονομικής και κοινωνικής ανάπτυξης της χώρας και της ανταγωνιστικής παρουσίας της στον ευρύτερο ευρωπαϊκό, μεσογειακό και βαλκανικό της περίγυρο.</a:t>
            </a:r>
          </a:p>
          <a:p>
            <a:pPr lvl="1" algn="just">
              <a:buFont typeface="Lucida Grande"/>
              <a:buChar char="-"/>
            </a:pPr>
            <a:r>
              <a:rPr lang="el-GR" dirty="0"/>
              <a:t>Στη στήριξη της οικονομικής και κοινωνικής συνοχής στο σύνολο του εθνικού χώρου και ιδίως στις περιοχές, που παρουσιάζουν προβλήματα αναπτυξιακής υστέρησης, έντονων κοινωνικών διαφοροποιήσεων και περιβαλλοντικής υποβάθμισης καθώς και στις περιφερειακές και απομονωμένες περιοχές ή σε άλλες περιοχές, που παρουσιάζουν μειονεκτικά χαρακτηριστικά λόγω της γεωγραφικής τους θέσης.</a:t>
            </a:r>
          </a:p>
          <a:p>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66</a:t>
            </a:fld>
            <a:endParaRPr lang="en-US" dirty="0"/>
          </a:p>
        </p:txBody>
      </p:sp>
    </p:spTree>
    <p:extLst>
      <p:ext uri="{BB962C8B-B14F-4D97-AF65-F5344CB8AC3E}">
        <p14:creationId xmlns:p14="http://schemas.microsoft.com/office/powerpoint/2010/main" val="20957883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424935" cy="863600"/>
          </a:xfrm>
        </p:spPr>
        <p:txBody>
          <a:bodyPr/>
          <a:lstStyle/>
          <a:p>
            <a:r>
              <a:rPr lang="el-GR" sz="3200" dirty="0" smtClean="0"/>
              <a:t>Το γενικο πλαίσιο χωροταξικού σχεδιασμού και αειφόρου ανάπτυξης (γ.Π.Χ.Σ.Α.Α</a:t>
            </a:r>
            <a:r>
              <a:rPr lang="el-GR" sz="3200" dirty="0" smtClean="0"/>
              <a:t>.) </a:t>
            </a:r>
            <a:r>
              <a:rPr lang="el-GR" sz="2800" b="0" dirty="0" smtClean="0"/>
              <a:t>3/6</a:t>
            </a:r>
            <a:endParaRPr lang="el-GR" sz="2800" b="0" dirty="0"/>
          </a:p>
        </p:txBody>
      </p:sp>
      <p:sp>
        <p:nvSpPr>
          <p:cNvPr id="5" name="Θέση περιεχομένου 4"/>
          <p:cNvSpPr>
            <a:spLocks noGrp="1"/>
          </p:cNvSpPr>
          <p:nvPr>
            <p:ph idx="1"/>
          </p:nvPr>
        </p:nvSpPr>
        <p:spPr>
          <a:xfrm>
            <a:off x="395536" y="1268413"/>
            <a:ext cx="7705477" cy="4857750"/>
          </a:xfrm>
        </p:spPr>
        <p:txBody>
          <a:bodyPr/>
          <a:lstStyle/>
          <a:p>
            <a:pPr algn="just"/>
            <a:r>
              <a:rPr lang="el-GR" dirty="0"/>
              <a:t>Οι αρχές από τις οποίες πρέπει να διακατέχεται ο χωροταξικός σχεδιασμός για την αειφόρο ανάπτυξη στην Ελλάδα εντάχθηκαν στην ίδια προηγούμενη βασική νομοθεσία και κάθε φορά, που το θεσμικό πλαίσιο αυτού του σχεδιασμού αναθεωρείται, αυτές αναφέρονται ή εξειδικεύονται κατά περίπτωση. Οι αρχές αυτές, είναι οι παρακάτω:</a:t>
            </a:r>
          </a:p>
          <a:p>
            <a:pPr lvl="1" algn="just">
              <a:buFont typeface="Lucida Grande"/>
              <a:buChar char="-"/>
            </a:pPr>
            <a:r>
              <a:rPr lang="el-GR" sz="2000" dirty="0"/>
              <a:t>Η εξασφάλιση ισάξιων όρων διαβίωσης και ευκαιριών παραγωγικής απασχόλησης των πολιτών σε όλες τις Περιφέρειες της Χώρας σε συνάρτηση με την ισόρροπη πληθυσμιακή διάταξη και τη </a:t>
            </a:r>
            <a:r>
              <a:rPr lang="el-GR" sz="2000" dirty="0" smtClean="0"/>
              <a:t>δημογραφική </a:t>
            </a:r>
            <a:r>
              <a:rPr lang="el-GR" sz="2000" dirty="0"/>
              <a:t>ανανέωσή τους</a:t>
            </a:r>
          </a:p>
          <a:p>
            <a:pPr lvl="1" algn="just">
              <a:buFont typeface="Lucida Grande"/>
              <a:buChar char="-"/>
            </a:pPr>
            <a:r>
              <a:rPr lang="el-GR" sz="2000" dirty="0"/>
              <a:t>Η αναβάθμιση της ποιότητας ζωής των πολιτών και η βελτίωση των υποδομών στο σύνολο του εθνικού χώρου και ιδιαίτερα στις περιοχές που παρουσιάζουν προβλήματα αναπτυξιακής υστέρησης και περιβαλλοντικής υποβάθμισης</a:t>
            </a:r>
            <a:r>
              <a:rPr lang="el-GR" sz="2000" dirty="0" smtClean="0"/>
              <a:t>.</a:t>
            </a:r>
            <a:endParaRPr lang="el-GR" sz="20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67</a:t>
            </a:fld>
            <a:endParaRPr lang="en-US" dirty="0"/>
          </a:p>
        </p:txBody>
      </p:sp>
    </p:spTree>
    <p:extLst>
      <p:ext uri="{BB962C8B-B14F-4D97-AF65-F5344CB8AC3E}">
        <p14:creationId xmlns:p14="http://schemas.microsoft.com/office/powerpoint/2010/main" val="921275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424935" cy="863600"/>
          </a:xfrm>
        </p:spPr>
        <p:txBody>
          <a:bodyPr/>
          <a:lstStyle/>
          <a:p>
            <a:r>
              <a:rPr lang="el-GR" sz="3200" dirty="0" smtClean="0"/>
              <a:t>Το γενικο πλαίσιο χωροταξικού σχεδιασμού και αειφόρου ανάπτυξης (γ.Π.Χ.Σ.Α.Α</a:t>
            </a:r>
            <a:r>
              <a:rPr lang="el-GR" sz="3200" dirty="0" smtClean="0"/>
              <a:t>.) </a:t>
            </a:r>
            <a:r>
              <a:rPr lang="el-GR" sz="2800" b="0" dirty="0" smtClean="0"/>
              <a:t>4/6</a:t>
            </a:r>
            <a:endParaRPr lang="el-GR" sz="2800" b="0" dirty="0"/>
          </a:p>
        </p:txBody>
      </p:sp>
      <p:sp>
        <p:nvSpPr>
          <p:cNvPr id="5" name="Θέση περιεχομένου 4"/>
          <p:cNvSpPr>
            <a:spLocks noGrp="1"/>
          </p:cNvSpPr>
          <p:nvPr>
            <p:ph idx="1"/>
          </p:nvPr>
        </p:nvSpPr>
        <p:spPr/>
        <p:txBody>
          <a:bodyPr/>
          <a:lstStyle/>
          <a:p>
            <a:pPr lvl="1" algn="just">
              <a:buFont typeface="Lucida Grande"/>
              <a:buChar char="-"/>
            </a:pPr>
            <a:r>
              <a:rPr lang="el-GR" sz="1900" dirty="0"/>
              <a:t>Η διατήρηση, ενίσχυση και ανάδειξη της οικιστικής και παραγωγικής πολυμορφίας καθώς και της φυσικής ποικιλότητας στις αστικές και περιαστικές περιοχές αλλά και στην ύπαιθρο και ιδιαίτερα στις παράκτιες, νησιωτικές και ορεινές περιοχές, όπως και στις περιοχές που παρουσιάζουν αυξημένη βιομηχανική και τουριστική ανάπτυξη.</a:t>
            </a:r>
          </a:p>
          <a:p>
            <a:pPr lvl="1" algn="just">
              <a:buFont typeface="Lucida Grande"/>
              <a:buChar char="-"/>
            </a:pPr>
            <a:r>
              <a:rPr lang="el-GR" sz="1900" dirty="0"/>
              <a:t>Η εξασφάλιση μιας ισόρροπης σχέσης μεταξύ του αστικού, περιαστικού και αγροτικού χώρου και η ενίσχυση της εταιρικής σχέσης μεταξύ των μητροπολιτικών περιοχών, των αστικών κέντρων και των δήμων και οικισμών της υπαίθρου.</a:t>
            </a:r>
          </a:p>
          <a:p>
            <a:pPr lvl="1" algn="just">
              <a:buFont typeface="Lucida Grande"/>
              <a:buChar char="-"/>
            </a:pPr>
            <a:r>
              <a:rPr lang="el-GR" sz="1900" dirty="0"/>
              <a:t>Η κοινωνική, οικονομική, περιβαλλοντική και πολιτισμική αναζωογόνηση των μητροπολιτικών κέντρων, των πόλεων </a:t>
            </a:r>
            <a:r>
              <a:rPr lang="el-GR" sz="1900" dirty="0" smtClean="0"/>
              <a:t>και </a:t>
            </a:r>
            <a:r>
              <a:rPr lang="el-GR" sz="1900" dirty="0"/>
              <a:t>των ευρύτερων περιαστικών περιοχών τους και ιδίως αυτών, που παρουσιάζουν προβλήματα κοινωνικής συνοχής, παραγωγικής ή δημογραφικής εγκατάλειψης, περιβαλλοντικής υποβάθμισης και ποιότητα ζωής.</a:t>
            </a:r>
          </a:p>
          <a:p>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68</a:t>
            </a:fld>
            <a:endParaRPr lang="en-US" dirty="0"/>
          </a:p>
        </p:txBody>
      </p:sp>
    </p:spTree>
    <p:extLst>
      <p:ext uri="{BB962C8B-B14F-4D97-AF65-F5344CB8AC3E}">
        <p14:creationId xmlns:p14="http://schemas.microsoft.com/office/powerpoint/2010/main" val="13275349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424935" cy="863600"/>
          </a:xfrm>
        </p:spPr>
        <p:txBody>
          <a:bodyPr/>
          <a:lstStyle/>
          <a:p>
            <a:r>
              <a:rPr lang="el-GR" sz="3200" dirty="0" smtClean="0"/>
              <a:t>Το γενικο πλαίσιο χωροταξικού σχεδιασμού και αειφόρου ανάπτυξης (γ.Π.Χ.Σ.Α.Α</a:t>
            </a:r>
            <a:r>
              <a:rPr lang="el-GR" sz="3200" dirty="0" smtClean="0"/>
              <a:t>.) </a:t>
            </a:r>
            <a:r>
              <a:rPr lang="el-GR" sz="2800" b="0" dirty="0" smtClean="0"/>
              <a:t>5/6</a:t>
            </a:r>
            <a:endParaRPr lang="el-GR" sz="2800" b="0" dirty="0"/>
          </a:p>
        </p:txBody>
      </p:sp>
      <p:sp>
        <p:nvSpPr>
          <p:cNvPr id="5" name="Θέση περιεχομένου 4"/>
          <p:cNvSpPr>
            <a:spLocks noGrp="1"/>
          </p:cNvSpPr>
          <p:nvPr>
            <p:ph idx="1"/>
          </p:nvPr>
        </p:nvSpPr>
        <p:spPr/>
        <p:txBody>
          <a:bodyPr/>
          <a:lstStyle/>
          <a:p>
            <a:pPr lvl="1" algn="just">
              <a:buFont typeface="Lucida Grande"/>
              <a:buChar char="-"/>
            </a:pPr>
            <a:r>
              <a:rPr lang="el-GR" sz="2000" dirty="0"/>
              <a:t>Η ολοκληρωμένη ανάπτυξη, ανάδειξη και προστασία των νησιών, των ορεινών και των παραμεθορίων περιοχών της Χώρας και ιδιαίτερα η ενίσχυση του δημογραφικού και πληθυσμιακού τους ισοζυγίου, η διατήρηση και η ενθάρρυνση των παραδοσιακών παραγωγικών κλάδων τους και της παραγωγικής πολυμορφίας τους, η βελτίωση της πρόσβασής τους σε βασικές τεχνικές και κοινωνικές υποδομές, καθώς και η προστασία των φυσικών και των πολιτισμικών τους πόρων.</a:t>
            </a:r>
          </a:p>
          <a:p>
            <a:pPr lvl="1" algn="just">
              <a:buFont typeface="Lucida Grande"/>
              <a:buChar char="-"/>
            </a:pPr>
            <a:r>
              <a:rPr lang="el-GR" sz="2000" dirty="0"/>
              <a:t>Η συστηματική προστασία, αποκατάσταση, διατήρηση και ανάδειξη των περιοχών, οικισμών, τοπίων, που διαθέτουν στοιχεία φυσικής, πολιτιστικής και αρχιτεκτονικής κληρονομιάς.</a:t>
            </a:r>
          </a:p>
          <a:p>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69</a:t>
            </a:fld>
            <a:endParaRPr lang="en-US" dirty="0"/>
          </a:p>
        </p:txBody>
      </p:sp>
    </p:spTree>
    <p:extLst>
      <p:ext uri="{BB962C8B-B14F-4D97-AF65-F5344CB8AC3E}">
        <p14:creationId xmlns:p14="http://schemas.microsoft.com/office/powerpoint/2010/main" val="748717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Πρόγραμμα «Καλλικράτης</a:t>
            </a:r>
            <a:r>
              <a:rPr lang="el-GR" dirty="0" smtClean="0"/>
              <a:t>»</a:t>
            </a:r>
            <a:r>
              <a:rPr lang="en-US" dirty="0" smtClean="0"/>
              <a:t> </a:t>
            </a:r>
            <a:r>
              <a:rPr lang="en-US" sz="3200" b="0" dirty="0" smtClean="0"/>
              <a:t>1/4</a:t>
            </a:r>
            <a:endParaRPr lang="el-GR" sz="3200" b="0" dirty="0"/>
          </a:p>
        </p:txBody>
      </p:sp>
      <p:sp>
        <p:nvSpPr>
          <p:cNvPr id="6" name="Θέση περιεχομένου 5"/>
          <p:cNvSpPr>
            <a:spLocks noGrp="1"/>
          </p:cNvSpPr>
          <p:nvPr>
            <p:ph idx="1"/>
          </p:nvPr>
        </p:nvSpPr>
        <p:spPr/>
        <p:txBody>
          <a:bodyPr/>
          <a:lstStyle/>
          <a:p>
            <a:pPr marL="114300" indent="0" algn="just">
              <a:buNone/>
            </a:pPr>
            <a:r>
              <a:rPr lang="el-GR" sz="2400" dirty="0"/>
              <a:t>Έχουν διατυπωθεί οι παρακάτω αιτίες που το Πρόγραμμα «Καλλικράτης» θεωρήθηκε επιτακτική ανάγκη για τη σύγχρονη λειτουργία του Κράτους:</a:t>
            </a:r>
          </a:p>
          <a:p>
            <a:pPr algn="just"/>
            <a:r>
              <a:rPr lang="el-GR" sz="2400" dirty="0"/>
              <a:t>Αναγνωρίζεται ότι έπρεπε να εκσυγχρονισθούν τα επίπεδα διοίκησης, που βρίσκονται κοντύτερα προς τους πολίτες και αυτά είναι πρώτα εκείνα της τοπικής αυτοδιοίκησης.</a:t>
            </a:r>
          </a:p>
          <a:p>
            <a:pPr algn="just"/>
            <a:r>
              <a:rPr lang="el-GR" sz="2400" dirty="0"/>
              <a:t>Τα ίδια αυτά αυτοδιοικητικά επίπεδα θεωρήθηκε ότι έπρεπε να λειτουργήσουν σε νέες βάσεις, διότι αποτελούν υπηρεσίες εντάσεως Κοινού και η σύγχρονη λειτουργία τους θα συμβάλει στην αποκατάσταση των σχέσεων του πολίτη και του Κράτους</a:t>
            </a:r>
            <a:r>
              <a:rPr lang="el-GR" sz="2400" dirty="0" smtClean="0"/>
              <a:t>.</a:t>
            </a:r>
            <a:endParaRPr lang="el-GR" sz="2400"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7</a:t>
            </a:fld>
            <a:endParaRPr lang="en-US" dirty="0"/>
          </a:p>
        </p:txBody>
      </p:sp>
      <p:sp>
        <p:nvSpPr>
          <p:cNvPr id="5" name="Content Placeholder 2"/>
          <p:cNvSpPr txBox="1">
            <a:spLocks/>
          </p:cNvSpPr>
          <p:nvPr/>
        </p:nvSpPr>
        <p:spPr>
          <a:xfrm>
            <a:off x="268396" y="1445387"/>
            <a:ext cx="7541122" cy="4255056"/>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just">
              <a:buNone/>
            </a:pPr>
            <a:endParaRPr lang="el-GR" sz="1700" dirty="0" smtClean="0">
              <a:latin typeface="+mj-lt"/>
            </a:endParaRPr>
          </a:p>
        </p:txBody>
      </p:sp>
    </p:spTree>
    <p:extLst>
      <p:ext uri="{BB962C8B-B14F-4D97-AF65-F5344CB8AC3E}">
        <p14:creationId xmlns:p14="http://schemas.microsoft.com/office/powerpoint/2010/main" val="36776621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88913"/>
            <a:ext cx="8424935" cy="863600"/>
          </a:xfrm>
        </p:spPr>
        <p:txBody>
          <a:bodyPr/>
          <a:lstStyle/>
          <a:p>
            <a:r>
              <a:rPr lang="el-GR" sz="3200" dirty="0" smtClean="0"/>
              <a:t>Το γενικο πλαίσιο χωροταξικού σχεδιασμού και αειφόρου ανάπτυξης (γ.Π.Χ.Σ.Α.Α</a:t>
            </a:r>
            <a:r>
              <a:rPr lang="el-GR" sz="3200" dirty="0" smtClean="0"/>
              <a:t>.) </a:t>
            </a:r>
            <a:r>
              <a:rPr lang="el-GR" sz="2800" b="0" dirty="0" smtClean="0"/>
              <a:t>6/6</a:t>
            </a:r>
            <a:endParaRPr lang="el-GR" sz="2800" b="0" dirty="0"/>
          </a:p>
        </p:txBody>
      </p:sp>
      <p:sp>
        <p:nvSpPr>
          <p:cNvPr id="5" name="Θέση περιεχομένου 4"/>
          <p:cNvSpPr>
            <a:spLocks noGrp="1"/>
          </p:cNvSpPr>
          <p:nvPr>
            <p:ph idx="1"/>
          </p:nvPr>
        </p:nvSpPr>
        <p:spPr/>
        <p:txBody>
          <a:bodyPr/>
          <a:lstStyle/>
          <a:p>
            <a:pPr lvl="1" algn="just">
              <a:buFont typeface="Lucida Grande"/>
              <a:buChar char="-"/>
            </a:pPr>
            <a:r>
              <a:rPr lang="el-GR" sz="2000" dirty="0"/>
              <a:t>Η συντήρηση, αποκατάσταση και ολοκληρωμένη διαχείριση των δασών, των αναδασωτέων περιοχών και των αγροτικών εκτάσεων.</a:t>
            </a:r>
          </a:p>
          <a:p>
            <a:pPr lvl="1" algn="just">
              <a:buFont typeface="Lucida Grande"/>
              <a:buChar char="-"/>
            </a:pPr>
            <a:r>
              <a:rPr lang="el-GR" sz="2000" dirty="0"/>
              <a:t>Η ορθολογική αξιοποίηση και η ολοκληρωμένη διαχείριση των υδάτινων πόρων</a:t>
            </a:r>
          </a:p>
          <a:p>
            <a:pPr lvl="1" algn="just">
              <a:buFont typeface="Lucida Grande"/>
              <a:buChar char="-"/>
            </a:pPr>
            <a:r>
              <a:rPr lang="el-GR" sz="2000" dirty="0"/>
              <a:t>Ο συντονισμός των δημόσιων προγραμμάτων και έργων που έχουν χωροταξικές επιπτώσεις</a:t>
            </a:r>
          </a:p>
          <a:p>
            <a:pPr lvl="1" algn="just">
              <a:buFont typeface="Lucida Grande"/>
              <a:buChar char="-"/>
            </a:pPr>
            <a:r>
              <a:rPr lang="el-GR" sz="2000" dirty="0"/>
              <a:t>Η συστηματική πληροφόρηση, ο αποτελεσματικός διάλογος και η προώθηση στρατηγικών συμμαχιών μεταξύ όλων των πολιτικών, παραγωγικών και κοινωνικών συντελεστών που επηρεάζουν άμεσα ή έμμεσα τη διαμόρφωση των επιλογών χωρικής ανάπτυξης.</a:t>
            </a:r>
          </a:p>
          <a:p>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70</a:t>
            </a:fld>
            <a:endParaRPr lang="en-US" dirty="0"/>
          </a:p>
        </p:txBody>
      </p:sp>
    </p:spTree>
    <p:extLst>
      <p:ext uri="{BB962C8B-B14F-4D97-AF65-F5344CB8AC3E}">
        <p14:creationId xmlns:p14="http://schemas.microsoft.com/office/powerpoint/2010/main" val="12830858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Τίτλος 6"/>
          <p:cNvSpPr>
            <a:spLocks noGrp="1"/>
          </p:cNvSpPr>
          <p:nvPr>
            <p:ph type="ctrTitle"/>
          </p:nvPr>
        </p:nvSpPr>
        <p:spPr/>
        <p:txBody>
          <a:bodyPr/>
          <a:lstStyle/>
          <a:p>
            <a:pPr eaLnBrk="1" hangingPunct="1"/>
            <a:r>
              <a:rPr lang="el-GR" altLang="el-GR" dirty="0" smtClean="0"/>
              <a:t>Τέλος Ενότητας</a:t>
            </a:r>
          </a:p>
        </p:txBody>
      </p:sp>
      <p:sp>
        <p:nvSpPr>
          <p:cNvPr id="109571" name="Υπότιτλος 7"/>
          <p:cNvSpPr>
            <a:spLocks noGrp="1"/>
          </p:cNvSpPr>
          <p:nvPr>
            <p:ph type="subTitle" idx="1"/>
          </p:nvPr>
        </p:nvSpPr>
        <p:spPr/>
        <p:txBody>
          <a:bodyPr/>
          <a:lstStyle/>
          <a:p>
            <a:pPr eaLnBrk="1" hangingPunct="1"/>
            <a:endParaRPr lang="el-GR" altLang="el-GR" dirty="0" smtClean="0"/>
          </a:p>
        </p:txBody>
      </p:sp>
      <p:grpSp>
        <p:nvGrpSpPr>
          <p:cNvPr id="109572" name="Ομάδα 1"/>
          <p:cNvGrpSpPr>
            <a:grpSpLocks/>
          </p:cNvGrpSpPr>
          <p:nvPr/>
        </p:nvGrpSpPr>
        <p:grpSpPr bwMode="auto">
          <a:xfrm>
            <a:off x="1766888" y="5930900"/>
            <a:ext cx="5829300" cy="768350"/>
            <a:chOff x="1767633" y="5931169"/>
            <a:chExt cx="5828703" cy="768532"/>
          </a:xfrm>
        </p:grpSpPr>
        <p:pic>
          <p:nvPicPr>
            <p:cNvPr id="1095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3"/>
          <p:cNvSpPr>
            <a:spLocks noGrp="1"/>
          </p:cNvSpPr>
          <p:nvPr>
            <p:ph type="ctrTitle"/>
          </p:nvPr>
        </p:nvSpPr>
        <p:spPr/>
        <p:txBody>
          <a:bodyPr/>
          <a:lstStyle/>
          <a:p>
            <a:pPr eaLnBrk="1" hangingPunct="1"/>
            <a:r>
              <a:rPr lang="el-GR" altLang="el-GR" sz="4400" dirty="0" smtClean="0"/>
              <a:t>Σημειώματα</a:t>
            </a:r>
          </a:p>
        </p:txBody>
      </p:sp>
      <p:sp>
        <p:nvSpPr>
          <p:cNvPr id="110595" name="Subtitle 1"/>
          <p:cNvSpPr>
            <a:spLocks noGrp="1"/>
          </p:cNvSpPr>
          <p:nvPr>
            <p:ph type="subTitle" idx="1"/>
          </p:nvPr>
        </p:nvSpPr>
        <p:spPr/>
        <p:txBody>
          <a:bodyPr/>
          <a:lstStyle/>
          <a:p>
            <a:pPr eaLnBrk="1" hangingPunct="1"/>
            <a:endParaRPr lang="el-GR" altLang="el-GR"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l-GR" altLang="el-GR" dirty="0" smtClean="0"/>
              <a:t>Σημείωμα Αναφοράς</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r>
              <a:rPr lang="el-GR" sz="2000" dirty="0" smtClean="0"/>
              <a:t>Copyright Τεχνολογικό Εκπαιδευτικό Ίδρυμα Αθήνας</a:t>
            </a:r>
            <a:r>
              <a:rPr lang="en-US" sz="2000" dirty="0" smtClean="0"/>
              <a:t>, </a:t>
            </a:r>
            <a:r>
              <a:rPr lang="el-GR" sz="2000" dirty="0" smtClean="0"/>
              <a:t>Δέσποινα Κομπότη 2014. Δέσποινα Κομπότη</a:t>
            </a:r>
            <a:r>
              <a:rPr lang="el-GR" sz="2000" dirty="0"/>
              <a:t>. «Κοινοτική εργασία στο τοπικό επίπεδο. </a:t>
            </a:r>
            <a:r>
              <a:rPr lang="el-GR" sz="2000" dirty="0" smtClean="0"/>
              <a:t>Ενότητα 2</a:t>
            </a:r>
            <a:r>
              <a:rPr lang="en-US" sz="2000" dirty="0" smtClean="0"/>
              <a:t>:</a:t>
            </a:r>
            <a:r>
              <a:rPr lang="el-GR" sz="2000" dirty="0"/>
              <a:t> Περιφερειακή ανάπτυξη στην </a:t>
            </a:r>
            <a:r>
              <a:rPr lang="el-GR" sz="2000" dirty="0" smtClean="0"/>
              <a:t>Ελλάδα».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pPr eaLnBrk="1" fontAlgn="auto" hangingPunct="1">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457200" y="-161925"/>
            <a:ext cx="8229600" cy="1143000"/>
          </a:xfrm>
        </p:spPr>
        <p:txBody>
          <a:bodyPr/>
          <a:lstStyle/>
          <a:p>
            <a:pPr eaLnBrk="1" hangingPunct="1"/>
            <a:r>
              <a:rPr lang="el-GR" altLang="el-GR" dirty="0" smtClean="0"/>
              <a:t>Σημείωμα Αδειοδότησης</a:t>
            </a:r>
          </a:p>
        </p:txBody>
      </p:sp>
      <p:sp>
        <p:nvSpPr>
          <p:cNvPr id="112643" name="Content Placeholder 2"/>
          <p:cNvSpPr>
            <a:spLocks noGrp="1"/>
          </p:cNvSpPr>
          <p:nvPr>
            <p:ph idx="1"/>
          </p:nvPr>
        </p:nvSpPr>
        <p:spPr>
          <a:xfrm>
            <a:off x="76200" y="765175"/>
            <a:ext cx="8929688" cy="1727200"/>
          </a:xfrm>
        </p:spPr>
        <p:txBody>
          <a:bodyPr/>
          <a:lstStyle/>
          <a:p>
            <a:pPr marL="0" indent="0" eaLnBrk="1" hangingPunct="1">
              <a:buFont typeface="Arial" charset="0"/>
              <a:buNone/>
            </a:pPr>
            <a:r>
              <a:rPr lang="el-GR" altLang="el-GR" sz="1800" dirty="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charset="0"/>
              <a:buNone/>
            </a:pPr>
            <a:endParaRPr lang="el-GR" altLang="el-GR" sz="1800" dirty="0" smtClean="0"/>
          </a:p>
        </p:txBody>
      </p:sp>
      <p:pic>
        <p:nvPicPr>
          <p:cNvPr id="112644"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375" y="2554288"/>
            <a:ext cx="16494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200" y="3155950"/>
            <a:ext cx="9037638" cy="3455988"/>
          </a:xfrm>
          <a:prstGeom prst="rect">
            <a:avLst/>
          </a:prstGeom>
        </p:spPr>
        <p:txBody>
          <a:bodyPr anchor="ctr">
            <a:normAutofit/>
          </a:bodyPr>
          <a:lstStyle/>
          <a:p>
            <a:pPr>
              <a:defRPr/>
            </a:pPr>
            <a:r>
              <a:rPr lang="el-GR" sz="1800" b="0" dirty="0">
                <a:solidFill>
                  <a:prstClr val="black"/>
                </a:solidFill>
                <a:latin typeface="Calibri"/>
                <a:cs typeface="Arial" charset="0"/>
              </a:rPr>
              <a:t>[1] http://creativecommons.org/licenses/by-nc-sa/4.0/ </a:t>
            </a:r>
            <a:endParaRPr lang="en-US" sz="1800" b="0" dirty="0">
              <a:solidFill>
                <a:prstClr val="black"/>
              </a:solidFill>
              <a:latin typeface="Calibri"/>
              <a:cs typeface="Arial" charset="0"/>
            </a:endParaRPr>
          </a:p>
          <a:p>
            <a:pPr>
              <a:defRPr/>
            </a:pPr>
            <a:endParaRPr lang="el-GR" sz="1800" b="0" dirty="0">
              <a:solidFill>
                <a:prstClr val="black"/>
              </a:solidFill>
              <a:latin typeface="Calibri"/>
              <a:cs typeface="Arial" charset="0"/>
            </a:endParaRPr>
          </a:p>
          <a:p>
            <a:pPr>
              <a:defRPr/>
            </a:pPr>
            <a:r>
              <a:rPr lang="el-GR" sz="1800" b="0" dirty="0">
                <a:solidFill>
                  <a:prstClr val="black"/>
                </a:solidFill>
                <a:latin typeface="Calibri"/>
                <a:cs typeface="Arial" charset="0"/>
              </a:rPr>
              <a:t>Ως </a:t>
            </a:r>
            <a:r>
              <a:rPr lang="el-GR" sz="1800" dirty="0">
                <a:solidFill>
                  <a:prstClr val="black"/>
                </a:solidFill>
                <a:latin typeface="Calibri"/>
                <a:cs typeface="Arial" charset="0"/>
              </a:rPr>
              <a:t>Μη Εμπορική</a:t>
            </a:r>
            <a:r>
              <a:rPr lang="el-GR" sz="1800" b="0" dirty="0">
                <a:solidFill>
                  <a:prstClr val="black"/>
                </a:solidFill>
                <a:latin typeface="Calibri"/>
                <a:cs typeface="Arial" charset="0"/>
              </a:rPr>
              <a:t> ορίζεται η χρήση:</a:t>
            </a:r>
          </a:p>
          <a:p>
            <a:pPr marL="342900" indent="-342900">
              <a:buFont typeface="Arial" panose="020B0604020202020204" pitchFamily="34" charset="0"/>
              <a:buChar char="•"/>
              <a:defRPr/>
            </a:pPr>
            <a:r>
              <a:rPr lang="el-GR" sz="1800" b="0" dirty="0">
                <a:solidFill>
                  <a:prstClr val="black"/>
                </a:solidFill>
                <a:latin typeface="Calibri"/>
                <a:cs typeface="Arial" charset="0"/>
              </a:rPr>
              <a:t>που δεν περιλαμβάνει άμεσο ή έμμεσο οικονομικό όφελος από την χρήση του έργου, για το διανομέα του έργου και αδειοδόχο</a:t>
            </a:r>
          </a:p>
          <a:p>
            <a:pPr marL="342900" indent="-342900">
              <a:buFont typeface="Arial" panose="020B0604020202020204" pitchFamily="34" charset="0"/>
              <a:buChar char="•"/>
              <a:defRPr/>
            </a:pPr>
            <a:r>
              <a:rPr lang="el-GR" sz="1800" b="0" dirty="0">
                <a:solidFill>
                  <a:prstClr val="black"/>
                </a:solidFill>
                <a:latin typeface="Calibri"/>
                <a:cs typeface="Arial" charset="0"/>
              </a:rPr>
              <a:t>που</a:t>
            </a:r>
            <a:r>
              <a:rPr lang="en-GB" sz="1800" b="0" dirty="0">
                <a:solidFill>
                  <a:prstClr val="black"/>
                </a:solidFill>
                <a:latin typeface="Calibri"/>
                <a:cs typeface="Arial" charset="0"/>
              </a:rPr>
              <a:t> </a:t>
            </a:r>
            <a:r>
              <a:rPr lang="el-GR" sz="1800" b="0" dirty="0">
                <a:solidFill>
                  <a:prstClr val="black"/>
                </a:solidFill>
                <a:latin typeface="Calibri"/>
                <a:cs typeface="Arial" charset="0"/>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sz="1800" b="0" dirty="0">
                <a:solidFill>
                  <a:prstClr val="black"/>
                </a:solidFill>
                <a:latin typeface="Calibri"/>
                <a:cs typeface="Arial" charset="0"/>
              </a:rPr>
              <a:t>που</a:t>
            </a:r>
            <a:r>
              <a:rPr lang="en-GB" sz="1800" b="0" dirty="0">
                <a:solidFill>
                  <a:prstClr val="black"/>
                </a:solidFill>
                <a:latin typeface="Calibri"/>
                <a:cs typeface="Arial" charset="0"/>
              </a:rPr>
              <a:t> </a:t>
            </a:r>
            <a:r>
              <a:rPr lang="el-GR" sz="1800" b="0" dirty="0">
                <a:solidFill>
                  <a:prstClr val="black"/>
                </a:solidFill>
                <a:latin typeface="Calibri"/>
                <a:cs typeface="Arial" charset="0"/>
              </a:rPr>
              <a:t>δεν προσπορίζει στο διανομέα του έργου και</a:t>
            </a:r>
            <a:r>
              <a:rPr lang="en-GB" sz="1800" b="0" dirty="0">
                <a:solidFill>
                  <a:prstClr val="black"/>
                </a:solidFill>
                <a:latin typeface="Calibri"/>
                <a:cs typeface="Arial" charset="0"/>
              </a:rPr>
              <a:t> </a:t>
            </a:r>
            <a:r>
              <a:rPr lang="el-GR" sz="1800" b="0" dirty="0">
                <a:solidFill>
                  <a:prstClr val="black"/>
                </a:solidFill>
                <a:latin typeface="Calibri"/>
                <a:cs typeface="Arial" charset="0"/>
              </a:rPr>
              <a:t>αδειοδόχο</a:t>
            </a:r>
            <a:r>
              <a:rPr lang="en-GB" sz="1800" b="0" dirty="0">
                <a:solidFill>
                  <a:prstClr val="black"/>
                </a:solidFill>
                <a:latin typeface="Calibri"/>
                <a:cs typeface="Arial" charset="0"/>
              </a:rPr>
              <a:t> </a:t>
            </a:r>
            <a:r>
              <a:rPr lang="el-GR" sz="1800" b="0" dirty="0">
                <a:solidFill>
                  <a:prstClr val="black"/>
                </a:solidFill>
                <a:latin typeface="Calibri"/>
                <a:cs typeface="Arial" charset="0"/>
              </a:rPr>
              <a:t>έμμεσο οικονομικό όφελος (π.χ. διαφημίσεις) από την προβολή του έργου σε διαδικτυακό τόπο</a:t>
            </a:r>
            <a:endParaRPr lang="en-US" sz="1800" b="0" dirty="0">
              <a:solidFill>
                <a:prstClr val="black"/>
              </a:solidFill>
              <a:latin typeface="Calibri"/>
              <a:cs typeface="Arial" charset="0"/>
            </a:endParaRPr>
          </a:p>
          <a:p>
            <a:pPr marL="342900" indent="-342900">
              <a:buFont typeface="Arial" panose="020B0604020202020204" pitchFamily="34" charset="0"/>
              <a:buChar char="•"/>
              <a:defRPr/>
            </a:pPr>
            <a:endParaRPr lang="el-GR" sz="1800" b="0" dirty="0">
              <a:solidFill>
                <a:prstClr val="black"/>
              </a:solidFill>
              <a:latin typeface="Calibri"/>
              <a:cs typeface="Arial" charset="0"/>
            </a:endParaRPr>
          </a:p>
          <a:p>
            <a:pPr>
              <a:defRPr/>
            </a:pPr>
            <a:r>
              <a:rPr lang="el-GR" sz="1800" b="0" dirty="0">
                <a:solidFill>
                  <a:prstClr val="black"/>
                </a:solidFill>
                <a:latin typeface="Calibri"/>
                <a:cs typeface="Arial" charset="0"/>
              </a:rPr>
              <a:t>Ο δικαιούχος μπορεί να παρέχει στον αδειοδόχο ξεχωριστή άδεια να χρησιμοποιεί το έργο για εμπορική χρήση, εφόσον αυτό του ζητηθεί.</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l-GR" altLang="el-GR" dirty="0" smtClean="0"/>
              <a:t>Διατήρηση Σημειωμάτων</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fontAlgn="auto" hangingPunct="1">
              <a:spcAft>
                <a:spcPts val="0"/>
              </a:spcAft>
              <a:buFont typeface="Wingdings" panose="05000000000000000000" pitchFamily="2" charset="2"/>
              <a:buChar char="§"/>
              <a:defRPr/>
            </a:pPr>
            <a:r>
              <a:rPr lang="el-GR" sz="2000" dirty="0"/>
              <a:t>τ</a:t>
            </a:r>
            <a:r>
              <a:rPr lang="en-US" sz="2000" dirty="0" smtClean="0"/>
              <a:t>ο </a:t>
            </a:r>
            <a:r>
              <a:rPr lang="en-US" sz="2000" dirty="0"/>
              <a:t>Σημείωμα Αναφοράς</a:t>
            </a:r>
            <a:endParaRPr lang="el-GR" sz="2000" dirty="0"/>
          </a:p>
          <a:p>
            <a:pPr lvl="1" eaLnBrk="1" fontAlgn="auto" hangingPunct="1">
              <a:spcAft>
                <a:spcPts val="0"/>
              </a:spcAft>
              <a:buFont typeface="Wingdings" panose="05000000000000000000" pitchFamily="2" charset="2"/>
              <a:buChar char="§"/>
              <a:defRPr/>
            </a:pPr>
            <a:r>
              <a:rPr lang="el-GR" sz="2000" dirty="0"/>
              <a:t>τ</a:t>
            </a:r>
            <a:r>
              <a:rPr lang="en-US" sz="2000" dirty="0" smtClean="0"/>
              <a:t>ο </a:t>
            </a:r>
            <a:r>
              <a:rPr lang="en-US" sz="2000" dirty="0"/>
              <a:t>Σημείωμα Αδειοδότησης</a:t>
            </a:r>
            <a:endParaRPr lang="el-GR" sz="2000" dirty="0"/>
          </a:p>
          <a:p>
            <a:pPr lvl="1" eaLnBrk="1" fontAlgn="auto" hangingPunct="1">
              <a:spcAft>
                <a:spcPts val="0"/>
              </a:spcAft>
              <a:buFont typeface="Wingdings" panose="05000000000000000000" pitchFamily="2" charset="2"/>
              <a:buChar char="§"/>
              <a:defRP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eaLnBrk="1" fontAlgn="auto" hangingPunct="1">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fontAlgn="auto" hangingPunct="1">
              <a:spcAft>
                <a:spcPts val="0"/>
              </a:spcAft>
              <a:buFont typeface="Arial" pitchFamily="34" charset="0"/>
              <a:buNone/>
              <a:defRPr/>
            </a:pPr>
            <a:r>
              <a:rPr lang="el-GR" sz="2400" dirty="0"/>
              <a:t>μαζί με τους συνοδευόμενους υπερσυνδέσμους.</a:t>
            </a:r>
          </a:p>
          <a:p>
            <a:pPr eaLnBrk="1" fontAlgn="auto" hangingPunct="1">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eaLnBrk="1" hangingPunct="1"/>
            <a:r>
              <a:rPr lang="el-GR" altLang="el-GR" dirty="0" smtClean="0"/>
              <a:t>Σημείωμα Χρήσης Έργων Τρίτων</a:t>
            </a:r>
          </a:p>
        </p:txBody>
      </p:sp>
      <p:sp>
        <p:nvSpPr>
          <p:cNvPr id="3" name="Content Placeholder 2"/>
          <p:cNvSpPr>
            <a:spLocks noGrp="1"/>
          </p:cNvSpPr>
          <p:nvPr>
            <p:ph idx="1"/>
          </p:nvPr>
        </p:nvSpPr>
        <p:spPr/>
        <p:txBody>
          <a:bodyPr rtlCol="0">
            <a:noAutofit/>
          </a:bodyPr>
          <a:lstStyle/>
          <a:p>
            <a:pPr marL="0" indent="0" eaLnBrk="1" fontAlgn="auto" hangingPunct="1">
              <a:spcAft>
                <a:spcPts val="0"/>
              </a:spcAft>
              <a:buFont typeface="Arial" pitchFamily="34" charset="0"/>
              <a:buNone/>
              <a:defRPr/>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Tx/>
              <a:buAutoNum type="arabicPeriod"/>
            </a:pPr>
            <a:r>
              <a:rPr lang="el-GR" altLang="el-GR" sz="2000" dirty="0"/>
              <a:t>Χρήστος Λαδιάς, «</a:t>
            </a:r>
            <a:r>
              <a:rPr lang="el-GR" sz="2000" dirty="0"/>
              <a:t>Σύγχρονο θεσμικό πλαίσιο της περιφερειακής ανάπτυξης στην Ελλάδα</a:t>
            </a:r>
            <a:r>
              <a:rPr lang="el-GR" altLang="el-GR" sz="2000" dirty="0"/>
              <a:t>», εκδόσεις Παπαζήση, Αθήνα 2013</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eaLnBrk="1" hangingPunct="1"/>
            <a:r>
              <a:rPr lang="el-GR" altLang="el-GR" dirty="0" smtClean="0"/>
              <a:t>Χρηματοδότηση</a:t>
            </a:r>
          </a:p>
        </p:txBody>
      </p:sp>
      <p:sp>
        <p:nvSpPr>
          <p:cNvPr id="115715" name="Content Placeholder 2"/>
          <p:cNvSpPr>
            <a:spLocks noGrp="1"/>
          </p:cNvSpPr>
          <p:nvPr>
            <p:ph idx="1"/>
          </p:nvPr>
        </p:nvSpPr>
        <p:spPr>
          <a:xfrm>
            <a:off x="457200" y="1341438"/>
            <a:ext cx="8229600" cy="4525962"/>
          </a:xfrm>
        </p:spPr>
        <p:txBody>
          <a:bodyPr/>
          <a:lstStyle/>
          <a:p>
            <a:pPr eaLnBrk="1" hangingPunct="1"/>
            <a:r>
              <a:rPr lang="el-GR" altLang="el-GR" sz="2000" dirty="0" smtClean="0"/>
              <a:t>Το παρόν εκπαιδευτικό υλικό έχει αναπτυχθεί στ</a:t>
            </a:r>
            <a:r>
              <a:rPr lang="en-US" altLang="el-GR" sz="2000" dirty="0" smtClean="0"/>
              <a:t>o</a:t>
            </a:r>
            <a:r>
              <a:rPr lang="el-GR" altLang="el-GR" sz="2000" dirty="0" smtClean="0"/>
              <a:t> πλαίσι</a:t>
            </a:r>
            <a:r>
              <a:rPr lang="en-US" altLang="el-GR" sz="2000" dirty="0" smtClean="0"/>
              <a:t>o</a:t>
            </a:r>
            <a:r>
              <a:rPr lang="el-GR" altLang="el-GR" sz="2000" dirty="0" smtClean="0"/>
              <a:t> του εκπαιδευτικού έργου του διδάσκοντα.</a:t>
            </a:r>
            <a:endParaRPr lang="en-US" altLang="el-GR" sz="2000" dirty="0" smtClean="0"/>
          </a:p>
          <a:p>
            <a:pPr eaLnBrk="1" hangingPunct="1"/>
            <a:r>
              <a:rPr lang="el-GR" altLang="el-GR" sz="2000" dirty="0" smtClean="0"/>
              <a:t>Το έργο «</a:t>
            </a:r>
            <a:r>
              <a:rPr lang="el-GR" altLang="el-GR" sz="2000" b="1" dirty="0" smtClean="0"/>
              <a:t>Ανοικτά Ακαδημαϊκά Μαθήματα στο ΤΕΙ Αθήνας</a:t>
            </a:r>
            <a:r>
              <a:rPr lang="el-GR" altLang="el-GR" sz="2000" dirty="0" smtClean="0"/>
              <a:t>» έχει χρηματοδοτήσει μόνο την αναδιαμόρφωση του εκπαιδευτικού υλικού. </a:t>
            </a:r>
            <a:endParaRPr lang="en-US" altLang="el-GR" sz="2000" dirty="0" smtClean="0"/>
          </a:p>
          <a:p>
            <a:pPr eaLnBrk="1" hangingPunct="1"/>
            <a:r>
              <a:rPr lang="el-GR" alt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15716"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Πρόγραμμα «Καλλικράτης</a:t>
            </a:r>
            <a:r>
              <a:rPr lang="el-GR" dirty="0" smtClean="0"/>
              <a:t>»</a:t>
            </a:r>
            <a:r>
              <a:rPr lang="en-US" dirty="0" smtClean="0"/>
              <a:t> </a:t>
            </a:r>
            <a:r>
              <a:rPr lang="en-US" sz="3200" b="0" dirty="0" smtClean="0">
                <a:solidFill>
                  <a:srgbClr val="000000"/>
                </a:solidFill>
              </a:rPr>
              <a:t>2</a:t>
            </a:r>
            <a:r>
              <a:rPr lang="en-US" sz="3200" b="0" dirty="0" smtClean="0">
                <a:solidFill>
                  <a:srgbClr val="000000"/>
                </a:solidFill>
              </a:rPr>
              <a:t>/4</a:t>
            </a:r>
            <a:endParaRPr lang="el-GR" sz="3200" dirty="0"/>
          </a:p>
        </p:txBody>
      </p:sp>
      <p:sp>
        <p:nvSpPr>
          <p:cNvPr id="6" name="Θέση περιεχομένου 5"/>
          <p:cNvSpPr>
            <a:spLocks noGrp="1"/>
          </p:cNvSpPr>
          <p:nvPr>
            <p:ph idx="1"/>
          </p:nvPr>
        </p:nvSpPr>
        <p:spPr/>
        <p:txBody>
          <a:bodyPr/>
          <a:lstStyle/>
          <a:p>
            <a:pPr algn="just"/>
            <a:r>
              <a:rPr lang="el-GR" sz="2400" dirty="0" smtClean="0"/>
              <a:t>Η </a:t>
            </a:r>
            <a:r>
              <a:rPr lang="el-GR" sz="2400" dirty="0"/>
              <a:t>αναγκαιότητα των θεσμικών αλλαγών, που διαπιστώθηκε μετά από πολλές διαβουλεύσεις μετά πολλών φορέων καθώς και άλλων τμημάτων της Κοινωνίας.</a:t>
            </a:r>
          </a:p>
          <a:p>
            <a:pPr algn="just"/>
            <a:r>
              <a:rPr lang="el-GR" sz="2400" dirty="0"/>
              <a:t>Η αποτυχημένη προηγούμενη πολιτική απορρόφησης των χρηματοδοτήσεων-κονδυλίων βάσει του Πλαισίου του Ε.Σ.Π.Α. 2007-2013 κυρίως για την τοπική και περιφερειακή ανάπτυξη δημιούργησε πάλι την ανάγκη εκσυγχρονισμού των θεσμών, που έχουν αρμοδιότητα γι αυτήν.</a:t>
            </a:r>
          </a:p>
          <a:p>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8</a:t>
            </a:fld>
            <a:endParaRPr lang="en-US" dirty="0"/>
          </a:p>
        </p:txBody>
      </p:sp>
      <p:sp>
        <p:nvSpPr>
          <p:cNvPr id="5" name="Content Placeholder 2"/>
          <p:cNvSpPr txBox="1">
            <a:spLocks/>
          </p:cNvSpPr>
          <p:nvPr/>
        </p:nvSpPr>
        <p:spPr>
          <a:xfrm>
            <a:off x="268396" y="1445387"/>
            <a:ext cx="7541122" cy="4255056"/>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just">
              <a:buNone/>
            </a:pPr>
            <a:endParaRPr lang="el-GR" sz="1700" dirty="0" smtClean="0">
              <a:latin typeface="+mj-lt"/>
            </a:endParaRPr>
          </a:p>
        </p:txBody>
      </p:sp>
    </p:spTree>
    <p:extLst>
      <p:ext uri="{BB962C8B-B14F-4D97-AF65-F5344CB8AC3E}">
        <p14:creationId xmlns:p14="http://schemas.microsoft.com/office/powerpoint/2010/main" val="1227358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Πρόγραμμα «Καλλικράτης</a:t>
            </a:r>
            <a:r>
              <a:rPr lang="el-GR" dirty="0" smtClean="0"/>
              <a:t>»</a:t>
            </a:r>
            <a:r>
              <a:rPr lang="en-US" dirty="0" smtClean="0"/>
              <a:t> </a:t>
            </a:r>
            <a:r>
              <a:rPr lang="en-US" sz="3200" b="0" dirty="0" smtClean="0"/>
              <a:t>3/4</a:t>
            </a:r>
            <a:endParaRPr lang="el-GR" sz="3200" b="0" dirty="0"/>
          </a:p>
        </p:txBody>
      </p:sp>
      <p:sp>
        <p:nvSpPr>
          <p:cNvPr id="6" name="Θέση περιεχομένου 5"/>
          <p:cNvSpPr>
            <a:spLocks noGrp="1"/>
          </p:cNvSpPr>
          <p:nvPr>
            <p:ph idx="1"/>
          </p:nvPr>
        </p:nvSpPr>
        <p:spPr/>
        <p:txBody>
          <a:bodyPr/>
          <a:lstStyle/>
          <a:p>
            <a:pPr algn="just"/>
            <a:r>
              <a:rPr lang="el-GR" sz="2400" dirty="0"/>
              <a:t>Στον «Καλλικράτη» διακρίνεται η εκχώρηση, υπό του Κράτους, των δυνατοτήτων της αναζήτησης και αξιοποίησης όλων των συγκριτικών πλεονεκτημάτων τοπικού χαρακτήρα από τους τοπικούς φορείς προκειμένου να ενισχύεται η ενδογενής ανάπτυξη που θα συμβάλλει ουσιαστικά στη </a:t>
            </a:r>
            <a:r>
              <a:rPr lang="el-GR" sz="2400" dirty="0" smtClean="0"/>
              <a:t>περιφερειακή </a:t>
            </a:r>
            <a:r>
              <a:rPr lang="el-GR" sz="2400" dirty="0"/>
              <a:t>ανάπτυξη.</a:t>
            </a:r>
          </a:p>
          <a:p>
            <a:pPr algn="just"/>
            <a:r>
              <a:rPr lang="el-GR" sz="2400" dirty="0"/>
              <a:t>Έτσι μπορούμε να ισχυρισθούμε ότι το θεσμικό πλαίσιο του Προγράμματος «Καλλικράτη» σε αυτό το σημείο ενισχύει τις αρμοδιότητες των τοπικών φορέων για τη τοπική ανάπτυξη.</a:t>
            </a:r>
          </a:p>
          <a:p>
            <a:pPr algn="just"/>
            <a:endParaRPr lang="el-GR" sz="2400" dirty="0"/>
          </a:p>
          <a:p>
            <a:endParaRPr lang="el-GR" dirty="0"/>
          </a:p>
        </p:txBody>
      </p:sp>
      <p:sp>
        <p:nvSpPr>
          <p:cNvPr id="4" name="Slide Number Placeholder 3"/>
          <p:cNvSpPr>
            <a:spLocks noGrp="1"/>
          </p:cNvSpPr>
          <p:nvPr>
            <p:ph type="sldNum" sz="quarter" idx="11"/>
          </p:nvPr>
        </p:nvSpPr>
        <p:spPr>
          <a:prstGeom prst="bracketPair">
            <a:avLst>
              <a:gd name="adj" fmla="val 17949"/>
            </a:avLst>
          </a:prstGeom>
        </p:spPr>
        <p:txBody>
          <a:bodyPr/>
          <a:lstStyle/>
          <a:p>
            <a:fld id="{6E2D2B3B-882E-40F3-A32F-6DD516915044}" type="slidenum">
              <a:rPr lang="en-US" smtClean="0"/>
              <a:pPr/>
              <a:t>9</a:t>
            </a:fld>
            <a:endParaRPr lang="en-US" dirty="0"/>
          </a:p>
        </p:txBody>
      </p:sp>
    </p:spTree>
    <p:extLst>
      <p:ext uri="{BB962C8B-B14F-4D97-AF65-F5344CB8AC3E}">
        <p14:creationId xmlns:p14="http://schemas.microsoft.com/office/powerpoint/2010/main" val="2729154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5451</TotalTime>
  <Words>7373</Words>
  <Application>Microsoft Office PowerPoint</Application>
  <PresentationFormat>Προβολή στην οθόνη (4:3)</PresentationFormat>
  <Paragraphs>584</Paragraphs>
  <Slides>77</Slides>
  <Notes>76</Notes>
  <HiddenSlides>0</HiddenSlides>
  <MMClips>0</MMClips>
  <ScaleCrop>false</ScaleCrop>
  <HeadingPairs>
    <vt:vector size="4" baseType="variant">
      <vt:variant>
        <vt:lpstr>Θέμα</vt:lpstr>
      </vt:variant>
      <vt:variant>
        <vt:i4>2</vt:i4>
      </vt:variant>
      <vt:variant>
        <vt:lpstr>Τίτλοι διαφανειών</vt:lpstr>
      </vt:variant>
      <vt:variant>
        <vt:i4>77</vt:i4>
      </vt:variant>
    </vt:vector>
  </HeadingPairs>
  <TitlesOfParts>
    <vt:vector size="79" baseType="lpstr">
      <vt:lpstr>1_Default Design</vt:lpstr>
      <vt:lpstr>1_OC_template_updated</vt:lpstr>
      <vt:lpstr>Κοινοτική εργασία στο τοπικό επίπεδο</vt:lpstr>
      <vt:lpstr>Σημείωμα Χρήσης Έργων Τρίτων</vt:lpstr>
      <vt:lpstr>ΤΟ ΣΥΓΧΡΟΝΟ ΘΕΣΜΙΚΟ ΠΛΑΙΣΙΟ ΤΗΣ ΠΕΡΙΦΕΡΕΙΑΚΗΣ ΑΝΑΠΤΥΞΗΣ ΣΤΗΝ ΕΛΛΑΔΑ</vt:lpstr>
      <vt:lpstr>Η συνταγματική επιταγή της λειτουργίας των δυο βαθμών αυτοδιοίκησης 1/3</vt:lpstr>
      <vt:lpstr>Η συνταγματική επιταγή της λειτουργίας των δυο βαθμών αυτοδιοίκησης 2/3</vt:lpstr>
      <vt:lpstr>Η συνταγματική επιταγή της λειτουργίας των δυο βαθμών αυτοδιοίκησης 3/3</vt:lpstr>
      <vt:lpstr>Πρόγραμμα «Καλλικράτης» 1/4</vt:lpstr>
      <vt:lpstr>Πρόγραμμα «Καλλικράτης» 2/4</vt:lpstr>
      <vt:lpstr>Πρόγραμμα «Καλλικράτης» 3/4</vt:lpstr>
      <vt:lpstr>Πρόγραμμα «Καλλικράτης» 4/4</vt:lpstr>
      <vt:lpstr>Η εναρμόνιση της νομοθετικής πρωτοβουλίας «πρόγραμμα Καλλικράτης» με τις επιταγές της συνθήκης της Λισσαβόνας 1/3</vt:lpstr>
      <vt:lpstr>Η εναρμόνιση της νομοθετικής πρωτοβουλίας «πρόγραμμα Καλλικράτης» με τις επιταγές της συνθήκης της Λισσαβόνας 2/3</vt:lpstr>
      <vt:lpstr>Η εναρμόνιση της νομοθετικής πρωτοβουλίας «πρόγραμμα Καλλικράτης» με τις επιταγές της συνθήκης της Λισσαβόνας 3/3</vt:lpstr>
      <vt:lpstr>Η θεωρητική τεκμηρίωση του θεσμικού πλαισίου σε σχέση με τον χώρο 1/4</vt:lpstr>
      <vt:lpstr>Η θεωρητική τεκμηρίωση του θεσμικού πλαισίου σε σχέση με τον χώρο 2/4</vt:lpstr>
      <vt:lpstr>Η θεωρητική τεκμηρίωση του θεσμικού πλαισίου σε σχέση με τον χώρο 3/4</vt:lpstr>
      <vt:lpstr>Η θεωρητική τεκμηρίωση του θεσμικού πλαισίου σε σχέση με τον χώρο 4/4</vt:lpstr>
      <vt:lpstr>Η σημερινή πολίτικη και οικονομική κρίση και ο «Καλλικράτης» 1/4</vt:lpstr>
      <vt:lpstr>Η σημερινή πολίτικη και οικονομική κρίση και ο «Καλλικράτης» 2/4</vt:lpstr>
      <vt:lpstr>Η σημερινή πολίτικη και οικονομική κρίση και ο «Καλλικράτης» 3/4</vt:lpstr>
      <vt:lpstr>Η σημερινή πολίτικη και οικονομική κρίση και ο «Καλλικράτης» 4/4</vt:lpstr>
      <vt:lpstr>Οι νέες θεσμικές λειτουργιές των αυτοδιοικητικών περιφερειών και των δήμων 1/8</vt:lpstr>
      <vt:lpstr>Οι νέες θεσμικές λειτουργιές των αυτοδιοικητικών περιφερειών και των δήμων 2/8</vt:lpstr>
      <vt:lpstr>Οι νέες θεσμικές λειτουργιές των αυτοδιοικητικών περιφερειών και των δήμων 3/8</vt:lpstr>
      <vt:lpstr>Οι νεες θεσμικές λειτουργιές των αυτοδιοικητικών περιφερειών και των δήμων 4/8</vt:lpstr>
      <vt:lpstr>Οι νεες θεσμικές λειτουργιές των αυτοδιοικητικών περιφερειών και των δήμων 5/8</vt:lpstr>
      <vt:lpstr>Οι νεες θεσμικές λειτουργιές των αυτοδιοικητικών περιφερειών και των δήμων 6/8</vt:lpstr>
      <vt:lpstr>Οι νεες θεσμικές λειτουργιές των αυτοδιοικητικών περιφερειών και των δήμων 7/8</vt:lpstr>
      <vt:lpstr>Οι νεες θεσμικές λειτουργιές των αυτοδιοικητικών περιφερειών και των δήμων 8/8</vt:lpstr>
      <vt:lpstr>Δεύτερος βαθμός  αυτοδιοίκηση περιφέρειες 1/2</vt:lpstr>
      <vt:lpstr>Δεύτερος βαθμός  αυτοδιοίκηση περιφέρειες 2/2</vt:lpstr>
      <vt:lpstr>Οι αυτοδιοικήθηκες περιφέρειες της Ελλάδας με βάση το πρόγραμμα «Καλλικράτης»</vt:lpstr>
      <vt:lpstr>Ο περιφερειάρχης</vt:lpstr>
      <vt:lpstr>Το περιφερειακό συμβούλιο</vt:lpstr>
      <vt:lpstr>Η εκτελεστική επιτροπή της περιφέρειας</vt:lpstr>
      <vt:lpstr>Η «μητροπολιτική περιφέρεια»</vt:lpstr>
      <vt:lpstr>Η περιφερειακή επιτροπή διαβούλευσης της περιφέρειας 1/2</vt:lpstr>
      <vt:lpstr>Η περιφερειακή επιτροπή διαβούλευσης της περιφέρειας 2/2</vt:lpstr>
      <vt:lpstr>Οι αρμοδιότητες των υπηρεσιακών λειτουργιών των δήμων</vt:lpstr>
      <vt:lpstr>Η διάρθρωση των υπηρεσιών της καθε περιφέρειας</vt:lpstr>
      <vt:lpstr>Οι περιφερειακές πολιτικές της ευρωπαϊκής ένωσης που διαμορφώνουν το θεσμικό πλαίσιο της χώρας 1/3</vt:lpstr>
      <vt:lpstr>Οι περιφερειακες πολιτικές της ευρωπαϊκής ένωσης που διαμορφώνουν το θεσμικό πλαίσιο της χώρας 2/3</vt:lpstr>
      <vt:lpstr>Οι περιφερειακες πολιτικές της ευρωπαϊκής ένωσης που διαμορφώνουν το θεσμικό πλαίσιο της χώρας 3/3</vt:lpstr>
      <vt:lpstr>Οι κοινοτικές πρωτοβουλίες: INTERREG III, URBAN, LEADER+, EQUAL 1/8</vt:lpstr>
      <vt:lpstr>Οι κοινοτικές πρωτοβουλίες: INTERREG III, URBAN, LEADER+, EQUAL 2/8</vt:lpstr>
      <vt:lpstr>Οι κοινοτικές πρωτοβουλίες: INTERREG III, URBAN, LEADER+, EQUAL 3/8</vt:lpstr>
      <vt:lpstr>Οι κοινοτικές πρωτοβουλίες: INTERREG III, URBAN, LEADER+, EQUAL 4/8</vt:lpstr>
      <vt:lpstr>Οι κοινοτικές πρωτοβουλίες: INTERREG III, URBAN, LEADER+, EQUAL 5/8</vt:lpstr>
      <vt:lpstr>Οι κοινοτικές πρωτοβουλίες: INTERREG III, URBAN, LEADER+, EQUAL 6/8</vt:lpstr>
      <vt:lpstr>Οι κοινοτικές πρωτοβουλίες: INTERREG III, URBAN, LEADER+, EQUAL 7/8</vt:lpstr>
      <vt:lpstr>Οι κοινοτικές πρωτοβουλίες: INTERREG III, URBAN, LEADER+, EQUAL 8/8</vt:lpstr>
      <vt:lpstr>Το εθνικό στρατηγικό πλαίσιο αναφοράς ΕΣΠΑ 2007-2013 1/3</vt:lpstr>
      <vt:lpstr>Το εθνικό στρατηγικό πλαίσιο αναφοράς ΕΣΠΑ 2007-2013 2/3</vt:lpstr>
      <vt:lpstr>Το εθνικό στρατηγικό πλαίσιο αναφοράς ΕΣΠΑ 2007-2013 3/3</vt:lpstr>
      <vt:lpstr>Η νέα προγραμματική περίοδος για τη πολίτικη της συνοχής 2014-2020 1/2</vt:lpstr>
      <vt:lpstr>Η νέα προγραμματική περίοδος για τη πολίτικη της συνοχής 2014-2020 2/2</vt:lpstr>
      <vt:lpstr>Άξονες πολιτικών νέας προγραμματικής περιόδου 1/8</vt:lpstr>
      <vt:lpstr>Άξονες πολιτικών νέας προγραμματικής περιόδου 2/8</vt:lpstr>
      <vt:lpstr>Άξονες πολιτικών νέας προγραμματικής περιόδου 3/8</vt:lpstr>
      <vt:lpstr>Άξονες πολιτικών νέας προγραμματικής περιόδου 4/8</vt:lpstr>
      <vt:lpstr>Άξονες πολιτικών νέας προγραμματικής περιόδου 5/8</vt:lpstr>
      <vt:lpstr>Άξονες πολιτικών νέας προγραμματικής περιόδου 6/8</vt:lpstr>
      <vt:lpstr>Άξονες πολιτικών νέας προγραμματικής περιόδου 7/8</vt:lpstr>
      <vt:lpstr>Άξονες πολιτικών νέας προγραμματικής περιόδου 8/8</vt:lpstr>
      <vt:lpstr>Το γενικό πλαίσιο χωροταξικού σχεδιασμού και αειφόρου ανάπτυξης (γ.Π.Χ.Σ.Α.Α.) 1/6</vt:lpstr>
      <vt:lpstr>Το γενικό πλαίσιο χωροταξικού σχεδιασμού και αειφόρου ανάπτυξης (γ.Π.Χ.Σ.Α.Α.) 2/6</vt:lpstr>
      <vt:lpstr>Το γενικο πλαίσιο χωροταξικού σχεδιασμού και αειφόρου ανάπτυξης (γ.Π.Χ.Σ.Α.Α.) 3/6</vt:lpstr>
      <vt:lpstr>Το γενικο πλαίσιο χωροταξικού σχεδιασμού και αειφόρου ανάπτυξης (γ.Π.Χ.Σ.Α.Α.) 4/6</vt:lpstr>
      <vt:lpstr>Το γενικο πλαίσιο χωροταξικού σχεδιασμού και αειφόρου ανάπτυξης (γ.Π.Χ.Σ.Α.Α.) 5/6</vt:lpstr>
      <vt:lpstr>Το γενικο πλαίσιο χωροταξικού σχεδιασμού και αειφόρου ανάπτυξης (γ.Π.Χ.Σ.Α.Α.) 6/6</vt:lpstr>
      <vt:lpstr>Τέλος Ενότητας</vt:lpstr>
      <vt:lpstr>Σημειώματα</vt:lpstr>
      <vt:lpstr>Σημείωμα Αναφοράς</vt:lpstr>
      <vt:lpstr>Σημείωμα Αδειοδότησης</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ΥΓΙΕΙΝΗ ΚΑΙ ΑΣΦΑΛΕΙΑ    EΚΔΔΑ 2008</dc:title>
  <dc:creator>opencourses@teiath.gr</dc:creator>
  <cp:lastModifiedBy>natasakar new</cp:lastModifiedBy>
  <cp:revision>315</cp:revision>
  <dcterms:created xsi:type="dcterms:W3CDTF">2005-07-22T07:19:02Z</dcterms:created>
  <dcterms:modified xsi:type="dcterms:W3CDTF">2015-11-05T08:55:11Z</dcterms:modified>
</cp:coreProperties>
</file>