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9"/>
  </p:notesMasterIdLst>
  <p:handoutMasterIdLst>
    <p:handoutMasterId r:id="rId50"/>
  </p:handoutMasterIdLst>
  <p:sldIdLst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304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257" r:id="rId42"/>
    <p:sldId id="262" r:id="rId43"/>
    <p:sldId id="264" r:id="rId44"/>
    <p:sldId id="305" r:id="rId45"/>
    <p:sldId id="306" r:id="rId46"/>
    <p:sldId id="266" r:id="rId47"/>
    <p:sldId id="261" r:id="rId48"/>
  </p:sldIdLst>
  <p:sldSz cx="9144000" cy="6858000" type="screen4x3"/>
  <p:notesSz cx="7104063" cy="10234613"/>
  <p:custDataLst>
    <p:tags r:id="rId5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107" d="100"/>
          <a:sy n="107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24/2/2015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24/2/2015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57348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70BBD-A7F9-40DB-A346-D34244413538}" type="slidenum">
              <a:rPr lang="el-GR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59396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8B5F06-B2B2-48E5-8E87-E0230D29EC9A}" type="slidenum">
              <a:rPr lang="el-GR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60420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78105-414F-468E-BF34-CBB5435A722A}" type="slidenum">
              <a:rPr lang="el-G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48132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511FA-455F-465F-B71E-BE7DAABA9CBD}" type="slidenum">
              <a:rPr lang="el-GR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49156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1E55BC-F947-4394-9958-92809F9E2615}" type="slidenum">
              <a:rPr lang="el-GR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50180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CAB532-F30A-4A40-9444-E671C49B2FAC}" type="slidenum">
              <a:rPr lang="el-GR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5120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53DE48-8C08-4913-A826-ED9172E66EDD}" type="slidenum">
              <a:rPr lang="el-GR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52228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F08DB-C364-442F-86B7-A0B0E565D802}" type="slidenum">
              <a:rPr lang="el-GR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FD045-A3E0-432D-B270-135A8BAEF159}" type="slidenum">
              <a:rPr lang="el-GR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F09355-3D27-4DA7-B9FF-9A7FDA55266F}" type="slidenum">
              <a:rPr lang="el-GR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55300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D3A6E-3EF7-46DA-8282-4E1ADC8F5F7D}" type="slidenum">
              <a:rPr lang="el-GR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98870-6535-4F11-BB88-C3FD54B0DD4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49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2C4A1A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200"/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000"/>
            </a:lvl3pPr>
            <a:lvl4pPr>
              <a:lnSpc>
                <a:spcPct val="110000"/>
              </a:lnSpc>
              <a:spcBef>
                <a:spcPts val="1200"/>
              </a:spcBef>
              <a:defRPr sz="2000"/>
            </a:lvl4pPr>
            <a:lvl5pPr>
              <a:lnSpc>
                <a:spcPct val="110000"/>
              </a:lnSpc>
              <a:spcBef>
                <a:spcPts val="1200"/>
              </a:spcBef>
              <a:defRPr sz="2000"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7EAE7-8FD2-45CE-9F5B-20060EFD6A39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7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098B3-E03D-40D7-8AAA-45E212A915D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7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DC965-83C4-4D87-A86E-738CAA571C61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9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9281-1F29-4659-906D-B25CE5CE86E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37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2C4A1A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pPr>
              <a:defRPr/>
            </a:pPr>
            <a:fld id="{6ED8D950-8002-4DE2-A25F-29AAE92651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912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D52BC-08FE-4243-BBF2-720EFFDC79A2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70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37D51-BDFF-43C0-B25B-D0B2341584FF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89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C4A1A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7F840-5DB3-4D23-A86C-6F4FD315C4B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6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179E3-BB2B-4CFE-864D-64E0F080D02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4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lex\Desktop\wave-green-background-backgrounds-wallpapers-wave-green-background-slide.jp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7" name="Rectangle 6"/>
          <p:cNvSpPr/>
          <p:nvPr userDrawn="1"/>
        </p:nvSpPr>
        <p:spPr>
          <a:xfrm>
            <a:off x="467544" y="1484784"/>
            <a:ext cx="8208912" cy="5472608"/>
          </a:xfrm>
          <a:prstGeom prst="rect">
            <a:avLst/>
          </a:prstGeom>
          <a:gradFill>
            <a:gsLst>
              <a:gs pos="82000">
                <a:schemeClr val="bg1"/>
              </a:gs>
              <a:gs pos="92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15888"/>
            <a:ext cx="8229600" cy="115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B85E4BEB-B822-4088-BA79-2EF933BC014E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4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2C4A1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2C4A1A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C4A1A"/>
        </a:buClr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C4A1A"/>
        </a:buClr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C4A1A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C4A1A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C4A1A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naginata.cnx.rice.edu:9090/content/m10043/1.1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Cervical_vertebrae_animation_small.gif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sa/2.1/jp/deed.en" TargetMode="External"/><Relationship Id="rId4" Type="http://schemas.openxmlformats.org/officeDocument/2006/relationships/hyperlink" Target="https://commons.wikimedia.org/wiki/User:Was_a_be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body-disease.co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Orientation.PNG" TargetMode="External"/><Relationship Id="rId3" Type="http://schemas.openxmlformats.org/officeDocument/2006/relationships/image" Target="../media/image13.gif"/><Relationship Id="rId7" Type="http://schemas.openxmlformats.org/officeDocument/2006/relationships/hyperlink" Target="https://creativecommons.org/licenses/by-sa/2.1/jp/deed.en" TargetMode="External"/><Relationship Id="rId2" Type="http://schemas.openxmlformats.org/officeDocument/2006/relationships/hyperlink" Target="http://www.youtube.com/watch?v=zfZlIu9vNuI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User:Was_a_bee" TargetMode="External"/><Relationship Id="rId5" Type="http://schemas.openxmlformats.org/officeDocument/2006/relationships/hyperlink" Target="https://en.wikipedia.org/wiki/File:Thoracic_vertebrae_animation.gif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commons.wikimedia.org/wiki/User:Mikael_H%C3%A4ggstr%C3%B6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creativecommons.org/licenses/by-sa/2.1/jp/deed.en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User:Was_a_bee" TargetMode="External"/><Relationship Id="rId5" Type="http://schemas.openxmlformats.org/officeDocument/2006/relationships/hyperlink" Target="https://commons.wikimedia.org/wiki/File:Lumbar_vertebrae_animation.gif" TargetMode="External"/><Relationship Id="rId4" Type="http://schemas.openxmlformats.org/officeDocument/2006/relationships/hyperlink" Target="http://ptinform.blogspot.gr/2011/10/week-9-palpations-of-lumbar-spine-and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lectriciantraining.tpub.com/14187/css/14187_139.htm" TargetMode="External"/><Relationship Id="rId5" Type="http://schemas.openxmlformats.org/officeDocument/2006/relationships/hyperlink" Target="https://en.wikipedia.org/wiki/File:6DOF_en.jpg" TargetMode="Externa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Τεχνικές Κινητοποίησης και Θεραπευτικοί Χειρισμοί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l-GR" sz="2600" b="1" dirty="0" smtClean="0"/>
              <a:t>Ενότητα 11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/>
              <a:t>Βασικές αρχές εξέτασης και κινητοποίησης Σπονδυλικής Στήλης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err="1"/>
              <a:t>Παλίνα</a:t>
            </a:r>
            <a:r>
              <a:rPr lang="el-GR" sz="2200" dirty="0"/>
              <a:t> </a:t>
            </a:r>
            <a:r>
              <a:rPr lang="el-GR" sz="2200" dirty="0" err="1"/>
              <a:t>Καρακασίδου</a:t>
            </a:r>
            <a:r>
              <a:rPr lang="el-GR" sz="2200" dirty="0"/>
              <a:t> </a:t>
            </a:r>
            <a:r>
              <a:rPr lang="en-US" sz="2200" dirty="0"/>
              <a:t>PT, OMT, </a:t>
            </a:r>
            <a:r>
              <a:rPr lang="en-US" sz="2200" dirty="0" err="1"/>
              <a:t>MManipTher</a:t>
            </a:r>
            <a:r>
              <a:rPr lang="en-US" sz="2200" dirty="0"/>
              <a:t>, MSc, PhD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Αρθροκινηματική </a:t>
            </a:r>
            <a:r>
              <a:rPr lang="el-GR" dirty="0" smtClean="0"/>
              <a:t>ΘΜ/ΟΜΣΣ</a:t>
            </a:r>
            <a:br>
              <a:rPr lang="el-GR" dirty="0" smtClean="0"/>
            </a:br>
            <a:r>
              <a:rPr lang="el-GR" sz="3000" b="0" dirty="0" smtClean="0"/>
              <a:t>Πλάγια κάμψη – Στροφή</a:t>
            </a:r>
            <a:endParaRPr lang="el-GR" sz="3000" b="0" dirty="0"/>
          </a:p>
        </p:txBody>
      </p:sp>
      <p:sp>
        <p:nvSpPr>
          <p:cNvPr id="13315" name="Content Placeholder 4"/>
          <p:cNvSpPr>
            <a:spLocks noGrp="1"/>
          </p:cNvSpPr>
          <p:nvPr>
            <p:ph idx="1"/>
          </p:nvPr>
        </p:nvSpPr>
        <p:spPr>
          <a:xfrm>
            <a:off x="611560" y="1628800"/>
            <a:ext cx="8075240" cy="4608512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Συνολική πλάγια κάμψη </a:t>
            </a:r>
            <a:r>
              <a:rPr lang="el-GR" altLang="el-GR" dirty="0" err="1" smtClean="0"/>
              <a:t>θωρακο</a:t>
            </a:r>
            <a:r>
              <a:rPr lang="el-GR" altLang="el-GR" dirty="0" smtClean="0"/>
              <a:t>-οσφυϊκής μοίρας: 45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 </a:t>
            </a:r>
          </a:p>
          <a:p>
            <a:pPr lvl="1" eaLnBrk="1" hangingPunct="1">
              <a:spcAft>
                <a:spcPts val="2400"/>
              </a:spcAft>
            </a:pPr>
            <a:r>
              <a:rPr lang="el-GR" altLang="el-GR" dirty="0" smtClean="0"/>
              <a:t>Οι σύστοιχες προς την πλάγια κάμψη ΖΑ αρθρώσεις ολισθαίνουν </a:t>
            </a:r>
            <a:r>
              <a:rPr lang="el-GR" altLang="el-GR" dirty="0" err="1" smtClean="0"/>
              <a:t>ουριαία</a:t>
            </a:r>
            <a:r>
              <a:rPr lang="el-GR" altLang="el-GR" dirty="0" smtClean="0"/>
              <a:t>/ραχιαία, ενώ οι αντίθετες κεφαλικά/κοιλιακά.</a:t>
            </a:r>
          </a:p>
          <a:p>
            <a:pPr eaLnBrk="1" hangingPunct="1"/>
            <a:r>
              <a:rPr lang="el-GR" altLang="el-GR" dirty="0" smtClean="0"/>
              <a:t>Συνολική στροφή </a:t>
            </a:r>
            <a:r>
              <a:rPr lang="el-GR" altLang="el-GR" dirty="0" err="1" smtClean="0"/>
              <a:t>θωρακο</a:t>
            </a:r>
            <a:r>
              <a:rPr lang="el-GR" altLang="el-GR" dirty="0" smtClean="0"/>
              <a:t>-οσφυϊκής μοίρας: 40</a:t>
            </a:r>
            <a:r>
              <a:rPr lang="el-GR" altLang="el-GR" baseline="30000" dirty="0" smtClean="0"/>
              <a:t>ο</a:t>
            </a:r>
            <a:endParaRPr lang="el-GR" altLang="el-GR" dirty="0" smtClean="0"/>
          </a:p>
          <a:p>
            <a:pPr lvl="1" eaLnBrk="1" hangingPunct="1"/>
            <a:r>
              <a:rPr lang="el-GR" altLang="el-GR" dirty="0" smtClean="0"/>
              <a:t>Οι ΖΑ αρθρώσεις ολισθαίνουν αντίθετα προς την στροφή.</a:t>
            </a:r>
          </a:p>
        </p:txBody>
      </p:sp>
      <p:sp>
        <p:nvSpPr>
          <p:cNvPr id="1434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9351FEF-03A5-4D8A-9B85-40F1104BD5E0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Ζευγαρωμένες κινήσεις </a:t>
            </a:r>
            <a:r>
              <a:rPr lang="el-GR" dirty="0" smtClean="0"/>
              <a:t>ΘΜΣΣ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pic>
        <p:nvPicPr>
          <p:cNvPr id="1433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1001"/>
            <a:ext cx="8229600" cy="3799599"/>
          </a:xfrm>
        </p:spPr>
      </p:pic>
      <p:sp>
        <p:nvSpPr>
          <p:cNvPr id="16389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6C12E6-6632-4D6C-BFC0-CB1A73FBC31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l-GR" smtClean="0">
              <a:solidFill>
                <a:prstClr val="black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804248" y="5805264"/>
            <a:ext cx="174783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cs typeface="Arial" charset="0"/>
              </a:rPr>
              <a:t>Sizer</a:t>
            </a: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 et al 2007)</a:t>
            </a:r>
            <a:endParaRPr lang="el-GR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30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/>
              <a:t>Ζευγαρωμένες κινήσεις ΘΜΣΣ </a:t>
            </a:r>
            <a:r>
              <a:rPr lang="el-GR" sz="3000" b="0" dirty="0" smtClean="0"/>
              <a:t>2/2</a:t>
            </a:r>
            <a:endParaRPr lang="el-GR" altLang="el-GR" sz="3200" dirty="0" smtClean="0"/>
          </a:p>
        </p:txBody>
      </p:sp>
      <p:pic>
        <p:nvPicPr>
          <p:cNvPr id="15363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38" y="1628775"/>
            <a:ext cx="7883525" cy="4106863"/>
          </a:xfrm>
        </p:spPr>
      </p:pic>
      <p:sp>
        <p:nvSpPr>
          <p:cNvPr id="17413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334F056-32F3-462B-BC7F-B2F8199093DE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l-GR" smtClean="0"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712594" y="5733256"/>
            <a:ext cx="174783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cs typeface="Arial" charset="0"/>
              </a:rPr>
              <a:t>Sizer</a:t>
            </a: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 et al 2007)</a:t>
            </a:r>
            <a:endParaRPr lang="el-GR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66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Κινήσεις κάτω του Θ3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672646"/>
              </p:ext>
            </p:extLst>
          </p:nvPr>
        </p:nvGraphicFramePr>
        <p:xfrm>
          <a:off x="539750" y="2103954"/>
          <a:ext cx="8064500" cy="262119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032250"/>
                <a:gridCol w="4032250"/>
              </a:tblGrid>
              <a:tr h="761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Ζευγαρωμένη κίνηση</a:t>
                      </a:r>
                    </a:p>
                    <a:p>
                      <a:pPr algn="ctr"/>
                      <a:endParaRPr lang="el-GR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05" marB="4570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Μη ζευγαρωμένη κίνηση</a:t>
                      </a:r>
                    </a:p>
                    <a:p>
                      <a:pPr algn="ctr"/>
                      <a:endParaRPr lang="el-GR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05" marB="45705"/>
                </a:tc>
              </a:tr>
              <a:tr h="761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Κάμψη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–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πλάγια κάμψη- σύστοιχη στροφή</a:t>
                      </a:r>
                      <a:endParaRPr kumimoji="1" lang="el-GR" sz="2200" dirty="0" smtClean="0">
                        <a:cs typeface="Times New Roman" pitchFamily="18" charset="0"/>
                      </a:endParaRPr>
                    </a:p>
                  </a:txBody>
                  <a:tcPr marL="91436" marR="91436" marT="45705" marB="4570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Κάμψη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–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πλάγια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 κάμψη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–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αντίθετη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 στροφή</a:t>
                      </a:r>
                      <a:endParaRPr kumimoji="1" lang="el-GR" sz="2200" dirty="0" smtClean="0">
                        <a:cs typeface="Times New Roman" pitchFamily="18" charset="0"/>
                      </a:endParaRPr>
                    </a:p>
                  </a:txBody>
                  <a:tcPr marL="91436" marR="91436" marT="45705" marB="45705"/>
                </a:tc>
              </a:tr>
              <a:tr h="10971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Έκταση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–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πλάγια κάμψη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–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αντίθετη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 στροφή</a:t>
                      </a:r>
                      <a:endParaRPr kumimoji="1" lang="el-GR" sz="2200" dirty="0" smtClean="0">
                        <a:cs typeface="Times New Roman" pitchFamily="18" charset="0"/>
                      </a:endParaRPr>
                    </a:p>
                  </a:txBody>
                  <a:tcPr marL="91436" marR="91436" marT="45705" marB="4570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Έκταση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–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πλάγια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 κάμψη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–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σύστοιχη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 στροφή</a:t>
                      </a:r>
                    </a:p>
                    <a:p>
                      <a:endParaRPr lang="el-GR" sz="2200" dirty="0"/>
                    </a:p>
                  </a:txBody>
                  <a:tcPr marL="91436" marR="91436" marT="45705" marB="45705"/>
                </a:tc>
              </a:tr>
            </a:tbl>
          </a:graphicData>
        </a:graphic>
      </p:graphicFrame>
      <p:sp>
        <p:nvSpPr>
          <p:cNvPr id="1844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9B4094F-2773-416C-9F71-048191A703A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Κινήσεις Α2 – Θ3 / Κινήσεις Ινιακού – Α2</a:t>
            </a:r>
          </a:p>
        </p:txBody>
      </p:sp>
      <p:sp>
        <p:nvSpPr>
          <p:cNvPr id="1741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l-GR" altLang="el-GR" b="1" dirty="0" smtClean="0">
                <a:solidFill>
                  <a:srgbClr val="820000"/>
                </a:solidFill>
              </a:rPr>
              <a:t>Κινήσεις Α2 – Θ3</a:t>
            </a:r>
          </a:p>
        </p:txBody>
      </p:sp>
      <p:sp>
        <p:nvSpPr>
          <p:cNvPr id="19481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3E9D28-11CA-4EAC-903E-2F7A05BD500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l-GR" smtClean="0">
              <a:solidFill>
                <a:prstClr val="black"/>
              </a:solidFill>
            </a:endParaRPr>
          </a:p>
        </p:txBody>
      </p:sp>
      <p:graphicFrame>
        <p:nvGraphicFramePr>
          <p:cNvPr id="5" name="Content Placeholder 8"/>
          <p:cNvGraphicFramePr>
            <a:graphicFrameLocks/>
          </p:cNvGraphicFramePr>
          <p:nvPr/>
        </p:nvGraphicFramePr>
        <p:xfrm>
          <a:off x="468313" y="1989138"/>
          <a:ext cx="8208962" cy="15240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104481"/>
                <a:gridCol w="4104481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Ζευγαρωμένη κίνηση</a:t>
                      </a:r>
                      <a:r>
                        <a:rPr kumimoji="1" lang="en-US" sz="2200" dirty="0" smtClean="0"/>
                        <a:t> – </a:t>
                      </a:r>
                      <a:r>
                        <a:rPr kumimoji="1" lang="el-GR" sz="2200" dirty="0" smtClean="0"/>
                        <a:t>Είτε σε κάμψη, είτε σε έκταση</a:t>
                      </a:r>
                      <a:endParaRPr kumimoji="1" lang="el-GR" sz="2200" b="1" dirty="0" smtClean="0">
                        <a:cs typeface="Times New Roman" pitchFamily="18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Μη ζευγαρωμένη κίνηση</a:t>
                      </a:r>
                      <a:r>
                        <a:rPr kumimoji="1" lang="en-US" sz="2200" dirty="0" smtClean="0"/>
                        <a:t> – </a:t>
                      </a:r>
                      <a:r>
                        <a:rPr kumimoji="1" lang="el-GR" sz="2200" dirty="0" smtClean="0"/>
                        <a:t>Είτε</a:t>
                      </a:r>
                      <a:r>
                        <a:rPr kumimoji="1" lang="en-US" sz="2200" baseline="0" dirty="0" smtClean="0"/>
                        <a:t> </a:t>
                      </a:r>
                      <a:r>
                        <a:rPr kumimoji="1" lang="el-GR" sz="2200" dirty="0" smtClean="0"/>
                        <a:t>σε κάμψη, είτε σε έκταση</a:t>
                      </a:r>
                      <a:endParaRPr lang="el-GR" sz="2200" b="1" dirty="0"/>
                    </a:p>
                  </a:txBody>
                  <a:tcPr marL="91441" marR="91441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Πλάγια κάμψη – σύστοιχη στροφή</a:t>
                      </a:r>
                      <a:endParaRPr kumimoji="1" lang="el-GR" sz="2200" dirty="0" smtClean="0">
                        <a:cs typeface="Times New Roman" pitchFamily="18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Πλάγια κάμψη – αντίθετη στροφή</a:t>
                      </a:r>
                      <a:endParaRPr kumimoji="1" lang="el-GR" sz="2200" dirty="0" smtClean="0">
                        <a:cs typeface="Times New Roman" pitchFamily="18" charset="0"/>
                      </a:endParaRPr>
                    </a:p>
                  </a:txBody>
                  <a:tcPr marL="91441" marR="91441"/>
                </a:tc>
              </a:tr>
            </a:tbl>
          </a:graphicData>
        </a:graphic>
      </p:graphicFrame>
      <p:sp>
        <p:nvSpPr>
          <p:cNvPr id="6" name="Ορθογώνιο 5"/>
          <p:cNvSpPr/>
          <p:nvPr/>
        </p:nvSpPr>
        <p:spPr>
          <a:xfrm>
            <a:off x="3323202" y="3789040"/>
            <a:ext cx="29400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solidFill>
                  <a:srgbClr val="820000"/>
                </a:solidFill>
                <a:latin typeface="Calibri"/>
                <a:cs typeface="Arial" charset="0"/>
              </a:rPr>
              <a:t>Κινήσεις Ινιακού – Α2</a:t>
            </a:r>
          </a:p>
        </p:txBody>
      </p:sp>
      <p:graphicFrame>
        <p:nvGraphicFramePr>
          <p:cNvPr id="7" name="Content Placeholder 8"/>
          <p:cNvGraphicFramePr>
            <a:graphicFrameLocks/>
          </p:cNvGraphicFramePr>
          <p:nvPr/>
        </p:nvGraphicFramePr>
        <p:xfrm>
          <a:off x="468313" y="4292600"/>
          <a:ext cx="8208962" cy="15240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032473"/>
                <a:gridCol w="4176489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Ζευγαρωμένη κίνηση</a:t>
                      </a:r>
                      <a:r>
                        <a:rPr kumimoji="1" lang="en-US" sz="2200" dirty="0" smtClean="0"/>
                        <a:t> – </a:t>
                      </a:r>
                      <a:r>
                        <a:rPr kumimoji="1" lang="el-GR" sz="2200" dirty="0" smtClean="0"/>
                        <a:t>Είτε σε κάμψη, είτε σε έκταση</a:t>
                      </a:r>
                      <a:endParaRPr kumimoji="1" lang="el-GR" sz="2200" b="1" dirty="0" smtClean="0">
                        <a:cs typeface="Times New Roman" pitchFamily="18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Μη ζευγαρωμένη κίνηση</a:t>
                      </a:r>
                      <a:r>
                        <a:rPr kumimoji="1" lang="en-US" sz="2200" dirty="0" smtClean="0"/>
                        <a:t> – </a:t>
                      </a:r>
                      <a:r>
                        <a:rPr kumimoji="1" lang="el-GR" sz="2200" dirty="0" smtClean="0"/>
                        <a:t>Είτε</a:t>
                      </a:r>
                      <a:r>
                        <a:rPr kumimoji="1" lang="en-US" sz="2200" baseline="0" dirty="0" smtClean="0"/>
                        <a:t> </a:t>
                      </a:r>
                      <a:r>
                        <a:rPr kumimoji="1" lang="el-GR" sz="2200" dirty="0" smtClean="0"/>
                        <a:t>σε κάμψη, είτε σε έκταση</a:t>
                      </a:r>
                      <a:endParaRPr lang="el-GR" sz="2200" b="1" dirty="0"/>
                    </a:p>
                  </a:txBody>
                  <a:tcPr marL="91441" marR="91441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Πλάγια κάμψη – αντίθετη στροφή</a:t>
                      </a:r>
                      <a:endParaRPr kumimoji="1" lang="el-GR" sz="2200" dirty="0" smtClean="0">
                        <a:cs typeface="Times New Roman" pitchFamily="18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sz="2200" dirty="0" smtClean="0"/>
                        <a:t>Πλάγια κάμψη – σύστοιχη</a:t>
                      </a:r>
                      <a:r>
                        <a:rPr kumimoji="1" lang="en-US" sz="2200" dirty="0" smtClean="0"/>
                        <a:t> </a:t>
                      </a:r>
                      <a:r>
                        <a:rPr kumimoji="1" lang="el-GR" sz="2200" dirty="0" smtClean="0"/>
                        <a:t>στροφή</a:t>
                      </a:r>
                      <a:endParaRPr kumimoji="1" lang="el-GR" sz="2200" dirty="0" smtClean="0">
                        <a:cs typeface="Times New Roman" pitchFamily="18" charset="0"/>
                      </a:endParaRPr>
                    </a:p>
                  </a:txBody>
                  <a:tcPr marL="91441" marR="9144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56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</a:t>
            </a:r>
            <a:r>
              <a:rPr lang="el-GR" dirty="0" smtClean="0"/>
              <a:t>αυχένα </a:t>
            </a:r>
            <a:r>
              <a:rPr lang="el-GR" sz="3000" b="0" dirty="0" smtClean="0"/>
              <a:t>1/5</a:t>
            </a:r>
            <a:endParaRPr lang="el-GR" sz="3000" b="0" dirty="0"/>
          </a:p>
        </p:txBody>
      </p:sp>
      <p:sp>
        <p:nvSpPr>
          <p:cNvPr id="18435" name="Θέση περιεχομένου 2"/>
          <p:cNvSpPr>
            <a:spLocks noGrp="1"/>
          </p:cNvSpPr>
          <p:nvPr>
            <p:ph idx="1"/>
          </p:nvPr>
        </p:nvSpPr>
        <p:spPr>
          <a:xfrm>
            <a:off x="3851920" y="3861048"/>
            <a:ext cx="4835525" cy="2447925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l-GR" altLang="el-GR" dirty="0" smtClean="0"/>
              <a:t>Η ακανθώδης απόφυση του Α7 προβάλλει περισσότερο,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dirty="0" smtClean="0"/>
              <a:t>Η ακανθώδης απόφυση του Θ1 βρίσκεται στο ίδιο επίπεδο με την </a:t>
            </a:r>
            <a:r>
              <a:rPr lang="el-GR" altLang="el-GR" dirty="0" err="1" smtClean="0"/>
              <a:t>ακρωμιοκλειδική</a:t>
            </a:r>
            <a:r>
              <a:rPr lang="el-GR" altLang="el-GR" dirty="0" smtClean="0"/>
              <a:t> άρθρωση.</a:t>
            </a:r>
          </a:p>
        </p:txBody>
      </p:sp>
      <p:sp>
        <p:nvSpPr>
          <p:cNvPr id="2048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C8925DE-DAB3-41A7-B9F6-639C51C9AF11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l-GR" smtClean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750" y="1556792"/>
            <a:ext cx="7777163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2C4A1A"/>
              </a:buClr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Arial" charset="0"/>
              </a:rPr>
              <a:t>Η εγκάρσια απόφυση του Α1 </a:t>
            </a:r>
            <a:r>
              <a:rPr lang="el-GR" sz="2400" dirty="0" err="1">
                <a:solidFill>
                  <a:prstClr val="black"/>
                </a:solidFill>
                <a:latin typeface="Calibri"/>
                <a:cs typeface="Arial" charset="0"/>
              </a:rPr>
              <a:t>ψηλαφάται</a:t>
            </a:r>
            <a:r>
              <a:rPr lang="el-GR" sz="2400" dirty="0">
                <a:solidFill>
                  <a:prstClr val="black"/>
                </a:solidFill>
                <a:latin typeface="Calibri"/>
                <a:cs typeface="Arial" charset="0"/>
              </a:rPr>
              <a:t> μεταξύ του κατιόντος κλάδου της κάτω γνάθου και της μαστοειδούς αποφύσεως,</a:t>
            </a:r>
          </a:p>
          <a:p>
            <a:pPr marL="342900" indent="-342900">
              <a:spcBef>
                <a:spcPts val="1800"/>
              </a:spcBef>
              <a:buClr>
                <a:srgbClr val="2C4A1A"/>
              </a:buClr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Arial" charset="0"/>
              </a:rPr>
              <a:t>Η ακανθώδης απόφυση του Α2 είναι το πρώτο ψηλαφητό σημείο κάτω από το ινιακό </a:t>
            </a:r>
            <a:r>
              <a:rPr lang="el-GR" sz="2400" dirty="0" err="1">
                <a:solidFill>
                  <a:prstClr val="black"/>
                </a:solidFill>
                <a:latin typeface="Calibri"/>
                <a:cs typeface="Arial" charset="0"/>
              </a:rPr>
              <a:t>οστούν</a:t>
            </a:r>
            <a:r>
              <a:rPr lang="el-GR" sz="2400" dirty="0">
                <a:solidFill>
                  <a:prstClr val="black"/>
                </a:solidFill>
                <a:latin typeface="Calibri"/>
                <a:cs typeface="Arial" charset="0"/>
              </a:rPr>
              <a:t>,</a:t>
            </a:r>
          </a:p>
        </p:txBody>
      </p:sp>
      <p:pic>
        <p:nvPicPr>
          <p:cNvPr id="18438" name="Picture 2" descr="C:\Users\alex\Desktop\729_Ligaments_of_Vertebral_Colum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37" y="3789040"/>
            <a:ext cx="2339032" cy="29261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 rot="-5400000">
            <a:off x="2079352" y="5113994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C4A1A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C4A1A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C4A1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C4A1A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2C4A1A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C4A1A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C4A1A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C4A1A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C4A1A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200" smtClean="0">
                <a:solidFill>
                  <a:prstClr val="black"/>
                </a:solidFill>
                <a:latin typeface="+mn-lt"/>
                <a:cs typeface="Arial" charset="0"/>
                <a:hlinkClick r:id="rId4"/>
              </a:rPr>
              <a:t>The Vertebral Column</a:t>
            </a:r>
            <a:r>
              <a:rPr lang="en-US" altLang="el-GR" sz="1200" smtClean="0">
                <a:solidFill>
                  <a:prstClr val="black"/>
                </a:solidFill>
                <a:latin typeface="+mn-lt"/>
                <a:cs typeface="Arial" charset="0"/>
              </a:rPr>
              <a:t>, </a:t>
            </a:r>
            <a:r>
              <a:rPr lang="en-US" altLang="el-GR" sz="1200" smtClean="0">
                <a:solidFill>
                  <a:prstClr val="black"/>
                </a:solidFill>
                <a:latin typeface="+mn-lt"/>
                <a:cs typeface="Arial" charset="0"/>
                <a:hlinkClick r:id="rId4"/>
              </a:rPr>
              <a:t>Rhaptos</a:t>
            </a:r>
            <a:endParaRPr lang="en-US" altLang="el-GR" sz="1200" smtClean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αυχένα </a:t>
            </a:r>
            <a:r>
              <a:rPr lang="el-GR" sz="3000" b="0" dirty="0" smtClean="0"/>
              <a:t>2/5</a:t>
            </a:r>
            <a:endParaRPr lang="el-GR" sz="3600" dirty="0"/>
          </a:p>
        </p:txBody>
      </p:sp>
      <p:sp>
        <p:nvSpPr>
          <p:cNvPr id="19459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7920038" cy="4681538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2400"/>
              </a:spcBef>
            </a:pPr>
            <a:r>
              <a:rPr lang="el-GR" altLang="el-GR" smtClean="0"/>
              <a:t>Η ακανθώδης απόφυση του Α6 μπορεί να προβάλλει εξ’ ίσου, αλλά κατά την έκταση του αυχένα κινείται προς τα εμπρός, ενώ η ακανθώδης του Α7 παραμένει ακίνητη,</a:t>
            </a:r>
          </a:p>
          <a:p>
            <a:pPr eaLnBrk="1" hangingPunct="1">
              <a:lnSpc>
                <a:spcPct val="114000"/>
              </a:lnSpc>
              <a:spcBef>
                <a:spcPts val="2400"/>
              </a:spcBef>
            </a:pPr>
            <a:r>
              <a:rPr lang="el-GR" altLang="el-GR" smtClean="0"/>
              <a:t>Οι ακανθώδεις αποφύσεις των Α3, Α4 και Α5 βρίσκονται πολύ κοντά η μία στην άλλη, λόγω του κυρτώματος της ΑΜ.</a:t>
            </a:r>
          </a:p>
          <a:p>
            <a:pPr eaLnBrk="1" hangingPunct="1">
              <a:lnSpc>
                <a:spcPct val="114000"/>
              </a:lnSpc>
            </a:pPr>
            <a:endParaRPr lang="el-GR" altLang="el-GR" smtClean="0"/>
          </a:p>
        </p:txBody>
      </p:sp>
      <p:sp>
        <p:nvSpPr>
          <p:cNvPr id="2150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47F1D61-4B1E-4FD1-9B2A-F9F0F7B6FE97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αυχένα </a:t>
            </a:r>
            <a:r>
              <a:rPr lang="el-GR" sz="3000" b="0" dirty="0" smtClean="0"/>
              <a:t>3/5</a:t>
            </a:r>
            <a:endParaRPr lang="el-GR" sz="3600" dirty="0"/>
          </a:p>
        </p:txBody>
      </p:sp>
      <p:sp>
        <p:nvSpPr>
          <p:cNvPr id="20483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229600" cy="4826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altLang="el-GR" smtClean="0"/>
              <a:t>Η ακανθώδης απόφυση του Α3 είναι δύσκολο να ψηλαφηθεί, διότι είναι μικρότερη από την ακανθώδη του Α2 και κείται ακριβώς από κάτω της, οπότε η αμέσως επόμενη προεξοχή μετά την ακανθώδη του Α2 μπορεί να θεωρηθεί λανθασμένα ότι είναι η ακανθώδης του Α3, ενώ στην πραγματικότητα είναι η ακανθώδης του Α4.</a:t>
            </a:r>
          </a:p>
          <a:p>
            <a:pPr eaLnBrk="1" hangingPunct="1">
              <a:lnSpc>
                <a:spcPct val="120000"/>
              </a:lnSpc>
            </a:pPr>
            <a:endParaRPr lang="el-GR" altLang="el-GR" smtClean="0"/>
          </a:p>
        </p:txBody>
      </p:sp>
      <p:sp>
        <p:nvSpPr>
          <p:cNvPr id="2253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0145ACB-FAAC-4E5F-B34C-C8443C37D0C8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αυχένα </a:t>
            </a:r>
            <a:r>
              <a:rPr lang="el-GR" sz="3000" b="0" dirty="0" smtClean="0"/>
              <a:t>4/5</a:t>
            </a:r>
            <a:endParaRPr lang="el-GR" sz="3600" dirty="0"/>
          </a:p>
        </p:txBody>
      </p:sp>
      <p:sp>
        <p:nvSpPr>
          <p:cNvPr id="21507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229600" cy="4752975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Οι αρθρικές αποφύσεις των Α3-Α7 βρίσκονται περίπου 1,3-2,5 cm προς τα έξω και στο ίδιο επίπεδο με την ακανθώδη του απόφυση, </a:t>
            </a:r>
          </a:p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Η κορυφή της ακανθώδους απόφυσης βρίσκεται στο ίδιο επίπεδο με την αρθρική σχισμή της υποκείμενης άρθρωσης.</a:t>
            </a:r>
          </a:p>
          <a:p>
            <a:pPr eaLnBrk="1" hangingPunct="1">
              <a:lnSpc>
                <a:spcPct val="114000"/>
              </a:lnSpc>
            </a:pPr>
            <a:endParaRPr lang="el-GR" altLang="el-GR" smtClean="0"/>
          </a:p>
        </p:txBody>
      </p:sp>
      <p:sp>
        <p:nvSpPr>
          <p:cNvPr id="2355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5019FD2-ECFB-47D8-AE6F-AC96620837BC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αυχένα </a:t>
            </a:r>
            <a:r>
              <a:rPr lang="el-GR" sz="3000" b="0" dirty="0" smtClean="0"/>
              <a:t>5/5</a:t>
            </a:r>
            <a:endParaRPr lang="el-GR" sz="3600" dirty="0"/>
          </a:p>
        </p:txBody>
      </p:sp>
      <p:sp>
        <p:nvSpPr>
          <p:cNvPr id="22531" name="Θέση περιεχομένου 2"/>
          <p:cNvSpPr>
            <a:spLocks noGrp="1"/>
          </p:cNvSpPr>
          <p:nvPr>
            <p:ph idx="1"/>
          </p:nvPr>
        </p:nvSpPr>
        <p:spPr>
          <a:xfrm>
            <a:off x="4410075" y="2565400"/>
            <a:ext cx="4186238" cy="3311525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l-GR" altLang="el-GR" dirty="0" smtClean="0"/>
              <a:t>Δεδομένου ότι από την αύλακα των εγκάρσιων αποφύσεων προβάλλουν τα αυχενικά νεύρα, η περιοχή μπορεί να είναι πολύ ευαίσθητη στην πίεση,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dirty="0" smtClean="0"/>
              <a:t>Η ψηλάφηση γίνεται καλύτερα στην ύπτια θέση.</a:t>
            </a:r>
          </a:p>
        </p:txBody>
      </p:sp>
      <p:sp>
        <p:nvSpPr>
          <p:cNvPr id="2458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927CF5-FAC4-4115-87E3-94A99425478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l-GR" smtClean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750" y="1619250"/>
            <a:ext cx="78486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2C4A1A"/>
              </a:buClr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Arial" charset="0"/>
              </a:rPr>
              <a:t>Αν και οι εγκάρσιες αποφύσεις προβάλλουν προς τα έξω, είναι δύσκολο να τις διακρίνεις,</a:t>
            </a:r>
          </a:p>
        </p:txBody>
      </p:sp>
      <p:pic>
        <p:nvPicPr>
          <p:cNvPr id="22534" name="Picture 2" descr="C:\Users\alex\Desktop\Cervical_vertebrae_animation_sm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3456384" cy="3456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99567" y="6068370"/>
            <a:ext cx="3312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Arial" charset="0"/>
                <a:hlinkClick r:id="rId3"/>
              </a:rPr>
              <a:t>Cervical vertebrae animation small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”,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  <a:hlinkClick r:id="rId4" tooltip="User:Was a bee"/>
              </a:rPr>
              <a:t>Was a bee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διαθέσιμο με άδεια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  <a:hlinkClick r:id="rId5"/>
              </a:rPr>
              <a:t>CC BY-SA 2.1 JP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7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8108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Προσανατολισμός αρθρικών επιφανειών</a:t>
            </a:r>
          </a:p>
        </p:txBody>
      </p:sp>
      <p:sp>
        <p:nvSpPr>
          <p:cNvPr id="6147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D68E30D-2AF1-46EB-B4D9-460298833F2E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smtClean="0">
              <a:solidFill>
                <a:prstClr val="black"/>
              </a:solidFill>
            </a:endParaRPr>
          </a:p>
        </p:txBody>
      </p:sp>
      <p:pic>
        <p:nvPicPr>
          <p:cNvPr id="5124" name="Picture 2" descr="C:\Users\alex\Desktop\The-orientation-of-the-articular-facets-of-the-zygapophyseal-joints-in-the-cervical-thoracic-and-lumbar-regions-of-the-vertebral-colum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497295"/>
            <a:ext cx="3384550" cy="5113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14775" y="6581775"/>
            <a:ext cx="13144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4"/>
              </a:rPr>
              <a:t>body-disease.com</a:t>
            </a:r>
            <a:endParaRPr lang="el-GR" sz="1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</a:t>
            </a:r>
            <a:r>
              <a:rPr lang="el-GR" dirty="0" smtClean="0"/>
              <a:t>θώρακος </a:t>
            </a:r>
            <a:r>
              <a:rPr lang="el-GR" sz="3000" b="0" dirty="0" smtClean="0"/>
              <a:t>1/4</a:t>
            </a:r>
            <a:endParaRPr lang="el-GR" sz="3000" b="0" dirty="0"/>
          </a:p>
        </p:txBody>
      </p:sp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36F85B2-1BDD-40E7-9B0C-651DAAD744D7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l-GR" smtClean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750" y="1619250"/>
            <a:ext cx="8004175" cy="47529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Ψηλαφάται το νωτιαίο χείλος της ωμοπλάτης, 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Ψηλαφάται η ωμοπλατιαία άκανθα και το τρίγωνό της στο νωτιαίο χείλος,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Η εγκάρσια απόφυση του Θ3 βρίσκεται στο ίδιο επίπεδο με την ωμοπλατιαία άκανθα,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Ο Θ7 βρίσκεται στο ίδιο επίπεδο με την κάτω γωνία της ωμοπλάτης,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Ο </a:t>
            </a:r>
            <a:r>
              <a:rPr lang="el-GR" dirty="0"/>
              <a:t>Θ11 </a:t>
            </a:r>
            <a:r>
              <a:rPr lang="el-GR" dirty="0" err="1"/>
              <a:t>ψηλαφάται</a:t>
            </a:r>
            <a:r>
              <a:rPr lang="el-GR" dirty="0"/>
              <a:t> εφ’ όσον ακολουθηθεί η πορεία της 12ης πλευράς στο τέλος της οποίας βρίσκεται η ακανθώδης απόφυση του Θ11,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Η ακανθώδης απόφυση του Θ11 έχει στρογγυλό σχήμα ενώ του Θ12 έχει τετράγωνο σχήμα.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94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9099CA9-1FBC-477B-AB68-3A2E10B4CB92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l-GR" smtClean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0688" y="6305550"/>
            <a:ext cx="32226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prstClr val="black"/>
                </a:solidFill>
                <a:latin typeface="Calibri"/>
                <a:cs typeface="Arial" charset="0"/>
                <a:hlinkClick r:id="rId2"/>
              </a:rPr>
              <a:t>Πατήστε για να δείτε το βίντεο</a:t>
            </a:r>
            <a:endParaRPr lang="el-GR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24581" name="Picture 2" descr="C:\Users\alex\Desktop\Thoracic_vertebrae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38300"/>
            <a:ext cx="4021137" cy="4021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3" descr="C:\Users\alex\Desktop\Orient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47825"/>
            <a:ext cx="3603625" cy="401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9643" y="5724823"/>
            <a:ext cx="332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5"/>
              </a:rPr>
              <a:t>Thoracic vertebrae animation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”,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  <a:hlinkClick r:id="rId6" tooltip="User:Was a bee"/>
              </a:rPr>
              <a:t>Was a bee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διαθέσιμο με άδεια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  <a:hlinkClick r:id="rId7"/>
              </a:rPr>
              <a:t>CC BY-SA 2.1 JP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7338" y="5726113"/>
            <a:ext cx="26257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8"/>
              </a:rPr>
              <a:t>Orientation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”,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9" tooltip="User:Mikael Häggström"/>
              </a:rPr>
              <a:t>Mikael </a:t>
            </a:r>
            <a:r>
              <a:rPr lang="en-US" sz="1200" dirty="0" err="1">
                <a:solidFill>
                  <a:prstClr val="black"/>
                </a:solidFill>
                <a:latin typeface="Calibri"/>
                <a:cs typeface="Arial" charset="0"/>
                <a:hlinkClick r:id="rId9" tooltip="User:Mikael Häggström"/>
              </a:rPr>
              <a:t>Häggström</a:t>
            </a:r>
            <a:r>
              <a:rPr lang="el-GR" sz="12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διαθέσιμο ως κοινό κτήμα</a:t>
            </a: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Ψηλάφηση θώρακος </a:t>
            </a:r>
            <a:r>
              <a:rPr lang="el-GR" sz="3000" b="0" dirty="0" smtClean="0"/>
              <a:t>2/4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72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θώρακος </a:t>
            </a:r>
            <a:r>
              <a:rPr lang="el-GR" sz="3000" b="0" dirty="0" smtClean="0"/>
              <a:t>3/4</a:t>
            </a:r>
            <a:endParaRPr lang="el-GR" sz="3600" dirty="0"/>
          </a:p>
        </p:txBody>
      </p:sp>
      <p:sp>
        <p:nvSpPr>
          <p:cNvPr id="25603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7993063" cy="4752975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Οι εγκάρσιες αποφύσεις των Θ1- Θ4 και Θ9 - Θ12 βρίσκονται στο ίδιο επίπεδο με την ακανθώδη απόφυση του υπερκείμενου σπονδύλου και 1-2 cm προς τα πλάγια της.</a:t>
            </a:r>
          </a:p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Οι εγκάρσιες αποφύσεις των Θ5 – Θ8 βρίσκονται στο ίδιο επίπεδο με την ακανθώδη απόφυση του σπονδύλου που βρίσκεται στο δεύτερο επίπεδο πάνω από αυτούς (δηλ. οι εγκάρσιες του Θ7 ψηλαφώνται 1-2 cm στα πλάγια και μεταξύ των ακανθωδών αποφύσεων του Θ5 και Θ6).</a:t>
            </a:r>
          </a:p>
          <a:p>
            <a:pPr eaLnBrk="1" hangingPunct="1">
              <a:spcBef>
                <a:spcPts val="3000"/>
              </a:spcBef>
            </a:pPr>
            <a:endParaRPr lang="el-GR" altLang="el-GR" smtClean="0"/>
          </a:p>
        </p:txBody>
      </p:sp>
      <p:sp>
        <p:nvSpPr>
          <p:cNvPr id="2765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E86BDA7-8907-46C5-9B51-B31B3CCB4E47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9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θώρακος </a:t>
            </a:r>
            <a:r>
              <a:rPr lang="el-GR" sz="3000" b="0" dirty="0" smtClean="0"/>
              <a:t>4/4</a:t>
            </a:r>
            <a:endParaRPr lang="el-GR" sz="3600" dirty="0"/>
          </a:p>
        </p:txBody>
      </p:sp>
      <p:sp>
        <p:nvSpPr>
          <p:cNvPr id="26627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7993063" cy="4752975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Οι ΖΑ αρθρώσεις βρίσκονται πάνω από την εγκάρσια απόφυση του υποκείμενου σπονδύλου και ελαφρώς προς τα έξω από την ακανθώδη (μεταξύ της ακαθνώδους απόφυσης και του όγκου των μακρών μυών),</a:t>
            </a:r>
          </a:p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Οι περιφερικές ίνες του ακανθώδους μυός κείνται πάνω από τις ΖΑ αρθρώσεις, ενώ ο μήκιστος και ο λαγονονοπλευρικός  καλύπτουν τις γωνίες των πλευρών.</a:t>
            </a:r>
          </a:p>
          <a:p>
            <a:pPr eaLnBrk="1" hangingPunct="1"/>
            <a:endParaRPr lang="el-GR" altLang="el-GR" smtClean="0"/>
          </a:p>
        </p:txBody>
      </p:sp>
      <p:sp>
        <p:nvSpPr>
          <p:cNvPr id="2867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6222137-0FDD-4AE6-A277-A4DEB4A4CD8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Ψηλάφηση οσφύος</a:t>
            </a:r>
          </a:p>
        </p:txBody>
      </p:sp>
      <p:sp>
        <p:nvSpPr>
          <p:cNvPr id="29699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230218E-A70D-404F-AD4B-5CABE655D00C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l-GR" smtClean="0">
              <a:solidFill>
                <a:prstClr val="black"/>
              </a:solidFill>
            </a:endParaRPr>
          </a:p>
        </p:txBody>
      </p:sp>
      <p:pic>
        <p:nvPicPr>
          <p:cNvPr id="27652" name="Picture 2" descr="C:\Users\alex\Desktop\Lumbar_vertebrae_animation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2" y="1606550"/>
            <a:ext cx="4419600" cy="4421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3" descr="C:\Users\alex\Desktop\IMAG0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06550"/>
            <a:ext cx="2597150" cy="4421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92838" y="6105103"/>
            <a:ext cx="15144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4"/>
              </a:rPr>
              <a:t>ptinform.blogspot.gr</a:t>
            </a:r>
            <a:endParaRPr lang="el-GR" sz="1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0598" y="6165850"/>
            <a:ext cx="3359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“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  <a:hlinkClick r:id="rId5"/>
              </a:rPr>
              <a:t>Lumbar vertebrae animation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”,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  <a:hlinkClick r:id="rId6" tooltip="User:Was a bee"/>
              </a:rPr>
              <a:t>Was a bee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διαθέσιμο με άδεια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  <a:hlinkClick r:id="rId7"/>
              </a:rPr>
              <a:t>CC BY-SA 2.1 JP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Εξέταση ΣΣ </a:t>
            </a:r>
            <a:r>
              <a:rPr lang="el-GR" altLang="el-GR" sz="3000" b="0" dirty="0" smtClean="0"/>
              <a:t>1/2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68052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12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Ελέγχονται ενεργητικά και παθητικά όλες οι φυσιολογικές κινήσεις της σπονδυλικής </a:t>
            </a:r>
            <a:r>
              <a:rPr lang="el-GR" dirty="0" smtClean="0"/>
              <a:t>στήλης,</a:t>
            </a:r>
            <a:endParaRPr lang="el-GR" dirty="0"/>
          </a:p>
          <a:p>
            <a:pPr eaLnBrk="1" fontAlgn="auto" hangingPunct="1">
              <a:lnSpc>
                <a:spcPct val="112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Ελέγχονται παθητικά όλες οι φυσιολογικές μεσοσπονδύλιες κινήσεις: </a:t>
            </a:r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 smtClean="0"/>
              <a:t>Στον αυχένα: στην καθιστή, ύπτια ή πλάγια θέση,</a:t>
            </a:r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 smtClean="0"/>
              <a:t>Στον θώρακα: στην καθιστή ή πλάγια θέση,</a:t>
            </a:r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 smtClean="0"/>
              <a:t>Στην οσφύ: στην πλάγια θέση.</a:t>
            </a:r>
          </a:p>
        </p:txBody>
      </p:sp>
      <p:sp>
        <p:nvSpPr>
          <p:cNvPr id="3072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F60126-D485-4F36-B663-C6F83FA571F0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Εξέταση ΣΣ </a:t>
            </a:r>
            <a:r>
              <a:rPr lang="el-GR" altLang="el-GR" sz="3000" b="0" dirty="0"/>
              <a:t>2</a:t>
            </a:r>
            <a:r>
              <a:rPr lang="el-GR" altLang="el-GR" sz="3000" b="0" dirty="0" smtClean="0"/>
              <a:t>/2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1556792"/>
            <a:ext cx="8075240" cy="468052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12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Ελέγχονται παθητικά όλες οι επικουρικές κινήσεις: </a:t>
            </a:r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 smtClean="0"/>
              <a:t>Έλξη</a:t>
            </a:r>
            <a:r>
              <a:rPr lang="el-GR" sz="2200" dirty="0"/>
              <a:t>: στην καθιστή, πλάγια, ύπτια ή πρηνή </a:t>
            </a:r>
            <a:r>
              <a:rPr lang="el-GR" sz="2200" dirty="0" smtClean="0"/>
              <a:t>θέση,</a:t>
            </a:r>
            <a:endParaRPr lang="el-GR" sz="2200" dirty="0"/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/>
              <a:t>Συμπίεση: στην καθιστή ή όρθια </a:t>
            </a:r>
            <a:r>
              <a:rPr lang="el-GR" sz="2200" dirty="0" smtClean="0"/>
              <a:t>θέση,</a:t>
            </a:r>
            <a:endParaRPr lang="el-GR" sz="2200" dirty="0"/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 err="1"/>
              <a:t>Οπισθιο</a:t>
            </a:r>
            <a:r>
              <a:rPr lang="el-GR" sz="2200" dirty="0"/>
              <a:t>-πρόσθια κεντρική και πλάγια </a:t>
            </a:r>
            <a:r>
              <a:rPr lang="el-GR" sz="2200" dirty="0" smtClean="0"/>
              <a:t>πίεση,</a:t>
            </a:r>
            <a:endParaRPr lang="el-GR" sz="2200" dirty="0"/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/>
              <a:t>Εγκάρσια </a:t>
            </a:r>
            <a:r>
              <a:rPr lang="el-GR" sz="2200" dirty="0" smtClean="0"/>
              <a:t>πίεση,</a:t>
            </a:r>
            <a:endParaRPr lang="el-GR" sz="2200" dirty="0"/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 err="1"/>
              <a:t>Προσθι</a:t>
            </a:r>
            <a:r>
              <a:rPr lang="el-GR" sz="2200" dirty="0"/>
              <a:t>-οπίσθια </a:t>
            </a:r>
            <a:r>
              <a:rPr lang="el-GR" sz="2200" dirty="0" smtClean="0"/>
              <a:t>πίεση (ΑΜΣΣ),</a:t>
            </a:r>
            <a:endParaRPr lang="el-GR" sz="2200" dirty="0"/>
          </a:p>
          <a:p>
            <a:pPr marL="625475" eaLnBrk="1" fontAlgn="auto" hangingPunct="1">
              <a:lnSpc>
                <a:spcPct val="112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2200" dirty="0"/>
              <a:t>Joint </a:t>
            </a:r>
            <a:r>
              <a:rPr lang="el-GR" sz="2200" dirty="0" err="1"/>
              <a:t>play</a:t>
            </a:r>
            <a:r>
              <a:rPr lang="el-GR" sz="2200" dirty="0"/>
              <a:t> παράλληλα ως προς τις </a:t>
            </a:r>
            <a:r>
              <a:rPr lang="el-GR" sz="2200" dirty="0" err="1"/>
              <a:t>επιφυσιακές</a:t>
            </a:r>
            <a:r>
              <a:rPr lang="el-GR" sz="2200" dirty="0"/>
              <a:t> </a:t>
            </a:r>
            <a:r>
              <a:rPr lang="el-GR" sz="2200" dirty="0" smtClean="0"/>
              <a:t>πλάκες.</a:t>
            </a:r>
            <a:endParaRPr lang="el-GR" sz="2200" dirty="0"/>
          </a:p>
        </p:txBody>
      </p:sp>
      <p:sp>
        <p:nvSpPr>
          <p:cNvPr id="3072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F60126-D485-4F36-B663-C6F83FA571F0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Εξέταση παθητικών μεσοσπονδυλίων κινήσεων </a:t>
            </a:r>
            <a:r>
              <a:rPr lang="el-GR" altLang="el-GR" sz="3000" b="0" dirty="0" smtClean="0"/>
              <a:t>(PPIVM)</a:t>
            </a:r>
          </a:p>
        </p:txBody>
      </p:sp>
      <p:sp>
        <p:nvSpPr>
          <p:cNvPr id="29699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1700808"/>
            <a:ext cx="8075240" cy="4536504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dirty="0" smtClean="0"/>
              <a:t>Ελέγχεται η τροχιά όλων των κινήσεων των σπονδύλων σε σχέση με τους υποκείμενους σπονδύλους,</a:t>
            </a:r>
          </a:p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dirty="0" smtClean="0"/>
              <a:t>Τα ευρήματα καταγράφονται βάσει της κλίμακας του </a:t>
            </a:r>
            <a:r>
              <a:rPr lang="el-GR" altLang="el-GR" dirty="0" err="1" smtClean="0"/>
              <a:t>Kaltenborn</a:t>
            </a:r>
            <a:r>
              <a:rPr lang="el-GR" altLang="el-GR" dirty="0" smtClean="0"/>
              <a:t>.</a:t>
            </a:r>
          </a:p>
          <a:p>
            <a:pPr eaLnBrk="1" hangingPunct="1">
              <a:spcBef>
                <a:spcPts val="3000"/>
              </a:spcBef>
            </a:pPr>
            <a:endParaRPr lang="el-GR" altLang="el-GR" dirty="0" smtClean="0"/>
          </a:p>
        </p:txBody>
      </p:sp>
      <p:sp>
        <p:nvSpPr>
          <p:cNvPr id="3174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F7B1AD7-4CDB-4C66-B7ED-193C105ED25B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8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Εξέταση  επικουρικών κινήσεων</a:t>
            </a:r>
            <a:br>
              <a:rPr lang="el-GR" altLang="el-GR" dirty="0" smtClean="0"/>
            </a:br>
            <a:r>
              <a:rPr lang="el-GR" altLang="el-GR" sz="3000" b="0" dirty="0" smtClean="0"/>
              <a:t>(</a:t>
            </a:r>
            <a:r>
              <a:rPr lang="en-US" altLang="el-GR" sz="3000" b="0" dirty="0" smtClean="0"/>
              <a:t>PAIVM) </a:t>
            </a:r>
            <a:endParaRPr lang="el-GR" altLang="el-GR" sz="3000" b="0" dirty="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1628800"/>
            <a:ext cx="8075240" cy="4608512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3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Οι τεχνικές επικουρικών κινήσεων έχουν σαν σκοπό την πρόκληση και την μείωση των συμπτωμάτων και </a:t>
            </a:r>
            <a:r>
              <a:rPr lang="el-GR" dirty="0" smtClean="0"/>
              <a:t>χρησιμοποιούνται</a:t>
            </a:r>
            <a:r>
              <a:rPr lang="en-US" dirty="0" smtClean="0"/>
              <a:t> </a:t>
            </a:r>
            <a:r>
              <a:rPr lang="el-GR" dirty="0" smtClean="0"/>
              <a:t>:</a:t>
            </a:r>
            <a:endParaRPr lang="el-GR" dirty="0"/>
          </a:p>
          <a:p>
            <a:pPr marL="539750" eaLnBrk="1" fontAlgn="auto" hangingPunct="1">
              <a:spcBef>
                <a:spcPts val="30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39750" algn="l"/>
              </a:tabLst>
              <a:defRPr/>
            </a:pPr>
            <a:r>
              <a:rPr lang="el-GR" sz="2200" dirty="0"/>
              <a:t>Για επιβεβαίωση της δυσλειτουργίας ενός επιπέδου σε συνδυασμό με την ενεργητική τροχιά και την παθητική μεσοσπονδύλια </a:t>
            </a:r>
            <a:r>
              <a:rPr lang="el-GR" sz="2200" dirty="0" smtClean="0"/>
              <a:t>τροχιά,</a:t>
            </a:r>
            <a:endParaRPr lang="el-GR" sz="2200" dirty="0"/>
          </a:p>
          <a:p>
            <a:pPr marL="539750" eaLnBrk="1" fontAlgn="auto" hangingPunct="1">
              <a:spcBef>
                <a:spcPts val="30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39750" algn="l"/>
              </a:tabLst>
              <a:defRPr/>
            </a:pPr>
            <a:r>
              <a:rPr lang="el-GR" sz="2200" dirty="0"/>
              <a:t>Για </a:t>
            </a:r>
            <a:r>
              <a:rPr lang="el-GR" sz="2200" dirty="0" smtClean="0"/>
              <a:t>θεραπεία.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</p:txBody>
      </p:sp>
      <p:sp>
        <p:nvSpPr>
          <p:cNvPr id="3277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0DEC65C-6E64-4CA3-AD0C-721E81A9BB7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Οπισθιο-πρόσθια κεντρική </a:t>
            </a:r>
            <a:r>
              <a:rPr lang="el-GR" dirty="0" smtClean="0"/>
              <a:t>τεχνική</a:t>
            </a:r>
            <a:r>
              <a:rPr lang="el-GR" dirty="0"/>
              <a:t> </a:t>
            </a:r>
            <a:r>
              <a:rPr lang="el-GR" sz="3000" b="0" dirty="0" smtClean="0"/>
              <a:t>1/6</a:t>
            </a:r>
            <a:endParaRPr lang="el-GR" sz="30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229600" cy="47529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sz="2600" b="1" dirty="0">
                <a:solidFill>
                  <a:srgbClr val="820000"/>
                </a:solidFill>
              </a:rPr>
              <a:t>Ο θεραπευτής προσπαθεί να αντιληφθεί:</a:t>
            </a:r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Την υποχώρηση του κάθε σπονδύλου σε σύγκριση με τον υπερκείμενο και υποκείμενο </a:t>
            </a:r>
            <a:r>
              <a:rPr lang="el-GR" dirty="0" smtClean="0"/>
              <a:t>σπόνδυλο,</a:t>
            </a:r>
            <a:endParaRPr lang="el-GR" dirty="0"/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Κάθε μη φυσιολογική αντίδραση του επιπέδου που ελέγχει και να την συνδυάσει με τον τυχόν πόνο που αναφέρει ο </a:t>
            </a:r>
            <a:r>
              <a:rPr lang="el-GR" dirty="0" smtClean="0"/>
              <a:t>ασθενής.</a:t>
            </a:r>
            <a:endParaRPr lang="el-GR" dirty="0"/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</p:txBody>
      </p:sp>
      <p:sp>
        <p:nvSpPr>
          <p:cNvPr id="3379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654485-0EB8-4640-82E8-F7CBD660BC02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81087"/>
          </a:xfrm>
        </p:spPr>
        <p:txBody>
          <a:bodyPr/>
          <a:lstStyle/>
          <a:p>
            <a:pPr eaLnBrk="1" hangingPunct="1"/>
            <a:r>
              <a:rPr lang="el-GR" altLang="el-GR" smtClean="0"/>
              <a:t>Σπονδυλική Στήλη – Βαθμοί ελευθερίας </a:t>
            </a:r>
          </a:p>
        </p:txBody>
      </p:sp>
      <p:sp>
        <p:nvSpPr>
          <p:cNvPr id="7171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30E86B4-9550-409C-AB7C-9F7E3AEC36CB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l-GR" smtClean="0">
              <a:solidFill>
                <a:prstClr val="black"/>
              </a:solidFill>
            </a:endParaRPr>
          </a:p>
        </p:txBody>
      </p:sp>
      <p:pic>
        <p:nvPicPr>
          <p:cNvPr id="6148" name="Picture 2" descr="C:\Users\alex\Desktop\14187_13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35" y="2019410"/>
            <a:ext cx="3943350" cy="2733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3" descr="C:\Users\alex\Desktop\6DOF_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r="9860"/>
          <a:stretch>
            <a:fillRect/>
          </a:stretch>
        </p:blipFill>
        <p:spPr bwMode="auto">
          <a:xfrm>
            <a:off x="611560" y="2019410"/>
            <a:ext cx="3868737" cy="3549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18815" y="5683250"/>
            <a:ext cx="20542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5"/>
              </a:rPr>
              <a:t>6DOF en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”,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MGA73bot2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διαθέσιμο ως κοινό κτήμα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1980" y="4869160"/>
            <a:ext cx="19462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6"/>
              </a:rPr>
              <a:t>electriciantraining.tpub.com</a:t>
            </a:r>
            <a:endParaRPr lang="el-GR" sz="1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Οπισθιο</a:t>
            </a:r>
            <a:r>
              <a:rPr lang="el-GR" dirty="0"/>
              <a:t>-πρόσθια κεντρική τεχνική </a:t>
            </a:r>
            <a:r>
              <a:rPr lang="el-GR" sz="3000" b="0" dirty="0" smtClean="0"/>
              <a:t>2/6</a:t>
            </a:r>
            <a:endParaRPr lang="el-GR" dirty="0"/>
          </a:p>
        </p:txBody>
      </p:sp>
      <p:sp>
        <p:nvSpPr>
          <p:cNvPr id="32771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229600" cy="4826000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Σε γενικές γραμμές η μη φυσιολογική επικουρική κίνησης κλινικά συνδυάζεται με τον πόνο, π.χ., την στιγμή που ο θεραπευτής αισθάνεται αντίσταση από τον σπόνδυλο, ο ασθενής αναφέρει τον παθολογικό πόνο.</a:t>
            </a:r>
          </a:p>
          <a:p>
            <a:pPr eaLnBrk="1" hangingPunct="1">
              <a:lnSpc>
                <a:spcPct val="114000"/>
              </a:lnSpc>
              <a:spcBef>
                <a:spcPts val="3000"/>
              </a:spcBef>
            </a:pPr>
            <a:r>
              <a:rPr lang="el-GR" altLang="el-GR" smtClean="0"/>
              <a:t>Δίδεται η δυνατότητα στον ασθενή να ξεχωρίσει τον φυσιολογικό από τον παθολογικό πόνο εφαρμόζοντας την ίδια πίεση στον υποτιθέμενο φυσιολογικό σπόνδυλο και στον υποτιθέμενο παθολογικό.</a:t>
            </a:r>
          </a:p>
          <a:p>
            <a:pPr eaLnBrk="1" hangingPunct="1">
              <a:spcBef>
                <a:spcPts val="3000"/>
              </a:spcBef>
            </a:pPr>
            <a:endParaRPr lang="el-GR" altLang="el-GR" smtClean="0"/>
          </a:p>
        </p:txBody>
      </p:sp>
      <p:sp>
        <p:nvSpPr>
          <p:cNvPr id="3482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193A39C-1618-42A9-B4B2-65AE7E698596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Οπισθιο</a:t>
            </a:r>
            <a:r>
              <a:rPr lang="el-GR" dirty="0"/>
              <a:t>-πρόσθια κεντρική τεχνική </a:t>
            </a:r>
            <a:r>
              <a:rPr lang="el-GR" sz="3000" b="0" dirty="0" smtClean="0"/>
              <a:t>3/6</a:t>
            </a:r>
            <a:endParaRPr lang="el-GR" dirty="0"/>
          </a:p>
        </p:txBody>
      </p:sp>
      <p:sp>
        <p:nvSpPr>
          <p:cNvPr id="33795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229600" cy="4752975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2400"/>
              </a:spcBef>
            </a:pPr>
            <a:r>
              <a:rPr lang="el-GR" altLang="el-GR" smtClean="0"/>
              <a:t>Επομένως, η αξιολόγηση της επικουρικής κίνησης του σπονδύλου αρχικά βασίζεται στην ερμηνεία από τον φυσικοθεραπευτή της </a:t>
            </a:r>
            <a:r>
              <a:rPr lang="el-GR" altLang="el-GR" b="1" smtClean="0">
                <a:solidFill>
                  <a:srgbClr val="820000"/>
                </a:solidFill>
              </a:rPr>
              <a:t>‘αφύσικης’ </a:t>
            </a:r>
            <a:r>
              <a:rPr lang="el-GR" altLang="el-GR" smtClean="0"/>
              <a:t>και </a:t>
            </a:r>
            <a:r>
              <a:rPr lang="el-GR" altLang="el-GR" b="1" smtClean="0">
                <a:solidFill>
                  <a:srgbClr val="820000"/>
                </a:solidFill>
              </a:rPr>
              <a:t>‘φυσιολογικής’ </a:t>
            </a:r>
            <a:r>
              <a:rPr lang="el-GR" altLang="el-GR" smtClean="0"/>
              <a:t>κίνησης πριν από την αναφορά από τον ασθενή εάν πονά ή όχι.</a:t>
            </a:r>
          </a:p>
          <a:p>
            <a:pPr eaLnBrk="1" hangingPunct="1">
              <a:lnSpc>
                <a:spcPct val="114000"/>
              </a:lnSpc>
              <a:spcBef>
                <a:spcPts val="2400"/>
              </a:spcBef>
            </a:pPr>
            <a:r>
              <a:rPr lang="el-GR" altLang="el-GR" smtClean="0"/>
              <a:t>Ο θεραπευτής πρέπει να έχει στο μυαλό του το διάγραμμα της κίνησης.</a:t>
            </a:r>
          </a:p>
          <a:p>
            <a:pPr eaLnBrk="1" hangingPunct="1">
              <a:lnSpc>
                <a:spcPct val="114000"/>
              </a:lnSpc>
              <a:spcBef>
                <a:spcPts val="2400"/>
              </a:spcBef>
            </a:pPr>
            <a:r>
              <a:rPr lang="el-GR" altLang="el-GR" smtClean="0"/>
              <a:t>Η κλινική εμπειρία του θεραπευτή παίζει πολύ μεγάλο ρόλο στην ερμηνεία των επικουρικών κινήσεων.</a:t>
            </a:r>
          </a:p>
          <a:p>
            <a:pPr eaLnBrk="1" hangingPunct="1"/>
            <a:endParaRPr lang="el-GR" altLang="el-GR" smtClean="0"/>
          </a:p>
        </p:txBody>
      </p:sp>
      <p:sp>
        <p:nvSpPr>
          <p:cNvPr id="3584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66785C-8CF5-4B79-A8C9-1C85A63F845E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 smtClean="0"/>
              <a:t>Οπισθιο</a:t>
            </a:r>
            <a:r>
              <a:rPr lang="el-GR" dirty="0" smtClean="0"/>
              <a:t>-πρόσθια κεντρική τεχνική – </a:t>
            </a:r>
            <a:r>
              <a:rPr lang="el-GR" sz="3000" b="0" dirty="0" smtClean="0"/>
              <a:t>Διάγραμμα 1/3</a:t>
            </a:r>
            <a:endParaRPr lang="el-GR" sz="30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95738" y="1582738"/>
            <a:ext cx="4833937" cy="50403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b="1" dirty="0">
                <a:solidFill>
                  <a:srgbClr val="820000"/>
                </a:solidFill>
              </a:rPr>
              <a:t>Οξύ περιστατικό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Εισβολή: &lt; 48 </a:t>
            </a:r>
            <a:r>
              <a:rPr lang="el-GR" sz="2200" dirty="0" smtClean="0"/>
              <a:t>ώρες,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Η βασική κίνηση περιορισμένη κατά το </a:t>
            </a:r>
            <a:r>
              <a:rPr lang="el-GR" sz="2200" dirty="0" smtClean="0"/>
              <a:t>ήμισυ,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Πόνος πάνω από </a:t>
            </a:r>
            <a:r>
              <a:rPr lang="el-GR" sz="2200" dirty="0" smtClean="0"/>
              <a:t>5/10,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Στο διάγραμμα, η επικουρική κίνηση περιορίζεται από τον πόνο κατά περισσότερο από το </a:t>
            </a:r>
            <a:r>
              <a:rPr lang="el-GR" sz="2200" dirty="0" smtClean="0"/>
              <a:t>ήμισυ,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Στο βάθος ο θεραπευτής νιώθει αντίσταση και μυϊκό </a:t>
            </a:r>
            <a:r>
              <a:rPr lang="el-GR" sz="2200" dirty="0" smtClean="0"/>
              <a:t>σπασμό.</a:t>
            </a:r>
            <a:endParaRPr lang="el-GR" sz="2200" dirty="0"/>
          </a:p>
        </p:txBody>
      </p:sp>
      <p:grpSp>
        <p:nvGrpSpPr>
          <p:cNvPr id="34820" name="Ομάδα 18"/>
          <p:cNvGrpSpPr>
            <a:grpSpLocks/>
          </p:cNvGrpSpPr>
          <p:nvPr/>
        </p:nvGrpSpPr>
        <p:grpSpPr bwMode="auto">
          <a:xfrm>
            <a:off x="509588" y="2254250"/>
            <a:ext cx="3352800" cy="3657600"/>
            <a:chOff x="228600" y="1752600"/>
            <a:chExt cx="3352800" cy="3657600"/>
          </a:xfrm>
        </p:grpSpPr>
        <p:sp>
          <p:nvSpPr>
            <p:cNvPr id="34822" name="Rectangle 4"/>
            <p:cNvSpPr>
              <a:spLocks noChangeArrowheads="1"/>
            </p:cNvSpPr>
            <p:nvPr/>
          </p:nvSpPr>
          <p:spPr bwMode="auto">
            <a:xfrm>
              <a:off x="685800" y="2438400"/>
              <a:ext cx="2895600" cy="2514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l-GR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23" name="Line 5"/>
            <p:cNvSpPr>
              <a:spLocks noChangeShapeType="1"/>
            </p:cNvSpPr>
            <p:nvPr/>
          </p:nvSpPr>
          <p:spPr bwMode="auto">
            <a:xfrm>
              <a:off x="1828800" y="2438400"/>
              <a:ext cx="0" cy="2514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824" name="Freeform 6"/>
            <p:cNvSpPr>
              <a:spLocks/>
            </p:cNvSpPr>
            <p:nvPr/>
          </p:nvSpPr>
          <p:spPr bwMode="auto">
            <a:xfrm>
              <a:off x="685800" y="2438400"/>
              <a:ext cx="1143000" cy="2514600"/>
            </a:xfrm>
            <a:custGeom>
              <a:avLst/>
              <a:gdLst>
                <a:gd name="T0" fmla="*/ 0 w 720"/>
                <a:gd name="T1" fmla="*/ 2147483647 h 1584"/>
                <a:gd name="T2" fmla="*/ 2147483647 w 720"/>
                <a:gd name="T3" fmla="*/ 2147483647 h 1584"/>
                <a:gd name="T4" fmla="*/ 2147483647 w 720"/>
                <a:gd name="T5" fmla="*/ 2147483647 h 1584"/>
                <a:gd name="T6" fmla="*/ 2147483647 w 720"/>
                <a:gd name="T7" fmla="*/ 2147483647 h 1584"/>
                <a:gd name="T8" fmla="*/ 2147483647 w 720"/>
                <a:gd name="T9" fmla="*/ 2147483647 h 1584"/>
                <a:gd name="T10" fmla="*/ 2147483647 w 720"/>
                <a:gd name="T11" fmla="*/ 0 h 15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0"/>
                <a:gd name="T19" fmla="*/ 0 h 1584"/>
                <a:gd name="T20" fmla="*/ 720 w 720"/>
                <a:gd name="T21" fmla="*/ 1584 h 15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0" h="1584">
                  <a:moveTo>
                    <a:pt x="0" y="1584"/>
                  </a:moveTo>
                  <a:cubicBezTo>
                    <a:pt x="88" y="1488"/>
                    <a:pt x="176" y="1392"/>
                    <a:pt x="240" y="1296"/>
                  </a:cubicBezTo>
                  <a:cubicBezTo>
                    <a:pt x="304" y="1200"/>
                    <a:pt x="336" y="1120"/>
                    <a:pt x="384" y="1008"/>
                  </a:cubicBezTo>
                  <a:cubicBezTo>
                    <a:pt x="432" y="896"/>
                    <a:pt x="480" y="760"/>
                    <a:pt x="528" y="624"/>
                  </a:cubicBezTo>
                  <a:cubicBezTo>
                    <a:pt x="576" y="488"/>
                    <a:pt x="640" y="296"/>
                    <a:pt x="672" y="192"/>
                  </a:cubicBezTo>
                  <a:cubicBezTo>
                    <a:pt x="704" y="88"/>
                    <a:pt x="712" y="32"/>
                    <a:pt x="72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825" name="Freeform 7"/>
            <p:cNvSpPr>
              <a:spLocks/>
            </p:cNvSpPr>
            <p:nvPr/>
          </p:nvSpPr>
          <p:spPr bwMode="auto">
            <a:xfrm>
              <a:off x="871538" y="3600450"/>
              <a:ext cx="957262" cy="1371600"/>
            </a:xfrm>
            <a:custGeom>
              <a:avLst/>
              <a:gdLst>
                <a:gd name="T0" fmla="*/ 0 w 603"/>
                <a:gd name="T1" fmla="*/ 2147483647 h 864"/>
                <a:gd name="T2" fmla="*/ 2147483647 w 603"/>
                <a:gd name="T3" fmla="*/ 2147483647 h 864"/>
                <a:gd name="T4" fmla="*/ 2147483647 w 603"/>
                <a:gd name="T5" fmla="*/ 2147483647 h 864"/>
                <a:gd name="T6" fmla="*/ 2147483647 w 603"/>
                <a:gd name="T7" fmla="*/ 2147483647 h 864"/>
                <a:gd name="T8" fmla="*/ 2147483647 w 603"/>
                <a:gd name="T9" fmla="*/ 2147483647 h 864"/>
                <a:gd name="T10" fmla="*/ 2147483647 w 603"/>
                <a:gd name="T11" fmla="*/ 2147483647 h 864"/>
                <a:gd name="T12" fmla="*/ 2147483647 w 603"/>
                <a:gd name="T13" fmla="*/ 2147483647 h 864"/>
                <a:gd name="T14" fmla="*/ 2147483647 w 603"/>
                <a:gd name="T15" fmla="*/ 2147483647 h 864"/>
                <a:gd name="T16" fmla="*/ 2147483647 w 603"/>
                <a:gd name="T17" fmla="*/ 2147483647 h 864"/>
                <a:gd name="T18" fmla="*/ 2147483647 w 603"/>
                <a:gd name="T19" fmla="*/ 2147483647 h 864"/>
                <a:gd name="T20" fmla="*/ 2147483647 w 603"/>
                <a:gd name="T21" fmla="*/ 2147483647 h 864"/>
                <a:gd name="T22" fmla="*/ 2147483647 w 603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3"/>
                <a:gd name="T37" fmla="*/ 0 h 864"/>
                <a:gd name="T38" fmla="*/ 603 w 603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3" h="864">
                  <a:moveTo>
                    <a:pt x="0" y="864"/>
                  </a:moveTo>
                  <a:cubicBezTo>
                    <a:pt x="78" y="838"/>
                    <a:pt x="41" y="859"/>
                    <a:pt x="108" y="792"/>
                  </a:cubicBezTo>
                  <a:cubicBezTo>
                    <a:pt x="117" y="783"/>
                    <a:pt x="135" y="765"/>
                    <a:pt x="135" y="765"/>
                  </a:cubicBezTo>
                  <a:cubicBezTo>
                    <a:pt x="147" y="728"/>
                    <a:pt x="182" y="687"/>
                    <a:pt x="207" y="657"/>
                  </a:cubicBezTo>
                  <a:cubicBezTo>
                    <a:pt x="232" y="627"/>
                    <a:pt x="248" y="582"/>
                    <a:pt x="270" y="549"/>
                  </a:cubicBezTo>
                  <a:cubicBezTo>
                    <a:pt x="276" y="540"/>
                    <a:pt x="289" y="538"/>
                    <a:pt x="297" y="531"/>
                  </a:cubicBezTo>
                  <a:cubicBezTo>
                    <a:pt x="329" y="505"/>
                    <a:pt x="335" y="488"/>
                    <a:pt x="360" y="450"/>
                  </a:cubicBezTo>
                  <a:cubicBezTo>
                    <a:pt x="365" y="442"/>
                    <a:pt x="365" y="431"/>
                    <a:pt x="369" y="423"/>
                  </a:cubicBezTo>
                  <a:cubicBezTo>
                    <a:pt x="392" y="377"/>
                    <a:pt x="415" y="338"/>
                    <a:pt x="432" y="288"/>
                  </a:cubicBezTo>
                  <a:cubicBezTo>
                    <a:pt x="439" y="266"/>
                    <a:pt x="467" y="255"/>
                    <a:pt x="477" y="234"/>
                  </a:cubicBezTo>
                  <a:cubicBezTo>
                    <a:pt x="505" y="178"/>
                    <a:pt x="531" y="117"/>
                    <a:pt x="576" y="72"/>
                  </a:cubicBezTo>
                  <a:cubicBezTo>
                    <a:pt x="596" y="12"/>
                    <a:pt x="586" y="35"/>
                    <a:pt x="603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826" name="Line 8"/>
            <p:cNvSpPr>
              <a:spLocks noChangeShapeType="1"/>
            </p:cNvSpPr>
            <p:nvPr/>
          </p:nvSpPr>
          <p:spPr bwMode="auto">
            <a:xfrm flipV="1">
              <a:off x="1371600" y="4343400"/>
              <a:ext cx="457200" cy="609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827" name="Text Box 9"/>
            <p:cNvSpPr txBox="1">
              <a:spLocks noChangeArrowheads="1"/>
            </p:cNvSpPr>
            <p:nvPr/>
          </p:nvSpPr>
          <p:spPr bwMode="auto">
            <a:xfrm>
              <a:off x="228600" y="4800600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P1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28" name="Rectangle 10"/>
            <p:cNvSpPr>
              <a:spLocks noChangeArrowheads="1"/>
            </p:cNvSpPr>
            <p:nvPr/>
          </p:nvSpPr>
          <p:spPr bwMode="auto">
            <a:xfrm>
              <a:off x="1524000" y="1981200"/>
              <a:ext cx="5064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P2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29" name="Text Box 11"/>
            <p:cNvSpPr txBox="1">
              <a:spLocks noChangeArrowheads="1"/>
            </p:cNvSpPr>
            <p:nvPr/>
          </p:nvSpPr>
          <p:spPr bwMode="auto">
            <a:xfrm>
              <a:off x="685800" y="49530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30" name="Text Box 12"/>
            <p:cNvSpPr txBox="1">
              <a:spLocks noChangeArrowheads="1"/>
            </p:cNvSpPr>
            <p:nvPr/>
          </p:nvSpPr>
          <p:spPr bwMode="auto">
            <a:xfrm>
              <a:off x="1828800" y="33528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</a:t>
              </a: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΄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31" name="Text Box 13"/>
            <p:cNvSpPr txBox="1">
              <a:spLocks noChangeArrowheads="1"/>
            </p:cNvSpPr>
            <p:nvPr/>
          </p:nvSpPr>
          <p:spPr bwMode="auto">
            <a:xfrm>
              <a:off x="1143000" y="49530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32" name="Text Box 14"/>
            <p:cNvSpPr txBox="1">
              <a:spLocks noChangeArrowheads="1"/>
            </p:cNvSpPr>
            <p:nvPr/>
          </p:nvSpPr>
          <p:spPr bwMode="auto">
            <a:xfrm>
              <a:off x="1828800" y="41148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</a:t>
              </a: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΄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33" name="Text Box 15"/>
            <p:cNvSpPr txBox="1">
              <a:spLocks noChangeArrowheads="1"/>
            </p:cNvSpPr>
            <p:nvPr/>
          </p:nvSpPr>
          <p:spPr bwMode="auto">
            <a:xfrm>
              <a:off x="304800" y="1752600"/>
              <a:ext cx="838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l-GR" altLang="el-GR" sz="1800" dirty="0" smtClean="0">
                  <a:solidFill>
                    <a:prstClr val="black"/>
                  </a:solidFill>
                  <a:latin typeface="Arial" charset="0"/>
                  <a:cs typeface="Times New Roman" pitchFamily="18" charset="0"/>
                </a:rPr>
                <a:t>•</a:t>
              </a:r>
              <a:r>
                <a:rPr lang="el-GR" altLang="el-GR" sz="18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Α3</a:t>
              </a:r>
              <a:endParaRPr lang="en-GB" altLang="el-GR" sz="1800" dirty="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34" name="Line 16"/>
            <p:cNvSpPr>
              <a:spLocks noChangeShapeType="1"/>
            </p:cNvSpPr>
            <p:nvPr/>
          </p:nvSpPr>
          <p:spPr bwMode="auto">
            <a:xfrm>
              <a:off x="457200" y="1752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6869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974C6B5-E7EC-4E95-8E89-B84D5A364C9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Οπισθιο</a:t>
            </a:r>
            <a:r>
              <a:rPr lang="el-GR" dirty="0"/>
              <a:t>-πρόσθια κεντρική τεχνική – </a:t>
            </a:r>
            <a:r>
              <a:rPr lang="el-GR" sz="3000" b="0" dirty="0"/>
              <a:t>Διάγραμμα </a:t>
            </a:r>
            <a:r>
              <a:rPr lang="el-GR" sz="3000" b="0" dirty="0" smtClean="0"/>
              <a:t>2/3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708400" y="1619250"/>
            <a:ext cx="4978400" cy="51133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b="1" dirty="0">
                <a:solidFill>
                  <a:srgbClr val="820000"/>
                </a:solidFill>
              </a:rPr>
              <a:t>Υποξύ περιστατικό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Εισβολή: &gt;48 ώρες, αλλά &lt; από 6 </a:t>
            </a:r>
            <a:r>
              <a:rPr lang="el-GR" sz="2200" dirty="0" smtClean="0"/>
              <a:t>εβδομάδες, 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Η βασική κίνηση περιορισμένη κατά το ήμισυ ή και </a:t>
            </a:r>
            <a:r>
              <a:rPr lang="el-GR" sz="2200" dirty="0" smtClean="0"/>
              <a:t>λιγότερο,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Πόνος ίσος ή λιγότερος από </a:t>
            </a:r>
            <a:r>
              <a:rPr lang="el-GR" sz="2200" dirty="0" smtClean="0"/>
              <a:t>5/10,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Η κίνηση περιορίζεται ( &gt;1/2) από την </a:t>
            </a:r>
            <a:r>
              <a:rPr lang="el-GR" sz="2200" dirty="0" smtClean="0"/>
              <a:t>αντίσταση,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Υπάρχει μικρού βαθμού πόνος και </a:t>
            </a:r>
            <a:r>
              <a:rPr lang="el-GR" sz="2200" dirty="0" smtClean="0"/>
              <a:t>σπασμός.</a:t>
            </a:r>
            <a:endParaRPr lang="el-GR" sz="2200" dirty="0"/>
          </a:p>
        </p:txBody>
      </p:sp>
      <p:grpSp>
        <p:nvGrpSpPr>
          <p:cNvPr id="35844" name="Ομάδα 17"/>
          <p:cNvGrpSpPr>
            <a:grpSpLocks/>
          </p:cNvGrpSpPr>
          <p:nvPr/>
        </p:nvGrpSpPr>
        <p:grpSpPr bwMode="auto">
          <a:xfrm>
            <a:off x="476250" y="2103438"/>
            <a:ext cx="3200400" cy="3810000"/>
            <a:chOff x="228600" y="1676400"/>
            <a:chExt cx="3200400" cy="3810000"/>
          </a:xfrm>
        </p:grpSpPr>
        <p:sp>
          <p:nvSpPr>
            <p:cNvPr id="35846" name="Rectangle 4"/>
            <p:cNvSpPr>
              <a:spLocks noChangeArrowheads="1"/>
            </p:cNvSpPr>
            <p:nvPr/>
          </p:nvSpPr>
          <p:spPr bwMode="auto">
            <a:xfrm>
              <a:off x="609600" y="2438400"/>
              <a:ext cx="2819400" cy="2514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l-GR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47" name="Line 5"/>
            <p:cNvSpPr>
              <a:spLocks noChangeShapeType="1"/>
            </p:cNvSpPr>
            <p:nvPr/>
          </p:nvSpPr>
          <p:spPr bwMode="auto">
            <a:xfrm>
              <a:off x="1981200" y="2438400"/>
              <a:ext cx="0" cy="2514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848" name="Freeform 6"/>
            <p:cNvSpPr>
              <a:spLocks/>
            </p:cNvSpPr>
            <p:nvPr/>
          </p:nvSpPr>
          <p:spPr bwMode="auto">
            <a:xfrm>
              <a:off x="1028700" y="2471738"/>
              <a:ext cx="957263" cy="2500312"/>
            </a:xfrm>
            <a:custGeom>
              <a:avLst/>
              <a:gdLst>
                <a:gd name="T0" fmla="*/ 0 w 603"/>
                <a:gd name="T1" fmla="*/ 2147483647 h 1575"/>
                <a:gd name="T2" fmla="*/ 2147483647 w 603"/>
                <a:gd name="T3" fmla="*/ 2147483647 h 1575"/>
                <a:gd name="T4" fmla="*/ 2147483647 w 603"/>
                <a:gd name="T5" fmla="*/ 2147483647 h 1575"/>
                <a:gd name="T6" fmla="*/ 2147483647 w 603"/>
                <a:gd name="T7" fmla="*/ 2147483647 h 1575"/>
                <a:gd name="T8" fmla="*/ 2147483647 w 603"/>
                <a:gd name="T9" fmla="*/ 2147483647 h 1575"/>
                <a:gd name="T10" fmla="*/ 2147483647 w 603"/>
                <a:gd name="T11" fmla="*/ 2147483647 h 1575"/>
                <a:gd name="T12" fmla="*/ 2147483647 w 603"/>
                <a:gd name="T13" fmla="*/ 2147483647 h 1575"/>
                <a:gd name="T14" fmla="*/ 2147483647 w 603"/>
                <a:gd name="T15" fmla="*/ 2147483647 h 1575"/>
                <a:gd name="T16" fmla="*/ 2147483647 w 603"/>
                <a:gd name="T17" fmla="*/ 2147483647 h 1575"/>
                <a:gd name="T18" fmla="*/ 2147483647 w 603"/>
                <a:gd name="T19" fmla="*/ 2147483647 h 1575"/>
                <a:gd name="T20" fmla="*/ 2147483647 w 603"/>
                <a:gd name="T21" fmla="*/ 2147483647 h 1575"/>
                <a:gd name="T22" fmla="*/ 2147483647 w 603"/>
                <a:gd name="T23" fmla="*/ 2147483647 h 1575"/>
                <a:gd name="T24" fmla="*/ 2147483647 w 603"/>
                <a:gd name="T25" fmla="*/ 2147483647 h 1575"/>
                <a:gd name="T26" fmla="*/ 2147483647 w 603"/>
                <a:gd name="T27" fmla="*/ 0 h 15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3"/>
                <a:gd name="T43" fmla="*/ 0 h 1575"/>
                <a:gd name="T44" fmla="*/ 603 w 603"/>
                <a:gd name="T45" fmla="*/ 1575 h 15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3" h="1575">
                  <a:moveTo>
                    <a:pt x="0" y="1575"/>
                  </a:moveTo>
                  <a:cubicBezTo>
                    <a:pt x="14" y="1534"/>
                    <a:pt x="39" y="1502"/>
                    <a:pt x="63" y="1467"/>
                  </a:cubicBezTo>
                  <a:cubicBezTo>
                    <a:pt x="77" y="1446"/>
                    <a:pt x="117" y="1413"/>
                    <a:pt x="117" y="1413"/>
                  </a:cubicBezTo>
                  <a:cubicBezTo>
                    <a:pt x="137" y="1352"/>
                    <a:pt x="109" y="1418"/>
                    <a:pt x="153" y="1368"/>
                  </a:cubicBezTo>
                  <a:cubicBezTo>
                    <a:pt x="188" y="1328"/>
                    <a:pt x="211" y="1279"/>
                    <a:pt x="234" y="1233"/>
                  </a:cubicBezTo>
                  <a:cubicBezTo>
                    <a:pt x="243" y="1215"/>
                    <a:pt x="251" y="1197"/>
                    <a:pt x="261" y="1179"/>
                  </a:cubicBezTo>
                  <a:cubicBezTo>
                    <a:pt x="272" y="1160"/>
                    <a:pt x="297" y="1125"/>
                    <a:pt x="297" y="1125"/>
                  </a:cubicBezTo>
                  <a:cubicBezTo>
                    <a:pt x="321" y="1030"/>
                    <a:pt x="288" y="1142"/>
                    <a:pt x="324" y="1062"/>
                  </a:cubicBezTo>
                  <a:cubicBezTo>
                    <a:pt x="339" y="1029"/>
                    <a:pt x="348" y="989"/>
                    <a:pt x="360" y="954"/>
                  </a:cubicBezTo>
                  <a:cubicBezTo>
                    <a:pt x="379" y="897"/>
                    <a:pt x="408" y="842"/>
                    <a:pt x="423" y="783"/>
                  </a:cubicBezTo>
                  <a:cubicBezTo>
                    <a:pt x="459" y="638"/>
                    <a:pt x="475" y="484"/>
                    <a:pt x="522" y="342"/>
                  </a:cubicBezTo>
                  <a:cubicBezTo>
                    <a:pt x="532" y="263"/>
                    <a:pt x="551" y="184"/>
                    <a:pt x="576" y="108"/>
                  </a:cubicBezTo>
                  <a:cubicBezTo>
                    <a:pt x="592" y="60"/>
                    <a:pt x="580" y="101"/>
                    <a:pt x="594" y="36"/>
                  </a:cubicBezTo>
                  <a:cubicBezTo>
                    <a:pt x="597" y="24"/>
                    <a:pt x="603" y="0"/>
                    <a:pt x="603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849" name="Freeform 7"/>
            <p:cNvSpPr>
              <a:spLocks/>
            </p:cNvSpPr>
            <p:nvPr/>
          </p:nvSpPr>
          <p:spPr bwMode="auto">
            <a:xfrm>
              <a:off x="800100" y="3586163"/>
              <a:ext cx="1185863" cy="1371600"/>
            </a:xfrm>
            <a:custGeom>
              <a:avLst/>
              <a:gdLst>
                <a:gd name="T0" fmla="*/ 0 w 747"/>
                <a:gd name="T1" fmla="*/ 2147483647 h 864"/>
                <a:gd name="T2" fmla="*/ 2147483647 w 747"/>
                <a:gd name="T3" fmla="*/ 2147483647 h 864"/>
                <a:gd name="T4" fmla="*/ 2147483647 w 747"/>
                <a:gd name="T5" fmla="*/ 2147483647 h 864"/>
                <a:gd name="T6" fmla="*/ 2147483647 w 747"/>
                <a:gd name="T7" fmla="*/ 2147483647 h 864"/>
                <a:gd name="T8" fmla="*/ 2147483647 w 747"/>
                <a:gd name="T9" fmla="*/ 2147483647 h 864"/>
                <a:gd name="T10" fmla="*/ 2147483647 w 747"/>
                <a:gd name="T11" fmla="*/ 2147483647 h 864"/>
                <a:gd name="T12" fmla="*/ 2147483647 w 747"/>
                <a:gd name="T13" fmla="*/ 2147483647 h 864"/>
                <a:gd name="T14" fmla="*/ 2147483647 w 747"/>
                <a:gd name="T15" fmla="*/ 0 h 8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7"/>
                <a:gd name="T25" fmla="*/ 0 h 864"/>
                <a:gd name="T26" fmla="*/ 747 w 747"/>
                <a:gd name="T27" fmla="*/ 864 h 8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7" h="864">
                  <a:moveTo>
                    <a:pt x="0" y="864"/>
                  </a:moveTo>
                  <a:cubicBezTo>
                    <a:pt x="41" y="837"/>
                    <a:pt x="88" y="826"/>
                    <a:pt x="135" y="810"/>
                  </a:cubicBezTo>
                  <a:cubicBezTo>
                    <a:pt x="186" y="793"/>
                    <a:pt x="226" y="740"/>
                    <a:pt x="270" y="711"/>
                  </a:cubicBezTo>
                  <a:cubicBezTo>
                    <a:pt x="296" y="673"/>
                    <a:pt x="336" y="645"/>
                    <a:pt x="369" y="612"/>
                  </a:cubicBezTo>
                  <a:cubicBezTo>
                    <a:pt x="411" y="570"/>
                    <a:pt x="450" y="523"/>
                    <a:pt x="486" y="477"/>
                  </a:cubicBezTo>
                  <a:cubicBezTo>
                    <a:pt x="552" y="393"/>
                    <a:pt x="597" y="298"/>
                    <a:pt x="648" y="207"/>
                  </a:cubicBezTo>
                  <a:cubicBezTo>
                    <a:pt x="669" y="169"/>
                    <a:pt x="694" y="138"/>
                    <a:pt x="711" y="99"/>
                  </a:cubicBezTo>
                  <a:cubicBezTo>
                    <a:pt x="725" y="66"/>
                    <a:pt x="731" y="32"/>
                    <a:pt x="747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850" name="Line 8"/>
            <p:cNvSpPr>
              <a:spLocks noChangeShapeType="1"/>
            </p:cNvSpPr>
            <p:nvPr/>
          </p:nvSpPr>
          <p:spPr bwMode="auto">
            <a:xfrm flipV="1">
              <a:off x="1676400" y="4495800"/>
              <a:ext cx="30480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851" name="Text Box 9"/>
            <p:cNvSpPr txBox="1">
              <a:spLocks noChangeArrowheads="1"/>
            </p:cNvSpPr>
            <p:nvPr/>
          </p:nvSpPr>
          <p:spPr bwMode="auto">
            <a:xfrm>
              <a:off x="304800" y="50292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P1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52" name="Text Box 10"/>
            <p:cNvSpPr txBox="1">
              <a:spLocks noChangeArrowheads="1"/>
            </p:cNvSpPr>
            <p:nvPr/>
          </p:nvSpPr>
          <p:spPr bwMode="auto">
            <a:xfrm>
              <a:off x="762000" y="50292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53" name="Text Box 11"/>
            <p:cNvSpPr txBox="1">
              <a:spLocks noChangeArrowheads="1"/>
            </p:cNvSpPr>
            <p:nvPr/>
          </p:nvSpPr>
          <p:spPr bwMode="auto">
            <a:xfrm>
              <a:off x="1447800" y="50292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54" name="Text Box 12"/>
            <p:cNvSpPr txBox="1">
              <a:spLocks noChangeArrowheads="1"/>
            </p:cNvSpPr>
            <p:nvPr/>
          </p:nvSpPr>
          <p:spPr bwMode="auto">
            <a:xfrm>
              <a:off x="1676400" y="19812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R2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55" name="Text Box 13"/>
            <p:cNvSpPr txBox="1">
              <a:spLocks noChangeArrowheads="1"/>
            </p:cNvSpPr>
            <p:nvPr/>
          </p:nvSpPr>
          <p:spPr bwMode="auto">
            <a:xfrm>
              <a:off x="1981200" y="33528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P</a:t>
              </a: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΄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56" name="Text Box 14"/>
            <p:cNvSpPr txBox="1">
              <a:spLocks noChangeArrowheads="1"/>
            </p:cNvSpPr>
            <p:nvPr/>
          </p:nvSpPr>
          <p:spPr bwMode="auto">
            <a:xfrm>
              <a:off x="1981200" y="419100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</a:t>
              </a: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΄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57" name="Text Box 15"/>
            <p:cNvSpPr txBox="1">
              <a:spLocks noChangeArrowheads="1"/>
            </p:cNvSpPr>
            <p:nvPr/>
          </p:nvSpPr>
          <p:spPr bwMode="auto">
            <a:xfrm>
              <a:off x="228600" y="16764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GB" altLang="el-GR" sz="1800" smtClean="0">
                  <a:solidFill>
                    <a:prstClr val="black"/>
                  </a:solidFill>
                  <a:latin typeface="Arial" charset="0"/>
                  <a:cs typeface="Times New Roman" pitchFamily="18" charset="0"/>
                </a:rPr>
                <a:t>•</a:t>
              </a: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Α3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58" name="Line 16"/>
            <p:cNvSpPr>
              <a:spLocks noChangeShapeType="1"/>
            </p:cNvSpPr>
            <p:nvPr/>
          </p:nvSpPr>
          <p:spPr bwMode="auto">
            <a:xfrm>
              <a:off x="381000" y="1676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7893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131A0AD-6C7B-48F4-96C5-101BBC915925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Οπισθιο</a:t>
            </a:r>
            <a:r>
              <a:rPr lang="el-GR" dirty="0"/>
              <a:t>-πρόσθια κεντρική τεχνική – </a:t>
            </a:r>
            <a:r>
              <a:rPr lang="el-GR" sz="3000" b="0" dirty="0"/>
              <a:t>Διάγραμμα </a:t>
            </a:r>
            <a:r>
              <a:rPr lang="el-GR" sz="3000" b="0" dirty="0" smtClean="0"/>
              <a:t>3/3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795713" y="1619250"/>
            <a:ext cx="4808537" cy="487521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b="1" dirty="0">
                <a:solidFill>
                  <a:srgbClr val="820000"/>
                </a:solidFill>
              </a:rPr>
              <a:t>Χρόνιο περιστατικό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Εισβολή: &gt; 6 </a:t>
            </a:r>
            <a:r>
              <a:rPr lang="el-GR" sz="2200" dirty="0" smtClean="0"/>
              <a:t>εβδομάδες,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Η τροχιά της βασικής επώδυνης κίνησης είναι  &gt; ½ της φυσιολογικής </a:t>
            </a:r>
            <a:r>
              <a:rPr lang="el-GR" sz="2200" dirty="0" smtClean="0"/>
              <a:t>τροχιάς,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Ο πόνος είναι λιγότερος από </a:t>
            </a:r>
            <a:r>
              <a:rPr lang="el-GR" sz="2200" dirty="0" smtClean="0"/>
              <a:t>5/10,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Η επικουρική κίνηση περιορίζεται από την αντίσταση και η τροχιά της είναι &gt; από ½ της φυσιολογικής </a:t>
            </a:r>
            <a:r>
              <a:rPr lang="el-GR" sz="2200" dirty="0" smtClean="0"/>
              <a:t>τροχιάς,</a:t>
            </a:r>
            <a:endParaRPr lang="el-GR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dirty="0"/>
              <a:t>Ο πόνος είναι </a:t>
            </a:r>
            <a:r>
              <a:rPr lang="el-GR" sz="2200" dirty="0" smtClean="0"/>
              <a:t>περιορισμένος.</a:t>
            </a:r>
            <a:endParaRPr lang="el-GR" sz="2200" dirty="0"/>
          </a:p>
        </p:txBody>
      </p:sp>
      <p:grpSp>
        <p:nvGrpSpPr>
          <p:cNvPr id="36868" name="Ομάδα 14"/>
          <p:cNvGrpSpPr>
            <a:grpSpLocks/>
          </p:cNvGrpSpPr>
          <p:nvPr/>
        </p:nvGrpSpPr>
        <p:grpSpPr bwMode="auto">
          <a:xfrm>
            <a:off x="525463" y="2205038"/>
            <a:ext cx="3124200" cy="3733800"/>
            <a:chOff x="27484" y="1927299"/>
            <a:chExt cx="3124200" cy="3733800"/>
          </a:xfrm>
        </p:grpSpPr>
        <p:sp>
          <p:nvSpPr>
            <p:cNvPr id="36870" name="Rectangle 4"/>
            <p:cNvSpPr>
              <a:spLocks noChangeArrowheads="1"/>
            </p:cNvSpPr>
            <p:nvPr/>
          </p:nvSpPr>
          <p:spPr bwMode="auto">
            <a:xfrm>
              <a:off x="256084" y="2613099"/>
              <a:ext cx="2895600" cy="2514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71" name="Text Box 5"/>
            <p:cNvSpPr txBox="1">
              <a:spLocks noChangeArrowheads="1"/>
            </p:cNvSpPr>
            <p:nvPr/>
          </p:nvSpPr>
          <p:spPr bwMode="auto">
            <a:xfrm>
              <a:off x="27484" y="1927299"/>
              <a:ext cx="1066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GB" altLang="el-GR" sz="1800" smtClean="0">
                  <a:solidFill>
                    <a:prstClr val="black"/>
                  </a:solidFill>
                  <a:latin typeface="Arial" charset="0"/>
                  <a:cs typeface="Times New Roman" pitchFamily="18" charset="0"/>
                </a:rPr>
                <a:t>•</a:t>
              </a: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Α3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72" name="Line 6"/>
            <p:cNvSpPr>
              <a:spLocks noChangeShapeType="1"/>
            </p:cNvSpPr>
            <p:nvPr/>
          </p:nvSpPr>
          <p:spPr bwMode="auto">
            <a:xfrm>
              <a:off x="179884" y="1927299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873" name="Line 7"/>
            <p:cNvSpPr>
              <a:spLocks noChangeShapeType="1"/>
            </p:cNvSpPr>
            <p:nvPr/>
          </p:nvSpPr>
          <p:spPr bwMode="auto">
            <a:xfrm>
              <a:off x="2389684" y="2613099"/>
              <a:ext cx="0" cy="2514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874" name="Freeform 8"/>
            <p:cNvSpPr>
              <a:spLocks/>
            </p:cNvSpPr>
            <p:nvPr/>
          </p:nvSpPr>
          <p:spPr bwMode="auto">
            <a:xfrm>
              <a:off x="918072" y="2636912"/>
              <a:ext cx="1457325" cy="2486025"/>
            </a:xfrm>
            <a:custGeom>
              <a:avLst/>
              <a:gdLst>
                <a:gd name="T0" fmla="*/ 0 w 918"/>
                <a:gd name="T1" fmla="*/ 2147483647 h 1566"/>
                <a:gd name="T2" fmla="*/ 2147483647 w 918"/>
                <a:gd name="T3" fmla="*/ 2147483647 h 1566"/>
                <a:gd name="T4" fmla="*/ 2147483647 w 918"/>
                <a:gd name="T5" fmla="*/ 2147483647 h 1566"/>
                <a:gd name="T6" fmla="*/ 2147483647 w 918"/>
                <a:gd name="T7" fmla="*/ 2147483647 h 1566"/>
                <a:gd name="T8" fmla="*/ 2147483647 w 918"/>
                <a:gd name="T9" fmla="*/ 2147483647 h 1566"/>
                <a:gd name="T10" fmla="*/ 2147483647 w 918"/>
                <a:gd name="T11" fmla="*/ 2147483647 h 1566"/>
                <a:gd name="T12" fmla="*/ 2147483647 w 918"/>
                <a:gd name="T13" fmla="*/ 2147483647 h 1566"/>
                <a:gd name="T14" fmla="*/ 2147483647 w 918"/>
                <a:gd name="T15" fmla="*/ 2147483647 h 1566"/>
                <a:gd name="T16" fmla="*/ 2147483647 w 918"/>
                <a:gd name="T17" fmla="*/ 2147483647 h 1566"/>
                <a:gd name="T18" fmla="*/ 2147483647 w 918"/>
                <a:gd name="T19" fmla="*/ 2147483647 h 1566"/>
                <a:gd name="T20" fmla="*/ 2147483647 w 918"/>
                <a:gd name="T21" fmla="*/ 2147483647 h 1566"/>
                <a:gd name="T22" fmla="*/ 2147483647 w 918"/>
                <a:gd name="T23" fmla="*/ 2147483647 h 1566"/>
                <a:gd name="T24" fmla="*/ 2147483647 w 918"/>
                <a:gd name="T25" fmla="*/ 2147483647 h 1566"/>
                <a:gd name="T26" fmla="*/ 2147483647 w 918"/>
                <a:gd name="T27" fmla="*/ 2147483647 h 1566"/>
                <a:gd name="T28" fmla="*/ 2147483647 w 918"/>
                <a:gd name="T29" fmla="*/ 0 h 15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18"/>
                <a:gd name="T46" fmla="*/ 0 h 1566"/>
                <a:gd name="T47" fmla="*/ 918 w 918"/>
                <a:gd name="T48" fmla="*/ 1566 h 15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18" h="1566">
                  <a:moveTo>
                    <a:pt x="0" y="1566"/>
                  </a:moveTo>
                  <a:cubicBezTo>
                    <a:pt x="3" y="1565"/>
                    <a:pt x="57" y="1553"/>
                    <a:pt x="63" y="1548"/>
                  </a:cubicBezTo>
                  <a:cubicBezTo>
                    <a:pt x="113" y="1509"/>
                    <a:pt x="137" y="1456"/>
                    <a:pt x="180" y="1413"/>
                  </a:cubicBezTo>
                  <a:cubicBezTo>
                    <a:pt x="193" y="1375"/>
                    <a:pt x="212" y="1363"/>
                    <a:pt x="234" y="1332"/>
                  </a:cubicBezTo>
                  <a:cubicBezTo>
                    <a:pt x="268" y="1284"/>
                    <a:pt x="283" y="1230"/>
                    <a:pt x="333" y="1197"/>
                  </a:cubicBezTo>
                  <a:cubicBezTo>
                    <a:pt x="401" y="1096"/>
                    <a:pt x="459" y="990"/>
                    <a:pt x="513" y="882"/>
                  </a:cubicBezTo>
                  <a:cubicBezTo>
                    <a:pt x="535" y="837"/>
                    <a:pt x="548" y="789"/>
                    <a:pt x="576" y="747"/>
                  </a:cubicBezTo>
                  <a:cubicBezTo>
                    <a:pt x="589" y="694"/>
                    <a:pt x="618" y="648"/>
                    <a:pt x="648" y="603"/>
                  </a:cubicBezTo>
                  <a:cubicBezTo>
                    <a:pt x="661" y="584"/>
                    <a:pt x="664" y="560"/>
                    <a:pt x="675" y="540"/>
                  </a:cubicBezTo>
                  <a:cubicBezTo>
                    <a:pt x="690" y="514"/>
                    <a:pt x="708" y="487"/>
                    <a:pt x="720" y="459"/>
                  </a:cubicBezTo>
                  <a:cubicBezTo>
                    <a:pt x="728" y="442"/>
                    <a:pt x="727" y="421"/>
                    <a:pt x="738" y="405"/>
                  </a:cubicBezTo>
                  <a:cubicBezTo>
                    <a:pt x="768" y="361"/>
                    <a:pt x="793" y="294"/>
                    <a:pt x="810" y="243"/>
                  </a:cubicBezTo>
                  <a:cubicBezTo>
                    <a:pt x="829" y="187"/>
                    <a:pt x="847" y="133"/>
                    <a:pt x="873" y="81"/>
                  </a:cubicBezTo>
                  <a:cubicBezTo>
                    <a:pt x="877" y="73"/>
                    <a:pt x="877" y="62"/>
                    <a:pt x="882" y="54"/>
                  </a:cubicBezTo>
                  <a:cubicBezTo>
                    <a:pt x="893" y="35"/>
                    <a:pt x="918" y="0"/>
                    <a:pt x="918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875" name="Freeform 9"/>
            <p:cNvSpPr>
              <a:spLocks/>
            </p:cNvSpPr>
            <p:nvPr/>
          </p:nvSpPr>
          <p:spPr bwMode="auto">
            <a:xfrm>
              <a:off x="1375272" y="3622749"/>
              <a:ext cx="1000125" cy="1514475"/>
            </a:xfrm>
            <a:custGeom>
              <a:avLst/>
              <a:gdLst>
                <a:gd name="T0" fmla="*/ 0 w 630"/>
                <a:gd name="T1" fmla="*/ 2147483647 h 954"/>
                <a:gd name="T2" fmla="*/ 2147483647 w 630"/>
                <a:gd name="T3" fmla="*/ 2147483647 h 954"/>
                <a:gd name="T4" fmla="*/ 2147483647 w 630"/>
                <a:gd name="T5" fmla="*/ 2147483647 h 954"/>
                <a:gd name="T6" fmla="*/ 2147483647 w 630"/>
                <a:gd name="T7" fmla="*/ 2147483647 h 954"/>
                <a:gd name="T8" fmla="*/ 2147483647 w 630"/>
                <a:gd name="T9" fmla="*/ 2147483647 h 954"/>
                <a:gd name="T10" fmla="*/ 2147483647 w 630"/>
                <a:gd name="T11" fmla="*/ 2147483647 h 954"/>
                <a:gd name="T12" fmla="*/ 2147483647 w 630"/>
                <a:gd name="T13" fmla="*/ 2147483647 h 954"/>
                <a:gd name="T14" fmla="*/ 2147483647 w 630"/>
                <a:gd name="T15" fmla="*/ 2147483647 h 954"/>
                <a:gd name="T16" fmla="*/ 2147483647 w 630"/>
                <a:gd name="T17" fmla="*/ 2147483647 h 954"/>
                <a:gd name="T18" fmla="*/ 2147483647 w 630"/>
                <a:gd name="T19" fmla="*/ 0 h 9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0"/>
                <a:gd name="T31" fmla="*/ 0 h 954"/>
                <a:gd name="T32" fmla="*/ 630 w 630"/>
                <a:gd name="T33" fmla="*/ 954 h 9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0" h="954">
                  <a:moveTo>
                    <a:pt x="0" y="954"/>
                  </a:moveTo>
                  <a:cubicBezTo>
                    <a:pt x="29" y="944"/>
                    <a:pt x="81" y="909"/>
                    <a:pt x="81" y="909"/>
                  </a:cubicBezTo>
                  <a:cubicBezTo>
                    <a:pt x="173" y="771"/>
                    <a:pt x="277" y="642"/>
                    <a:pt x="369" y="504"/>
                  </a:cubicBezTo>
                  <a:cubicBezTo>
                    <a:pt x="399" y="459"/>
                    <a:pt x="429" y="414"/>
                    <a:pt x="459" y="369"/>
                  </a:cubicBezTo>
                  <a:cubicBezTo>
                    <a:pt x="471" y="351"/>
                    <a:pt x="483" y="333"/>
                    <a:pt x="495" y="315"/>
                  </a:cubicBezTo>
                  <a:cubicBezTo>
                    <a:pt x="501" y="306"/>
                    <a:pt x="513" y="288"/>
                    <a:pt x="513" y="288"/>
                  </a:cubicBezTo>
                  <a:cubicBezTo>
                    <a:pt x="538" y="189"/>
                    <a:pt x="500" y="313"/>
                    <a:pt x="549" y="225"/>
                  </a:cubicBezTo>
                  <a:cubicBezTo>
                    <a:pt x="573" y="181"/>
                    <a:pt x="575" y="132"/>
                    <a:pt x="603" y="90"/>
                  </a:cubicBezTo>
                  <a:cubicBezTo>
                    <a:pt x="606" y="78"/>
                    <a:pt x="608" y="66"/>
                    <a:pt x="612" y="54"/>
                  </a:cubicBezTo>
                  <a:cubicBezTo>
                    <a:pt x="617" y="36"/>
                    <a:pt x="630" y="0"/>
                    <a:pt x="63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876" name="Text Box 10"/>
            <p:cNvSpPr txBox="1">
              <a:spLocks noChangeArrowheads="1"/>
            </p:cNvSpPr>
            <p:nvPr/>
          </p:nvSpPr>
          <p:spPr bwMode="auto">
            <a:xfrm>
              <a:off x="1246684" y="5203899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Ρ1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77" name="Rectangle 11"/>
            <p:cNvSpPr>
              <a:spLocks noChangeArrowheads="1"/>
            </p:cNvSpPr>
            <p:nvPr/>
          </p:nvSpPr>
          <p:spPr bwMode="auto">
            <a:xfrm>
              <a:off x="2389684" y="3375099"/>
              <a:ext cx="45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Ρ΄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78" name="Rectangle 12"/>
            <p:cNvSpPr>
              <a:spLocks noChangeArrowheads="1"/>
            </p:cNvSpPr>
            <p:nvPr/>
          </p:nvSpPr>
          <p:spPr bwMode="auto">
            <a:xfrm>
              <a:off x="560884" y="5203899"/>
              <a:ext cx="539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</a:t>
              </a:r>
              <a:r>
                <a:rPr lang="el-GR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79" name="Rectangle 13"/>
            <p:cNvSpPr>
              <a:spLocks noChangeArrowheads="1"/>
            </p:cNvSpPr>
            <p:nvPr/>
          </p:nvSpPr>
          <p:spPr bwMode="auto">
            <a:xfrm>
              <a:off x="2161084" y="2079699"/>
              <a:ext cx="539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C4A1A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AU" altLang="el-GR" sz="18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R2</a:t>
              </a:r>
              <a:endParaRPr lang="en-GB" altLang="el-GR" sz="180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917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312B794-5B8F-446A-83B9-50F15F4A1873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Οπισθιο</a:t>
            </a:r>
            <a:r>
              <a:rPr lang="el-GR" dirty="0"/>
              <a:t>-πρόσθια κεντρική τεχνική </a:t>
            </a:r>
            <a:r>
              <a:rPr lang="el-GR" sz="3000" b="0" dirty="0" smtClean="0"/>
              <a:t>4/6</a:t>
            </a:r>
            <a:endParaRPr lang="el-GR" dirty="0"/>
          </a:p>
        </p:txBody>
      </p:sp>
      <p:sp>
        <p:nvSpPr>
          <p:cNvPr id="37891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229600" cy="29527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altLang="el-GR" smtClean="0"/>
              <a:t>Στην ΑΜΣΣ η ΟΠ πίεση 42 ± 11 Ν στον Α5 προκαλεί πάντα έκταση στα επίπεδα Α2-Α3 και Α3-Α4, στο επίπεδο Α7-Θ1 συνήθως προκαλεί κάμψη (σε κάποιους έκταση), ενώ στα επίπεδα Α4-Α5, Α5-Α6 και Α6-Α7 μπορεί να προκαλέσει είτε κάμψη (σε περισσότερους στο Α4-Α5 και σε λιγότερους στο Α6-Α7) είτε έκταση</a:t>
            </a:r>
            <a:r>
              <a:rPr lang="en-US" altLang="el-GR" smtClean="0"/>
              <a:t>.</a:t>
            </a:r>
            <a:endParaRPr lang="el-GR" altLang="el-GR" smtClean="0"/>
          </a:p>
          <a:p>
            <a:pPr eaLnBrk="1" hangingPunct="1">
              <a:lnSpc>
                <a:spcPct val="120000"/>
              </a:lnSpc>
            </a:pPr>
            <a:endParaRPr lang="el-GR" altLang="el-GR" smtClean="0"/>
          </a:p>
        </p:txBody>
      </p:sp>
      <p:sp>
        <p:nvSpPr>
          <p:cNvPr id="5" name="Ορθογώνιο 4"/>
          <p:cNvSpPr/>
          <p:nvPr/>
        </p:nvSpPr>
        <p:spPr>
          <a:xfrm>
            <a:off x="6153150" y="4518025"/>
            <a:ext cx="16351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(Lee et al 2005)</a:t>
            </a:r>
          </a:p>
        </p:txBody>
      </p:sp>
      <p:sp>
        <p:nvSpPr>
          <p:cNvPr id="39941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1609AC3-D306-40D5-80EA-A6D5FCC6B4BD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Οπισθιο</a:t>
            </a:r>
            <a:r>
              <a:rPr lang="el-GR" dirty="0"/>
              <a:t>-πρόσθια κεντρική τεχνική </a:t>
            </a:r>
            <a:r>
              <a:rPr lang="el-GR" sz="3000" b="0" dirty="0" smtClean="0"/>
              <a:t>5/6</a:t>
            </a:r>
            <a:endParaRPr lang="el-GR" dirty="0"/>
          </a:p>
        </p:txBody>
      </p:sp>
      <p:sp>
        <p:nvSpPr>
          <p:cNvPr id="38915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229600" cy="4681538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l-GR" altLang="el-GR" dirty="0" smtClean="0"/>
              <a:t>Στην ακτινογραφική μελέτη των </a:t>
            </a:r>
            <a:r>
              <a:rPr lang="el-GR" altLang="el-GR" dirty="0" err="1" smtClean="0"/>
              <a:t>Lee</a:t>
            </a:r>
            <a:r>
              <a:rPr lang="el-GR" altLang="el-GR" dirty="0" smtClean="0"/>
              <a:t> &amp; </a:t>
            </a:r>
            <a:r>
              <a:rPr lang="el-GR" altLang="el-GR" dirty="0" err="1" smtClean="0"/>
              <a:t>Evans</a:t>
            </a:r>
            <a:r>
              <a:rPr lang="el-GR" altLang="el-GR" dirty="0" smtClean="0"/>
              <a:t> (1997) βρέθηκε ότι με την εφαρμογή της ΟΠ τεχνικής στην ΟΜ όλοι οι σπόνδυλοι εκτείνονται εκτός από το επίπεδο Ο5-Ι1 το οποίο κάμπτεται</a:t>
            </a:r>
            <a:r>
              <a:rPr lang="en-US" altLang="el-GR" dirty="0" smtClean="0"/>
              <a:t>.</a:t>
            </a:r>
            <a:endParaRPr lang="el-GR" altLang="el-GR" dirty="0" smtClean="0"/>
          </a:p>
          <a:p>
            <a:pPr eaLnBrk="1" hangingPunct="1"/>
            <a:endParaRPr lang="el-GR" altLang="el-GR" dirty="0" smtClean="0"/>
          </a:p>
        </p:txBody>
      </p:sp>
      <p:sp>
        <p:nvSpPr>
          <p:cNvPr id="4096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1273357-9621-46AE-BE89-7F51CFCFA8E5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Οπισθιο</a:t>
            </a:r>
            <a:r>
              <a:rPr lang="el-GR" dirty="0"/>
              <a:t>-πρόσθια κεντρική τεχνική </a:t>
            </a:r>
            <a:r>
              <a:rPr lang="el-GR" sz="3000" b="0" dirty="0" smtClean="0"/>
              <a:t>6/6</a:t>
            </a:r>
            <a:endParaRPr lang="el-GR" dirty="0"/>
          </a:p>
        </p:txBody>
      </p:sp>
      <p:sp>
        <p:nvSpPr>
          <p:cNvPr id="39939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7931150" cy="50419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Οι </a:t>
            </a:r>
            <a:r>
              <a:rPr lang="en-US" altLang="el-GR" dirty="0" err="1" smtClean="0"/>
              <a:t>Kulig</a:t>
            </a:r>
            <a:r>
              <a:rPr lang="en-US" altLang="el-GR" dirty="0" smtClean="0"/>
              <a:t> et al 2007</a:t>
            </a:r>
            <a:r>
              <a:rPr lang="el-GR" altLang="el-GR" dirty="0" smtClean="0"/>
              <a:t> χρησιμοποιώντας τον μαγνητικό τομογράφο, διερεύνησαν την κίνηση των οσφυϊκών σπονδύλων κατά την ΟΠ τεχνική.</a:t>
            </a:r>
          </a:p>
          <a:p>
            <a:pPr eaLnBrk="1" hangingPunct="1"/>
            <a:r>
              <a:rPr lang="el-GR" altLang="el-GR" dirty="0" smtClean="0"/>
              <a:t>Συμμετέχοντες </a:t>
            </a:r>
            <a:r>
              <a:rPr lang="el-GR" altLang="el-GR" dirty="0" err="1" smtClean="0"/>
              <a:t>ασυμπτωματικοί</a:t>
            </a:r>
            <a:r>
              <a:rPr lang="en-US" altLang="el-GR" dirty="0" smtClean="0"/>
              <a:t> </a:t>
            </a:r>
            <a:r>
              <a:rPr lang="el-GR" altLang="el-GR" dirty="0" smtClean="0"/>
              <a:t>: 12 άνδρες και 8 γυναίκες ηλικίας 22-42 ετών,</a:t>
            </a:r>
          </a:p>
          <a:p>
            <a:pPr eaLnBrk="1" hangingPunct="1"/>
            <a:r>
              <a:rPr lang="el-GR" altLang="el-GR" dirty="0" smtClean="0"/>
              <a:t>O φ/της με εμπειρία 15 ετών κινούσε (βαθμός IV) και χαλάρωνε αργά (1-2 </a:t>
            </a:r>
            <a:r>
              <a:rPr lang="el-GR" altLang="el-GR" dirty="0" err="1" smtClean="0"/>
              <a:t>sec</a:t>
            </a:r>
            <a:r>
              <a:rPr lang="el-GR" altLang="el-GR" dirty="0" smtClean="0"/>
              <a:t> και έμενε στο τέλος της τροχιάς 5 </a:t>
            </a:r>
            <a:r>
              <a:rPr lang="el-GR" altLang="el-GR" dirty="0" err="1" smtClean="0"/>
              <a:t>sec</a:t>
            </a:r>
            <a:r>
              <a:rPr lang="el-GR" altLang="el-GR" dirty="0" smtClean="0"/>
              <a:t>),</a:t>
            </a:r>
          </a:p>
          <a:p>
            <a:pPr eaLnBrk="1" hangingPunct="1"/>
            <a:r>
              <a:rPr lang="el-GR" altLang="el-GR" dirty="0" smtClean="0"/>
              <a:t>Η ΟΠ πίεση εφαρμοζόταν σε όλους τους σπονδύλους από κάτω προς τα επάνω.</a:t>
            </a:r>
          </a:p>
        </p:txBody>
      </p:sp>
      <p:sp>
        <p:nvSpPr>
          <p:cNvPr id="41989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1D2CDD0-30AD-499C-A8CB-8C007B6C1F58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Οπισθιο-πρόσθια κεντρική τεχνική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619250"/>
            <a:ext cx="8104188" cy="504190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Τα αποτελέσματα έδειξαν ότι η </a:t>
            </a:r>
            <a:r>
              <a:rPr lang="el-GR" dirty="0"/>
              <a:t>κίνηση του σπονδύλου που πιεζόταν </a:t>
            </a:r>
            <a:r>
              <a:rPr lang="el-GR" dirty="0" smtClean="0"/>
              <a:t>ήταν</a:t>
            </a:r>
            <a:r>
              <a:rPr lang="en-US" dirty="0" smtClean="0"/>
              <a:t> </a:t>
            </a:r>
            <a:r>
              <a:rPr lang="el-GR" dirty="0" smtClean="0"/>
              <a:t>:</a:t>
            </a:r>
          </a:p>
          <a:p>
            <a:pPr marL="539750" eaLnBrk="1" fontAlgn="auto" hangingPunct="1">
              <a:spcBef>
                <a:spcPts val="18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39750" algn="l"/>
              </a:tabLst>
              <a:defRPr/>
            </a:pPr>
            <a:r>
              <a:rPr lang="el-GR" sz="2200" dirty="0" smtClean="0"/>
              <a:t>γωνιακή κίνηση (έκταση) ~ 3-4</a:t>
            </a:r>
            <a:r>
              <a:rPr lang="el-GR" sz="2200" baseline="30000" dirty="0" smtClean="0"/>
              <a:t>ο</a:t>
            </a:r>
            <a:r>
              <a:rPr lang="el-GR" sz="2200" dirty="0" smtClean="0"/>
              <a:t>, </a:t>
            </a:r>
          </a:p>
          <a:p>
            <a:pPr marL="539750" eaLnBrk="1" fontAlgn="auto" hangingPunct="1">
              <a:spcBef>
                <a:spcPts val="18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39750" algn="l"/>
              </a:tabLst>
              <a:defRPr/>
            </a:pPr>
            <a:r>
              <a:rPr lang="el-GR" sz="2200" dirty="0" err="1" smtClean="0"/>
              <a:t>μετατοπιστική</a:t>
            </a:r>
            <a:r>
              <a:rPr lang="el-GR" sz="2200" dirty="0" smtClean="0"/>
              <a:t> κίνηση  ~2 mm. 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Οι υπόλοιποι σπόνδυλοι ακολουθούσαν την ίδια κατεύθυνση, αλλά σε μικρότερη τροχιά.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Κατά την ΟΠ πίεση του Ο1 και Ο2, ο Ο4 και ο Ο5 είχαν την τάση για κάμψη.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</p:txBody>
      </p:sp>
      <p:sp>
        <p:nvSpPr>
          <p:cNvPr id="4301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4CFBDC-72B6-4E9B-B9C4-651C2AEAA3C6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Ερμηνεία των αποτελεσμάτων της μελέτης </a:t>
            </a:r>
            <a:r>
              <a:rPr lang="en-US" altLang="el-GR" dirty="0" err="1" smtClean="0"/>
              <a:t>Kulig</a:t>
            </a:r>
            <a:r>
              <a:rPr lang="en-US" altLang="el-GR" dirty="0" smtClean="0"/>
              <a:t> et al 2007</a:t>
            </a:r>
            <a:r>
              <a:rPr lang="el-GR" altLang="el-GR" dirty="0" smtClean="0"/>
              <a:t> </a:t>
            </a:r>
          </a:p>
        </p:txBody>
      </p:sp>
      <p:sp>
        <p:nvSpPr>
          <p:cNvPr id="41987" name="Θέση περιεχομένου 2"/>
          <p:cNvSpPr>
            <a:spLocks noGrp="1"/>
          </p:cNvSpPr>
          <p:nvPr>
            <p:ph idx="1"/>
          </p:nvPr>
        </p:nvSpPr>
        <p:spPr>
          <a:xfrm>
            <a:off x="539750" y="1557338"/>
            <a:ext cx="7848600" cy="4589462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smtClean="0"/>
              <a:t>Η κίνηση του υποκείμενου σπονδύλου είναι μεγαλύτερη απ’ ότι του υπερκείμενου λόγω συμπίεσης των αρθρικών επιφανειών,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smtClean="0"/>
              <a:t>Η κίνηση του υπερκείμενου σπονδύλου είναι μικρότερη απ’ ότι του υποκείμενου λόγω διάτασης του αρθρικού θυλάκου,</a:t>
            </a:r>
            <a:endParaRPr lang="en-US" altLang="el-GR" smtClean="0"/>
          </a:p>
          <a:p>
            <a:pPr eaLnBrk="1" hangingPunct="1">
              <a:spcBef>
                <a:spcPts val="2400"/>
              </a:spcBef>
            </a:pPr>
            <a:r>
              <a:rPr lang="el-GR" altLang="el-GR" smtClean="0"/>
              <a:t>Η τάση για κάμψη των υποκείμενων σπονδύλων και μείωση του οσφυϊκού κυρτώματος πιθανώς να οφείλεται στην σταθερή μάζα της λεκάνης. </a:t>
            </a:r>
          </a:p>
        </p:txBody>
      </p:sp>
      <p:sp>
        <p:nvSpPr>
          <p:cNvPr id="4403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E974B11-509A-41A0-8850-79712A5F5608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Αρθροκινηματική </a:t>
            </a:r>
            <a:r>
              <a:rPr lang="el-GR" dirty="0" smtClean="0"/>
              <a:t>ΑΜΣΣ – Κάμψη </a:t>
            </a:r>
            <a:r>
              <a:rPr lang="el-GR" sz="3000" b="0" dirty="0" smtClean="0"/>
              <a:t>1</a:t>
            </a:r>
            <a:r>
              <a:rPr lang="en-US" sz="3000" b="0" dirty="0" smtClean="0"/>
              <a:t>/</a:t>
            </a:r>
            <a:r>
              <a:rPr lang="el-GR" sz="3000" b="0" dirty="0" smtClean="0"/>
              <a:t>5</a:t>
            </a:r>
            <a:endParaRPr lang="el-GR" sz="3000" b="0" dirty="0"/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611560" y="1700808"/>
            <a:ext cx="8075240" cy="4249142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Συνολική κάμψη κεφαλής – αυχένα: 45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 – 50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Ινιακό – Α1: κύλιση κοιλιακή, ολίσθηση ραχιαία.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Α1 – Α2: ο άτλαντας κλίνει προς τα εμπρός.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Α2 – Α7: οι ΖΑ αρθρώσεις ολισθαίνουν κεφαλικά/κοιλιακά.</a:t>
            </a:r>
          </a:p>
        </p:txBody>
      </p:sp>
      <p:sp>
        <p:nvSpPr>
          <p:cNvPr id="8195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AC868C-200A-4806-A483-37CEAB82BA88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err="1" smtClean="0"/>
              <a:t>Παλίνα</a:t>
            </a:r>
            <a:r>
              <a:rPr lang="el-GR" sz="2000" dirty="0" smtClean="0"/>
              <a:t> </a:t>
            </a:r>
            <a:r>
              <a:rPr lang="el-GR" sz="2000" dirty="0" err="1" smtClean="0"/>
              <a:t>Καρακασίδου</a:t>
            </a:r>
            <a:r>
              <a:rPr lang="el-GR" sz="2000" dirty="0" smtClean="0"/>
              <a:t> 2014. </a:t>
            </a:r>
            <a:r>
              <a:rPr lang="el-GR" sz="2000" dirty="0" err="1" smtClean="0"/>
              <a:t>Παλίνα</a:t>
            </a:r>
            <a:r>
              <a:rPr lang="el-GR" sz="2000" dirty="0" smtClean="0"/>
              <a:t> </a:t>
            </a:r>
            <a:r>
              <a:rPr lang="el-GR" sz="2000" dirty="0" err="1" smtClean="0"/>
              <a:t>Καρακασίδου</a:t>
            </a:r>
            <a:r>
              <a:rPr lang="el-GR" sz="2000" dirty="0" smtClean="0"/>
              <a:t>. </a:t>
            </a:r>
            <a:r>
              <a:rPr lang="el-GR" sz="2000" dirty="0"/>
              <a:t>«Τεχνικές Κινητοποίησης και Θεραπευτικοί Χειρισμοί (Θ). </a:t>
            </a:r>
            <a:r>
              <a:rPr lang="el-GR" sz="2000" dirty="0" smtClean="0"/>
              <a:t>Ενότητα 11</a:t>
            </a:r>
            <a:r>
              <a:rPr lang="en-US" sz="2000" dirty="0" smtClean="0"/>
              <a:t>:</a:t>
            </a:r>
            <a:r>
              <a:rPr lang="el-GR" sz="2000" dirty="0"/>
              <a:t> Βασικές αρχές εξέτασης και κινητοποίησης Σπονδυλικής Στήλης».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latin typeface="+mn-lt"/>
              </a:rPr>
              <a:t>αδειοδόχο</a:t>
            </a:r>
            <a:endParaRPr lang="el-GR" dirty="0">
              <a:latin typeface="+mn-lt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 err="1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</a:t>
            </a:r>
            <a:r>
              <a:rPr lang="el-GR" dirty="0" err="1">
                <a:latin typeface="+mn-lt"/>
              </a:rPr>
              <a:t>αδειοδόχο</a:t>
            </a:r>
            <a:r>
              <a:rPr lang="el-GR" dirty="0">
                <a:latin typeface="+mn-lt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8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6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Αρθροκινηματική</a:t>
            </a:r>
            <a:r>
              <a:rPr lang="el-GR" dirty="0"/>
              <a:t> ΑΜΣΣ – Κάμψη </a:t>
            </a:r>
            <a:r>
              <a:rPr lang="el-GR" sz="3000" b="0" dirty="0" smtClean="0"/>
              <a:t>2</a:t>
            </a:r>
            <a:r>
              <a:rPr lang="en-US" sz="3000" b="0" dirty="0" smtClean="0"/>
              <a:t>/</a:t>
            </a:r>
            <a:r>
              <a:rPr lang="el-GR" sz="3000" b="0" dirty="0"/>
              <a:t>5</a:t>
            </a:r>
            <a:endParaRPr lang="el-GR" dirty="0"/>
          </a:p>
        </p:txBody>
      </p:sp>
      <p:sp>
        <p:nvSpPr>
          <p:cNvPr id="8195" name="Content Placeholder 4"/>
          <p:cNvSpPr>
            <a:spLocks noGrp="1"/>
          </p:cNvSpPr>
          <p:nvPr>
            <p:ph idx="1"/>
          </p:nvPr>
        </p:nvSpPr>
        <p:spPr>
          <a:xfrm>
            <a:off x="611560" y="1571625"/>
            <a:ext cx="8075240" cy="4378325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Συνολική έκταση κεφαλής – αυχένα: 80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Ινιακό – Α1: κύλιση ραχιαία, ολίσθηση κοιλιακή.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Α1 – Α2: ο άτλαντας κλίνει προς τα πίσω.</a:t>
            </a:r>
          </a:p>
          <a:p>
            <a:pPr eaLnBrk="1" hangingPunct="1">
              <a:spcBef>
                <a:spcPts val="2400"/>
              </a:spcBef>
            </a:pPr>
            <a:r>
              <a:rPr lang="el-GR" altLang="el-GR" dirty="0" smtClean="0"/>
              <a:t>Α2 – Α7: οι ΖΑ αρθρώσεις ολισθαίνουν </a:t>
            </a:r>
            <a:r>
              <a:rPr lang="el-GR" altLang="el-GR" dirty="0" err="1" smtClean="0"/>
              <a:t>ουριαία</a:t>
            </a:r>
            <a:r>
              <a:rPr lang="el-GR" altLang="el-GR" dirty="0" smtClean="0"/>
              <a:t>/ραχιαία.</a:t>
            </a:r>
          </a:p>
        </p:txBody>
      </p:sp>
      <p:sp>
        <p:nvSpPr>
          <p:cNvPr id="922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74F21F-B8E2-44F6-A7BE-5E7225A760D0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08143" cy="1152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Αρθροκινηματική</a:t>
            </a:r>
            <a:r>
              <a:rPr lang="el-GR" dirty="0"/>
              <a:t> ΑΜΣΣ – Κάμψη </a:t>
            </a:r>
            <a:r>
              <a:rPr lang="el-GR" sz="3000" b="0" dirty="0" smtClean="0"/>
              <a:t>3</a:t>
            </a:r>
            <a:r>
              <a:rPr lang="en-US" sz="3000" b="0" dirty="0" smtClean="0"/>
              <a:t>/</a:t>
            </a:r>
            <a:r>
              <a:rPr lang="el-GR" sz="3000" b="0" dirty="0"/>
              <a:t>5</a:t>
            </a:r>
            <a:endParaRPr lang="el-GR" dirty="0"/>
          </a:p>
        </p:txBody>
      </p:sp>
      <p:sp>
        <p:nvSpPr>
          <p:cNvPr id="9219" name="Content Placeholder 4"/>
          <p:cNvSpPr>
            <a:spLocks noGrp="1"/>
          </p:cNvSpPr>
          <p:nvPr>
            <p:ph idx="1"/>
          </p:nvPr>
        </p:nvSpPr>
        <p:spPr>
          <a:xfrm>
            <a:off x="611560" y="1628130"/>
            <a:ext cx="8075240" cy="4393158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Συνολική στροφή κεφαλής – αυχένα προς μία κατεύθυνση: 80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.</a:t>
            </a:r>
          </a:p>
          <a:p>
            <a:pPr eaLnBrk="1" hangingPunct="1"/>
            <a:r>
              <a:rPr lang="el-GR" altLang="el-GR" dirty="0" smtClean="0"/>
              <a:t>Π.χ., δεξιά στροφή:</a:t>
            </a:r>
          </a:p>
          <a:p>
            <a:pPr lvl="1" eaLnBrk="1" hangingPunct="1"/>
            <a:r>
              <a:rPr lang="el-GR" altLang="el-GR" dirty="0" smtClean="0"/>
              <a:t>Ινιακό – Α1 και Α1 – Α2: οι δεξιές αρθρώσεις ολισθαίνουν ραχιαία, ενώ οι αριστερές κοιλιακά.</a:t>
            </a:r>
          </a:p>
          <a:p>
            <a:pPr lvl="1" eaLnBrk="1" hangingPunct="1"/>
            <a:r>
              <a:rPr lang="el-GR" altLang="el-GR" dirty="0" smtClean="0"/>
              <a:t>Α2 – Α7: οι δεξιές ΖΑ αρθρώσεις ολισθαίνουν ραχιαία/</a:t>
            </a:r>
            <a:r>
              <a:rPr lang="el-GR" altLang="el-GR" dirty="0" err="1" smtClean="0"/>
              <a:t>ουριαία</a:t>
            </a:r>
            <a:r>
              <a:rPr lang="el-GR" altLang="el-GR" dirty="0" smtClean="0"/>
              <a:t>, ενώ οι αριστερές  κοιλιακά/κεφαλικά</a:t>
            </a:r>
            <a:r>
              <a:rPr lang="el-GR" altLang="el-GR" dirty="0"/>
              <a:t>.</a:t>
            </a:r>
            <a:endParaRPr lang="el-GR" altLang="el-GR" dirty="0" smtClean="0"/>
          </a:p>
        </p:txBody>
      </p:sp>
      <p:sp>
        <p:nvSpPr>
          <p:cNvPr id="1024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8E013B7-5A3B-4505-BF21-77BCB5F78907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08912" cy="1152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Αρθροκινηματική</a:t>
            </a:r>
            <a:r>
              <a:rPr lang="el-GR" dirty="0"/>
              <a:t> ΑΜΣΣ – Κάμψη </a:t>
            </a:r>
            <a:r>
              <a:rPr lang="el-GR" sz="3000" b="0" dirty="0" smtClean="0"/>
              <a:t>4</a:t>
            </a:r>
            <a:r>
              <a:rPr lang="en-US" sz="3000" b="0" dirty="0" smtClean="0"/>
              <a:t>/</a:t>
            </a:r>
            <a:r>
              <a:rPr lang="el-GR" sz="3000" b="0" dirty="0"/>
              <a:t>5</a:t>
            </a:r>
            <a:endParaRPr lang="el-GR" dirty="0"/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>
          <a:xfrm>
            <a:off x="611560" y="1628800"/>
            <a:ext cx="8075240" cy="432115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Συνολική πλάγια κάμψη κεφαλής-αυχένα: 40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.</a:t>
            </a:r>
          </a:p>
          <a:p>
            <a:pPr eaLnBrk="1" hangingPunct="1"/>
            <a:r>
              <a:rPr lang="el-GR" altLang="el-GR" dirty="0" smtClean="0"/>
              <a:t>Ινιακό – Α1: κύλιση προς την κατεύθυνση της κίνησης, ολίσθηση αντίθετη.</a:t>
            </a:r>
          </a:p>
          <a:p>
            <a:pPr eaLnBrk="1" hangingPunct="1"/>
            <a:r>
              <a:rPr lang="el-GR" altLang="el-GR" dirty="0" smtClean="0"/>
              <a:t>Α1 – Α2: ελάχιστη κίνηση.</a:t>
            </a:r>
          </a:p>
          <a:p>
            <a:pPr eaLnBrk="1" hangingPunct="1"/>
            <a:r>
              <a:rPr lang="el-GR" altLang="el-GR" dirty="0" smtClean="0"/>
              <a:t>Α2 – Α7: οι σύστοιχες προς την πλάγια κάμψη ΖΑ αρθρώσεις ολισθαίνουν </a:t>
            </a:r>
            <a:r>
              <a:rPr lang="el-GR" altLang="el-GR" dirty="0" err="1" smtClean="0"/>
              <a:t>ουριαία</a:t>
            </a:r>
            <a:r>
              <a:rPr lang="el-GR" altLang="el-GR" dirty="0" smtClean="0"/>
              <a:t>/ραχιαία, ενώ οι αντίθετες κεφαλικά/κοιλιακά.</a:t>
            </a:r>
          </a:p>
          <a:p>
            <a:pPr eaLnBrk="1" hangingPunct="1"/>
            <a:endParaRPr lang="el-GR" altLang="el-GR" dirty="0" smtClean="0"/>
          </a:p>
        </p:txBody>
      </p:sp>
      <p:sp>
        <p:nvSpPr>
          <p:cNvPr id="1126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62E69B-4209-4AAF-99CE-9352A9F1B844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08143" cy="1152525"/>
          </a:xfrm>
        </p:spPr>
        <p:txBody>
          <a:bodyPr/>
          <a:lstStyle/>
          <a:p>
            <a:pPr eaLnBrk="1" hangingPunct="1"/>
            <a:r>
              <a:rPr lang="el-GR" dirty="0" err="1"/>
              <a:t>Αρθροκινηματική</a:t>
            </a:r>
            <a:r>
              <a:rPr lang="el-GR" dirty="0"/>
              <a:t> ΑΜΣΣ – Κάμψη </a:t>
            </a:r>
            <a:r>
              <a:rPr lang="el-GR" sz="3000" b="0" dirty="0" smtClean="0"/>
              <a:t>5</a:t>
            </a:r>
            <a:r>
              <a:rPr lang="en-US" sz="3000" b="0" dirty="0" smtClean="0"/>
              <a:t>/</a:t>
            </a:r>
            <a:r>
              <a:rPr lang="el-GR" sz="3000" b="0" dirty="0"/>
              <a:t>5</a:t>
            </a:r>
            <a:endParaRPr lang="el-GR" altLang="el-GR" dirty="0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8003232" cy="4164012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Προβολή κεφαλής:</a:t>
            </a:r>
          </a:p>
          <a:p>
            <a:pPr lvl="1" eaLnBrk="1" hangingPunct="1"/>
            <a:r>
              <a:rPr lang="el-GR" altLang="el-GR" dirty="0" smtClean="0"/>
              <a:t>Οι άνω σπόνδυλοι εκτείνονται.</a:t>
            </a:r>
          </a:p>
          <a:p>
            <a:pPr lvl="1" eaLnBrk="1" hangingPunct="1"/>
            <a:r>
              <a:rPr lang="el-GR" altLang="el-GR" dirty="0" smtClean="0"/>
              <a:t>Οι κάτω σπόνδυλοι κάμπτονται.</a:t>
            </a:r>
          </a:p>
          <a:p>
            <a:pPr eaLnBrk="1" hangingPunct="1"/>
            <a:r>
              <a:rPr lang="el-GR" altLang="el-GR" dirty="0" smtClean="0"/>
              <a:t>Προσέγγιση κεφαλής:</a:t>
            </a:r>
          </a:p>
          <a:p>
            <a:pPr lvl="1" eaLnBrk="1" hangingPunct="1"/>
            <a:r>
              <a:rPr lang="el-GR" altLang="el-GR" dirty="0" smtClean="0"/>
              <a:t>Οι άνω σπόνδυλοι κάμπτονται.</a:t>
            </a:r>
          </a:p>
          <a:p>
            <a:pPr lvl="1" eaLnBrk="1" hangingPunct="1"/>
            <a:r>
              <a:rPr lang="el-GR" altLang="el-GR" dirty="0" smtClean="0"/>
              <a:t>Οι κάτω σπόνδυλοι εκτείνονται.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F76D0-2F92-4814-B5DF-3AEF2FD5FE8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Αρθροκινηματική </a:t>
            </a:r>
            <a:r>
              <a:rPr lang="el-GR" dirty="0" smtClean="0"/>
              <a:t>ΘΜ/ΟΜΣΣ </a:t>
            </a:r>
            <a:br>
              <a:rPr lang="el-GR" dirty="0" smtClean="0"/>
            </a:br>
            <a:r>
              <a:rPr lang="el-GR" sz="3000" b="0" dirty="0" smtClean="0"/>
              <a:t>Κάμψη – Έκταση</a:t>
            </a:r>
            <a:endParaRPr lang="el-GR" sz="3000" b="0" dirty="0"/>
          </a:p>
        </p:txBody>
      </p:sp>
      <p:sp>
        <p:nvSpPr>
          <p:cNvPr id="12291" name="Content Placeholder 4"/>
          <p:cNvSpPr>
            <a:spLocks noGrp="1"/>
          </p:cNvSpPr>
          <p:nvPr>
            <p:ph idx="1"/>
          </p:nvPr>
        </p:nvSpPr>
        <p:spPr>
          <a:xfrm>
            <a:off x="611560" y="1628800"/>
            <a:ext cx="8075240" cy="4608512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l-GR" altLang="el-GR" dirty="0" smtClean="0"/>
              <a:t>Συνολική κάμψη </a:t>
            </a:r>
            <a:r>
              <a:rPr lang="el-GR" altLang="el-GR" dirty="0" err="1" smtClean="0"/>
              <a:t>θωρακο</a:t>
            </a:r>
            <a:r>
              <a:rPr lang="el-GR" altLang="el-GR" dirty="0" smtClean="0"/>
              <a:t>-οσφυϊκής μοίρας: 85</a:t>
            </a:r>
            <a:r>
              <a:rPr lang="el-GR" altLang="el-GR" baseline="30000" dirty="0" smtClean="0"/>
              <a:t>ο</a:t>
            </a:r>
            <a:endParaRPr lang="el-GR" altLang="el-GR" dirty="0" smtClean="0"/>
          </a:p>
          <a:p>
            <a:pPr lvl="1" eaLnBrk="1" hangingPunct="1">
              <a:spcBef>
                <a:spcPts val="1800"/>
              </a:spcBef>
              <a:spcAft>
                <a:spcPts val="2400"/>
              </a:spcAft>
            </a:pPr>
            <a:r>
              <a:rPr lang="el-GR" altLang="el-GR" dirty="0" smtClean="0"/>
              <a:t>Οι ΖΑ αρθρώσεις ολισθαίνουν κεφαλικά/κοιλιακά.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dirty="0" smtClean="0"/>
              <a:t>Συνολική έκταση </a:t>
            </a:r>
            <a:r>
              <a:rPr lang="el-GR" altLang="el-GR" dirty="0" err="1" smtClean="0"/>
              <a:t>θωρακο</a:t>
            </a:r>
            <a:r>
              <a:rPr lang="el-GR" altLang="el-GR" dirty="0" smtClean="0"/>
              <a:t>-οσφυϊκής μοίρας: 35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 – 40</a:t>
            </a:r>
            <a:r>
              <a:rPr lang="el-GR" altLang="el-GR" baseline="30000" dirty="0" smtClean="0"/>
              <a:t>ο</a:t>
            </a:r>
            <a:endParaRPr lang="el-GR" altLang="el-GR" dirty="0" smtClean="0"/>
          </a:p>
          <a:p>
            <a:pPr lvl="1" eaLnBrk="1" hangingPunct="1">
              <a:spcBef>
                <a:spcPts val="1800"/>
              </a:spcBef>
            </a:pPr>
            <a:r>
              <a:rPr lang="el-GR" altLang="el-GR" dirty="0" smtClean="0"/>
              <a:t>Οι ΖΑ αρθρώσεις ολισθαίνουν </a:t>
            </a:r>
            <a:r>
              <a:rPr lang="el-GR" altLang="el-GR" dirty="0" err="1" smtClean="0"/>
              <a:t>ουριαία</a:t>
            </a:r>
            <a:r>
              <a:rPr lang="el-GR" altLang="el-GR" dirty="0" smtClean="0"/>
              <a:t>/ραχιαία.</a:t>
            </a:r>
          </a:p>
        </p:txBody>
      </p:sp>
      <p:sp>
        <p:nvSpPr>
          <p:cNvPr id="1229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28F18E-1BEF-4AC7-8BFD-C5B401543B8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l-G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  <p:tag name="ISPRING_RESOURCE_PATHS_HASH_PRESENTER" val="5b6999cbad4ac0387867bcc38796bf1da697d6a"/>
</p:tagLst>
</file>

<file path=ppt/theme/theme1.xml><?xml version="1.0" encoding="utf-8"?>
<a:theme xmlns:a="http://schemas.openxmlformats.org/drawingml/2006/main" name="template">
  <a:themeElements>
    <a:clrScheme name="Προσαρμοσμένο 1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57</TotalTime>
  <Words>2549</Words>
  <Application>Microsoft Office PowerPoint</Application>
  <PresentationFormat>On-screen Show (4:3)</PresentationFormat>
  <Paragraphs>309</Paragraphs>
  <Slides>46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template</vt:lpstr>
      <vt:lpstr>OC_template_updated</vt:lpstr>
      <vt:lpstr>Τεχνικές Κινητοποίησης και Θεραπευτικοί Χειρισμοί (Θ)</vt:lpstr>
      <vt:lpstr>Προσανατολισμός αρθρικών επιφανειών</vt:lpstr>
      <vt:lpstr>Σπονδυλική Στήλη – Βαθμοί ελευθερίας </vt:lpstr>
      <vt:lpstr>Αρθροκινηματική ΑΜΣΣ – Κάμψη 1/5</vt:lpstr>
      <vt:lpstr>Αρθροκινηματική ΑΜΣΣ – Κάμψη 2/5</vt:lpstr>
      <vt:lpstr>Αρθροκινηματική ΑΜΣΣ – Κάμψη 3/5</vt:lpstr>
      <vt:lpstr>Αρθροκινηματική ΑΜΣΣ – Κάμψη 4/5</vt:lpstr>
      <vt:lpstr>Αρθροκινηματική ΑΜΣΣ – Κάμψη 5/5</vt:lpstr>
      <vt:lpstr>Αρθροκινηματική ΘΜ/ΟΜΣΣ  Κάμψη – Έκταση</vt:lpstr>
      <vt:lpstr>Αρθροκινηματική ΘΜ/ΟΜΣΣ Πλάγια κάμψη – Στροφή</vt:lpstr>
      <vt:lpstr>Ζευγαρωμένες κινήσεις ΘΜΣΣ 1/2</vt:lpstr>
      <vt:lpstr>Ζευγαρωμένες κινήσεις ΘΜΣΣ 2/2</vt:lpstr>
      <vt:lpstr>Κινήσεις κάτω του Θ3</vt:lpstr>
      <vt:lpstr>Κινήσεις Α2 – Θ3 / Κινήσεις Ινιακού – Α2</vt:lpstr>
      <vt:lpstr>Ψηλάφηση αυχένα 1/5</vt:lpstr>
      <vt:lpstr>Ψηλάφηση αυχένα 2/5</vt:lpstr>
      <vt:lpstr>Ψηλάφηση αυχένα 3/5</vt:lpstr>
      <vt:lpstr>Ψηλάφηση αυχένα 4/5</vt:lpstr>
      <vt:lpstr>Ψηλάφηση αυχένα 5/5</vt:lpstr>
      <vt:lpstr>Ψηλάφηση θώρακος 1/4</vt:lpstr>
      <vt:lpstr>Ψηλάφηση θώρακος 2/4</vt:lpstr>
      <vt:lpstr>Ψηλάφηση θώρακος 3/4</vt:lpstr>
      <vt:lpstr>Ψηλάφηση θώρακος 4/4</vt:lpstr>
      <vt:lpstr>Ψηλάφηση οσφύος</vt:lpstr>
      <vt:lpstr>Εξέταση ΣΣ 1/2</vt:lpstr>
      <vt:lpstr>Εξέταση ΣΣ 2/2</vt:lpstr>
      <vt:lpstr>Εξέταση παθητικών μεσοσπονδυλίων κινήσεων (PPIVM)</vt:lpstr>
      <vt:lpstr>Εξέταση  επικουρικών κινήσεων (PAIVM) </vt:lpstr>
      <vt:lpstr>Οπισθιο-πρόσθια κεντρική τεχνική 1/6</vt:lpstr>
      <vt:lpstr>Οπισθιο-πρόσθια κεντρική τεχνική 2/6</vt:lpstr>
      <vt:lpstr>Οπισθιο-πρόσθια κεντρική τεχνική 3/6</vt:lpstr>
      <vt:lpstr>Οπισθιο-πρόσθια κεντρική τεχνική – Διάγραμμα 1/3</vt:lpstr>
      <vt:lpstr>Οπισθιο-πρόσθια κεντρική τεχνική – Διάγραμμα 2/3</vt:lpstr>
      <vt:lpstr>Οπισθιο-πρόσθια κεντρική τεχνική – Διάγραμμα 3/3</vt:lpstr>
      <vt:lpstr>Οπισθιο-πρόσθια κεντρική τεχνική 4/6</vt:lpstr>
      <vt:lpstr>Οπισθιο-πρόσθια κεντρική τεχνική 5/6</vt:lpstr>
      <vt:lpstr>Οπισθιο-πρόσθια κεντρική τεχνική 6/6</vt:lpstr>
      <vt:lpstr>Οπισθιο-πρόσθια κεντρική τεχνική</vt:lpstr>
      <vt:lpstr>Ερμηνεία των αποτελεσμάτων της μελέτης Kulig et al 2007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Τεχνικές Κινητοποίησης και Θεραπευτικοί Χειρισμοί</dc:title>
  <dc:creator>opencourses@teiath.gr</dc:creator>
  <cp:lastModifiedBy>alex</cp:lastModifiedBy>
  <cp:revision>13</cp:revision>
  <dcterms:created xsi:type="dcterms:W3CDTF">2014-12-15T12:14:13Z</dcterms:created>
  <dcterms:modified xsi:type="dcterms:W3CDTF">2015-02-24T14:59:06Z</dcterms:modified>
</cp:coreProperties>
</file>