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9"/>
  </p:notesMasterIdLst>
  <p:handoutMasterIdLst>
    <p:handoutMasterId r:id="rId30"/>
  </p:handout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57" r:id="rId23"/>
    <p:sldId id="262" r:id="rId24"/>
    <p:sldId id="264" r:id="rId25"/>
    <p:sldId id="265"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46C57714-FFE1-493E-B1D7-F63DF8A0A3FA}" type="slidenum">
              <a:rPr lang="el-GR"/>
              <a:pPr>
                <a:defRPr/>
              </a:pPr>
              <a:t>‹#›</a:t>
            </a:fld>
            <a:endParaRPr lang="el-GR" dirty="0"/>
          </a:p>
        </p:txBody>
      </p:sp>
    </p:spTree>
    <p:extLst>
      <p:ext uri="{BB962C8B-B14F-4D97-AF65-F5344CB8AC3E}">
        <p14:creationId xmlns:p14="http://schemas.microsoft.com/office/powerpoint/2010/main" val="189034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Λιθογραφία - </a:t>
            </a:r>
            <a:r>
              <a:rPr lang="en-US" sz="4400" b="1" dirty="0" smtClean="0">
                <a:solidFill>
                  <a:schemeClr val="tx1"/>
                </a:solidFill>
                <a:latin typeface="+mn-lt"/>
              </a:rPr>
              <a:t>Offset</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a:t>
            </a:r>
            <a:r>
              <a:rPr lang="en-US" sz="2600" b="1" dirty="0" smtClean="0"/>
              <a:t> </a:t>
            </a:r>
            <a:r>
              <a:rPr lang="en-US" sz="2600" b="1" dirty="0"/>
              <a:t>7</a:t>
            </a:r>
            <a:r>
              <a:rPr lang="el-GR" sz="2600" dirty="0" smtClean="0"/>
              <a:t>:</a:t>
            </a:r>
            <a:r>
              <a:rPr lang="en-US" sz="2600" dirty="0" smtClean="0"/>
              <a:t> </a:t>
            </a:r>
            <a:r>
              <a:rPr lang="el-GR" sz="2600" dirty="0" smtClean="0"/>
              <a:t> Χρώμα και διαδικασίες ταυτοποίησης </a:t>
            </a:r>
            <a:r>
              <a:rPr lang="el-GR" sz="2600" dirty="0"/>
              <a:t>από RGB σε </a:t>
            </a:r>
            <a:r>
              <a:rPr lang="el-GR" sz="2600" dirty="0" smtClean="0"/>
              <a:t>CMYK στην εκτυπωτική όφσετ</a:t>
            </a:r>
            <a:endParaRPr lang="en-US" sz="2600" dirty="0" smtClean="0"/>
          </a:p>
          <a:p>
            <a:pPr>
              <a:spcBef>
                <a:spcPts val="0"/>
              </a:spcBef>
            </a:pPr>
            <a:endParaRPr lang="el-GR" sz="2200" dirty="0" smtClean="0"/>
          </a:p>
          <a:p>
            <a:pPr>
              <a:spcBef>
                <a:spcPts val="0"/>
              </a:spcBef>
            </a:pPr>
            <a:r>
              <a:rPr lang="el-GR" sz="2200" dirty="0" smtClean="0"/>
              <a:t>Σπυρίδων Νομικός, PhD</a:t>
            </a:r>
            <a:endParaRPr lang="el-GR" sz="2200" dirty="0"/>
          </a:p>
          <a:p>
            <a:pPr>
              <a:spcBef>
                <a:spcPts val="0"/>
              </a:spcBef>
            </a:pPr>
            <a:r>
              <a:rPr lang="el-GR" sz="2200" dirty="0" smtClean="0"/>
              <a:t>Τμήμα Γραφιστικής</a:t>
            </a:r>
          </a:p>
          <a:p>
            <a:pPr>
              <a:spcBef>
                <a:spcPts val="0"/>
              </a:spcBef>
            </a:pPr>
            <a:r>
              <a:rPr lang="el-GR" sz="2200" dirty="0" smtClean="0"/>
              <a:t>Κατεύθυνση Τεχνολογίας Γραφικών Τεχνών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eaLnBrk="1" hangingPunct="1"/>
            <a:r>
              <a:rPr lang="el-GR" sz="3600" b="1" dirty="0" smtClean="0"/>
              <a:t>Μηχανήματα γραφικών τεχνών και χρωματική πληροφορία</a:t>
            </a:r>
            <a:endParaRPr lang="el-GR" sz="3600" b="1" dirty="0" smtClean="0"/>
          </a:p>
        </p:txBody>
      </p:sp>
      <p:pic>
        <p:nvPicPr>
          <p:cNvPr id="11267" name="Picture 5" descr="C:\WINDOWS\Επιφάνεια εργασίας\24\color\NIKON.jpg"/>
          <p:cNvPicPr>
            <a:picLocks noChangeAspect="1" noChangeArrowheads="1"/>
          </p:cNvPicPr>
          <p:nvPr/>
        </p:nvPicPr>
        <p:blipFill>
          <a:blip r:embed="rId2" cstate="print"/>
          <a:srcRect/>
          <a:stretch>
            <a:fillRect/>
          </a:stretch>
        </p:blipFill>
        <p:spPr bwMode="auto">
          <a:xfrm>
            <a:off x="914400" y="4038600"/>
            <a:ext cx="1439863" cy="1439863"/>
          </a:xfrm>
          <a:prstGeom prst="rect">
            <a:avLst/>
          </a:prstGeom>
          <a:noFill/>
          <a:ln w="9525">
            <a:noFill/>
            <a:miter lim="800000"/>
            <a:headEnd/>
            <a:tailEnd/>
          </a:ln>
        </p:spPr>
      </p:pic>
      <p:pic>
        <p:nvPicPr>
          <p:cNvPr id="11268" name="Picture 8" descr="C:\WINDOWS\Επιφάνεια εργασίας\24\color\STUDIODISPLAY.jpg"/>
          <p:cNvPicPr>
            <a:picLocks noChangeAspect="1" noChangeArrowheads="1"/>
          </p:cNvPicPr>
          <p:nvPr/>
        </p:nvPicPr>
        <p:blipFill>
          <a:blip r:embed="rId3" cstate="print"/>
          <a:srcRect/>
          <a:stretch>
            <a:fillRect/>
          </a:stretch>
        </p:blipFill>
        <p:spPr bwMode="auto">
          <a:xfrm>
            <a:off x="3733800" y="1219200"/>
            <a:ext cx="1431925" cy="1439863"/>
          </a:xfrm>
          <a:prstGeom prst="rect">
            <a:avLst/>
          </a:prstGeom>
          <a:noFill/>
          <a:ln w="9525">
            <a:noFill/>
            <a:miter lim="800000"/>
            <a:headEnd/>
            <a:tailEnd/>
          </a:ln>
        </p:spPr>
      </p:pic>
      <p:pic>
        <p:nvPicPr>
          <p:cNvPr id="11269" name="Picture 9" descr="C:\WINDOWS\Επιφάνεια εργασίας\24\color\PRINTERgif.gif"/>
          <p:cNvPicPr>
            <a:picLocks noChangeAspect="1" noChangeArrowheads="1"/>
          </p:cNvPicPr>
          <p:nvPr/>
        </p:nvPicPr>
        <p:blipFill>
          <a:blip r:embed="rId4" cstate="print"/>
          <a:srcRect/>
          <a:stretch>
            <a:fillRect/>
          </a:stretch>
        </p:blipFill>
        <p:spPr bwMode="auto">
          <a:xfrm>
            <a:off x="6324600" y="1524000"/>
            <a:ext cx="1612900" cy="1801813"/>
          </a:xfrm>
          <a:prstGeom prst="rect">
            <a:avLst/>
          </a:prstGeom>
          <a:noFill/>
          <a:ln w="9525">
            <a:noFill/>
            <a:miter lim="800000"/>
            <a:headEnd/>
            <a:tailEnd/>
          </a:ln>
        </p:spPr>
      </p:pic>
      <p:pic>
        <p:nvPicPr>
          <p:cNvPr id="11270" name="Picture 10" descr="C:\WINDOWS\Επιφάνεια εργασίας\24\color\supreme.jpg"/>
          <p:cNvPicPr>
            <a:picLocks noChangeAspect="1" noChangeArrowheads="1"/>
          </p:cNvPicPr>
          <p:nvPr/>
        </p:nvPicPr>
        <p:blipFill>
          <a:blip r:embed="rId5" cstate="print"/>
          <a:srcRect/>
          <a:stretch>
            <a:fillRect/>
          </a:stretch>
        </p:blipFill>
        <p:spPr bwMode="auto">
          <a:xfrm>
            <a:off x="685800" y="1752600"/>
            <a:ext cx="1835150" cy="1439863"/>
          </a:xfrm>
          <a:prstGeom prst="rect">
            <a:avLst/>
          </a:prstGeom>
          <a:noFill/>
          <a:ln w="9525">
            <a:noFill/>
            <a:miter lim="800000"/>
            <a:headEnd/>
            <a:tailEnd/>
          </a:ln>
        </p:spPr>
      </p:pic>
      <p:pic>
        <p:nvPicPr>
          <p:cNvPr id="11271" name="Picture 12" descr="C:\WINDOWS\Επιφάνεια εργασίας\24\printing\MANRoland500.jpg"/>
          <p:cNvPicPr>
            <a:picLocks noChangeAspect="1" noChangeArrowheads="1"/>
          </p:cNvPicPr>
          <p:nvPr/>
        </p:nvPicPr>
        <p:blipFill>
          <a:blip r:embed="rId6" cstate="print"/>
          <a:srcRect/>
          <a:stretch>
            <a:fillRect/>
          </a:stretch>
        </p:blipFill>
        <p:spPr bwMode="auto">
          <a:xfrm>
            <a:off x="6096000" y="4343400"/>
            <a:ext cx="2879725" cy="1050925"/>
          </a:xfrm>
          <a:prstGeom prst="rect">
            <a:avLst/>
          </a:prstGeom>
          <a:noFill/>
          <a:ln w="9525">
            <a:noFill/>
            <a:miter lim="800000"/>
            <a:headEnd/>
            <a:tailEnd/>
          </a:ln>
        </p:spPr>
      </p:pic>
      <p:sp>
        <p:nvSpPr>
          <p:cNvPr id="11272" name="Text Box 13"/>
          <p:cNvSpPr txBox="1">
            <a:spLocks noChangeArrowheads="1"/>
          </p:cNvSpPr>
          <p:nvPr/>
        </p:nvSpPr>
        <p:spPr bwMode="auto">
          <a:xfrm>
            <a:off x="2743200" y="3379788"/>
            <a:ext cx="3276600" cy="1938992"/>
          </a:xfrm>
          <a:prstGeom prst="rect">
            <a:avLst/>
          </a:prstGeom>
          <a:noFill/>
          <a:ln w="9525">
            <a:noFill/>
            <a:miter lim="800000"/>
            <a:headEnd/>
            <a:tailEnd/>
          </a:ln>
        </p:spPr>
        <p:txBody>
          <a:bodyPr>
            <a:spAutoFit/>
          </a:bodyPr>
          <a:lstStyle/>
          <a:p>
            <a:pPr algn="ctr">
              <a:spcBef>
                <a:spcPct val="50000"/>
              </a:spcBef>
            </a:pPr>
            <a:r>
              <a:rPr lang="el-GR" sz="2000" b="1" dirty="0" smtClean="0">
                <a:latin typeface="+mn-lt"/>
              </a:rPr>
              <a:t>Κάθε μηχάνημα «αντιλαμβάνεται» το χρώμα διαφορετικά. Πως μπορούμε να «μεταφράσουμε» τη χρωματική πληροφορία από το ένα μηχάνημα στο άλλο</a:t>
            </a:r>
            <a:r>
              <a:rPr lang="el-GR" sz="2000" b="1" dirty="0">
                <a:latin typeface="+mn-lt"/>
              </a:rPr>
              <a:t>;</a:t>
            </a:r>
            <a:endParaRPr lang="el-GR" sz="2000" b="1" dirty="0">
              <a:latin typeface="+mn-lt"/>
            </a:endParaRPr>
          </a:p>
        </p:txBody>
      </p:sp>
      <p:sp>
        <p:nvSpPr>
          <p:cNvPr id="11273" name="Text Box 15"/>
          <p:cNvSpPr txBox="1">
            <a:spLocks noChangeArrowheads="1"/>
          </p:cNvSpPr>
          <p:nvPr/>
        </p:nvSpPr>
        <p:spPr bwMode="auto">
          <a:xfrm>
            <a:off x="685800" y="5638800"/>
            <a:ext cx="1981200" cy="1015663"/>
          </a:xfrm>
          <a:prstGeom prst="rect">
            <a:avLst/>
          </a:prstGeom>
          <a:noFill/>
          <a:ln w="9525">
            <a:noFill/>
            <a:miter lim="800000"/>
            <a:headEnd/>
            <a:tailEnd/>
          </a:ln>
        </p:spPr>
        <p:txBody>
          <a:bodyPr>
            <a:spAutoFit/>
          </a:bodyPr>
          <a:lstStyle/>
          <a:p>
            <a:pPr algn="ctr">
              <a:spcBef>
                <a:spcPct val="50000"/>
              </a:spcBef>
            </a:pPr>
            <a:r>
              <a:rPr lang="en-US" sz="2000" b="1" dirty="0">
                <a:latin typeface="+mn-lt"/>
              </a:rPr>
              <a:t>RGB </a:t>
            </a:r>
            <a:r>
              <a:rPr lang="el-GR" sz="2000" b="1" dirty="0" smtClean="0">
                <a:latin typeface="+mn-lt"/>
              </a:rPr>
              <a:t>φωτογραφικής μηχανής</a:t>
            </a:r>
            <a:endParaRPr lang="el-GR" sz="2000" b="1" dirty="0">
              <a:latin typeface="+mn-lt"/>
            </a:endParaRPr>
          </a:p>
        </p:txBody>
      </p:sp>
      <p:sp>
        <p:nvSpPr>
          <p:cNvPr id="11274" name="Text Box 16"/>
          <p:cNvSpPr txBox="1">
            <a:spLocks noChangeArrowheads="1"/>
          </p:cNvSpPr>
          <p:nvPr/>
        </p:nvSpPr>
        <p:spPr bwMode="auto">
          <a:xfrm>
            <a:off x="609600" y="3276600"/>
            <a:ext cx="2057400" cy="400110"/>
          </a:xfrm>
          <a:prstGeom prst="rect">
            <a:avLst/>
          </a:prstGeom>
          <a:noFill/>
          <a:ln w="9525">
            <a:noFill/>
            <a:miter lim="800000"/>
            <a:headEnd/>
            <a:tailEnd/>
          </a:ln>
        </p:spPr>
        <p:txBody>
          <a:bodyPr>
            <a:spAutoFit/>
          </a:bodyPr>
          <a:lstStyle/>
          <a:p>
            <a:pPr algn="ctr">
              <a:spcBef>
                <a:spcPct val="50000"/>
              </a:spcBef>
            </a:pPr>
            <a:r>
              <a:rPr lang="en-US" sz="2000" b="1" dirty="0" smtClean="0">
                <a:latin typeface="+mn-lt"/>
              </a:rPr>
              <a:t>S</a:t>
            </a:r>
            <a:r>
              <a:rPr lang="en-US" sz="2000" b="1" dirty="0" smtClean="0">
                <a:latin typeface="+mn-lt"/>
              </a:rPr>
              <a:t>canner</a:t>
            </a:r>
            <a:r>
              <a:rPr lang="en-US" sz="2000" b="1" dirty="0" smtClean="0">
                <a:latin typeface="+mn-lt"/>
              </a:rPr>
              <a:t> </a:t>
            </a:r>
            <a:r>
              <a:rPr lang="en-US" sz="2000" b="1" dirty="0">
                <a:latin typeface="+mn-lt"/>
              </a:rPr>
              <a:t>RGB</a:t>
            </a:r>
            <a:endParaRPr lang="el-GR" sz="2000" b="1" dirty="0">
              <a:latin typeface="+mn-lt"/>
            </a:endParaRPr>
          </a:p>
        </p:txBody>
      </p:sp>
      <p:sp>
        <p:nvSpPr>
          <p:cNvPr id="11275" name="Text Box 17"/>
          <p:cNvSpPr txBox="1">
            <a:spLocks noChangeArrowheads="1"/>
          </p:cNvSpPr>
          <p:nvPr/>
        </p:nvSpPr>
        <p:spPr bwMode="auto">
          <a:xfrm>
            <a:off x="3429000" y="2787650"/>
            <a:ext cx="1981200" cy="400110"/>
          </a:xfrm>
          <a:prstGeom prst="rect">
            <a:avLst/>
          </a:prstGeom>
          <a:noFill/>
          <a:ln w="9525">
            <a:noFill/>
            <a:miter lim="800000"/>
            <a:headEnd/>
            <a:tailEnd/>
          </a:ln>
        </p:spPr>
        <p:txBody>
          <a:bodyPr>
            <a:spAutoFit/>
          </a:bodyPr>
          <a:lstStyle/>
          <a:p>
            <a:pPr algn="ctr">
              <a:spcBef>
                <a:spcPct val="50000"/>
              </a:spcBef>
            </a:pPr>
            <a:r>
              <a:rPr lang="en-US" sz="2000" b="1" dirty="0" smtClean="0">
                <a:latin typeface="+mn-lt"/>
              </a:rPr>
              <a:t>Monitor </a:t>
            </a:r>
            <a:r>
              <a:rPr lang="en-US" sz="2000" b="1" dirty="0">
                <a:latin typeface="+mn-lt"/>
              </a:rPr>
              <a:t>RGB</a:t>
            </a:r>
            <a:endParaRPr lang="el-GR" sz="2000" b="1" dirty="0">
              <a:latin typeface="+mn-lt"/>
            </a:endParaRPr>
          </a:p>
        </p:txBody>
      </p:sp>
      <p:sp>
        <p:nvSpPr>
          <p:cNvPr id="11276" name="Rectangle 18"/>
          <p:cNvSpPr>
            <a:spLocks noChangeArrowheads="1"/>
          </p:cNvSpPr>
          <p:nvPr/>
        </p:nvSpPr>
        <p:spPr bwMode="auto">
          <a:xfrm>
            <a:off x="6324600" y="3429000"/>
            <a:ext cx="2474913" cy="707886"/>
          </a:xfrm>
          <a:prstGeom prst="rect">
            <a:avLst/>
          </a:prstGeom>
          <a:noFill/>
          <a:ln w="9525">
            <a:noFill/>
            <a:miter lim="800000"/>
            <a:headEnd/>
            <a:tailEnd/>
          </a:ln>
        </p:spPr>
        <p:txBody>
          <a:bodyPr>
            <a:spAutoFit/>
          </a:bodyPr>
          <a:lstStyle/>
          <a:p>
            <a:pPr algn="ctr">
              <a:spcBef>
                <a:spcPct val="50000"/>
              </a:spcBef>
            </a:pPr>
            <a:r>
              <a:rPr lang="en-US" sz="2000" b="1" dirty="0">
                <a:latin typeface="+mn-lt"/>
              </a:rPr>
              <a:t>CMYK </a:t>
            </a:r>
            <a:r>
              <a:rPr lang="el-GR" sz="2000" b="1" dirty="0" smtClean="0">
                <a:latin typeface="+mn-lt"/>
              </a:rPr>
              <a:t>εκτυπωτή ή δοκιμίου</a:t>
            </a:r>
            <a:endParaRPr lang="el-GR" sz="2000" b="1" dirty="0">
              <a:latin typeface="+mn-lt"/>
            </a:endParaRPr>
          </a:p>
        </p:txBody>
      </p:sp>
      <p:sp>
        <p:nvSpPr>
          <p:cNvPr id="11277" name="Rectangle 19"/>
          <p:cNvSpPr>
            <a:spLocks noChangeArrowheads="1"/>
          </p:cNvSpPr>
          <p:nvPr/>
        </p:nvSpPr>
        <p:spPr bwMode="auto">
          <a:xfrm>
            <a:off x="6400800" y="5791200"/>
            <a:ext cx="2286000" cy="707886"/>
          </a:xfrm>
          <a:prstGeom prst="rect">
            <a:avLst/>
          </a:prstGeom>
          <a:noFill/>
          <a:ln w="9525">
            <a:noFill/>
            <a:miter lim="800000"/>
            <a:headEnd/>
            <a:tailEnd/>
          </a:ln>
        </p:spPr>
        <p:txBody>
          <a:bodyPr>
            <a:spAutoFit/>
          </a:bodyPr>
          <a:lstStyle/>
          <a:p>
            <a:pPr algn="ctr">
              <a:spcBef>
                <a:spcPct val="50000"/>
              </a:spcBef>
            </a:pPr>
            <a:r>
              <a:rPr lang="en-US" sz="2000" b="1" dirty="0">
                <a:latin typeface="+mn-lt"/>
              </a:rPr>
              <a:t>CMYK </a:t>
            </a:r>
            <a:r>
              <a:rPr lang="el-GR" sz="2000" b="1" dirty="0" smtClean="0">
                <a:latin typeface="+mn-lt"/>
              </a:rPr>
              <a:t>εκτυπωτικής μηχανής</a:t>
            </a:r>
            <a:endParaRPr lang="el-GR" sz="2000" b="1" dirty="0">
              <a:latin typeface="+mn-lt"/>
            </a:endParaRPr>
          </a:p>
        </p:txBody>
      </p:sp>
    </p:spTree>
    <p:extLst>
      <p:ext uri="{BB962C8B-B14F-4D97-AF65-F5344CB8AC3E}">
        <p14:creationId xmlns:p14="http://schemas.microsoft.com/office/powerpoint/2010/main" val="85072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1"/>
          <p:cNvSpPr>
            <a:spLocks noChangeArrowheads="1"/>
          </p:cNvSpPr>
          <p:nvPr/>
        </p:nvSpPr>
        <p:spPr bwMode="auto">
          <a:xfrm>
            <a:off x="3048000" y="3657600"/>
            <a:ext cx="2819400" cy="1295400"/>
          </a:xfrm>
          <a:prstGeom prst="ellipse">
            <a:avLst/>
          </a:prstGeom>
          <a:solidFill>
            <a:srgbClr val="CCFFFF">
              <a:alpha val="50195"/>
            </a:srgbClr>
          </a:solidFill>
          <a:ln w="9525">
            <a:solidFill>
              <a:schemeClr val="tx1"/>
            </a:solidFill>
            <a:round/>
            <a:headEnd/>
            <a:tailEnd/>
          </a:ln>
        </p:spPr>
        <p:txBody>
          <a:bodyPr wrap="none" anchor="ctr"/>
          <a:lstStyle/>
          <a:p>
            <a:endParaRPr lang="el-GR" dirty="0"/>
          </a:p>
        </p:txBody>
      </p:sp>
      <p:sp>
        <p:nvSpPr>
          <p:cNvPr id="14338" name="Rectangle 2"/>
          <p:cNvSpPr>
            <a:spLocks noGrp="1" noChangeArrowheads="1"/>
          </p:cNvSpPr>
          <p:nvPr>
            <p:ph type="title"/>
          </p:nvPr>
        </p:nvSpPr>
        <p:spPr/>
        <p:txBody>
          <a:bodyPr>
            <a:noAutofit/>
          </a:bodyPr>
          <a:lstStyle/>
          <a:p>
            <a:pPr eaLnBrk="1" hangingPunct="1">
              <a:defRPr/>
            </a:pPr>
            <a:r>
              <a:rPr lang="el-GR" sz="3600" b="1" dirty="0" smtClean="0"/>
              <a:t>Μετάφραση χρωματικής πληροφορίας</a:t>
            </a:r>
            <a:endParaRPr lang="el-GR" sz="3600" b="1" dirty="0" smtClean="0"/>
          </a:p>
        </p:txBody>
      </p:sp>
      <p:pic>
        <p:nvPicPr>
          <p:cNvPr id="12292" name="Picture 3" descr="C:\WINDOWS\Επιφάνεια εργασίας\24\color\NIKON.jpg"/>
          <p:cNvPicPr>
            <a:picLocks noChangeAspect="1" noChangeArrowheads="1"/>
          </p:cNvPicPr>
          <p:nvPr/>
        </p:nvPicPr>
        <p:blipFill>
          <a:blip r:embed="rId2" cstate="print"/>
          <a:srcRect/>
          <a:stretch>
            <a:fillRect/>
          </a:stretch>
        </p:blipFill>
        <p:spPr bwMode="auto">
          <a:xfrm>
            <a:off x="914400" y="4038600"/>
            <a:ext cx="1439863" cy="1439863"/>
          </a:xfrm>
          <a:prstGeom prst="rect">
            <a:avLst/>
          </a:prstGeom>
          <a:noFill/>
          <a:ln w="9525">
            <a:noFill/>
            <a:miter lim="800000"/>
            <a:headEnd/>
            <a:tailEnd/>
          </a:ln>
        </p:spPr>
      </p:pic>
      <p:pic>
        <p:nvPicPr>
          <p:cNvPr id="12293" name="Picture 4" descr="C:\WINDOWS\Επιφάνεια εργασίας\24\color\STUDIODISPLAY.jpg"/>
          <p:cNvPicPr>
            <a:picLocks noChangeAspect="1" noChangeArrowheads="1"/>
          </p:cNvPicPr>
          <p:nvPr/>
        </p:nvPicPr>
        <p:blipFill>
          <a:blip r:embed="rId3" cstate="print"/>
          <a:srcRect/>
          <a:stretch>
            <a:fillRect/>
          </a:stretch>
        </p:blipFill>
        <p:spPr bwMode="auto">
          <a:xfrm>
            <a:off x="3733800" y="1219200"/>
            <a:ext cx="1431925" cy="1439863"/>
          </a:xfrm>
          <a:prstGeom prst="rect">
            <a:avLst/>
          </a:prstGeom>
          <a:noFill/>
          <a:ln w="9525">
            <a:noFill/>
            <a:miter lim="800000"/>
            <a:headEnd/>
            <a:tailEnd/>
          </a:ln>
        </p:spPr>
      </p:pic>
      <p:pic>
        <p:nvPicPr>
          <p:cNvPr id="12294" name="Picture 5" descr="C:\WINDOWS\Επιφάνεια εργασίας\24\color\PRINTERgif.gif"/>
          <p:cNvPicPr>
            <a:picLocks noChangeAspect="1" noChangeArrowheads="1"/>
          </p:cNvPicPr>
          <p:nvPr/>
        </p:nvPicPr>
        <p:blipFill>
          <a:blip r:embed="rId4" cstate="print"/>
          <a:srcRect/>
          <a:stretch>
            <a:fillRect/>
          </a:stretch>
        </p:blipFill>
        <p:spPr bwMode="auto">
          <a:xfrm>
            <a:off x="6324600" y="1524000"/>
            <a:ext cx="1612900" cy="1801813"/>
          </a:xfrm>
          <a:prstGeom prst="rect">
            <a:avLst/>
          </a:prstGeom>
          <a:noFill/>
          <a:ln w="9525">
            <a:noFill/>
            <a:miter lim="800000"/>
            <a:headEnd/>
            <a:tailEnd/>
          </a:ln>
        </p:spPr>
      </p:pic>
      <p:pic>
        <p:nvPicPr>
          <p:cNvPr id="12295" name="Picture 6" descr="C:\WINDOWS\Επιφάνεια εργασίας\24\color\supreme.jpg"/>
          <p:cNvPicPr>
            <a:picLocks noChangeAspect="1" noChangeArrowheads="1"/>
          </p:cNvPicPr>
          <p:nvPr/>
        </p:nvPicPr>
        <p:blipFill>
          <a:blip r:embed="rId5" cstate="print"/>
          <a:srcRect/>
          <a:stretch>
            <a:fillRect/>
          </a:stretch>
        </p:blipFill>
        <p:spPr bwMode="auto">
          <a:xfrm>
            <a:off x="762000" y="1676400"/>
            <a:ext cx="1838325" cy="1443038"/>
          </a:xfrm>
          <a:prstGeom prst="rect">
            <a:avLst/>
          </a:prstGeom>
          <a:noFill/>
          <a:ln w="9525">
            <a:noFill/>
            <a:miter lim="800000"/>
            <a:headEnd/>
            <a:tailEnd/>
          </a:ln>
        </p:spPr>
      </p:pic>
      <p:pic>
        <p:nvPicPr>
          <p:cNvPr id="12296" name="Picture 7" descr="C:\WINDOWS\Επιφάνεια εργασίας\24\printing\MANRoland500.jpg"/>
          <p:cNvPicPr>
            <a:picLocks noChangeAspect="1" noChangeArrowheads="1"/>
          </p:cNvPicPr>
          <p:nvPr/>
        </p:nvPicPr>
        <p:blipFill>
          <a:blip r:embed="rId6" cstate="print"/>
          <a:srcRect/>
          <a:stretch>
            <a:fillRect/>
          </a:stretch>
        </p:blipFill>
        <p:spPr bwMode="auto">
          <a:xfrm>
            <a:off x="6248400" y="4343400"/>
            <a:ext cx="2498725" cy="1050925"/>
          </a:xfrm>
          <a:prstGeom prst="rect">
            <a:avLst/>
          </a:prstGeom>
          <a:noFill/>
          <a:ln w="9525">
            <a:noFill/>
            <a:miter lim="800000"/>
            <a:headEnd/>
            <a:tailEnd/>
          </a:ln>
        </p:spPr>
      </p:pic>
      <p:sp>
        <p:nvSpPr>
          <p:cNvPr id="12297" name="Text Box 8"/>
          <p:cNvSpPr txBox="1">
            <a:spLocks noChangeArrowheads="1"/>
          </p:cNvSpPr>
          <p:nvPr/>
        </p:nvSpPr>
        <p:spPr bwMode="auto">
          <a:xfrm>
            <a:off x="2819400" y="3886200"/>
            <a:ext cx="3276600" cy="915988"/>
          </a:xfrm>
          <a:prstGeom prst="rect">
            <a:avLst/>
          </a:prstGeom>
          <a:noFill/>
          <a:ln w="9525">
            <a:noFill/>
            <a:miter lim="800000"/>
            <a:headEnd/>
            <a:tailEnd/>
          </a:ln>
        </p:spPr>
        <p:txBody>
          <a:bodyPr>
            <a:spAutoFit/>
          </a:bodyPr>
          <a:lstStyle/>
          <a:p>
            <a:pPr algn="ctr">
              <a:spcBef>
                <a:spcPct val="50000"/>
              </a:spcBef>
            </a:pPr>
            <a:r>
              <a:rPr lang="el-GR" sz="1800" b="1" dirty="0"/>
              <a:t>ΧΡΩΜΑΤΙΚΟΣ ΧΩΡΟΣ ΑΝΕΞΑΡΤΗΤΟΣ ΑΠΟ ΤΟ ΜΗΧΑΝΗΜΑ : </a:t>
            </a:r>
            <a:r>
              <a:rPr lang="en-US" sz="1800" b="1" dirty="0"/>
              <a:t>Lab</a:t>
            </a:r>
            <a:endParaRPr lang="el-GR" sz="1800" b="1" dirty="0"/>
          </a:p>
        </p:txBody>
      </p:sp>
      <p:sp>
        <p:nvSpPr>
          <p:cNvPr id="12299" name="Text Box 10"/>
          <p:cNvSpPr txBox="1">
            <a:spLocks noChangeArrowheads="1"/>
          </p:cNvSpPr>
          <p:nvPr/>
        </p:nvSpPr>
        <p:spPr bwMode="auto">
          <a:xfrm>
            <a:off x="609600" y="3352800"/>
            <a:ext cx="2057400" cy="400110"/>
          </a:xfrm>
          <a:prstGeom prst="rect">
            <a:avLst/>
          </a:prstGeom>
          <a:noFill/>
          <a:ln w="9525">
            <a:noFill/>
            <a:miter lim="800000"/>
            <a:headEnd/>
            <a:tailEnd/>
          </a:ln>
        </p:spPr>
        <p:txBody>
          <a:bodyPr>
            <a:spAutoFit/>
          </a:bodyPr>
          <a:lstStyle/>
          <a:p>
            <a:pPr algn="ctr">
              <a:spcBef>
                <a:spcPct val="50000"/>
              </a:spcBef>
            </a:pPr>
            <a:r>
              <a:rPr lang="en-US" sz="2000" b="1" dirty="0" smtClean="0">
                <a:latin typeface="+mn-lt"/>
              </a:rPr>
              <a:t>Scanner </a:t>
            </a:r>
            <a:r>
              <a:rPr lang="en-US" sz="2000" b="1" dirty="0">
                <a:latin typeface="+mn-lt"/>
              </a:rPr>
              <a:t>RGB</a:t>
            </a:r>
            <a:endParaRPr lang="el-GR" sz="2000" b="1" dirty="0">
              <a:latin typeface="+mn-lt"/>
            </a:endParaRPr>
          </a:p>
        </p:txBody>
      </p:sp>
      <p:sp>
        <p:nvSpPr>
          <p:cNvPr id="12300" name="Text Box 11"/>
          <p:cNvSpPr txBox="1">
            <a:spLocks noChangeArrowheads="1"/>
          </p:cNvSpPr>
          <p:nvPr/>
        </p:nvSpPr>
        <p:spPr bwMode="auto">
          <a:xfrm>
            <a:off x="3429000" y="2787650"/>
            <a:ext cx="1981200" cy="400110"/>
          </a:xfrm>
          <a:prstGeom prst="rect">
            <a:avLst/>
          </a:prstGeom>
          <a:noFill/>
          <a:ln w="9525">
            <a:noFill/>
            <a:miter lim="800000"/>
            <a:headEnd/>
            <a:tailEnd/>
          </a:ln>
        </p:spPr>
        <p:txBody>
          <a:bodyPr>
            <a:spAutoFit/>
          </a:bodyPr>
          <a:lstStyle/>
          <a:p>
            <a:pPr algn="ctr">
              <a:spcBef>
                <a:spcPct val="50000"/>
              </a:spcBef>
            </a:pPr>
            <a:r>
              <a:rPr lang="en-US" sz="2000" b="1" dirty="0" smtClean="0">
                <a:latin typeface="+mn-lt"/>
              </a:rPr>
              <a:t>Monitor </a:t>
            </a:r>
            <a:r>
              <a:rPr lang="en-US" sz="2000" b="1" dirty="0">
                <a:latin typeface="+mn-lt"/>
              </a:rPr>
              <a:t>RGB</a:t>
            </a:r>
            <a:endParaRPr lang="el-GR" sz="2000" b="1" dirty="0">
              <a:latin typeface="+mn-lt"/>
            </a:endParaRPr>
          </a:p>
        </p:txBody>
      </p:sp>
      <p:sp>
        <p:nvSpPr>
          <p:cNvPr id="12303" name="Line 16"/>
          <p:cNvSpPr>
            <a:spLocks noChangeShapeType="1"/>
          </p:cNvSpPr>
          <p:nvPr/>
        </p:nvSpPr>
        <p:spPr bwMode="auto">
          <a:xfrm flipV="1">
            <a:off x="2667000" y="5029200"/>
            <a:ext cx="685800" cy="914400"/>
          </a:xfrm>
          <a:prstGeom prst="line">
            <a:avLst/>
          </a:prstGeom>
          <a:noFill/>
          <a:ln w="28575">
            <a:solidFill>
              <a:schemeClr val="tx1"/>
            </a:solidFill>
            <a:round/>
            <a:headEnd/>
            <a:tailEnd type="triangle" w="med" len="med"/>
          </a:ln>
        </p:spPr>
        <p:txBody>
          <a:bodyPr/>
          <a:lstStyle/>
          <a:p>
            <a:endParaRPr lang="el-GR" dirty="0"/>
          </a:p>
        </p:txBody>
      </p:sp>
      <p:sp>
        <p:nvSpPr>
          <p:cNvPr id="12304" name="Line 17"/>
          <p:cNvSpPr>
            <a:spLocks noChangeShapeType="1"/>
          </p:cNvSpPr>
          <p:nvPr/>
        </p:nvSpPr>
        <p:spPr bwMode="auto">
          <a:xfrm>
            <a:off x="2438400" y="3581400"/>
            <a:ext cx="533400" cy="381000"/>
          </a:xfrm>
          <a:prstGeom prst="line">
            <a:avLst/>
          </a:prstGeom>
          <a:noFill/>
          <a:ln w="28575">
            <a:solidFill>
              <a:schemeClr val="tx1"/>
            </a:solidFill>
            <a:round/>
            <a:headEnd/>
            <a:tailEnd type="triangle" w="med" len="med"/>
          </a:ln>
        </p:spPr>
        <p:txBody>
          <a:bodyPr/>
          <a:lstStyle/>
          <a:p>
            <a:endParaRPr lang="el-GR" dirty="0"/>
          </a:p>
        </p:txBody>
      </p:sp>
      <p:sp>
        <p:nvSpPr>
          <p:cNvPr id="12305" name="Line 18"/>
          <p:cNvSpPr>
            <a:spLocks noChangeShapeType="1"/>
          </p:cNvSpPr>
          <p:nvPr/>
        </p:nvSpPr>
        <p:spPr bwMode="auto">
          <a:xfrm>
            <a:off x="4495800" y="3124200"/>
            <a:ext cx="0" cy="381000"/>
          </a:xfrm>
          <a:prstGeom prst="line">
            <a:avLst/>
          </a:prstGeom>
          <a:noFill/>
          <a:ln w="28575">
            <a:solidFill>
              <a:schemeClr val="tx1"/>
            </a:solidFill>
            <a:round/>
            <a:headEnd/>
            <a:tailEnd type="triangle" w="med" len="med"/>
          </a:ln>
        </p:spPr>
        <p:txBody>
          <a:bodyPr/>
          <a:lstStyle/>
          <a:p>
            <a:endParaRPr lang="el-GR" dirty="0"/>
          </a:p>
        </p:txBody>
      </p:sp>
      <p:sp>
        <p:nvSpPr>
          <p:cNvPr id="12306" name="Line 19"/>
          <p:cNvSpPr>
            <a:spLocks noChangeShapeType="1"/>
          </p:cNvSpPr>
          <p:nvPr/>
        </p:nvSpPr>
        <p:spPr bwMode="auto">
          <a:xfrm flipH="1">
            <a:off x="6019800" y="3733800"/>
            <a:ext cx="762000" cy="304800"/>
          </a:xfrm>
          <a:prstGeom prst="line">
            <a:avLst/>
          </a:prstGeom>
          <a:noFill/>
          <a:ln w="28575">
            <a:solidFill>
              <a:schemeClr val="tx1"/>
            </a:solidFill>
            <a:round/>
            <a:headEnd/>
            <a:tailEnd type="triangle" w="med" len="med"/>
          </a:ln>
        </p:spPr>
        <p:txBody>
          <a:bodyPr/>
          <a:lstStyle/>
          <a:p>
            <a:endParaRPr lang="el-GR" dirty="0"/>
          </a:p>
        </p:txBody>
      </p:sp>
      <p:sp>
        <p:nvSpPr>
          <p:cNvPr id="12307" name="Line 20"/>
          <p:cNvSpPr>
            <a:spLocks noChangeShapeType="1"/>
          </p:cNvSpPr>
          <p:nvPr/>
        </p:nvSpPr>
        <p:spPr bwMode="auto">
          <a:xfrm flipH="1" flipV="1">
            <a:off x="5410200" y="5029200"/>
            <a:ext cx="914400" cy="914400"/>
          </a:xfrm>
          <a:prstGeom prst="line">
            <a:avLst/>
          </a:prstGeom>
          <a:noFill/>
          <a:ln w="28575">
            <a:solidFill>
              <a:schemeClr val="tx1"/>
            </a:solidFill>
            <a:round/>
            <a:headEnd/>
            <a:tailEnd type="triangle" w="med" len="med"/>
          </a:ln>
        </p:spPr>
        <p:txBody>
          <a:bodyPr/>
          <a:lstStyle/>
          <a:p>
            <a:endParaRPr lang="el-GR" dirty="0"/>
          </a:p>
        </p:txBody>
      </p:sp>
      <p:sp>
        <p:nvSpPr>
          <p:cNvPr id="21" name="Rectangle 18"/>
          <p:cNvSpPr>
            <a:spLocks noChangeArrowheads="1"/>
          </p:cNvSpPr>
          <p:nvPr/>
        </p:nvSpPr>
        <p:spPr bwMode="auto">
          <a:xfrm>
            <a:off x="6663861" y="3314700"/>
            <a:ext cx="2474913" cy="707886"/>
          </a:xfrm>
          <a:prstGeom prst="rect">
            <a:avLst/>
          </a:prstGeom>
          <a:noFill/>
          <a:ln w="9525">
            <a:noFill/>
            <a:miter lim="800000"/>
            <a:headEnd/>
            <a:tailEnd/>
          </a:ln>
        </p:spPr>
        <p:txBody>
          <a:bodyPr>
            <a:spAutoFit/>
          </a:bodyPr>
          <a:lstStyle/>
          <a:p>
            <a:pPr algn="ctr">
              <a:spcBef>
                <a:spcPct val="50000"/>
              </a:spcBef>
            </a:pPr>
            <a:r>
              <a:rPr lang="en-US" sz="2000" b="1" dirty="0">
                <a:latin typeface="+mn-lt"/>
              </a:rPr>
              <a:t>CMYK </a:t>
            </a:r>
            <a:r>
              <a:rPr lang="el-GR" sz="2000" b="1" dirty="0" smtClean="0">
                <a:latin typeface="+mn-lt"/>
              </a:rPr>
              <a:t>εκτυπωτή ή δοκιμίου</a:t>
            </a:r>
            <a:endParaRPr lang="el-GR" sz="2000" b="1" dirty="0">
              <a:latin typeface="+mn-lt"/>
            </a:endParaRPr>
          </a:p>
        </p:txBody>
      </p:sp>
      <p:sp>
        <p:nvSpPr>
          <p:cNvPr id="22" name="Text Box 15"/>
          <p:cNvSpPr txBox="1">
            <a:spLocks noChangeArrowheads="1"/>
          </p:cNvSpPr>
          <p:nvPr/>
        </p:nvSpPr>
        <p:spPr bwMode="auto">
          <a:xfrm>
            <a:off x="685800" y="5638800"/>
            <a:ext cx="1981200" cy="1015663"/>
          </a:xfrm>
          <a:prstGeom prst="rect">
            <a:avLst/>
          </a:prstGeom>
          <a:noFill/>
          <a:ln w="9525">
            <a:noFill/>
            <a:miter lim="800000"/>
            <a:headEnd/>
            <a:tailEnd/>
          </a:ln>
        </p:spPr>
        <p:txBody>
          <a:bodyPr>
            <a:spAutoFit/>
          </a:bodyPr>
          <a:lstStyle/>
          <a:p>
            <a:pPr algn="ctr">
              <a:spcBef>
                <a:spcPct val="50000"/>
              </a:spcBef>
            </a:pPr>
            <a:r>
              <a:rPr lang="en-US" sz="2000" b="1" dirty="0">
                <a:latin typeface="+mn-lt"/>
              </a:rPr>
              <a:t>RGB </a:t>
            </a:r>
            <a:r>
              <a:rPr lang="el-GR" sz="2000" b="1" dirty="0" smtClean="0">
                <a:latin typeface="+mn-lt"/>
              </a:rPr>
              <a:t>φωτογραφικής μηχανής</a:t>
            </a:r>
            <a:endParaRPr lang="el-GR" sz="2000" b="1" dirty="0">
              <a:latin typeface="+mn-lt"/>
            </a:endParaRPr>
          </a:p>
        </p:txBody>
      </p:sp>
      <p:sp>
        <p:nvSpPr>
          <p:cNvPr id="23" name="Rectangle 19"/>
          <p:cNvSpPr>
            <a:spLocks noChangeArrowheads="1"/>
          </p:cNvSpPr>
          <p:nvPr/>
        </p:nvSpPr>
        <p:spPr bwMode="auto">
          <a:xfrm>
            <a:off x="6400800" y="5791200"/>
            <a:ext cx="2286000" cy="707886"/>
          </a:xfrm>
          <a:prstGeom prst="rect">
            <a:avLst/>
          </a:prstGeom>
          <a:noFill/>
          <a:ln w="9525">
            <a:noFill/>
            <a:miter lim="800000"/>
            <a:headEnd/>
            <a:tailEnd/>
          </a:ln>
        </p:spPr>
        <p:txBody>
          <a:bodyPr>
            <a:spAutoFit/>
          </a:bodyPr>
          <a:lstStyle/>
          <a:p>
            <a:pPr algn="ctr">
              <a:spcBef>
                <a:spcPct val="50000"/>
              </a:spcBef>
            </a:pPr>
            <a:r>
              <a:rPr lang="en-US" sz="2000" b="1" dirty="0">
                <a:latin typeface="+mn-lt"/>
              </a:rPr>
              <a:t>CMYK </a:t>
            </a:r>
            <a:r>
              <a:rPr lang="el-GR" sz="2000" b="1" dirty="0" smtClean="0">
                <a:latin typeface="+mn-lt"/>
              </a:rPr>
              <a:t>εκτυπωτικής μηχανής</a:t>
            </a:r>
            <a:endParaRPr lang="el-GR" sz="2000" b="1" dirty="0">
              <a:latin typeface="+mn-lt"/>
            </a:endParaRPr>
          </a:p>
        </p:txBody>
      </p:sp>
    </p:spTree>
    <p:extLst>
      <p:ext uri="{BB962C8B-B14F-4D97-AF65-F5344CB8AC3E}">
        <p14:creationId xmlns:p14="http://schemas.microsoft.com/office/powerpoint/2010/main" val="44930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eaLnBrk="1" hangingPunct="1">
              <a:defRPr/>
            </a:pPr>
            <a:r>
              <a:rPr lang="el-GR" sz="3600" b="1" dirty="0" smtClean="0"/>
              <a:t>Μετάφραση χρωματικής πληροφορίας</a:t>
            </a:r>
            <a:endParaRPr lang="el-GR" sz="3600" b="1" dirty="0" smtClean="0"/>
          </a:p>
        </p:txBody>
      </p:sp>
      <p:sp>
        <p:nvSpPr>
          <p:cNvPr id="2" name="Θέση περιεχομένου 1"/>
          <p:cNvSpPr>
            <a:spLocks noGrp="1"/>
          </p:cNvSpPr>
          <p:nvPr>
            <p:ph idx="1"/>
          </p:nvPr>
        </p:nvSpPr>
        <p:spPr/>
        <p:txBody>
          <a:bodyPr>
            <a:normAutofit lnSpcReduction="10000"/>
          </a:bodyPr>
          <a:lstStyle/>
          <a:p>
            <a:pPr marL="0" indent="0">
              <a:buNone/>
            </a:pPr>
            <a:r>
              <a:rPr lang="el-GR" dirty="0"/>
              <a:t>Σ</a:t>
            </a:r>
            <a:r>
              <a:rPr lang="el-GR" dirty="0" smtClean="0"/>
              <a:t>τόχος 1ος: η αναπαραγωγή της χρωματικής πληροφορίας του πρωτοτύπου στα διαδοχικά στάδια της παραγωγής, όσο το δυνατόν πιστότερα</a:t>
            </a:r>
          </a:p>
          <a:p>
            <a:pPr marL="0" indent="0">
              <a:buNone/>
            </a:pPr>
            <a:r>
              <a:rPr lang="el-GR" dirty="0"/>
              <a:t>Σ</a:t>
            </a:r>
            <a:r>
              <a:rPr lang="el-GR" dirty="0" smtClean="0"/>
              <a:t>τόχος 2ος: η σταθερότητα του χρωματικού αποτελέσματος κάθε φορά που τα δεδομένα της παραγωγής είναι όμοια</a:t>
            </a:r>
          </a:p>
          <a:p>
            <a:pPr marL="0" indent="0">
              <a:buNone/>
            </a:pPr>
            <a:r>
              <a:rPr lang="el-GR" dirty="0" smtClean="0"/>
              <a:t>Λύση: </a:t>
            </a:r>
            <a:endParaRPr lang="en-US" dirty="0" smtClean="0"/>
          </a:p>
          <a:p>
            <a:pPr marL="0" indent="0">
              <a:buNone/>
            </a:pPr>
            <a:r>
              <a:rPr lang="el-GR" dirty="0" smtClean="0"/>
              <a:t>Α)</a:t>
            </a:r>
            <a:r>
              <a:rPr lang="el-GR" dirty="0" err="1" smtClean="0"/>
              <a:t>καλιμπρ</a:t>
            </a:r>
            <a:r>
              <a:rPr lang="el-GR" dirty="0" err="1"/>
              <a:t>ά</a:t>
            </a:r>
            <a:r>
              <a:rPr lang="el-GR" dirty="0" err="1" smtClean="0"/>
              <a:t>ρισμα</a:t>
            </a:r>
            <a:endParaRPr lang="en-US" dirty="0" smtClean="0"/>
          </a:p>
          <a:p>
            <a:pPr marL="0" indent="0">
              <a:buNone/>
            </a:pPr>
            <a:r>
              <a:rPr lang="el-GR" dirty="0" smtClean="0"/>
              <a:t>Β) η δημιουργία icc profile </a:t>
            </a:r>
          </a:p>
          <a:p>
            <a:endParaRPr lang="el-GR" dirty="0"/>
          </a:p>
        </p:txBody>
      </p:sp>
    </p:spTree>
    <p:extLst>
      <p:ext uri="{BB962C8B-B14F-4D97-AF65-F5344CB8AC3E}">
        <p14:creationId xmlns:p14="http://schemas.microsoft.com/office/powerpoint/2010/main" val="1503222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defRPr/>
            </a:pPr>
            <a:r>
              <a:rPr lang="el-GR" sz="3600" b="1" dirty="0" smtClean="0"/>
              <a:t>Καλιμπράρισμα</a:t>
            </a:r>
            <a:endParaRPr lang="el-GR" sz="3600" b="1" dirty="0" smtClean="0"/>
          </a:p>
        </p:txBody>
      </p:sp>
      <p:sp>
        <p:nvSpPr>
          <p:cNvPr id="2" name="Θέση περιεχομένου 1"/>
          <p:cNvSpPr>
            <a:spLocks noGrp="1"/>
          </p:cNvSpPr>
          <p:nvPr>
            <p:ph idx="1"/>
          </p:nvPr>
        </p:nvSpPr>
        <p:spPr/>
        <p:txBody>
          <a:bodyPr/>
          <a:lstStyle/>
          <a:p>
            <a:pPr marL="0" indent="0">
              <a:buNone/>
            </a:pPr>
            <a:r>
              <a:rPr lang="el-GR" dirty="0" smtClean="0"/>
              <a:t>Καλιμπράρισμα είναι η ρύθμιση των συσκευών και μηχανήματων, με βάση προκαθορισμένα standards, ώστε η απόδοση τους να είναι σταθερή</a:t>
            </a:r>
          </a:p>
          <a:p>
            <a:pPr marL="0" indent="0">
              <a:buNone/>
            </a:pPr>
            <a:r>
              <a:rPr lang="el-GR" dirty="0" smtClean="0"/>
              <a:t>Η δημιουργία icc profile για κάθε μηχάνημα γίνεται μετά το καλιμπράρισμα</a:t>
            </a:r>
          </a:p>
          <a:p>
            <a:endParaRPr lang="el-GR" dirty="0"/>
          </a:p>
        </p:txBody>
      </p:sp>
    </p:spTree>
    <p:extLst>
      <p:ext uri="{BB962C8B-B14F-4D97-AF65-F5344CB8AC3E}">
        <p14:creationId xmlns:p14="http://schemas.microsoft.com/office/powerpoint/2010/main" val="1288079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066800" y="1676400"/>
            <a:ext cx="1371600" cy="1295400"/>
          </a:xfrm>
          <a:prstGeom prst="rect">
            <a:avLst/>
          </a:prstGeom>
          <a:solidFill>
            <a:srgbClr val="3366FF"/>
          </a:solidFill>
          <a:ln w="9525">
            <a:solidFill>
              <a:schemeClr val="tx1"/>
            </a:solidFill>
            <a:miter lim="800000"/>
            <a:headEnd/>
            <a:tailEnd/>
          </a:ln>
        </p:spPr>
        <p:txBody>
          <a:bodyPr wrap="none" anchor="ctr"/>
          <a:lstStyle/>
          <a:p>
            <a:endParaRPr lang="el-GR" dirty="0"/>
          </a:p>
        </p:txBody>
      </p:sp>
      <p:sp>
        <p:nvSpPr>
          <p:cNvPr id="15363" name="Rectangle 5"/>
          <p:cNvSpPr>
            <a:spLocks noChangeArrowheads="1"/>
          </p:cNvSpPr>
          <p:nvPr/>
        </p:nvSpPr>
        <p:spPr bwMode="auto">
          <a:xfrm>
            <a:off x="685800" y="2362200"/>
            <a:ext cx="1371600" cy="1295400"/>
          </a:xfrm>
          <a:prstGeom prst="rect">
            <a:avLst/>
          </a:prstGeom>
          <a:solidFill>
            <a:srgbClr val="12E602"/>
          </a:solidFill>
          <a:ln w="9525">
            <a:solidFill>
              <a:schemeClr val="tx1"/>
            </a:solidFill>
            <a:miter lim="800000"/>
            <a:headEnd/>
            <a:tailEnd/>
          </a:ln>
        </p:spPr>
        <p:txBody>
          <a:bodyPr wrap="none" anchor="ctr"/>
          <a:lstStyle/>
          <a:p>
            <a:endParaRPr lang="el-GR" dirty="0"/>
          </a:p>
        </p:txBody>
      </p:sp>
      <p:sp>
        <p:nvSpPr>
          <p:cNvPr id="15364" name="Line 6"/>
          <p:cNvSpPr>
            <a:spLocks noChangeShapeType="1"/>
          </p:cNvSpPr>
          <p:nvPr/>
        </p:nvSpPr>
        <p:spPr bwMode="auto">
          <a:xfrm>
            <a:off x="2514600" y="3276600"/>
            <a:ext cx="762000" cy="0"/>
          </a:xfrm>
          <a:prstGeom prst="line">
            <a:avLst/>
          </a:prstGeom>
          <a:noFill/>
          <a:ln w="28575">
            <a:solidFill>
              <a:schemeClr val="tx1"/>
            </a:solidFill>
            <a:round/>
            <a:headEnd/>
            <a:tailEnd type="stealth" w="lg" len="lg"/>
          </a:ln>
        </p:spPr>
        <p:txBody>
          <a:bodyPr/>
          <a:lstStyle/>
          <a:p>
            <a:endParaRPr lang="el-GR" dirty="0"/>
          </a:p>
        </p:txBody>
      </p:sp>
      <p:sp>
        <p:nvSpPr>
          <p:cNvPr id="15365" name="Line 8"/>
          <p:cNvSpPr>
            <a:spLocks noChangeShapeType="1"/>
          </p:cNvSpPr>
          <p:nvPr/>
        </p:nvSpPr>
        <p:spPr bwMode="auto">
          <a:xfrm>
            <a:off x="5867400" y="3276600"/>
            <a:ext cx="762000" cy="0"/>
          </a:xfrm>
          <a:prstGeom prst="line">
            <a:avLst/>
          </a:prstGeom>
          <a:noFill/>
          <a:ln w="28575">
            <a:solidFill>
              <a:schemeClr val="tx1"/>
            </a:solidFill>
            <a:round/>
            <a:headEnd/>
            <a:tailEnd type="stealth" w="lg" len="lg"/>
          </a:ln>
        </p:spPr>
        <p:txBody>
          <a:bodyPr/>
          <a:lstStyle/>
          <a:p>
            <a:endParaRPr lang="el-GR" dirty="0"/>
          </a:p>
        </p:txBody>
      </p:sp>
      <p:sp>
        <p:nvSpPr>
          <p:cNvPr id="15366" name="Text Box 13"/>
          <p:cNvSpPr txBox="1">
            <a:spLocks noChangeArrowheads="1"/>
          </p:cNvSpPr>
          <p:nvPr/>
        </p:nvSpPr>
        <p:spPr bwMode="auto">
          <a:xfrm>
            <a:off x="3886200" y="5302250"/>
            <a:ext cx="1371600" cy="461665"/>
          </a:xfrm>
          <a:prstGeom prst="rect">
            <a:avLst/>
          </a:prstGeom>
          <a:noFill/>
          <a:ln w="9525">
            <a:noFill/>
            <a:miter lim="800000"/>
            <a:headEnd/>
            <a:tailEnd/>
          </a:ln>
        </p:spPr>
        <p:txBody>
          <a:bodyPr>
            <a:spAutoFit/>
          </a:bodyPr>
          <a:lstStyle/>
          <a:p>
            <a:pPr algn="ctr">
              <a:spcBef>
                <a:spcPct val="50000"/>
              </a:spcBef>
            </a:pPr>
            <a:r>
              <a:rPr lang="en-US" sz="2400" b="1" dirty="0">
                <a:latin typeface="+mn-lt"/>
              </a:rPr>
              <a:t>Lab</a:t>
            </a:r>
            <a:endParaRPr lang="el-GR" sz="2400" b="1" dirty="0">
              <a:latin typeface="+mn-lt"/>
            </a:endParaRPr>
          </a:p>
        </p:txBody>
      </p:sp>
      <p:sp>
        <p:nvSpPr>
          <p:cNvPr id="15367" name="Text Box 14"/>
          <p:cNvSpPr txBox="1">
            <a:spLocks noChangeArrowheads="1"/>
          </p:cNvSpPr>
          <p:nvPr/>
        </p:nvSpPr>
        <p:spPr bwMode="auto">
          <a:xfrm>
            <a:off x="6858000" y="5302250"/>
            <a:ext cx="1905000" cy="461665"/>
          </a:xfrm>
          <a:prstGeom prst="rect">
            <a:avLst/>
          </a:prstGeom>
          <a:noFill/>
          <a:ln w="9525">
            <a:noFill/>
            <a:miter lim="800000"/>
            <a:headEnd/>
            <a:tailEnd/>
          </a:ln>
        </p:spPr>
        <p:txBody>
          <a:bodyPr>
            <a:spAutoFit/>
          </a:bodyPr>
          <a:lstStyle/>
          <a:p>
            <a:pPr algn="ctr">
              <a:spcBef>
                <a:spcPct val="50000"/>
              </a:spcBef>
            </a:pPr>
            <a:r>
              <a:rPr lang="en-US" sz="2400" b="1" dirty="0">
                <a:latin typeface="+mn-lt"/>
              </a:rPr>
              <a:t>RGB </a:t>
            </a:r>
            <a:r>
              <a:rPr lang="en-US" sz="2400" b="1" dirty="0" smtClean="0">
                <a:latin typeface="+mn-lt"/>
              </a:rPr>
              <a:t>profile</a:t>
            </a:r>
            <a:endParaRPr lang="el-GR" sz="2400" b="1" dirty="0">
              <a:latin typeface="+mn-lt"/>
            </a:endParaRPr>
          </a:p>
        </p:txBody>
      </p:sp>
      <p:sp>
        <p:nvSpPr>
          <p:cNvPr id="19471" name="Rectangle 15"/>
          <p:cNvSpPr>
            <a:spLocks noGrp="1" noChangeArrowheads="1"/>
          </p:cNvSpPr>
          <p:nvPr>
            <p:ph type="title"/>
          </p:nvPr>
        </p:nvSpPr>
        <p:spPr/>
        <p:txBody>
          <a:bodyPr>
            <a:normAutofit/>
          </a:bodyPr>
          <a:lstStyle/>
          <a:p>
            <a:pPr eaLnBrk="1" hangingPunct="1">
              <a:defRPr/>
            </a:pPr>
            <a:r>
              <a:rPr lang="en-US" sz="3600" b="1" dirty="0" smtClean="0"/>
              <a:t>ICC RGB </a:t>
            </a:r>
            <a:r>
              <a:rPr lang="en-US" sz="3600" b="1" dirty="0" smtClean="0"/>
              <a:t>Profiles</a:t>
            </a:r>
            <a:endParaRPr lang="el-GR" sz="3600" dirty="0" smtClean="0"/>
          </a:p>
        </p:txBody>
      </p:sp>
      <p:sp>
        <p:nvSpPr>
          <p:cNvPr id="15369" name="Rectangle 16"/>
          <p:cNvSpPr>
            <a:spLocks noChangeArrowheads="1"/>
          </p:cNvSpPr>
          <p:nvPr/>
        </p:nvSpPr>
        <p:spPr bwMode="auto">
          <a:xfrm>
            <a:off x="304800" y="3200400"/>
            <a:ext cx="1371600" cy="1295400"/>
          </a:xfrm>
          <a:prstGeom prst="rect">
            <a:avLst/>
          </a:prstGeom>
          <a:solidFill>
            <a:srgbClr val="FF0000"/>
          </a:solidFill>
          <a:ln w="9525">
            <a:solidFill>
              <a:schemeClr val="tx1"/>
            </a:solidFill>
            <a:miter lim="800000"/>
            <a:headEnd/>
            <a:tailEnd/>
          </a:ln>
        </p:spPr>
        <p:txBody>
          <a:bodyPr wrap="none" anchor="ctr"/>
          <a:lstStyle/>
          <a:p>
            <a:endParaRPr lang="el-GR" dirty="0"/>
          </a:p>
        </p:txBody>
      </p:sp>
      <p:sp>
        <p:nvSpPr>
          <p:cNvPr id="15370" name="Text Box 17"/>
          <p:cNvSpPr txBox="1">
            <a:spLocks noChangeArrowheads="1"/>
          </p:cNvSpPr>
          <p:nvPr/>
        </p:nvSpPr>
        <p:spPr bwMode="auto">
          <a:xfrm>
            <a:off x="228600" y="5226050"/>
            <a:ext cx="2286000" cy="830997"/>
          </a:xfrm>
          <a:prstGeom prst="rect">
            <a:avLst/>
          </a:prstGeom>
          <a:noFill/>
          <a:ln w="9525">
            <a:noFill/>
            <a:miter lim="800000"/>
            <a:headEnd/>
            <a:tailEnd/>
          </a:ln>
        </p:spPr>
        <p:txBody>
          <a:bodyPr>
            <a:spAutoFit/>
          </a:bodyPr>
          <a:lstStyle/>
          <a:p>
            <a:pPr algn="ctr">
              <a:spcBef>
                <a:spcPct val="50000"/>
              </a:spcBef>
            </a:pPr>
            <a:r>
              <a:rPr lang="en-US" sz="2400" b="1" dirty="0">
                <a:latin typeface="+mn-lt"/>
              </a:rPr>
              <a:t>RGB </a:t>
            </a:r>
            <a:r>
              <a:rPr lang="el-GR" sz="2400" b="1" dirty="0" smtClean="0">
                <a:latin typeface="+mn-lt"/>
              </a:rPr>
              <a:t>πρωτοτύπου</a:t>
            </a:r>
            <a:endParaRPr lang="el-GR" sz="2400" b="1" dirty="0">
              <a:latin typeface="+mn-lt"/>
            </a:endParaRPr>
          </a:p>
        </p:txBody>
      </p:sp>
      <p:sp>
        <p:nvSpPr>
          <p:cNvPr id="15371" name="Rectangle 18"/>
          <p:cNvSpPr>
            <a:spLocks noChangeArrowheads="1"/>
          </p:cNvSpPr>
          <p:nvPr/>
        </p:nvSpPr>
        <p:spPr bwMode="auto">
          <a:xfrm>
            <a:off x="7107238" y="1828800"/>
            <a:ext cx="360362" cy="360363"/>
          </a:xfrm>
          <a:prstGeom prst="rect">
            <a:avLst/>
          </a:prstGeom>
          <a:solidFill>
            <a:srgbClr val="3366FF"/>
          </a:solidFill>
          <a:ln w="9525">
            <a:solidFill>
              <a:schemeClr val="tx1"/>
            </a:solidFill>
            <a:miter lim="800000"/>
            <a:headEnd/>
            <a:tailEnd/>
          </a:ln>
        </p:spPr>
        <p:txBody>
          <a:bodyPr wrap="none" anchor="ctr"/>
          <a:lstStyle/>
          <a:p>
            <a:endParaRPr lang="el-GR" dirty="0"/>
          </a:p>
        </p:txBody>
      </p:sp>
      <p:sp>
        <p:nvSpPr>
          <p:cNvPr id="15372" name="Rectangle 19"/>
          <p:cNvSpPr>
            <a:spLocks noChangeArrowheads="1"/>
          </p:cNvSpPr>
          <p:nvPr/>
        </p:nvSpPr>
        <p:spPr bwMode="auto">
          <a:xfrm>
            <a:off x="7107238" y="2936875"/>
            <a:ext cx="360362" cy="360363"/>
          </a:xfrm>
          <a:prstGeom prst="rect">
            <a:avLst/>
          </a:prstGeom>
          <a:solidFill>
            <a:srgbClr val="12E602"/>
          </a:solidFill>
          <a:ln w="9525">
            <a:solidFill>
              <a:schemeClr val="tx1"/>
            </a:solidFill>
            <a:miter lim="800000"/>
            <a:headEnd/>
            <a:tailEnd/>
          </a:ln>
        </p:spPr>
        <p:txBody>
          <a:bodyPr wrap="none" anchor="ctr"/>
          <a:lstStyle/>
          <a:p>
            <a:endParaRPr lang="el-GR" dirty="0"/>
          </a:p>
        </p:txBody>
      </p:sp>
      <p:sp>
        <p:nvSpPr>
          <p:cNvPr id="15373" name="Rectangle 20"/>
          <p:cNvSpPr>
            <a:spLocks noChangeArrowheads="1"/>
          </p:cNvSpPr>
          <p:nvPr/>
        </p:nvSpPr>
        <p:spPr bwMode="auto">
          <a:xfrm>
            <a:off x="7107238" y="4059238"/>
            <a:ext cx="360362" cy="360362"/>
          </a:xfrm>
          <a:prstGeom prst="rect">
            <a:avLst/>
          </a:prstGeom>
          <a:solidFill>
            <a:srgbClr val="FF0000"/>
          </a:solidFill>
          <a:ln w="9525">
            <a:solidFill>
              <a:schemeClr val="tx1"/>
            </a:solidFill>
            <a:miter lim="800000"/>
            <a:headEnd/>
            <a:tailEnd/>
          </a:ln>
        </p:spPr>
        <p:txBody>
          <a:bodyPr wrap="none" anchor="ctr"/>
          <a:lstStyle/>
          <a:p>
            <a:endParaRPr lang="el-GR" dirty="0"/>
          </a:p>
        </p:txBody>
      </p:sp>
      <p:pic>
        <p:nvPicPr>
          <p:cNvPr id="15374" name="Picture 21" descr="C:\WINDOWS\Επιφάνεια εργασίας\24\color\cie_GAMUTS.gif"/>
          <p:cNvPicPr>
            <a:picLocks noChangeAspect="1" noChangeArrowheads="1"/>
          </p:cNvPicPr>
          <p:nvPr/>
        </p:nvPicPr>
        <p:blipFill>
          <a:blip r:embed="rId2" cstate="print"/>
          <a:srcRect/>
          <a:stretch>
            <a:fillRect/>
          </a:stretch>
        </p:blipFill>
        <p:spPr bwMode="auto">
          <a:xfrm>
            <a:off x="3446463" y="2057400"/>
            <a:ext cx="2251075" cy="2651125"/>
          </a:xfrm>
          <a:prstGeom prst="rect">
            <a:avLst/>
          </a:prstGeom>
          <a:noFill/>
          <a:ln w="9525">
            <a:noFill/>
            <a:miter lim="800000"/>
            <a:headEnd/>
            <a:tailEnd/>
          </a:ln>
        </p:spPr>
      </p:pic>
      <p:sp>
        <p:nvSpPr>
          <p:cNvPr id="19478" name="Text Box 22"/>
          <p:cNvSpPr txBox="1">
            <a:spLocks noChangeArrowheads="1"/>
          </p:cNvSpPr>
          <p:nvPr/>
        </p:nvSpPr>
        <p:spPr bwMode="auto">
          <a:xfrm>
            <a:off x="7848600" y="1447800"/>
            <a:ext cx="838200" cy="942975"/>
          </a:xfrm>
          <a:prstGeom prst="rect">
            <a:avLst/>
          </a:prstGeom>
          <a:noFill/>
          <a:ln w="9525">
            <a:noFill/>
            <a:miter lim="800000"/>
            <a:headEnd/>
            <a:tailEnd/>
          </a:ln>
          <a:effectLst/>
        </p:spPr>
        <p:txBody>
          <a:bodyPr>
            <a:spAutoFit/>
          </a:bodyPr>
          <a:lstStyle/>
          <a:p>
            <a:pPr algn="r">
              <a:spcBef>
                <a:spcPct val="50000"/>
              </a:spcBef>
              <a:defRPr/>
            </a:pPr>
            <a:r>
              <a:rPr lang="en-US" sz="1400" b="1" dirty="0">
                <a:effectLst>
                  <a:outerShdw blurRad="38100" dist="38100" dir="2700000" algn="tl">
                    <a:srgbClr val="FFFFFF"/>
                  </a:outerShdw>
                </a:effectLst>
              </a:rPr>
              <a:t>   L blue</a:t>
            </a:r>
          </a:p>
          <a:p>
            <a:pPr algn="r">
              <a:spcBef>
                <a:spcPct val="50000"/>
              </a:spcBef>
              <a:defRPr/>
            </a:pPr>
            <a:r>
              <a:rPr lang="en-US" sz="1400" b="1" dirty="0">
                <a:effectLst>
                  <a:outerShdw blurRad="38100" dist="38100" dir="2700000" algn="tl">
                    <a:srgbClr val="FFFFFF"/>
                  </a:outerShdw>
                </a:effectLst>
              </a:rPr>
              <a:t>= a blue</a:t>
            </a:r>
          </a:p>
          <a:p>
            <a:pPr algn="r">
              <a:spcBef>
                <a:spcPct val="50000"/>
              </a:spcBef>
              <a:defRPr/>
            </a:pPr>
            <a:r>
              <a:rPr lang="en-US" sz="1400" b="1" dirty="0">
                <a:effectLst>
                  <a:outerShdw blurRad="38100" dist="38100" dir="2700000" algn="tl">
                    <a:srgbClr val="FFFFFF"/>
                  </a:outerShdw>
                </a:effectLst>
              </a:rPr>
              <a:t>    b blue</a:t>
            </a:r>
            <a:endParaRPr lang="el-GR" sz="1400" b="1" dirty="0">
              <a:effectLst>
                <a:outerShdw blurRad="38100" dist="38100" dir="2700000" algn="tl">
                  <a:srgbClr val="FFFFFF"/>
                </a:outerShdw>
              </a:effectLst>
            </a:endParaRPr>
          </a:p>
        </p:txBody>
      </p:sp>
      <p:sp>
        <p:nvSpPr>
          <p:cNvPr id="19479" name="Text Box 23"/>
          <p:cNvSpPr txBox="1">
            <a:spLocks noChangeArrowheads="1"/>
          </p:cNvSpPr>
          <p:nvPr/>
        </p:nvSpPr>
        <p:spPr bwMode="auto">
          <a:xfrm>
            <a:off x="7696200" y="2667000"/>
            <a:ext cx="990600" cy="942975"/>
          </a:xfrm>
          <a:prstGeom prst="rect">
            <a:avLst/>
          </a:prstGeom>
          <a:noFill/>
          <a:ln w="9525">
            <a:noFill/>
            <a:miter lim="800000"/>
            <a:headEnd/>
            <a:tailEnd/>
          </a:ln>
          <a:effectLst/>
        </p:spPr>
        <p:txBody>
          <a:bodyPr>
            <a:spAutoFit/>
          </a:bodyPr>
          <a:lstStyle/>
          <a:p>
            <a:pPr algn="r">
              <a:spcBef>
                <a:spcPct val="50000"/>
              </a:spcBef>
              <a:defRPr/>
            </a:pPr>
            <a:r>
              <a:rPr lang="en-US" sz="1400" b="1" dirty="0">
                <a:effectLst>
                  <a:outerShdw blurRad="38100" dist="38100" dir="2700000" algn="tl">
                    <a:srgbClr val="FFFFFF"/>
                  </a:outerShdw>
                </a:effectLst>
              </a:rPr>
              <a:t>   L green</a:t>
            </a:r>
          </a:p>
          <a:p>
            <a:pPr algn="r">
              <a:spcBef>
                <a:spcPct val="50000"/>
              </a:spcBef>
              <a:defRPr/>
            </a:pPr>
            <a:r>
              <a:rPr lang="en-US" sz="1400" b="1" dirty="0">
                <a:effectLst>
                  <a:outerShdw blurRad="38100" dist="38100" dir="2700000" algn="tl">
                    <a:srgbClr val="FFFFFF"/>
                  </a:outerShdw>
                </a:effectLst>
              </a:rPr>
              <a:t>= a green</a:t>
            </a:r>
          </a:p>
          <a:p>
            <a:pPr algn="r">
              <a:spcBef>
                <a:spcPct val="50000"/>
              </a:spcBef>
              <a:defRPr/>
            </a:pPr>
            <a:r>
              <a:rPr lang="en-US" sz="1400" b="1" dirty="0">
                <a:effectLst>
                  <a:outerShdw blurRad="38100" dist="38100" dir="2700000" algn="tl">
                    <a:srgbClr val="FFFFFF"/>
                  </a:outerShdw>
                </a:effectLst>
              </a:rPr>
              <a:t>    b green</a:t>
            </a:r>
            <a:endParaRPr lang="el-GR" sz="1400" b="1" dirty="0">
              <a:effectLst>
                <a:outerShdw blurRad="38100" dist="38100" dir="2700000" algn="tl">
                  <a:srgbClr val="FFFFFF"/>
                </a:outerShdw>
              </a:effectLst>
            </a:endParaRPr>
          </a:p>
        </p:txBody>
      </p:sp>
      <p:sp>
        <p:nvSpPr>
          <p:cNvPr id="19480" name="Text Box 24"/>
          <p:cNvSpPr txBox="1">
            <a:spLocks noChangeArrowheads="1"/>
          </p:cNvSpPr>
          <p:nvPr/>
        </p:nvSpPr>
        <p:spPr bwMode="auto">
          <a:xfrm>
            <a:off x="7924800" y="3883025"/>
            <a:ext cx="762000" cy="942975"/>
          </a:xfrm>
          <a:prstGeom prst="rect">
            <a:avLst/>
          </a:prstGeom>
          <a:noFill/>
          <a:ln w="9525">
            <a:noFill/>
            <a:miter lim="800000"/>
            <a:headEnd/>
            <a:tailEnd/>
          </a:ln>
          <a:effectLst/>
        </p:spPr>
        <p:txBody>
          <a:bodyPr>
            <a:spAutoFit/>
          </a:bodyPr>
          <a:lstStyle/>
          <a:p>
            <a:pPr algn="r">
              <a:spcBef>
                <a:spcPct val="50000"/>
              </a:spcBef>
              <a:defRPr/>
            </a:pPr>
            <a:r>
              <a:rPr lang="en-US" sz="1400" b="1" dirty="0">
                <a:effectLst>
                  <a:outerShdw blurRad="38100" dist="38100" dir="2700000" algn="tl">
                    <a:srgbClr val="FFFFFF"/>
                  </a:outerShdw>
                </a:effectLst>
              </a:rPr>
              <a:t>   L red</a:t>
            </a:r>
          </a:p>
          <a:p>
            <a:pPr algn="r">
              <a:spcBef>
                <a:spcPct val="50000"/>
              </a:spcBef>
              <a:defRPr/>
            </a:pPr>
            <a:r>
              <a:rPr lang="en-US" sz="1400" b="1" dirty="0">
                <a:effectLst>
                  <a:outerShdw blurRad="38100" dist="38100" dir="2700000" algn="tl">
                    <a:srgbClr val="FFFFFF"/>
                  </a:outerShdw>
                </a:effectLst>
              </a:rPr>
              <a:t>= a red</a:t>
            </a:r>
          </a:p>
          <a:p>
            <a:pPr algn="r">
              <a:spcBef>
                <a:spcPct val="50000"/>
              </a:spcBef>
              <a:defRPr/>
            </a:pPr>
            <a:r>
              <a:rPr lang="en-US" sz="1400" b="1" dirty="0">
                <a:effectLst>
                  <a:outerShdw blurRad="38100" dist="38100" dir="2700000" algn="tl">
                    <a:srgbClr val="FFFFFF"/>
                  </a:outerShdw>
                </a:effectLst>
              </a:rPr>
              <a:t>    b red</a:t>
            </a:r>
            <a:endParaRPr lang="el-GR" sz="1400" b="1" dirty="0">
              <a:effectLst>
                <a:outerShdw blurRad="38100" dist="38100" dir="2700000" algn="tl">
                  <a:srgbClr val="FFFFFF"/>
                </a:outerShdw>
              </a:effectLst>
            </a:endParaRPr>
          </a:p>
        </p:txBody>
      </p:sp>
    </p:spTree>
    <p:extLst>
      <p:ext uri="{BB962C8B-B14F-4D97-AF65-F5344CB8AC3E}">
        <p14:creationId xmlns:p14="http://schemas.microsoft.com/office/powerpoint/2010/main" val="1538022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defRPr/>
            </a:pPr>
            <a:r>
              <a:rPr lang="el-GR" sz="3600" b="1" dirty="0" smtClean="0">
                <a:latin typeface="+mn-lt"/>
              </a:rPr>
              <a:t>Δημιουργία </a:t>
            </a:r>
            <a:r>
              <a:rPr lang="en-US" sz="3600" b="1" dirty="0" smtClean="0">
                <a:latin typeface="+mn-lt"/>
              </a:rPr>
              <a:t>ICC RGB profile</a:t>
            </a:r>
            <a:endParaRPr lang="el-GR" sz="3600" b="1" dirty="0" smtClean="0">
              <a:latin typeface="+mn-lt"/>
            </a:endParaRPr>
          </a:p>
        </p:txBody>
      </p:sp>
      <p:pic>
        <p:nvPicPr>
          <p:cNvPr id="16387" name="Picture 4" descr="C:\WINDOWS\Επιφάνεια εργασίας\24\color\OPTI-CAL.bmp"/>
          <p:cNvPicPr>
            <a:picLocks noChangeAspect="1" noChangeArrowheads="1"/>
          </p:cNvPicPr>
          <p:nvPr/>
        </p:nvPicPr>
        <p:blipFill>
          <a:blip r:embed="rId2" cstate="print"/>
          <a:srcRect/>
          <a:stretch>
            <a:fillRect/>
          </a:stretch>
        </p:blipFill>
        <p:spPr bwMode="auto">
          <a:xfrm>
            <a:off x="224632" y="1119384"/>
            <a:ext cx="1905000" cy="1684338"/>
          </a:xfrm>
          <a:prstGeom prst="rect">
            <a:avLst/>
          </a:prstGeom>
          <a:noFill/>
          <a:ln w="9525">
            <a:noFill/>
            <a:miter lim="800000"/>
            <a:headEnd/>
            <a:tailEnd/>
          </a:ln>
        </p:spPr>
      </p:pic>
      <p:pic>
        <p:nvPicPr>
          <p:cNvPr id="16388" name="Picture 5" descr="C:\WINDOWS\Επιφάνεια εργασίας\24\color\SPECTROLINO.jpg"/>
          <p:cNvPicPr>
            <a:picLocks noChangeAspect="1" noChangeArrowheads="1"/>
          </p:cNvPicPr>
          <p:nvPr/>
        </p:nvPicPr>
        <p:blipFill>
          <a:blip r:embed="rId3" cstate="print"/>
          <a:srcRect/>
          <a:stretch>
            <a:fillRect/>
          </a:stretch>
        </p:blipFill>
        <p:spPr bwMode="auto">
          <a:xfrm>
            <a:off x="2973784" y="1119384"/>
            <a:ext cx="1668463" cy="1668463"/>
          </a:xfrm>
          <a:prstGeom prst="rect">
            <a:avLst/>
          </a:prstGeom>
          <a:noFill/>
          <a:ln w="9525">
            <a:noFill/>
            <a:miter lim="800000"/>
            <a:headEnd/>
            <a:tailEnd/>
          </a:ln>
        </p:spPr>
      </p:pic>
      <p:pic>
        <p:nvPicPr>
          <p:cNvPr id="16389" name="Picture 8" descr="C:\WINDOWS\Επιφάνεια εργασίας\24\color\supreme.jpg"/>
          <p:cNvPicPr>
            <a:picLocks noChangeAspect="1" noChangeArrowheads="1"/>
          </p:cNvPicPr>
          <p:nvPr/>
        </p:nvPicPr>
        <p:blipFill>
          <a:blip r:embed="rId4" cstate="print"/>
          <a:srcRect/>
          <a:stretch>
            <a:fillRect/>
          </a:stretch>
        </p:blipFill>
        <p:spPr bwMode="auto">
          <a:xfrm>
            <a:off x="3081337" y="3958973"/>
            <a:ext cx="1831975" cy="1600200"/>
          </a:xfrm>
          <a:prstGeom prst="rect">
            <a:avLst/>
          </a:prstGeom>
          <a:noFill/>
          <a:ln w="9525">
            <a:noFill/>
            <a:miter lim="800000"/>
            <a:headEnd/>
            <a:tailEnd/>
          </a:ln>
        </p:spPr>
      </p:pic>
      <p:pic>
        <p:nvPicPr>
          <p:cNvPr id="16390" name="Picture 15" descr="C:\WINDOWS\Επιφάνεια εργασίας\24\color\Q60.jpg"/>
          <p:cNvPicPr>
            <a:picLocks noChangeAspect="1" noChangeArrowheads="1"/>
          </p:cNvPicPr>
          <p:nvPr/>
        </p:nvPicPr>
        <p:blipFill>
          <a:blip r:embed="rId5" cstate="print"/>
          <a:srcRect/>
          <a:stretch>
            <a:fillRect/>
          </a:stretch>
        </p:blipFill>
        <p:spPr bwMode="auto">
          <a:xfrm>
            <a:off x="217631" y="3886200"/>
            <a:ext cx="2286000" cy="1757363"/>
          </a:xfrm>
          <a:prstGeom prst="rect">
            <a:avLst/>
          </a:prstGeom>
          <a:noFill/>
          <a:ln w="9525">
            <a:noFill/>
            <a:miter lim="800000"/>
            <a:headEnd/>
            <a:tailEnd/>
          </a:ln>
        </p:spPr>
      </p:pic>
      <p:sp>
        <p:nvSpPr>
          <p:cNvPr id="16391" name="Line 17"/>
          <p:cNvSpPr>
            <a:spLocks noChangeShapeType="1"/>
          </p:cNvSpPr>
          <p:nvPr/>
        </p:nvSpPr>
        <p:spPr bwMode="auto">
          <a:xfrm>
            <a:off x="4803775" y="1961553"/>
            <a:ext cx="609600" cy="0"/>
          </a:xfrm>
          <a:prstGeom prst="line">
            <a:avLst/>
          </a:prstGeom>
          <a:noFill/>
          <a:ln w="28575">
            <a:solidFill>
              <a:schemeClr val="tx1"/>
            </a:solidFill>
            <a:round/>
            <a:headEnd/>
            <a:tailEnd type="stealth" w="lg" len="lg"/>
          </a:ln>
        </p:spPr>
        <p:txBody>
          <a:bodyPr/>
          <a:lstStyle/>
          <a:p>
            <a:endParaRPr lang="el-GR" sz="1600" dirty="0">
              <a:latin typeface="+mn-lt"/>
            </a:endParaRPr>
          </a:p>
        </p:txBody>
      </p:sp>
      <p:sp>
        <p:nvSpPr>
          <p:cNvPr id="16392" name="Text Box 22"/>
          <p:cNvSpPr txBox="1">
            <a:spLocks noChangeArrowheads="1"/>
          </p:cNvSpPr>
          <p:nvPr/>
        </p:nvSpPr>
        <p:spPr bwMode="auto">
          <a:xfrm>
            <a:off x="5868144" y="3886200"/>
            <a:ext cx="3275856" cy="2870016"/>
          </a:xfrm>
          <a:prstGeom prst="rect">
            <a:avLst/>
          </a:prstGeom>
          <a:noFill/>
          <a:ln w="9525">
            <a:noFill/>
            <a:miter lim="800000"/>
            <a:headEnd/>
            <a:tailEnd/>
          </a:ln>
        </p:spPr>
        <p:txBody>
          <a:bodyPr wrap="square">
            <a:spAutoFit/>
          </a:bodyPr>
          <a:lstStyle/>
          <a:p>
            <a:pPr marL="457200" indent="-457200">
              <a:spcBef>
                <a:spcPct val="50000"/>
              </a:spcBef>
              <a:buFontTx/>
              <a:buAutoNum type="arabicPeriod"/>
            </a:pPr>
            <a:r>
              <a:rPr lang="el-GR" sz="1900" b="1" dirty="0" smtClean="0">
                <a:latin typeface="+mn-lt"/>
              </a:rPr>
              <a:t>Άνοιγμα του σκαναρισμένου αρχείου σε πρόγραμμα δημιουργίας </a:t>
            </a:r>
            <a:r>
              <a:rPr lang="en-US" sz="1900" b="1" dirty="0" smtClean="0">
                <a:latin typeface="+mn-lt"/>
              </a:rPr>
              <a:t>profile</a:t>
            </a:r>
            <a:endParaRPr lang="el-GR" sz="1900" b="1" dirty="0" smtClean="0">
              <a:latin typeface="+mn-lt"/>
            </a:endParaRPr>
          </a:p>
          <a:p>
            <a:pPr marL="457200" indent="-457200">
              <a:spcBef>
                <a:spcPct val="50000"/>
              </a:spcBef>
              <a:buFontTx/>
              <a:buAutoNum type="arabicPeriod"/>
            </a:pPr>
            <a:r>
              <a:rPr lang="el-GR" sz="1900" b="1" dirty="0" smtClean="0">
                <a:latin typeface="+mn-lt"/>
              </a:rPr>
              <a:t>Χρήση του </a:t>
            </a:r>
            <a:r>
              <a:rPr lang="en-US" sz="1900" b="1" dirty="0" smtClean="0">
                <a:latin typeface="+mn-lt"/>
              </a:rPr>
              <a:t>profile </a:t>
            </a:r>
            <a:r>
              <a:rPr lang="el-GR" sz="1900" b="1" dirty="0" smtClean="0">
                <a:latin typeface="+mn-lt"/>
              </a:rPr>
              <a:t>ως προεπιλογή για κάθε πρωτότυπο που σκανάρεται στο συγκεκριμένο </a:t>
            </a:r>
            <a:r>
              <a:rPr lang="en-US" sz="1900" b="1" dirty="0" smtClean="0">
                <a:latin typeface="+mn-lt"/>
              </a:rPr>
              <a:t>scanner</a:t>
            </a:r>
            <a:endParaRPr lang="el-GR" sz="1900" b="1" dirty="0">
              <a:latin typeface="+mn-lt"/>
            </a:endParaRPr>
          </a:p>
        </p:txBody>
      </p:sp>
      <p:sp>
        <p:nvSpPr>
          <p:cNvPr id="16393" name="Text Box 23"/>
          <p:cNvSpPr txBox="1">
            <a:spLocks noChangeArrowheads="1"/>
          </p:cNvSpPr>
          <p:nvPr/>
        </p:nvSpPr>
        <p:spPr bwMode="auto">
          <a:xfrm>
            <a:off x="5574903" y="1087732"/>
            <a:ext cx="3245569" cy="2577629"/>
          </a:xfrm>
          <a:prstGeom prst="rect">
            <a:avLst/>
          </a:prstGeom>
          <a:noFill/>
          <a:ln w="9525">
            <a:noFill/>
            <a:miter lim="800000"/>
            <a:headEnd/>
            <a:tailEnd/>
          </a:ln>
        </p:spPr>
        <p:txBody>
          <a:bodyPr wrap="square">
            <a:spAutoFit/>
          </a:bodyPr>
          <a:lstStyle/>
          <a:p>
            <a:pPr marL="457200" indent="-457200">
              <a:spcBef>
                <a:spcPct val="50000"/>
              </a:spcBef>
              <a:buFontTx/>
              <a:buAutoNum type="arabicPeriod"/>
            </a:pPr>
            <a:r>
              <a:rPr lang="el-GR" sz="1900" b="1" dirty="0" smtClean="0">
                <a:latin typeface="+mn-lt"/>
              </a:rPr>
              <a:t>Καλιμπράρισμα και τελική δημιουργία </a:t>
            </a:r>
            <a:r>
              <a:rPr lang="en-US" sz="1900" b="1" dirty="0" smtClean="0">
                <a:latin typeface="+mn-lt"/>
              </a:rPr>
              <a:t>monitor profile</a:t>
            </a:r>
            <a:r>
              <a:rPr lang="el-GR" sz="1900" b="1" dirty="0" smtClean="0">
                <a:latin typeface="+mn-lt"/>
              </a:rPr>
              <a:t> με χρήση χρωματόμετρου ή σπεκτροφωτόμετρου</a:t>
            </a:r>
            <a:endParaRPr lang="en-US" sz="1900" b="1" dirty="0" smtClean="0">
              <a:latin typeface="+mn-lt"/>
            </a:endParaRPr>
          </a:p>
          <a:p>
            <a:pPr marL="457200" indent="-457200">
              <a:spcBef>
                <a:spcPct val="50000"/>
              </a:spcBef>
              <a:buFontTx/>
              <a:buAutoNum type="arabicPeriod"/>
            </a:pPr>
            <a:r>
              <a:rPr lang="el-GR" sz="1900" b="1" dirty="0" smtClean="0">
                <a:latin typeface="+mn-lt"/>
              </a:rPr>
              <a:t>Χρήση του </a:t>
            </a:r>
            <a:r>
              <a:rPr lang="en-US" sz="1900" b="1" dirty="0" smtClean="0">
                <a:latin typeface="+mn-lt"/>
              </a:rPr>
              <a:t>monitor profile </a:t>
            </a:r>
            <a:r>
              <a:rPr lang="el-GR" sz="1900" b="1" dirty="0" smtClean="0">
                <a:latin typeface="+mn-lt"/>
              </a:rPr>
              <a:t>ως προεπιλογή απεικόνισης</a:t>
            </a:r>
            <a:endParaRPr lang="el-GR" sz="1900" b="1" dirty="0">
              <a:latin typeface="+mn-lt"/>
            </a:endParaRPr>
          </a:p>
        </p:txBody>
      </p:sp>
      <p:sp>
        <p:nvSpPr>
          <p:cNvPr id="16394" name="Line 24"/>
          <p:cNvSpPr>
            <a:spLocks noChangeShapeType="1"/>
          </p:cNvSpPr>
          <p:nvPr/>
        </p:nvSpPr>
        <p:spPr bwMode="auto">
          <a:xfrm>
            <a:off x="4913312" y="4710752"/>
            <a:ext cx="609600" cy="0"/>
          </a:xfrm>
          <a:prstGeom prst="line">
            <a:avLst/>
          </a:prstGeom>
          <a:noFill/>
          <a:ln w="28575">
            <a:solidFill>
              <a:schemeClr val="tx1"/>
            </a:solidFill>
            <a:round/>
            <a:headEnd/>
            <a:tailEnd type="stealth" w="lg" len="lg"/>
          </a:ln>
        </p:spPr>
        <p:txBody>
          <a:bodyPr/>
          <a:lstStyle/>
          <a:p>
            <a:endParaRPr lang="el-GR" sz="1600" dirty="0">
              <a:latin typeface="+mn-lt"/>
            </a:endParaRPr>
          </a:p>
        </p:txBody>
      </p:sp>
      <p:sp>
        <p:nvSpPr>
          <p:cNvPr id="16395" name="Line 25"/>
          <p:cNvSpPr>
            <a:spLocks noChangeShapeType="1"/>
          </p:cNvSpPr>
          <p:nvPr/>
        </p:nvSpPr>
        <p:spPr bwMode="auto">
          <a:xfrm>
            <a:off x="2514600" y="4648200"/>
            <a:ext cx="609600" cy="0"/>
          </a:xfrm>
          <a:prstGeom prst="line">
            <a:avLst/>
          </a:prstGeom>
          <a:noFill/>
          <a:ln w="28575">
            <a:solidFill>
              <a:schemeClr val="tx1"/>
            </a:solidFill>
            <a:round/>
            <a:headEnd/>
            <a:tailEnd type="stealth" w="lg" len="lg"/>
          </a:ln>
        </p:spPr>
        <p:txBody>
          <a:bodyPr/>
          <a:lstStyle/>
          <a:p>
            <a:endParaRPr lang="el-GR" sz="1600" dirty="0">
              <a:latin typeface="+mn-lt"/>
            </a:endParaRPr>
          </a:p>
        </p:txBody>
      </p:sp>
      <p:sp>
        <p:nvSpPr>
          <p:cNvPr id="16396" name="Text Box 26"/>
          <p:cNvSpPr txBox="1">
            <a:spLocks noChangeArrowheads="1"/>
          </p:cNvSpPr>
          <p:nvPr/>
        </p:nvSpPr>
        <p:spPr bwMode="auto">
          <a:xfrm>
            <a:off x="218791" y="2941154"/>
            <a:ext cx="1752600" cy="338554"/>
          </a:xfrm>
          <a:prstGeom prst="rect">
            <a:avLst/>
          </a:prstGeom>
          <a:noFill/>
          <a:ln w="9525">
            <a:noFill/>
            <a:miter lim="800000"/>
            <a:headEnd/>
            <a:tailEnd/>
          </a:ln>
        </p:spPr>
        <p:txBody>
          <a:bodyPr wrap="square">
            <a:spAutoFit/>
          </a:bodyPr>
          <a:lstStyle/>
          <a:p>
            <a:pPr algn="ctr">
              <a:spcBef>
                <a:spcPct val="50000"/>
              </a:spcBef>
            </a:pPr>
            <a:r>
              <a:rPr lang="el-GR" sz="1600" b="1" dirty="0" smtClean="0">
                <a:latin typeface="+mn-lt"/>
              </a:rPr>
              <a:t>Χρωματόμετρο</a:t>
            </a:r>
            <a:endParaRPr lang="el-GR" sz="1600" b="1" dirty="0">
              <a:latin typeface="+mn-lt"/>
            </a:endParaRPr>
          </a:p>
        </p:txBody>
      </p:sp>
      <p:sp>
        <p:nvSpPr>
          <p:cNvPr id="16397" name="Text Box 27"/>
          <p:cNvSpPr txBox="1">
            <a:spLocks noChangeArrowheads="1"/>
          </p:cNvSpPr>
          <p:nvPr/>
        </p:nvSpPr>
        <p:spPr bwMode="auto">
          <a:xfrm>
            <a:off x="2819400" y="2934392"/>
            <a:ext cx="1981200" cy="338554"/>
          </a:xfrm>
          <a:prstGeom prst="rect">
            <a:avLst/>
          </a:prstGeom>
          <a:noFill/>
          <a:ln w="9525">
            <a:noFill/>
            <a:miter lim="800000"/>
            <a:headEnd/>
            <a:tailEnd/>
          </a:ln>
        </p:spPr>
        <p:txBody>
          <a:bodyPr>
            <a:spAutoFit/>
          </a:bodyPr>
          <a:lstStyle/>
          <a:p>
            <a:pPr algn="ctr">
              <a:spcBef>
                <a:spcPct val="50000"/>
              </a:spcBef>
            </a:pPr>
            <a:r>
              <a:rPr lang="el-GR" sz="1600" b="1" dirty="0" smtClean="0">
                <a:latin typeface="+mn-lt"/>
              </a:rPr>
              <a:t>Σπεκτροφωτόμετρο</a:t>
            </a:r>
            <a:endParaRPr lang="el-GR" sz="1600" b="1" dirty="0">
              <a:latin typeface="+mn-lt"/>
            </a:endParaRPr>
          </a:p>
        </p:txBody>
      </p:sp>
      <p:sp>
        <p:nvSpPr>
          <p:cNvPr id="16398" name="Text Box 28"/>
          <p:cNvSpPr txBox="1">
            <a:spLocks noChangeArrowheads="1"/>
          </p:cNvSpPr>
          <p:nvPr/>
        </p:nvSpPr>
        <p:spPr bwMode="auto">
          <a:xfrm>
            <a:off x="294991" y="5791200"/>
            <a:ext cx="1676400" cy="338554"/>
          </a:xfrm>
          <a:prstGeom prst="rect">
            <a:avLst/>
          </a:prstGeom>
          <a:noFill/>
          <a:ln w="9525">
            <a:noFill/>
            <a:miter lim="800000"/>
            <a:headEnd/>
            <a:tailEnd/>
          </a:ln>
        </p:spPr>
        <p:txBody>
          <a:bodyPr>
            <a:spAutoFit/>
          </a:bodyPr>
          <a:lstStyle/>
          <a:p>
            <a:pPr algn="ctr">
              <a:spcBef>
                <a:spcPct val="50000"/>
              </a:spcBef>
            </a:pPr>
            <a:r>
              <a:rPr lang="el-GR" sz="1600" b="1" dirty="0" smtClean="0">
                <a:latin typeface="+mn-lt"/>
              </a:rPr>
              <a:t>Πρωτότυπο </a:t>
            </a:r>
            <a:r>
              <a:rPr lang="en-US" sz="1600" b="1" dirty="0">
                <a:latin typeface="+mn-lt"/>
              </a:rPr>
              <a:t>Q 60</a:t>
            </a:r>
            <a:endParaRPr lang="el-GR" sz="1600" b="1" dirty="0">
              <a:latin typeface="+mn-lt"/>
            </a:endParaRPr>
          </a:p>
        </p:txBody>
      </p:sp>
      <p:sp>
        <p:nvSpPr>
          <p:cNvPr id="16399" name="Text Box 29"/>
          <p:cNvSpPr txBox="1">
            <a:spLocks noChangeArrowheads="1"/>
          </p:cNvSpPr>
          <p:nvPr/>
        </p:nvSpPr>
        <p:spPr bwMode="auto">
          <a:xfrm>
            <a:off x="3235324" y="5749315"/>
            <a:ext cx="1524000" cy="338554"/>
          </a:xfrm>
          <a:prstGeom prst="rect">
            <a:avLst/>
          </a:prstGeom>
          <a:noFill/>
          <a:ln w="9525">
            <a:noFill/>
            <a:miter lim="800000"/>
            <a:headEnd/>
            <a:tailEnd/>
          </a:ln>
        </p:spPr>
        <p:txBody>
          <a:bodyPr>
            <a:spAutoFit/>
          </a:bodyPr>
          <a:lstStyle/>
          <a:p>
            <a:pPr algn="ctr">
              <a:spcBef>
                <a:spcPct val="50000"/>
              </a:spcBef>
            </a:pPr>
            <a:r>
              <a:rPr lang="en-US" sz="1600" b="1" dirty="0" smtClean="0">
                <a:latin typeface="+mn-lt"/>
              </a:rPr>
              <a:t>Scanner</a:t>
            </a:r>
            <a:endParaRPr lang="el-GR" sz="1600" b="1" dirty="0">
              <a:latin typeface="+mn-lt"/>
            </a:endParaRPr>
          </a:p>
        </p:txBody>
      </p:sp>
    </p:spTree>
    <p:extLst>
      <p:ext uri="{BB962C8B-B14F-4D97-AF65-F5344CB8AC3E}">
        <p14:creationId xmlns:p14="http://schemas.microsoft.com/office/powerpoint/2010/main" val="691103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defRPr/>
            </a:pPr>
            <a:r>
              <a:rPr lang="en-US" sz="3600" b="1" dirty="0" smtClean="0"/>
              <a:t>ICC CMYK </a:t>
            </a:r>
            <a:r>
              <a:rPr lang="en-US" sz="3600" dirty="0" smtClean="0"/>
              <a:t>profiles</a:t>
            </a:r>
            <a:endParaRPr lang="el-GR" sz="3600" b="1" dirty="0" smtClean="0"/>
          </a:p>
        </p:txBody>
      </p:sp>
      <p:sp>
        <p:nvSpPr>
          <p:cNvPr id="17411" name="Line 6"/>
          <p:cNvSpPr>
            <a:spLocks noChangeShapeType="1"/>
          </p:cNvSpPr>
          <p:nvPr/>
        </p:nvSpPr>
        <p:spPr bwMode="auto">
          <a:xfrm>
            <a:off x="2514600" y="3336925"/>
            <a:ext cx="762000" cy="0"/>
          </a:xfrm>
          <a:prstGeom prst="line">
            <a:avLst/>
          </a:prstGeom>
          <a:noFill/>
          <a:ln w="28575">
            <a:solidFill>
              <a:schemeClr val="tx1"/>
            </a:solidFill>
            <a:round/>
            <a:headEnd/>
            <a:tailEnd type="stealth" w="lg" len="lg"/>
          </a:ln>
        </p:spPr>
        <p:txBody>
          <a:bodyPr/>
          <a:lstStyle/>
          <a:p>
            <a:endParaRPr lang="el-GR" dirty="0"/>
          </a:p>
        </p:txBody>
      </p:sp>
      <p:sp>
        <p:nvSpPr>
          <p:cNvPr id="17412" name="Line 8"/>
          <p:cNvSpPr>
            <a:spLocks noChangeShapeType="1"/>
          </p:cNvSpPr>
          <p:nvPr/>
        </p:nvSpPr>
        <p:spPr bwMode="auto">
          <a:xfrm>
            <a:off x="5867400" y="3336925"/>
            <a:ext cx="762000" cy="0"/>
          </a:xfrm>
          <a:prstGeom prst="line">
            <a:avLst/>
          </a:prstGeom>
          <a:noFill/>
          <a:ln w="28575">
            <a:solidFill>
              <a:schemeClr val="tx1"/>
            </a:solidFill>
            <a:round/>
            <a:headEnd/>
            <a:tailEnd type="stealth" w="lg" len="lg"/>
          </a:ln>
        </p:spPr>
        <p:txBody>
          <a:bodyPr/>
          <a:lstStyle/>
          <a:p>
            <a:endParaRPr lang="el-GR" dirty="0"/>
          </a:p>
        </p:txBody>
      </p:sp>
      <p:sp>
        <p:nvSpPr>
          <p:cNvPr id="17413" name="Rectangle 9"/>
          <p:cNvSpPr>
            <a:spLocks noChangeArrowheads="1"/>
          </p:cNvSpPr>
          <p:nvPr/>
        </p:nvSpPr>
        <p:spPr bwMode="auto">
          <a:xfrm>
            <a:off x="6934200" y="1447800"/>
            <a:ext cx="360363" cy="360363"/>
          </a:xfrm>
          <a:prstGeom prst="rect">
            <a:avLst/>
          </a:prstGeom>
          <a:solidFill>
            <a:srgbClr val="000000"/>
          </a:solidFill>
          <a:ln w="9525">
            <a:solidFill>
              <a:schemeClr val="tx1"/>
            </a:solidFill>
            <a:miter lim="800000"/>
            <a:headEnd/>
            <a:tailEnd/>
          </a:ln>
        </p:spPr>
        <p:txBody>
          <a:bodyPr wrap="none" anchor="ctr"/>
          <a:lstStyle/>
          <a:p>
            <a:endParaRPr lang="el-GR" dirty="0"/>
          </a:p>
        </p:txBody>
      </p:sp>
      <p:sp>
        <p:nvSpPr>
          <p:cNvPr id="17414" name="Rectangle 10"/>
          <p:cNvSpPr>
            <a:spLocks noChangeArrowheads="1"/>
          </p:cNvSpPr>
          <p:nvPr/>
        </p:nvSpPr>
        <p:spPr bwMode="auto">
          <a:xfrm>
            <a:off x="6934200" y="2514600"/>
            <a:ext cx="360363" cy="360363"/>
          </a:xfrm>
          <a:prstGeom prst="rect">
            <a:avLst/>
          </a:prstGeom>
          <a:solidFill>
            <a:srgbClr val="FFFF00"/>
          </a:solidFill>
          <a:ln w="9525">
            <a:solidFill>
              <a:schemeClr val="tx1"/>
            </a:solidFill>
            <a:miter lim="800000"/>
            <a:headEnd/>
            <a:tailEnd/>
          </a:ln>
        </p:spPr>
        <p:txBody>
          <a:bodyPr wrap="none" anchor="ctr"/>
          <a:lstStyle/>
          <a:p>
            <a:endParaRPr lang="el-GR" dirty="0"/>
          </a:p>
        </p:txBody>
      </p:sp>
      <p:sp>
        <p:nvSpPr>
          <p:cNvPr id="17415" name="Rectangle 12"/>
          <p:cNvSpPr>
            <a:spLocks noChangeArrowheads="1"/>
          </p:cNvSpPr>
          <p:nvPr/>
        </p:nvSpPr>
        <p:spPr bwMode="auto">
          <a:xfrm>
            <a:off x="6934200" y="4745038"/>
            <a:ext cx="360363" cy="360362"/>
          </a:xfrm>
          <a:prstGeom prst="rect">
            <a:avLst/>
          </a:prstGeom>
          <a:solidFill>
            <a:srgbClr val="01DCF3"/>
          </a:solidFill>
          <a:ln w="9525">
            <a:solidFill>
              <a:schemeClr val="tx1"/>
            </a:solidFill>
            <a:miter lim="800000"/>
            <a:headEnd/>
            <a:tailEnd/>
          </a:ln>
        </p:spPr>
        <p:txBody>
          <a:bodyPr wrap="none" anchor="ctr"/>
          <a:lstStyle/>
          <a:p>
            <a:endParaRPr lang="el-GR" dirty="0"/>
          </a:p>
        </p:txBody>
      </p:sp>
      <p:sp>
        <p:nvSpPr>
          <p:cNvPr id="17416" name="Text Box 13"/>
          <p:cNvSpPr txBox="1">
            <a:spLocks noChangeArrowheads="1"/>
          </p:cNvSpPr>
          <p:nvPr/>
        </p:nvSpPr>
        <p:spPr bwMode="auto">
          <a:xfrm>
            <a:off x="152400" y="5607050"/>
            <a:ext cx="2590800" cy="400110"/>
          </a:xfrm>
          <a:prstGeom prst="rect">
            <a:avLst/>
          </a:prstGeom>
          <a:noFill/>
          <a:ln w="9525">
            <a:noFill/>
            <a:miter lim="800000"/>
            <a:headEnd/>
            <a:tailEnd/>
          </a:ln>
        </p:spPr>
        <p:txBody>
          <a:bodyPr>
            <a:spAutoFit/>
          </a:bodyPr>
          <a:lstStyle/>
          <a:p>
            <a:pPr algn="ctr">
              <a:spcBef>
                <a:spcPct val="50000"/>
              </a:spcBef>
            </a:pPr>
            <a:r>
              <a:rPr lang="en-US" sz="2000" b="1" dirty="0">
                <a:latin typeface="+mn-lt"/>
              </a:rPr>
              <a:t>CMYK </a:t>
            </a:r>
            <a:r>
              <a:rPr lang="el-GR" sz="2000" b="1" dirty="0" smtClean="0">
                <a:latin typeface="+mn-lt"/>
              </a:rPr>
              <a:t>Π</a:t>
            </a:r>
            <a:r>
              <a:rPr lang="el-GR" sz="2000" b="1" dirty="0" smtClean="0">
                <a:latin typeface="+mn-lt"/>
              </a:rPr>
              <a:t>ρωτοτύπου</a:t>
            </a:r>
            <a:endParaRPr lang="el-GR" sz="2000" b="1" dirty="0">
              <a:latin typeface="+mn-lt"/>
            </a:endParaRPr>
          </a:p>
        </p:txBody>
      </p:sp>
      <p:sp>
        <p:nvSpPr>
          <p:cNvPr id="17417" name="Text Box 14"/>
          <p:cNvSpPr txBox="1">
            <a:spLocks noChangeArrowheads="1"/>
          </p:cNvSpPr>
          <p:nvPr/>
        </p:nvSpPr>
        <p:spPr bwMode="auto">
          <a:xfrm>
            <a:off x="3886200" y="5607050"/>
            <a:ext cx="1371600" cy="400110"/>
          </a:xfrm>
          <a:prstGeom prst="rect">
            <a:avLst/>
          </a:prstGeom>
          <a:noFill/>
          <a:ln w="9525">
            <a:noFill/>
            <a:miter lim="800000"/>
            <a:headEnd/>
            <a:tailEnd/>
          </a:ln>
        </p:spPr>
        <p:txBody>
          <a:bodyPr>
            <a:spAutoFit/>
          </a:bodyPr>
          <a:lstStyle/>
          <a:p>
            <a:pPr algn="ctr">
              <a:spcBef>
                <a:spcPct val="50000"/>
              </a:spcBef>
            </a:pPr>
            <a:r>
              <a:rPr lang="en-US" sz="2000" b="1" dirty="0">
                <a:latin typeface="+mn-lt"/>
              </a:rPr>
              <a:t>Lab</a:t>
            </a:r>
            <a:endParaRPr lang="el-GR" sz="2000" b="1" dirty="0">
              <a:latin typeface="+mn-lt"/>
            </a:endParaRPr>
          </a:p>
        </p:txBody>
      </p:sp>
      <p:sp>
        <p:nvSpPr>
          <p:cNvPr id="17418" name="Text Box 15"/>
          <p:cNvSpPr txBox="1">
            <a:spLocks noChangeArrowheads="1"/>
          </p:cNvSpPr>
          <p:nvPr/>
        </p:nvSpPr>
        <p:spPr bwMode="auto">
          <a:xfrm>
            <a:off x="6553200" y="5607050"/>
            <a:ext cx="2057400" cy="400110"/>
          </a:xfrm>
          <a:prstGeom prst="rect">
            <a:avLst/>
          </a:prstGeom>
          <a:noFill/>
          <a:ln w="9525">
            <a:noFill/>
            <a:miter lim="800000"/>
            <a:headEnd/>
            <a:tailEnd/>
          </a:ln>
        </p:spPr>
        <p:txBody>
          <a:bodyPr>
            <a:spAutoFit/>
          </a:bodyPr>
          <a:lstStyle/>
          <a:p>
            <a:pPr algn="ctr">
              <a:spcBef>
                <a:spcPct val="50000"/>
              </a:spcBef>
            </a:pPr>
            <a:r>
              <a:rPr lang="en-US" sz="2000" b="1" dirty="0">
                <a:latin typeface="+mn-lt"/>
              </a:rPr>
              <a:t>CMYK </a:t>
            </a:r>
            <a:r>
              <a:rPr lang="en-US" sz="2000" b="1" dirty="0" smtClean="0">
                <a:latin typeface="+mn-lt"/>
              </a:rPr>
              <a:t>profile</a:t>
            </a:r>
            <a:endParaRPr lang="el-GR" sz="2000" b="1" dirty="0">
              <a:latin typeface="+mn-lt"/>
            </a:endParaRPr>
          </a:p>
        </p:txBody>
      </p:sp>
      <p:pic>
        <p:nvPicPr>
          <p:cNvPr id="17419" name="Picture 16" descr="C:\WINDOWS\Επιφάνεια εργασίας\24\color\cie_GAMUTS.gif"/>
          <p:cNvPicPr>
            <a:picLocks noChangeAspect="1" noChangeArrowheads="1"/>
          </p:cNvPicPr>
          <p:nvPr/>
        </p:nvPicPr>
        <p:blipFill>
          <a:blip r:embed="rId2" cstate="print"/>
          <a:srcRect/>
          <a:stretch>
            <a:fillRect/>
          </a:stretch>
        </p:blipFill>
        <p:spPr bwMode="auto">
          <a:xfrm>
            <a:off x="3446463" y="2041525"/>
            <a:ext cx="2251075" cy="2651125"/>
          </a:xfrm>
          <a:prstGeom prst="rect">
            <a:avLst/>
          </a:prstGeom>
          <a:noFill/>
          <a:ln w="9525">
            <a:noFill/>
            <a:miter lim="800000"/>
            <a:headEnd/>
            <a:tailEnd/>
          </a:ln>
        </p:spPr>
      </p:pic>
      <p:sp>
        <p:nvSpPr>
          <p:cNvPr id="17420" name="Rectangle 17"/>
          <p:cNvSpPr>
            <a:spLocks noChangeArrowheads="1"/>
          </p:cNvSpPr>
          <p:nvPr/>
        </p:nvSpPr>
        <p:spPr bwMode="auto">
          <a:xfrm>
            <a:off x="1143000" y="1584325"/>
            <a:ext cx="1371600" cy="1295400"/>
          </a:xfrm>
          <a:prstGeom prst="rect">
            <a:avLst/>
          </a:prstGeom>
          <a:solidFill>
            <a:srgbClr val="000000"/>
          </a:solidFill>
          <a:ln w="9525">
            <a:solidFill>
              <a:schemeClr val="tx1"/>
            </a:solidFill>
            <a:miter lim="800000"/>
            <a:headEnd/>
            <a:tailEnd/>
          </a:ln>
        </p:spPr>
        <p:txBody>
          <a:bodyPr wrap="none" anchor="ctr"/>
          <a:lstStyle/>
          <a:p>
            <a:endParaRPr lang="el-GR" dirty="0"/>
          </a:p>
        </p:txBody>
      </p:sp>
      <p:sp>
        <p:nvSpPr>
          <p:cNvPr id="17421" name="Rectangle 18"/>
          <p:cNvSpPr>
            <a:spLocks noChangeArrowheads="1"/>
          </p:cNvSpPr>
          <p:nvPr/>
        </p:nvSpPr>
        <p:spPr bwMode="auto">
          <a:xfrm>
            <a:off x="914400" y="2193925"/>
            <a:ext cx="1371600" cy="1295400"/>
          </a:xfrm>
          <a:prstGeom prst="rect">
            <a:avLst/>
          </a:prstGeom>
          <a:solidFill>
            <a:srgbClr val="FFFF00"/>
          </a:solidFill>
          <a:ln w="9525">
            <a:solidFill>
              <a:schemeClr val="tx1"/>
            </a:solidFill>
            <a:miter lim="800000"/>
            <a:headEnd/>
            <a:tailEnd/>
          </a:ln>
        </p:spPr>
        <p:txBody>
          <a:bodyPr wrap="none" anchor="ctr"/>
          <a:lstStyle/>
          <a:p>
            <a:endParaRPr lang="el-GR" dirty="0"/>
          </a:p>
        </p:txBody>
      </p:sp>
      <p:sp>
        <p:nvSpPr>
          <p:cNvPr id="17422" name="Rectangle 19"/>
          <p:cNvSpPr>
            <a:spLocks noChangeArrowheads="1"/>
          </p:cNvSpPr>
          <p:nvPr/>
        </p:nvSpPr>
        <p:spPr bwMode="auto">
          <a:xfrm>
            <a:off x="609600" y="2803525"/>
            <a:ext cx="1371600" cy="1295400"/>
          </a:xfrm>
          <a:prstGeom prst="rect">
            <a:avLst/>
          </a:prstGeom>
          <a:solidFill>
            <a:srgbClr val="FF00FF"/>
          </a:solidFill>
          <a:ln w="9525">
            <a:solidFill>
              <a:schemeClr val="tx1"/>
            </a:solidFill>
            <a:miter lim="800000"/>
            <a:headEnd/>
            <a:tailEnd/>
          </a:ln>
        </p:spPr>
        <p:txBody>
          <a:bodyPr wrap="none" anchor="ctr"/>
          <a:lstStyle/>
          <a:p>
            <a:endParaRPr lang="el-GR" dirty="0"/>
          </a:p>
        </p:txBody>
      </p:sp>
      <p:sp>
        <p:nvSpPr>
          <p:cNvPr id="17423" name="Rectangle 20"/>
          <p:cNvSpPr>
            <a:spLocks noChangeArrowheads="1"/>
          </p:cNvSpPr>
          <p:nvPr/>
        </p:nvSpPr>
        <p:spPr bwMode="auto">
          <a:xfrm>
            <a:off x="304800" y="3489325"/>
            <a:ext cx="1371600" cy="1295400"/>
          </a:xfrm>
          <a:prstGeom prst="rect">
            <a:avLst/>
          </a:prstGeom>
          <a:solidFill>
            <a:srgbClr val="01DCF3"/>
          </a:solidFill>
          <a:ln w="9525">
            <a:solidFill>
              <a:schemeClr val="tx1"/>
            </a:solidFill>
            <a:miter lim="800000"/>
            <a:headEnd/>
            <a:tailEnd/>
          </a:ln>
        </p:spPr>
        <p:txBody>
          <a:bodyPr wrap="none" anchor="ctr"/>
          <a:lstStyle/>
          <a:p>
            <a:endParaRPr lang="el-GR" dirty="0"/>
          </a:p>
        </p:txBody>
      </p:sp>
      <p:sp>
        <p:nvSpPr>
          <p:cNvPr id="17424" name="Rectangle 21"/>
          <p:cNvSpPr>
            <a:spLocks noChangeArrowheads="1"/>
          </p:cNvSpPr>
          <p:nvPr/>
        </p:nvSpPr>
        <p:spPr bwMode="auto">
          <a:xfrm>
            <a:off x="6934200" y="3602038"/>
            <a:ext cx="360363" cy="360362"/>
          </a:xfrm>
          <a:prstGeom prst="rect">
            <a:avLst/>
          </a:prstGeom>
          <a:solidFill>
            <a:srgbClr val="FF00FF"/>
          </a:solidFill>
          <a:ln w="9525">
            <a:solidFill>
              <a:schemeClr val="tx1"/>
            </a:solidFill>
            <a:miter lim="800000"/>
            <a:headEnd/>
            <a:tailEnd/>
          </a:ln>
        </p:spPr>
        <p:txBody>
          <a:bodyPr wrap="none" anchor="ctr"/>
          <a:lstStyle/>
          <a:p>
            <a:endParaRPr lang="el-GR" dirty="0"/>
          </a:p>
        </p:txBody>
      </p:sp>
      <p:sp>
        <p:nvSpPr>
          <p:cNvPr id="16406" name="Text Box 22"/>
          <p:cNvSpPr txBox="1">
            <a:spLocks noChangeArrowheads="1"/>
          </p:cNvSpPr>
          <p:nvPr/>
        </p:nvSpPr>
        <p:spPr bwMode="auto">
          <a:xfrm>
            <a:off x="7772400" y="1038225"/>
            <a:ext cx="990600" cy="942975"/>
          </a:xfrm>
          <a:prstGeom prst="rect">
            <a:avLst/>
          </a:prstGeom>
          <a:noFill/>
          <a:ln w="9525">
            <a:noFill/>
            <a:miter lim="800000"/>
            <a:headEnd/>
            <a:tailEnd/>
          </a:ln>
          <a:effectLst/>
        </p:spPr>
        <p:txBody>
          <a:bodyPr>
            <a:spAutoFit/>
          </a:bodyPr>
          <a:lstStyle/>
          <a:p>
            <a:pPr algn="r">
              <a:spcBef>
                <a:spcPct val="50000"/>
              </a:spcBef>
              <a:defRPr/>
            </a:pPr>
            <a:r>
              <a:rPr lang="en-US" sz="1400" b="1" dirty="0">
                <a:effectLst>
                  <a:outerShdw blurRad="38100" dist="38100" dir="2700000" algn="tl">
                    <a:srgbClr val="FFFFFF"/>
                  </a:outerShdw>
                </a:effectLst>
              </a:rPr>
              <a:t>   L black</a:t>
            </a:r>
          </a:p>
          <a:p>
            <a:pPr algn="r">
              <a:spcBef>
                <a:spcPct val="50000"/>
              </a:spcBef>
              <a:defRPr/>
            </a:pPr>
            <a:r>
              <a:rPr lang="en-US" sz="1400" b="1" dirty="0">
                <a:effectLst>
                  <a:outerShdw blurRad="38100" dist="38100" dir="2700000" algn="tl">
                    <a:srgbClr val="FFFFFF"/>
                  </a:outerShdw>
                </a:effectLst>
              </a:rPr>
              <a:t>= a black</a:t>
            </a:r>
          </a:p>
          <a:p>
            <a:pPr algn="r">
              <a:spcBef>
                <a:spcPct val="50000"/>
              </a:spcBef>
              <a:defRPr/>
            </a:pPr>
            <a:r>
              <a:rPr lang="en-US" sz="1400" b="1" dirty="0">
                <a:effectLst>
                  <a:outerShdw blurRad="38100" dist="38100" dir="2700000" algn="tl">
                    <a:srgbClr val="FFFFFF"/>
                  </a:outerShdw>
                </a:effectLst>
              </a:rPr>
              <a:t>    b black</a:t>
            </a:r>
            <a:endParaRPr lang="el-GR" sz="1400" b="1" dirty="0">
              <a:effectLst>
                <a:outerShdw blurRad="38100" dist="38100" dir="2700000" algn="tl">
                  <a:srgbClr val="FFFFFF"/>
                </a:outerShdw>
              </a:effectLst>
            </a:endParaRPr>
          </a:p>
        </p:txBody>
      </p:sp>
      <p:sp>
        <p:nvSpPr>
          <p:cNvPr id="16407" name="Text Box 23"/>
          <p:cNvSpPr txBox="1">
            <a:spLocks noChangeArrowheads="1"/>
          </p:cNvSpPr>
          <p:nvPr/>
        </p:nvSpPr>
        <p:spPr bwMode="auto">
          <a:xfrm>
            <a:off x="7772400" y="2257425"/>
            <a:ext cx="990600" cy="942975"/>
          </a:xfrm>
          <a:prstGeom prst="rect">
            <a:avLst/>
          </a:prstGeom>
          <a:noFill/>
          <a:ln w="9525">
            <a:noFill/>
            <a:miter lim="800000"/>
            <a:headEnd/>
            <a:tailEnd/>
          </a:ln>
          <a:effectLst/>
        </p:spPr>
        <p:txBody>
          <a:bodyPr>
            <a:spAutoFit/>
          </a:bodyPr>
          <a:lstStyle/>
          <a:p>
            <a:pPr algn="r">
              <a:spcBef>
                <a:spcPct val="50000"/>
              </a:spcBef>
              <a:defRPr/>
            </a:pPr>
            <a:r>
              <a:rPr lang="en-US" sz="1400" b="1" dirty="0">
                <a:effectLst>
                  <a:outerShdw blurRad="38100" dist="38100" dir="2700000" algn="tl">
                    <a:srgbClr val="FFFFFF"/>
                  </a:outerShdw>
                </a:effectLst>
              </a:rPr>
              <a:t>   L yellow</a:t>
            </a:r>
          </a:p>
          <a:p>
            <a:pPr algn="r">
              <a:spcBef>
                <a:spcPct val="50000"/>
              </a:spcBef>
              <a:defRPr/>
            </a:pPr>
            <a:r>
              <a:rPr lang="en-US" sz="1400" b="1" dirty="0">
                <a:effectLst>
                  <a:outerShdw blurRad="38100" dist="38100" dir="2700000" algn="tl">
                    <a:srgbClr val="FFFFFF"/>
                  </a:outerShdw>
                </a:effectLst>
              </a:rPr>
              <a:t>= a yellow</a:t>
            </a:r>
          </a:p>
          <a:p>
            <a:pPr algn="r">
              <a:spcBef>
                <a:spcPct val="50000"/>
              </a:spcBef>
              <a:defRPr/>
            </a:pPr>
            <a:r>
              <a:rPr lang="en-US" sz="1400" b="1" dirty="0">
                <a:effectLst>
                  <a:outerShdw blurRad="38100" dist="38100" dir="2700000" algn="tl">
                    <a:srgbClr val="FFFFFF"/>
                  </a:outerShdw>
                </a:effectLst>
              </a:rPr>
              <a:t>    b yellow</a:t>
            </a:r>
            <a:endParaRPr lang="el-GR" sz="1400" b="1" dirty="0">
              <a:effectLst>
                <a:outerShdw blurRad="38100" dist="38100" dir="2700000" algn="tl">
                  <a:srgbClr val="FFFFFF"/>
                </a:outerShdw>
              </a:effectLst>
            </a:endParaRPr>
          </a:p>
        </p:txBody>
      </p:sp>
      <p:sp>
        <p:nvSpPr>
          <p:cNvPr id="16408" name="Text Box 24"/>
          <p:cNvSpPr txBox="1">
            <a:spLocks noChangeArrowheads="1"/>
          </p:cNvSpPr>
          <p:nvPr/>
        </p:nvSpPr>
        <p:spPr bwMode="auto">
          <a:xfrm>
            <a:off x="7543800" y="3352800"/>
            <a:ext cx="1219200" cy="942975"/>
          </a:xfrm>
          <a:prstGeom prst="rect">
            <a:avLst/>
          </a:prstGeom>
          <a:noFill/>
          <a:ln w="9525">
            <a:noFill/>
            <a:miter lim="800000"/>
            <a:headEnd/>
            <a:tailEnd/>
          </a:ln>
          <a:effectLst/>
        </p:spPr>
        <p:txBody>
          <a:bodyPr>
            <a:spAutoFit/>
          </a:bodyPr>
          <a:lstStyle/>
          <a:p>
            <a:pPr algn="r">
              <a:spcBef>
                <a:spcPct val="50000"/>
              </a:spcBef>
              <a:defRPr/>
            </a:pPr>
            <a:r>
              <a:rPr lang="en-US" sz="1400" b="1" dirty="0">
                <a:effectLst>
                  <a:outerShdw blurRad="38100" dist="38100" dir="2700000" algn="tl">
                    <a:srgbClr val="FFFFFF"/>
                  </a:outerShdw>
                </a:effectLst>
              </a:rPr>
              <a:t>   L magenta</a:t>
            </a:r>
          </a:p>
          <a:p>
            <a:pPr algn="r">
              <a:spcBef>
                <a:spcPct val="50000"/>
              </a:spcBef>
              <a:defRPr/>
            </a:pPr>
            <a:r>
              <a:rPr lang="en-US" sz="1400" b="1" dirty="0">
                <a:effectLst>
                  <a:outerShdw blurRad="38100" dist="38100" dir="2700000" algn="tl">
                    <a:srgbClr val="FFFFFF"/>
                  </a:outerShdw>
                </a:effectLst>
              </a:rPr>
              <a:t>= a magenta</a:t>
            </a:r>
          </a:p>
          <a:p>
            <a:pPr algn="r">
              <a:spcBef>
                <a:spcPct val="50000"/>
              </a:spcBef>
              <a:defRPr/>
            </a:pPr>
            <a:r>
              <a:rPr lang="en-US" sz="1400" b="1" dirty="0">
                <a:effectLst>
                  <a:outerShdw blurRad="38100" dist="38100" dir="2700000" algn="tl">
                    <a:srgbClr val="FFFFFF"/>
                  </a:outerShdw>
                </a:effectLst>
              </a:rPr>
              <a:t>    b magenta</a:t>
            </a:r>
            <a:endParaRPr lang="el-GR" sz="1400" b="1" dirty="0">
              <a:effectLst>
                <a:outerShdw blurRad="38100" dist="38100" dir="2700000" algn="tl">
                  <a:srgbClr val="FFFFFF"/>
                </a:outerShdw>
              </a:effectLst>
            </a:endParaRPr>
          </a:p>
        </p:txBody>
      </p:sp>
      <p:sp>
        <p:nvSpPr>
          <p:cNvPr id="16409" name="Text Box 25"/>
          <p:cNvSpPr txBox="1">
            <a:spLocks noChangeArrowheads="1"/>
          </p:cNvSpPr>
          <p:nvPr/>
        </p:nvSpPr>
        <p:spPr bwMode="auto">
          <a:xfrm>
            <a:off x="7772400" y="4543425"/>
            <a:ext cx="990600" cy="942975"/>
          </a:xfrm>
          <a:prstGeom prst="rect">
            <a:avLst/>
          </a:prstGeom>
          <a:noFill/>
          <a:ln w="9525">
            <a:noFill/>
            <a:miter lim="800000"/>
            <a:headEnd/>
            <a:tailEnd/>
          </a:ln>
          <a:effectLst/>
        </p:spPr>
        <p:txBody>
          <a:bodyPr>
            <a:spAutoFit/>
          </a:bodyPr>
          <a:lstStyle/>
          <a:p>
            <a:pPr algn="r">
              <a:spcBef>
                <a:spcPct val="50000"/>
              </a:spcBef>
              <a:defRPr/>
            </a:pPr>
            <a:r>
              <a:rPr lang="en-US" sz="1400" b="1" dirty="0">
                <a:effectLst>
                  <a:outerShdw blurRad="38100" dist="38100" dir="2700000" algn="tl">
                    <a:srgbClr val="FFFFFF"/>
                  </a:outerShdw>
                </a:effectLst>
              </a:rPr>
              <a:t>   L cyan</a:t>
            </a:r>
          </a:p>
          <a:p>
            <a:pPr algn="r">
              <a:spcBef>
                <a:spcPct val="50000"/>
              </a:spcBef>
              <a:defRPr/>
            </a:pPr>
            <a:r>
              <a:rPr lang="en-US" sz="1400" b="1" dirty="0">
                <a:effectLst>
                  <a:outerShdw blurRad="38100" dist="38100" dir="2700000" algn="tl">
                    <a:srgbClr val="FFFFFF"/>
                  </a:outerShdw>
                </a:effectLst>
              </a:rPr>
              <a:t>= a cyan</a:t>
            </a:r>
          </a:p>
          <a:p>
            <a:pPr algn="r">
              <a:spcBef>
                <a:spcPct val="50000"/>
              </a:spcBef>
              <a:defRPr/>
            </a:pPr>
            <a:r>
              <a:rPr lang="en-US" sz="1400" b="1" dirty="0">
                <a:effectLst>
                  <a:outerShdw blurRad="38100" dist="38100" dir="2700000" algn="tl">
                    <a:srgbClr val="FFFFFF"/>
                  </a:outerShdw>
                </a:effectLst>
              </a:rPr>
              <a:t>    b cyan</a:t>
            </a:r>
            <a:endParaRPr lang="el-GR" sz="1400" b="1" dirty="0">
              <a:effectLst>
                <a:outerShdw blurRad="38100" dist="38100" dir="2700000" algn="tl">
                  <a:srgbClr val="FFFFFF"/>
                </a:outerShdw>
              </a:effectLst>
            </a:endParaRPr>
          </a:p>
        </p:txBody>
      </p:sp>
    </p:spTree>
    <p:extLst>
      <p:ext uri="{BB962C8B-B14F-4D97-AF65-F5344CB8AC3E}">
        <p14:creationId xmlns:p14="http://schemas.microsoft.com/office/powerpoint/2010/main" val="1249511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defRPr/>
            </a:pPr>
            <a:r>
              <a:rPr lang="el-GR" sz="3600" b="1" dirty="0" smtClean="0"/>
              <a:t>Δημιουργία </a:t>
            </a:r>
            <a:r>
              <a:rPr lang="en-US" sz="3600" b="1" dirty="0" smtClean="0"/>
              <a:t>ICC CMYK profile</a:t>
            </a:r>
            <a:endParaRPr lang="el-GR" sz="3600" b="1" dirty="0" smtClean="0"/>
          </a:p>
        </p:txBody>
      </p:sp>
      <p:pic>
        <p:nvPicPr>
          <p:cNvPr id="18435" name="Picture 3" descr="C:\WINDOWS\Επιφάνεια εργασίας\24\printing\MANRoland500.jpg"/>
          <p:cNvPicPr>
            <a:picLocks noChangeAspect="1" noChangeArrowheads="1"/>
          </p:cNvPicPr>
          <p:nvPr/>
        </p:nvPicPr>
        <p:blipFill>
          <a:blip r:embed="rId2" cstate="print"/>
          <a:srcRect/>
          <a:stretch>
            <a:fillRect/>
          </a:stretch>
        </p:blipFill>
        <p:spPr bwMode="auto">
          <a:xfrm>
            <a:off x="152400" y="4787613"/>
            <a:ext cx="3505200" cy="1600200"/>
          </a:xfrm>
          <a:prstGeom prst="rect">
            <a:avLst/>
          </a:prstGeom>
          <a:noFill/>
          <a:ln w="9525">
            <a:noFill/>
            <a:miter lim="800000"/>
            <a:headEnd/>
            <a:tailEnd/>
          </a:ln>
        </p:spPr>
      </p:pic>
      <p:pic>
        <p:nvPicPr>
          <p:cNvPr id="18436" name="Picture 4" descr="C:\WINDOWS\Επιφάνεια εργασίας\24\color\spectroscan.bmp"/>
          <p:cNvPicPr>
            <a:picLocks noChangeAspect="1" noChangeArrowheads="1"/>
          </p:cNvPicPr>
          <p:nvPr/>
        </p:nvPicPr>
        <p:blipFill>
          <a:blip r:embed="rId3" cstate="print"/>
          <a:srcRect/>
          <a:stretch>
            <a:fillRect/>
          </a:stretch>
        </p:blipFill>
        <p:spPr bwMode="auto">
          <a:xfrm>
            <a:off x="5697538" y="1381125"/>
            <a:ext cx="2379662" cy="1438275"/>
          </a:xfrm>
          <a:prstGeom prst="rect">
            <a:avLst/>
          </a:prstGeom>
          <a:noFill/>
          <a:ln w="9525">
            <a:noFill/>
            <a:miter lim="800000"/>
            <a:headEnd/>
            <a:tailEnd/>
          </a:ln>
        </p:spPr>
      </p:pic>
      <p:pic>
        <p:nvPicPr>
          <p:cNvPr id="18437" name="Picture 5" descr="C:\WINDOWS\Επιφάνεια εργασίας\24\color\IT8_12642.bmp"/>
          <p:cNvPicPr>
            <a:picLocks noChangeAspect="1" noChangeArrowheads="1"/>
          </p:cNvPicPr>
          <p:nvPr/>
        </p:nvPicPr>
        <p:blipFill>
          <a:blip r:embed="rId4" cstate="print"/>
          <a:srcRect/>
          <a:stretch>
            <a:fillRect/>
          </a:stretch>
        </p:blipFill>
        <p:spPr bwMode="auto">
          <a:xfrm>
            <a:off x="685800" y="1241425"/>
            <a:ext cx="2438400" cy="1682750"/>
          </a:xfrm>
          <a:prstGeom prst="rect">
            <a:avLst/>
          </a:prstGeom>
          <a:noFill/>
          <a:ln w="9525">
            <a:noFill/>
            <a:miter lim="800000"/>
            <a:headEnd/>
            <a:tailEnd/>
          </a:ln>
        </p:spPr>
      </p:pic>
      <p:sp>
        <p:nvSpPr>
          <p:cNvPr id="18438" name="Text Box 10"/>
          <p:cNvSpPr txBox="1">
            <a:spLocks noChangeArrowheads="1"/>
          </p:cNvSpPr>
          <p:nvPr/>
        </p:nvSpPr>
        <p:spPr bwMode="auto">
          <a:xfrm>
            <a:off x="1143000" y="6387813"/>
            <a:ext cx="1524000" cy="400110"/>
          </a:xfrm>
          <a:prstGeom prst="rect">
            <a:avLst/>
          </a:prstGeom>
          <a:noFill/>
          <a:ln w="9525">
            <a:noFill/>
            <a:miter lim="800000"/>
            <a:headEnd/>
            <a:tailEnd/>
          </a:ln>
        </p:spPr>
        <p:txBody>
          <a:bodyPr>
            <a:spAutoFit/>
          </a:bodyPr>
          <a:lstStyle/>
          <a:p>
            <a:pPr algn="ctr">
              <a:spcBef>
                <a:spcPct val="50000"/>
              </a:spcBef>
            </a:pPr>
            <a:r>
              <a:rPr lang="el-GR" sz="2000" b="1" dirty="0" smtClean="0">
                <a:latin typeface="+mn-lt"/>
              </a:rPr>
              <a:t>Πιεστήριο</a:t>
            </a:r>
            <a:endParaRPr lang="el-GR" sz="2000" b="1" dirty="0">
              <a:latin typeface="+mn-lt"/>
            </a:endParaRPr>
          </a:p>
        </p:txBody>
      </p:sp>
      <p:sp>
        <p:nvSpPr>
          <p:cNvPr id="18439" name="Text Box 11"/>
          <p:cNvSpPr txBox="1">
            <a:spLocks noChangeArrowheads="1"/>
          </p:cNvSpPr>
          <p:nvPr/>
        </p:nvSpPr>
        <p:spPr bwMode="auto">
          <a:xfrm>
            <a:off x="457200" y="3048000"/>
            <a:ext cx="2895600" cy="707886"/>
          </a:xfrm>
          <a:prstGeom prst="rect">
            <a:avLst/>
          </a:prstGeom>
          <a:noFill/>
          <a:ln w="9525">
            <a:noFill/>
            <a:miter lim="800000"/>
            <a:headEnd/>
            <a:tailEnd/>
          </a:ln>
        </p:spPr>
        <p:txBody>
          <a:bodyPr>
            <a:spAutoFit/>
          </a:bodyPr>
          <a:lstStyle/>
          <a:p>
            <a:pPr algn="ctr">
              <a:spcBef>
                <a:spcPct val="50000"/>
              </a:spcBef>
            </a:pPr>
            <a:r>
              <a:rPr lang="el-GR" sz="2000" b="1" dirty="0" smtClean="0">
                <a:latin typeface="+mn-lt"/>
              </a:rPr>
              <a:t>Εκτύπωση αρχείου </a:t>
            </a:r>
            <a:r>
              <a:rPr lang="en-US" sz="2000" b="1" dirty="0" smtClean="0">
                <a:latin typeface="+mn-lt"/>
              </a:rPr>
              <a:t>IT8 </a:t>
            </a:r>
            <a:r>
              <a:rPr lang="en-US" sz="2000" b="1" dirty="0">
                <a:latin typeface="+mn-lt"/>
              </a:rPr>
              <a:t>ISO-12642</a:t>
            </a:r>
            <a:endParaRPr lang="el-GR" sz="2000" b="1" dirty="0">
              <a:latin typeface="+mn-lt"/>
            </a:endParaRPr>
          </a:p>
        </p:txBody>
      </p:sp>
      <p:sp>
        <p:nvSpPr>
          <p:cNvPr id="18440" name="Text Box 12"/>
          <p:cNvSpPr txBox="1">
            <a:spLocks noChangeArrowheads="1"/>
          </p:cNvSpPr>
          <p:nvPr/>
        </p:nvSpPr>
        <p:spPr bwMode="auto">
          <a:xfrm>
            <a:off x="5410200" y="2968150"/>
            <a:ext cx="2667000" cy="707886"/>
          </a:xfrm>
          <a:prstGeom prst="rect">
            <a:avLst/>
          </a:prstGeom>
          <a:noFill/>
          <a:ln w="9525">
            <a:noFill/>
            <a:miter lim="800000"/>
            <a:headEnd/>
            <a:tailEnd/>
          </a:ln>
        </p:spPr>
        <p:txBody>
          <a:bodyPr wrap="square">
            <a:spAutoFit/>
          </a:bodyPr>
          <a:lstStyle/>
          <a:p>
            <a:pPr algn="ctr">
              <a:spcBef>
                <a:spcPct val="50000"/>
              </a:spcBef>
            </a:pPr>
            <a:r>
              <a:rPr lang="el-GR" sz="2000" b="1" dirty="0" smtClean="0">
                <a:latin typeface="+mn-lt"/>
              </a:rPr>
              <a:t>Μέτρηση του ΙΤ8 με σπεκτροφωτ</a:t>
            </a:r>
            <a:r>
              <a:rPr lang="el-GR" sz="2000" b="1" dirty="0">
                <a:latin typeface="+mn-lt"/>
              </a:rPr>
              <a:t>ό</a:t>
            </a:r>
            <a:r>
              <a:rPr lang="el-GR" sz="2000" b="1" dirty="0" smtClean="0">
                <a:latin typeface="+mn-lt"/>
              </a:rPr>
              <a:t>μετρο</a:t>
            </a:r>
            <a:endParaRPr lang="el-GR" sz="2000" b="1" dirty="0">
              <a:latin typeface="+mn-lt"/>
            </a:endParaRPr>
          </a:p>
        </p:txBody>
      </p:sp>
      <p:sp>
        <p:nvSpPr>
          <p:cNvPr id="18441" name="Text Box 14"/>
          <p:cNvSpPr txBox="1">
            <a:spLocks noChangeArrowheads="1"/>
          </p:cNvSpPr>
          <p:nvPr/>
        </p:nvSpPr>
        <p:spPr bwMode="auto">
          <a:xfrm>
            <a:off x="4283968" y="4484688"/>
            <a:ext cx="4021832" cy="1785104"/>
          </a:xfrm>
          <a:prstGeom prst="rect">
            <a:avLst/>
          </a:prstGeom>
          <a:noFill/>
          <a:ln w="9525">
            <a:noFill/>
            <a:miter lim="800000"/>
            <a:headEnd/>
            <a:tailEnd/>
          </a:ln>
        </p:spPr>
        <p:txBody>
          <a:bodyPr wrap="square">
            <a:spAutoFit/>
          </a:bodyPr>
          <a:lstStyle/>
          <a:p>
            <a:pPr marL="457200" indent="-457200">
              <a:spcBef>
                <a:spcPct val="50000"/>
              </a:spcBef>
              <a:buFontTx/>
              <a:buAutoNum type="arabicPeriod"/>
            </a:pPr>
            <a:r>
              <a:rPr lang="el-GR" sz="2000" b="1" dirty="0" smtClean="0">
                <a:latin typeface="+mn-lt"/>
              </a:rPr>
              <a:t>Επιλογή του μετρημένου ΙΤ8 σε πρόγραμμα δημιουργίας </a:t>
            </a:r>
            <a:r>
              <a:rPr lang="en-US" sz="2000" b="1" dirty="0" smtClean="0">
                <a:latin typeface="+mn-lt"/>
              </a:rPr>
              <a:t>profile</a:t>
            </a:r>
          </a:p>
          <a:p>
            <a:pPr marL="457200" indent="-457200">
              <a:spcBef>
                <a:spcPct val="50000"/>
              </a:spcBef>
              <a:buFontTx/>
              <a:buAutoNum type="arabicPeriod"/>
            </a:pPr>
            <a:r>
              <a:rPr lang="el-GR" sz="2000" b="1" dirty="0" smtClean="0">
                <a:latin typeface="+mn-lt"/>
              </a:rPr>
              <a:t>Χρήση του </a:t>
            </a:r>
            <a:r>
              <a:rPr lang="en-US" sz="2000" b="1" dirty="0" smtClean="0">
                <a:latin typeface="+mn-lt"/>
              </a:rPr>
              <a:t>profile </a:t>
            </a:r>
            <a:r>
              <a:rPr lang="el-GR" sz="2000" b="1" dirty="0" smtClean="0">
                <a:latin typeface="+mn-lt"/>
              </a:rPr>
              <a:t>σε κάθε επεξεργαζόμενη φωτογραφία</a:t>
            </a:r>
            <a:endParaRPr lang="el-GR" sz="2000" b="1" dirty="0">
              <a:latin typeface="+mn-lt"/>
            </a:endParaRPr>
          </a:p>
        </p:txBody>
      </p:sp>
      <p:sp>
        <p:nvSpPr>
          <p:cNvPr id="18442" name="Line 15"/>
          <p:cNvSpPr>
            <a:spLocks noChangeShapeType="1"/>
          </p:cNvSpPr>
          <p:nvPr/>
        </p:nvSpPr>
        <p:spPr bwMode="auto">
          <a:xfrm flipV="1">
            <a:off x="1912961" y="3875088"/>
            <a:ext cx="0" cy="609600"/>
          </a:xfrm>
          <a:prstGeom prst="line">
            <a:avLst/>
          </a:prstGeom>
          <a:noFill/>
          <a:ln w="28575">
            <a:solidFill>
              <a:schemeClr val="tx1"/>
            </a:solidFill>
            <a:round/>
            <a:headEnd/>
            <a:tailEnd type="stealth" w="lg" len="lg"/>
          </a:ln>
        </p:spPr>
        <p:txBody>
          <a:bodyPr/>
          <a:lstStyle/>
          <a:p>
            <a:endParaRPr lang="el-GR" dirty="0"/>
          </a:p>
        </p:txBody>
      </p:sp>
      <p:sp>
        <p:nvSpPr>
          <p:cNvPr id="18443" name="Line 16"/>
          <p:cNvSpPr>
            <a:spLocks noChangeShapeType="1"/>
          </p:cNvSpPr>
          <p:nvPr/>
        </p:nvSpPr>
        <p:spPr bwMode="auto">
          <a:xfrm>
            <a:off x="3886200" y="2286000"/>
            <a:ext cx="1066800" cy="0"/>
          </a:xfrm>
          <a:prstGeom prst="line">
            <a:avLst/>
          </a:prstGeom>
          <a:noFill/>
          <a:ln w="28575">
            <a:solidFill>
              <a:schemeClr val="tx1"/>
            </a:solidFill>
            <a:round/>
            <a:headEnd/>
            <a:tailEnd type="stealth" w="lg" len="lg"/>
          </a:ln>
        </p:spPr>
        <p:txBody>
          <a:bodyPr/>
          <a:lstStyle/>
          <a:p>
            <a:endParaRPr lang="el-GR" dirty="0"/>
          </a:p>
        </p:txBody>
      </p:sp>
      <p:sp>
        <p:nvSpPr>
          <p:cNvPr id="18444" name="Line 17"/>
          <p:cNvSpPr>
            <a:spLocks noChangeShapeType="1"/>
          </p:cNvSpPr>
          <p:nvPr/>
        </p:nvSpPr>
        <p:spPr bwMode="auto">
          <a:xfrm>
            <a:off x="6858000" y="3733800"/>
            <a:ext cx="0" cy="608013"/>
          </a:xfrm>
          <a:prstGeom prst="line">
            <a:avLst/>
          </a:prstGeom>
          <a:noFill/>
          <a:ln w="28575">
            <a:solidFill>
              <a:schemeClr val="tx1"/>
            </a:solidFill>
            <a:round/>
            <a:headEnd/>
            <a:tailEnd type="stealth" w="lg" len="lg"/>
          </a:ln>
        </p:spPr>
        <p:txBody>
          <a:bodyPr/>
          <a:lstStyle/>
          <a:p>
            <a:endParaRPr lang="el-GR" dirty="0"/>
          </a:p>
        </p:txBody>
      </p:sp>
    </p:spTree>
    <p:extLst>
      <p:ext uri="{BB962C8B-B14F-4D97-AF65-F5344CB8AC3E}">
        <p14:creationId xmlns:p14="http://schemas.microsoft.com/office/powerpoint/2010/main" val="3447143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el-GR" sz="3600" b="1" dirty="0" smtClean="0">
                <a:latin typeface="+mn-lt"/>
              </a:rPr>
              <a:t>Χρωματικοί χώροι και </a:t>
            </a:r>
            <a:r>
              <a:rPr lang="en-US" sz="3600" b="1" dirty="0" smtClean="0">
                <a:latin typeface="+mn-lt"/>
              </a:rPr>
              <a:t>color gamuts</a:t>
            </a:r>
            <a:endParaRPr lang="el-GR" sz="3600" b="1" dirty="0" smtClean="0">
              <a:latin typeface="+mn-lt"/>
            </a:endParaRPr>
          </a:p>
        </p:txBody>
      </p:sp>
      <p:pic>
        <p:nvPicPr>
          <p:cNvPr id="19459" name="Picture 4" descr="C:\WINDOWS\Επιφάνεια εργασίας\24\color\AM_FM_Gamuts.gif"/>
          <p:cNvPicPr>
            <a:picLocks noChangeAspect="1" noChangeArrowheads="1" noCrop="1"/>
          </p:cNvPicPr>
          <p:nvPr/>
        </p:nvPicPr>
        <p:blipFill>
          <a:blip r:embed="rId2" cstate="print"/>
          <a:srcRect/>
          <a:stretch>
            <a:fillRect/>
          </a:stretch>
        </p:blipFill>
        <p:spPr bwMode="auto">
          <a:xfrm>
            <a:off x="4800600" y="1447800"/>
            <a:ext cx="4114800" cy="3600450"/>
          </a:xfrm>
          <a:prstGeom prst="rect">
            <a:avLst/>
          </a:prstGeom>
          <a:noFill/>
          <a:ln w="9525">
            <a:noFill/>
            <a:miter lim="800000"/>
            <a:headEnd/>
            <a:tailEnd/>
          </a:ln>
        </p:spPr>
      </p:pic>
      <p:sp>
        <p:nvSpPr>
          <p:cNvPr id="19460" name="Text Box 7"/>
          <p:cNvSpPr txBox="1">
            <a:spLocks noChangeArrowheads="1"/>
          </p:cNvSpPr>
          <p:nvPr/>
        </p:nvSpPr>
        <p:spPr bwMode="auto">
          <a:xfrm>
            <a:off x="685800" y="5530850"/>
            <a:ext cx="8001000" cy="523220"/>
          </a:xfrm>
          <a:prstGeom prst="rect">
            <a:avLst/>
          </a:prstGeom>
          <a:noFill/>
          <a:ln w="9525">
            <a:noFill/>
            <a:miter lim="800000"/>
            <a:headEnd/>
            <a:tailEnd/>
          </a:ln>
        </p:spPr>
        <p:txBody>
          <a:bodyPr>
            <a:spAutoFit/>
          </a:bodyPr>
          <a:lstStyle/>
          <a:p>
            <a:pPr algn="ctr">
              <a:spcBef>
                <a:spcPct val="50000"/>
              </a:spcBef>
            </a:pPr>
            <a:r>
              <a:rPr lang="el-GR" sz="2800" b="1" dirty="0" smtClean="0">
                <a:latin typeface="+mn-lt"/>
              </a:rPr>
              <a:t>Χρωματικοί χώροι </a:t>
            </a:r>
            <a:r>
              <a:rPr lang="en-US" sz="2800" b="1" dirty="0" smtClean="0">
                <a:latin typeface="+mn-lt"/>
              </a:rPr>
              <a:t>Lab</a:t>
            </a:r>
            <a:r>
              <a:rPr lang="en-US" sz="2800" b="1" dirty="0">
                <a:latin typeface="+mn-lt"/>
              </a:rPr>
              <a:t>, RGB, CMYK</a:t>
            </a:r>
          </a:p>
        </p:txBody>
      </p:sp>
      <p:pic>
        <p:nvPicPr>
          <p:cNvPr id="19461" name="Picture 17" descr="C:\WINDOWS\Επιφάνεια εργασίας\24\color\spaces_all.jpg"/>
          <p:cNvPicPr>
            <a:picLocks noChangeAspect="1" noChangeArrowheads="1"/>
          </p:cNvPicPr>
          <p:nvPr/>
        </p:nvPicPr>
        <p:blipFill>
          <a:blip r:embed="rId3" cstate="print">
            <a:lum bright="-12000" contrast="42000"/>
          </a:blip>
          <a:srcRect/>
          <a:stretch>
            <a:fillRect/>
          </a:stretch>
        </p:blipFill>
        <p:spPr bwMode="auto">
          <a:xfrm>
            <a:off x="304800" y="1016000"/>
            <a:ext cx="4283075" cy="4318000"/>
          </a:xfrm>
          <a:prstGeom prst="rect">
            <a:avLst/>
          </a:prstGeom>
          <a:noFill/>
          <a:ln w="9525">
            <a:noFill/>
            <a:miter lim="800000"/>
            <a:headEnd/>
            <a:tailEnd/>
          </a:ln>
        </p:spPr>
      </p:pic>
    </p:spTree>
    <p:extLst>
      <p:ext uri="{BB962C8B-B14F-4D97-AF65-F5344CB8AC3E}">
        <p14:creationId xmlns:p14="http://schemas.microsoft.com/office/powerpoint/2010/main" val="3854422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defRPr/>
            </a:pPr>
            <a:r>
              <a:rPr lang="en-US" sz="3600" b="1" dirty="0" smtClean="0"/>
              <a:t>RGB </a:t>
            </a:r>
            <a:r>
              <a:rPr lang="el-GR" sz="3600" dirty="0"/>
              <a:t>κ</a:t>
            </a:r>
            <a:r>
              <a:rPr lang="el-GR" sz="3600" b="1" dirty="0" smtClean="0"/>
              <a:t>αι </a:t>
            </a:r>
            <a:r>
              <a:rPr lang="en-US" sz="3600" b="1" dirty="0" smtClean="0"/>
              <a:t>CMYK profile</a:t>
            </a:r>
            <a:r>
              <a:rPr lang="el-GR" sz="3600" b="1" dirty="0" smtClean="0"/>
              <a:t> στην πράξη </a:t>
            </a:r>
            <a:r>
              <a:rPr lang="el-GR" sz="3200" b="0" dirty="0" smtClean="0"/>
              <a:t>1/2</a:t>
            </a:r>
            <a:endParaRPr lang="el-GR" sz="3200" b="0" dirty="0" smtClean="0"/>
          </a:p>
        </p:txBody>
      </p:sp>
      <p:pic>
        <p:nvPicPr>
          <p:cNvPr id="20483" name="Picture 4" descr="C:\WINDOWS\Επιφάνεια εργασίας\24\color\cie_GAMUTS.gif"/>
          <p:cNvPicPr>
            <a:picLocks noChangeAspect="1" noChangeArrowheads="1"/>
          </p:cNvPicPr>
          <p:nvPr/>
        </p:nvPicPr>
        <p:blipFill>
          <a:blip r:embed="rId2" cstate="print">
            <a:lum bright="-6000" contrast="24000"/>
          </a:blip>
          <a:srcRect/>
          <a:stretch>
            <a:fillRect/>
          </a:stretch>
        </p:blipFill>
        <p:spPr bwMode="auto">
          <a:xfrm>
            <a:off x="609600" y="1400175"/>
            <a:ext cx="3663950" cy="4314825"/>
          </a:xfrm>
          <a:prstGeom prst="rect">
            <a:avLst/>
          </a:prstGeom>
          <a:noFill/>
          <a:ln w="9525">
            <a:noFill/>
            <a:miter lim="800000"/>
            <a:headEnd/>
            <a:tailEnd/>
          </a:ln>
        </p:spPr>
      </p:pic>
      <p:sp>
        <p:nvSpPr>
          <p:cNvPr id="20484" name="Text Box 5"/>
          <p:cNvSpPr txBox="1">
            <a:spLocks noChangeArrowheads="1"/>
          </p:cNvSpPr>
          <p:nvPr/>
        </p:nvSpPr>
        <p:spPr bwMode="auto">
          <a:xfrm>
            <a:off x="3276600" y="2543175"/>
            <a:ext cx="1676400" cy="304800"/>
          </a:xfrm>
          <a:prstGeom prst="rect">
            <a:avLst/>
          </a:prstGeom>
          <a:noFill/>
          <a:ln w="9525">
            <a:noFill/>
            <a:miter lim="800000"/>
            <a:headEnd/>
            <a:tailEnd/>
          </a:ln>
        </p:spPr>
        <p:txBody>
          <a:bodyPr>
            <a:spAutoFit/>
          </a:bodyPr>
          <a:lstStyle/>
          <a:p>
            <a:pPr>
              <a:spcBef>
                <a:spcPct val="50000"/>
              </a:spcBef>
            </a:pPr>
            <a:r>
              <a:rPr lang="en-US" sz="1400" b="1" dirty="0"/>
              <a:t>SCANNER RGB</a:t>
            </a:r>
            <a:endParaRPr lang="el-GR" sz="1400" b="1" dirty="0"/>
          </a:p>
        </p:txBody>
      </p:sp>
      <p:sp>
        <p:nvSpPr>
          <p:cNvPr id="20485" name="Text Box 6"/>
          <p:cNvSpPr txBox="1">
            <a:spLocks noChangeArrowheads="1"/>
          </p:cNvSpPr>
          <p:nvPr/>
        </p:nvSpPr>
        <p:spPr bwMode="auto">
          <a:xfrm>
            <a:off x="3276600" y="2954338"/>
            <a:ext cx="1676400" cy="304800"/>
          </a:xfrm>
          <a:prstGeom prst="rect">
            <a:avLst/>
          </a:prstGeom>
          <a:noFill/>
          <a:ln w="9525">
            <a:noFill/>
            <a:miter lim="800000"/>
            <a:headEnd/>
            <a:tailEnd/>
          </a:ln>
        </p:spPr>
        <p:txBody>
          <a:bodyPr>
            <a:spAutoFit/>
          </a:bodyPr>
          <a:lstStyle/>
          <a:p>
            <a:pPr>
              <a:spcBef>
                <a:spcPct val="50000"/>
              </a:spcBef>
            </a:pPr>
            <a:r>
              <a:rPr lang="en-US" sz="1400" b="1" dirty="0"/>
              <a:t>PRINTER CMYK</a:t>
            </a:r>
            <a:endParaRPr lang="el-GR" sz="1400" b="1" dirty="0"/>
          </a:p>
        </p:txBody>
      </p:sp>
      <p:sp>
        <p:nvSpPr>
          <p:cNvPr id="20486" name="Text Box 7"/>
          <p:cNvSpPr txBox="1">
            <a:spLocks noChangeArrowheads="1"/>
          </p:cNvSpPr>
          <p:nvPr/>
        </p:nvSpPr>
        <p:spPr bwMode="auto">
          <a:xfrm>
            <a:off x="3810000" y="1676400"/>
            <a:ext cx="762000" cy="304800"/>
          </a:xfrm>
          <a:prstGeom prst="rect">
            <a:avLst/>
          </a:prstGeom>
          <a:noFill/>
          <a:ln w="9525">
            <a:noFill/>
            <a:miter lim="800000"/>
            <a:headEnd/>
            <a:tailEnd/>
          </a:ln>
        </p:spPr>
        <p:txBody>
          <a:bodyPr>
            <a:spAutoFit/>
          </a:bodyPr>
          <a:lstStyle/>
          <a:p>
            <a:pPr>
              <a:spcBef>
                <a:spcPct val="50000"/>
              </a:spcBef>
            </a:pPr>
            <a:r>
              <a:rPr lang="en-US" sz="1400" b="1" dirty="0"/>
              <a:t>Lab</a:t>
            </a:r>
            <a:endParaRPr lang="el-GR" sz="1400" b="1" dirty="0"/>
          </a:p>
        </p:txBody>
      </p:sp>
      <p:sp>
        <p:nvSpPr>
          <p:cNvPr id="20487" name="Line 8"/>
          <p:cNvSpPr>
            <a:spLocks noChangeShapeType="1"/>
          </p:cNvSpPr>
          <p:nvPr/>
        </p:nvSpPr>
        <p:spPr bwMode="auto">
          <a:xfrm flipH="1">
            <a:off x="3124200" y="3124200"/>
            <a:ext cx="228600" cy="304800"/>
          </a:xfrm>
          <a:prstGeom prst="line">
            <a:avLst/>
          </a:prstGeom>
          <a:noFill/>
          <a:ln w="19050">
            <a:solidFill>
              <a:schemeClr val="tx1"/>
            </a:solidFill>
            <a:round/>
            <a:headEnd/>
            <a:tailEnd type="stealth" w="lg" len="lg"/>
          </a:ln>
        </p:spPr>
        <p:txBody>
          <a:bodyPr/>
          <a:lstStyle/>
          <a:p>
            <a:endParaRPr lang="el-GR" dirty="0"/>
          </a:p>
        </p:txBody>
      </p:sp>
      <p:sp>
        <p:nvSpPr>
          <p:cNvPr id="20488" name="Line 9"/>
          <p:cNvSpPr>
            <a:spLocks noChangeShapeType="1"/>
          </p:cNvSpPr>
          <p:nvPr/>
        </p:nvSpPr>
        <p:spPr bwMode="auto">
          <a:xfrm flipH="1">
            <a:off x="2743200" y="2667000"/>
            <a:ext cx="609600" cy="381000"/>
          </a:xfrm>
          <a:prstGeom prst="line">
            <a:avLst/>
          </a:prstGeom>
          <a:noFill/>
          <a:ln w="19050">
            <a:solidFill>
              <a:schemeClr val="tx1"/>
            </a:solidFill>
            <a:round/>
            <a:headEnd/>
            <a:tailEnd type="stealth" w="med" len="lg"/>
          </a:ln>
        </p:spPr>
        <p:txBody>
          <a:bodyPr/>
          <a:lstStyle/>
          <a:p>
            <a:endParaRPr lang="el-GR" dirty="0"/>
          </a:p>
        </p:txBody>
      </p:sp>
      <p:sp>
        <p:nvSpPr>
          <p:cNvPr id="20489" name="Line 11"/>
          <p:cNvSpPr>
            <a:spLocks noChangeShapeType="1"/>
          </p:cNvSpPr>
          <p:nvPr/>
        </p:nvSpPr>
        <p:spPr bwMode="auto">
          <a:xfrm rot="20100000" flipH="1">
            <a:off x="2133600" y="2514600"/>
            <a:ext cx="1143000" cy="152400"/>
          </a:xfrm>
          <a:prstGeom prst="line">
            <a:avLst/>
          </a:prstGeom>
          <a:noFill/>
          <a:ln w="19050">
            <a:solidFill>
              <a:schemeClr val="tx1"/>
            </a:solidFill>
            <a:round/>
            <a:headEnd/>
            <a:tailEnd type="stealth" w="med" len="lg"/>
          </a:ln>
        </p:spPr>
        <p:txBody>
          <a:bodyPr/>
          <a:lstStyle/>
          <a:p>
            <a:endParaRPr lang="el-GR" dirty="0"/>
          </a:p>
        </p:txBody>
      </p:sp>
      <p:sp>
        <p:nvSpPr>
          <p:cNvPr id="20490" name="Text Box 12"/>
          <p:cNvSpPr txBox="1">
            <a:spLocks noChangeArrowheads="1"/>
          </p:cNvSpPr>
          <p:nvPr/>
        </p:nvSpPr>
        <p:spPr bwMode="auto">
          <a:xfrm>
            <a:off x="3276600" y="2057400"/>
            <a:ext cx="1676400" cy="304800"/>
          </a:xfrm>
          <a:prstGeom prst="rect">
            <a:avLst/>
          </a:prstGeom>
          <a:noFill/>
          <a:ln w="9525">
            <a:noFill/>
            <a:miter lim="800000"/>
            <a:headEnd/>
            <a:tailEnd/>
          </a:ln>
        </p:spPr>
        <p:txBody>
          <a:bodyPr>
            <a:spAutoFit/>
          </a:bodyPr>
          <a:lstStyle/>
          <a:p>
            <a:pPr>
              <a:spcBef>
                <a:spcPct val="50000"/>
              </a:spcBef>
            </a:pPr>
            <a:r>
              <a:rPr lang="en-US" sz="1400" b="1" dirty="0"/>
              <a:t>MONITOR RGB</a:t>
            </a:r>
            <a:endParaRPr lang="el-GR" sz="1400" b="1" dirty="0"/>
          </a:p>
        </p:txBody>
      </p:sp>
      <p:sp>
        <p:nvSpPr>
          <p:cNvPr id="20491" name="Line 13"/>
          <p:cNvSpPr>
            <a:spLocks noChangeShapeType="1"/>
          </p:cNvSpPr>
          <p:nvPr/>
        </p:nvSpPr>
        <p:spPr bwMode="auto">
          <a:xfrm flipH="1">
            <a:off x="2133600" y="1828800"/>
            <a:ext cx="1524000" cy="152400"/>
          </a:xfrm>
          <a:prstGeom prst="line">
            <a:avLst/>
          </a:prstGeom>
          <a:noFill/>
          <a:ln w="19050">
            <a:solidFill>
              <a:schemeClr val="tx1"/>
            </a:solidFill>
            <a:round/>
            <a:headEnd/>
            <a:tailEnd type="stealth" w="med" len="lg"/>
          </a:ln>
        </p:spPr>
        <p:txBody>
          <a:bodyPr/>
          <a:lstStyle/>
          <a:p>
            <a:endParaRPr lang="el-GR" dirty="0"/>
          </a:p>
        </p:txBody>
      </p:sp>
      <p:sp>
        <p:nvSpPr>
          <p:cNvPr id="20492" name="Text Box 16"/>
          <p:cNvSpPr txBox="1">
            <a:spLocks noChangeArrowheads="1"/>
          </p:cNvSpPr>
          <p:nvPr/>
        </p:nvSpPr>
        <p:spPr bwMode="auto">
          <a:xfrm>
            <a:off x="5105400" y="1387564"/>
            <a:ext cx="3483859" cy="3323987"/>
          </a:xfrm>
          <a:prstGeom prst="rect">
            <a:avLst/>
          </a:prstGeom>
          <a:noFill/>
          <a:ln w="9525">
            <a:noFill/>
            <a:miter lim="800000"/>
            <a:headEnd/>
            <a:tailEnd/>
          </a:ln>
        </p:spPr>
        <p:txBody>
          <a:bodyPr wrap="square">
            <a:spAutoFit/>
          </a:bodyPr>
          <a:lstStyle/>
          <a:p>
            <a:pPr marL="457200" indent="-457200">
              <a:spcBef>
                <a:spcPct val="50000"/>
              </a:spcBef>
              <a:buFont typeface="Arial" panose="020B0604020202020204" pitchFamily="34" charset="0"/>
              <a:buChar char="•"/>
            </a:pPr>
            <a:r>
              <a:rPr lang="el-GR" sz="2800" dirty="0" smtClean="0">
                <a:latin typeface="+mn-lt"/>
              </a:rPr>
              <a:t>Η χρήση των </a:t>
            </a:r>
            <a:r>
              <a:rPr lang="en-US" sz="2800" dirty="0" smtClean="0">
                <a:latin typeface="+mn-lt"/>
              </a:rPr>
              <a:t>profile</a:t>
            </a:r>
            <a:r>
              <a:rPr lang="el-GR" sz="2800" dirty="0" smtClean="0">
                <a:latin typeface="+mn-lt"/>
              </a:rPr>
              <a:t> στα στάδια της παραγωγής</a:t>
            </a:r>
          </a:p>
          <a:p>
            <a:pPr marL="457200" indent="-457200">
              <a:spcBef>
                <a:spcPct val="50000"/>
              </a:spcBef>
              <a:buFont typeface="Arial" panose="020B0604020202020204" pitchFamily="34" charset="0"/>
              <a:buChar char="•"/>
            </a:pPr>
            <a:r>
              <a:rPr lang="el-GR" sz="2800" dirty="0" smtClean="0">
                <a:latin typeface="+mn-lt"/>
              </a:rPr>
              <a:t>Μετατροπές της </a:t>
            </a:r>
            <a:r>
              <a:rPr lang="en-US" sz="2800" dirty="0" smtClean="0">
                <a:latin typeface="+mn-lt"/>
              </a:rPr>
              <a:t>RGB </a:t>
            </a:r>
            <a:r>
              <a:rPr lang="el-GR" sz="2800" dirty="0" smtClean="0">
                <a:latin typeface="+mn-lt"/>
              </a:rPr>
              <a:t>χρωματικής πληροφορίας σε </a:t>
            </a:r>
            <a:r>
              <a:rPr lang="en-US" sz="2800" dirty="0" smtClean="0">
                <a:latin typeface="+mn-lt"/>
              </a:rPr>
              <a:t>CMYK</a:t>
            </a:r>
            <a:endParaRPr lang="el-GR" sz="2800" dirty="0">
              <a:latin typeface="+mn-lt"/>
            </a:endParaRPr>
          </a:p>
        </p:txBody>
      </p:sp>
    </p:spTree>
    <p:extLst>
      <p:ext uri="{BB962C8B-B14F-4D97-AF65-F5344CB8AC3E}">
        <p14:creationId xmlns:p14="http://schemas.microsoft.com/office/powerpoint/2010/main" val="4211064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defRPr/>
            </a:pPr>
            <a:r>
              <a:rPr lang="el-GR" dirty="0" smtClean="0"/>
              <a:t>Τι είναι χρ</a:t>
            </a:r>
            <a:r>
              <a:rPr lang="el-GR" dirty="0" smtClean="0"/>
              <a:t>ώμα;</a:t>
            </a:r>
            <a:endParaRPr lang="el-GR" dirty="0" smtClean="0"/>
          </a:p>
        </p:txBody>
      </p:sp>
      <p:sp>
        <p:nvSpPr>
          <p:cNvPr id="3" name="Θέση περιεχομένου 2"/>
          <p:cNvSpPr>
            <a:spLocks noGrp="1"/>
          </p:cNvSpPr>
          <p:nvPr>
            <p:ph idx="1"/>
          </p:nvPr>
        </p:nvSpPr>
        <p:spPr>
          <a:xfrm>
            <a:off x="457200" y="1124744"/>
            <a:ext cx="4714875" cy="5112568"/>
          </a:xfrm>
        </p:spPr>
        <p:txBody>
          <a:bodyPr/>
          <a:lstStyle/>
          <a:p>
            <a:r>
              <a:rPr lang="el-GR" dirty="0" smtClean="0"/>
              <a:t>Ανθρώπινο μάτι και χρωματική αντίληψη</a:t>
            </a:r>
          </a:p>
          <a:p>
            <a:r>
              <a:rPr lang="el-GR" dirty="0" smtClean="0"/>
              <a:t>  Η μετάφραση του χρωματικού ερεθίσματος από το μάτι και η τριχρωματική </a:t>
            </a:r>
            <a:r>
              <a:rPr lang="el-GR" dirty="0"/>
              <a:t>ό</a:t>
            </a:r>
            <a:r>
              <a:rPr lang="el-GR" dirty="0" smtClean="0"/>
              <a:t>ραση</a:t>
            </a:r>
          </a:p>
          <a:p>
            <a:r>
              <a:rPr lang="el-GR" dirty="0" smtClean="0"/>
              <a:t>Ακτινοβολία και ορατό φάσμα</a:t>
            </a:r>
          </a:p>
          <a:p>
            <a:endParaRPr lang="el-GR" dirty="0"/>
          </a:p>
        </p:txBody>
      </p:sp>
      <p:pic>
        <p:nvPicPr>
          <p:cNvPr id="2" name="Picture 5" descr="C:\WINDOWS\Επιφάνεια εργασίας\24\color\humanvision.jpg"/>
          <p:cNvPicPr>
            <a:picLocks noChangeAspect="1" noChangeArrowheads="1"/>
          </p:cNvPicPr>
          <p:nvPr/>
        </p:nvPicPr>
        <p:blipFill>
          <a:blip r:embed="rId2" cstate="print"/>
          <a:srcRect/>
          <a:stretch>
            <a:fillRect/>
          </a:stretch>
        </p:blipFill>
        <p:spPr bwMode="auto">
          <a:xfrm>
            <a:off x="5172075" y="1124744"/>
            <a:ext cx="3971925" cy="3371850"/>
          </a:xfrm>
          <a:prstGeom prst="rect">
            <a:avLst/>
          </a:prstGeom>
          <a:noFill/>
          <a:ln w="9525">
            <a:noFill/>
            <a:miter lim="800000"/>
            <a:headEnd/>
            <a:tailEnd/>
          </a:ln>
        </p:spPr>
      </p:pic>
    </p:spTree>
    <p:extLst>
      <p:ext uri="{BB962C8B-B14F-4D97-AF65-F5344CB8AC3E}">
        <p14:creationId xmlns:p14="http://schemas.microsoft.com/office/powerpoint/2010/main" val="633278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defRPr/>
            </a:pPr>
            <a:r>
              <a:rPr lang="en-US" sz="3600" b="1" dirty="0" smtClean="0">
                <a:latin typeface="+mn-lt"/>
              </a:rPr>
              <a:t>RGB </a:t>
            </a:r>
            <a:r>
              <a:rPr lang="el-GR" sz="3600" b="1" dirty="0" smtClean="0">
                <a:latin typeface="+mn-lt"/>
              </a:rPr>
              <a:t>και </a:t>
            </a:r>
            <a:r>
              <a:rPr lang="en-US" sz="3600" b="1" dirty="0" smtClean="0">
                <a:latin typeface="+mn-lt"/>
              </a:rPr>
              <a:t>CMYK profile</a:t>
            </a:r>
            <a:r>
              <a:rPr lang="el-GR" sz="3600" b="1" dirty="0" smtClean="0">
                <a:latin typeface="+mn-lt"/>
              </a:rPr>
              <a:t> στην πράξη </a:t>
            </a:r>
            <a:r>
              <a:rPr lang="el-GR" sz="3200" b="0" dirty="0" smtClean="0">
                <a:latin typeface="+mn-lt"/>
              </a:rPr>
              <a:t>2/2</a:t>
            </a:r>
            <a:endParaRPr lang="el-GR" sz="3200" b="0" dirty="0" smtClean="0">
              <a:latin typeface="+mn-lt"/>
            </a:endParaRPr>
          </a:p>
        </p:txBody>
      </p:sp>
      <p:sp>
        <p:nvSpPr>
          <p:cNvPr id="2" name="Θέση περιεχομένου 1"/>
          <p:cNvSpPr>
            <a:spLocks noGrp="1"/>
          </p:cNvSpPr>
          <p:nvPr>
            <p:ph idx="1"/>
          </p:nvPr>
        </p:nvSpPr>
        <p:spPr>
          <a:xfrm>
            <a:off x="467544" y="4509120"/>
            <a:ext cx="8219256" cy="1728192"/>
          </a:xfrm>
        </p:spPr>
        <p:txBody>
          <a:bodyPr>
            <a:normAutofit fontScale="92500" lnSpcReduction="20000"/>
          </a:bodyPr>
          <a:lstStyle/>
          <a:p>
            <a:pPr marL="0" indent="0">
              <a:buNone/>
            </a:pPr>
            <a:r>
              <a:rPr lang="en-US" dirty="0"/>
              <a:t>C</a:t>
            </a:r>
            <a:r>
              <a:rPr lang="en-US" dirty="0" smtClean="0"/>
              <a:t>olor matching module: </a:t>
            </a:r>
            <a:r>
              <a:rPr lang="el-GR" dirty="0" smtClean="0"/>
              <a:t>μηχανισμός αντιστοίχισης των </a:t>
            </a:r>
            <a:r>
              <a:rPr lang="en-US" dirty="0" smtClean="0"/>
              <a:t>lab </a:t>
            </a:r>
            <a:r>
              <a:rPr lang="el-GR" dirty="0" smtClean="0"/>
              <a:t>τιμών του </a:t>
            </a:r>
            <a:r>
              <a:rPr lang="en-US" dirty="0" smtClean="0"/>
              <a:t>RGB </a:t>
            </a:r>
            <a:r>
              <a:rPr lang="el-GR" dirty="0" smtClean="0"/>
              <a:t>σε </a:t>
            </a:r>
            <a:r>
              <a:rPr lang="en-US" dirty="0" smtClean="0"/>
              <a:t>lab </a:t>
            </a:r>
            <a:r>
              <a:rPr lang="el-GR" dirty="0" smtClean="0"/>
              <a:t>τιμές του </a:t>
            </a:r>
            <a:r>
              <a:rPr lang="en-US" dirty="0" smtClean="0"/>
              <a:t>CMYK. </a:t>
            </a:r>
            <a:r>
              <a:rPr lang="el-GR" dirty="0" smtClean="0"/>
              <a:t>Η αντιστοιχία βασίζεται στο </a:t>
            </a:r>
            <a:r>
              <a:rPr lang="en-US" dirty="0" smtClean="0"/>
              <a:t>rendering intent </a:t>
            </a:r>
            <a:r>
              <a:rPr lang="el-GR" dirty="0" smtClean="0"/>
              <a:t>που χρησιμοποιείται</a:t>
            </a:r>
          </a:p>
          <a:p>
            <a:endParaRPr lang="el-GR" dirty="0"/>
          </a:p>
        </p:txBody>
      </p:sp>
      <p:pic>
        <p:nvPicPr>
          <p:cNvPr id="21507" name="Picture 3" descr="C:\WINDOWS\Επιφάνεια εργασίας\24\color\supreme.jpg"/>
          <p:cNvPicPr>
            <a:picLocks noChangeAspect="1" noChangeArrowheads="1"/>
          </p:cNvPicPr>
          <p:nvPr/>
        </p:nvPicPr>
        <p:blipFill>
          <a:blip r:embed="rId2" cstate="print"/>
          <a:srcRect/>
          <a:stretch>
            <a:fillRect/>
          </a:stretch>
        </p:blipFill>
        <p:spPr bwMode="auto">
          <a:xfrm>
            <a:off x="228600" y="1689100"/>
            <a:ext cx="1690688" cy="1436688"/>
          </a:xfrm>
          <a:prstGeom prst="rect">
            <a:avLst/>
          </a:prstGeom>
          <a:noFill/>
          <a:ln w="9525">
            <a:noFill/>
            <a:miter lim="800000"/>
            <a:headEnd/>
            <a:tailEnd/>
          </a:ln>
        </p:spPr>
      </p:pic>
      <p:pic>
        <p:nvPicPr>
          <p:cNvPr id="21508" name="Picture 4" descr="C:\WINDOWS\Επιφάνεια εργασίας\24\printing\MANRoland500.jpg"/>
          <p:cNvPicPr>
            <a:picLocks noChangeAspect="1" noChangeArrowheads="1"/>
          </p:cNvPicPr>
          <p:nvPr/>
        </p:nvPicPr>
        <p:blipFill>
          <a:blip r:embed="rId3" cstate="print"/>
          <a:srcRect/>
          <a:stretch>
            <a:fillRect/>
          </a:stretch>
        </p:blipFill>
        <p:spPr bwMode="auto">
          <a:xfrm>
            <a:off x="5867400" y="1760538"/>
            <a:ext cx="3059113" cy="1439862"/>
          </a:xfrm>
          <a:prstGeom prst="rect">
            <a:avLst/>
          </a:prstGeom>
          <a:noFill/>
          <a:ln w="9525">
            <a:noFill/>
            <a:miter lim="800000"/>
            <a:headEnd/>
            <a:tailEnd/>
          </a:ln>
        </p:spPr>
      </p:pic>
      <p:sp>
        <p:nvSpPr>
          <p:cNvPr id="21509" name="Line 5"/>
          <p:cNvSpPr>
            <a:spLocks noChangeShapeType="1"/>
          </p:cNvSpPr>
          <p:nvPr/>
        </p:nvSpPr>
        <p:spPr bwMode="auto">
          <a:xfrm>
            <a:off x="3810000" y="2679700"/>
            <a:ext cx="1752600" cy="0"/>
          </a:xfrm>
          <a:prstGeom prst="line">
            <a:avLst/>
          </a:prstGeom>
          <a:noFill/>
          <a:ln w="28575">
            <a:solidFill>
              <a:schemeClr val="tx1"/>
            </a:solidFill>
            <a:round/>
            <a:headEnd/>
            <a:tailEnd type="stealth" w="med" len="lg"/>
          </a:ln>
        </p:spPr>
        <p:txBody>
          <a:bodyPr/>
          <a:lstStyle/>
          <a:p>
            <a:endParaRPr lang="el-GR" dirty="0">
              <a:latin typeface="+mn-lt"/>
            </a:endParaRPr>
          </a:p>
        </p:txBody>
      </p:sp>
      <p:sp>
        <p:nvSpPr>
          <p:cNvPr id="21510" name="Text Box 6"/>
          <p:cNvSpPr txBox="1">
            <a:spLocks noChangeArrowheads="1"/>
          </p:cNvSpPr>
          <p:nvPr/>
        </p:nvSpPr>
        <p:spPr bwMode="auto">
          <a:xfrm>
            <a:off x="3733800" y="1917700"/>
            <a:ext cx="1981200" cy="581025"/>
          </a:xfrm>
          <a:prstGeom prst="rect">
            <a:avLst/>
          </a:prstGeom>
          <a:noFill/>
          <a:ln w="9525">
            <a:noFill/>
            <a:miter lim="800000"/>
            <a:headEnd/>
            <a:tailEnd/>
          </a:ln>
        </p:spPr>
        <p:txBody>
          <a:bodyPr>
            <a:spAutoFit/>
          </a:bodyPr>
          <a:lstStyle/>
          <a:p>
            <a:pPr algn="ctr">
              <a:spcBef>
                <a:spcPct val="50000"/>
              </a:spcBef>
            </a:pPr>
            <a:r>
              <a:rPr lang="en-US" sz="1600" dirty="0">
                <a:latin typeface="+mn-lt"/>
              </a:rPr>
              <a:t>Color Matching Module</a:t>
            </a:r>
            <a:endParaRPr lang="el-GR" sz="1600" dirty="0">
              <a:latin typeface="+mn-lt"/>
            </a:endParaRPr>
          </a:p>
        </p:txBody>
      </p:sp>
      <p:sp>
        <p:nvSpPr>
          <p:cNvPr id="21511" name="Text Box 7"/>
          <p:cNvSpPr txBox="1">
            <a:spLocks noChangeArrowheads="1"/>
          </p:cNvSpPr>
          <p:nvPr/>
        </p:nvSpPr>
        <p:spPr bwMode="auto">
          <a:xfrm>
            <a:off x="1066800" y="3517900"/>
            <a:ext cx="1849016" cy="338554"/>
          </a:xfrm>
          <a:prstGeom prst="rect">
            <a:avLst/>
          </a:prstGeom>
          <a:noFill/>
          <a:ln w="9525">
            <a:noFill/>
            <a:miter lim="800000"/>
            <a:headEnd/>
            <a:tailEnd/>
          </a:ln>
        </p:spPr>
        <p:txBody>
          <a:bodyPr wrap="square">
            <a:spAutoFit/>
          </a:bodyPr>
          <a:lstStyle/>
          <a:p>
            <a:pPr algn="ctr">
              <a:spcBef>
                <a:spcPct val="50000"/>
              </a:spcBef>
            </a:pPr>
            <a:r>
              <a:rPr lang="en-US" sz="1600" b="1" dirty="0">
                <a:latin typeface="+mn-lt"/>
              </a:rPr>
              <a:t>RGB PROFILE</a:t>
            </a:r>
            <a:endParaRPr lang="el-GR" sz="1600" b="1" dirty="0">
              <a:latin typeface="+mn-lt"/>
            </a:endParaRPr>
          </a:p>
        </p:txBody>
      </p:sp>
      <p:sp>
        <p:nvSpPr>
          <p:cNvPr id="21512" name="Text Box 8"/>
          <p:cNvSpPr txBox="1">
            <a:spLocks noChangeArrowheads="1"/>
          </p:cNvSpPr>
          <p:nvPr/>
        </p:nvSpPr>
        <p:spPr bwMode="auto">
          <a:xfrm>
            <a:off x="6477000" y="3517900"/>
            <a:ext cx="1905000" cy="336550"/>
          </a:xfrm>
          <a:prstGeom prst="rect">
            <a:avLst/>
          </a:prstGeom>
          <a:noFill/>
          <a:ln w="9525">
            <a:noFill/>
            <a:miter lim="800000"/>
            <a:headEnd/>
            <a:tailEnd/>
          </a:ln>
        </p:spPr>
        <p:txBody>
          <a:bodyPr>
            <a:spAutoFit/>
          </a:bodyPr>
          <a:lstStyle/>
          <a:p>
            <a:pPr algn="ctr">
              <a:spcBef>
                <a:spcPct val="50000"/>
              </a:spcBef>
            </a:pPr>
            <a:r>
              <a:rPr lang="en-US" sz="1600" b="1" dirty="0">
                <a:latin typeface="+mn-lt"/>
              </a:rPr>
              <a:t>CMYK PROFILE</a:t>
            </a:r>
            <a:endParaRPr lang="el-GR" sz="1600" b="1" dirty="0">
              <a:latin typeface="+mn-lt"/>
            </a:endParaRPr>
          </a:p>
        </p:txBody>
      </p:sp>
      <p:sp>
        <p:nvSpPr>
          <p:cNvPr id="21513" name="Text Box 9"/>
          <p:cNvSpPr txBox="1">
            <a:spLocks noChangeArrowheads="1"/>
          </p:cNvSpPr>
          <p:nvPr/>
        </p:nvSpPr>
        <p:spPr bwMode="auto">
          <a:xfrm>
            <a:off x="4419600" y="2908300"/>
            <a:ext cx="609600" cy="336550"/>
          </a:xfrm>
          <a:prstGeom prst="rect">
            <a:avLst/>
          </a:prstGeom>
          <a:noFill/>
          <a:ln w="9525">
            <a:noFill/>
            <a:miter lim="800000"/>
            <a:headEnd/>
            <a:tailEnd/>
          </a:ln>
        </p:spPr>
        <p:txBody>
          <a:bodyPr>
            <a:spAutoFit/>
          </a:bodyPr>
          <a:lstStyle/>
          <a:p>
            <a:pPr algn="ctr">
              <a:spcBef>
                <a:spcPct val="50000"/>
              </a:spcBef>
            </a:pPr>
            <a:r>
              <a:rPr lang="en-US" sz="1600" b="1" dirty="0">
                <a:latin typeface="+mn-lt"/>
              </a:rPr>
              <a:t>Lab</a:t>
            </a:r>
            <a:endParaRPr lang="el-GR" sz="1600" b="1" dirty="0">
              <a:latin typeface="+mn-lt"/>
            </a:endParaRPr>
          </a:p>
        </p:txBody>
      </p:sp>
      <p:pic>
        <p:nvPicPr>
          <p:cNvPr id="21515" name="Picture 11" descr="C:\WINDOWS\Επιφάνεια εργασίας\24\color\STUDIODISPLAY.jpg"/>
          <p:cNvPicPr>
            <a:picLocks noChangeAspect="1" noChangeArrowheads="1"/>
          </p:cNvPicPr>
          <p:nvPr/>
        </p:nvPicPr>
        <p:blipFill>
          <a:blip r:embed="rId4" cstate="print"/>
          <a:srcRect/>
          <a:stretch>
            <a:fillRect/>
          </a:stretch>
        </p:blipFill>
        <p:spPr bwMode="auto">
          <a:xfrm>
            <a:off x="2209800" y="1689100"/>
            <a:ext cx="1439863" cy="1439863"/>
          </a:xfrm>
          <a:prstGeom prst="rect">
            <a:avLst/>
          </a:prstGeom>
          <a:noFill/>
          <a:ln w="9525">
            <a:noFill/>
            <a:miter lim="800000"/>
            <a:headEnd/>
            <a:tailEnd/>
          </a:ln>
        </p:spPr>
      </p:pic>
    </p:spTree>
    <p:extLst>
      <p:ext uri="{BB962C8B-B14F-4D97-AF65-F5344CB8AC3E}">
        <p14:creationId xmlns:p14="http://schemas.microsoft.com/office/powerpoint/2010/main" val="3618853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a:defRPr/>
            </a:pPr>
            <a:r>
              <a:rPr lang="el-GR" sz="3600" b="1" dirty="0" smtClean="0">
                <a:latin typeface="+mn-lt"/>
              </a:rPr>
              <a:t>Διεθνή </a:t>
            </a:r>
            <a:r>
              <a:rPr lang="en-US" sz="3600" b="1" dirty="0" smtClean="0">
                <a:latin typeface="+mn-lt"/>
              </a:rPr>
              <a:t>standards </a:t>
            </a:r>
            <a:r>
              <a:rPr lang="el-GR" sz="3600" b="1" dirty="0" smtClean="0">
                <a:latin typeface="+mn-lt"/>
              </a:rPr>
              <a:t>και διαδικασίες τυποποίησης</a:t>
            </a:r>
            <a:endParaRPr lang="el-GR" sz="3600" b="1" dirty="0">
              <a:latin typeface="+mn-lt"/>
            </a:endParaRPr>
          </a:p>
        </p:txBody>
      </p:sp>
      <p:sp>
        <p:nvSpPr>
          <p:cNvPr id="22531" name="Text Box 3"/>
          <p:cNvSpPr txBox="1">
            <a:spLocks noChangeArrowheads="1"/>
          </p:cNvSpPr>
          <p:nvPr/>
        </p:nvSpPr>
        <p:spPr bwMode="auto">
          <a:xfrm>
            <a:off x="609600" y="1177063"/>
            <a:ext cx="7685856" cy="830997"/>
          </a:xfrm>
          <a:prstGeom prst="rect">
            <a:avLst/>
          </a:prstGeom>
          <a:noFill/>
          <a:ln w="9525">
            <a:noFill/>
            <a:miter lim="800000"/>
            <a:headEnd/>
            <a:tailEnd/>
          </a:ln>
        </p:spPr>
        <p:txBody>
          <a:bodyPr wrap="square">
            <a:spAutoFit/>
          </a:bodyPr>
          <a:lstStyle/>
          <a:p>
            <a:pPr algn="ctr">
              <a:spcBef>
                <a:spcPts val="0"/>
              </a:spcBef>
            </a:pPr>
            <a:r>
              <a:rPr lang="el-GR" sz="2400" b="1" dirty="0" smtClean="0">
                <a:latin typeface="+mn-lt"/>
              </a:rPr>
              <a:t>Διεθνή </a:t>
            </a:r>
            <a:r>
              <a:rPr lang="en-US" sz="2400" b="1" dirty="0" smtClean="0">
                <a:latin typeface="+mn-lt"/>
              </a:rPr>
              <a:t>standards</a:t>
            </a:r>
            <a:r>
              <a:rPr lang="el-GR" sz="2400" b="1" dirty="0" smtClean="0">
                <a:latin typeface="+mn-lt"/>
              </a:rPr>
              <a:t> κατά την εφαρμογή  </a:t>
            </a:r>
            <a:r>
              <a:rPr lang="en-US" sz="2400" b="1" dirty="0" smtClean="0">
                <a:latin typeface="+mn-lt"/>
              </a:rPr>
              <a:t>color management</a:t>
            </a:r>
            <a:r>
              <a:rPr lang="el-GR" sz="2400" b="1" dirty="0" smtClean="0">
                <a:latin typeface="+mn-lt"/>
              </a:rPr>
              <a:t> </a:t>
            </a:r>
            <a:r>
              <a:rPr lang="en-US" sz="2400" b="1" dirty="0" smtClean="0">
                <a:latin typeface="+mn-lt"/>
              </a:rPr>
              <a:t> </a:t>
            </a:r>
            <a:endParaRPr lang="el-GR" sz="2400" b="1" dirty="0" smtClean="0">
              <a:latin typeface="+mn-lt"/>
            </a:endParaRPr>
          </a:p>
          <a:p>
            <a:pPr algn="ctr">
              <a:spcBef>
                <a:spcPts val="0"/>
              </a:spcBef>
            </a:pPr>
            <a:r>
              <a:rPr lang="el-GR" sz="2400" b="1" dirty="0">
                <a:latin typeface="+mn-lt"/>
              </a:rPr>
              <a:t>σ</a:t>
            </a:r>
            <a:r>
              <a:rPr lang="el-GR" sz="2400" b="1" dirty="0" smtClean="0">
                <a:latin typeface="+mn-lt"/>
              </a:rPr>
              <a:t>τη ροή  </a:t>
            </a:r>
            <a:r>
              <a:rPr lang="el-GR" sz="2400" b="1" dirty="0" smtClean="0">
                <a:latin typeface="+mn-lt"/>
              </a:rPr>
              <a:t>εκτυπωτικής </a:t>
            </a:r>
            <a:r>
              <a:rPr lang="el-GR" sz="2400" b="1" dirty="0" smtClean="0">
                <a:latin typeface="+mn-lt"/>
              </a:rPr>
              <a:t>παραγωγής</a:t>
            </a:r>
            <a:endParaRPr lang="el-GR" sz="2400" b="1" dirty="0">
              <a:latin typeface="+mn-lt"/>
            </a:endParaRPr>
          </a:p>
        </p:txBody>
      </p:sp>
      <p:pic>
        <p:nvPicPr>
          <p:cNvPr id="22532" name="Picture 4" descr="C:\WINDOWS\Επιφάνεια εργασίας\24\color\Q60.jpg"/>
          <p:cNvPicPr>
            <a:picLocks noChangeAspect="1" noChangeArrowheads="1"/>
          </p:cNvPicPr>
          <p:nvPr/>
        </p:nvPicPr>
        <p:blipFill>
          <a:blip r:embed="rId2" cstate="print"/>
          <a:srcRect/>
          <a:stretch>
            <a:fillRect/>
          </a:stretch>
        </p:blipFill>
        <p:spPr bwMode="auto">
          <a:xfrm>
            <a:off x="609600" y="2438400"/>
            <a:ext cx="2105025" cy="1617663"/>
          </a:xfrm>
          <a:prstGeom prst="rect">
            <a:avLst/>
          </a:prstGeom>
          <a:noFill/>
          <a:ln w="9525">
            <a:noFill/>
            <a:miter lim="800000"/>
            <a:headEnd/>
            <a:tailEnd/>
          </a:ln>
        </p:spPr>
      </p:pic>
      <p:pic>
        <p:nvPicPr>
          <p:cNvPr id="22533" name="Picture 5" descr="C:\WINDOWS\Επιφάνεια εργασίας\24\color\IT8_12642.bmp"/>
          <p:cNvPicPr>
            <a:picLocks noChangeAspect="1" noChangeArrowheads="1"/>
          </p:cNvPicPr>
          <p:nvPr/>
        </p:nvPicPr>
        <p:blipFill>
          <a:blip r:embed="rId3" cstate="print"/>
          <a:srcRect/>
          <a:stretch>
            <a:fillRect/>
          </a:stretch>
        </p:blipFill>
        <p:spPr bwMode="auto">
          <a:xfrm>
            <a:off x="2895600" y="2438400"/>
            <a:ext cx="2166938" cy="1620838"/>
          </a:xfrm>
          <a:prstGeom prst="rect">
            <a:avLst/>
          </a:prstGeom>
          <a:noFill/>
          <a:ln w="9525">
            <a:noFill/>
            <a:miter lim="800000"/>
            <a:headEnd/>
            <a:tailEnd/>
          </a:ln>
        </p:spPr>
      </p:pic>
      <p:pic>
        <p:nvPicPr>
          <p:cNvPr id="22534" name="Picture 6" descr="C:\WINDOWS\Επιφάνεια εργασίας\24\color\medienkeil.gif"/>
          <p:cNvPicPr>
            <a:picLocks noChangeAspect="1" noChangeArrowheads="1"/>
          </p:cNvPicPr>
          <p:nvPr/>
        </p:nvPicPr>
        <p:blipFill>
          <a:blip r:embed="rId4" cstate="print">
            <a:lum bright="-6000" contrast="30000"/>
          </a:blip>
          <a:srcRect/>
          <a:stretch>
            <a:fillRect/>
          </a:stretch>
        </p:blipFill>
        <p:spPr bwMode="auto">
          <a:xfrm>
            <a:off x="609600" y="4953000"/>
            <a:ext cx="4495800" cy="630238"/>
          </a:xfrm>
          <a:prstGeom prst="rect">
            <a:avLst/>
          </a:prstGeom>
          <a:noFill/>
          <a:ln w="9525">
            <a:noFill/>
            <a:miter lim="800000"/>
            <a:headEnd/>
            <a:tailEnd/>
          </a:ln>
        </p:spPr>
      </p:pic>
      <p:sp>
        <p:nvSpPr>
          <p:cNvPr id="22535" name="Text Box 7"/>
          <p:cNvSpPr txBox="1">
            <a:spLocks noChangeArrowheads="1"/>
          </p:cNvSpPr>
          <p:nvPr/>
        </p:nvSpPr>
        <p:spPr bwMode="auto">
          <a:xfrm>
            <a:off x="1295400" y="4267200"/>
            <a:ext cx="609600" cy="336550"/>
          </a:xfrm>
          <a:prstGeom prst="rect">
            <a:avLst/>
          </a:prstGeom>
          <a:noFill/>
          <a:ln w="9525">
            <a:noFill/>
            <a:miter lim="800000"/>
            <a:headEnd/>
            <a:tailEnd/>
          </a:ln>
        </p:spPr>
        <p:txBody>
          <a:bodyPr>
            <a:spAutoFit/>
          </a:bodyPr>
          <a:lstStyle/>
          <a:p>
            <a:pPr algn="ctr">
              <a:spcBef>
                <a:spcPct val="50000"/>
              </a:spcBef>
            </a:pPr>
            <a:r>
              <a:rPr lang="en-US" sz="1600" b="1" dirty="0">
                <a:latin typeface="+mn-lt"/>
              </a:rPr>
              <a:t>Q60</a:t>
            </a:r>
            <a:endParaRPr lang="el-GR" sz="1600" b="1" dirty="0">
              <a:latin typeface="+mn-lt"/>
            </a:endParaRPr>
          </a:p>
        </p:txBody>
      </p:sp>
      <p:sp>
        <p:nvSpPr>
          <p:cNvPr id="22536" name="Text Box 8"/>
          <p:cNvSpPr txBox="1">
            <a:spLocks noChangeArrowheads="1"/>
          </p:cNvSpPr>
          <p:nvPr/>
        </p:nvSpPr>
        <p:spPr bwMode="auto">
          <a:xfrm>
            <a:off x="3200400" y="4267200"/>
            <a:ext cx="1676400" cy="336550"/>
          </a:xfrm>
          <a:prstGeom prst="rect">
            <a:avLst/>
          </a:prstGeom>
          <a:noFill/>
          <a:ln w="9525">
            <a:noFill/>
            <a:miter lim="800000"/>
            <a:headEnd/>
            <a:tailEnd/>
          </a:ln>
        </p:spPr>
        <p:txBody>
          <a:bodyPr>
            <a:spAutoFit/>
          </a:bodyPr>
          <a:lstStyle/>
          <a:p>
            <a:pPr algn="ctr">
              <a:spcBef>
                <a:spcPct val="50000"/>
              </a:spcBef>
            </a:pPr>
            <a:r>
              <a:rPr lang="en-US" sz="1600" b="1" dirty="0">
                <a:latin typeface="+mn-lt"/>
              </a:rPr>
              <a:t>IT8 ISO-12642</a:t>
            </a:r>
            <a:endParaRPr lang="el-GR" sz="1600" b="1" dirty="0">
              <a:latin typeface="+mn-lt"/>
            </a:endParaRPr>
          </a:p>
        </p:txBody>
      </p:sp>
      <p:sp>
        <p:nvSpPr>
          <p:cNvPr id="22537" name="Text Box 9"/>
          <p:cNvSpPr txBox="1">
            <a:spLocks noChangeArrowheads="1"/>
          </p:cNvSpPr>
          <p:nvPr/>
        </p:nvSpPr>
        <p:spPr bwMode="auto">
          <a:xfrm>
            <a:off x="1371600" y="5791200"/>
            <a:ext cx="3200400" cy="703263"/>
          </a:xfrm>
          <a:prstGeom prst="rect">
            <a:avLst/>
          </a:prstGeom>
          <a:noFill/>
          <a:ln w="9525">
            <a:noFill/>
            <a:miter lim="800000"/>
            <a:headEnd/>
            <a:tailEnd/>
          </a:ln>
        </p:spPr>
        <p:txBody>
          <a:bodyPr>
            <a:spAutoFit/>
          </a:bodyPr>
          <a:lstStyle/>
          <a:p>
            <a:pPr algn="ctr">
              <a:spcBef>
                <a:spcPct val="50000"/>
              </a:spcBef>
            </a:pPr>
            <a:r>
              <a:rPr lang="en-US" sz="1600" b="1" dirty="0">
                <a:latin typeface="+mn-lt"/>
              </a:rPr>
              <a:t>FOGRA CMYK COLOR STRIP</a:t>
            </a:r>
          </a:p>
          <a:p>
            <a:pPr algn="ctr">
              <a:spcBef>
                <a:spcPct val="50000"/>
              </a:spcBef>
            </a:pPr>
            <a:r>
              <a:rPr lang="el-GR" sz="1600" dirty="0" smtClean="0">
                <a:latin typeface="+mn-lt"/>
              </a:rPr>
              <a:t>Βασισμένη στο</a:t>
            </a:r>
            <a:r>
              <a:rPr lang="el-GR" sz="1600" dirty="0" smtClean="0">
                <a:latin typeface="+mn-lt"/>
              </a:rPr>
              <a:t> </a:t>
            </a:r>
            <a:r>
              <a:rPr lang="el-GR" sz="1600" dirty="0">
                <a:latin typeface="+mn-lt"/>
              </a:rPr>
              <a:t>ΙΤ8 </a:t>
            </a:r>
            <a:r>
              <a:rPr lang="en-US" sz="1600" dirty="0">
                <a:latin typeface="+mn-lt"/>
              </a:rPr>
              <a:t>ISO-</a:t>
            </a:r>
            <a:r>
              <a:rPr lang="el-GR" sz="1600" dirty="0">
                <a:latin typeface="+mn-lt"/>
              </a:rPr>
              <a:t>12642</a:t>
            </a:r>
          </a:p>
        </p:txBody>
      </p:sp>
      <p:sp>
        <p:nvSpPr>
          <p:cNvPr id="22538" name="Text Box 10"/>
          <p:cNvSpPr txBox="1">
            <a:spLocks noChangeArrowheads="1"/>
          </p:cNvSpPr>
          <p:nvPr/>
        </p:nvSpPr>
        <p:spPr bwMode="auto">
          <a:xfrm>
            <a:off x="5943600" y="2209800"/>
            <a:ext cx="2438400" cy="4247317"/>
          </a:xfrm>
          <a:prstGeom prst="rect">
            <a:avLst/>
          </a:prstGeom>
          <a:noFill/>
          <a:ln w="9525">
            <a:noFill/>
            <a:miter lim="800000"/>
            <a:headEnd/>
            <a:tailEnd/>
          </a:ln>
        </p:spPr>
        <p:txBody>
          <a:bodyPr>
            <a:spAutoFit/>
          </a:bodyPr>
          <a:lstStyle/>
          <a:p>
            <a:pPr>
              <a:spcBef>
                <a:spcPct val="50000"/>
              </a:spcBef>
            </a:pPr>
            <a:r>
              <a:rPr lang="el-GR" sz="2000" dirty="0" smtClean="0">
                <a:latin typeface="+mn-lt"/>
              </a:rPr>
              <a:t>Ο φωτισμός </a:t>
            </a:r>
            <a:r>
              <a:rPr lang="en-US" sz="2000" dirty="0" smtClean="0">
                <a:latin typeface="+mn-lt"/>
              </a:rPr>
              <a:t>d50 (5000 </a:t>
            </a:r>
            <a:r>
              <a:rPr lang="en-US" sz="2000" baseline="30000" dirty="0" smtClean="0">
                <a:latin typeface="+mn-lt"/>
              </a:rPr>
              <a:t>o</a:t>
            </a:r>
            <a:r>
              <a:rPr lang="en-US" sz="2000" dirty="0" smtClean="0">
                <a:latin typeface="+mn-lt"/>
              </a:rPr>
              <a:t>k)</a:t>
            </a:r>
            <a:r>
              <a:rPr lang="el-GR" sz="2000" dirty="0" smtClean="0">
                <a:latin typeface="+mn-lt"/>
              </a:rPr>
              <a:t> και οι εφαρμογές του</a:t>
            </a:r>
          </a:p>
          <a:p>
            <a:pPr>
              <a:spcBef>
                <a:spcPct val="50000"/>
              </a:spcBef>
            </a:pPr>
            <a:r>
              <a:rPr lang="el-GR" sz="2000" dirty="0" smtClean="0">
                <a:latin typeface="+mn-lt"/>
              </a:rPr>
              <a:t>Προδιαγραφές συσκευών μέτρησης</a:t>
            </a:r>
          </a:p>
          <a:p>
            <a:pPr>
              <a:spcBef>
                <a:spcPct val="50000"/>
              </a:spcBef>
            </a:pPr>
            <a:r>
              <a:rPr lang="en-US" sz="2000" dirty="0" smtClean="0">
                <a:latin typeface="+mn-lt"/>
              </a:rPr>
              <a:t>Colormatch rgb</a:t>
            </a:r>
            <a:endParaRPr lang="el-GR" sz="2000" dirty="0" smtClean="0">
              <a:latin typeface="+mn-lt"/>
            </a:endParaRPr>
          </a:p>
          <a:p>
            <a:pPr>
              <a:spcBef>
                <a:spcPct val="50000"/>
              </a:spcBef>
            </a:pPr>
            <a:r>
              <a:rPr lang="el-GR" sz="2000" dirty="0" smtClean="0">
                <a:latin typeface="+mn-lt"/>
              </a:rPr>
              <a:t>Μετρήσεις σε μαύρο υπόστρωμα</a:t>
            </a:r>
          </a:p>
          <a:p>
            <a:pPr>
              <a:spcBef>
                <a:spcPct val="50000"/>
              </a:spcBef>
            </a:pPr>
            <a:r>
              <a:rPr lang="el-GR" sz="2000" dirty="0" smtClean="0">
                <a:latin typeface="+mn-lt"/>
              </a:rPr>
              <a:t>ΑΝΑΜΕΝΟΜΕΝΕΣ </a:t>
            </a:r>
            <a:r>
              <a:rPr lang="en-US" sz="2000" dirty="0" smtClean="0">
                <a:latin typeface="+mn-lt"/>
              </a:rPr>
              <a:t>lab </a:t>
            </a:r>
            <a:r>
              <a:rPr lang="el-GR" sz="2000" dirty="0" smtClean="0">
                <a:latin typeface="+mn-lt"/>
              </a:rPr>
              <a:t>ΤΙΜΕΣ</a:t>
            </a:r>
          </a:p>
          <a:p>
            <a:pPr>
              <a:spcBef>
                <a:spcPct val="50000"/>
              </a:spcBef>
            </a:pPr>
            <a:r>
              <a:rPr lang="en-US" sz="2000" dirty="0" smtClean="0">
                <a:latin typeface="+mn-lt"/>
              </a:rPr>
              <a:t>Iso, din, fogra</a:t>
            </a:r>
            <a:endParaRPr lang="el-GR" sz="2000" dirty="0">
              <a:latin typeface="+mn-lt"/>
            </a:endParaRPr>
          </a:p>
        </p:txBody>
      </p:sp>
    </p:spTree>
    <p:extLst>
      <p:ext uri="{BB962C8B-B14F-4D97-AF65-F5344CB8AC3E}">
        <p14:creationId xmlns:p14="http://schemas.microsoft.com/office/powerpoint/2010/main" val="2016942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Σπυρίδων Νομικός 2014. Σπυρίδων Νομικός. «Λιθογραφία- </a:t>
            </a:r>
            <a:r>
              <a:rPr lang="en-US" sz="2000" dirty="0" smtClean="0"/>
              <a:t>Offset</a:t>
            </a:r>
            <a:r>
              <a:rPr lang="el-GR" sz="2000" dirty="0"/>
              <a:t>. Ενότητα 7:  Χρώμα και διαδικασίες ταυτοποίησης από RGB σε CMYK στην εκτυπωτική </a:t>
            </a:r>
            <a:r>
              <a:rPr lang="el-GR" sz="2000" dirty="0" smtClean="0"/>
              <a:t>όφσετ</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defRPr/>
            </a:pPr>
            <a:r>
              <a:rPr lang="el-GR" b="1" dirty="0" smtClean="0"/>
              <a:t>Φωτισμός επιφάνειας και ανάκλαση φωτός</a:t>
            </a:r>
            <a:endParaRPr lang="el-GR" b="1" dirty="0" smtClean="0"/>
          </a:p>
        </p:txBody>
      </p:sp>
      <p:sp>
        <p:nvSpPr>
          <p:cNvPr id="2" name="Θέση περιεχομένου 1"/>
          <p:cNvSpPr>
            <a:spLocks noGrp="1"/>
          </p:cNvSpPr>
          <p:nvPr>
            <p:ph idx="1"/>
          </p:nvPr>
        </p:nvSpPr>
        <p:spPr>
          <a:xfrm>
            <a:off x="457200" y="4613448"/>
            <a:ext cx="8229600" cy="1623864"/>
          </a:xfrm>
        </p:spPr>
        <p:txBody>
          <a:bodyPr>
            <a:normAutofit/>
          </a:bodyPr>
          <a:lstStyle/>
          <a:p>
            <a:pPr marL="0" indent="0">
              <a:buNone/>
            </a:pPr>
            <a:r>
              <a:rPr lang="el-GR" dirty="0" smtClean="0"/>
              <a:t>Οι χρωματικές ιδιότητες των υλικών αντικειμένων εξαρτάται από την επίδραση τους στο φως που πέφτει στην επιφάνεια τους</a:t>
            </a:r>
          </a:p>
          <a:p>
            <a:endParaRPr lang="el-GR" dirty="0"/>
          </a:p>
        </p:txBody>
      </p:sp>
      <p:pic>
        <p:nvPicPr>
          <p:cNvPr id="4099" name="Picture 3" descr="C:\WINDOWS\Επιφάνεια εργασίας\24\color\illuminance.tif"/>
          <p:cNvPicPr>
            <a:picLocks noChangeAspect="1" noChangeArrowheads="1"/>
          </p:cNvPicPr>
          <p:nvPr/>
        </p:nvPicPr>
        <p:blipFill>
          <a:blip r:embed="rId2" cstate="print"/>
          <a:srcRect/>
          <a:stretch>
            <a:fillRect/>
          </a:stretch>
        </p:blipFill>
        <p:spPr bwMode="auto">
          <a:xfrm>
            <a:off x="914400" y="1447800"/>
            <a:ext cx="2030413" cy="2743200"/>
          </a:xfrm>
          <a:prstGeom prst="rect">
            <a:avLst/>
          </a:prstGeom>
          <a:noFill/>
          <a:ln w="9525">
            <a:noFill/>
            <a:miter lim="800000"/>
            <a:headEnd/>
            <a:tailEnd/>
          </a:ln>
        </p:spPr>
      </p:pic>
      <p:sp>
        <p:nvSpPr>
          <p:cNvPr id="4100" name="Rectangle 4"/>
          <p:cNvSpPr>
            <a:spLocks noChangeArrowheads="1"/>
          </p:cNvSpPr>
          <p:nvPr/>
        </p:nvSpPr>
        <p:spPr bwMode="auto">
          <a:xfrm>
            <a:off x="4114800" y="3352800"/>
            <a:ext cx="4572000" cy="457200"/>
          </a:xfrm>
          <a:prstGeom prst="rect">
            <a:avLst/>
          </a:prstGeom>
          <a:solidFill>
            <a:srgbClr val="EE9402"/>
          </a:solidFill>
          <a:ln w="9525">
            <a:solidFill>
              <a:srgbClr val="8A2100"/>
            </a:solidFill>
            <a:miter lim="800000"/>
            <a:headEnd/>
            <a:tailEnd/>
          </a:ln>
        </p:spPr>
        <p:txBody>
          <a:bodyPr wrap="none" anchor="ctr"/>
          <a:lstStyle/>
          <a:p>
            <a:endParaRPr lang="el-GR" dirty="0"/>
          </a:p>
        </p:txBody>
      </p:sp>
      <p:sp>
        <p:nvSpPr>
          <p:cNvPr id="4101" name="Line 5"/>
          <p:cNvSpPr>
            <a:spLocks noChangeShapeType="1"/>
          </p:cNvSpPr>
          <p:nvPr/>
        </p:nvSpPr>
        <p:spPr bwMode="auto">
          <a:xfrm>
            <a:off x="4191000" y="2286000"/>
            <a:ext cx="2362200" cy="1371600"/>
          </a:xfrm>
          <a:prstGeom prst="line">
            <a:avLst/>
          </a:prstGeom>
          <a:noFill/>
          <a:ln w="25400">
            <a:solidFill>
              <a:srgbClr val="FF0000"/>
            </a:solidFill>
            <a:round/>
            <a:headEnd/>
            <a:tailEnd/>
          </a:ln>
        </p:spPr>
        <p:txBody>
          <a:bodyPr/>
          <a:lstStyle/>
          <a:p>
            <a:endParaRPr lang="el-GR" dirty="0"/>
          </a:p>
        </p:txBody>
      </p:sp>
      <p:sp>
        <p:nvSpPr>
          <p:cNvPr id="4102" name="Line 6"/>
          <p:cNvSpPr>
            <a:spLocks noChangeShapeType="1"/>
          </p:cNvSpPr>
          <p:nvPr/>
        </p:nvSpPr>
        <p:spPr bwMode="auto">
          <a:xfrm flipV="1">
            <a:off x="6553200" y="2895600"/>
            <a:ext cx="1066800" cy="762000"/>
          </a:xfrm>
          <a:prstGeom prst="line">
            <a:avLst/>
          </a:prstGeom>
          <a:noFill/>
          <a:ln w="25400">
            <a:solidFill>
              <a:srgbClr val="FF0000"/>
            </a:solidFill>
            <a:round/>
            <a:headEnd/>
            <a:tailEnd type="stealth" w="lg" len="lg"/>
          </a:ln>
        </p:spPr>
        <p:txBody>
          <a:bodyPr/>
          <a:lstStyle/>
          <a:p>
            <a:endParaRPr lang="el-GR" dirty="0"/>
          </a:p>
        </p:txBody>
      </p:sp>
      <p:sp>
        <p:nvSpPr>
          <p:cNvPr id="4103" name="Line 10"/>
          <p:cNvSpPr>
            <a:spLocks noChangeShapeType="1"/>
          </p:cNvSpPr>
          <p:nvPr/>
        </p:nvSpPr>
        <p:spPr bwMode="auto">
          <a:xfrm>
            <a:off x="4495800" y="2209800"/>
            <a:ext cx="1981200" cy="1143000"/>
          </a:xfrm>
          <a:prstGeom prst="line">
            <a:avLst/>
          </a:prstGeom>
          <a:noFill/>
          <a:ln w="25400">
            <a:solidFill>
              <a:srgbClr val="339966"/>
            </a:solidFill>
            <a:round/>
            <a:headEnd/>
            <a:tailEnd/>
          </a:ln>
        </p:spPr>
        <p:txBody>
          <a:bodyPr/>
          <a:lstStyle/>
          <a:p>
            <a:endParaRPr lang="el-GR" dirty="0"/>
          </a:p>
        </p:txBody>
      </p:sp>
      <p:sp>
        <p:nvSpPr>
          <p:cNvPr id="4104" name="Line 11"/>
          <p:cNvSpPr>
            <a:spLocks noChangeShapeType="1"/>
          </p:cNvSpPr>
          <p:nvPr/>
        </p:nvSpPr>
        <p:spPr bwMode="auto">
          <a:xfrm flipV="1">
            <a:off x="6477000" y="2133600"/>
            <a:ext cx="1676400" cy="1219200"/>
          </a:xfrm>
          <a:prstGeom prst="line">
            <a:avLst/>
          </a:prstGeom>
          <a:noFill/>
          <a:ln w="25400">
            <a:solidFill>
              <a:srgbClr val="339966"/>
            </a:solidFill>
            <a:round/>
            <a:headEnd/>
            <a:tailEnd type="stealth" w="lg" len="lg"/>
          </a:ln>
        </p:spPr>
        <p:txBody>
          <a:bodyPr/>
          <a:lstStyle/>
          <a:p>
            <a:endParaRPr lang="el-GR" dirty="0"/>
          </a:p>
        </p:txBody>
      </p:sp>
      <p:sp>
        <p:nvSpPr>
          <p:cNvPr id="4105" name="Line 12"/>
          <p:cNvSpPr>
            <a:spLocks noChangeShapeType="1"/>
          </p:cNvSpPr>
          <p:nvPr/>
        </p:nvSpPr>
        <p:spPr bwMode="auto">
          <a:xfrm>
            <a:off x="3962400" y="2438400"/>
            <a:ext cx="2286000" cy="1219200"/>
          </a:xfrm>
          <a:prstGeom prst="line">
            <a:avLst/>
          </a:prstGeom>
          <a:noFill/>
          <a:ln w="25400">
            <a:solidFill>
              <a:srgbClr val="3366FF"/>
            </a:solidFill>
            <a:round/>
            <a:headEnd/>
            <a:tailEnd type="stealth" w="lg" len="lg"/>
          </a:ln>
        </p:spPr>
        <p:txBody>
          <a:bodyPr/>
          <a:lstStyle/>
          <a:p>
            <a:endParaRPr lang="el-GR" dirty="0"/>
          </a:p>
        </p:txBody>
      </p:sp>
    </p:spTree>
    <p:extLst>
      <p:ext uri="{BB962C8B-B14F-4D97-AF65-F5344CB8AC3E}">
        <p14:creationId xmlns:p14="http://schemas.microsoft.com/office/powerpoint/2010/main" val="34991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8" descr="C:\WINDOWS\Επιφάνεια εργασίας\24\color\blackbody.tif"/>
          <p:cNvPicPr>
            <a:picLocks noChangeAspect="1" noChangeArrowheads="1"/>
          </p:cNvPicPr>
          <p:nvPr/>
        </p:nvPicPr>
        <p:blipFill>
          <a:blip r:embed="rId2" cstate="print"/>
          <a:srcRect/>
          <a:stretch>
            <a:fillRect/>
          </a:stretch>
        </p:blipFill>
        <p:spPr bwMode="auto">
          <a:xfrm>
            <a:off x="2487613" y="1465263"/>
            <a:ext cx="4217987" cy="2878137"/>
          </a:xfrm>
          <a:prstGeom prst="rect">
            <a:avLst/>
          </a:prstGeom>
          <a:noFill/>
          <a:ln w="9525">
            <a:noFill/>
            <a:miter lim="800000"/>
            <a:headEnd/>
            <a:tailEnd/>
          </a:ln>
        </p:spPr>
      </p:pic>
      <p:sp>
        <p:nvSpPr>
          <p:cNvPr id="7175" name="Rectangle 1031"/>
          <p:cNvSpPr>
            <a:spLocks noGrp="1" noChangeArrowheads="1"/>
          </p:cNvSpPr>
          <p:nvPr>
            <p:ph type="title"/>
          </p:nvPr>
        </p:nvSpPr>
        <p:spPr/>
        <p:txBody>
          <a:bodyPr>
            <a:noAutofit/>
          </a:bodyPr>
          <a:lstStyle/>
          <a:p>
            <a:pPr eaLnBrk="1" hangingPunct="1">
              <a:defRPr/>
            </a:pPr>
            <a:r>
              <a:rPr lang="el-GR" sz="3600" b="1" dirty="0" smtClean="0"/>
              <a:t>Θερμοκρασία χρώματος και φωτεινές πηγές</a:t>
            </a:r>
            <a:endParaRPr lang="el-GR" sz="3600" b="1" dirty="0" smtClean="0"/>
          </a:p>
        </p:txBody>
      </p:sp>
      <p:sp>
        <p:nvSpPr>
          <p:cNvPr id="2" name="Θέση περιεχομένου 1"/>
          <p:cNvSpPr>
            <a:spLocks noGrp="1"/>
          </p:cNvSpPr>
          <p:nvPr>
            <p:ph idx="1"/>
          </p:nvPr>
        </p:nvSpPr>
        <p:spPr>
          <a:xfrm>
            <a:off x="457200" y="4653136"/>
            <a:ext cx="8229600" cy="1584176"/>
          </a:xfrm>
        </p:spPr>
        <p:txBody>
          <a:bodyPr>
            <a:normAutofit fontScale="85000" lnSpcReduction="20000"/>
          </a:bodyPr>
          <a:lstStyle/>
          <a:p>
            <a:pPr marL="0" indent="0">
              <a:spcBef>
                <a:spcPct val="50000"/>
              </a:spcBef>
              <a:buNone/>
            </a:pPr>
            <a:r>
              <a:rPr lang="el-GR" dirty="0" smtClean="0"/>
              <a:t>Ορισμός θερμοκρασίας χρώματος</a:t>
            </a:r>
          </a:p>
          <a:p>
            <a:pPr marL="0" indent="0">
              <a:spcBef>
                <a:spcPct val="50000"/>
              </a:spcBef>
              <a:buNone/>
            </a:pPr>
            <a:r>
              <a:rPr lang="el-GR" dirty="0" smtClean="0"/>
              <a:t>Κατηγορίες φωτεινών πηγών</a:t>
            </a:r>
          </a:p>
          <a:p>
            <a:pPr marL="0" indent="0">
              <a:spcBef>
                <a:spcPct val="50000"/>
              </a:spcBef>
              <a:buNone/>
            </a:pPr>
            <a:r>
              <a:rPr lang="el-GR" dirty="0" smtClean="0"/>
              <a:t>Θερμοκρασία χρώματος και χρωματική αντίληψη</a:t>
            </a:r>
          </a:p>
        </p:txBody>
      </p:sp>
    </p:spTree>
    <p:extLst>
      <p:ext uri="{BB962C8B-B14F-4D97-AF65-F5344CB8AC3E}">
        <p14:creationId xmlns:p14="http://schemas.microsoft.com/office/powerpoint/2010/main" val="2266634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WINDOWS\Επιφάνεια εργασίας\24\color\subtractive.tif"/>
          <p:cNvPicPr preferRelativeResize="0">
            <a:picLocks noChangeAspect="1" noChangeArrowheads="1"/>
          </p:cNvPicPr>
          <p:nvPr/>
        </p:nvPicPr>
        <p:blipFill>
          <a:blip r:embed="rId2" cstate="print"/>
          <a:srcRect/>
          <a:stretch>
            <a:fillRect/>
          </a:stretch>
        </p:blipFill>
        <p:spPr bwMode="auto">
          <a:xfrm>
            <a:off x="4730055" y="2200003"/>
            <a:ext cx="2698750" cy="1958975"/>
          </a:xfrm>
          <a:prstGeom prst="rect">
            <a:avLst/>
          </a:prstGeom>
          <a:noFill/>
          <a:ln w="9525">
            <a:noFill/>
            <a:miter lim="800000"/>
            <a:headEnd/>
            <a:tailEnd/>
          </a:ln>
        </p:spPr>
      </p:pic>
      <p:sp>
        <p:nvSpPr>
          <p:cNvPr id="4108" name="Rectangle 12"/>
          <p:cNvSpPr>
            <a:spLocks noGrp="1" noChangeArrowheads="1"/>
          </p:cNvSpPr>
          <p:nvPr>
            <p:ph type="title"/>
          </p:nvPr>
        </p:nvSpPr>
        <p:spPr/>
        <p:txBody>
          <a:bodyPr>
            <a:noAutofit/>
          </a:bodyPr>
          <a:lstStyle/>
          <a:p>
            <a:pPr>
              <a:defRPr/>
            </a:pPr>
            <a:r>
              <a:rPr lang="el-GR" sz="3600" dirty="0" smtClean="0">
                <a:solidFill>
                  <a:srgbClr val="4BB5D6"/>
                </a:solidFill>
              </a:rPr>
              <a:t>Βασικές μέθοδοι αναπαραγωγής χρώματος</a:t>
            </a:r>
            <a:endParaRPr lang="el-GR" sz="3600" dirty="0">
              <a:solidFill>
                <a:srgbClr val="4BB5D6"/>
              </a:solidFill>
            </a:endParaRPr>
          </a:p>
        </p:txBody>
      </p:sp>
      <p:sp>
        <p:nvSpPr>
          <p:cNvPr id="2" name="Θέση κειμένου 1"/>
          <p:cNvSpPr>
            <a:spLocks noGrp="1"/>
          </p:cNvSpPr>
          <p:nvPr>
            <p:ph type="body" idx="1"/>
          </p:nvPr>
        </p:nvSpPr>
        <p:spPr/>
        <p:txBody>
          <a:bodyPr/>
          <a:lstStyle/>
          <a:p>
            <a:r>
              <a:rPr lang="el-GR" dirty="0" smtClean="0"/>
              <a:t>Προσθετική μέθοδος</a:t>
            </a:r>
            <a:endParaRPr lang="el-GR" dirty="0"/>
          </a:p>
        </p:txBody>
      </p:sp>
      <p:sp>
        <p:nvSpPr>
          <p:cNvPr id="3" name="Θέση περιεχομένου 2"/>
          <p:cNvSpPr>
            <a:spLocks noGrp="1"/>
          </p:cNvSpPr>
          <p:nvPr>
            <p:ph sz="half" idx="2"/>
          </p:nvPr>
        </p:nvSpPr>
        <p:spPr>
          <a:xfrm>
            <a:off x="467544" y="4197384"/>
            <a:ext cx="4040188" cy="2478261"/>
          </a:xfrm>
        </p:spPr>
        <p:txBody>
          <a:bodyPr>
            <a:normAutofit fontScale="85000" lnSpcReduction="20000"/>
          </a:bodyPr>
          <a:lstStyle/>
          <a:p>
            <a:pPr marL="0" indent="0">
              <a:spcBef>
                <a:spcPts val="0"/>
              </a:spcBef>
              <a:buNone/>
            </a:pPr>
            <a:r>
              <a:rPr lang="el-GR" dirty="0" smtClean="0"/>
              <a:t>Το λευκό αποτελείται από ίσες ποσότητες κόκκινης, μπλε, πράσινης ακτινοβολίας:</a:t>
            </a:r>
          </a:p>
          <a:p>
            <a:pPr marL="0" indent="0">
              <a:spcBef>
                <a:spcPts val="0"/>
              </a:spcBef>
              <a:buNone/>
            </a:pPr>
            <a:r>
              <a:rPr lang="el-GR" dirty="0" smtClean="0"/>
              <a:t>Κοκκίνο + πράσινο + μπλε = λευκό</a:t>
            </a:r>
          </a:p>
          <a:p>
            <a:pPr marL="0" indent="0">
              <a:spcBef>
                <a:spcPts val="0"/>
              </a:spcBef>
              <a:buNone/>
            </a:pPr>
            <a:r>
              <a:rPr lang="el-GR" dirty="0" smtClean="0"/>
              <a:t>Κόκκινο + πράσινο = κίτρινο</a:t>
            </a:r>
          </a:p>
          <a:p>
            <a:pPr marL="0" indent="0">
              <a:spcBef>
                <a:spcPts val="0"/>
              </a:spcBef>
              <a:buNone/>
            </a:pPr>
            <a:r>
              <a:rPr lang="el-GR" dirty="0" smtClean="0"/>
              <a:t>Κοκκίνο + μπλε = ματζέντα</a:t>
            </a:r>
          </a:p>
          <a:p>
            <a:pPr marL="0" indent="0">
              <a:spcBef>
                <a:spcPts val="0"/>
              </a:spcBef>
              <a:buNone/>
            </a:pPr>
            <a:r>
              <a:rPr lang="el-GR" dirty="0" smtClean="0"/>
              <a:t>Πράσινο + μπλε = κυανό</a:t>
            </a:r>
          </a:p>
          <a:p>
            <a:pPr marL="0" indent="0">
              <a:spcBef>
                <a:spcPts val="0"/>
              </a:spcBef>
              <a:buNone/>
            </a:pPr>
            <a:r>
              <a:rPr lang="el-GR" dirty="0" smtClean="0"/>
              <a:t>Η προσθετική μέθοδος αφορά ακτινοβολίες</a:t>
            </a:r>
          </a:p>
          <a:p>
            <a:endParaRPr lang="el-GR" dirty="0"/>
          </a:p>
        </p:txBody>
      </p:sp>
      <p:sp>
        <p:nvSpPr>
          <p:cNvPr id="4" name="Θέση κειμένου 3"/>
          <p:cNvSpPr>
            <a:spLocks noGrp="1"/>
          </p:cNvSpPr>
          <p:nvPr>
            <p:ph type="body" sz="quarter" idx="3"/>
          </p:nvPr>
        </p:nvSpPr>
        <p:spPr/>
        <p:txBody>
          <a:bodyPr/>
          <a:lstStyle/>
          <a:p>
            <a:r>
              <a:rPr lang="el-GR" dirty="0" smtClean="0"/>
              <a:t>Αφαιρετική μέθοδος</a:t>
            </a:r>
            <a:endParaRPr lang="el-GR" dirty="0"/>
          </a:p>
        </p:txBody>
      </p:sp>
      <p:sp>
        <p:nvSpPr>
          <p:cNvPr id="5" name="Θέση περιεχομένου 4"/>
          <p:cNvSpPr>
            <a:spLocks noGrp="1"/>
          </p:cNvSpPr>
          <p:nvPr>
            <p:ph sz="quarter" idx="4"/>
          </p:nvPr>
        </p:nvSpPr>
        <p:spPr>
          <a:xfrm>
            <a:off x="4582344" y="4197383"/>
            <a:ext cx="4041775" cy="2478261"/>
          </a:xfrm>
        </p:spPr>
        <p:txBody>
          <a:bodyPr>
            <a:normAutofit fontScale="85000" lnSpcReduction="10000"/>
          </a:bodyPr>
          <a:lstStyle/>
          <a:p>
            <a:pPr marL="0" indent="0">
              <a:lnSpc>
                <a:spcPct val="90000"/>
              </a:lnSpc>
              <a:spcBef>
                <a:spcPts val="0"/>
              </a:spcBef>
              <a:buNone/>
            </a:pPr>
            <a:r>
              <a:rPr lang="el-GR" dirty="0" smtClean="0"/>
              <a:t>Το μαύρο μπορεί να δημιουργηθεί από ίσες ποσότητες κυανού, Ματζέντα και κίτρινου:</a:t>
            </a:r>
          </a:p>
          <a:p>
            <a:pPr marL="0" indent="0">
              <a:lnSpc>
                <a:spcPct val="90000"/>
              </a:lnSpc>
              <a:spcBef>
                <a:spcPts val="0"/>
              </a:spcBef>
              <a:buNone/>
            </a:pPr>
            <a:r>
              <a:rPr lang="el-GR" dirty="0" smtClean="0"/>
              <a:t>Κυανό +ματζέντα + κίτρινο = μαύρο</a:t>
            </a:r>
          </a:p>
          <a:p>
            <a:pPr marL="0" indent="0">
              <a:lnSpc>
                <a:spcPct val="90000"/>
              </a:lnSpc>
              <a:spcBef>
                <a:spcPts val="0"/>
              </a:spcBef>
              <a:buNone/>
            </a:pPr>
            <a:r>
              <a:rPr lang="el-GR" dirty="0" smtClean="0"/>
              <a:t>Κυανό +ματζέντα = μπλε</a:t>
            </a:r>
          </a:p>
          <a:p>
            <a:pPr marL="0" indent="0">
              <a:lnSpc>
                <a:spcPct val="90000"/>
              </a:lnSpc>
              <a:spcBef>
                <a:spcPts val="0"/>
              </a:spcBef>
              <a:buNone/>
            </a:pPr>
            <a:r>
              <a:rPr lang="el-GR" dirty="0" smtClean="0"/>
              <a:t>Κυανό +κίτρινο = πράσινο</a:t>
            </a:r>
          </a:p>
          <a:p>
            <a:pPr marL="0" indent="0">
              <a:lnSpc>
                <a:spcPct val="90000"/>
              </a:lnSpc>
              <a:spcBef>
                <a:spcPts val="0"/>
              </a:spcBef>
              <a:buNone/>
            </a:pPr>
            <a:r>
              <a:rPr lang="el-GR" dirty="0" smtClean="0"/>
              <a:t>Ματζέντα + κίτρινο = κόκκινο</a:t>
            </a:r>
          </a:p>
          <a:p>
            <a:pPr marL="0" indent="0">
              <a:lnSpc>
                <a:spcPct val="90000"/>
              </a:lnSpc>
              <a:spcBef>
                <a:spcPts val="0"/>
              </a:spcBef>
              <a:buNone/>
            </a:pPr>
            <a:r>
              <a:rPr lang="el-GR" dirty="0" smtClean="0"/>
              <a:t>Η αφαιρετική μέθοδος αφορά χρωστικές</a:t>
            </a:r>
          </a:p>
          <a:p>
            <a:endParaRPr lang="el-GR" dirty="0"/>
          </a:p>
        </p:txBody>
      </p:sp>
      <p:pic>
        <p:nvPicPr>
          <p:cNvPr id="6152" name="Picture 13" descr="C:\WINDOWS\Επιφάνεια εργασίας\24\color\additive2.tif"/>
          <p:cNvPicPr>
            <a:picLocks noChangeAspect="1" noChangeArrowheads="1"/>
          </p:cNvPicPr>
          <p:nvPr/>
        </p:nvPicPr>
        <p:blipFill>
          <a:blip r:embed="rId3" cstate="print"/>
          <a:srcRect/>
          <a:stretch>
            <a:fillRect/>
          </a:stretch>
        </p:blipFill>
        <p:spPr bwMode="auto">
          <a:xfrm>
            <a:off x="495954" y="2174875"/>
            <a:ext cx="2735263" cy="1955800"/>
          </a:xfrm>
          <a:prstGeom prst="rect">
            <a:avLst/>
          </a:prstGeom>
          <a:noFill/>
          <a:ln w="9525">
            <a:noFill/>
            <a:miter lim="800000"/>
            <a:headEnd/>
            <a:tailEnd/>
          </a:ln>
        </p:spPr>
      </p:pic>
    </p:spTree>
    <p:extLst>
      <p:ext uri="{BB962C8B-B14F-4D97-AF65-F5344CB8AC3E}">
        <p14:creationId xmlns:p14="http://schemas.microsoft.com/office/powerpoint/2010/main" val="1111841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defRPr/>
            </a:pPr>
            <a:r>
              <a:rPr lang="el-GR" sz="3600" b="1" dirty="0" smtClean="0"/>
              <a:t>Η αφαιρετική μέθοδος στην εκτύπωση</a:t>
            </a:r>
            <a:endParaRPr lang="el-GR" sz="3600" b="1" dirty="0" smtClean="0"/>
          </a:p>
        </p:txBody>
      </p:sp>
      <p:sp>
        <p:nvSpPr>
          <p:cNvPr id="2" name="Θέση περιεχομένου 1"/>
          <p:cNvSpPr>
            <a:spLocks noGrp="1"/>
          </p:cNvSpPr>
          <p:nvPr>
            <p:ph idx="1"/>
          </p:nvPr>
        </p:nvSpPr>
        <p:spPr>
          <a:xfrm>
            <a:off x="457200" y="4729336"/>
            <a:ext cx="8229600" cy="1507976"/>
          </a:xfrm>
        </p:spPr>
        <p:txBody>
          <a:bodyPr>
            <a:normAutofit fontScale="77500" lnSpcReduction="20000"/>
          </a:bodyPr>
          <a:lstStyle/>
          <a:p>
            <a:pPr>
              <a:spcBef>
                <a:spcPct val="50000"/>
              </a:spcBef>
              <a:buFontTx/>
              <a:buChar char="•"/>
            </a:pPr>
            <a:r>
              <a:rPr lang="el-GR" dirty="0" smtClean="0"/>
              <a:t>Διαφορετικές ποσότητες κυανού, ματζέντα και κίτρινου μελανιού δημιουργούν τις χρωματικές διαβαθμίσεις των εικόνων</a:t>
            </a:r>
          </a:p>
          <a:p>
            <a:pPr>
              <a:spcBef>
                <a:spcPct val="50000"/>
              </a:spcBef>
              <a:buFontTx/>
              <a:buChar char="•"/>
            </a:pPr>
            <a:r>
              <a:rPr lang="el-GR" dirty="0" smtClean="0"/>
              <a:t>Η χρήση του μαύρου μελανιού: μη ιδανικές </a:t>
            </a:r>
            <a:r>
              <a:rPr lang="en-US" dirty="0" smtClean="0"/>
              <a:t>cmy </a:t>
            </a:r>
            <a:r>
              <a:rPr lang="el-GR" dirty="0" smtClean="0"/>
              <a:t>χρωστικές</a:t>
            </a:r>
          </a:p>
          <a:p>
            <a:endParaRPr lang="el-GR" dirty="0"/>
          </a:p>
        </p:txBody>
      </p:sp>
      <p:pic>
        <p:nvPicPr>
          <p:cNvPr id="7171" name="Picture 3" descr="C:\WINDOWS\Επιφάνεια εργασίας\24\color\CMYKprint.tif"/>
          <p:cNvPicPr>
            <a:picLocks noChangeAspect="1" noChangeArrowheads="1"/>
          </p:cNvPicPr>
          <p:nvPr/>
        </p:nvPicPr>
        <p:blipFill>
          <a:blip r:embed="rId2" cstate="print"/>
          <a:srcRect/>
          <a:stretch>
            <a:fillRect/>
          </a:stretch>
        </p:blipFill>
        <p:spPr bwMode="auto">
          <a:xfrm>
            <a:off x="1174750" y="1258888"/>
            <a:ext cx="2792413" cy="3236912"/>
          </a:xfrm>
          <a:prstGeom prst="rect">
            <a:avLst/>
          </a:prstGeom>
          <a:noFill/>
          <a:ln w="9525">
            <a:noFill/>
            <a:miter lim="800000"/>
            <a:headEnd/>
            <a:tailEnd/>
          </a:ln>
        </p:spPr>
      </p:pic>
      <p:pic>
        <p:nvPicPr>
          <p:cNvPr id="7172" name="Picture 4" descr="C:\WINDOWS\Επιφάνεια εργασίας\24\color\rosette.tif"/>
          <p:cNvPicPr>
            <a:picLocks noChangeAspect="1" noChangeArrowheads="1"/>
          </p:cNvPicPr>
          <p:nvPr/>
        </p:nvPicPr>
        <p:blipFill>
          <a:blip r:embed="rId3" cstate="print"/>
          <a:srcRect/>
          <a:stretch>
            <a:fillRect/>
          </a:stretch>
        </p:blipFill>
        <p:spPr bwMode="auto">
          <a:xfrm>
            <a:off x="5334000" y="1252538"/>
            <a:ext cx="2555875" cy="3243262"/>
          </a:xfrm>
          <a:prstGeom prst="rect">
            <a:avLst/>
          </a:prstGeom>
          <a:noFill/>
          <a:ln w="9525">
            <a:noFill/>
            <a:miter lim="800000"/>
            <a:headEnd/>
            <a:tailEnd/>
          </a:ln>
        </p:spPr>
      </p:pic>
    </p:spTree>
    <p:extLst>
      <p:ext uri="{BB962C8B-B14F-4D97-AF65-F5344CB8AC3E}">
        <p14:creationId xmlns:p14="http://schemas.microsoft.com/office/powerpoint/2010/main" val="304943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defRPr/>
            </a:pPr>
            <a:r>
              <a:rPr lang="el-GR" sz="3600" b="1" dirty="0" smtClean="0"/>
              <a:t>Χρωματομετρία </a:t>
            </a:r>
            <a:r>
              <a:rPr lang="el-GR" sz="3200" b="0" dirty="0" smtClean="0"/>
              <a:t>1/2</a:t>
            </a:r>
            <a:endParaRPr lang="el-GR" sz="3200" b="0" dirty="0" smtClean="0"/>
          </a:p>
        </p:txBody>
      </p:sp>
      <p:sp>
        <p:nvSpPr>
          <p:cNvPr id="2" name="Θέση περιεχομένου 1"/>
          <p:cNvSpPr>
            <a:spLocks noGrp="1"/>
          </p:cNvSpPr>
          <p:nvPr>
            <p:ph idx="1"/>
          </p:nvPr>
        </p:nvSpPr>
        <p:spPr>
          <a:xfrm>
            <a:off x="467544" y="4880147"/>
            <a:ext cx="8138294" cy="1802297"/>
          </a:xfrm>
        </p:spPr>
        <p:txBody>
          <a:bodyPr>
            <a:normAutofit lnSpcReduction="10000"/>
          </a:bodyPr>
          <a:lstStyle/>
          <a:p>
            <a:pPr marL="0" indent="0">
              <a:buNone/>
            </a:pPr>
            <a:r>
              <a:rPr lang="el-GR" sz="3000" dirty="0" smtClean="0"/>
              <a:t>Από τη φασματομετρία στη χρωματομετρία : σύστημα </a:t>
            </a:r>
            <a:r>
              <a:rPr lang="en-US" sz="3000" dirty="0" smtClean="0"/>
              <a:t>cie </a:t>
            </a:r>
            <a:r>
              <a:rPr lang="el-GR" sz="3000" dirty="0" smtClean="0"/>
              <a:t>μετατροπές φασματομετρικών μεγεθών σε συντεταγμένες καρτεσιανού συστήματος</a:t>
            </a:r>
          </a:p>
          <a:p>
            <a:endParaRPr lang="el-GR" dirty="0"/>
          </a:p>
        </p:txBody>
      </p:sp>
      <p:pic>
        <p:nvPicPr>
          <p:cNvPr id="5123" name="Picture 3" descr="C:\WINDOWS\Επιφάνεια εργασίας\24\color\humanvision.jpg"/>
          <p:cNvPicPr preferRelativeResize="0">
            <a:picLocks noChangeAspect="1" noChangeArrowheads="1"/>
          </p:cNvPicPr>
          <p:nvPr/>
        </p:nvPicPr>
        <p:blipFill>
          <a:blip r:embed="rId2" cstate="print"/>
          <a:srcRect/>
          <a:stretch>
            <a:fillRect/>
          </a:stretch>
        </p:blipFill>
        <p:spPr bwMode="auto">
          <a:xfrm>
            <a:off x="376238" y="1333500"/>
            <a:ext cx="3814762" cy="3238500"/>
          </a:xfrm>
          <a:prstGeom prst="rect">
            <a:avLst/>
          </a:prstGeom>
          <a:noFill/>
          <a:ln w="9525">
            <a:noFill/>
            <a:miter lim="800000"/>
            <a:headEnd/>
            <a:tailEnd/>
          </a:ln>
        </p:spPr>
      </p:pic>
      <p:pic>
        <p:nvPicPr>
          <p:cNvPr id="5124" name="Picture 4" descr="C:\WINDOWS\Επιφάνεια εργασίας\24\color\CIELab.jpg"/>
          <p:cNvPicPr preferRelativeResize="0">
            <a:picLocks noChangeAspect="1" noChangeArrowheads="1"/>
          </p:cNvPicPr>
          <p:nvPr/>
        </p:nvPicPr>
        <p:blipFill>
          <a:blip r:embed="rId3" cstate="print"/>
          <a:srcRect/>
          <a:stretch>
            <a:fillRect/>
          </a:stretch>
        </p:blipFill>
        <p:spPr bwMode="auto">
          <a:xfrm>
            <a:off x="5114925" y="1333500"/>
            <a:ext cx="3479800" cy="3238500"/>
          </a:xfrm>
          <a:prstGeom prst="rect">
            <a:avLst/>
          </a:prstGeom>
          <a:noFill/>
          <a:ln w="9525">
            <a:noFill/>
            <a:miter lim="800000"/>
            <a:headEnd/>
            <a:tailEnd/>
          </a:ln>
        </p:spPr>
      </p:pic>
      <p:sp>
        <p:nvSpPr>
          <p:cNvPr id="8197" name="Line 5"/>
          <p:cNvSpPr>
            <a:spLocks noChangeShapeType="1"/>
          </p:cNvSpPr>
          <p:nvPr/>
        </p:nvSpPr>
        <p:spPr bwMode="auto">
          <a:xfrm>
            <a:off x="4343400" y="2971800"/>
            <a:ext cx="609600" cy="0"/>
          </a:xfrm>
          <a:prstGeom prst="line">
            <a:avLst/>
          </a:prstGeom>
          <a:noFill/>
          <a:ln w="57150">
            <a:solidFill>
              <a:schemeClr val="tx1"/>
            </a:solidFill>
            <a:round/>
            <a:headEnd/>
            <a:tailEnd type="stealth" w="lg" len="lg"/>
          </a:ln>
        </p:spPr>
        <p:txBody>
          <a:bodyPr/>
          <a:lstStyle/>
          <a:p>
            <a:endParaRPr lang="el-GR" dirty="0"/>
          </a:p>
        </p:txBody>
      </p:sp>
    </p:spTree>
    <p:extLst>
      <p:ext uri="{BB962C8B-B14F-4D97-AF65-F5344CB8AC3E}">
        <p14:creationId xmlns:p14="http://schemas.microsoft.com/office/powerpoint/2010/main" val="247409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defRPr/>
            </a:pPr>
            <a:r>
              <a:rPr lang="el-GR" sz="3600" b="1" dirty="0" smtClean="0"/>
              <a:t>Χρωματομετρία </a:t>
            </a:r>
            <a:r>
              <a:rPr lang="el-GR" sz="3200" b="0" dirty="0" smtClean="0"/>
              <a:t>2/2</a:t>
            </a:r>
            <a:endParaRPr lang="el-GR" sz="3200" b="0" dirty="0" smtClean="0"/>
          </a:p>
        </p:txBody>
      </p:sp>
      <p:sp>
        <p:nvSpPr>
          <p:cNvPr id="2" name="Θέση περιεχομένου 1"/>
          <p:cNvSpPr>
            <a:spLocks noGrp="1"/>
          </p:cNvSpPr>
          <p:nvPr>
            <p:ph idx="1"/>
          </p:nvPr>
        </p:nvSpPr>
        <p:spPr>
          <a:xfrm>
            <a:off x="304800" y="4548188"/>
            <a:ext cx="8382000" cy="2049164"/>
          </a:xfrm>
        </p:spPr>
        <p:txBody>
          <a:bodyPr>
            <a:normAutofit fontScale="77500" lnSpcReduction="20000"/>
          </a:bodyPr>
          <a:lstStyle/>
          <a:p>
            <a:pPr marL="0" indent="0">
              <a:buNone/>
            </a:pPr>
            <a:r>
              <a:rPr lang="el-GR" dirty="0" smtClean="0"/>
              <a:t>Βασικές ιδιότητες χρώματος</a:t>
            </a:r>
          </a:p>
          <a:p>
            <a:r>
              <a:rPr lang="el-GR" dirty="0" smtClean="0"/>
              <a:t>Απόχρωση</a:t>
            </a:r>
          </a:p>
          <a:p>
            <a:r>
              <a:rPr lang="el-GR" dirty="0" smtClean="0"/>
              <a:t>Φωτεινότητα</a:t>
            </a:r>
          </a:p>
          <a:p>
            <a:r>
              <a:rPr lang="el-GR" dirty="0" smtClean="0"/>
              <a:t>Βαθμός κόρου</a:t>
            </a:r>
          </a:p>
          <a:p>
            <a:r>
              <a:rPr lang="el-GR" dirty="0" smtClean="0"/>
              <a:t>Θερμοκρασία χρώματος</a:t>
            </a:r>
          </a:p>
          <a:p>
            <a:endParaRPr lang="el-GR" dirty="0"/>
          </a:p>
        </p:txBody>
      </p:sp>
      <p:pic>
        <p:nvPicPr>
          <p:cNvPr id="6147" name="Picture 3" descr="C:\WINDOWS\Επιφάνεια εργασίας\24\color\CIELab.jpg"/>
          <p:cNvPicPr preferRelativeResize="0">
            <a:picLocks noChangeAspect="1" noChangeArrowheads="1"/>
          </p:cNvPicPr>
          <p:nvPr/>
        </p:nvPicPr>
        <p:blipFill>
          <a:blip r:embed="rId2" cstate="print"/>
          <a:srcRect/>
          <a:stretch>
            <a:fillRect/>
          </a:stretch>
        </p:blipFill>
        <p:spPr bwMode="auto">
          <a:xfrm>
            <a:off x="304800" y="1247775"/>
            <a:ext cx="2860675" cy="3095625"/>
          </a:xfrm>
          <a:prstGeom prst="rect">
            <a:avLst/>
          </a:prstGeom>
          <a:noFill/>
          <a:ln w="9525">
            <a:noFill/>
            <a:miter lim="800000"/>
            <a:headEnd/>
            <a:tailEnd/>
          </a:ln>
        </p:spPr>
      </p:pic>
      <p:pic>
        <p:nvPicPr>
          <p:cNvPr id="6148" name="Picture 4" descr="C:\WINDOWS\Επιφάνεια εργασίας\24\color\CIELab_2.jpg"/>
          <p:cNvPicPr preferRelativeResize="0">
            <a:picLocks noChangeAspect="1" noChangeArrowheads="1"/>
          </p:cNvPicPr>
          <p:nvPr/>
        </p:nvPicPr>
        <p:blipFill>
          <a:blip r:embed="rId3" cstate="print"/>
          <a:srcRect/>
          <a:stretch>
            <a:fillRect/>
          </a:stretch>
        </p:blipFill>
        <p:spPr bwMode="auto">
          <a:xfrm>
            <a:off x="4038600" y="1219200"/>
            <a:ext cx="2462213" cy="3243263"/>
          </a:xfrm>
          <a:prstGeom prst="rect">
            <a:avLst/>
          </a:prstGeom>
          <a:noFill/>
          <a:ln w="9525">
            <a:noFill/>
            <a:miter lim="800000"/>
            <a:headEnd/>
            <a:tailEnd/>
          </a:ln>
        </p:spPr>
      </p:pic>
      <p:sp>
        <p:nvSpPr>
          <p:cNvPr id="9221" name="Line 5"/>
          <p:cNvSpPr>
            <a:spLocks noChangeShapeType="1"/>
          </p:cNvSpPr>
          <p:nvPr/>
        </p:nvSpPr>
        <p:spPr bwMode="auto">
          <a:xfrm>
            <a:off x="3352800" y="2971800"/>
            <a:ext cx="609600" cy="0"/>
          </a:xfrm>
          <a:prstGeom prst="line">
            <a:avLst/>
          </a:prstGeom>
          <a:noFill/>
          <a:ln w="57150">
            <a:solidFill>
              <a:schemeClr val="tx1"/>
            </a:solidFill>
            <a:round/>
            <a:headEnd/>
            <a:tailEnd type="stealth" w="lg" len="lg"/>
          </a:ln>
        </p:spPr>
        <p:txBody>
          <a:bodyPr/>
          <a:lstStyle/>
          <a:p>
            <a:endParaRPr lang="el-GR" dirty="0"/>
          </a:p>
        </p:txBody>
      </p:sp>
      <p:pic>
        <p:nvPicPr>
          <p:cNvPr id="9223" name="Picture 7" descr="C:\WINDOWS\Επιφάνεια εργασίας\24\color\COLORCYRCLE_2.bmp"/>
          <p:cNvPicPr>
            <a:picLocks noChangeAspect="1" noChangeArrowheads="1"/>
          </p:cNvPicPr>
          <p:nvPr/>
        </p:nvPicPr>
        <p:blipFill>
          <a:blip r:embed="rId4" cstate="print"/>
          <a:srcRect/>
          <a:stretch>
            <a:fillRect/>
          </a:stretch>
        </p:blipFill>
        <p:spPr bwMode="auto">
          <a:xfrm>
            <a:off x="6586538" y="1219200"/>
            <a:ext cx="2252662" cy="3238500"/>
          </a:xfrm>
          <a:prstGeom prst="rect">
            <a:avLst/>
          </a:prstGeom>
          <a:noFill/>
          <a:ln w="9525">
            <a:noFill/>
            <a:miter lim="800000"/>
            <a:headEnd/>
            <a:tailEnd/>
          </a:ln>
        </p:spPr>
      </p:pic>
      <p:sp>
        <p:nvSpPr>
          <p:cNvPr id="9224" name="Text Box 8"/>
          <p:cNvSpPr txBox="1">
            <a:spLocks noChangeArrowheads="1"/>
          </p:cNvSpPr>
          <p:nvPr/>
        </p:nvSpPr>
        <p:spPr bwMode="auto">
          <a:xfrm>
            <a:off x="7805738" y="1309688"/>
            <a:ext cx="609600" cy="214312"/>
          </a:xfrm>
          <a:prstGeom prst="rect">
            <a:avLst/>
          </a:prstGeom>
          <a:solidFill>
            <a:srgbClr val="FFFFFF"/>
          </a:solidFill>
          <a:ln w="9525">
            <a:noFill/>
            <a:miter lim="800000"/>
            <a:headEnd/>
            <a:tailEnd/>
          </a:ln>
        </p:spPr>
        <p:txBody>
          <a:bodyPr>
            <a:spAutoFit/>
          </a:bodyPr>
          <a:lstStyle/>
          <a:p>
            <a:pPr>
              <a:spcBef>
                <a:spcPct val="50000"/>
              </a:spcBef>
            </a:pPr>
            <a:r>
              <a:rPr lang="en-US" sz="800" dirty="0"/>
              <a:t>L = 100</a:t>
            </a:r>
            <a:endParaRPr lang="el-GR" sz="800" dirty="0"/>
          </a:p>
        </p:txBody>
      </p:sp>
      <p:sp>
        <p:nvSpPr>
          <p:cNvPr id="9225" name="Text Box 9"/>
          <p:cNvSpPr txBox="1">
            <a:spLocks noChangeArrowheads="1"/>
          </p:cNvSpPr>
          <p:nvPr/>
        </p:nvSpPr>
        <p:spPr bwMode="auto">
          <a:xfrm>
            <a:off x="7805738" y="4114800"/>
            <a:ext cx="609600" cy="214313"/>
          </a:xfrm>
          <a:prstGeom prst="rect">
            <a:avLst/>
          </a:prstGeom>
          <a:solidFill>
            <a:srgbClr val="FFFFFF"/>
          </a:solidFill>
          <a:ln w="9525">
            <a:noFill/>
            <a:miter lim="800000"/>
            <a:headEnd/>
            <a:tailEnd/>
          </a:ln>
        </p:spPr>
        <p:txBody>
          <a:bodyPr>
            <a:spAutoFit/>
          </a:bodyPr>
          <a:lstStyle/>
          <a:p>
            <a:pPr>
              <a:spcBef>
                <a:spcPct val="50000"/>
              </a:spcBef>
            </a:pPr>
            <a:r>
              <a:rPr lang="en-US" sz="800" dirty="0"/>
              <a:t>L = 0</a:t>
            </a:r>
            <a:endParaRPr lang="el-GR" sz="800" dirty="0"/>
          </a:p>
        </p:txBody>
      </p:sp>
    </p:spTree>
    <p:extLst>
      <p:ext uri="{BB962C8B-B14F-4D97-AF65-F5344CB8AC3E}">
        <p14:creationId xmlns:p14="http://schemas.microsoft.com/office/powerpoint/2010/main" val="1049402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eaLnBrk="1" hangingPunct="1">
              <a:defRPr/>
            </a:pPr>
            <a:r>
              <a:rPr lang="el-GR" sz="3600" b="1" dirty="0" smtClean="0"/>
              <a:t>Συσκευές μέτρησης χρώματος και χρωματικών δι</a:t>
            </a:r>
            <a:r>
              <a:rPr lang="el-GR" sz="3600" dirty="0" smtClean="0"/>
              <a:t>α</a:t>
            </a:r>
            <a:r>
              <a:rPr lang="el-GR" sz="3600" b="1" dirty="0" smtClean="0"/>
              <a:t>φορών</a:t>
            </a:r>
            <a:endParaRPr lang="el-GR" sz="3600" b="1" dirty="0" smtClean="0"/>
          </a:p>
        </p:txBody>
      </p:sp>
      <p:pic>
        <p:nvPicPr>
          <p:cNvPr id="10243" name="Picture 3" descr="C:\WINDOWS\Επιφάνεια εργασίας\24\color\spectroscan.bmp"/>
          <p:cNvPicPr>
            <a:picLocks noChangeAspect="1" noChangeArrowheads="1"/>
          </p:cNvPicPr>
          <p:nvPr/>
        </p:nvPicPr>
        <p:blipFill>
          <a:blip r:embed="rId2" cstate="print"/>
          <a:srcRect/>
          <a:stretch>
            <a:fillRect/>
          </a:stretch>
        </p:blipFill>
        <p:spPr bwMode="auto">
          <a:xfrm>
            <a:off x="1676400" y="3733800"/>
            <a:ext cx="3051175" cy="1800225"/>
          </a:xfrm>
          <a:prstGeom prst="rect">
            <a:avLst/>
          </a:prstGeom>
          <a:noFill/>
          <a:ln w="9525">
            <a:noFill/>
            <a:miter lim="800000"/>
            <a:headEnd/>
            <a:tailEnd/>
          </a:ln>
        </p:spPr>
      </p:pic>
      <p:sp>
        <p:nvSpPr>
          <p:cNvPr id="10244" name="Text Box 4"/>
          <p:cNvSpPr txBox="1">
            <a:spLocks noChangeArrowheads="1"/>
          </p:cNvSpPr>
          <p:nvPr/>
        </p:nvSpPr>
        <p:spPr bwMode="auto">
          <a:xfrm>
            <a:off x="3124200" y="5759450"/>
            <a:ext cx="2743200" cy="400110"/>
          </a:xfrm>
          <a:prstGeom prst="rect">
            <a:avLst/>
          </a:prstGeom>
          <a:noFill/>
          <a:ln w="9525">
            <a:noFill/>
            <a:miter lim="800000"/>
            <a:headEnd/>
            <a:tailEnd/>
          </a:ln>
        </p:spPr>
        <p:txBody>
          <a:bodyPr>
            <a:spAutoFit/>
          </a:bodyPr>
          <a:lstStyle/>
          <a:p>
            <a:pPr algn="ctr">
              <a:spcBef>
                <a:spcPct val="50000"/>
              </a:spcBef>
            </a:pPr>
            <a:r>
              <a:rPr lang="el-GR" sz="2000" b="1" dirty="0" smtClean="0">
                <a:latin typeface="+mn-lt"/>
              </a:rPr>
              <a:t>Σπεκτροφωτόμετρα</a:t>
            </a:r>
            <a:endParaRPr lang="el-GR" sz="2000" b="1" dirty="0">
              <a:latin typeface="+mn-lt"/>
            </a:endParaRPr>
          </a:p>
        </p:txBody>
      </p:sp>
      <p:sp>
        <p:nvSpPr>
          <p:cNvPr id="10245" name="Text Box 5"/>
          <p:cNvSpPr txBox="1">
            <a:spLocks noChangeArrowheads="1"/>
          </p:cNvSpPr>
          <p:nvPr/>
        </p:nvSpPr>
        <p:spPr bwMode="auto">
          <a:xfrm>
            <a:off x="4648200" y="3200400"/>
            <a:ext cx="2743200" cy="400110"/>
          </a:xfrm>
          <a:prstGeom prst="rect">
            <a:avLst/>
          </a:prstGeom>
          <a:noFill/>
          <a:ln w="9525">
            <a:noFill/>
            <a:miter lim="800000"/>
            <a:headEnd/>
            <a:tailEnd/>
          </a:ln>
        </p:spPr>
        <p:txBody>
          <a:bodyPr>
            <a:spAutoFit/>
          </a:bodyPr>
          <a:lstStyle/>
          <a:p>
            <a:pPr algn="ctr">
              <a:spcBef>
                <a:spcPct val="50000"/>
              </a:spcBef>
            </a:pPr>
            <a:r>
              <a:rPr lang="el-GR" sz="2000" b="1" dirty="0" smtClean="0">
                <a:latin typeface="+mn-lt"/>
              </a:rPr>
              <a:t>Χρωματόμετρα</a:t>
            </a:r>
            <a:endParaRPr lang="el-GR" sz="2000" b="1" dirty="0">
              <a:latin typeface="+mn-lt"/>
            </a:endParaRPr>
          </a:p>
        </p:txBody>
      </p:sp>
      <p:sp>
        <p:nvSpPr>
          <p:cNvPr id="10246" name="Text Box 6"/>
          <p:cNvSpPr txBox="1">
            <a:spLocks noChangeArrowheads="1"/>
          </p:cNvSpPr>
          <p:nvPr/>
        </p:nvSpPr>
        <p:spPr bwMode="auto">
          <a:xfrm>
            <a:off x="1676400" y="3200400"/>
            <a:ext cx="2743200" cy="400110"/>
          </a:xfrm>
          <a:prstGeom prst="rect">
            <a:avLst/>
          </a:prstGeom>
          <a:noFill/>
          <a:ln w="9525">
            <a:noFill/>
            <a:miter lim="800000"/>
            <a:headEnd/>
            <a:tailEnd/>
          </a:ln>
        </p:spPr>
        <p:txBody>
          <a:bodyPr>
            <a:spAutoFit/>
          </a:bodyPr>
          <a:lstStyle/>
          <a:p>
            <a:pPr algn="ctr">
              <a:spcBef>
                <a:spcPct val="50000"/>
              </a:spcBef>
            </a:pPr>
            <a:r>
              <a:rPr lang="el-GR" sz="2000" b="1" dirty="0" smtClean="0">
                <a:latin typeface="+mn-lt"/>
              </a:rPr>
              <a:t>Πυκνόμετρα</a:t>
            </a:r>
            <a:endParaRPr lang="el-GR" sz="2000" b="1" dirty="0">
              <a:latin typeface="+mn-lt"/>
            </a:endParaRPr>
          </a:p>
        </p:txBody>
      </p:sp>
      <p:pic>
        <p:nvPicPr>
          <p:cNvPr id="10247" name="Picture 7" descr="C:\WINDOWS\Επιφάνεια εργασίας\24\color\SPECTROLINO.jpg"/>
          <p:cNvPicPr>
            <a:picLocks noChangeAspect="1" noChangeArrowheads="1"/>
          </p:cNvPicPr>
          <p:nvPr/>
        </p:nvPicPr>
        <p:blipFill>
          <a:blip r:embed="rId3" cstate="print"/>
          <a:srcRect/>
          <a:stretch>
            <a:fillRect/>
          </a:stretch>
        </p:blipFill>
        <p:spPr bwMode="auto">
          <a:xfrm>
            <a:off x="5029200" y="3733800"/>
            <a:ext cx="1800225" cy="1800225"/>
          </a:xfrm>
          <a:prstGeom prst="rect">
            <a:avLst/>
          </a:prstGeom>
          <a:noFill/>
          <a:ln w="9525">
            <a:noFill/>
            <a:miter lim="800000"/>
            <a:headEnd/>
            <a:tailEnd/>
          </a:ln>
        </p:spPr>
      </p:pic>
      <p:pic>
        <p:nvPicPr>
          <p:cNvPr id="10248" name="Picture 8" descr="C:\WINDOWS\Επιφάνεια εργασίας\24\color\OPTI-CAL.bmp"/>
          <p:cNvPicPr>
            <a:picLocks noChangeAspect="1" noChangeArrowheads="1"/>
          </p:cNvPicPr>
          <p:nvPr/>
        </p:nvPicPr>
        <p:blipFill>
          <a:blip r:embed="rId4" cstate="print"/>
          <a:srcRect/>
          <a:stretch>
            <a:fillRect/>
          </a:stretch>
        </p:blipFill>
        <p:spPr bwMode="auto">
          <a:xfrm>
            <a:off x="4953000" y="1219200"/>
            <a:ext cx="2033588" cy="1797050"/>
          </a:xfrm>
          <a:prstGeom prst="rect">
            <a:avLst/>
          </a:prstGeom>
          <a:noFill/>
          <a:ln w="9525">
            <a:noFill/>
            <a:miter lim="800000"/>
            <a:headEnd/>
            <a:tailEnd/>
          </a:ln>
        </p:spPr>
      </p:pic>
      <p:pic>
        <p:nvPicPr>
          <p:cNvPr id="10249" name="Picture 9" descr="C:\WINDOWS\Επιφάνεια εργασίας\24\color\SCANDENSITOMETER.bmp"/>
          <p:cNvPicPr>
            <a:picLocks noChangeAspect="1" noChangeArrowheads="1"/>
          </p:cNvPicPr>
          <p:nvPr/>
        </p:nvPicPr>
        <p:blipFill>
          <a:blip r:embed="rId5" cstate="print"/>
          <a:srcRect/>
          <a:stretch>
            <a:fillRect/>
          </a:stretch>
        </p:blipFill>
        <p:spPr bwMode="auto">
          <a:xfrm>
            <a:off x="2057400" y="1219200"/>
            <a:ext cx="2070100" cy="1800225"/>
          </a:xfrm>
          <a:prstGeom prst="rect">
            <a:avLst/>
          </a:prstGeom>
          <a:noFill/>
          <a:ln w="9525">
            <a:noFill/>
            <a:miter lim="800000"/>
            <a:headEnd/>
            <a:tailEnd/>
          </a:ln>
        </p:spPr>
      </p:pic>
    </p:spTree>
    <p:extLst>
      <p:ext uri="{BB962C8B-B14F-4D97-AF65-F5344CB8AC3E}">
        <p14:creationId xmlns:p14="http://schemas.microsoft.com/office/powerpoint/2010/main" val="15457706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86</TotalTime>
  <Words>1019</Words>
  <Application>Microsoft Office PowerPoint</Application>
  <PresentationFormat>Προβολή στην οθόνη (4:3)</PresentationFormat>
  <Paragraphs>178</Paragraphs>
  <Slides>27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27</vt:i4>
      </vt:variant>
    </vt:vector>
  </HeadingPairs>
  <TitlesOfParts>
    <vt:vector size="32" baseType="lpstr">
      <vt:lpstr>Arial</vt:lpstr>
      <vt:lpstr>Calibri</vt:lpstr>
      <vt:lpstr>Times New Roman</vt:lpstr>
      <vt:lpstr>Wingdings</vt:lpstr>
      <vt:lpstr>Λιθογραφία - Offset</vt:lpstr>
      <vt:lpstr>Λιθογραφία - Offset</vt:lpstr>
      <vt:lpstr>Τι είναι χρώμα;</vt:lpstr>
      <vt:lpstr>Φωτισμός επιφάνειας και ανάκλαση φωτός</vt:lpstr>
      <vt:lpstr>Θερμοκρασία χρώματος και φωτεινές πηγές</vt:lpstr>
      <vt:lpstr>Βασικές μέθοδοι αναπαραγωγής χρώματος</vt:lpstr>
      <vt:lpstr>Η αφαιρετική μέθοδος στην εκτύπωση</vt:lpstr>
      <vt:lpstr>Χρωματομετρία 1/2</vt:lpstr>
      <vt:lpstr>Χρωματομετρία 2/2</vt:lpstr>
      <vt:lpstr>Συσκευές μέτρησης χρώματος και χρωματικών διαφορών</vt:lpstr>
      <vt:lpstr>Μηχανήματα γραφικών τεχνών και χρωματική πληροφορία</vt:lpstr>
      <vt:lpstr>Μετάφραση χρωματικής πληροφορίας</vt:lpstr>
      <vt:lpstr>Μετάφραση χρωματικής πληροφορίας</vt:lpstr>
      <vt:lpstr>Καλιμπράρισμα</vt:lpstr>
      <vt:lpstr>ICC RGB Profiles</vt:lpstr>
      <vt:lpstr>Δημιουργία ICC RGB profile</vt:lpstr>
      <vt:lpstr>ICC CMYK profiles</vt:lpstr>
      <vt:lpstr>Δημιουργία ICC CMYK profile</vt:lpstr>
      <vt:lpstr>Χρωματικοί χώροι και color gamuts</vt:lpstr>
      <vt:lpstr>RGB και CMYK profile στην πράξη 1/2</vt:lpstr>
      <vt:lpstr>RGB και CMYK profile στην πράξη 2/2</vt:lpstr>
      <vt:lpstr>Διεθνή standards και διαδικασίες τυποποίησης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natasakar new</dc:creator>
  <cp:lastModifiedBy>Natassa Karap</cp:lastModifiedBy>
  <cp:revision>25</cp:revision>
  <dcterms:created xsi:type="dcterms:W3CDTF">2014-12-23T11:47:27Z</dcterms:created>
  <dcterms:modified xsi:type="dcterms:W3CDTF">2015-09-21T08:12:53Z</dcterms:modified>
</cp:coreProperties>
</file>