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07" r:id="rId2"/>
    <p:sldMasterId id="2147483718" r:id="rId3"/>
  </p:sldMasterIdLst>
  <p:notesMasterIdLst>
    <p:notesMasterId r:id="rId35"/>
  </p:notesMasterIdLst>
  <p:handoutMasterIdLst>
    <p:handoutMasterId r:id="rId36"/>
  </p:handoutMasterIdLst>
  <p:sldIdLst>
    <p:sldId id="256" r:id="rId4"/>
    <p:sldId id="269"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57" r:id="rId28"/>
    <p:sldId id="262" r:id="rId29"/>
    <p:sldId id="264" r:id="rId30"/>
    <p:sldId id="294" r:id="rId31"/>
    <p:sldId id="295" r:id="rId32"/>
    <p:sldId id="266" r:id="rId33"/>
    <p:sldId id="261"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63627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82976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504257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98807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12566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30774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515455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76044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917179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46153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896115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46151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6093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0734834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16173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662490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99578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846053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502669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21412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6851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8979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40307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415125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hh9xID7Y9C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Urinary_catheters_03.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s://commons.wikimedia.org/wiki/User:Saltanat_ebli"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iiEGoHipTqk"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Χειρουργική Νοσηλευτική </a:t>
            </a:r>
            <a:r>
              <a:rPr lang="el-GR" sz="3600" b="1" dirty="0" smtClean="0">
                <a:solidFill>
                  <a:schemeClr val="tx1"/>
                </a:solidFill>
                <a:latin typeface="+mn-lt"/>
              </a:rPr>
              <a:t>ΙΙ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947048" cy="1752600"/>
          </a:xfrm>
        </p:spPr>
        <p:txBody>
          <a:bodyPr>
            <a:normAutofit fontScale="25000" lnSpcReduction="20000"/>
          </a:bodyPr>
          <a:lstStyle/>
          <a:p>
            <a:pPr>
              <a:spcBef>
                <a:spcPts val="0"/>
              </a:spcBef>
              <a:spcAft>
                <a:spcPts val="1200"/>
              </a:spcAft>
            </a:pPr>
            <a:r>
              <a:rPr lang="el-GR" sz="9600" b="1" dirty="0"/>
              <a:t>Ενότητα </a:t>
            </a:r>
            <a:r>
              <a:rPr lang="el-GR" sz="9600" b="1" dirty="0" smtClean="0"/>
              <a:t>3 </a:t>
            </a:r>
            <a:r>
              <a:rPr lang="el-GR" sz="9600" b="1" dirty="0"/>
              <a:t>: </a:t>
            </a:r>
            <a:r>
              <a:rPr lang="el-GR" sz="9600" dirty="0"/>
              <a:t>Πλύσεις Καθετήρα Ουροδόχου Κύστεως</a:t>
            </a:r>
            <a:endParaRPr lang="el-GR" sz="2800" dirty="0" smtClean="0"/>
          </a:p>
          <a:p>
            <a:pPr>
              <a:spcBef>
                <a:spcPts val="0"/>
              </a:spcBef>
              <a:spcAft>
                <a:spcPts val="1200"/>
              </a:spcAft>
            </a:pPr>
            <a:endParaRPr lang="el-GR" sz="8000" dirty="0" smtClean="0"/>
          </a:p>
          <a:p>
            <a:pPr>
              <a:spcBef>
                <a:spcPts val="0"/>
              </a:spcBef>
              <a:spcAft>
                <a:spcPts val="1200"/>
              </a:spcAft>
            </a:pPr>
            <a:r>
              <a:rPr lang="el-GR" sz="8800" dirty="0" smtClean="0"/>
              <a:t>Θεοδώρα </a:t>
            </a:r>
            <a:r>
              <a:rPr lang="el-GR" sz="8800" dirty="0"/>
              <a:t>Στρουμπούκη</a:t>
            </a:r>
          </a:p>
          <a:p>
            <a:pPr>
              <a:spcBef>
                <a:spcPts val="0"/>
              </a:spcBef>
              <a:spcAft>
                <a:spcPts val="1200"/>
              </a:spcAft>
            </a:pPr>
            <a:r>
              <a:rPr lang="el-GR" sz="88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412776"/>
            <a:ext cx="8435280" cy="5328592"/>
          </a:xfrm>
        </p:spPr>
        <p:txBody>
          <a:bodyPr>
            <a:normAutofit/>
          </a:bodyPr>
          <a:lstStyle/>
          <a:p>
            <a:pPr lvl="0">
              <a:lnSpc>
                <a:spcPct val="114000"/>
              </a:lnSpc>
              <a:spcBef>
                <a:spcPts val="1200"/>
              </a:spcBef>
            </a:pPr>
            <a:r>
              <a:rPr lang="el-GR" sz="2400" dirty="0"/>
              <a:t>Εφόσον τα ούρα είναι διαυγή και παροχετεύονται ελεύθερα, επανασυνδέουμε το άκρο του ουροσυλλέκτη με τον αυλό του καθετήρα</a:t>
            </a:r>
            <a:r>
              <a:rPr lang="el-GR" sz="2400" dirty="0" smtClean="0"/>
              <a:t>.</a:t>
            </a:r>
            <a:r>
              <a:rPr lang="el-GR" sz="2400" dirty="0"/>
              <a:t> </a:t>
            </a:r>
          </a:p>
          <a:p>
            <a:pPr lvl="0">
              <a:lnSpc>
                <a:spcPct val="114000"/>
              </a:lnSpc>
              <a:spcBef>
                <a:spcPts val="1200"/>
              </a:spcBef>
            </a:pPr>
            <a:r>
              <a:rPr lang="el-GR" sz="2400" dirty="0"/>
              <a:t>Απομακρύνουμε τα χρησιμοποιηθέντα αντικείμενα</a:t>
            </a:r>
            <a:r>
              <a:rPr lang="el-GR" sz="2400" dirty="0" smtClean="0"/>
              <a:t>.</a:t>
            </a:r>
            <a:endParaRPr lang="el-GR" sz="2400" dirty="0"/>
          </a:p>
          <a:p>
            <a:pPr lvl="0">
              <a:lnSpc>
                <a:spcPct val="114000"/>
              </a:lnSpc>
              <a:spcBef>
                <a:spcPts val="1200"/>
              </a:spcBef>
            </a:pPr>
            <a:r>
              <a:rPr lang="el-GR" sz="2400" dirty="0"/>
              <a:t>Τοποθετούμε τον ασθενή σε αναπαυτική θέση</a:t>
            </a:r>
            <a:r>
              <a:rPr lang="el-GR" sz="2400" dirty="0" smtClean="0"/>
              <a:t>.</a:t>
            </a:r>
            <a:endParaRPr lang="el-GR" sz="2400" dirty="0"/>
          </a:p>
          <a:p>
            <a:pPr lvl="0">
              <a:lnSpc>
                <a:spcPct val="114000"/>
              </a:lnSpc>
              <a:spcBef>
                <a:spcPts val="1200"/>
              </a:spcBef>
            </a:pPr>
            <a:r>
              <a:rPr lang="el-GR" sz="2400" dirty="0"/>
              <a:t>Πλένουμε τα χέρια μας</a:t>
            </a:r>
            <a:r>
              <a:rPr lang="el-GR" sz="2400" dirty="0" smtClean="0"/>
              <a:t>.</a:t>
            </a:r>
            <a:endParaRPr lang="el-GR" sz="2400" dirty="0"/>
          </a:p>
          <a:p>
            <a:pPr lvl="0">
              <a:lnSpc>
                <a:spcPct val="114000"/>
              </a:lnSpc>
              <a:spcBef>
                <a:spcPts val="1200"/>
              </a:spcBef>
            </a:pPr>
            <a:r>
              <a:rPr lang="el-GR" sz="2400" dirty="0"/>
              <a:t>Αναγράφουμε το λόγο πλύσης, ποσό και είδος του διαλύματος που χρησιμοποιήθηκε, ποσό και χαρακτηριστικά του διαλύματος που παροχετεύτηκε, αποτελέσματα της πλύσης και κάθε πρόβλημα που δημιουργήθηκε κατά τη διάρκεια της πλύσης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
        <p:nvSpPr>
          <p:cNvPr id="6" name="Τίτλος 1"/>
          <p:cNvSpPr>
            <a:spLocks noGrp="1"/>
          </p:cNvSpPr>
          <p:nvPr>
            <p:ph type="title"/>
          </p:nvPr>
        </p:nvSpPr>
        <p:spPr>
          <a:xfrm>
            <a:off x="467544" y="116632"/>
            <a:ext cx="8229600" cy="1080120"/>
          </a:xfrm>
        </p:spPr>
        <p:txBody>
          <a:bodyPr>
            <a:normAutofit fontScale="90000"/>
          </a:bodyPr>
          <a:lstStyle/>
          <a:p>
            <a:r>
              <a:rPr lang="el-GR" sz="4400" dirty="0"/>
              <a:t>Ανοιχτή </a:t>
            </a:r>
            <a:r>
              <a:rPr lang="el-GR" sz="4400" dirty="0" smtClean="0"/>
              <a:t>πλύση </a:t>
            </a:r>
            <a:r>
              <a:rPr lang="el-GR" sz="4400" dirty="0"/>
              <a:t>κ</a:t>
            </a:r>
            <a:r>
              <a:rPr lang="el-GR" sz="4400" dirty="0" smtClean="0"/>
              <a:t>αθετήρα </a:t>
            </a:r>
            <a:r>
              <a:rPr lang="el-GR" sz="4400" dirty="0"/>
              <a:t>ο</a:t>
            </a:r>
            <a:r>
              <a:rPr lang="el-GR" sz="4400" dirty="0" smtClean="0"/>
              <a:t>υροδόχου </a:t>
            </a:r>
            <a:r>
              <a:rPr lang="el-GR" sz="4400" dirty="0"/>
              <a:t>κ</a:t>
            </a:r>
            <a:r>
              <a:rPr lang="el-GR" sz="4400" dirty="0" smtClean="0"/>
              <a:t>ύστης </a:t>
            </a:r>
            <a:r>
              <a:rPr lang="el-GR" sz="3600" b="0" dirty="0" smtClean="0"/>
              <a:t>(Διαδικασία 4 από 6)</a:t>
            </a:r>
            <a:endParaRPr lang="el-GR" sz="3600" b="0" dirty="0"/>
          </a:p>
        </p:txBody>
      </p:sp>
    </p:spTree>
    <p:extLst>
      <p:ext uri="{BB962C8B-B14F-4D97-AF65-F5344CB8AC3E}">
        <p14:creationId xmlns:p14="http://schemas.microsoft.com/office/powerpoint/2010/main" val="3904915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Autofit/>
          </a:bodyPr>
          <a:lstStyle/>
          <a:p>
            <a:pPr lvl="0">
              <a:lnSpc>
                <a:spcPct val="114000"/>
              </a:lnSpc>
              <a:spcBef>
                <a:spcPts val="1200"/>
              </a:spcBef>
            </a:pPr>
            <a:r>
              <a:rPr lang="el-GR" sz="2400" dirty="0"/>
              <a:t>Εξηγούμε τη διαδικασία και το σκοπό της πλύσης στον ασθενή, για να ενθαρρύνουμε τη συνεργασία του και να μειώσουμε το άγχος του</a:t>
            </a:r>
            <a:r>
              <a:rPr lang="el-GR" sz="2400" dirty="0" smtClean="0"/>
              <a:t>.</a:t>
            </a:r>
            <a:endParaRPr lang="el-GR" sz="2400" dirty="0"/>
          </a:p>
          <a:p>
            <a:pPr lvl="0">
              <a:lnSpc>
                <a:spcPct val="114000"/>
              </a:lnSpc>
              <a:spcBef>
                <a:spcPts val="1200"/>
              </a:spcBef>
            </a:pPr>
            <a:r>
              <a:rPr lang="el-GR" sz="2400" dirty="0"/>
              <a:t>Συγκεντρώνουμε τον απαραίτητο εξοπλισμό για να διευκολυνθούμε κατά την εκτέλεση της εργασίας</a:t>
            </a:r>
            <a:r>
              <a:rPr lang="el-GR" sz="2400" dirty="0" smtClean="0"/>
              <a:t>.</a:t>
            </a:r>
            <a:endParaRPr lang="el-GR" sz="2400" dirty="0"/>
          </a:p>
          <a:p>
            <a:pPr lvl="0">
              <a:lnSpc>
                <a:spcPct val="114000"/>
              </a:lnSpc>
              <a:spcBef>
                <a:spcPts val="1200"/>
              </a:spcBef>
            </a:pPr>
            <a:r>
              <a:rPr lang="el-GR" sz="2400" dirty="0"/>
              <a:t>Πλένουμε τα χέρια μας, για πρόληψη εξάπλωσης μικροοργανισμών</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
        <p:nvSpPr>
          <p:cNvPr id="6" name="Τίτλος 1"/>
          <p:cNvSpPr>
            <a:spLocks noGrp="1"/>
          </p:cNvSpPr>
          <p:nvPr>
            <p:ph type="title"/>
          </p:nvPr>
        </p:nvSpPr>
        <p:spPr>
          <a:xfrm>
            <a:off x="467544" y="116632"/>
            <a:ext cx="8229600" cy="1080120"/>
          </a:xfrm>
        </p:spPr>
        <p:txBody>
          <a:bodyPr>
            <a:normAutofit fontScale="90000"/>
          </a:bodyPr>
          <a:lstStyle/>
          <a:p>
            <a:r>
              <a:rPr lang="el-GR" sz="4400" dirty="0"/>
              <a:t>Ανοιχτή </a:t>
            </a:r>
            <a:r>
              <a:rPr lang="el-GR" sz="4400" dirty="0" smtClean="0"/>
              <a:t>πλύση </a:t>
            </a:r>
            <a:r>
              <a:rPr lang="el-GR" sz="4400" dirty="0"/>
              <a:t>κ</a:t>
            </a:r>
            <a:r>
              <a:rPr lang="el-GR" sz="4400" dirty="0" smtClean="0"/>
              <a:t>αθετήρα </a:t>
            </a:r>
            <a:r>
              <a:rPr lang="el-GR" sz="4400" dirty="0"/>
              <a:t>ο</a:t>
            </a:r>
            <a:r>
              <a:rPr lang="el-GR" sz="4400" dirty="0" smtClean="0"/>
              <a:t>υροδόχου </a:t>
            </a:r>
            <a:r>
              <a:rPr lang="el-GR" sz="4400" dirty="0"/>
              <a:t>κ</a:t>
            </a:r>
            <a:r>
              <a:rPr lang="el-GR" sz="4400" dirty="0" smtClean="0"/>
              <a:t>ύστης </a:t>
            </a:r>
            <a:r>
              <a:rPr lang="el-GR" sz="3600" b="0" dirty="0" smtClean="0"/>
              <a:t>(Διαδικασία 5 από 6)</a:t>
            </a:r>
            <a:endParaRPr lang="el-GR" sz="3600" b="0" dirty="0"/>
          </a:p>
        </p:txBody>
      </p:sp>
    </p:spTree>
    <p:extLst>
      <p:ext uri="{BB962C8B-B14F-4D97-AF65-F5344CB8AC3E}">
        <p14:creationId xmlns:p14="http://schemas.microsoft.com/office/powerpoint/2010/main" val="4167780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Autofit/>
          </a:bodyPr>
          <a:lstStyle/>
          <a:p>
            <a:pPr lvl="0">
              <a:lnSpc>
                <a:spcPct val="114000"/>
              </a:lnSpc>
              <a:spcBef>
                <a:spcPts val="1200"/>
              </a:spcBef>
            </a:pPr>
            <a:r>
              <a:rPr lang="el-GR" sz="2400" dirty="0" smtClean="0"/>
              <a:t>Διασφαλίζουμε </a:t>
            </a:r>
            <a:r>
              <a:rPr lang="el-GR" sz="2400" dirty="0"/>
              <a:t>την ιδιωτικότητα του ασθενή και τοποθετούμε τον ασθενή σε θέση που να επιτρέπει την πρόσβαση στον καθετήρα</a:t>
            </a:r>
            <a:r>
              <a:rPr lang="el-GR" sz="2400" dirty="0" smtClean="0"/>
              <a:t>.</a:t>
            </a:r>
            <a:endParaRPr lang="el-GR" sz="2400" dirty="0"/>
          </a:p>
          <a:p>
            <a:pPr lvl="0">
              <a:lnSpc>
                <a:spcPct val="114000"/>
              </a:lnSpc>
              <a:spcBef>
                <a:spcPts val="1200"/>
              </a:spcBef>
            </a:pPr>
            <a:r>
              <a:rPr lang="el-GR" sz="2400" dirty="0"/>
              <a:t>Ανοίγουμε τα αποστειρωμένα υλικά. Ρίχνουμε αποστειρωμένο διάλυμα πλύσης στο αποστειρωμένο νεφροειδές. Αναρροφούμε το υγρό πλύσης στην αποστειρωμένη σύριγγα και αφαιρούμε τον αέρα</a:t>
            </a:r>
            <a:r>
              <a:rPr lang="el-GR" sz="2400" dirty="0" smtClean="0"/>
              <a:t>. </a:t>
            </a:r>
            <a:r>
              <a:rPr lang="el-GR" sz="2400" dirty="0"/>
              <a:t>Συνήθως 30-50 </a:t>
            </a:r>
            <a:r>
              <a:rPr lang="en-US" sz="2400" dirty="0"/>
              <a:t>ml</a:t>
            </a:r>
            <a:r>
              <a:rPr lang="el-GR" sz="2400" dirty="0"/>
              <a:t> για έκπλυση του καθετήρα και 90- 400 </a:t>
            </a:r>
            <a:r>
              <a:rPr lang="en-US" sz="2400" dirty="0"/>
              <a:t>ml</a:t>
            </a:r>
            <a:r>
              <a:rPr lang="el-GR" sz="2400" dirty="0"/>
              <a:t> για τη πλύση της κύστης.</a:t>
            </a:r>
          </a:p>
          <a:p>
            <a:pPr>
              <a:lnSpc>
                <a:spcPct val="114000"/>
              </a:lnSpc>
              <a:spcBef>
                <a:spcPts val="12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
        <p:nvSpPr>
          <p:cNvPr id="6" name="Τίτλος 1"/>
          <p:cNvSpPr>
            <a:spLocks noGrp="1"/>
          </p:cNvSpPr>
          <p:nvPr>
            <p:ph type="title"/>
          </p:nvPr>
        </p:nvSpPr>
        <p:spPr>
          <a:xfrm>
            <a:off x="467544" y="116632"/>
            <a:ext cx="8229600" cy="1080120"/>
          </a:xfrm>
        </p:spPr>
        <p:txBody>
          <a:bodyPr>
            <a:normAutofit fontScale="90000"/>
          </a:bodyPr>
          <a:lstStyle/>
          <a:p>
            <a:r>
              <a:rPr lang="el-GR" sz="4400" dirty="0"/>
              <a:t>Ανοιχτή </a:t>
            </a:r>
            <a:r>
              <a:rPr lang="el-GR" sz="4400" dirty="0" smtClean="0"/>
              <a:t>πλύση </a:t>
            </a:r>
            <a:r>
              <a:rPr lang="el-GR" sz="4400" dirty="0"/>
              <a:t>κ</a:t>
            </a:r>
            <a:r>
              <a:rPr lang="el-GR" sz="4400" dirty="0" smtClean="0"/>
              <a:t>αθετήρα </a:t>
            </a:r>
            <a:r>
              <a:rPr lang="el-GR" sz="4400" dirty="0"/>
              <a:t>ο</a:t>
            </a:r>
            <a:r>
              <a:rPr lang="el-GR" sz="4400" dirty="0" smtClean="0"/>
              <a:t>υροδόχου </a:t>
            </a:r>
            <a:r>
              <a:rPr lang="el-GR" sz="4400" dirty="0"/>
              <a:t>κ</a:t>
            </a:r>
            <a:r>
              <a:rPr lang="el-GR" sz="4400" dirty="0" smtClean="0"/>
              <a:t>ύστης </a:t>
            </a:r>
            <a:r>
              <a:rPr lang="el-GR" sz="3600" b="0" dirty="0" smtClean="0"/>
              <a:t>(Διαδικασία 6 από 6)</a:t>
            </a:r>
            <a:endParaRPr lang="el-GR" sz="3600" b="0" dirty="0"/>
          </a:p>
        </p:txBody>
      </p:sp>
    </p:spTree>
    <p:extLst>
      <p:ext uri="{BB962C8B-B14F-4D97-AF65-F5344CB8AC3E}">
        <p14:creationId xmlns:p14="http://schemas.microsoft.com/office/powerpoint/2010/main" val="2581069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smtClean="0"/>
              <a:t>Κλειστή πλύση </a:t>
            </a:r>
            <a:r>
              <a:rPr lang="el-GR" dirty="0"/>
              <a:t>ο</a:t>
            </a:r>
            <a:r>
              <a:rPr lang="el-GR" sz="4000" dirty="0" smtClean="0"/>
              <a:t>υροδόχου </a:t>
            </a:r>
            <a:r>
              <a:rPr lang="el-GR" dirty="0"/>
              <a:t>κ</a:t>
            </a:r>
            <a:r>
              <a:rPr lang="el-GR" sz="4000" dirty="0" smtClean="0"/>
              <a:t>ύστης</a:t>
            </a:r>
            <a:endParaRPr lang="el-GR" sz="4000" dirty="0"/>
          </a:p>
        </p:txBody>
      </p:sp>
      <p:sp>
        <p:nvSpPr>
          <p:cNvPr id="31747" name="Rectangle 3"/>
          <p:cNvSpPr>
            <a:spLocks noGrp="1" noChangeArrowheads="1"/>
          </p:cNvSpPr>
          <p:nvPr>
            <p:ph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14000"/>
              </a:lnSpc>
              <a:spcBef>
                <a:spcPts val="1800"/>
              </a:spcBef>
              <a:buClr>
                <a:srgbClr val="084077"/>
              </a:buClr>
            </a:pPr>
            <a:r>
              <a:rPr lang="el-GR" sz="2400" dirty="0"/>
              <a:t>Η κλειστή πλύση γίνεται συνήθως για τη διάλυση των μικρών θρόμβων αίματος μετά από εγχείρηση προστάτη ή εγχείρηση ουροδόχου κύστης καθώς και σε αιμορραγίες του ουροποιητικού </a:t>
            </a:r>
            <a:r>
              <a:rPr lang="el-GR" sz="2400" dirty="0" smtClean="0"/>
              <a:t>συστήματος.</a:t>
            </a:r>
          </a:p>
          <a:p>
            <a:pPr>
              <a:lnSpc>
                <a:spcPct val="114000"/>
              </a:lnSpc>
              <a:spcBef>
                <a:spcPts val="1800"/>
              </a:spcBef>
              <a:buClr>
                <a:srgbClr val="084077"/>
              </a:buClr>
            </a:pPr>
            <a:r>
              <a:rPr lang="el-GR" sz="2400" dirty="0" smtClean="0"/>
              <a:t>Η </a:t>
            </a:r>
            <a:r>
              <a:rPr lang="el-GR" sz="2400" dirty="0"/>
              <a:t>κλειστή πλύση εκτελείται μόνο με καθετήρα 3-way. Επομένως εάν ο ασθενής είναι καθετηριασμένος με καθετήρα κύστεως δύο αυλών, θα πρέπει να καθετηριαστεί εκ νέου με καθετήρα τριών αυλών</a:t>
            </a:r>
            <a:r>
              <a:rPr lang="el-GR" sz="2400" dirty="0" smtClean="0"/>
              <a:t>. Διακρίνεται </a:t>
            </a:r>
            <a:r>
              <a:rPr lang="el-GR" sz="2400" dirty="0" smtClean="0"/>
              <a:t>σε: </a:t>
            </a:r>
            <a:r>
              <a:rPr lang="el-GR" sz="2400" dirty="0" smtClean="0"/>
              <a:t>α) Συνεχής και β) Διαλείπουσα</a:t>
            </a:r>
            <a:r>
              <a:rPr lang="el-GR" sz="2400" dirty="0"/>
              <a:t>.</a:t>
            </a:r>
            <a:endParaRPr lang="el-GR" sz="2400" dirty="0" smtClean="0"/>
          </a:p>
        </p:txBody>
      </p:sp>
      <p:sp>
        <p:nvSpPr>
          <p:cNvPr id="317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718635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Συνεχής κλειστή </a:t>
            </a:r>
            <a:r>
              <a:rPr lang="el-GR" dirty="0"/>
              <a:t>π</a:t>
            </a:r>
            <a:r>
              <a:rPr lang="el-GR" dirty="0" smtClean="0"/>
              <a:t>λύση </a:t>
            </a:r>
            <a:r>
              <a:rPr lang="el-GR" dirty="0"/>
              <a:t>κ</a:t>
            </a:r>
            <a:r>
              <a:rPr lang="el-GR" dirty="0" smtClean="0"/>
              <a:t>αθετήρα </a:t>
            </a:r>
            <a:r>
              <a:rPr lang="el-GR" dirty="0"/>
              <a:t>ο</a:t>
            </a:r>
            <a:r>
              <a:rPr lang="el-GR" dirty="0" smtClean="0"/>
              <a:t>υροδόχου κύστης </a:t>
            </a:r>
            <a:r>
              <a:rPr lang="el-GR" sz="3200" b="0" dirty="0" smtClean="0"/>
              <a:t>(Εξοπλισμός)</a:t>
            </a:r>
            <a:endParaRPr lang="el-GR" sz="3200" b="0" dirty="0"/>
          </a:p>
        </p:txBody>
      </p:sp>
      <p:sp>
        <p:nvSpPr>
          <p:cNvPr id="31747" name="Rectangle 3"/>
          <p:cNvSpPr>
            <a:spLocks noGrp="1" noChangeArrowheads="1"/>
          </p:cNvSpPr>
          <p:nvPr>
            <p:ph idx="1"/>
          </p:nvPr>
        </p:nvSpPr>
        <p:spPr>
          <a:xfrm>
            <a:off x="457200" y="1412776"/>
            <a:ext cx="8229600" cy="50405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a:lnSpc>
                <a:spcPct val="130000"/>
              </a:lnSpc>
              <a:spcBef>
                <a:spcPts val="800"/>
              </a:spcBef>
              <a:buClr>
                <a:schemeClr val="tx1"/>
              </a:buClr>
            </a:pPr>
            <a:r>
              <a:rPr lang="el-GR" sz="9600" dirty="0"/>
              <a:t>Εάν ο ασθενής δε φέρει καθετήρα ουροδόχου κύστης (τριπλού αυλού), θα χρειαστούμε τον εξοπλισμό για καθετηριασμό ουροδόχου κύστης.</a:t>
            </a:r>
          </a:p>
          <a:p>
            <a:pPr>
              <a:lnSpc>
                <a:spcPct val="130000"/>
              </a:lnSpc>
              <a:spcBef>
                <a:spcPts val="800"/>
              </a:spcBef>
              <a:buClr>
                <a:schemeClr val="tx1"/>
              </a:buClr>
            </a:pPr>
            <a:r>
              <a:rPr lang="el-GR" sz="9600" dirty="0"/>
              <a:t>Αποστειρωμένο διάλυμα πλύσης σύμφωνα με τις οδηγίες. Συνήθως σε σάκους των 2000ml σε θερμοκρασία σώματος ή δωματίου. Συνήθως χορηγείται 0,9% χλωριούχο νάτριο.</a:t>
            </a:r>
          </a:p>
          <a:p>
            <a:pPr>
              <a:lnSpc>
                <a:spcPct val="130000"/>
              </a:lnSpc>
              <a:spcBef>
                <a:spcPts val="800"/>
              </a:spcBef>
              <a:buClr>
                <a:schemeClr val="tx1"/>
              </a:buClr>
            </a:pPr>
            <a:r>
              <a:rPr lang="el-GR" sz="9600" dirty="0"/>
              <a:t>Αποστειρωμένη συσκευή με θάλαμο ενστάλαξης και σφιγκτήρα για τη σύνδεση με τα σάκο. </a:t>
            </a:r>
          </a:p>
          <a:p>
            <a:pPr>
              <a:lnSpc>
                <a:spcPct val="130000"/>
              </a:lnSpc>
              <a:spcBef>
                <a:spcPts val="800"/>
              </a:spcBef>
              <a:buClr>
                <a:schemeClr val="tx1"/>
              </a:buClr>
            </a:pPr>
            <a:r>
              <a:rPr lang="el-GR" sz="9600" dirty="0"/>
              <a:t>Στατό.</a:t>
            </a:r>
          </a:p>
          <a:p>
            <a:pPr>
              <a:lnSpc>
                <a:spcPct val="130000"/>
              </a:lnSpc>
              <a:spcBef>
                <a:spcPts val="800"/>
              </a:spcBef>
              <a:buClr>
                <a:schemeClr val="tx1"/>
              </a:buClr>
            </a:pPr>
            <a:r>
              <a:rPr lang="el-GR" sz="9600" dirty="0"/>
              <a:t>Ουροσυλλέκτης μεγάλης χωρητικότητας.</a:t>
            </a:r>
          </a:p>
          <a:p>
            <a:pPr>
              <a:lnSpc>
                <a:spcPct val="130000"/>
              </a:lnSpc>
              <a:spcBef>
                <a:spcPts val="800"/>
              </a:spcBef>
              <a:buClr>
                <a:schemeClr val="tx1"/>
              </a:buClr>
            </a:pPr>
            <a:r>
              <a:rPr lang="el-GR" sz="9600" dirty="0"/>
              <a:t>Γάντια μιας χρήσης</a:t>
            </a:r>
            <a:r>
              <a:rPr lang="el-GR" sz="9600" dirty="0" smtClean="0"/>
              <a:t>.</a:t>
            </a:r>
            <a:endParaRPr lang="el-GR" sz="9600" dirty="0"/>
          </a:p>
        </p:txBody>
      </p:sp>
      <p:sp>
        <p:nvSpPr>
          <p:cNvPr id="317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254096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rmAutofit fontScale="90000"/>
          </a:bodyPr>
          <a:lstStyle/>
          <a:p>
            <a:pPr eaLnBrk="1" fontAlgn="auto" hangingPunct="1">
              <a:spcAft>
                <a:spcPts val="0"/>
              </a:spcAft>
              <a:defRPr/>
            </a:pPr>
            <a:r>
              <a:rPr lang="el-GR" sz="4400" dirty="0" smtClean="0"/>
              <a:t>Συνεχής κλειστή πλύση ουροδόχου κύστης </a:t>
            </a:r>
            <a:r>
              <a:rPr lang="el-GR" sz="3600" b="0" dirty="0" smtClean="0"/>
              <a:t>(Διαδικασία 1 από 9)</a:t>
            </a:r>
            <a:endParaRPr lang="en-GB" sz="3600" b="0" dirty="0"/>
          </a:p>
        </p:txBody>
      </p:sp>
      <p:sp>
        <p:nvSpPr>
          <p:cNvPr id="3" name="Θέση περιεχομένου 2"/>
          <p:cNvSpPr>
            <a:spLocks noGrp="1"/>
          </p:cNvSpPr>
          <p:nvPr>
            <p:ph idx="1"/>
          </p:nvPr>
        </p:nvSpPr>
        <p:spPr>
          <a:xfrm>
            <a:off x="457200" y="1556792"/>
            <a:ext cx="8229600" cy="4680520"/>
          </a:xfrm>
        </p:spPr>
        <p:txBody>
          <a:bodyPr>
            <a:normAutofit/>
          </a:bodyPr>
          <a:lstStyle/>
          <a:p>
            <a:pPr algn="just">
              <a:lnSpc>
                <a:spcPct val="114000"/>
              </a:lnSpc>
              <a:spcBef>
                <a:spcPts val="1800"/>
              </a:spcBef>
            </a:pPr>
            <a:r>
              <a:rPr lang="el-GR" sz="2400" dirty="0" smtClean="0"/>
              <a:t>Εξηγούμε τη διαδικασία και το σκοπό της συνεχούς πλύσης της ουροδόχου κύστης στον ασθενή για να ενθαρρύνουμε τη συνεργασία του και να μειώσουμε τον φόβο του.</a:t>
            </a:r>
          </a:p>
          <a:p>
            <a:pPr algn="just">
              <a:lnSpc>
                <a:spcPct val="114000"/>
              </a:lnSpc>
              <a:spcBef>
                <a:spcPts val="1800"/>
              </a:spcBef>
            </a:pPr>
            <a:r>
              <a:rPr lang="el-GR" sz="2400" dirty="0" smtClean="0"/>
              <a:t>Συγκεντρώνουμε όλο τον απαραίτητο εξοπλισμό, για να διευκολυνθούμε κατά την εκτέλεση της εργασίας.</a:t>
            </a:r>
            <a:endParaRPr lang="el-GR" sz="2400" dirty="0"/>
          </a:p>
        </p:txBody>
      </p:sp>
      <p:sp>
        <p:nvSpPr>
          <p:cNvPr id="4" name="Ορθογώνιο 3"/>
          <p:cNvSpPr/>
          <p:nvPr/>
        </p:nvSpPr>
        <p:spPr>
          <a:xfrm>
            <a:off x="3203848" y="4742024"/>
            <a:ext cx="3134191" cy="369332"/>
          </a:xfrm>
          <a:prstGeom prst="rect">
            <a:avLst/>
          </a:prstGeom>
        </p:spPr>
        <p:txBody>
          <a:bodyPr wrap="none">
            <a:spAutoFit/>
          </a:bodyPr>
          <a:lstStyle/>
          <a:p>
            <a:r>
              <a:rPr lang="en-US" dirty="0">
                <a:solidFill>
                  <a:prstClr val="black"/>
                </a:solidFill>
                <a:hlinkClick r:id="rId3"/>
              </a:rPr>
              <a:t>Continuous bladder irrigation</a:t>
            </a:r>
            <a:endParaRPr lang="en-US" dirty="0">
              <a:solidFill>
                <a:prstClr val="black"/>
              </a:solidFill>
            </a:endParaRPr>
          </a:p>
        </p:txBody>
      </p:sp>
      <p:pic>
        <p:nvPicPr>
          <p:cNvPr id="3074" name="Picture 2" descr="C:\Users\fkaram2\Desktop\Photo-Video-Film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4344" y="4696303"/>
            <a:ext cx="439504" cy="439504"/>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424009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91264" cy="4968552"/>
          </a:xfrm>
        </p:spPr>
        <p:txBody>
          <a:bodyPr>
            <a:normAutofit lnSpcReduction="10000"/>
          </a:bodyPr>
          <a:lstStyle/>
          <a:p>
            <a:pPr>
              <a:lnSpc>
                <a:spcPct val="114000"/>
              </a:lnSpc>
              <a:spcBef>
                <a:spcPts val="1200"/>
              </a:spcBef>
            </a:pPr>
            <a:r>
              <a:rPr lang="el-GR" sz="2400" dirty="0" smtClean="0"/>
              <a:t>Πλένουμε τα χέρια μας για πρόληψη της εξάπλωσης των μικροοργανισμών.</a:t>
            </a:r>
          </a:p>
          <a:p>
            <a:pPr>
              <a:lnSpc>
                <a:spcPct val="114000"/>
              </a:lnSpc>
              <a:spcBef>
                <a:spcPts val="1200"/>
              </a:spcBef>
            </a:pPr>
            <a:r>
              <a:rPr lang="el-GR" sz="2400" dirty="0" smtClean="0"/>
              <a:t>Προετοιμάζουμε τον αποστειρωμένο σάκο του υγρού πλύσης, όπως αναφέρεται στις οδηγίες του κατασκευαστή. Κλείνουμε το σφιγκτήρα και συνδέουμε τη συσκευή στο σάκο. Κρεμάμε το σάκο στο στατό. Το υγρό της έγχυσης θα πρέπει να τοποθετείται σε διαφορετικό στατό από αυτό που χρησιμοποιείται για τα υγρά ενδοφλέβιας έγχυσης. Ελευθερώνουμε το σφιγκτήρα και αφαιρούμε το προστατευτικό κάλυμμα στην άκρη της συσκευής χωρίς να το μολύνουμε. Αφήνουμε το διάλυμα να ξεπλύνει το καθετήρα και να αφαιρέσει τον αέρα. Κλείνουμε το σφιγκτήρα.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
        <p:nvSpPr>
          <p:cNvPr id="6" name="1 - Τίτλος"/>
          <p:cNvSpPr>
            <a:spLocks noGrp="1"/>
          </p:cNvSpPr>
          <p:nvPr>
            <p:ph type="title"/>
          </p:nvPr>
        </p:nvSpPr>
        <p:spPr>
          <a:xfrm>
            <a:off x="467544" y="116632"/>
            <a:ext cx="8229600" cy="1080120"/>
          </a:xfrm>
        </p:spPr>
        <p:txBody>
          <a:bodyPr>
            <a:normAutofit fontScale="90000"/>
          </a:bodyPr>
          <a:lstStyle/>
          <a:p>
            <a:pPr eaLnBrk="1" fontAlgn="auto" hangingPunct="1">
              <a:spcAft>
                <a:spcPts val="0"/>
              </a:spcAft>
              <a:defRPr/>
            </a:pPr>
            <a:r>
              <a:rPr lang="el-GR" sz="4400" dirty="0" smtClean="0"/>
              <a:t>Συνεχής κλειστή πλύση ουροδόχου κύστης </a:t>
            </a:r>
            <a:r>
              <a:rPr lang="el-GR" sz="3600" b="0" dirty="0" smtClean="0"/>
              <a:t>(Διαδικασία 2 από 9)</a:t>
            </a:r>
            <a:endParaRPr lang="en-GB" sz="3600" b="0" dirty="0"/>
          </a:p>
        </p:txBody>
      </p:sp>
    </p:spTree>
    <p:extLst>
      <p:ext uri="{BB962C8B-B14F-4D97-AF65-F5344CB8AC3E}">
        <p14:creationId xmlns:p14="http://schemas.microsoft.com/office/powerpoint/2010/main" val="3015566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pPr>
              <a:lnSpc>
                <a:spcPct val="114000"/>
              </a:lnSpc>
              <a:spcBef>
                <a:spcPts val="1200"/>
              </a:spcBef>
            </a:pPr>
            <a:r>
              <a:rPr lang="el-GR" sz="2400" dirty="0" smtClean="0"/>
              <a:t>Απομακρύνουμε τα κλινοσκεπάσματα και τοποθετούμε τόσο αυτά όσο και τον ασθενή σε θέση που να επιτρέπει την πρόσβαση στον καθετήρα. Χρησιμοποιώντας άσηπτη τεχνική, για πρόληψη μετάδοσης μικροοργανισμών στην ουροδόχο κύστη, προσαρμόζουμε τη συσκευή στον αυλό του καθετήρα </a:t>
            </a:r>
            <a:r>
              <a:rPr lang="en-US" sz="2400" dirty="0" smtClean="0"/>
              <a:t>Foley</a:t>
            </a:r>
            <a:r>
              <a:rPr lang="el-GR" sz="2400" dirty="0" smtClean="0"/>
              <a:t>. Εάν χρησιμοποιείται κλειστό σύστημα, ο ουροσυλλέκτης ίσως είναι ήδη συνδεδεμένος στον καθετήρα.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
        <p:nvSpPr>
          <p:cNvPr id="6" name="1 - Τίτλος"/>
          <p:cNvSpPr>
            <a:spLocks noGrp="1"/>
          </p:cNvSpPr>
          <p:nvPr>
            <p:ph type="title"/>
          </p:nvPr>
        </p:nvSpPr>
        <p:spPr>
          <a:xfrm>
            <a:off x="467544" y="116632"/>
            <a:ext cx="8229600" cy="1080120"/>
          </a:xfrm>
        </p:spPr>
        <p:txBody>
          <a:bodyPr>
            <a:normAutofit fontScale="90000"/>
          </a:bodyPr>
          <a:lstStyle/>
          <a:p>
            <a:pPr eaLnBrk="1" fontAlgn="auto" hangingPunct="1">
              <a:spcAft>
                <a:spcPts val="0"/>
              </a:spcAft>
              <a:defRPr/>
            </a:pPr>
            <a:r>
              <a:rPr lang="el-GR" sz="4400" dirty="0" smtClean="0"/>
              <a:t>Συνεχής κλειστή πλύση ουροδόχου κύστης </a:t>
            </a:r>
            <a:r>
              <a:rPr lang="el-GR" sz="3600" b="0" dirty="0" smtClean="0"/>
              <a:t>(Διαδικασία 3 από 9)</a:t>
            </a:r>
            <a:endParaRPr lang="en-GB" sz="3600" b="0" dirty="0"/>
          </a:p>
        </p:txBody>
      </p:sp>
    </p:spTree>
    <p:extLst>
      <p:ext uri="{BB962C8B-B14F-4D97-AF65-F5344CB8AC3E}">
        <p14:creationId xmlns:p14="http://schemas.microsoft.com/office/powerpoint/2010/main" val="400794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pPr>
              <a:lnSpc>
                <a:spcPct val="114000"/>
              </a:lnSpc>
              <a:spcBef>
                <a:spcPts val="1200"/>
              </a:spcBef>
            </a:pPr>
            <a:r>
              <a:rPr lang="el-GR" sz="2400" dirty="0" smtClean="0"/>
              <a:t>Ελευθερώνουμε το σφιγκτήρα της συσκευής και ρυθμίζουμε τη ροή σύμφωνα με την ιατρική οδηγία. Αυτό επιτρέπει τη συνεχή ήπια πλύση χωρίς να προκαλείται ενόχληση στον ασθενή. Εξασφαλίζουμε πάντα τη καλή λειτουργία του συστήματος (ροή, αναδίπλωση σωλήνα, σύνδεση κλπ.)</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
        <p:nvSpPr>
          <p:cNvPr id="6" name="1 - Τίτλος"/>
          <p:cNvSpPr>
            <a:spLocks noGrp="1"/>
          </p:cNvSpPr>
          <p:nvPr>
            <p:ph type="title"/>
          </p:nvPr>
        </p:nvSpPr>
        <p:spPr>
          <a:xfrm>
            <a:off x="467544" y="116632"/>
            <a:ext cx="8229600" cy="1080120"/>
          </a:xfrm>
        </p:spPr>
        <p:txBody>
          <a:bodyPr>
            <a:normAutofit fontScale="90000"/>
          </a:bodyPr>
          <a:lstStyle/>
          <a:p>
            <a:pPr eaLnBrk="1" fontAlgn="auto" hangingPunct="1">
              <a:spcAft>
                <a:spcPts val="0"/>
              </a:spcAft>
              <a:defRPr/>
            </a:pPr>
            <a:r>
              <a:rPr lang="el-GR" sz="4400" dirty="0" smtClean="0"/>
              <a:t>Συνεχής κλειστή πλύση ουροδόχου κύστης </a:t>
            </a:r>
            <a:r>
              <a:rPr lang="el-GR" sz="3600" b="0" dirty="0" smtClean="0"/>
              <a:t>(Διαδικασία 4 από 9)</a:t>
            </a:r>
            <a:endParaRPr lang="en-GB" sz="3600" b="0" dirty="0"/>
          </a:p>
        </p:txBody>
      </p:sp>
    </p:spTree>
    <p:extLst>
      <p:ext uri="{BB962C8B-B14F-4D97-AF65-F5344CB8AC3E}">
        <p14:creationId xmlns:p14="http://schemas.microsoft.com/office/powerpoint/2010/main" val="699666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pPr>
              <a:lnSpc>
                <a:spcPct val="114000"/>
              </a:lnSpc>
            </a:pPr>
            <a:r>
              <a:rPr lang="el-GR" sz="2400" dirty="0" smtClean="0"/>
              <a:t>Ο ρυθμός της έγχυσης του διαλύματος διαφέρει ανάλογα με το βαθμό της αιματουρίας. Ο στόχος είναι το υγρό της παροχέτευσης να έχει ροζ χρώμα. Για παράδειγμα μετά από χειρουργείο προστάτη, η αιματουρία θα είναι πιο έντονη τις πρώτες 12 ώρες μετά το χειρουργείο και είναι πιθανό να χρειαστούν 6-9 λίτρα υγρού έγχυσης. Το ποσό αυτό θα πρέπει να μειωθεί στα 3-6 λίτρα τις επόμενες 12 ώρες.</a:t>
            </a: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
        <p:nvSpPr>
          <p:cNvPr id="6" name="1 - Τίτλος"/>
          <p:cNvSpPr>
            <a:spLocks noGrp="1"/>
          </p:cNvSpPr>
          <p:nvPr>
            <p:ph type="title"/>
          </p:nvPr>
        </p:nvSpPr>
        <p:spPr>
          <a:xfrm>
            <a:off x="467544" y="116632"/>
            <a:ext cx="8229600" cy="1080120"/>
          </a:xfrm>
        </p:spPr>
        <p:txBody>
          <a:bodyPr>
            <a:normAutofit fontScale="90000"/>
          </a:bodyPr>
          <a:lstStyle/>
          <a:p>
            <a:pPr eaLnBrk="1" fontAlgn="auto" hangingPunct="1">
              <a:spcAft>
                <a:spcPts val="0"/>
              </a:spcAft>
              <a:defRPr/>
            </a:pPr>
            <a:r>
              <a:rPr lang="el-GR" sz="4400" dirty="0" smtClean="0"/>
              <a:t>Συνεχής κλειστή πλύση ουροδόχου κύστης </a:t>
            </a:r>
            <a:r>
              <a:rPr lang="el-GR" sz="3600" b="0" dirty="0" smtClean="0"/>
              <a:t>(Διαδικασία 5 από 9)</a:t>
            </a:r>
            <a:endParaRPr lang="en-GB" sz="3600" b="0" dirty="0"/>
          </a:p>
        </p:txBody>
      </p:sp>
    </p:spTree>
    <p:extLst>
      <p:ext uri="{BB962C8B-B14F-4D97-AF65-F5344CB8AC3E}">
        <p14:creationId xmlns:p14="http://schemas.microsoft.com/office/powerpoint/2010/main" val="3757528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0" y="0"/>
            <a:ext cx="9144000" cy="1268760"/>
          </a:xfrm>
        </p:spPr>
        <p:txBody>
          <a:bodyPr>
            <a:noAutofit/>
          </a:bodyPr>
          <a:lstStyle/>
          <a:p>
            <a:r>
              <a:rPr lang="el-GR" sz="4000" dirty="0"/>
              <a:t>Εργαστήριο </a:t>
            </a:r>
            <a:br>
              <a:rPr lang="el-GR" sz="4000" dirty="0"/>
            </a:br>
            <a:r>
              <a:rPr lang="el-GR" sz="4000" dirty="0"/>
              <a:t>Χειρουργική Νοσηλευτική ΙΙ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7" name="2 - Θέση περιεχομένου"/>
          <p:cNvSpPr txBox="1">
            <a:spLocks/>
          </p:cNvSpPr>
          <p:nvPr/>
        </p:nvSpPr>
        <p:spPr>
          <a:xfrm>
            <a:off x="0" y="1628800"/>
            <a:ext cx="914400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buFont typeface="Wingdings" pitchFamily="2" charset="2"/>
              <a:buNone/>
              <a:defRPr/>
            </a:pPr>
            <a:r>
              <a:rPr lang="en-GB" sz="3600" b="1" dirty="0" smtClean="0">
                <a:solidFill>
                  <a:srgbClr val="084077"/>
                </a:solidFill>
              </a:rPr>
              <a:t>«</a:t>
            </a:r>
            <a:r>
              <a:rPr lang="el-GR" sz="3600" b="1" dirty="0">
                <a:solidFill>
                  <a:srgbClr val="084077"/>
                </a:solidFill>
              </a:rPr>
              <a:t>Πλύσεις Καθετήρα Ουροδόχου </a:t>
            </a:r>
            <a:r>
              <a:rPr lang="el-GR" sz="3600" b="1" dirty="0" smtClean="0">
                <a:solidFill>
                  <a:srgbClr val="084077"/>
                </a:solidFill>
              </a:rPr>
              <a:t>Κύστεως</a:t>
            </a:r>
            <a:r>
              <a:rPr lang="en-GB" sz="3600" b="1" dirty="0" smtClean="0">
                <a:solidFill>
                  <a:srgbClr val="084077"/>
                </a:solidFill>
              </a:rPr>
              <a:t>»</a:t>
            </a:r>
            <a:endParaRPr lang="el-GR" sz="3600" b="1" dirty="0">
              <a:solidFill>
                <a:srgbClr val="084077"/>
              </a:solidFill>
            </a:endParaRPr>
          </a:p>
        </p:txBody>
      </p:sp>
      <p:sp>
        <p:nvSpPr>
          <p:cNvPr id="9" name="Ορθογώνιο 5"/>
          <p:cNvSpPr/>
          <p:nvPr/>
        </p:nvSpPr>
        <p:spPr>
          <a:xfrm>
            <a:off x="695775" y="4725144"/>
            <a:ext cx="7752450" cy="1692771"/>
          </a:xfrm>
          <a:prstGeom prst="rect">
            <a:avLst/>
          </a:prstGeom>
          <a:ln>
            <a:solidFill>
              <a:srgbClr val="084077"/>
            </a:solidFill>
          </a:ln>
        </p:spPr>
        <p:txBody>
          <a:bodyPr wrap="square">
            <a:spAutoFit/>
          </a:bodyPr>
          <a:lstStyle/>
          <a:p>
            <a:pPr algn="ctr">
              <a:buFont typeface="Wingdings" pitchFamily="2" charset="2"/>
              <a:buNone/>
              <a:defRPr/>
            </a:pPr>
            <a:r>
              <a:rPr lang="el-GR" sz="2600" dirty="0">
                <a:solidFill>
                  <a:prstClr val="black"/>
                </a:solidFill>
                <a:latin typeface="Calibri"/>
              </a:rPr>
              <a:t>Διδάσκοντες:</a:t>
            </a:r>
          </a:p>
          <a:p>
            <a:pPr algn="ctr">
              <a:buFont typeface="Wingdings" pitchFamily="2" charset="2"/>
              <a:buNone/>
              <a:defRPr/>
            </a:pPr>
            <a:r>
              <a:rPr lang="el-GR" sz="2600" dirty="0">
                <a:solidFill>
                  <a:prstClr val="black"/>
                </a:solidFill>
                <a:latin typeface="Calibri"/>
              </a:rPr>
              <a:t>Στυλιανός Παρισσόπουλος, Μερόπη Μπουζίκα, Βασιλική Κουτσοπούλου, Γεωργία Τουλιά, Θεοδώρα Στρουμπούκη, Θεόδωρος Κατσούλας.</a:t>
            </a:r>
          </a:p>
        </p:txBody>
      </p:sp>
      <p:sp>
        <p:nvSpPr>
          <p:cNvPr id="10" name="Ορθογώνιο 5"/>
          <p:cNvSpPr/>
          <p:nvPr/>
        </p:nvSpPr>
        <p:spPr>
          <a:xfrm>
            <a:off x="1196752" y="3140968"/>
            <a:ext cx="6750496" cy="1200329"/>
          </a:xfrm>
          <a:prstGeom prst="rect">
            <a:avLst/>
          </a:prstGeom>
          <a:ln>
            <a:solidFill>
              <a:srgbClr val="084077"/>
            </a:solidFill>
          </a:ln>
        </p:spPr>
        <p:txBody>
          <a:bodyPr wrap="square">
            <a:spAutoFit/>
          </a:bodyPr>
          <a:lstStyle/>
          <a:p>
            <a:pPr algn="ctr"/>
            <a:r>
              <a:rPr lang="el-GR" sz="2400" dirty="0">
                <a:solidFill>
                  <a:prstClr val="black"/>
                </a:solidFill>
                <a:latin typeface="Calibri"/>
              </a:rPr>
              <a:t>Δ</a:t>
            </a:r>
            <a:r>
              <a:rPr lang="el-GR" sz="2400" dirty="0" smtClean="0">
                <a:solidFill>
                  <a:prstClr val="black"/>
                </a:solidFill>
                <a:latin typeface="Calibri"/>
              </a:rPr>
              <a:t>΄ εξάμηνο</a:t>
            </a:r>
          </a:p>
          <a:p>
            <a:pPr algn="ctr"/>
            <a:r>
              <a:rPr lang="el-GR" sz="2400" dirty="0" smtClean="0">
                <a:solidFill>
                  <a:prstClr val="black"/>
                </a:solidFill>
                <a:latin typeface="Calibri"/>
              </a:rPr>
              <a:t>Τμήμα </a:t>
            </a:r>
            <a:r>
              <a:rPr lang="en-US" sz="2400" dirty="0" smtClean="0">
                <a:solidFill>
                  <a:prstClr val="black"/>
                </a:solidFill>
                <a:latin typeface="Calibri"/>
              </a:rPr>
              <a:t> </a:t>
            </a:r>
            <a:r>
              <a:rPr lang="el-GR" sz="2400" dirty="0" smtClean="0">
                <a:solidFill>
                  <a:prstClr val="black"/>
                </a:solidFill>
                <a:latin typeface="Calibri"/>
              </a:rPr>
              <a:t>Νοσηλευτικής, ΤΕΙ Αθήνας</a:t>
            </a:r>
          </a:p>
          <a:p>
            <a:pPr algn="ctr"/>
            <a:r>
              <a:rPr lang="el-GR" sz="2400" dirty="0" smtClean="0">
                <a:solidFill>
                  <a:prstClr val="black"/>
                </a:solidFill>
                <a:latin typeface="Calibri"/>
              </a:rPr>
              <a:t>2013</a:t>
            </a:r>
          </a:p>
        </p:txBody>
      </p:sp>
    </p:spTree>
    <p:extLst>
      <p:ext uri="{BB962C8B-B14F-4D97-AF65-F5344CB8AC3E}">
        <p14:creationId xmlns:p14="http://schemas.microsoft.com/office/powerpoint/2010/main" val="279450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pPr>
              <a:lnSpc>
                <a:spcPct val="114000"/>
              </a:lnSpc>
              <a:spcBef>
                <a:spcPts val="1200"/>
              </a:spcBef>
            </a:pPr>
            <a:r>
              <a:rPr lang="el-GR" sz="2400" dirty="0" smtClean="0"/>
              <a:t>Όταν η πλύση ολοκληρωθεί, κλείνουμε τη συσκευή πριν αδειάσει και πάρει αέρα. Έτσι δε χρειάζεται να αποσυνδέεται η συσκευή από τον καθετήρα, καθώς το άνοιγμα του συστήματος παρέχει πρόσβαση στους μικροοργανισμούς. Αποσυνδέουμε τον άδειο σάκο και συνδέουμε νέο σάκο με υγρό πλύσης. Συνεχίζουμε σύμφωνα με την ιατρική οδηγία.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
        <p:nvSpPr>
          <p:cNvPr id="6" name="1 - Τίτλος"/>
          <p:cNvSpPr>
            <a:spLocks noGrp="1"/>
          </p:cNvSpPr>
          <p:nvPr>
            <p:ph type="title"/>
          </p:nvPr>
        </p:nvSpPr>
        <p:spPr>
          <a:xfrm>
            <a:off x="467544" y="116632"/>
            <a:ext cx="8229600" cy="1080120"/>
          </a:xfrm>
        </p:spPr>
        <p:txBody>
          <a:bodyPr>
            <a:normAutofit fontScale="90000"/>
          </a:bodyPr>
          <a:lstStyle/>
          <a:p>
            <a:pPr eaLnBrk="1" fontAlgn="auto" hangingPunct="1">
              <a:spcAft>
                <a:spcPts val="0"/>
              </a:spcAft>
              <a:defRPr/>
            </a:pPr>
            <a:r>
              <a:rPr lang="el-GR" sz="4400" dirty="0" smtClean="0"/>
              <a:t>Συνεχής κλειστή πλύση ουροδόχου κύστης </a:t>
            </a:r>
            <a:r>
              <a:rPr lang="el-GR" sz="3600" b="0" dirty="0" smtClean="0"/>
              <a:t>(Διαδικασία 6 από 9)</a:t>
            </a:r>
            <a:endParaRPr lang="en-GB" sz="3600" b="0" dirty="0"/>
          </a:p>
        </p:txBody>
      </p:sp>
    </p:spTree>
    <p:extLst>
      <p:ext uri="{BB962C8B-B14F-4D97-AF65-F5344CB8AC3E}">
        <p14:creationId xmlns:p14="http://schemas.microsoft.com/office/powerpoint/2010/main" val="318883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pPr>
              <a:lnSpc>
                <a:spcPct val="114000"/>
              </a:lnSpc>
              <a:spcBef>
                <a:spcPts val="1200"/>
              </a:spcBef>
            </a:pPr>
            <a:r>
              <a:rPr lang="el-GR" sz="2400" dirty="0" smtClean="0"/>
              <a:t>Όταν η πλύση ολοκληρωθεί, κλείνουμε τη συσκευή πριν αδειάσει και πάρει αέρα. Έτσι δε χρειάζεται να αποσυνδέεται η συσκευή από τον καθετήρα, καθώς το άνοιγμα του συστήματος παρέχει πρόσβαση στους μικροοργανισμούς. Αποσυνδέουμε τον άδειο σάκο και συνδέουμε νέο σάκο με υγρό πλύσης. Συνεχίζουμε σύμφωνα με την ιατρική οδηγία.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6" name="1 - Τίτλος"/>
          <p:cNvSpPr>
            <a:spLocks noGrp="1"/>
          </p:cNvSpPr>
          <p:nvPr>
            <p:ph type="title"/>
          </p:nvPr>
        </p:nvSpPr>
        <p:spPr>
          <a:xfrm>
            <a:off x="467544" y="116632"/>
            <a:ext cx="8229600" cy="1080120"/>
          </a:xfrm>
        </p:spPr>
        <p:txBody>
          <a:bodyPr>
            <a:normAutofit fontScale="90000"/>
          </a:bodyPr>
          <a:lstStyle/>
          <a:p>
            <a:pPr eaLnBrk="1" fontAlgn="auto" hangingPunct="1">
              <a:spcAft>
                <a:spcPts val="0"/>
              </a:spcAft>
              <a:defRPr/>
            </a:pPr>
            <a:r>
              <a:rPr lang="el-GR" sz="4400" dirty="0" smtClean="0"/>
              <a:t>Συνεχής κλειστή πλύση ουροδόχου κύστης </a:t>
            </a:r>
            <a:r>
              <a:rPr lang="el-GR" sz="3600" b="0" dirty="0" smtClean="0"/>
              <a:t>(Διαδικασία 7 από 9)</a:t>
            </a:r>
            <a:endParaRPr lang="en-GB" sz="3600" b="0" dirty="0"/>
          </a:p>
        </p:txBody>
      </p:sp>
    </p:spTree>
    <p:extLst>
      <p:ext uri="{BB962C8B-B14F-4D97-AF65-F5344CB8AC3E}">
        <p14:creationId xmlns:p14="http://schemas.microsoft.com/office/powerpoint/2010/main" val="165403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pPr>
              <a:lnSpc>
                <a:spcPct val="114000"/>
              </a:lnSpc>
              <a:spcBef>
                <a:spcPts val="1200"/>
              </a:spcBef>
            </a:pPr>
            <a:r>
              <a:rPr lang="el-GR" sz="2400" dirty="0" smtClean="0"/>
              <a:t>Αξιολογούμε την αντίδραση του ασθενή στη διαδικασία καθώς και τη ποιότητα και ποσότητα των υγρών και τα καταγράφουμε στο διάγραμμα του ασθενή. Καταγράφουμε την ποσότητα του υγρού πλύσης που χρησιμοποιήθηκε, στο έντυπο των προσλαμβανόμενων και αποβαλλόμενων. </a:t>
            </a:r>
            <a:r>
              <a:rPr lang="el-GR" sz="2400" b="1" dirty="0" smtClean="0">
                <a:solidFill>
                  <a:srgbClr val="084077"/>
                </a:solidFill>
              </a:rPr>
              <a:t>Ο όγκος του υγρού έγχυσης που έχει χορηγηθεί και το ποσό που έχει παροχετευθεί στον ουροσυλλέκτη θα πρέπει να καταγράφονται στο δελτίο ισοζυγίου υγρών. Η διαφορά ανάμεσά τους είναι η ποσότητα των ούρων.</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
        <p:nvSpPr>
          <p:cNvPr id="6" name="1 - Τίτλος"/>
          <p:cNvSpPr>
            <a:spLocks noGrp="1"/>
          </p:cNvSpPr>
          <p:nvPr>
            <p:ph type="title"/>
          </p:nvPr>
        </p:nvSpPr>
        <p:spPr>
          <a:xfrm>
            <a:off x="467544" y="116632"/>
            <a:ext cx="8229600" cy="1080120"/>
          </a:xfrm>
        </p:spPr>
        <p:txBody>
          <a:bodyPr>
            <a:normAutofit fontScale="90000"/>
          </a:bodyPr>
          <a:lstStyle/>
          <a:p>
            <a:pPr eaLnBrk="1" fontAlgn="auto" hangingPunct="1">
              <a:spcAft>
                <a:spcPts val="0"/>
              </a:spcAft>
              <a:defRPr/>
            </a:pPr>
            <a:r>
              <a:rPr lang="el-GR" sz="4400" dirty="0" smtClean="0"/>
              <a:t>Συνεχής κλειστή πλύση ουροδόχου κύστης </a:t>
            </a:r>
            <a:r>
              <a:rPr lang="el-GR" sz="3600" b="0" dirty="0" smtClean="0"/>
              <a:t>(Διαδικασία 8 από 9)</a:t>
            </a:r>
            <a:endParaRPr lang="en-GB" sz="3600" b="0" dirty="0"/>
          </a:p>
        </p:txBody>
      </p:sp>
    </p:spTree>
    <p:extLst>
      <p:ext uri="{BB962C8B-B14F-4D97-AF65-F5344CB8AC3E}">
        <p14:creationId xmlns:p14="http://schemas.microsoft.com/office/powerpoint/2010/main" val="1280690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824536"/>
          </a:xfrm>
        </p:spPr>
        <p:txBody>
          <a:bodyPr>
            <a:normAutofit/>
          </a:bodyPr>
          <a:lstStyle/>
          <a:p>
            <a:pPr>
              <a:lnSpc>
                <a:spcPct val="114000"/>
              </a:lnSpc>
            </a:pPr>
            <a:r>
              <a:rPr lang="el-GR" sz="2400" dirty="0" smtClean="0"/>
              <a:t>Φοράμε γάντια και αδειάζουμε τον ουροσυλλέκτη μετά την ολοκλήρωση της πρώτης πλύσης και καταγράφουμε τη διαδικασία. Πλένουμε τα χέρια μας για πρόληψη εξάπλωσης μικροοργανισμών</a:t>
            </a:r>
            <a:r>
              <a:rPr lang="el-GR" sz="2400" dirty="0"/>
              <a:t>.</a:t>
            </a:r>
            <a:endParaRPr lang="el-GR" sz="2400"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
        <p:nvSpPr>
          <p:cNvPr id="6" name="1 - Τίτλος"/>
          <p:cNvSpPr>
            <a:spLocks noGrp="1"/>
          </p:cNvSpPr>
          <p:nvPr>
            <p:ph type="title"/>
          </p:nvPr>
        </p:nvSpPr>
        <p:spPr>
          <a:xfrm>
            <a:off x="467544" y="116632"/>
            <a:ext cx="8229600" cy="1080120"/>
          </a:xfrm>
        </p:spPr>
        <p:txBody>
          <a:bodyPr>
            <a:normAutofit fontScale="90000"/>
          </a:bodyPr>
          <a:lstStyle/>
          <a:p>
            <a:pPr eaLnBrk="1" fontAlgn="auto" hangingPunct="1">
              <a:spcAft>
                <a:spcPts val="0"/>
              </a:spcAft>
              <a:defRPr/>
            </a:pPr>
            <a:r>
              <a:rPr lang="el-GR" sz="4400" dirty="0" smtClean="0"/>
              <a:t>Συνεχής κλειστή πλύση ουροδόχου κύστης </a:t>
            </a:r>
            <a:r>
              <a:rPr lang="el-GR" sz="3600" b="0" dirty="0" smtClean="0"/>
              <a:t>(Διαδικασία 9 από 9)</a:t>
            </a:r>
            <a:endParaRPr lang="en-GB" sz="3600" b="0" dirty="0"/>
          </a:p>
        </p:txBody>
      </p:sp>
    </p:spTree>
    <p:extLst>
      <p:ext uri="{BB962C8B-B14F-4D97-AF65-F5344CB8AC3E}">
        <p14:creationId xmlns:p14="http://schemas.microsoft.com/office/powerpoint/2010/main" val="1288584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sz="3400" dirty="0"/>
              <a:t>Διαλείπουσα </a:t>
            </a:r>
            <a:r>
              <a:rPr lang="el-GR" sz="3400" dirty="0"/>
              <a:t>κ</a:t>
            </a:r>
            <a:r>
              <a:rPr lang="el-GR" sz="3400" dirty="0" smtClean="0"/>
              <a:t>λειστή </a:t>
            </a:r>
            <a:r>
              <a:rPr lang="el-GR" sz="3400" dirty="0"/>
              <a:t>π</a:t>
            </a:r>
            <a:r>
              <a:rPr lang="el-GR" sz="3400" dirty="0" smtClean="0"/>
              <a:t>λύση </a:t>
            </a:r>
            <a:r>
              <a:rPr lang="el-GR" sz="3400" dirty="0"/>
              <a:t>ο</a:t>
            </a:r>
            <a:r>
              <a:rPr lang="el-GR" sz="3400" dirty="0" smtClean="0"/>
              <a:t>υροδόχου </a:t>
            </a:r>
            <a:r>
              <a:rPr lang="el-GR" sz="3400" dirty="0"/>
              <a:t>κ</a:t>
            </a:r>
            <a:r>
              <a:rPr lang="el-GR" sz="3400" dirty="0" smtClean="0"/>
              <a:t>ύστης</a:t>
            </a:r>
            <a:r>
              <a:rPr lang="el-GR" sz="3400" dirty="0"/>
              <a:t/>
            </a:r>
            <a:br>
              <a:rPr lang="el-GR" sz="3400" dirty="0"/>
            </a:br>
            <a:r>
              <a:rPr lang="el-GR" sz="2800" b="0" dirty="0"/>
              <a:t>(για ενστάλαξη φαρμάκου στην ουροδόχο κύστη)</a:t>
            </a:r>
          </a:p>
        </p:txBody>
      </p:sp>
      <p:sp>
        <p:nvSpPr>
          <p:cNvPr id="31747" name="Rectangle 3"/>
          <p:cNvSpPr>
            <a:spLocks noGrp="1" noChangeArrowheads="1"/>
          </p:cNvSpPr>
          <p:nvPr>
            <p:ph idx="1"/>
          </p:nvPr>
        </p:nvSpPr>
        <p:spPr>
          <a:xfrm>
            <a:off x="457200" y="1412776"/>
            <a:ext cx="8229600" cy="50405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a:lnSpc>
                <a:spcPct val="114000"/>
              </a:lnSpc>
              <a:spcBef>
                <a:spcPts val="1200"/>
              </a:spcBef>
              <a:buClr>
                <a:schemeClr val="tx1"/>
              </a:buClr>
            </a:pPr>
            <a:r>
              <a:rPr lang="el-GR" sz="2400" dirty="0"/>
              <a:t>Πολλές φορές στο διάλυμα πλύσης προστίθεται κάποιο φάρμακο το οποίο πρέπει να παραμείνει στην ουροδόχο κύστη. </a:t>
            </a:r>
            <a:endParaRPr lang="en-US" sz="2400" dirty="0"/>
          </a:p>
          <a:p>
            <a:pPr marL="354013" indent="0" algn="just">
              <a:lnSpc>
                <a:spcPct val="114000"/>
              </a:lnSpc>
              <a:spcBef>
                <a:spcPts val="1200"/>
              </a:spcBef>
              <a:buClr>
                <a:schemeClr val="tx1"/>
              </a:buClr>
              <a:buNone/>
              <a:tabLst>
                <a:tab pos="354013" algn="l"/>
              </a:tabLst>
            </a:pPr>
            <a:r>
              <a:rPr lang="el-GR" sz="2400" dirty="0" smtClean="0"/>
              <a:t>Για </a:t>
            </a:r>
            <a:r>
              <a:rPr lang="el-GR" sz="2400" dirty="0"/>
              <a:t>το σκοπό αυτό κλείνουμε την παροχέτευση του ουροσυλλέκτη και  ανοίγουμε τη συσκευή πλύσης για να εισαχθεί ποσότητα του διαλύματος με το φάρμακο εντός της ουροδόχου κύστης. </a:t>
            </a:r>
            <a:endParaRPr lang="en-US" sz="2400" dirty="0" smtClean="0"/>
          </a:p>
          <a:p>
            <a:pPr marL="354013" indent="0" algn="just">
              <a:lnSpc>
                <a:spcPct val="114000"/>
              </a:lnSpc>
              <a:spcBef>
                <a:spcPts val="1200"/>
              </a:spcBef>
              <a:buClr>
                <a:schemeClr val="tx1"/>
              </a:buClr>
              <a:buNone/>
              <a:tabLst>
                <a:tab pos="354013" algn="l"/>
              </a:tabLst>
            </a:pPr>
            <a:r>
              <a:rPr lang="el-GR" sz="2400" dirty="0" smtClean="0"/>
              <a:t>Κλείνουμε </a:t>
            </a:r>
            <a:r>
              <a:rPr lang="el-GR" sz="2400" dirty="0"/>
              <a:t>το σφιγκτήρα της συσκευής πλύσης και αφήνουμε το διάλυμα με το φάρμακο εντός της κύστης σύμφωνα με τις οδηγίες. Εν συνεχεία ανοίγουμε το πίεστρο του σωλήνα </a:t>
            </a:r>
            <a:r>
              <a:rPr lang="el-GR" sz="2400" dirty="0" smtClean="0"/>
              <a:t>παροχέτευσης</a:t>
            </a:r>
            <a:r>
              <a:rPr lang="el-GR" sz="2400" dirty="0"/>
              <a:t>.</a:t>
            </a:r>
          </a:p>
        </p:txBody>
      </p:sp>
      <p:sp>
        <p:nvSpPr>
          <p:cNvPr id="317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925221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Θεοδώρα Στρουμπούκη 2014. Θεοδώρα Στρουμπούκη. </a:t>
            </a:r>
            <a:r>
              <a:rPr lang="el-GR" sz="2000" dirty="0" smtClean="0"/>
              <a:t>«Χειρουργική </a:t>
            </a:r>
            <a:r>
              <a:rPr lang="el-GR" sz="2000" dirty="0"/>
              <a:t>Νοσηλευτική </a:t>
            </a:r>
            <a:r>
              <a:rPr lang="el-GR" sz="2000" dirty="0" smtClean="0"/>
              <a:t>ΙΙ (Ε). </a:t>
            </a:r>
            <a:r>
              <a:rPr lang="el-GR" sz="2000" dirty="0" smtClean="0"/>
              <a:t>Ενότητα 3</a:t>
            </a:r>
            <a:r>
              <a:rPr lang="en-US" sz="2000" dirty="0" smtClean="0"/>
              <a:t>:</a:t>
            </a:r>
            <a:r>
              <a:rPr lang="el-GR" sz="2000" dirty="0" smtClean="0"/>
              <a:t> Πλύσεις καθετήρα ουροδόχου κύστεως».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92421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085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Καθετήρες </a:t>
            </a:r>
            <a:endParaRPr lang="el-GR" dirty="0"/>
          </a:p>
        </p:txBody>
      </p:sp>
      <p:sp>
        <p:nvSpPr>
          <p:cNvPr id="31747" name="Rectangle 3"/>
          <p:cNvSpPr>
            <a:spLocks noGrp="1" noChangeArrowheads="1"/>
          </p:cNvSpPr>
          <p:nvPr>
            <p:ph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None/>
            </a:pPr>
            <a:r>
              <a:rPr lang="el-GR" sz="2400" dirty="0" smtClean="0">
                <a:effectLst/>
              </a:rPr>
              <a:t>Καθετήρες τύπου </a:t>
            </a:r>
            <a:r>
              <a:rPr lang="en-US" sz="2400" dirty="0" smtClean="0">
                <a:effectLst/>
              </a:rPr>
              <a:t>Foley</a:t>
            </a:r>
            <a:r>
              <a:rPr lang="el-GR" sz="2400" dirty="0" smtClean="0">
                <a:effectLst/>
              </a:rPr>
              <a:t> 2-</a:t>
            </a:r>
            <a:r>
              <a:rPr lang="en-US" sz="2400" dirty="0" smtClean="0">
                <a:effectLst/>
              </a:rPr>
              <a:t>way</a:t>
            </a:r>
            <a:r>
              <a:rPr lang="el-GR" sz="2400" dirty="0" smtClean="0">
                <a:effectLst/>
              </a:rPr>
              <a:t> και 3-</a:t>
            </a:r>
            <a:r>
              <a:rPr lang="en-US" sz="2400" dirty="0" smtClean="0">
                <a:effectLst/>
              </a:rPr>
              <a:t>way</a:t>
            </a:r>
            <a:r>
              <a:rPr lang="el-GR" sz="2400" dirty="0" smtClean="0">
                <a:effectLst/>
              </a:rPr>
              <a:t> που χρησιμοποιούνται για ανοιχτή πλύση καθετήρα και ουροδόχου κύστης. </a:t>
            </a:r>
          </a:p>
        </p:txBody>
      </p:sp>
      <p:sp>
        <p:nvSpPr>
          <p:cNvPr id="317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solidFill>
                <a:prstClr val="black"/>
              </a:solidFill>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9976" y="2204864"/>
            <a:ext cx="5004048" cy="3753036"/>
          </a:xfrm>
          <a:prstGeom prst="rect">
            <a:avLst/>
          </a:prstGeom>
          <a:ln>
            <a:solidFill>
              <a:schemeClr val="tx1"/>
            </a:solidFill>
          </a:ln>
          <a:effectLst/>
        </p:spPr>
      </p:pic>
      <p:sp>
        <p:nvSpPr>
          <p:cNvPr id="8" name="Rectangle 7"/>
          <p:cNvSpPr/>
          <p:nvPr/>
        </p:nvSpPr>
        <p:spPr>
          <a:xfrm>
            <a:off x="2864461" y="6059037"/>
            <a:ext cx="3415078"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Urinary catheters 03</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Saltanat </a:t>
            </a:r>
            <a:r>
              <a:rPr lang="en-US" sz="1200" dirty="0" err="1">
                <a:solidFill>
                  <a:prstClr val="black">
                    <a:lumMod val="75000"/>
                    <a:lumOff val="25000"/>
                  </a:prstClr>
                </a:solidFill>
                <a:latin typeface="Calibri"/>
                <a:hlinkClick r:id="rId4"/>
              </a:rPr>
              <a:t>ebli</a:t>
            </a:r>
            <a:r>
              <a:rPr lang="en-US" sz="1200" dirty="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272703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a:t>
            </a:r>
            <a:r>
              <a:rPr lang="en-US" sz="2000" dirty="0"/>
              <a:t>Αναφοράς</a:t>
            </a:r>
            <a:endParaRPr lang="el-GR" sz="2000" dirty="0"/>
          </a:p>
          <a:p>
            <a:pPr lvl="1">
              <a:buFont typeface="Wingdings" panose="05000000000000000000" pitchFamily="2" charset="2"/>
              <a:buChar char="§"/>
            </a:pPr>
            <a:r>
              <a:rPr lang="el-GR" sz="2000" dirty="0"/>
              <a:t>το</a:t>
            </a:r>
            <a:r>
              <a:rPr lang="en-US" sz="2000" dirty="0"/>
              <a:t> </a:t>
            </a:r>
            <a:r>
              <a:rPr lang="el-GR" sz="2000" dirty="0"/>
              <a:t>Σημείωμα</a:t>
            </a:r>
            <a:r>
              <a:rPr lang="en-US" sz="2000" dirty="0"/>
              <a:t> Αδειοδότησης</a:t>
            </a:r>
            <a:endParaRPr lang="el-GR" sz="2000" dirty="0"/>
          </a:p>
          <a:p>
            <a:pPr lvl="1">
              <a:buFont typeface="Wingdings" panose="05000000000000000000" pitchFamily="2" charset="2"/>
              <a:buChar char="§"/>
            </a:pPr>
            <a:r>
              <a:rPr lang="el-GR" sz="2000" dirty="0" smtClean="0"/>
              <a:t>Τη δήλωση Διατήρησης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smtClean="0"/>
              <a:t>υπερσυνδέσμους.</a:t>
            </a:r>
            <a:endParaRPr lang="el-GR" sz="2400" dirty="0"/>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Γενικά στοιχεία</a:t>
            </a:r>
            <a:endParaRPr lang="el-GR" dirty="0"/>
          </a:p>
        </p:txBody>
      </p:sp>
      <p:sp>
        <p:nvSpPr>
          <p:cNvPr id="3" name="2 - Θέση περιεχομένου"/>
          <p:cNvSpPr>
            <a:spLocks noGrp="1"/>
          </p:cNvSpPr>
          <p:nvPr>
            <p:ph idx="1"/>
          </p:nvPr>
        </p:nvSpPr>
        <p:spPr/>
        <p:txBody>
          <a:bodyPr>
            <a:normAutofit/>
          </a:bodyPr>
          <a:lstStyle/>
          <a:p>
            <a:pPr>
              <a:lnSpc>
                <a:spcPct val="114000"/>
              </a:lnSpc>
              <a:spcBef>
                <a:spcPts val="1200"/>
              </a:spcBef>
            </a:pPr>
            <a:r>
              <a:rPr lang="el-GR" sz="2400" dirty="0" smtClean="0"/>
              <a:t>Θα πρέπει να ενθαρρύνουμε τους ασθενείς που φέρουν καθετήρα ουροδόχου κύστεως να ενυδατώνονται επαρκώς ώστε να ξεπλένεται φυσικά ο καθετήρας.</a:t>
            </a:r>
          </a:p>
          <a:p>
            <a:pPr>
              <a:lnSpc>
                <a:spcPct val="114000"/>
              </a:lnSpc>
              <a:spcBef>
                <a:spcPts val="1200"/>
              </a:spcBef>
            </a:pPr>
            <a:r>
              <a:rPr lang="el-GR" sz="2400" dirty="0" smtClean="0"/>
              <a:t>Η ανοιχτή πλύση του καθετήρα μπορεί να γίνει τόσο σε δίαυλο καθετήρα όσο και σε τρίαυλο, (και στις δύο περιπτώσεις καθετήρων γίνεται σύνδεση της σύριγγας που περιέχει αποστειρωμένο διάλυμα πλύσης στον αυλό του καθετήρα όπου γίνεται η παροχέτευση των ούρων).</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425621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Ανοιχτή πλύση </a:t>
            </a:r>
            <a:r>
              <a:rPr lang="el-GR" dirty="0"/>
              <a:t>κ</a:t>
            </a:r>
            <a:r>
              <a:rPr lang="el-GR" dirty="0" smtClean="0"/>
              <a:t>αθετήρα </a:t>
            </a:r>
            <a:r>
              <a:rPr lang="el-GR" dirty="0"/>
              <a:t>ο</a:t>
            </a:r>
            <a:r>
              <a:rPr lang="el-GR" dirty="0" smtClean="0"/>
              <a:t>υροδόχου </a:t>
            </a:r>
            <a:r>
              <a:rPr lang="el-GR" dirty="0"/>
              <a:t>κ</a:t>
            </a:r>
            <a:r>
              <a:rPr lang="el-GR" dirty="0" smtClean="0"/>
              <a:t>ύστης</a:t>
            </a:r>
            <a:endParaRPr lang="el-GR" dirty="0"/>
          </a:p>
        </p:txBody>
      </p:sp>
      <p:sp>
        <p:nvSpPr>
          <p:cNvPr id="31747" name="Rectangle 3"/>
          <p:cNvSpPr>
            <a:spLocks noGrp="1" noChangeArrowheads="1"/>
          </p:cNvSpPr>
          <p:nvPr>
            <p:ph idx="1"/>
          </p:nvPr>
        </p:nvSpPr>
        <p:spPr>
          <a:xfrm>
            <a:off x="457200" y="1412776"/>
            <a:ext cx="8229600" cy="38164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14000"/>
              </a:lnSpc>
              <a:spcBef>
                <a:spcPts val="1800"/>
              </a:spcBef>
              <a:buClr>
                <a:schemeClr val="tx1"/>
              </a:buClr>
            </a:pPr>
            <a:r>
              <a:rPr lang="el-GR" sz="2400" dirty="0"/>
              <a:t>Η ανοιχτή πλύση του καθετήρα πρέπει να γίνεται μόνο όταν υπάρχει ένδειξη ή υποψία απόφραξης του καθετήρα. </a:t>
            </a:r>
          </a:p>
          <a:p>
            <a:pPr>
              <a:lnSpc>
                <a:spcPct val="114000"/>
              </a:lnSpc>
              <a:spcBef>
                <a:spcPts val="1800"/>
              </a:spcBef>
              <a:buClr>
                <a:schemeClr val="tx1"/>
              </a:buClr>
            </a:pPr>
            <a:r>
              <a:rPr lang="el-GR" sz="2400" dirty="0"/>
              <a:t>Σκοπός είναι η διατήρηση της βατότητάς του. Κάθε φορά που εφαρμόζεται, υπάρχει ο κίνδυνος μόλυνσης του ουροποιητικού συστήματος, καθώς γίνεται αποσύνδεση του ουροσυλλέκτη από τον αυλό του καθετήρα για να συνδεθεί εκεί για την πλύση σύριγγα με κατάλληλο στόμιο των 50 ή 60 ml.</a:t>
            </a:r>
          </a:p>
        </p:txBody>
      </p:sp>
      <p:sp>
        <p:nvSpPr>
          <p:cNvPr id="317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solidFill>
                <a:prstClr val="black"/>
              </a:solidFill>
            </a:endParaRPr>
          </a:p>
        </p:txBody>
      </p:sp>
      <p:sp>
        <p:nvSpPr>
          <p:cNvPr id="3" name="Ορθογώνιο 2"/>
          <p:cNvSpPr/>
          <p:nvPr/>
        </p:nvSpPr>
        <p:spPr>
          <a:xfrm>
            <a:off x="2411760" y="5347250"/>
            <a:ext cx="5711820" cy="369332"/>
          </a:xfrm>
          <a:prstGeom prst="rect">
            <a:avLst/>
          </a:prstGeom>
        </p:spPr>
        <p:txBody>
          <a:bodyPr wrap="none">
            <a:spAutoFit/>
          </a:bodyPr>
          <a:lstStyle/>
          <a:p>
            <a:r>
              <a:rPr lang="en-US" dirty="0">
                <a:solidFill>
                  <a:prstClr val="black"/>
                </a:solidFill>
                <a:hlinkClick r:id="rId2"/>
              </a:rPr>
              <a:t>Irrigating Foley Catheter by Opening a Closed System</a:t>
            </a:r>
            <a:endParaRPr lang="en-US" dirty="0">
              <a:solidFill>
                <a:prstClr val="black"/>
              </a:solidFill>
            </a:endParaRPr>
          </a:p>
        </p:txBody>
      </p:sp>
      <p:pic>
        <p:nvPicPr>
          <p:cNvPr id="1026" name="Picture 2" descr="C:\Users\fkaram2\Desktop\Photo-Video-Film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016" y="5327274"/>
            <a:ext cx="418197" cy="418197"/>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4155257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Ανοιχτή πλύση </a:t>
            </a:r>
            <a:r>
              <a:rPr lang="el-GR" dirty="0"/>
              <a:t>κ</a:t>
            </a:r>
            <a:r>
              <a:rPr lang="el-GR" dirty="0" smtClean="0"/>
              <a:t>αθετήρα </a:t>
            </a:r>
            <a:r>
              <a:rPr lang="el-GR" dirty="0"/>
              <a:t>ο</a:t>
            </a:r>
            <a:r>
              <a:rPr lang="el-GR" dirty="0" smtClean="0"/>
              <a:t>υροδόχου </a:t>
            </a:r>
            <a:r>
              <a:rPr lang="el-GR" dirty="0"/>
              <a:t>κ</a:t>
            </a:r>
            <a:r>
              <a:rPr lang="el-GR" dirty="0" smtClean="0"/>
              <a:t>ύστης </a:t>
            </a:r>
            <a:r>
              <a:rPr lang="el-GR" sz="3200" b="0" dirty="0" smtClean="0"/>
              <a:t>(Εξοπλισμός)</a:t>
            </a:r>
            <a:endParaRPr lang="el-GR" sz="3200" b="0" dirty="0"/>
          </a:p>
        </p:txBody>
      </p:sp>
      <p:sp>
        <p:nvSpPr>
          <p:cNvPr id="31747" name="Rectangle 3"/>
          <p:cNvSpPr>
            <a:spLocks noGrp="1" noChangeArrowheads="1"/>
          </p:cNvSpPr>
          <p:nvPr>
            <p:ph idx="1"/>
          </p:nvPr>
        </p:nvSpPr>
        <p:spPr>
          <a:xfrm>
            <a:off x="457200" y="1412776"/>
            <a:ext cx="8229600" cy="50405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a:lnSpc>
                <a:spcPct val="134000"/>
              </a:lnSpc>
              <a:spcBef>
                <a:spcPts val="1200"/>
              </a:spcBef>
              <a:buClr>
                <a:schemeClr val="tx1"/>
              </a:buClr>
            </a:pPr>
            <a:r>
              <a:rPr lang="el-GR" sz="9600" dirty="0"/>
              <a:t>Αποστειρωμένο διάλυμα πλύσης (συνήθως </a:t>
            </a:r>
            <a:r>
              <a:rPr lang="el-GR" sz="9600" dirty="0"/>
              <a:t>NaCl</a:t>
            </a:r>
            <a:r>
              <a:rPr lang="el-GR" sz="9600" dirty="0"/>
              <a:t> 0,9%).</a:t>
            </a:r>
          </a:p>
          <a:p>
            <a:pPr>
              <a:lnSpc>
                <a:spcPct val="134000"/>
              </a:lnSpc>
              <a:spcBef>
                <a:spcPts val="1200"/>
              </a:spcBef>
              <a:buClr>
                <a:schemeClr val="tx1"/>
              </a:buClr>
            </a:pPr>
            <a:r>
              <a:rPr lang="el-GR" sz="9600" dirty="0"/>
              <a:t>Σύριγγα 50 ή 60 ml με κατάλληλο στόμιο. Κάποια έτοιμα διαλύματα έκπλυσης που κυκλοφορούν στο εμπόριο μπορούν να συνδεθούν απευθείας στο καθετήρα, οπότε δε χρειάζεται σύριγγα.</a:t>
            </a:r>
          </a:p>
          <a:p>
            <a:pPr>
              <a:lnSpc>
                <a:spcPct val="134000"/>
              </a:lnSpc>
              <a:spcBef>
                <a:spcPts val="1200"/>
              </a:spcBef>
              <a:buClr>
                <a:schemeClr val="tx1"/>
              </a:buClr>
            </a:pPr>
            <a:r>
              <a:rPr lang="el-GR" sz="9600" dirty="0"/>
              <a:t>Δύο αποστειρωμένα </a:t>
            </a:r>
            <a:r>
              <a:rPr lang="el-GR" sz="9600" dirty="0" smtClean="0"/>
              <a:t>νεφροειδή.</a:t>
            </a:r>
            <a:endParaRPr lang="el-GR" sz="9600" dirty="0"/>
          </a:p>
          <a:p>
            <a:pPr>
              <a:lnSpc>
                <a:spcPct val="134000"/>
              </a:lnSpc>
              <a:spcBef>
                <a:spcPts val="1200"/>
              </a:spcBef>
              <a:buClr>
                <a:schemeClr val="tx1"/>
              </a:buClr>
            </a:pPr>
            <a:r>
              <a:rPr lang="el-GR" sz="9600" dirty="0"/>
              <a:t>Αντισηπτικό διάλυμα </a:t>
            </a:r>
            <a:r>
              <a:rPr lang="el-GR" sz="9600" dirty="0" smtClean="0"/>
              <a:t>καθαρισμού.</a:t>
            </a:r>
            <a:endParaRPr lang="el-GR" sz="9600" dirty="0"/>
          </a:p>
          <a:p>
            <a:pPr>
              <a:lnSpc>
                <a:spcPct val="134000"/>
              </a:lnSpc>
              <a:spcBef>
                <a:spcPts val="1200"/>
              </a:spcBef>
              <a:buClr>
                <a:schemeClr val="tx1"/>
              </a:buClr>
            </a:pPr>
            <a:r>
              <a:rPr lang="el-GR" sz="9600" dirty="0"/>
              <a:t>Αποστειρωμένες </a:t>
            </a:r>
            <a:r>
              <a:rPr lang="el-GR" sz="9600" dirty="0" smtClean="0"/>
              <a:t>γάζες.</a:t>
            </a:r>
            <a:endParaRPr lang="el-GR" sz="9600" dirty="0"/>
          </a:p>
          <a:p>
            <a:pPr>
              <a:lnSpc>
                <a:spcPct val="134000"/>
              </a:lnSpc>
              <a:spcBef>
                <a:spcPts val="1200"/>
              </a:spcBef>
              <a:buClr>
                <a:schemeClr val="tx1"/>
              </a:buClr>
            </a:pPr>
            <a:r>
              <a:rPr lang="el-GR" sz="9600" dirty="0" smtClean="0"/>
              <a:t>Γάντια.</a:t>
            </a:r>
            <a:endParaRPr lang="el-GR" sz="9600" dirty="0"/>
          </a:p>
        </p:txBody>
      </p:sp>
      <p:sp>
        <p:nvSpPr>
          <p:cNvPr id="317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447078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400" dirty="0"/>
              <a:t>Ανοιχτή </a:t>
            </a:r>
            <a:r>
              <a:rPr lang="el-GR" sz="4400" dirty="0" smtClean="0"/>
              <a:t>πλύση </a:t>
            </a:r>
            <a:r>
              <a:rPr lang="el-GR" sz="4400" dirty="0"/>
              <a:t>κ</a:t>
            </a:r>
            <a:r>
              <a:rPr lang="el-GR" sz="4400" dirty="0" smtClean="0"/>
              <a:t>αθετήρα </a:t>
            </a:r>
            <a:r>
              <a:rPr lang="el-GR" sz="4400" dirty="0"/>
              <a:t>ο</a:t>
            </a:r>
            <a:r>
              <a:rPr lang="el-GR" sz="4400" dirty="0" smtClean="0"/>
              <a:t>υροδόχου </a:t>
            </a:r>
            <a:r>
              <a:rPr lang="el-GR" sz="4400" dirty="0"/>
              <a:t>κ</a:t>
            </a:r>
            <a:r>
              <a:rPr lang="el-GR" sz="4400" dirty="0" smtClean="0"/>
              <a:t>ύστης </a:t>
            </a:r>
            <a:r>
              <a:rPr lang="el-GR" sz="3600" b="0" dirty="0" smtClean="0"/>
              <a:t>(Διαδικασία 1 από 6)</a:t>
            </a:r>
            <a:endParaRPr lang="el-GR" sz="3600" b="0" dirty="0"/>
          </a:p>
        </p:txBody>
      </p:sp>
      <p:sp>
        <p:nvSpPr>
          <p:cNvPr id="3" name="Θέση περιεχομένου 2"/>
          <p:cNvSpPr>
            <a:spLocks noGrp="1"/>
          </p:cNvSpPr>
          <p:nvPr>
            <p:ph idx="1"/>
          </p:nvPr>
        </p:nvSpPr>
        <p:spPr>
          <a:xfrm>
            <a:off x="457200" y="1412776"/>
            <a:ext cx="8229600" cy="4824536"/>
          </a:xfrm>
        </p:spPr>
        <p:txBody>
          <a:bodyPr>
            <a:noAutofit/>
          </a:bodyPr>
          <a:lstStyle/>
          <a:p>
            <a:pPr lvl="0">
              <a:lnSpc>
                <a:spcPct val="114000"/>
              </a:lnSpc>
            </a:pPr>
            <a:r>
              <a:rPr lang="el-GR" sz="2400" dirty="0"/>
              <a:t>Καλύπτουμε τον καθετήρα και τον ουροσυλλέκτη (στο σημείο σύνδεσης τους) με αποστειρωμένη γάζα με αντισηπτική διάλυση και καθαρίζουμε το σημείο σύνδεσης. Με νέα γάζα και αγγίζοντας μόνο τη γάζα, αποσυνδέουμε τον καθετήρα από τον ουροσυλλέκτη. Τυλίγουμε με τη γάζα το άκρο του ουροσυλλέκτη και το τοποθετούμε σε ασφαλές σημείο στο κρεβάτι του ασθενή</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4126752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Autofit/>
          </a:bodyPr>
          <a:lstStyle/>
          <a:p>
            <a:pPr lvl="0">
              <a:lnSpc>
                <a:spcPct val="114000"/>
              </a:lnSpc>
            </a:pPr>
            <a:r>
              <a:rPr lang="el-GR" sz="2400" dirty="0" smtClean="0"/>
              <a:t>Προσαρμόζουμε </a:t>
            </a:r>
            <a:r>
              <a:rPr lang="el-GR" sz="2400" dirty="0"/>
              <a:t>το ρύγχος της σύριγγας στον αυλό του καθετήρα προσέχοντας να μη μολύνουμε τα άκρα καθετήρα και σύριγγας και εγχύουμε ήπια το διάλυμα, γιατί έτσι προλαμβάνεται η βλάβη στο βλεννογόνο της ουροδόχου κύστης. Εάν το διάλυμα περιέχει κάποιο φάρμακο και πρόκειται να παραμείνει στη κύστη, ο καθετήρας θα πρέπει να κλειστεί με λαβίδα χωρίς δοντάκια για το χρονικό διάστημα που προβλέπεται από τις οδηγίες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
        <p:nvSpPr>
          <p:cNvPr id="6" name="Τίτλος 1"/>
          <p:cNvSpPr>
            <a:spLocks noGrp="1"/>
          </p:cNvSpPr>
          <p:nvPr>
            <p:ph type="title"/>
          </p:nvPr>
        </p:nvSpPr>
        <p:spPr>
          <a:xfrm>
            <a:off x="467544" y="116632"/>
            <a:ext cx="8229600" cy="1080120"/>
          </a:xfrm>
        </p:spPr>
        <p:txBody>
          <a:bodyPr>
            <a:normAutofit fontScale="90000"/>
          </a:bodyPr>
          <a:lstStyle/>
          <a:p>
            <a:r>
              <a:rPr lang="el-GR" sz="4400" dirty="0"/>
              <a:t>Ανοιχτή </a:t>
            </a:r>
            <a:r>
              <a:rPr lang="el-GR" sz="4400" dirty="0" smtClean="0"/>
              <a:t>πλύση </a:t>
            </a:r>
            <a:r>
              <a:rPr lang="el-GR" sz="4400" dirty="0"/>
              <a:t>κ</a:t>
            </a:r>
            <a:r>
              <a:rPr lang="el-GR" sz="4400" dirty="0" smtClean="0"/>
              <a:t>αθετήρα </a:t>
            </a:r>
            <a:r>
              <a:rPr lang="el-GR" sz="4400" dirty="0"/>
              <a:t>ο</a:t>
            </a:r>
            <a:r>
              <a:rPr lang="el-GR" sz="4400" dirty="0" smtClean="0"/>
              <a:t>υροδόχου </a:t>
            </a:r>
            <a:r>
              <a:rPr lang="el-GR" sz="4400" dirty="0"/>
              <a:t>κ</a:t>
            </a:r>
            <a:r>
              <a:rPr lang="el-GR" sz="4400" dirty="0" smtClean="0"/>
              <a:t>ύστης </a:t>
            </a:r>
            <a:r>
              <a:rPr lang="el-GR" sz="3600" b="0" dirty="0" smtClean="0"/>
              <a:t>(Διαδικασία 2 από 6)</a:t>
            </a:r>
            <a:endParaRPr lang="el-GR" sz="3600" b="0" dirty="0"/>
          </a:p>
        </p:txBody>
      </p:sp>
    </p:spTree>
    <p:extLst>
      <p:ext uri="{BB962C8B-B14F-4D97-AF65-F5344CB8AC3E}">
        <p14:creationId xmlns:p14="http://schemas.microsoft.com/office/powerpoint/2010/main" val="3147909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Autofit/>
          </a:bodyPr>
          <a:lstStyle/>
          <a:p>
            <a:pPr lvl="0">
              <a:lnSpc>
                <a:spcPct val="114000"/>
              </a:lnSpc>
            </a:pPr>
            <a:r>
              <a:rPr lang="el-GR" sz="2400" dirty="0" smtClean="0"/>
              <a:t>Αφαιρούμε </a:t>
            </a:r>
            <a:r>
              <a:rPr lang="el-GR" sz="2400" dirty="0"/>
              <a:t>τη σύριγγα και αφήνουμε το υγρό να παροχετευθεί μόνο του στο δεύτερο αποστειρωμένο νεφροειδές. Επαναλαμβάνουμε τη διαδικασία μέχρι τα ούρα να είναι διαυγή και να παροχετεύονται ελεύθερα. Εάν το υγρό δεν παροχετεύεται αναρροφούμε ήπια με τη σύριγγα. Εάν για δύο φορές εισάγουμε 50 </a:t>
            </a:r>
            <a:r>
              <a:rPr lang="en-US" sz="2400" dirty="0"/>
              <a:t>cc</a:t>
            </a:r>
            <a:r>
              <a:rPr lang="el-GR" sz="2400" dirty="0"/>
              <a:t> διαλύματος πλύσης και το υγρό δεν παροχετεύεται, τότε διακόπτουμε την πλύση και ειδοποιούμε το γιατρό.</a:t>
            </a:r>
          </a:p>
          <a:p>
            <a:pPr marL="0" indent="0">
              <a:lnSpc>
                <a:spcPct val="114000"/>
              </a:lnSpc>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
        <p:nvSpPr>
          <p:cNvPr id="6" name="Τίτλος 1"/>
          <p:cNvSpPr>
            <a:spLocks noGrp="1"/>
          </p:cNvSpPr>
          <p:nvPr>
            <p:ph type="title"/>
          </p:nvPr>
        </p:nvSpPr>
        <p:spPr>
          <a:xfrm>
            <a:off x="467544" y="116632"/>
            <a:ext cx="8229600" cy="1080120"/>
          </a:xfrm>
        </p:spPr>
        <p:txBody>
          <a:bodyPr>
            <a:normAutofit fontScale="90000"/>
          </a:bodyPr>
          <a:lstStyle/>
          <a:p>
            <a:r>
              <a:rPr lang="el-GR" sz="4400" dirty="0"/>
              <a:t>Ανοιχτή </a:t>
            </a:r>
            <a:r>
              <a:rPr lang="el-GR" sz="4400" dirty="0" smtClean="0"/>
              <a:t>πλύση </a:t>
            </a:r>
            <a:r>
              <a:rPr lang="el-GR" sz="4400" dirty="0"/>
              <a:t>κ</a:t>
            </a:r>
            <a:r>
              <a:rPr lang="el-GR" sz="4400" dirty="0" smtClean="0"/>
              <a:t>αθετήρα </a:t>
            </a:r>
            <a:r>
              <a:rPr lang="el-GR" sz="4400" dirty="0"/>
              <a:t>ο</a:t>
            </a:r>
            <a:r>
              <a:rPr lang="el-GR" sz="4400" dirty="0" smtClean="0"/>
              <a:t>υροδόχου </a:t>
            </a:r>
            <a:r>
              <a:rPr lang="el-GR" sz="4400" dirty="0"/>
              <a:t>κ</a:t>
            </a:r>
            <a:r>
              <a:rPr lang="el-GR" sz="4400" dirty="0" smtClean="0"/>
              <a:t>ύστης </a:t>
            </a:r>
            <a:r>
              <a:rPr lang="el-GR" sz="3600" b="0" dirty="0" smtClean="0"/>
              <a:t>(Διαδικασία 3 από 6)</a:t>
            </a:r>
            <a:endParaRPr lang="el-GR" sz="3600" b="0" dirty="0"/>
          </a:p>
        </p:txBody>
      </p:sp>
    </p:spTree>
    <p:extLst>
      <p:ext uri="{BB962C8B-B14F-4D97-AF65-F5344CB8AC3E}">
        <p14:creationId xmlns:p14="http://schemas.microsoft.com/office/powerpoint/2010/main" val="3051124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updated">
  <a:themeElements>
    <a:clrScheme name="Προσαρμοσμένο 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TotalTime>
  <Words>2118</Words>
  <Application>Microsoft Office PowerPoint</Application>
  <PresentationFormat>Προβολή στην οθόνη (4:3)</PresentationFormat>
  <Paragraphs>171</Paragraphs>
  <Slides>31</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31</vt:i4>
      </vt:variant>
    </vt:vector>
  </HeadingPairs>
  <TitlesOfParts>
    <vt:vector size="34" baseType="lpstr">
      <vt:lpstr>OC_template_updated</vt:lpstr>
      <vt:lpstr>2_OC_template_updated</vt:lpstr>
      <vt:lpstr>1_OC_template_updated</vt:lpstr>
      <vt:lpstr>Χειρουργική Νοσηλευτική ΙΙ (Ε)</vt:lpstr>
      <vt:lpstr>Εργαστήριο  Χειρουργική Νοσηλευτική ΙΙ</vt:lpstr>
      <vt:lpstr>Καθετήρες </vt:lpstr>
      <vt:lpstr>Γενικά στοιχεία</vt:lpstr>
      <vt:lpstr>Ανοιχτή πλύση καθετήρα ουροδόχου κύστης</vt:lpstr>
      <vt:lpstr>Ανοιχτή πλύση καθετήρα ουροδόχου κύστης (Εξοπλισμός)</vt:lpstr>
      <vt:lpstr>Ανοιχτή πλύση καθετήρα ουροδόχου κύστης (Διαδικασία 1 από 6)</vt:lpstr>
      <vt:lpstr>Ανοιχτή πλύση καθετήρα ουροδόχου κύστης (Διαδικασία 2 από 6)</vt:lpstr>
      <vt:lpstr>Ανοιχτή πλύση καθετήρα ουροδόχου κύστης (Διαδικασία 3 από 6)</vt:lpstr>
      <vt:lpstr>Ανοιχτή πλύση καθετήρα ουροδόχου κύστης (Διαδικασία 4 από 6)</vt:lpstr>
      <vt:lpstr>Ανοιχτή πλύση καθετήρα ουροδόχου κύστης (Διαδικασία 5 από 6)</vt:lpstr>
      <vt:lpstr>Ανοιχτή πλύση καθετήρα ουροδόχου κύστης (Διαδικασία 6 από 6)</vt:lpstr>
      <vt:lpstr>Κλειστή πλύση ουροδόχου κύστης</vt:lpstr>
      <vt:lpstr>Συνεχής κλειστή πλύση καθετήρα ουροδόχου κύστης (Εξοπλισμός)</vt:lpstr>
      <vt:lpstr>Συνεχής κλειστή πλύση ουροδόχου κύστης (Διαδικασία 1 από 9)</vt:lpstr>
      <vt:lpstr>Συνεχής κλειστή πλύση ουροδόχου κύστης (Διαδικασία 2 από 9)</vt:lpstr>
      <vt:lpstr>Συνεχής κλειστή πλύση ουροδόχου κύστης (Διαδικασία 3 από 9)</vt:lpstr>
      <vt:lpstr>Συνεχής κλειστή πλύση ουροδόχου κύστης (Διαδικασία 4 από 9)</vt:lpstr>
      <vt:lpstr>Συνεχής κλειστή πλύση ουροδόχου κύστης (Διαδικασία 5 από 9)</vt:lpstr>
      <vt:lpstr>Συνεχής κλειστή πλύση ουροδόχου κύστης (Διαδικασία 6 από 9)</vt:lpstr>
      <vt:lpstr>Συνεχής κλειστή πλύση ουροδόχου κύστης (Διαδικασία 7 από 9)</vt:lpstr>
      <vt:lpstr>Συνεχής κλειστή πλύση ουροδόχου κύστης (Διαδικασία 8 από 9)</vt:lpstr>
      <vt:lpstr>Συνεχής κλειστή πλύση ουροδόχου κύστης (Διαδικασία 9 από 9)</vt:lpstr>
      <vt:lpstr>Διαλείπουσα κλειστή πλύση ουροδόχου κύστης (για ενστάλαξη φαρμάκου στην ουροδόχο κύστη)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56</cp:revision>
  <dcterms:created xsi:type="dcterms:W3CDTF">2013-03-04T13:35:19Z</dcterms:created>
  <dcterms:modified xsi:type="dcterms:W3CDTF">2015-02-27T09:51:14Z</dcterms:modified>
</cp:coreProperties>
</file>