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0" r:id="rId2"/>
  </p:sldMasterIdLst>
  <p:notesMasterIdLst>
    <p:notesMasterId r:id="rId26"/>
  </p:notesMasterIdLst>
  <p:handoutMasterIdLst>
    <p:handoutMasterId r:id="rId27"/>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57" r:id="rId19"/>
    <p:sldId id="262" r:id="rId20"/>
    <p:sldId id="264" r:id="rId21"/>
    <p:sldId id="283" r:id="rId22"/>
    <p:sldId id="284"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44546D"/>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7772400" cy="16764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21336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21336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3"/>
          <p:cNvSpPr>
            <a:spLocks noGrp="1" noChangeArrowheads="1"/>
          </p:cNvSpPr>
          <p:nvPr>
            <p:ph type="dt" sz="half" idx="10"/>
          </p:nvPr>
        </p:nvSpPr>
        <p:spPr>
          <a:ln/>
        </p:spPr>
        <p:txBody>
          <a:bodyPr/>
          <a:lstStyle>
            <a:lvl1pPr>
              <a:defRPr/>
            </a:lvl1pPr>
          </a:lstStyle>
          <a:p>
            <a:pPr>
              <a:defRPr/>
            </a:pPr>
            <a:endParaRPr lang="el-G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p>
        </p:txBody>
      </p:sp>
      <p:sp>
        <p:nvSpPr>
          <p:cNvPr id="7" name="Rectangle 15"/>
          <p:cNvSpPr>
            <a:spLocks noGrp="1" noChangeArrowheads="1"/>
          </p:cNvSpPr>
          <p:nvPr>
            <p:ph type="sldNum" sz="quarter" idx="12"/>
          </p:nvPr>
        </p:nvSpPr>
        <p:spPr>
          <a:ln/>
        </p:spPr>
        <p:txBody>
          <a:bodyPr/>
          <a:lstStyle>
            <a:lvl1pPr>
              <a:defRPr/>
            </a:lvl1pPr>
          </a:lstStyle>
          <a:p>
            <a:pPr>
              <a:defRPr/>
            </a:pPr>
            <a:fld id="{CBFF420C-986C-4C2B-A13E-7B0B9ED5AEA0}" type="slidenum">
              <a:rPr lang="el-GR"/>
              <a:pPr>
                <a:defRPr/>
              </a:pPr>
              <a:t>‹#›</a:t>
            </a:fld>
            <a:endParaRPr lang="el-GR"/>
          </a:p>
        </p:txBody>
      </p:sp>
    </p:spTree>
    <p:extLst>
      <p:ext uri="{BB962C8B-B14F-4D97-AF65-F5344CB8AC3E}">
        <p14:creationId xmlns:p14="http://schemas.microsoft.com/office/powerpoint/2010/main" val="21976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l-GR"/>
          </a:p>
        </p:txBody>
      </p:sp>
      <p:sp>
        <p:nvSpPr>
          <p:cNvPr id="3" name="Rectangle 14"/>
          <p:cNvSpPr>
            <a:spLocks noGrp="1" noChangeArrowheads="1"/>
          </p:cNvSpPr>
          <p:nvPr>
            <p:ph type="ftr" sz="quarter" idx="11"/>
          </p:nvPr>
        </p:nvSpPr>
        <p:spPr>
          <a:ln/>
        </p:spPr>
        <p:txBody>
          <a:bodyPr/>
          <a:lstStyle>
            <a:lvl1pPr>
              <a:defRPr/>
            </a:lvl1pPr>
          </a:lstStyle>
          <a:p>
            <a:pPr>
              <a:defRPr/>
            </a:pPr>
            <a:endParaRPr lang="el-GR"/>
          </a:p>
        </p:txBody>
      </p:sp>
      <p:sp>
        <p:nvSpPr>
          <p:cNvPr id="4" name="Rectangle 15"/>
          <p:cNvSpPr>
            <a:spLocks noGrp="1" noChangeArrowheads="1"/>
          </p:cNvSpPr>
          <p:nvPr>
            <p:ph type="sldNum" sz="quarter" idx="12"/>
          </p:nvPr>
        </p:nvSpPr>
        <p:spPr>
          <a:ln/>
        </p:spPr>
        <p:txBody>
          <a:bodyPr/>
          <a:lstStyle>
            <a:lvl1pPr>
              <a:defRPr/>
            </a:lvl1pPr>
          </a:lstStyle>
          <a:p>
            <a:pPr>
              <a:defRPr/>
            </a:pPr>
            <a:fld id="{77F96C99-338D-4918-A97C-178839F88B87}" type="slidenum">
              <a:rPr lang="el-GR"/>
              <a:pPr>
                <a:defRPr/>
              </a:pPr>
              <a:t>‹#›</a:t>
            </a:fld>
            <a:endParaRPr lang="el-GR"/>
          </a:p>
        </p:txBody>
      </p:sp>
    </p:spTree>
    <p:extLst>
      <p:ext uri="{BB962C8B-B14F-4D97-AF65-F5344CB8AC3E}">
        <p14:creationId xmlns:p14="http://schemas.microsoft.com/office/powerpoint/2010/main" val="335102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66A4164-08C8-4B80-A154-321FE2060EC6}" type="slidenum">
              <a:rPr lang="el-GR"/>
              <a:pPr>
                <a:defRPr/>
              </a:pPr>
              <a:t>‹#›</a:t>
            </a:fld>
            <a:endParaRPr lang="el-GR"/>
          </a:p>
        </p:txBody>
      </p:sp>
    </p:spTree>
    <p:extLst>
      <p:ext uri="{BB962C8B-B14F-4D97-AF65-F5344CB8AC3E}">
        <p14:creationId xmlns:p14="http://schemas.microsoft.com/office/powerpoint/2010/main" val="1540979041"/>
      </p:ext>
    </p:extLst>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88837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2653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44540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57793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5188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Clr>
                <a:srgbClr val="44546D"/>
              </a:buClr>
              <a:buFont typeface="Wingdings" panose="05000000000000000000" pitchFamily="2" charset="2"/>
              <a:buChar cha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4889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462238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94431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95011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59292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Clr>
                <a:srgbClr val="44546D"/>
              </a:buClr>
              <a:buFont typeface="Wingdings" panose="05000000000000000000" pitchFamily="2" charset="2"/>
              <a:buChar cha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986659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9"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3798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Βιοηθική και Δεοντολογία στην Φυσικοθεραπεία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smtClean="0"/>
              <a:t>Η φυσικοθεραπεία ως επάγγελμα υγείας</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9</a:t>
            </a:r>
            <a:r>
              <a:rPr lang="en-US" sz="3100" b="0" dirty="0" smtClean="0"/>
              <a:t> </a:t>
            </a:r>
            <a:r>
              <a:rPr lang="el-GR" sz="3100" b="0" dirty="0"/>
              <a:t>από 15)</a:t>
            </a:r>
            <a:endParaRPr lang="el-GR" dirty="0"/>
          </a:p>
        </p:txBody>
      </p:sp>
      <p:sp>
        <p:nvSpPr>
          <p:cNvPr id="11266" name="Rectangle 3"/>
          <p:cNvSpPr>
            <a:spLocks noGrp="1" noChangeArrowheads="1"/>
          </p:cNvSpPr>
          <p:nvPr>
            <p:ph idx="1"/>
          </p:nvPr>
        </p:nvSpPr>
        <p:spPr/>
        <p:txBody>
          <a:bodyPr/>
          <a:lstStyle/>
          <a:p>
            <a:pPr eaLnBrk="1" hangingPunct="1"/>
            <a:r>
              <a:rPr lang="el-GR" altLang="el-GR" sz="2800" dirty="0" smtClean="0"/>
              <a:t>Στη σύγχρονη εποχή όμως έχουμε το φαινόμενο της αύξησης του Μ.Ο. ηλικίας,  επί πλέον την εμφάνιση των χρονίως πασχόντων που χρήζουν ιδιαίτερης αντιμετώπισης όχι μόνο από τον ιατρό αλλά κυρίως από το υπόλοιπο επιστημονικό προσωπικό στον χώρο της υγείας όπως φυσικοθεραπευτές, νοσηλευτές, </a:t>
            </a:r>
            <a:r>
              <a:rPr lang="el-GR" altLang="el-GR" sz="2800" dirty="0" err="1" smtClean="0"/>
              <a:t>εργοθεραπευτές</a:t>
            </a:r>
            <a:r>
              <a:rPr lang="el-GR" altLang="el-GR" sz="2800" dirty="0" smtClean="0"/>
              <a:t>, λογοθεραπευτές, ψυχολόγοι της υγείας κλπ. </a:t>
            </a:r>
          </a:p>
          <a:p>
            <a:pPr marL="0" indent="0" algn="r" eaLnBrk="1" hangingPunct="1">
              <a:buNone/>
            </a:pPr>
            <a:r>
              <a:rPr lang="el-GR" altLang="el-GR" sz="2000" dirty="0" smtClean="0"/>
              <a:t>(</a:t>
            </a:r>
            <a:r>
              <a:rPr lang="el-GR" altLang="el-GR" sz="2000" dirty="0" err="1" smtClean="0"/>
              <a:t>Λυρίτης</a:t>
            </a:r>
            <a:r>
              <a:rPr lang="el-GR" altLang="el-GR" sz="2000" dirty="0" smtClean="0"/>
              <a:t> 2000)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18171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a:t>(</a:t>
            </a:r>
            <a:r>
              <a:rPr lang="en-US" sz="3100" b="0" dirty="0" smtClean="0"/>
              <a:t>1</a:t>
            </a:r>
            <a:r>
              <a:rPr lang="el-GR" sz="3100" b="0" dirty="0"/>
              <a:t>0</a:t>
            </a:r>
            <a:r>
              <a:rPr lang="en-US" sz="3100" b="0" dirty="0" smtClean="0"/>
              <a:t> </a:t>
            </a:r>
            <a:r>
              <a:rPr lang="el-GR" sz="3100" b="0" dirty="0"/>
              <a:t>από 15)</a:t>
            </a:r>
            <a:endParaRPr lang="el-GR" dirty="0"/>
          </a:p>
        </p:txBody>
      </p:sp>
      <p:sp>
        <p:nvSpPr>
          <p:cNvPr id="12290" name="Rectangle 3"/>
          <p:cNvSpPr>
            <a:spLocks noGrp="1" noChangeArrowheads="1"/>
          </p:cNvSpPr>
          <p:nvPr>
            <p:ph idx="1"/>
          </p:nvPr>
        </p:nvSpPr>
        <p:spPr/>
        <p:txBody>
          <a:bodyPr>
            <a:normAutofit fontScale="92500"/>
          </a:bodyPr>
          <a:lstStyle/>
          <a:p>
            <a:pPr eaLnBrk="1" hangingPunct="1">
              <a:spcBef>
                <a:spcPts val="600"/>
              </a:spcBef>
            </a:pPr>
            <a:r>
              <a:rPr lang="el-GR" altLang="el-GR" sz="2800" dirty="0" smtClean="0"/>
              <a:t>Ο </a:t>
            </a:r>
            <a:r>
              <a:rPr lang="en-US" altLang="el-GR" sz="2800" dirty="0" smtClean="0"/>
              <a:t>Strauss</a:t>
            </a:r>
            <a:r>
              <a:rPr lang="el-GR" altLang="el-GR" sz="2800" dirty="0" smtClean="0"/>
              <a:t> (1985) αναπτύσσοντας την θεωρία πάνω στην οργάνωση της νοσοκομειακής περίθαλψης υιοθετεί τον όρο «εργασία πάνω στη διαδρομή της ασθενείας», εννοώντας </a:t>
            </a:r>
            <a:r>
              <a:rPr lang="el-GR" altLang="el-GR" sz="2800" b="1" dirty="0" smtClean="0">
                <a:solidFill>
                  <a:srgbClr val="820000"/>
                </a:solidFill>
              </a:rPr>
              <a:t>εκτός</a:t>
            </a:r>
            <a:r>
              <a:rPr lang="el-GR" altLang="el-GR" sz="2800" b="1" dirty="0" smtClean="0">
                <a:solidFill>
                  <a:srgbClr val="FFFF99"/>
                </a:solidFill>
              </a:rPr>
              <a:t> </a:t>
            </a:r>
            <a:r>
              <a:rPr lang="el-GR" altLang="el-GR" sz="2800" dirty="0" smtClean="0"/>
              <a:t>από την «εξέλιξη» της ασθένειας  σε σωματικό επίπεδο </a:t>
            </a:r>
            <a:r>
              <a:rPr lang="el-GR" altLang="el-GR" sz="2800" b="1" dirty="0" smtClean="0">
                <a:solidFill>
                  <a:srgbClr val="820000"/>
                </a:solidFill>
              </a:rPr>
              <a:t>και</a:t>
            </a:r>
            <a:r>
              <a:rPr lang="el-GR" altLang="el-GR" sz="2800" b="1" dirty="0" smtClean="0">
                <a:solidFill>
                  <a:srgbClr val="FFFF99"/>
                </a:solidFill>
              </a:rPr>
              <a:t> </a:t>
            </a:r>
            <a:r>
              <a:rPr lang="el-GR" altLang="el-GR" sz="2800" dirty="0" smtClean="0"/>
              <a:t>την όλη οργάνωση της εργασίας που ακολουθεί την πορεία της καθώς και την επίδραση από όλους  όσους εμπλέκονται. </a:t>
            </a:r>
            <a:endParaRPr lang="en-US" altLang="el-GR" sz="2800" dirty="0" smtClean="0"/>
          </a:p>
          <a:p>
            <a:pPr eaLnBrk="1" hangingPunct="1">
              <a:spcBef>
                <a:spcPts val="600"/>
              </a:spcBef>
            </a:pPr>
            <a:r>
              <a:rPr lang="el-GR" altLang="el-GR" sz="2800" dirty="0" smtClean="0"/>
              <a:t>Αυτοί μπορεί να είναι πολλοί και διαφορετικοί όπως ιατροί διαφόρων ειδικοτήτων, νοσηλευτές, φυσικοθεραπευτές, διαιτολόγοι, ειδικοί τεχνικοί κλπ».</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20867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1</a:t>
            </a:r>
            <a:r>
              <a:rPr lang="en-US" sz="3100" b="0" dirty="0" smtClean="0"/>
              <a:t>1 </a:t>
            </a:r>
            <a:r>
              <a:rPr lang="el-GR" sz="3100" b="0" dirty="0"/>
              <a:t>από 15)</a:t>
            </a:r>
            <a:endParaRPr lang="el-GR" dirty="0"/>
          </a:p>
        </p:txBody>
      </p:sp>
      <p:sp>
        <p:nvSpPr>
          <p:cNvPr id="13314" name="Rectangle 3"/>
          <p:cNvSpPr>
            <a:spLocks noGrp="1" noChangeArrowheads="1"/>
          </p:cNvSpPr>
          <p:nvPr>
            <p:ph idx="1"/>
          </p:nvPr>
        </p:nvSpPr>
        <p:spPr/>
        <p:txBody>
          <a:bodyPr/>
          <a:lstStyle/>
          <a:p>
            <a:pPr eaLnBrk="1" hangingPunct="1">
              <a:spcBef>
                <a:spcPts val="600"/>
              </a:spcBef>
            </a:pPr>
            <a:r>
              <a:rPr lang="el-GR" altLang="el-GR" sz="2400" dirty="0" smtClean="0"/>
              <a:t>Ένα άλλο στοιχείο που προκύπτει από τη διεθνή βιβλιογραφία και δημιουργεί πολλά ερωτηματικά, είναι η εμφάνιση του γιατρού ως </a:t>
            </a:r>
            <a:r>
              <a:rPr lang="el-GR" altLang="el-GR" sz="2400" b="1" dirty="0" smtClean="0"/>
              <a:t>«ηθικού πλειοδότη</a:t>
            </a:r>
            <a:r>
              <a:rPr lang="el-GR" altLang="el-GR" sz="2400" dirty="0" smtClean="0"/>
              <a:t>». Συμφωνεί κανείς εύκολα με τον </a:t>
            </a:r>
            <a:r>
              <a:rPr lang="en-US" altLang="el-GR" sz="2400" dirty="0" smtClean="0"/>
              <a:t>Parsons</a:t>
            </a:r>
            <a:r>
              <a:rPr lang="el-GR" altLang="el-GR" sz="2400" dirty="0" smtClean="0"/>
              <a:t> σε μια πρώτη σκέψη, ότι ο ρόλος του γιατρού μέσα στην κοινωνία  είναι ευεργετικός. </a:t>
            </a:r>
            <a:endParaRPr lang="en-US" altLang="el-GR" sz="2400" dirty="0" smtClean="0"/>
          </a:p>
          <a:p>
            <a:pPr eaLnBrk="1" hangingPunct="1">
              <a:spcBef>
                <a:spcPts val="600"/>
              </a:spcBef>
            </a:pPr>
            <a:r>
              <a:rPr lang="el-GR" altLang="el-GR" sz="2400" dirty="0" smtClean="0"/>
              <a:t>Από τις μελέτες όμως των </a:t>
            </a:r>
            <a:r>
              <a:rPr lang="en-US" altLang="el-GR" sz="2400" dirty="0" err="1" smtClean="0"/>
              <a:t>Scheff</a:t>
            </a:r>
            <a:r>
              <a:rPr lang="el-GR" altLang="el-GR" sz="2400" dirty="0" smtClean="0"/>
              <a:t>(1975), </a:t>
            </a:r>
            <a:r>
              <a:rPr lang="en-US" altLang="el-GR" sz="2400" dirty="0" err="1" smtClean="0"/>
              <a:t>Illich</a:t>
            </a:r>
            <a:r>
              <a:rPr lang="el-GR" altLang="el-GR" sz="2400" dirty="0" smtClean="0"/>
              <a:t> (1975) και </a:t>
            </a:r>
            <a:r>
              <a:rPr lang="en-US" altLang="el-GR" sz="2400" dirty="0" err="1" smtClean="0"/>
              <a:t>Freidson</a:t>
            </a:r>
            <a:r>
              <a:rPr lang="el-GR" altLang="el-GR" sz="2400" dirty="0" smtClean="0"/>
              <a:t> (1984)  φαίνεται ότι ισχυροποιείται η θέση του γιατρού όχι μέσα από το ενεργητικό του έργο άλλα από τη δυνατότητα που του δίνει η άσκηση του επαγγέλματος του να υπεισέρχεται σε θέματα ηθικής, και </a:t>
            </a:r>
            <a:r>
              <a:rPr lang="el-GR" altLang="el-GR" sz="2400" b="1" dirty="0" smtClean="0">
                <a:solidFill>
                  <a:srgbClr val="820000"/>
                </a:solidFill>
              </a:rPr>
              <a:t>γενικότερα της ιδιωτικής ζωής του ανθρώπου</a:t>
            </a:r>
            <a:r>
              <a:rPr lang="en-US" altLang="el-GR" sz="2400" b="1" dirty="0" smtClean="0">
                <a:solidFill>
                  <a:srgbClr val="820000"/>
                </a:solidFill>
              </a:rPr>
              <a:t>.</a:t>
            </a:r>
            <a:r>
              <a:rPr lang="el-GR" altLang="el-GR" sz="2400" b="1" dirty="0" smtClean="0">
                <a:solidFill>
                  <a:srgbClr val="820000"/>
                </a:solidFill>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75112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a:t>(</a:t>
            </a:r>
            <a:r>
              <a:rPr lang="en-US" sz="3100" b="0" dirty="0" smtClean="0"/>
              <a:t>1</a:t>
            </a:r>
            <a:r>
              <a:rPr lang="el-GR" sz="3100" b="0" dirty="0" smtClean="0"/>
              <a:t>2</a:t>
            </a:r>
            <a:r>
              <a:rPr lang="en-US" sz="3100" b="0" dirty="0" smtClean="0"/>
              <a:t> </a:t>
            </a:r>
            <a:r>
              <a:rPr lang="el-GR" sz="3100" b="0" dirty="0"/>
              <a:t>από 15)</a:t>
            </a:r>
            <a:endParaRPr lang="el-GR" dirty="0"/>
          </a:p>
        </p:txBody>
      </p:sp>
      <p:sp>
        <p:nvSpPr>
          <p:cNvPr id="14338" name="Rectangle 3"/>
          <p:cNvSpPr>
            <a:spLocks noGrp="1" noChangeArrowheads="1"/>
          </p:cNvSpPr>
          <p:nvPr>
            <p:ph idx="1"/>
          </p:nvPr>
        </p:nvSpPr>
        <p:spPr>
          <a:xfrm>
            <a:off x="457200" y="1484784"/>
            <a:ext cx="8229600" cy="5256584"/>
          </a:xfrm>
        </p:spPr>
        <p:txBody>
          <a:bodyPr>
            <a:normAutofit lnSpcReduction="10000"/>
          </a:bodyPr>
          <a:lstStyle/>
          <a:p>
            <a:pPr eaLnBrk="1" hangingPunct="1"/>
            <a:r>
              <a:rPr lang="el-GR" altLang="el-GR" sz="2400" dirty="0" smtClean="0"/>
              <a:t>Διερευνώντας τους χώρους εργασίας και  τα επαγγελματικά δικαιώματα των φυσικοθεραπευτών παρατηρούνται πολλά κοινά στοιχεία κατά την άσκηση του επαγγέλματος με αυτή των γιατρών (ΠΣΦ, ΠΕΕΦ).</a:t>
            </a:r>
          </a:p>
          <a:p>
            <a:pPr eaLnBrk="1" hangingPunct="1"/>
            <a:r>
              <a:rPr lang="el-GR" altLang="el-GR" sz="2400" dirty="0" smtClean="0"/>
              <a:t>Α'  Ασκούν </a:t>
            </a:r>
            <a:r>
              <a:rPr lang="el-GR" altLang="el-GR" sz="2400" b="1" dirty="0" smtClean="0"/>
              <a:t>θεραπευτικό</a:t>
            </a:r>
            <a:r>
              <a:rPr lang="el-GR" altLang="el-GR" sz="2400" dirty="0" smtClean="0"/>
              <a:t> έργο ολοκληρωμένο όπως οι περισσότερες ιατρικές ειδικότητες</a:t>
            </a:r>
          </a:p>
          <a:p>
            <a:pPr eaLnBrk="1" hangingPunct="1"/>
            <a:r>
              <a:rPr lang="el-GR" altLang="el-GR" sz="2400" dirty="0" smtClean="0"/>
              <a:t>Β'  Ασκούν το επάγγελμα σε ιδιωτικό επίπεδο (εργαστήρια φυσικοθεραπείας) και κατ‘</a:t>
            </a:r>
            <a:r>
              <a:rPr lang="en-US" altLang="el-GR" sz="2400" dirty="0" smtClean="0"/>
              <a:t> </a:t>
            </a:r>
            <a:r>
              <a:rPr lang="el-GR" altLang="el-GR" sz="2400" dirty="0" smtClean="0"/>
              <a:t>οίκον νοσηλεία και νοσοκομειακό επίπεδο.</a:t>
            </a:r>
          </a:p>
          <a:p>
            <a:pPr eaLnBrk="1" hangingPunct="1"/>
            <a:r>
              <a:rPr lang="el-GR" altLang="el-GR" sz="2400" dirty="0" smtClean="0"/>
              <a:t>Γ΄Ο φυσικοθεραπευτής λόγω ειδικών παθήσεων, τις οποίες καλείται να αντιμετωπίσει πιθανόν να εμπίπτει στην περίπτωση του " ηθικού πλειοδότη έναντι των ασθενών του. Παραδείγματα που εμπλέκεται η σχέση θεραπευτή με την ιδιωτική ζωή ασθενούς</a:t>
            </a:r>
            <a:r>
              <a:rPr lang="en-US" altLang="el-GR" sz="2400" dirty="0" smtClean="0"/>
              <a:t>.</a:t>
            </a:r>
            <a:endParaRPr lang="el-GR" altLang="el-GR" sz="24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97648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a:t>(</a:t>
            </a:r>
            <a:r>
              <a:rPr lang="en-US" sz="3100" b="0" dirty="0" smtClean="0"/>
              <a:t>1</a:t>
            </a:r>
            <a:r>
              <a:rPr lang="el-GR" sz="3100" b="0" dirty="0" smtClean="0"/>
              <a:t>3</a:t>
            </a:r>
            <a:r>
              <a:rPr lang="en-US" sz="3100" b="0" dirty="0" smtClean="0"/>
              <a:t> </a:t>
            </a:r>
            <a:r>
              <a:rPr lang="el-GR" sz="3100" b="0" dirty="0"/>
              <a:t>από 15)</a:t>
            </a:r>
            <a:endParaRPr lang="el-GR" altLang="el-GR" dirty="0" smtClean="0"/>
          </a:p>
        </p:txBody>
      </p:sp>
      <p:sp>
        <p:nvSpPr>
          <p:cNvPr id="15363" name="Rectangle 3"/>
          <p:cNvSpPr>
            <a:spLocks noGrp="1" noChangeArrowheads="1"/>
          </p:cNvSpPr>
          <p:nvPr>
            <p:ph idx="1"/>
          </p:nvPr>
        </p:nvSpPr>
        <p:spPr/>
        <p:txBody>
          <a:bodyPr/>
          <a:lstStyle/>
          <a:p>
            <a:pPr eaLnBrk="1" hangingPunct="1">
              <a:lnSpc>
                <a:spcPct val="90000"/>
              </a:lnSpc>
            </a:pPr>
            <a:r>
              <a:rPr lang="en-US" altLang="el-GR" sz="2400" dirty="0" smtClean="0"/>
              <a:t>H</a:t>
            </a:r>
            <a:r>
              <a:rPr lang="el-GR" altLang="el-GR" sz="2400" dirty="0" smtClean="0"/>
              <a:t> σχολή Φυσικοθεραπείας λειτουργεί στην τριτοβάθμια εκπαίδευση από το 1963. </a:t>
            </a:r>
          </a:p>
          <a:p>
            <a:pPr eaLnBrk="1" hangingPunct="1">
              <a:lnSpc>
                <a:spcPct val="90000"/>
              </a:lnSpc>
            </a:pPr>
            <a:r>
              <a:rPr lang="el-GR" altLang="el-GR" sz="2400" dirty="0" smtClean="0"/>
              <a:t>Σήμερα λειτουργούν 4 σχολές όπου διδάσκουν φυσικοθεραπευτές, κάτοχοι μεταπτυχιακών τίτλων.</a:t>
            </a:r>
          </a:p>
          <a:p>
            <a:pPr eaLnBrk="1" hangingPunct="1">
              <a:lnSpc>
                <a:spcPct val="90000"/>
              </a:lnSpc>
            </a:pPr>
            <a:r>
              <a:rPr lang="el-GR" altLang="el-GR" sz="2400" dirty="0" smtClean="0"/>
              <a:t>Έχουν οργανωθεί 3 συλλογικά όργανα, ένα πανελλήνιο θεσμικό ΠΣΦ, ένα εργασιακό σωματείο ΠΕΕΦ και μια επιστημονική εταιρεία μέλος διεθνών επιστημονικών εταιρειών </a:t>
            </a:r>
            <a:r>
              <a:rPr lang="el-GR" altLang="el-GR" sz="2400" dirty="0" smtClean="0"/>
              <a:t>ΕΕΕΦ</a:t>
            </a:r>
            <a:r>
              <a:rPr lang="en-US" altLang="el-GR" sz="2400" dirty="0" smtClean="0"/>
              <a:t>.</a:t>
            </a:r>
            <a:endParaRPr lang="el-GR" altLang="el-GR" sz="2400" dirty="0" smtClean="0"/>
          </a:p>
          <a:p>
            <a:pPr eaLnBrk="1" hangingPunct="1">
              <a:lnSpc>
                <a:spcPct val="90000"/>
              </a:lnSpc>
            </a:pPr>
            <a:r>
              <a:rPr lang="el-GR" altLang="el-GR" sz="2400" dirty="0" smtClean="0"/>
              <a:t>Διαθέτει μέσω των συλλογικών οργάνων σύστημα πειθαρχικού και αυτοελέγχου για τα </a:t>
            </a:r>
            <a:r>
              <a:rPr lang="el-GR" altLang="el-GR" sz="2400" dirty="0" smtClean="0"/>
              <a:t>μέλη</a:t>
            </a:r>
            <a:r>
              <a:rPr lang="en-US" altLang="el-GR" sz="2400" dirty="0" smtClean="0"/>
              <a:t>.</a:t>
            </a:r>
            <a:endParaRPr lang="el-GR" altLang="el-GR" sz="24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15733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a:t>(</a:t>
            </a:r>
            <a:r>
              <a:rPr lang="en-US" sz="3100" b="0" dirty="0" smtClean="0"/>
              <a:t>1</a:t>
            </a:r>
            <a:r>
              <a:rPr lang="el-GR" sz="3100" b="0" dirty="0" smtClean="0"/>
              <a:t>4</a:t>
            </a:r>
            <a:r>
              <a:rPr lang="en-US" sz="3100" b="0" dirty="0" smtClean="0"/>
              <a:t> </a:t>
            </a:r>
            <a:r>
              <a:rPr lang="el-GR" sz="3100" b="0" dirty="0"/>
              <a:t>από 15)</a:t>
            </a:r>
            <a:endParaRPr lang="el-GR" dirty="0"/>
          </a:p>
        </p:txBody>
      </p:sp>
      <p:sp>
        <p:nvSpPr>
          <p:cNvPr id="16386" name="Rectangle 3"/>
          <p:cNvSpPr>
            <a:spLocks noGrp="1" noChangeArrowheads="1"/>
          </p:cNvSpPr>
          <p:nvPr>
            <p:ph idx="1"/>
          </p:nvPr>
        </p:nvSpPr>
        <p:spPr/>
        <p:txBody>
          <a:bodyPr/>
          <a:lstStyle/>
          <a:p>
            <a:pPr eaLnBrk="1" hangingPunct="1"/>
            <a:r>
              <a:rPr lang="el-GR" altLang="el-GR" sz="2800" dirty="0" smtClean="0"/>
              <a:t>Η αύξηση του ΜΟ ηλικίας, ο αστικός τρόπος ζωής, η αύξηση των τροχαίων ατυχημάτων  και γενικότερα η  διαφοροποίηση της αντίληψης της Ελληνικής κοινωνίας για την ποιότητα ζωής δημιουργούν καθημερινά νέες ανάγκες για </a:t>
            </a:r>
            <a:r>
              <a:rPr lang="el-GR" altLang="el-GR" sz="2800" b="1" dirty="0" smtClean="0">
                <a:solidFill>
                  <a:srgbClr val="820000"/>
                </a:solidFill>
              </a:rPr>
              <a:t>«ειδικά θεραπευτικά προγράμματα αποκατάστασης»</a:t>
            </a:r>
            <a:r>
              <a:rPr lang="el-GR" altLang="el-GR" sz="2800" b="1" dirty="0" smtClean="0"/>
              <a:t> </a:t>
            </a:r>
            <a:r>
              <a:rPr lang="el-GR" altLang="el-GR" sz="2800" dirty="0" smtClean="0"/>
              <a:t>από εξειδικευμένους επαγγελματίες απαραίτητους στα σύγχρονα συστήματα </a:t>
            </a:r>
            <a:r>
              <a:rPr lang="el-GR" altLang="el-GR" sz="2800" dirty="0" smtClean="0"/>
              <a:t>Υγείας</a:t>
            </a:r>
            <a:r>
              <a:rPr lang="en-US" altLang="el-GR" sz="2800" dirty="0" smtClean="0"/>
              <a:t>.</a:t>
            </a:r>
            <a:endParaRPr lang="el-GR" altLang="el-GR" sz="28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21710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a:t>(</a:t>
            </a:r>
            <a:r>
              <a:rPr lang="en-US" sz="3100" b="0" dirty="0" smtClean="0"/>
              <a:t>1</a:t>
            </a:r>
            <a:r>
              <a:rPr lang="el-GR" sz="3100" b="0" dirty="0" smtClean="0"/>
              <a:t>5</a:t>
            </a:r>
            <a:r>
              <a:rPr lang="en-US" sz="3100" b="0" dirty="0" smtClean="0"/>
              <a:t> </a:t>
            </a:r>
            <a:r>
              <a:rPr lang="el-GR" sz="3100" b="0" dirty="0"/>
              <a:t>από 15)</a:t>
            </a:r>
            <a:endParaRPr lang="el-GR" dirty="0"/>
          </a:p>
        </p:txBody>
      </p:sp>
      <p:sp>
        <p:nvSpPr>
          <p:cNvPr id="17410" name="Rectangle 3"/>
          <p:cNvSpPr>
            <a:spLocks noGrp="1" noChangeArrowheads="1"/>
          </p:cNvSpPr>
          <p:nvPr>
            <p:ph idx="1"/>
          </p:nvPr>
        </p:nvSpPr>
        <p:spPr/>
        <p:txBody>
          <a:bodyPr/>
          <a:lstStyle/>
          <a:p>
            <a:pPr eaLnBrk="1" hangingPunct="1"/>
            <a:r>
              <a:rPr lang="el-GR" altLang="el-GR" sz="2800" dirty="0" smtClean="0"/>
              <a:t>Η </a:t>
            </a:r>
            <a:r>
              <a:rPr lang="el-GR" altLang="el-GR" sz="2800" b="1" dirty="0" smtClean="0"/>
              <a:t>Φυσικοθεραπεία </a:t>
            </a:r>
            <a:r>
              <a:rPr lang="el-GR" altLang="el-GR" sz="2800" dirty="0" smtClean="0"/>
              <a:t>σήμερα εμφανίζεται</a:t>
            </a:r>
            <a:r>
              <a:rPr lang="en-US" altLang="el-GR" sz="2800" dirty="0" smtClean="0"/>
              <a:t> </a:t>
            </a:r>
            <a:r>
              <a:rPr lang="el-GR" altLang="el-GR" sz="2800" dirty="0" smtClean="0"/>
              <a:t>διεθνώς  ως χώρος που τηρεί τις προδιαγραφές να αποκαλείται επάγγελμα, το οποίο απέκτησε μία  σημαντική θέση στο χώρο της υγείας  και έτσι πρέπει να αντιμετωπίζεται από την πολιτεία, σε σχέση με τις νομοθετικές αλλαγές που θα κλιμακωθούν τόσο στην εκπαίδευση όσο και στα επαγγελματικά δικαιώματα και υποχρεώσεις.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18601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9: Η φυσικοθεραπεία ως επάγγελμα </a:t>
            </a:r>
            <a:r>
              <a:rPr lang="el-GR" sz="2000" dirty="0" smtClean="0"/>
              <a:t>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a:t>
            </a:r>
            <a:r>
              <a:rPr lang="el-GR" dirty="0" smtClean="0"/>
              <a:t>υγείας</a:t>
            </a:r>
            <a:r>
              <a:rPr lang="en-US" dirty="0" smtClean="0"/>
              <a:t/>
            </a:r>
            <a:br>
              <a:rPr lang="en-US" dirty="0" smtClean="0"/>
            </a:br>
            <a:r>
              <a:rPr lang="en-US" sz="3100" b="0" dirty="0" smtClean="0"/>
              <a:t>(1 </a:t>
            </a:r>
            <a:r>
              <a:rPr lang="el-GR" sz="3100" b="0" dirty="0" smtClean="0"/>
              <a:t>από 15)</a:t>
            </a:r>
            <a:endParaRPr lang="el-GR" sz="3100" b="0" dirty="0"/>
          </a:p>
        </p:txBody>
      </p:sp>
      <p:sp>
        <p:nvSpPr>
          <p:cNvPr id="3074" name="Rectangle 3"/>
          <p:cNvSpPr>
            <a:spLocks noGrp="1" noChangeArrowheads="1"/>
          </p:cNvSpPr>
          <p:nvPr>
            <p:ph idx="1"/>
          </p:nvPr>
        </p:nvSpPr>
        <p:spPr/>
        <p:txBody>
          <a:bodyPr>
            <a:normAutofit/>
          </a:bodyPr>
          <a:lstStyle/>
          <a:p>
            <a:pPr eaLnBrk="1" hangingPunct="1"/>
            <a:r>
              <a:rPr lang="el-GR" altLang="el-GR" sz="2800" dirty="0" smtClean="0"/>
              <a:t>Ποια είναι η θέση της επιστήμης της φυσικοθεραπείας στο χώρο της υγείας σύμφωνα με τις σύγχρονες κοινωνιολογικές μελέτες για τον «όρο» </a:t>
            </a:r>
            <a:r>
              <a:rPr lang="el-GR" altLang="el-GR" sz="2800" b="1" dirty="0" smtClean="0"/>
              <a:t>επάγγελμα</a:t>
            </a:r>
            <a:r>
              <a:rPr lang="en-US" altLang="el-GR" sz="2800" b="1" dirty="0" smtClean="0"/>
              <a:t>;</a:t>
            </a:r>
            <a:endParaRPr lang="el-GR" altLang="el-GR" sz="28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96092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88498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051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solidFill>
                  <a:prstClr val="black"/>
                </a:solidFill>
              </a:rPr>
              <a:t>Η φυσικοθεραπεία ως επάγγελμα υγείας</a:t>
            </a:r>
            <a:r>
              <a:rPr lang="en-US" dirty="0">
                <a:solidFill>
                  <a:prstClr val="black"/>
                </a:solidFill>
              </a:rPr>
              <a:t/>
            </a:r>
            <a:br>
              <a:rPr lang="en-US" dirty="0">
                <a:solidFill>
                  <a:prstClr val="black"/>
                </a:solidFill>
              </a:rPr>
            </a:b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 </a:t>
            </a:r>
            <a:r>
              <a:rPr lang="el-GR" sz="3100" b="0" dirty="0">
                <a:solidFill>
                  <a:prstClr val="black"/>
                </a:solidFill>
              </a:rPr>
              <a:t>από 15)</a:t>
            </a:r>
            <a:endParaRPr lang="el-GR" dirty="0"/>
          </a:p>
        </p:txBody>
      </p:sp>
      <p:sp>
        <p:nvSpPr>
          <p:cNvPr id="4098" name="Rectangle 3"/>
          <p:cNvSpPr>
            <a:spLocks noGrp="1" noChangeArrowheads="1"/>
          </p:cNvSpPr>
          <p:nvPr>
            <p:ph idx="1"/>
          </p:nvPr>
        </p:nvSpPr>
        <p:spPr/>
        <p:txBody>
          <a:bodyPr/>
          <a:lstStyle/>
          <a:p>
            <a:pPr eaLnBrk="1" hangingPunct="1"/>
            <a:r>
              <a:rPr lang="el-GR" altLang="el-GR" sz="2800" b="1" dirty="0" smtClean="0"/>
              <a:t>ΔΙΕΡΕΥΝΗΘΗΚΕ </a:t>
            </a:r>
            <a:r>
              <a:rPr lang="el-GR" altLang="el-GR" sz="2800" dirty="0" smtClean="0"/>
              <a:t>η σύγχρονη αρθογραφία που αφορά στα επαγγέλματα υγείας προς δύο κατευθύνσεις.</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80744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3</a:t>
            </a:r>
            <a:r>
              <a:rPr lang="en-US" sz="3100" b="0" dirty="0" smtClean="0"/>
              <a:t> </a:t>
            </a:r>
            <a:r>
              <a:rPr lang="el-GR" sz="3100" b="0" dirty="0"/>
              <a:t>από 15)</a:t>
            </a:r>
            <a:endParaRPr lang="el-GR" dirty="0"/>
          </a:p>
        </p:txBody>
      </p:sp>
      <p:sp>
        <p:nvSpPr>
          <p:cNvPr id="5122" name="Rectangle 3"/>
          <p:cNvSpPr>
            <a:spLocks noGrp="1" noChangeArrowheads="1"/>
          </p:cNvSpPr>
          <p:nvPr>
            <p:ph idx="1"/>
          </p:nvPr>
        </p:nvSpPr>
        <p:spPr/>
        <p:txBody>
          <a:bodyPr>
            <a:normAutofit/>
          </a:bodyPr>
          <a:lstStyle/>
          <a:p>
            <a:pPr eaLnBrk="1" hangingPunct="1"/>
            <a:r>
              <a:rPr lang="el-GR" altLang="el-GR" sz="2800" dirty="0" smtClean="0"/>
              <a:t>Πρώτον σε σχέση με τις κοινωνιολογικές μελέτες που υποστηρίζουν την αντίληψη, ότι ένα εργασιακό μοντέλο δικαιούται να φέρει τον όρο επάγγελμα,-</a:t>
            </a:r>
            <a:r>
              <a:rPr lang="en-US" altLang="el-GR" sz="2800" dirty="0" smtClean="0"/>
              <a:t>profession</a:t>
            </a:r>
            <a:r>
              <a:rPr lang="el-GR" altLang="el-GR" sz="2800" dirty="0" smtClean="0"/>
              <a:t>,εάν καθορίζεται ως μια διεργασία που διαφέρει από τις γενικά ονομαζόμενες επαγγελματικές δραστηριότητες, ως προς τα στοιχεία που το </a:t>
            </a:r>
            <a:r>
              <a:rPr lang="el-GR" altLang="el-GR" sz="2800" dirty="0" smtClean="0"/>
              <a:t>συνθέτουν</a:t>
            </a:r>
            <a:r>
              <a:rPr lang="en-US" altLang="el-GR" sz="2800" dirty="0" smtClean="0"/>
              <a:t>.</a:t>
            </a:r>
            <a:endParaRPr lang="el-GR" altLang="el-GR" sz="28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60573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4</a:t>
            </a:r>
            <a:r>
              <a:rPr lang="en-US" sz="3100" b="0" dirty="0" smtClean="0"/>
              <a:t> </a:t>
            </a:r>
            <a:r>
              <a:rPr lang="el-GR" sz="3100" b="0" dirty="0"/>
              <a:t>από 15)</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800" dirty="0" smtClean="0"/>
              <a:t>Δεύτερον σε σχέση με την εκπαιδευτική διαδικασία, την οργάνωση συλλογικών επιστημονικών και συνδικαλιστικών οργάνων καθώς και την νομοθεσία που καθορίζει τα επαγγελματικά δικαιώματα στην Ελλάδα και την Ε.Ε.</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87771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5</a:t>
            </a:r>
            <a:r>
              <a:rPr lang="en-US" sz="3100" b="0" dirty="0" smtClean="0"/>
              <a:t> </a:t>
            </a:r>
            <a:r>
              <a:rPr lang="el-GR" sz="3100" b="0" dirty="0"/>
              <a:t>από 15)</a:t>
            </a:r>
            <a:endParaRPr lang="el-GR" dirty="0"/>
          </a:p>
        </p:txBody>
      </p:sp>
      <p:sp>
        <p:nvSpPr>
          <p:cNvPr id="7170" name="Rectangle 3"/>
          <p:cNvSpPr>
            <a:spLocks noGrp="1" noChangeArrowheads="1"/>
          </p:cNvSpPr>
          <p:nvPr>
            <p:ph idx="1"/>
          </p:nvPr>
        </p:nvSpPr>
        <p:spPr/>
        <p:txBody>
          <a:bodyPr/>
          <a:lstStyle/>
          <a:p>
            <a:pPr eaLnBrk="1" hangingPunct="1"/>
            <a:r>
              <a:rPr lang="el-GR" altLang="el-GR" sz="2800" dirty="0" smtClean="0"/>
              <a:t>Αυτά εντοπίζονται κυρίως στην υποχρεωτική γενική και εξειδικευμένη γνώση, στον προσανατολισμό παροχής υπηρεσιών, με προορισμό ενός λειτουργήματος προς τον πληθυσμό. .(</a:t>
            </a:r>
            <a:r>
              <a:rPr lang="en-US" altLang="el-GR" sz="2800" dirty="0" err="1" smtClean="0"/>
              <a:t>Freidson</a:t>
            </a:r>
            <a:r>
              <a:rPr lang="el-GR" altLang="el-GR" sz="2800" dirty="0" smtClean="0"/>
              <a:t> 1970). </a:t>
            </a:r>
          </a:p>
          <a:p>
            <a:pPr eaLnBrk="1" hangingPunct="1"/>
            <a:r>
              <a:rPr lang="el-GR" altLang="el-GR" sz="2800" dirty="0" smtClean="0"/>
              <a:t>Τα</a:t>
            </a:r>
            <a:r>
              <a:rPr lang="el-GR" altLang="el-GR" sz="2800" dirty="0" smtClean="0">
                <a:solidFill>
                  <a:srgbClr val="FFFF99"/>
                </a:solidFill>
              </a:rPr>
              <a:t> </a:t>
            </a:r>
            <a:r>
              <a:rPr lang="el-GR" altLang="el-GR" sz="2800" b="1" dirty="0" smtClean="0">
                <a:solidFill>
                  <a:srgbClr val="820000"/>
                </a:solidFill>
              </a:rPr>
              <a:t>«επαγγέλματα»</a:t>
            </a:r>
            <a:r>
              <a:rPr lang="el-GR" altLang="el-GR" sz="2800" dirty="0" smtClean="0">
                <a:solidFill>
                  <a:srgbClr val="FFFF99"/>
                </a:solidFill>
              </a:rPr>
              <a:t> </a:t>
            </a:r>
            <a:r>
              <a:rPr lang="el-GR" altLang="el-GR" sz="2800" dirty="0" smtClean="0"/>
              <a:t>οφείλουν να κατέχουν τον </a:t>
            </a:r>
            <a:r>
              <a:rPr lang="el-GR" altLang="el-GR" sz="2800" b="1" dirty="0" smtClean="0"/>
              <a:t>αυτοέλεγχο των σπουδών τους και το μονοπώλιο της δραστηριότητάς τους, να οργανώνουν την αυτονομία τους μέσα από δικούς τους συλλόγους.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8151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6</a:t>
            </a:r>
            <a:r>
              <a:rPr lang="en-US" sz="3100" b="0" dirty="0" smtClean="0"/>
              <a:t> </a:t>
            </a:r>
            <a:r>
              <a:rPr lang="el-GR" sz="3100" b="0" dirty="0"/>
              <a:t>από 15)</a:t>
            </a:r>
            <a:endParaRPr lang="el-GR" dirty="0"/>
          </a:p>
        </p:txBody>
      </p:sp>
      <p:sp>
        <p:nvSpPr>
          <p:cNvPr id="8194" name="Rectangle 3"/>
          <p:cNvSpPr>
            <a:spLocks noGrp="1" noChangeArrowheads="1"/>
          </p:cNvSpPr>
          <p:nvPr>
            <p:ph idx="1"/>
          </p:nvPr>
        </p:nvSpPr>
        <p:spPr/>
        <p:txBody>
          <a:bodyPr/>
          <a:lstStyle/>
          <a:p>
            <a:pPr eaLnBrk="1" hangingPunct="1">
              <a:spcBef>
                <a:spcPts val="600"/>
              </a:spcBef>
            </a:pPr>
            <a:r>
              <a:rPr lang="el-GR" altLang="el-GR" sz="2800" dirty="0" smtClean="0"/>
              <a:t>Κατά  την </a:t>
            </a:r>
            <a:r>
              <a:rPr lang="en-US" altLang="el-GR" sz="2800" dirty="0" err="1" smtClean="0"/>
              <a:t>Herzlich</a:t>
            </a:r>
            <a:r>
              <a:rPr lang="el-GR" altLang="el-GR" sz="2800" dirty="0" smtClean="0"/>
              <a:t> οι ιατροί καλύπτουν πλήρως αυτές τις προϋποθέσεις σε αντίθεση με τα άλλα επαγγέλματα υγείας τα οποία θεωρούνται εξαρτώμενα από αυτούς. </a:t>
            </a:r>
            <a:endParaRPr lang="en-US" altLang="el-GR" sz="2800" dirty="0" smtClean="0"/>
          </a:p>
          <a:p>
            <a:pPr eaLnBrk="1" hangingPunct="1">
              <a:spcBef>
                <a:spcPts val="600"/>
              </a:spcBef>
            </a:pPr>
            <a:r>
              <a:rPr lang="el-GR" altLang="el-GR" sz="2800" dirty="0" smtClean="0"/>
              <a:t>Παρόλο όμως που το 1968 ο </a:t>
            </a:r>
            <a:r>
              <a:rPr lang="en-US" altLang="el-GR" sz="2800" dirty="0" smtClean="0"/>
              <a:t>Parsons</a:t>
            </a:r>
            <a:r>
              <a:rPr lang="el-GR" altLang="el-GR" sz="2800" dirty="0" smtClean="0"/>
              <a:t>  υποστήριζε ότι  τα όρια είναι</a:t>
            </a:r>
            <a:r>
              <a:rPr lang="el-GR" altLang="el-GR" sz="2800" i="1" dirty="0" smtClean="0"/>
              <a:t> </a:t>
            </a:r>
            <a:r>
              <a:rPr lang="el-GR" altLang="el-GR" sz="2800" dirty="0" smtClean="0"/>
              <a:t>ρευστά και δυσδιάκριτα,</a:t>
            </a:r>
            <a:r>
              <a:rPr lang="el-GR" altLang="el-GR" sz="2800" i="1" dirty="0" smtClean="0"/>
              <a:t> </a:t>
            </a:r>
            <a:r>
              <a:rPr lang="el-GR" altLang="el-GR" sz="2800" dirty="0" smtClean="0"/>
              <a:t>σήμερα διαπιστώνεται ότι κάποιες από τις επαγγελματικές δραστηριότητες στο χώρο της υγείας δικαιούνται τον τίτλο του «επαγγέλματος», φέροντας όλο το κύρος που αντιπροσωπεύει αυτός ο όρος.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3053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7</a:t>
            </a:r>
            <a:r>
              <a:rPr lang="en-US" sz="3100" b="0" dirty="0" smtClean="0"/>
              <a:t> </a:t>
            </a:r>
            <a:r>
              <a:rPr lang="el-GR" sz="3100" b="0" dirty="0"/>
              <a:t>από 15)</a:t>
            </a:r>
            <a:endParaRPr lang="el-GR" dirty="0"/>
          </a:p>
        </p:txBody>
      </p:sp>
      <p:sp>
        <p:nvSpPr>
          <p:cNvPr id="9218" name="Rectangle 3"/>
          <p:cNvSpPr>
            <a:spLocks noGrp="1" noChangeArrowheads="1"/>
          </p:cNvSpPr>
          <p:nvPr>
            <p:ph idx="1"/>
          </p:nvPr>
        </p:nvSpPr>
        <p:spPr/>
        <p:txBody>
          <a:bodyPr>
            <a:normAutofit/>
          </a:bodyPr>
          <a:lstStyle/>
          <a:p>
            <a:pPr eaLnBrk="1" hangingPunct="1">
              <a:spcBef>
                <a:spcPts val="600"/>
              </a:spcBef>
            </a:pPr>
            <a:r>
              <a:rPr lang="el-GR" altLang="el-GR" sz="2800" dirty="0" smtClean="0"/>
              <a:t>Οι </a:t>
            </a:r>
            <a:r>
              <a:rPr lang="en-US" altLang="el-GR" sz="2800" dirty="0" smtClean="0"/>
              <a:t>Adam</a:t>
            </a:r>
            <a:r>
              <a:rPr lang="el-GR" altLang="el-GR" sz="2800" dirty="0" smtClean="0"/>
              <a:t> και </a:t>
            </a:r>
            <a:r>
              <a:rPr lang="en-US" altLang="el-GR" sz="2800" dirty="0" err="1" smtClean="0"/>
              <a:t>Herzlich</a:t>
            </a:r>
            <a:r>
              <a:rPr lang="el-GR" altLang="el-GR" sz="2800" dirty="0" smtClean="0"/>
              <a:t> (1994) βασισμένοι στο κοινωνιολογικό μοντέλο  του </a:t>
            </a:r>
            <a:r>
              <a:rPr lang="en-US" altLang="el-GR" sz="2800" dirty="0" smtClean="0"/>
              <a:t>Parsons</a:t>
            </a:r>
            <a:r>
              <a:rPr lang="el-GR" altLang="el-GR" sz="2800" dirty="0" smtClean="0"/>
              <a:t> υποστηρίζουν ότι ο ρόλος του ιατρού χαρακτηρίζεται από την έγνοια για το καλό του ασθενούς πρώτα απ’ όλα σε αντίθεση με άλλα επαγγέλματα όπου το κίνητρο του κέρδους καθομολογείται - αλλά και από έναν προσανατολισμό προς το γενικό καλό. Ο ρόλος του ιατρού χαρακτηρίζεται από την οικουμενικότητα του.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40671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φυσικοθεραπεία ως επάγγελμα υγείας</a:t>
            </a:r>
            <a:r>
              <a:rPr lang="en-US" dirty="0"/>
              <a:t/>
            </a:r>
            <a:br>
              <a:rPr lang="en-US" dirty="0"/>
            </a:br>
            <a:r>
              <a:rPr lang="en-US" sz="3100" b="0" dirty="0" smtClean="0"/>
              <a:t>(</a:t>
            </a:r>
            <a:r>
              <a:rPr lang="el-GR" sz="3100" b="0" dirty="0" smtClean="0"/>
              <a:t>8</a:t>
            </a:r>
            <a:r>
              <a:rPr lang="en-US" sz="3100" b="0" dirty="0" smtClean="0"/>
              <a:t> </a:t>
            </a:r>
            <a:r>
              <a:rPr lang="el-GR" sz="3100" b="0" dirty="0"/>
              <a:t>από 15)</a:t>
            </a:r>
            <a:endParaRPr lang="el-GR" dirty="0"/>
          </a:p>
        </p:txBody>
      </p:sp>
      <p:sp>
        <p:nvSpPr>
          <p:cNvPr id="10242" name="Rectangle 3"/>
          <p:cNvSpPr>
            <a:spLocks noGrp="1" noChangeArrowheads="1"/>
          </p:cNvSpPr>
          <p:nvPr>
            <p:ph idx="1"/>
          </p:nvPr>
        </p:nvSpPr>
        <p:spPr/>
        <p:txBody>
          <a:bodyPr>
            <a:normAutofit/>
          </a:bodyPr>
          <a:lstStyle/>
          <a:p>
            <a:pPr eaLnBrk="1" hangingPunct="1"/>
            <a:r>
              <a:rPr lang="el-GR" altLang="el-GR" sz="2800" dirty="0" smtClean="0"/>
              <a:t>Επειδή το μοντέλο του </a:t>
            </a:r>
            <a:r>
              <a:rPr lang="en-US" altLang="el-GR" sz="2800" dirty="0" smtClean="0"/>
              <a:t>Parsons</a:t>
            </a:r>
            <a:r>
              <a:rPr lang="el-GR" altLang="el-GR" sz="2800" dirty="0" smtClean="0"/>
              <a:t> αναπτύχθηκε την δεκαετία του '50 αναφερόταν και βασιζόταν  σε μια </a:t>
            </a:r>
            <a:r>
              <a:rPr lang="el-GR" altLang="el-GR" sz="2800" b="1" dirty="0" smtClean="0"/>
              <a:t>μονολιθική αντίληψη: </a:t>
            </a:r>
          </a:p>
          <a:p>
            <a:pPr marL="354013" indent="0">
              <a:buNone/>
            </a:pPr>
            <a:r>
              <a:rPr lang="el-GR" altLang="el-GR" sz="2800" dirty="0"/>
              <a:t>Οι σχέσεις ιατρού - ασθενούς και </a:t>
            </a:r>
            <a:r>
              <a:rPr lang="el-GR" altLang="el-GR" sz="2800" dirty="0" err="1"/>
              <a:t>κατ'επέκταση</a:t>
            </a:r>
            <a:r>
              <a:rPr lang="el-GR" altLang="el-GR" sz="2800" dirty="0"/>
              <a:t> η επίδρασή τους στις υπηρεσίες υγείας αφορούσαν </a:t>
            </a:r>
            <a:r>
              <a:rPr lang="el-GR" altLang="el-GR" sz="2800" b="1" dirty="0"/>
              <a:t>τις περιπτώσεις των "σοβαρών ασθενειών ".</a:t>
            </a:r>
            <a:r>
              <a:rPr lang="el-GR" altLang="el-GR" sz="2800" b="1" dirty="0">
                <a:solidFill>
                  <a:srgbClr val="FFFF99"/>
                </a:solidFill>
              </a:rPr>
              <a:t> </a:t>
            </a:r>
          </a:p>
          <a:p>
            <a:pPr indent="11113" eaLnBrk="1" hangingPunct="1">
              <a:buFontTx/>
              <a:buNone/>
            </a:pPr>
            <a:r>
              <a:rPr lang="el-GR" altLang="el-GR" sz="2800" b="1" dirty="0" smtClean="0">
                <a:solidFill>
                  <a:srgbClr val="FFFF99"/>
                </a:solidFill>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73754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21f3c5fbcc60d7a8d714ef373490af318be3a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1532</Words>
  <Application>Microsoft Office PowerPoint</Application>
  <PresentationFormat>Προβολή στην οθόνη (4:3)</PresentationFormat>
  <Paragraphs>123</Paragraphs>
  <Slides>23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OC_template_updated</vt:lpstr>
      <vt:lpstr>1_OC_template_updated</vt:lpstr>
      <vt:lpstr>Βιοηθική και Δεοντολογία στην Φυσικοθεραπεία</vt:lpstr>
      <vt:lpstr>Η φυσικοθεραπεία ως επάγγελμα υγείας (1 από 15)</vt:lpstr>
      <vt:lpstr>Η φυσικοθεραπεία ως επάγγελμα υγείας (2 από 15)</vt:lpstr>
      <vt:lpstr>Η φυσικοθεραπεία ως επάγγελμα υγείας (3 από 15)</vt:lpstr>
      <vt:lpstr>Η φυσικοθεραπεία ως επάγγελμα υγείας (4 από 15)</vt:lpstr>
      <vt:lpstr>Η φυσικοθεραπεία ως επάγγελμα υγείας (5 από 15)</vt:lpstr>
      <vt:lpstr>Η φυσικοθεραπεία ως επάγγελμα υγείας (6 από 15)</vt:lpstr>
      <vt:lpstr>Η φυσικοθεραπεία ως επάγγελμα υγείας (7 από 15)</vt:lpstr>
      <vt:lpstr>Η φυσικοθεραπεία ως επάγγελμα υγείας (8 από 15)</vt:lpstr>
      <vt:lpstr>Η φυσικοθεραπεία ως επάγγελμα υγείας (9 από 15)</vt:lpstr>
      <vt:lpstr>Η φυσικοθεραπεία ως επάγγελμα υγείας (10 από 15)</vt:lpstr>
      <vt:lpstr>Η φυσικοθεραπεία ως επάγγελμα υγείας (11 από 15)</vt:lpstr>
      <vt:lpstr>Η φυσικοθεραπεία ως επάγγελμα υγείας (12 από 15)</vt:lpstr>
      <vt:lpstr>Η φυσικοθεραπεία ως επάγγελμα υγείας (13 από 15)</vt:lpstr>
      <vt:lpstr>Η φυσικοθεραπεία ως επάγγελμα υγείας (14 από 15)</vt:lpstr>
      <vt:lpstr>Η φυσικοθεραπεία ως επάγγελμα υγείας (15 από 15)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53</cp:revision>
  <dcterms:created xsi:type="dcterms:W3CDTF">2013-03-04T13:35:19Z</dcterms:created>
  <dcterms:modified xsi:type="dcterms:W3CDTF">2015-06-09T09:27:46Z</dcterms:modified>
</cp:coreProperties>
</file>