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52"/>
  </p:notesMasterIdLst>
  <p:handoutMasterIdLst>
    <p:handoutMasterId r:id="rId53"/>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257" r:id="rId45"/>
    <p:sldId id="262" r:id="rId46"/>
    <p:sldId id="264" r:id="rId47"/>
    <p:sldId id="269" r:id="rId48"/>
    <p:sldId id="270" r:id="rId49"/>
    <p:sldId id="266" r:id="rId50"/>
    <p:sldId id="261" r:id="rId51"/>
  </p:sldIdLst>
  <p:sldSz cx="9144000" cy="6858000" type="screen4x3"/>
  <p:notesSz cx="7104063" cy="10234613"/>
  <p:custDataLst>
    <p:tags r:id="rId5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44</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E416E41-657E-4640-A514-EBBDE3D3EEE6}"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A199819-BD2A-4BEB-9765-15FA403EFE78}"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CDA5738B-D1E9-4EAB-8DEA-11CE190B4C42}"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DC4C7038-05A9-4C85-9232-29F02ECD405F}"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04253A3-87BF-401F-B31E-C15EEA34EEAE}"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11C31D5F-29A7-4169-9C10-7D3321357E46}"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76349369-F8E8-479E-8635-6D909687F175}"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04EA8137-F434-47F0-ACB5-E16144A68CDF}"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719BC87A-793E-40A6-8331-5F0416E3E9C5}"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13C5556E-6231-48FB-95E4-D1826BC042B1}"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851819CA-394A-4E5E-9262-83AF9FCC11B0}"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solidFill>
                  <a:schemeClr val="tx2">
                    <a:lumMod val="75000"/>
                  </a:schemeClr>
                </a:solidFill>
              </a:defRPr>
            </a:lvl1pPr>
          </a:lstStyle>
          <a:p>
            <a:r>
              <a:rPr kumimoji="0" lang="el-GR" dirty="0"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3181BCEC-CFA7-4A7E-9A69-088356D73897}"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83C141A6-A3FC-4AAE-A017-791A5DCBCEBA}"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20D94527-E684-44EB-AB2E-1B737C1F3783}"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5C6F9CA4-2F6C-46FC-B813-6D0CA34E2E3B}"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162DB982-8A56-410A-9668-275A5030A188}"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EBD601D6-D7A0-466D-9285-F11B64DFC442}"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59B2B8E3-C35F-4BA0-8825-784C898C2834}"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9A32CA1D-B574-43C2-815D-9D02635B2397}"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6FF95AA7-F629-4A19-9436-82FFE513EC2D}"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907CB4B-2048-425E-AA6D-3C263AC0D5BE}"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11C2F21-F9C2-4181-BFB2-204F9E9E9635}"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416CD5E1-1B17-45EB-B17B-DE693BAEB2C9}"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5923E1EF-CDF3-4050-B42A-EE5C209C73B2}"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2AABD3CC-E5E3-4A3E-BADB-0249AC535D88}"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677047E4-7860-4214-AB6A-94A84D6082F1}"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BA922E30-F03C-4105-910E-E002D6D1C831}"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FC5CA80E-2474-44E0-942D-39E76B57347F}"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45849B6-A1B4-40E3-935C-04299E2D9B61}"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DB531C2A-B6F8-4165-BB97-07A76024F3BC}"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B7AEDDB9-D036-4DEB-A8B5-88BDD33859A0}"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9FBADC73-38A6-4ACA-B9A5-CC7E2E0C9E93}"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A85956E-85A4-4C7C-BCE4-85875A2EB00B}"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E272EF8-BCEE-4471-BF81-BB61F083CC7D}"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2232248"/>
          </a:xfrm>
        </p:spPr>
        <p:txBody>
          <a:bodyPr>
            <a:normAutofit/>
          </a:bodyPr>
          <a:lstStyle/>
          <a:p>
            <a:pPr>
              <a:spcBef>
                <a:spcPts val="0"/>
              </a:spcBef>
              <a:spcAft>
                <a:spcPts val="1200"/>
              </a:spcAft>
            </a:pPr>
            <a:r>
              <a:rPr lang="el-GR" sz="2600" b="1" dirty="0" smtClean="0"/>
              <a:t>Ενότητα </a:t>
            </a:r>
            <a:r>
              <a:rPr lang="en-US" sz="2600" b="1" dirty="0" smtClean="0"/>
              <a:t>10</a:t>
            </a:r>
            <a:r>
              <a:rPr lang="el-GR" sz="2600" dirty="0" smtClean="0"/>
              <a:t>:</a:t>
            </a:r>
            <a:r>
              <a:rPr lang="en-US" sz="2600" dirty="0" smtClean="0"/>
              <a:t> </a:t>
            </a:r>
            <a:r>
              <a:rPr lang="el-GR" sz="2600" dirty="0" smtClean="0"/>
              <a:t>Ψυχοκοινωνικές επιπτώσεις της οικονομικής κρίσης στην οικογένεια και τα παιδιά</a:t>
            </a:r>
            <a:r>
              <a:rPr lang="en-US" sz="2600" dirty="0" smtClean="0"/>
              <a:t> </a:t>
            </a:r>
            <a:r>
              <a:rPr lang="el-GR" sz="2600" dirty="0" smtClean="0"/>
              <a:t>και παρεμβάσεις κοινωνικής εργασίας </a:t>
            </a:r>
            <a:endParaRPr lang="en-US" sz="2600" dirty="0" smtClean="0"/>
          </a:p>
          <a:p>
            <a:pPr>
              <a:spcBef>
                <a:spcPts val="0"/>
              </a:spcBef>
            </a:pPr>
            <a:r>
              <a:rPr lang="el-GR" sz="2200" dirty="0" smtClean="0"/>
              <a:t>Χάρης </a:t>
            </a:r>
            <a:r>
              <a:rPr lang="el-GR" sz="2200" dirty="0" err="1"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Οικονομική κρίση: Οικογένειες υπό πίεση </a:t>
            </a:r>
            <a:r>
              <a:rPr lang="el-GR" altLang="el-GR" sz="2800" b="0" dirty="0" smtClean="0">
                <a:solidFill>
                  <a:srgbClr val="775F55">
                    <a:lumMod val="75000"/>
                  </a:srgbClr>
                </a:solidFill>
              </a:rPr>
              <a:t>2/3</a:t>
            </a:r>
            <a:endParaRPr lang="el-GR" dirty="0"/>
          </a:p>
        </p:txBody>
      </p:sp>
      <p:sp>
        <p:nvSpPr>
          <p:cNvPr id="18435" name="2 - Θέση περιεχομένου"/>
          <p:cNvSpPr>
            <a:spLocks noGrp="1"/>
          </p:cNvSpPr>
          <p:nvPr>
            <p:ph sz="quarter" idx="1"/>
          </p:nvPr>
        </p:nvSpPr>
        <p:spPr/>
        <p:txBody>
          <a:bodyPr>
            <a:normAutofit/>
          </a:bodyPr>
          <a:lstStyle/>
          <a:p>
            <a:r>
              <a:rPr lang="el-GR" altLang="el-GR" dirty="0" smtClean="0"/>
              <a:t>Τα προβλήματα που βιώνουν οι γονείς (επαγγελματική ανασφάλεια, ανεργία, απώλεια εισοδήματος, απώλεια αυτοεκτίμησης, καθώς και άλλες απώλειες) λειτουργούν ως </a:t>
            </a:r>
            <a:r>
              <a:rPr lang="el-GR" altLang="el-GR" dirty="0" err="1" smtClean="0"/>
              <a:t>στρεσσογόνοι</a:t>
            </a:r>
            <a:r>
              <a:rPr lang="el-GR" altLang="el-GR" dirty="0" smtClean="0"/>
              <a:t> παράγοντες που επηρεάζουν την ψυχική τους κατάσταση ατομικά και στη συνέχεια την οικογενειακή συναισθηματική ατμόσφαιρα. </a:t>
            </a:r>
          </a:p>
          <a:p>
            <a:r>
              <a:rPr lang="el-GR" altLang="el-GR" dirty="0" smtClean="0"/>
              <a:t>Τα παιδιά διαισθάνονται από την ατμόσφαιρα, με ασυνείδητο τρόπο, αυτές τις αλλαγές, επηρεάζονται ψυχικά, ανησυχούν και φοβούνται.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3366955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Οικονομική κρίση: Οικογένειες υπό πίεση </a:t>
            </a:r>
            <a:r>
              <a:rPr lang="el-GR" altLang="el-GR" sz="2800" b="0" dirty="0" smtClean="0">
                <a:solidFill>
                  <a:srgbClr val="775F55">
                    <a:lumMod val="75000"/>
                  </a:srgbClr>
                </a:solidFill>
              </a:rPr>
              <a:t>3/3</a:t>
            </a:r>
            <a:endParaRPr lang="el-GR" dirty="0"/>
          </a:p>
        </p:txBody>
      </p:sp>
      <p:sp>
        <p:nvSpPr>
          <p:cNvPr id="19459" name="2 - Θέση περιεχομένου"/>
          <p:cNvSpPr>
            <a:spLocks noGrp="1"/>
          </p:cNvSpPr>
          <p:nvPr>
            <p:ph sz="quarter" idx="1"/>
          </p:nvPr>
        </p:nvSpPr>
        <p:spPr/>
        <p:txBody>
          <a:bodyPr>
            <a:normAutofit/>
          </a:bodyPr>
          <a:lstStyle/>
          <a:p>
            <a:r>
              <a:rPr lang="el-GR" altLang="el-GR" dirty="0" smtClean="0"/>
              <a:t>Τα παιδιά διαχειρίζονται τα δύσκολα αυτά συναισθήματα μέσω της </a:t>
            </a:r>
            <a:r>
              <a:rPr lang="el-GR" altLang="el-GR" dirty="0" err="1" smtClean="0"/>
              <a:t>εκδραμάτισης</a:t>
            </a:r>
            <a:r>
              <a:rPr lang="el-GR" altLang="el-GR" dirty="0" smtClean="0"/>
              <a:t>, δηλαδή με πράξεις προς τον ίδιο τους τον εαυτό, προς τους άλλους και το περιβάλλον, στο σπίτι και στο σχολείο. </a:t>
            </a:r>
          </a:p>
          <a:p>
            <a:r>
              <a:rPr lang="el-GR" altLang="el-GR" dirty="0" err="1" smtClean="0"/>
              <a:t>Εκδραμάτιση</a:t>
            </a:r>
            <a:r>
              <a:rPr lang="el-GR" altLang="el-GR" dirty="0" smtClean="0"/>
              <a:t> είναι κάθε συμπεριφορά, που έχει ασυνείδητα κίνητρα και αντικαθιστά τη σκέψη και την ικανότητα να συναισθάνεται κανείς για επώδυνα θέματα. </a:t>
            </a:r>
          </a:p>
          <a:p>
            <a:r>
              <a:rPr lang="el-GR" altLang="el-GR" dirty="0" smtClean="0"/>
              <a:t>Παίρνει την θέση του πένθους για μία απώλεια, όταν ο ψυχικός πόνος δεν μπορεί να βιωθεί και να </a:t>
            </a:r>
            <a:r>
              <a:rPr lang="el-GR" altLang="el-GR" dirty="0" err="1" smtClean="0"/>
              <a:t>περιεχθεί</a:t>
            </a:r>
            <a:r>
              <a:rPr lang="el-GR" altLang="el-GR" dirty="0" smtClean="0"/>
              <a:t> ψυχικά.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2650711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noAutofit/>
          </a:bodyPr>
          <a:lstStyle/>
          <a:p>
            <a:r>
              <a:rPr lang="el-GR" altLang="el-GR" b="1" dirty="0" smtClean="0"/>
              <a:t>Τι χρειάζεται να κάνουν οι γονείς…</a:t>
            </a:r>
            <a:r>
              <a:rPr lang="en-US" altLang="el-GR" b="1" dirty="0" smtClean="0"/>
              <a:t/>
            </a:r>
            <a:br>
              <a:rPr lang="en-US" altLang="el-GR" b="1" dirty="0" smtClean="0"/>
            </a:br>
            <a:r>
              <a:rPr lang="el-GR" altLang="el-GR" b="1" dirty="0" smtClean="0"/>
              <a:t>(και οι εκπαιδευτικοί)</a:t>
            </a:r>
            <a:r>
              <a:rPr lang="en-US" altLang="el-GR" b="1" dirty="0" smtClean="0"/>
              <a:t> </a:t>
            </a:r>
            <a:r>
              <a:rPr lang="en-US" altLang="el-GR" sz="2800" b="0" dirty="0" smtClean="0">
                <a:latin typeface="Calibri" panose="020F0502020204030204" pitchFamily="34" charset="0"/>
              </a:rPr>
              <a:t>1/4</a:t>
            </a:r>
            <a:endParaRPr lang="el-GR" altLang="el-GR" sz="2800" b="0" dirty="0" smtClean="0">
              <a:latin typeface="Calibri" panose="020F0502020204030204" pitchFamily="34" charset="0"/>
            </a:endParaRPr>
          </a:p>
        </p:txBody>
      </p:sp>
      <p:sp>
        <p:nvSpPr>
          <p:cNvPr id="20483" name="2 - Θέση περιεχομένου"/>
          <p:cNvSpPr>
            <a:spLocks noGrp="1"/>
          </p:cNvSpPr>
          <p:nvPr>
            <p:ph sz="quarter" idx="1"/>
          </p:nvPr>
        </p:nvSpPr>
        <p:spPr/>
        <p:txBody>
          <a:bodyPr>
            <a:normAutofit/>
          </a:bodyPr>
          <a:lstStyle/>
          <a:p>
            <a:pPr eaLnBrk="1" hangingPunct="1"/>
            <a:r>
              <a:rPr lang="el-GR" altLang="el-GR" dirty="0" smtClean="0"/>
              <a:t>Οι ενήλικες, άσχετα με το αν οι ίδιοι αισθάνονται ευάλωτοι ή θυμωμένοι, χρειάζεται να βοηθούν τα παιδιά τους, ώστε αυτά να νιώθουν ότι όλα είναι υπό έλεγχο. </a:t>
            </a:r>
          </a:p>
          <a:p>
            <a:pPr eaLnBrk="1" hangingPunct="1"/>
            <a:r>
              <a:rPr lang="el-GR" altLang="el-GR" dirty="0" smtClean="0"/>
              <a:t>Οι γονείς (και οι εκπαιδευτικοί) χρειάζεται να βοηθούν τα παιδιά προκειμένου αυτά : </a:t>
            </a:r>
          </a:p>
          <a:p>
            <a:pPr lvl="1" eaLnBrk="1" hangingPunct="1">
              <a:buFont typeface="Wingdings" pitchFamily="2" charset="2"/>
              <a:buChar char="ü"/>
            </a:pPr>
            <a:r>
              <a:rPr lang="el-GR" altLang="el-GR" dirty="0" smtClean="0"/>
              <a:t>να κατανοούν τι πραγματικά συμβαίνει, </a:t>
            </a:r>
          </a:p>
          <a:p>
            <a:pPr lvl="1" eaLnBrk="1" hangingPunct="1">
              <a:buFont typeface="Wingdings" pitchFamily="2" charset="2"/>
              <a:buChar char="ü"/>
            </a:pPr>
            <a:r>
              <a:rPr lang="el-GR" altLang="el-GR" dirty="0" smtClean="0"/>
              <a:t>πώς τα γεγονότα επηρεάζουν ή όχι τη ζωή τους, </a:t>
            </a:r>
          </a:p>
          <a:p>
            <a:pPr lvl="1" eaLnBrk="1" hangingPunct="1">
              <a:buFont typeface="Wingdings" pitchFamily="2" charset="2"/>
              <a:buChar char="ü"/>
            </a:pPr>
            <a:r>
              <a:rPr lang="el-GR" altLang="el-GR" dirty="0" smtClean="0"/>
              <a:t>να αντιμετωπίζουν τις αντιδράσεις τους.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2918509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normAutofit/>
          </a:bodyPr>
          <a:lstStyle/>
          <a:p>
            <a:r>
              <a:rPr lang="el-GR" altLang="el-GR" sz="3200" b="1" dirty="0" smtClean="0"/>
              <a:t>Πιο ευάλωτα είναι τα παιδιά που: </a:t>
            </a:r>
          </a:p>
        </p:txBody>
      </p:sp>
      <p:sp>
        <p:nvSpPr>
          <p:cNvPr id="21507" name="2 - Θέση περιεχομένου"/>
          <p:cNvSpPr>
            <a:spLocks noGrp="1"/>
          </p:cNvSpPr>
          <p:nvPr>
            <p:ph sz="quarter" idx="1"/>
          </p:nvPr>
        </p:nvSpPr>
        <p:spPr/>
        <p:txBody>
          <a:bodyPr>
            <a:normAutofit/>
          </a:bodyPr>
          <a:lstStyle/>
          <a:p>
            <a:pPr eaLnBrk="1" hangingPunct="1">
              <a:buFont typeface="Wingdings" pitchFamily="2" charset="2"/>
              <a:buChar char="ü"/>
            </a:pPr>
            <a:r>
              <a:rPr lang="el-GR" altLang="el-GR" dirty="0" smtClean="0"/>
              <a:t>Έχουν οικογένειες που θίγονται άμεσα από την οικονομική κρίση. </a:t>
            </a:r>
          </a:p>
          <a:p>
            <a:pPr eaLnBrk="1" hangingPunct="1">
              <a:buFont typeface="Wingdings" pitchFamily="2" charset="2"/>
              <a:buChar char="ü"/>
            </a:pPr>
            <a:r>
              <a:rPr lang="el-GR" altLang="el-GR" dirty="0" smtClean="0"/>
              <a:t>Έχουν γονείς που εργάζονται σε επιχειρήσεις που έχουν πληγεί άμεσα από την οικονομική κατάσταση.  </a:t>
            </a:r>
          </a:p>
          <a:p>
            <a:pPr eaLnBrk="1" hangingPunct="1">
              <a:buFont typeface="Wingdings" pitchFamily="2" charset="2"/>
              <a:buChar char="ü"/>
            </a:pPr>
            <a:r>
              <a:rPr lang="el-GR" altLang="el-GR" dirty="0" smtClean="0"/>
              <a:t>Έχουν βιώσει κάποια προσωπική απώλεια λόγω οικονομικών προβλημάτων ή και άλλων γεγονότων. </a:t>
            </a:r>
          </a:p>
          <a:p>
            <a:pPr eaLnBrk="1" hangingPunct="1">
              <a:buFont typeface="Wingdings" pitchFamily="2" charset="2"/>
              <a:buChar char="ü"/>
            </a:pPr>
            <a:r>
              <a:rPr lang="el-GR" altLang="el-GR" dirty="0" smtClean="0"/>
              <a:t>Ζουν σε κοινότητες που πλήττονται σοβαρά από οικονομικά προβλήματα ή και άλλα </a:t>
            </a:r>
            <a:r>
              <a:rPr lang="el-GR" altLang="el-GR" dirty="0" err="1" smtClean="0"/>
              <a:t>στρεσογόνα</a:t>
            </a:r>
            <a:r>
              <a:rPr lang="el-GR" altLang="el-GR" dirty="0" smtClean="0"/>
              <a:t> γεγονότα. </a:t>
            </a:r>
          </a:p>
          <a:p>
            <a:pPr eaLnBrk="1" hangingPunct="1">
              <a:buFont typeface="Wingdings" pitchFamily="2" charset="2"/>
              <a:buChar char="ü"/>
            </a:pPr>
            <a:r>
              <a:rPr lang="el-GR" altLang="el-GR" dirty="0" smtClean="0"/>
              <a:t>Βιώνουν προβλήματα ψυχικής υγείας.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34245644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2 - Θέση περιεχομένου"/>
          <p:cNvSpPr>
            <a:spLocks noGrp="1"/>
          </p:cNvSpPr>
          <p:nvPr>
            <p:ph sz="quarter" idx="1"/>
          </p:nvPr>
        </p:nvSpPr>
        <p:spPr/>
        <p:txBody>
          <a:bodyPr>
            <a:normAutofit/>
          </a:bodyPr>
          <a:lstStyle/>
          <a:p>
            <a:pPr eaLnBrk="1" hangingPunct="1"/>
            <a:r>
              <a:rPr lang="el-GR" altLang="el-GR" dirty="0" smtClean="0"/>
              <a:t>Επιτρέψτε στα παιδιά να συζητούν για τα συναισθήματα και τις ανησυχίες τους, και ενθαρρύνετε οποιαδήποτε ερώτηση. Δώστε τους να καταλάβουν ότι και άλλοι άνθρωποι, αισθάνονται το ίδιο και ότι οι αντιδράσεις τους είναι φυσιολογικές και αναμενόμενες.</a:t>
            </a:r>
          </a:p>
          <a:p>
            <a:pPr eaLnBrk="1" hangingPunct="1"/>
            <a:r>
              <a:rPr lang="el-GR" altLang="el-GR" dirty="0" smtClean="0"/>
              <a:t>Διατηρήστε τις συνήθειες του παιδιού και τις δικές σας. Το σταθερό καθημερινό πρόγραμμα λειτουργεί καθησυχαστικά και προάγει τη σωματική και ψυχική υγεία.</a:t>
            </a:r>
          </a:p>
        </p:txBody>
      </p:sp>
      <p:sp>
        <p:nvSpPr>
          <p:cNvPr id="5" name="1 - Τίτλος"/>
          <p:cNvSpPr>
            <a:spLocks noGrp="1"/>
          </p:cNvSpPr>
          <p:nvPr>
            <p:ph type="title"/>
          </p:nvPr>
        </p:nvSpPr>
        <p:spPr>
          <a:xfrm>
            <a:off x="612648" y="228600"/>
            <a:ext cx="8153400" cy="990600"/>
          </a:xfrm>
        </p:spPr>
        <p:txBody>
          <a:bodyPr>
            <a:noAutofit/>
          </a:bodyPr>
          <a:lstStyle/>
          <a:p>
            <a:r>
              <a:rPr lang="el-GR" altLang="el-GR" b="1" dirty="0" smtClean="0"/>
              <a:t>Τι χρειάζεται να κάνουν οι γονείς…</a:t>
            </a:r>
            <a:r>
              <a:rPr lang="en-US" altLang="el-GR" b="1" dirty="0" smtClean="0"/>
              <a:t/>
            </a:r>
            <a:br>
              <a:rPr lang="en-US" altLang="el-GR" b="1" dirty="0" smtClean="0"/>
            </a:br>
            <a:r>
              <a:rPr lang="el-GR" altLang="el-GR" b="1" dirty="0" smtClean="0"/>
              <a:t>(και οι εκπαιδευτικοί)</a:t>
            </a:r>
            <a:r>
              <a:rPr lang="en-US" altLang="el-GR" b="1" dirty="0" smtClean="0"/>
              <a:t> </a:t>
            </a:r>
            <a:r>
              <a:rPr lang="el-GR" altLang="el-GR" sz="2800" b="0" dirty="0">
                <a:latin typeface="Calibri" panose="020F0502020204030204" pitchFamily="34" charset="0"/>
              </a:rPr>
              <a:t>2</a:t>
            </a:r>
            <a:r>
              <a:rPr lang="en-US" altLang="el-GR" sz="2800" b="0" dirty="0" smtClean="0">
                <a:latin typeface="Calibri" panose="020F0502020204030204" pitchFamily="34" charset="0"/>
              </a:rPr>
              <a:t>/4</a:t>
            </a:r>
            <a:endParaRPr lang="el-GR" altLang="el-GR" sz="2800" b="0" dirty="0" smtClean="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1405032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2 - Θέση περιεχομένου"/>
          <p:cNvSpPr>
            <a:spLocks noGrp="1"/>
          </p:cNvSpPr>
          <p:nvPr>
            <p:ph sz="quarter" idx="1"/>
          </p:nvPr>
        </p:nvSpPr>
        <p:spPr/>
        <p:txBody>
          <a:bodyPr>
            <a:normAutofit/>
          </a:bodyPr>
          <a:lstStyle/>
          <a:p>
            <a:pPr eaLnBrk="1" hangingPunct="1"/>
            <a:r>
              <a:rPr lang="el-GR" altLang="el-GR" dirty="0" smtClean="0"/>
              <a:t>Ενισχύστε την προσαρμοστικότητα των παιδιών. Εστιάστε στις ικανότητες που έχουν τα παιδιά στο να αντιμετωπίζουν δύσκολες στιγμές. Θυμίστε τους ότι η χώρα και η οικογένειά τους έχουν αντιμετωπίσει στο παρελθόν με επιτυχία και άλλες προκλήσεις και βγήκαν πιο δυνατοί. </a:t>
            </a:r>
          </a:p>
          <a:p>
            <a:pPr eaLnBrk="1" hangingPunct="1"/>
            <a:r>
              <a:rPr lang="el-GR" altLang="el-GR" dirty="0" smtClean="0"/>
              <a:t>Να είστε και καλοί ακροατές και καλοί παρατηρητές. Αφήστε να σας καθοδηγήσουν τα παιδιά  για το πόσες πληροφορίες χρειάζονται. Παρατηρείστε τις αλλαγές στη συμπεριφορά τους ή στις κοινωνικές σχέσεις. </a:t>
            </a:r>
          </a:p>
          <a:p>
            <a:pPr eaLnBrk="1" hangingPunct="1"/>
            <a:endParaRPr lang="el-GR" altLang="el-GR" dirty="0" smtClean="0"/>
          </a:p>
        </p:txBody>
      </p:sp>
      <p:sp>
        <p:nvSpPr>
          <p:cNvPr id="5" name="1 - Τίτλος"/>
          <p:cNvSpPr>
            <a:spLocks noGrp="1"/>
          </p:cNvSpPr>
          <p:nvPr>
            <p:ph type="title"/>
          </p:nvPr>
        </p:nvSpPr>
        <p:spPr>
          <a:xfrm>
            <a:off x="612648" y="228600"/>
            <a:ext cx="8153400" cy="990600"/>
          </a:xfrm>
        </p:spPr>
        <p:txBody>
          <a:bodyPr>
            <a:noAutofit/>
          </a:bodyPr>
          <a:lstStyle/>
          <a:p>
            <a:r>
              <a:rPr lang="el-GR" altLang="el-GR" b="1" dirty="0" smtClean="0"/>
              <a:t>Τι χρειάζεται να κάνουν οι γονείς…</a:t>
            </a:r>
            <a:r>
              <a:rPr lang="en-US" altLang="el-GR" b="1" dirty="0" smtClean="0"/>
              <a:t/>
            </a:r>
            <a:br>
              <a:rPr lang="en-US" altLang="el-GR" b="1" dirty="0" smtClean="0"/>
            </a:br>
            <a:r>
              <a:rPr lang="el-GR" altLang="el-GR" b="1" dirty="0" smtClean="0"/>
              <a:t>(και οι εκπαιδευτικοί)</a:t>
            </a:r>
            <a:r>
              <a:rPr lang="en-US" altLang="el-GR" b="1" dirty="0" smtClean="0"/>
              <a:t> </a:t>
            </a:r>
            <a:r>
              <a:rPr lang="el-GR" altLang="el-GR" sz="2800" b="0" dirty="0">
                <a:latin typeface="Calibri" panose="020F0502020204030204" pitchFamily="34" charset="0"/>
              </a:rPr>
              <a:t>3</a:t>
            </a:r>
            <a:r>
              <a:rPr lang="en-US" altLang="el-GR" sz="2800" b="0" dirty="0" smtClean="0">
                <a:latin typeface="Calibri" panose="020F0502020204030204" pitchFamily="34" charset="0"/>
              </a:rPr>
              <a:t>/4</a:t>
            </a:r>
            <a:endParaRPr lang="el-GR" altLang="el-GR" sz="2800" b="0" dirty="0" smtClean="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2556439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2 - Θέση περιεχομένου"/>
          <p:cNvSpPr>
            <a:spLocks noGrp="1"/>
          </p:cNvSpPr>
          <p:nvPr>
            <p:ph sz="quarter" idx="1"/>
          </p:nvPr>
        </p:nvSpPr>
        <p:spPr/>
        <p:txBody>
          <a:bodyPr>
            <a:noAutofit/>
          </a:bodyPr>
          <a:lstStyle/>
          <a:p>
            <a:r>
              <a:rPr lang="el-GR" altLang="el-GR" dirty="0" smtClean="0"/>
              <a:t>Περιορίστε τη χρήση της τηλεόρασης. Τα μικρά παιδιά αδυνατούν να διακρίνουν την πραγματικότητα της οικογένειάς τους από αυτά που ακούγονται από την τηλεόραση. Τα μεγαλύτερα παιδιά ίσως θέλουν να βλέπουν τις ειδήσεις, αλλά πρέπει να βάζετε τα πράγματα στις πραγματικές τους διαστάσεις.</a:t>
            </a:r>
          </a:p>
          <a:p>
            <a:r>
              <a:rPr lang="el-GR" altLang="el-GR" dirty="0" smtClean="0"/>
              <a:t>Προετοιμάστε το παιδί σας για ενδεχόμενες αλλαγές στην οικογένεια. Μην κρύψετε την αλήθεια από το παιδί στο ενδεχόμενο αλλαγών στη ζωή της οικογένειας λόγω της κρίσης. Το άγνωστο μπορεί να τα τρομάζει περισσότερο από την αλήθεια. </a:t>
            </a:r>
          </a:p>
        </p:txBody>
      </p:sp>
      <p:sp>
        <p:nvSpPr>
          <p:cNvPr id="5" name="1 - Τίτλος"/>
          <p:cNvSpPr>
            <a:spLocks noGrp="1"/>
          </p:cNvSpPr>
          <p:nvPr>
            <p:ph type="title"/>
          </p:nvPr>
        </p:nvSpPr>
        <p:spPr>
          <a:xfrm>
            <a:off x="612648" y="228600"/>
            <a:ext cx="8153400" cy="990600"/>
          </a:xfrm>
        </p:spPr>
        <p:txBody>
          <a:bodyPr>
            <a:noAutofit/>
          </a:bodyPr>
          <a:lstStyle/>
          <a:p>
            <a:r>
              <a:rPr lang="el-GR" altLang="el-GR" b="1" dirty="0" smtClean="0"/>
              <a:t>Τι χρειάζεται να κάνουν οι γονείς…</a:t>
            </a:r>
            <a:r>
              <a:rPr lang="en-US" altLang="el-GR" b="1" dirty="0" smtClean="0"/>
              <a:t/>
            </a:r>
            <a:br>
              <a:rPr lang="en-US" altLang="el-GR" b="1" dirty="0" smtClean="0"/>
            </a:br>
            <a:r>
              <a:rPr lang="el-GR" altLang="el-GR" b="1" dirty="0" smtClean="0"/>
              <a:t>(και οι εκπαιδευτικοί)</a:t>
            </a:r>
            <a:r>
              <a:rPr lang="en-US" altLang="el-GR" b="1" dirty="0" smtClean="0"/>
              <a:t> </a:t>
            </a:r>
            <a:r>
              <a:rPr lang="el-GR" altLang="el-GR" sz="2800" b="0" dirty="0">
                <a:latin typeface="Calibri" panose="020F0502020204030204" pitchFamily="34" charset="0"/>
              </a:rPr>
              <a:t>4</a:t>
            </a:r>
            <a:r>
              <a:rPr lang="en-US" altLang="el-GR" sz="2800" b="0" dirty="0" smtClean="0">
                <a:latin typeface="Calibri" panose="020F0502020204030204" pitchFamily="34" charset="0"/>
              </a:rPr>
              <a:t>/4</a:t>
            </a:r>
            <a:endParaRPr lang="el-GR" altLang="el-GR" sz="2800" b="0" dirty="0" smtClean="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6045189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p:txBody>
          <a:bodyPr>
            <a:noAutofit/>
          </a:bodyPr>
          <a:lstStyle/>
          <a:p>
            <a:r>
              <a:rPr lang="el-GR" altLang="el-GR" b="1" dirty="0" smtClean="0"/>
              <a:t>Ενημερωθείτε για τις πιθανές αντιδράσεις των παιδιών ή εφήβων απέναντι στο άγχος</a:t>
            </a:r>
            <a:endParaRPr lang="el-GR" altLang="el-GR" dirty="0" smtClean="0"/>
          </a:p>
        </p:txBody>
      </p:sp>
      <p:sp>
        <p:nvSpPr>
          <p:cNvPr id="25603" name="2 - Θέση περιεχομένου"/>
          <p:cNvSpPr>
            <a:spLocks noGrp="1"/>
          </p:cNvSpPr>
          <p:nvPr>
            <p:ph sz="quarter" idx="1"/>
          </p:nvPr>
        </p:nvSpPr>
        <p:spPr>
          <a:xfrm>
            <a:off x="612648" y="1600200"/>
            <a:ext cx="8423848" cy="4495800"/>
          </a:xfrm>
        </p:spPr>
        <p:txBody>
          <a:bodyPr>
            <a:noAutofit/>
          </a:bodyPr>
          <a:lstStyle/>
          <a:p>
            <a:pPr>
              <a:defRPr/>
            </a:pPr>
            <a:r>
              <a:rPr lang="el-GR" dirty="0" smtClean="0"/>
              <a:t>Πολλά από τα παιδιά που επηρεάζονται θα είναι σε θέση να αντιμετωπίσουν τις ανησυχίες τους είτε μόνα τους είτε με τη βοήθεια των γονιών. Ωστόσο, ορισμένα μπορεί να έχουν πιο ακραίες αντιδράσεις λόγω κάποιων προσωπικών παραγόντων.</a:t>
            </a:r>
          </a:p>
          <a:p>
            <a:pPr>
              <a:defRPr/>
            </a:pPr>
            <a:r>
              <a:rPr lang="el-GR" dirty="0" smtClean="0"/>
              <a:t>Οι ενήλικες πρέπει να έρχονται σε επαφή με κάποιον επαγγελματία ψυχικής υγείας: </a:t>
            </a:r>
          </a:p>
          <a:p>
            <a:pPr marL="514350" indent="-514350">
              <a:buFont typeface="Wingdings" pitchFamily="2" charset="2"/>
              <a:buChar char="ü"/>
              <a:defRPr/>
            </a:pPr>
            <a:r>
              <a:rPr lang="el-GR" dirty="0" smtClean="0"/>
              <a:t>εάν τα παιδιά παρουσιάζουν μεγάλες αλλαγές στη συμπεριφορά, ή </a:t>
            </a:r>
          </a:p>
          <a:p>
            <a:pPr marL="514350" indent="-514350">
              <a:buFont typeface="Wingdings" pitchFamily="2" charset="2"/>
              <a:buChar char="ü"/>
              <a:defRPr/>
            </a:pPr>
            <a:r>
              <a:rPr lang="el-GR" dirty="0" smtClean="0"/>
              <a:t>εάν παρουσιάζουν για μεγάλο διάστημα συμπτώματα άγχους.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2027490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p:txBody>
          <a:bodyPr>
            <a:noAutofit/>
          </a:bodyPr>
          <a:lstStyle/>
          <a:p>
            <a:r>
              <a:rPr lang="el-GR" altLang="el-GR" b="1" dirty="0" smtClean="0"/>
              <a:t>Συμπτώματα  άγχους των παιδιών προσχολικής ηλικίας</a:t>
            </a:r>
            <a:endParaRPr lang="el-GR" altLang="el-GR" dirty="0" smtClean="0"/>
          </a:p>
        </p:txBody>
      </p:sp>
      <p:sp>
        <p:nvSpPr>
          <p:cNvPr id="26627" name="2 - Θέση περιεχομένου"/>
          <p:cNvSpPr>
            <a:spLocks noGrp="1"/>
          </p:cNvSpPr>
          <p:nvPr>
            <p:ph sz="quarter" idx="1"/>
          </p:nvPr>
        </p:nvSpPr>
        <p:spPr/>
        <p:txBody>
          <a:bodyPr>
            <a:noAutofit/>
          </a:bodyPr>
          <a:lstStyle/>
          <a:p>
            <a:pPr>
              <a:buFont typeface="Wingdings" pitchFamily="2" charset="2"/>
              <a:buChar char="ü"/>
            </a:pPr>
            <a:r>
              <a:rPr lang="el-GR" altLang="el-GR" dirty="0" smtClean="0"/>
              <a:t>πιπίλισμα δακτύλου </a:t>
            </a:r>
          </a:p>
          <a:p>
            <a:pPr>
              <a:buFont typeface="Wingdings" pitchFamily="2" charset="2"/>
              <a:buChar char="ü"/>
            </a:pPr>
            <a:r>
              <a:rPr lang="el-GR" altLang="el-GR" dirty="0" smtClean="0"/>
              <a:t>ενούρηση </a:t>
            </a:r>
          </a:p>
          <a:p>
            <a:pPr>
              <a:buFont typeface="Wingdings" pitchFamily="2" charset="2"/>
              <a:buChar char="ü"/>
            </a:pPr>
            <a:r>
              <a:rPr lang="el-GR" altLang="el-GR" dirty="0" smtClean="0"/>
              <a:t>προσκόλληση στους γονείς </a:t>
            </a:r>
          </a:p>
          <a:p>
            <a:pPr>
              <a:buFont typeface="Wingdings" pitchFamily="2" charset="2"/>
              <a:buChar char="ü"/>
            </a:pPr>
            <a:r>
              <a:rPr lang="el-GR" altLang="el-GR" dirty="0" smtClean="0"/>
              <a:t>διαταραχές ύπνου </a:t>
            </a:r>
          </a:p>
          <a:p>
            <a:pPr>
              <a:buFont typeface="Wingdings" pitchFamily="2" charset="2"/>
              <a:buChar char="ü"/>
            </a:pPr>
            <a:r>
              <a:rPr lang="el-GR" altLang="el-GR" dirty="0" smtClean="0"/>
              <a:t>απώλεια όρεξης </a:t>
            </a:r>
          </a:p>
          <a:p>
            <a:pPr>
              <a:buFont typeface="Wingdings" pitchFamily="2" charset="2"/>
              <a:buChar char="ü"/>
            </a:pPr>
            <a:r>
              <a:rPr lang="el-GR" altLang="el-GR" dirty="0" smtClean="0"/>
              <a:t>φόβο για το σκοτάδι </a:t>
            </a:r>
          </a:p>
          <a:p>
            <a:pPr>
              <a:buFont typeface="Wingdings" pitchFamily="2" charset="2"/>
              <a:buChar char="ü"/>
            </a:pPr>
            <a:r>
              <a:rPr lang="el-GR" altLang="el-GR" dirty="0" smtClean="0"/>
              <a:t>παλινδρόμηση συμπεριφοράς </a:t>
            </a:r>
          </a:p>
          <a:p>
            <a:pPr>
              <a:buFont typeface="Wingdings" pitchFamily="2" charset="2"/>
              <a:buChar char="ü"/>
            </a:pPr>
            <a:r>
              <a:rPr lang="el-GR" altLang="el-GR" dirty="0" smtClean="0"/>
              <a:t>απομάκρυνση από φίλους </a:t>
            </a:r>
          </a:p>
          <a:p>
            <a:pPr>
              <a:buFont typeface="Wingdings" pitchFamily="2" charset="2"/>
              <a:buChar char="ü"/>
            </a:pPr>
            <a:r>
              <a:rPr lang="el-GR" altLang="el-GR" dirty="0" smtClean="0"/>
              <a:t>αποχή από συνήθειες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1275474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noAutofit/>
          </a:bodyPr>
          <a:lstStyle/>
          <a:p>
            <a:r>
              <a:rPr lang="el-GR" altLang="el-GR" b="1" dirty="0" smtClean="0"/>
              <a:t>Συμπτώματα  άγχους των παιδιών </a:t>
            </a:r>
            <a:br>
              <a:rPr lang="el-GR" altLang="el-GR" b="1" dirty="0" smtClean="0"/>
            </a:br>
            <a:r>
              <a:rPr lang="el-GR" altLang="el-GR" b="1" dirty="0" smtClean="0"/>
              <a:t>σχολικής ηλικίας (δημοτικού)</a:t>
            </a:r>
            <a:endParaRPr lang="el-GR" altLang="el-GR" dirty="0" smtClean="0"/>
          </a:p>
        </p:txBody>
      </p:sp>
      <p:sp>
        <p:nvSpPr>
          <p:cNvPr id="27651" name="2 - Θέση περιεχομένου"/>
          <p:cNvSpPr>
            <a:spLocks noGrp="1"/>
          </p:cNvSpPr>
          <p:nvPr>
            <p:ph sz="quarter" idx="1"/>
          </p:nvPr>
        </p:nvSpPr>
        <p:spPr/>
        <p:txBody>
          <a:bodyPr>
            <a:normAutofit/>
          </a:bodyPr>
          <a:lstStyle/>
          <a:p>
            <a:pPr>
              <a:buFont typeface="Wingdings" pitchFamily="2" charset="2"/>
              <a:buChar char="ü"/>
            </a:pPr>
            <a:r>
              <a:rPr lang="el-GR" altLang="el-GR" dirty="0" smtClean="0"/>
              <a:t>ευερεθιστότητα </a:t>
            </a:r>
          </a:p>
          <a:p>
            <a:pPr>
              <a:buFont typeface="Wingdings" pitchFamily="2" charset="2"/>
              <a:buChar char="ü"/>
            </a:pPr>
            <a:r>
              <a:rPr lang="el-GR" altLang="el-GR" dirty="0" smtClean="0"/>
              <a:t>επιθετικότητα </a:t>
            </a:r>
          </a:p>
          <a:p>
            <a:pPr>
              <a:buFont typeface="Wingdings" pitchFamily="2" charset="2"/>
              <a:buChar char="ü"/>
            </a:pPr>
            <a:r>
              <a:rPr lang="el-GR" altLang="el-GR" dirty="0" smtClean="0"/>
              <a:t>προσκόλληση </a:t>
            </a:r>
          </a:p>
          <a:p>
            <a:pPr>
              <a:buFont typeface="Wingdings" pitchFamily="2" charset="2"/>
              <a:buChar char="ü"/>
            </a:pPr>
            <a:r>
              <a:rPr lang="el-GR" altLang="el-GR" dirty="0" smtClean="0"/>
              <a:t>εφιάλτες </a:t>
            </a:r>
          </a:p>
          <a:p>
            <a:pPr>
              <a:buFont typeface="Wingdings" pitchFamily="2" charset="2"/>
              <a:buChar char="ü"/>
            </a:pPr>
            <a:r>
              <a:rPr lang="el-GR" altLang="el-GR" dirty="0" smtClean="0"/>
              <a:t>αποφυγή του σχολείου </a:t>
            </a:r>
          </a:p>
          <a:p>
            <a:pPr>
              <a:buFont typeface="Wingdings" pitchFamily="2" charset="2"/>
              <a:buChar char="ü"/>
            </a:pPr>
            <a:r>
              <a:rPr lang="el-GR" altLang="el-GR" dirty="0" smtClean="0"/>
              <a:t>μειωμένη ικανότητα συγκέντρωσης</a:t>
            </a:r>
          </a:p>
          <a:p>
            <a:pPr>
              <a:buFont typeface="Wingdings" pitchFamily="2" charset="2"/>
              <a:buChar char="ü"/>
            </a:pPr>
            <a:r>
              <a:rPr lang="el-GR" altLang="el-GR" dirty="0" smtClean="0"/>
              <a:t>αποχή από δραστηριότητες </a:t>
            </a:r>
          </a:p>
          <a:p>
            <a:pPr>
              <a:buFont typeface="Wingdings" pitchFamily="2" charset="2"/>
              <a:buChar char="ü"/>
            </a:pPr>
            <a:r>
              <a:rPr lang="el-GR" altLang="el-GR" dirty="0" smtClean="0"/>
              <a:t>απομάκρυνση από φίλους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3363758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noAutofit/>
          </a:bodyPr>
          <a:lstStyle/>
          <a:p>
            <a:r>
              <a:rPr lang="el-GR" altLang="el-GR" b="1" dirty="0" smtClean="0"/>
              <a:t>Παγκόσμιος Οργανισμός Υγείας </a:t>
            </a:r>
            <a:br>
              <a:rPr lang="el-GR" altLang="el-GR" b="1" dirty="0" smtClean="0"/>
            </a:br>
            <a:r>
              <a:rPr lang="el-GR" altLang="el-GR" b="1" dirty="0" smtClean="0"/>
              <a:t>Έκθεση 2008</a:t>
            </a:r>
            <a:endParaRPr lang="el-GR" altLang="el-GR" dirty="0" smtClean="0"/>
          </a:p>
        </p:txBody>
      </p:sp>
      <p:sp>
        <p:nvSpPr>
          <p:cNvPr id="10243" name="2 - Θέση περιεχομένου"/>
          <p:cNvSpPr>
            <a:spLocks noGrp="1"/>
          </p:cNvSpPr>
          <p:nvPr>
            <p:ph sz="quarter" idx="1"/>
          </p:nvPr>
        </p:nvSpPr>
        <p:spPr/>
        <p:txBody>
          <a:bodyPr>
            <a:noAutofit/>
          </a:bodyPr>
          <a:lstStyle/>
          <a:p>
            <a:pPr eaLnBrk="1" hangingPunct="1"/>
            <a:r>
              <a:rPr lang="el-GR" altLang="el-GR" dirty="0" smtClean="0"/>
              <a:t> Ο Π.Ο.Υ. επεσήμανε σχετικά με την προοπτική της διεθνούς οικονομικής κρίσης ότι: </a:t>
            </a:r>
          </a:p>
          <a:p>
            <a:pPr eaLnBrk="1" hangingPunct="1">
              <a:buFont typeface="Wingdings" pitchFamily="2" charset="2"/>
              <a:buChar char="ü"/>
            </a:pPr>
            <a:r>
              <a:rPr lang="el-GR" altLang="el-GR" dirty="0" smtClean="0"/>
              <a:t>«</a:t>
            </a:r>
            <a:r>
              <a:rPr lang="el-GR" altLang="el-GR" i="1" dirty="0" smtClean="0"/>
              <a:t>δεν θα πρέπει να εκπλαγούμε αν δούμε αύξηση ψυχικών διαταραχών και αυτοκτονιών</a:t>
            </a:r>
            <a:r>
              <a:rPr lang="el-GR" altLang="el-GR" dirty="0" smtClean="0"/>
              <a:t>», </a:t>
            </a:r>
          </a:p>
          <a:p>
            <a:pPr eaLnBrk="1" hangingPunct="1">
              <a:buFont typeface="Wingdings" pitchFamily="2" charset="2"/>
              <a:buChar char="ü"/>
            </a:pPr>
            <a:r>
              <a:rPr lang="el-GR" altLang="el-GR" dirty="0" smtClean="0"/>
              <a:t>«</a:t>
            </a:r>
            <a:r>
              <a:rPr lang="el-GR" altLang="el-GR" i="1" dirty="0" smtClean="0"/>
              <a:t>οι φτωχοί και οι ευάλωτοι θα είναι οι πρώτοι που θα υποφέρουν</a:t>
            </a:r>
            <a:r>
              <a:rPr lang="el-GR" altLang="el-GR" dirty="0" smtClean="0"/>
              <a:t>», και </a:t>
            </a:r>
          </a:p>
          <a:p>
            <a:pPr eaLnBrk="1" hangingPunct="1">
              <a:buFont typeface="Wingdings" pitchFamily="2" charset="2"/>
              <a:buChar char="ü"/>
            </a:pPr>
            <a:r>
              <a:rPr lang="el-GR" altLang="el-GR" dirty="0" smtClean="0"/>
              <a:t>«</a:t>
            </a:r>
            <a:r>
              <a:rPr lang="el-GR" altLang="el-GR" i="1" dirty="0" smtClean="0"/>
              <a:t>η προάσπιση των κονδυλίων για την υγεία θα γίνει πιο δύσκολη</a:t>
            </a:r>
            <a:r>
              <a:rPr lang="el-GR" altLang="el-GR" dirty="0" smtClean="0"/>
              <a:t>».</a:t>
            </a:r>
          </a:p>
          <a:p>
            <a:pPr eaLnBrk="1" hangingPunct="1"/>
            <a:r>
              <a:rPr lang="el-GR" altLang="el-GR" b="1" dirty="0" smtClean="0"/>
              <a:t>Επιβεβαιώνονται οι προβλέψεις για την χώρα μας.</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2513254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lstStyle/>
          <a:p>
            <a:r>
              <a:rPr lang="el-GR" altLang="el-GR" sz="3200" b="1" dirty="0" smtClean="0"/>
              <a:t>Συμπτώματα άγχους  των εφήβων</a:t>
            </a:r>
            <a:endParaRPr lang="el-GR" altLang="el-GR" sz="3200" dirty="0" smtClean="0"/>
          </a:p>
        </p:txBody>
      </p:sp>
      <p:sp>
        <p:nvSpPr>
          <p:cNvPr id="28675" name="2 - Θέση περιεχομένου"/>
          <p:cNvSpPr>
            <a:spLocks noGrp="1"/>
          </p:cNvSpPr>
          <p:nvPr>
            <p:ph sz="quarter" idx="1"/>
          </p:nvPr>
        </p:nvSpPr>
        <p:spPr/>
        <p:txBody>
          <a:bodyPr>
            <a:normAutofit/>
          </a:bodyPr>
          <a:lstStyle/>
          <a:p>
            <a:pPr>
              <a:buFont typeface="Wingdings" pitchFamily="2" charset="2"/>
              <a:buChar char="ü"/>
            </a:pPr>
            <a:r>
              <a:rPr lang="el-GR" altLang="el-GR" dirty="0" smtClean="0"/>
              <a:t>διαταραχές ύπνου  </a:t>
            </a:r>
          </a:p>
          <a:p>
            <a:pPr>
              <a:buFont typeface="Wingdings" pitchFamily="2" charset="2"/>
              <a:buChar char="ü"/>
            </a:pPr>
            <a:r>
              <a:rPr lang="el-GR" altLang="el-GR" dirty="0" smtClean="0"/>
              <a:t>διαταραχές διατροφής </a:t>
            </a:r>
          </a:p>
          <a:p>
            <a:pPr>
              <a:buFont typeface="Wingdings" pitchFamily="2" charset="2"/>
              <a:buChar char="ü"/>
            </a:pPr>
            <a:r>
              <a:rPr lang="el-GR" altLang="el-GR" dirty="0" smtClean="0"/>
              <a:t>αναστάτωση </a:t>
            </a:r>
          </a:p>
          <a:p>
            <a:pPr>
              <a:buFont typeface="Wingdings" pitchFamily="2" charset="2"/>
              <a:buChar char="ü"/>
            </a:pPr>
            <a:r>
              <a:rPr lang="el-GR" altLang="el-GR" dirty="0" smtClean="0"/>
              <a:t>περισσότερες συγκρούσεις </a:t>
            </a:r>
          </a:p>
          <a:p>
            <a:pPr>
              <a:buFont typeface="Wingdings" pitchFamily="2" charset="2"/>
              <a:buChar char="ü"/>
            </a:pPr>
            <a:r>
              <a:rPr lang="el-GR" altLang="el-GR" dirty="0" smtClean="0"/>
              <a:t>παράπονα για σωματικές διαταραχές </a:t>
            </a:r>
          </a:p>
          <a:p>
            <a:pPr>
              <a:buFont typeface="Wingdings" pitchFamily="2" charset="2"/>
              <a:buChar char="ü"/>
            </a:pPr>
            <a:r>
              <a:rPr lang="el-GR" altLang="el-GR" dirty="0" err="1" smtClean="0"/>
              <a:t>παραβατική</a:t>
            </a:r>
            <a:r>
              <a:rPr lang="el-GR" altLang="el-GR" dirty="0" smtClean="0"/>
              <a:t> συμπεριφορά  </a:t>
            </a:r>
          </a:p>
          <a:p>
            <a:pPr>
              <a:buFont typeface="Wingdings" pitchFamily="2" charset="2"/>
              <a:buChar char="ü"/>
            </a:pPr>
            <a:r>
              <a:rPr lang="el-GR" altLang="el-GR" dirty="0" smtClean="0"/>
              <a:t>μειωμένη ικανότητα συγκέντρωσης</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2877758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p:txBody>
          <a:bodyPr/>
          <a:lstStyle/>
          <a:p>
            <a:r>
              <a:rPr lang="el-GR" altLang="el-GR" sz="3200" dirty="0" smtClean="0"/>
              <a:t>Συμπεράσματα</a:t>
            </a:r>
          </a:p>
        </p:txBody>
      </p:sp>
      <p:sp>
        <p:nvSpPr>
          <p:cNvPr id="29699" name="2 - Θέση περιεχομένου"/>
          <p:cNvSpPr>
            <a:spLocks noGrp="1"/>
          </p:cNvSpPr>
          <p:nvPr>
            <p:ph sz="quarter" idx="1"/>
          </p:nvPr>
        </p:nvSpPr>
        <p:spPr/>
        <p:txBody>
          <a:bodyPr>
            <a:normAutofit/>
          </a:bodyPr>
          <a:lstStyle/>
          <a:p>
            <a:r>
              <a:rPr lang="el-GR" altLang="el-GR" dirty="0" smtClean="0"/>
              <a:t>Οι κυριότεροι κίνδυνοι για την ψυχική υγεία λόγω της οικονομικής κρίσης είναι: η έντονη ψυχολογική καταπόνηση, η κατάθλιψη, η αυξημένη κατανάλωση οινοπνεύματος</a:t>
            </a:r>
            <a:r>
              <a:rPr lang="en-US" altLang="el-GR" dirty="0" smtClean="0"/>
              <a:t> </a:t>
            </a:r>
            <a:r>
              <a:rPr lang="el-GR" altLang="el-GR" dirty="0" smtClean="0"/>
              <a:t>και η αύξηση του αριθμού αυτοκτονιών. </a:t>
            </a:r>
          </a:p>
          <a:p>
            <a:r>
              <a:rPr lang="el-GR" altLang="el-GR" dirty="0" smtClean="0"/>
              <a:t>Η οικονομική πίεση, μέσω του αντίκτυπου στην ψυχική υγεία των γονέων, επηρεάζει την ψυχική υγεία παιδιών και εφήβων. </a:t>
            </a:r>
          </a:p>
          <a:p>
            <a:r>
              <a:rPr lang="el-GR" altLang="el-GR" dirty="0" smtClean="0"/>
              <a:t>Οι κίνδυνοι μπορούν ως ένα βαθμό να αποφευχθούν υιοθετώντας πολιτικές ενίσχυσης της κοινωνικής προστασίας και της ψυχικής υγείας.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2989926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noAutofit/>
          </a:bodyPr>
          <a:lstStyle/>
          <a:p>
            <a:r>
              <a:rPr lang="el-GR" altLang="el-GR" b="1" dirty="0" smtClean="0"/>
              <a:t>Αντιμετώπιση των επιπτώσεων της κρίσης στην ψυχική υγεία: Προτάσεις </a:t>
            </a:r>
          </a:p>
        </p:txBody>
      </p:sp>
      <p:sp>
        <p:nvSpPr>
          <p:cNvPr id="40963" name="2 - Θέση περιεχομένου"/>
          <p:cNvSpPr>
            <a:spLocks noGrp="1"/>
          </p:cNvSpPr>
          <p:nvPr>
            <p:ph sz="quarter" idx="1"/>
          </p:nvPr>
        </p:nvSpPr>
        <p:spPr/>
        <p:txBody>
          <a:bodyPr>
            <a:noAutofit/>
          </a:bodyPr>
          <a:lstStyle/>
          <a:p>
            <a:pPr marL="457200" indent="-457200">
              <a:buSzPct val="90000"/>
              <a:buFont typeface="+mj-lt"/>
              <a:buAutoNum type="arabicPeriod"/>
              <a:defRPr/>
            </a:pPr>
            <a:r>
              <a:rPr lang="el-GR" b="1" dirty="0" smtClean="0"/>
              <a:t>Ευαισθητοποίηση στις ανάγκες ψυχικής υγείας των εργαζομένων και των οικογενειών λόγω της κρίσης. </a:t>
            </a:r>
          </a:p>
          <a:p>
            <a:pPr marL="457200" indent="-457200">
              <a:buSzPct val="90000"/>
              <a:buFont typeface="+mj-lt"/>
              <a:buAutoNum type="arabicPeriod"/>
              <a:defRPr/>
            </a:pPr>
            <a:r>
              <a:rPr lang="el-GR" b="1" dirty="0" smtClean="0"/>
              <a:t>Προσαρμογή υπηρεσιών για  κάλυψη των ψυχολογικών αναγκών όσων πλήττονται από την κρίση. </a:t>
            </a:r>
          </a:p>
          <a:p>
            <a:pPr marL="457200" indent="-457200">
              <a:buSzPct val="90000"/>
              <a:buFont typeface="+mj-lt"/>
              <a:buAutoNum type="arabicPeriod"/>
              <a:defRPr/>
            </a:pPr>
            <a:r>
              <a:rPr lang="el-GR" b="1" dirty="0" smtClean="0"/>
              <a:t>Αποφυγή περικοπής δαπανών για υπηρεσίες σε οικογένειες που πλήττονται από την κρίση. </a:t>
            </a:r>
          </a:p>
          <a:p>
            <a:pPr marL="457200" indent="-457200">
              <a:buSzPct val="90000"/>
              <a:buFont typeface="+mj-lt"/>
              <a:buAutoNum type="arabicPeriod"/>
              <a:defRPr/>
            </a:pPr>
            <a:r>
              <a:rPr lang="el-GR" b="1" dirty="0" smtClean="0"/>
              <a:t>Κοινωνική προστασία για τους ανέργους. </a:t>
            </a:r>
          </a:p>
          <a:p>
            <a:pPr marL="457200" indent="-457200">
              <a:buSzPct val="90000"/>
              <a:buFont typeface="+mj-lt"/>
              <a:buAutoNum type="arabicPeriod"/>
              <a:defRPr/>
            </a:pPr>
            <a:r>
              <a:rPr lang="el-GR" b="1" dirty="0" smtClean="0"/>
              <a:t>Μέτρα ελάφρυνσης των χρεών. </a:t>
            </a:r>
          </a:p>
          <a:p>
            <a:pPr marL="457200" indent="-457200">
              <a:buSzPct val="90000"/>
              <a:buFont typeface="+mj-lt"/>
              <a:buAutoNum type="arabicPeriod"/>
              <a:defRPr/>
            </a:pPr>
            <a:r>
              <a:rPr lang="el-GR" b="1" dirty="0" smtClean="0"/>
              <a:t>Ενίσχυση της κοινωνίας των πολιτών με</a:t>
            </a:r>
            <a:r>
              <a:rPr lang="en-US" b="1" dirty="0" smtClean="0"/>
              <a:t> </a:t>
            </a:r>
            <a:r>
              <a:rPr lang="el-GR" b="1" dirty="0" smtClean="0"/>
              <a:t>δράσεις κοινωνικής αλληλεγγύης.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29519369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noAutofit/>
          </a:bodyPr>
          <a:lstStyle/>
          <a:p>
            <a:r>
              <a:rPr lang="el-GR" altLang="el-GR" b="1" dirty="0" smtClean="0"/>
              <a:t>Πρόληψη, έγκαιρη παρέμβαση και δικτύωση των υπηρεσιών</a:t>
            </a:r>
            <a:endParaRPr lang="el-GR" altLang="el-GR" dirty="0" smtClean="0"/>
          </a:p>
        </p:txBody>
      </p:sp>
      <p:sp>
        <p:nvSpPr>
          <p:cNvPr id="31747" name="2 - Θέση περιεχομένου"/>
          <p:cNvSpPr>
            <a:spLocks noGrp="1"/>
          </p:cNvSpPr>
          <p:nvPr>
            <p:ph sz="quarter" idx="1"/>
          </p:nvPr>
        </p:nvSpPr>
        <p:spPr/>
        <p:txBody>
          <a:bodyPr>
            <a:normAutofit/>
          </a:bodyPr>
          <a:lstStyle/>
          <a:p>
            <a:r>
              <a:rPr lang="el-GR" altLang="el-GR" dirty="0" smtClean="0"/>
              <a:t>Η έγκαιρη παρέμβαση αποτελεί ένα καλό προγνωστικό παράγοντα στην περίπτωση εκδήλωσης των ψυχικών διαταραχών</a:t>
            </a:r>
            <a:r>
              <a:rPr lang="en-US" altLang="el-GR" dirty="0" smtClean="0"/>
              <a:t>.</a:t>
            </a:r>
            <a:r>
              <a:rPr lang="el-GR" altLang="el-GR" dirty="0" smtClean="0"/>
              <a:t> </a:t>
            </a:r>
            <a:endParaRPr lang="en-US" altLang="el-GR" dirty="0" smtClean="0"/>
          </a:p>
          <a:p>
            <a:r>
              <a:rPr lang="el-GR" altLang="el-GR" dirty="0" smtClean="0"/>
              <a:t>Ιδιαίτερα αυτή τη περίοδο, της οικονομικής κρίσης που αναμένεται αύξηση των προβλημάτων ψυχικής υγείας, ο ρόλος των κοινωνικών υπηρεσιών στην πρόληψη και την προαγωγή της ψυχικής υγείας, αλλά και σε ζητήματα έγκαιρης παρέμβασης, αποκτά μεγάλη σημασία.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14279567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a:xfrm>
            <a:off x="251520" y="228600"/>
            <a:ext cx="8892480" cy="990600"/>
          </a:xfrm>
        </p:spPr>
        <p:txBody>
          <a:bodyPr>
            <a:noAutofit/>
          </a:bodyPr>
          <a:lstStyle/>
          <a:p>
            <a:r>
              <a:rPr lang="el-GR" altLang="el-GR" sz="3000" b="1" dirty="0" smtClean="0"/>
              <a:t>Η οργάνωση σχετικών παρεμβάσεων από κοινωνικούς λειτουργούς θα ήταν δυνατόν να αφορούν: </a:t>
            </a:r>
            <a:endParaRPr lang="el-GR" altLang="el-GR" sz="3000" dirty="0" smtClean="0"/>
          </a:p>
        </p:txBody>
      </p:sp>
      <p:sp>
        <p:nvSpPr>
          <p:cNvPr id="32771" name="2 - Θέση περιεχομένου"/>
          <p:cNvSpPr>
            <a:spLocks noGrp="1"/>
          </p:cNvSpPr>
          <p:nvPr>
            <p:ph sz="quarter" idx="1"/>
          </p:nvPr>
        </p:nvSpPr>
        <p:spPr/>
        <p:txBody>
          <a:bodyPr>
            <a:normAutofit/>
          </a:bodyPr>
          <a:lstStyle/>
          <a:p>
            <a:r>
              <a:rPr lang="el-GR" altLang="el-GR" dirty="0" smtClean="0"/>
              <a:t>σε προγράμματα παρέμβασης σε σχολεία σε θέματα ψυχικής υγείας παιδιών και εφήβων, </a:t>
            </a:r>
          </a:p>
          <a:p>
            <a:r>
              <a:rPr lang="el-GR" altLang="el-GR" dirty="0" smtClean="0"/>
              <a:t>σε προγράμματα αναγνώρισης ομάδων υψηλού κινδύνου, </a:t>
            </a:r>
          </a:p>
          <a:p>
            <a:r>
              <a:rPr lang="el-GR" altLang="el-GR" dirty="0" smtClean="0"/>
              <a:t>σε ειδικές παρεμβάσεις για άτομα με προβλήματα ψυχικής υγείας, </a:t>
            </a:r>
          </a:p>
          <a:p>
            <a:r>
              <a:rPr lang="el-GR" altLang="el-GR" dirty="0" smtClean="0"/>
              <a:t>ομάδες υποστήριξης και αλληλοβοήθειας, </a:t>
            </a:r>
          </a:p>
          <a:p>
            <a:r>
              <a:rPr lang="el-GR" altLang="el-GR" dirty="0" smtClean="0"/>
              <a:t>ειδικές συμβουλευτικές υπηρεσίες, </a:t>
            </a:r>
          </a:p>
          <a:p>
            <a:r>
              <a:rPr lang="el-GR" altLang="el-GR" dirty="0" smtClean="0"/>
              <a:t>ατομική εργασία.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2941132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normAutofit/>
          </a:bodyPr>
          <a:lstStyle/>
          <a:p>
            <a:r>
              <a:rPr lang="el-GR" altLang="el-GR" b="1" dirty="0" smtClean="0"/>
              <a:t>Διεπιστημονικότητα - συνεργασίες</a:t>
            </a:r>
          </a:p>
        </p:txBody>
      </p:sp>
      <p:sp>
        <p:nvSpPr>
          <p:cNvPr id="33795" name="2 - Θέση περιεχομένου"/>
          <p:cNvSpPr>
            <a:spLocks noGrp="1"/>
          </p:cNvSpPr>
          <p:nvPr>
            <p:ph sz="quarter" idx="1"/>
          </p:nvPr>
        </p:nvSpPr>
        <p:spPr/>
        <p:txBody>
          <a:bodyPr>
            <a:normAutofit/>
          </a:bodyPr>
          <a:lstStyle/>
          <a:p>
            <a:r>
              <a:rPr lang="el-GR" altLang="el-GR" dirty="0" smtClean="0"/>
              <a:t>Οι κοινωνικές υπηρεσίες για να παρέχουν αποτελεσματική φροντίδα της ψυχικής υγείας στην κοινότητα, χρειάζεται να βασίζονται στην διεπιστημονικότητα, σε συνεργασίες ανάμεσα σε κοινωνικούς λειτουργούς και άλλους επαγγελματίες, και στην δικτύωση των τοπικών υπηρεσιών (πρόνοιας, υγείας, εκπαίδευσης, κ.α.). </a:t>
            </a:r>
          </a:p>
          <a:p>
            <a:r>
              <a:rPr lang="el-GR" altLang="el-GR" dirty="0" smtClean="0"/>
              <a:t>Η προώθηση της συνεργασίας στο πλαίσιο ενός δικτύου υπηρεσιών και επαγγελματιών διαφορετικών επιστημονικών πεδίων αποτελεί ουσιαστικό έργο του κοινωνικού λειτουργού.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32038979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p:txBody>
          <a:bodyPr>
            <a:noAutofit/>
          </a:bodyPr>
          <a:lstStyle/>
          <a:p>
            <a:r>
              <a:rPr lang="el-GR" altLang="el-GR" b="1" dirty="0" smtClean="0"/>
              <a:t>Εργασία με αστέγους</a:t>
            </a:r>
            <a:endParaRPr lang="el-GR" altLang="el-GR" dirty="0" smtClean="0"/>
          </a:p>
        </p:txBody>
      </p:sp>
      <p:sp>
        <p:nvSpPr>
          <p:cNvPr id="34819" name="2 - Θέση περιεχομένου"/>
          <p:cNvSpPr>
            <a:spLocks noGrp="1"/>
          </p:cNvSpPr>
          <p:nvPr>
            <p:ph sz="quarter" idx="1"/>
          </p:nvPr>
        </p:nvSpPr>
        <p:spPr/>
        <p:txBody>
          <a:bodyPr>
            <a:noAutofit/>
          </a:bodyPr>
          <a:lstStyle/>
          <a:p>
            <a:r>
              <a:rPr lang="el-GR" altLang="el-GR" dirty="0" smtClean="0"/>
              <a:t>Σύμφωνα με εκτιμήσεις του Ευρωπαϊκού Παρατηρητήριου για την Έλλειψη Στέγης, το 2010 οι άστεγοι ανέρχονταν στην Ελλάδα σε 20.000 άτομα, εκ των οποίων το 50% βρίσκονταν στην Αττική. </a:t>
            </a:r>
          </a:p>
          <a:p>
            <a:r>
              <a:rPr lang="el-GR" altLang="el-GR" dirty="0" smtClean="0"/>
              <a:t>Από αυτούς 12.000 ήταν έλληνες πολίτες και 8.000 αλλοδαποί μετανάστες και αιτούντες άσυλο. </a:t>
            </a:r>
          </a:p>
          <a:p>
            <a:r>
              <a:rPr lang="el-GR" altLang="el-GR" dirty="0" smtClean="0"/>
              <a:t>Ανάμεσα στους άστεγους είναι και ένας αριθμός ανθρώπων που πάσχουν από ψυχική ασθένεια, για τους οποίους η ασφαλής και καλής ποιότητας στέγη είναι ένας από τους σημαντικότερους παράγοντες για τη διατήρηση της ευεξίας τους.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42383236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p:txBody>
          <a:bodyPr>
            <a:noAutofit/>
          </a:bodyPr>
          <a:lstStyle/>
          <a:p>
            <a:r>
              <a:rPr lang="el-GR" altLang="el-GR" b="1" dirty="0" smtClean="0"/>
              <a:t>Έλλειψη στέγης, στη χρήση ουσιών και στην ψυχική ασθένεια</a:t>
            </a:r>
          </a:p>
        </p:txBody>
      </p:sp>
      <p:sp>
        <p:nvSpPr>
          <p:cNvPr id="35843" name="2 - Θέση περιεχομένου"/>
          <p:cNvSpPr>
            <a:spLocks noGrp="1"/>
          </p:cNvSpPr>
          <p:nvPr>
            <p:ph sz="quarter" idx="1"/>
          </p:nvPr>
        </p:nvSpPr>
        <p:spPr/>
        <p:txBody>
          <a:bodyPr>
            <a:normAutofit/>
          </a:bodyPr>
          <a:lstStyle/>
          <a:p>
            <a:r>
              <a:rPr lang="el-GR" altLang="el-GR" dirty="0" smtClean="0"/>
              <a:t>Οι άστεγοι με ψυχική ασθένεια έχουν σοβαρά προβλήματα που απαιτούν ιδιαίτερη προσοχή. </a:t>
            </a:r>
          </a:p>
          <a:p>
            <a:r>
              <a:rPr lang="el-GR" altLang="el-GR" dirty="0" smtClean="0"/>
              <a:t>Η ψυχική ασθένεια δεν επιτρέπει στον ασθενή να βγει από την κατάσταση του αστέγου. Υπάρχει σύνδεση ανάμεσα στην έλλειψη στέγης, στη χρήση ουσιών και στην ψυχική ασθένεια. </a:t>
            </a:r>
          </a:p>
          <a:p>
            <a:r>
              <a:rPr lang="el-GR" altLang="el-GR" dirty="0" smtClean="0"/>
              <a:t>Μετά την ψυχιατρική κλινική οι άστεγοι ασθενείς καταλήγουν αργά ή γρήγορα πάλι στο δρόμο. Η βασική τους ανάγκη καταρχήν είναι η στέγη, και ακολουθούν η θεραπεία, η υποστήριξη και η αποκατάσταση.</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5535969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p:txBody>
          <a:bodyPr>
            <a:normAutofit/>
          </a:bodyPr>
          <a:lstStyle/>
          <a:p>
            <a:r>
              <a:rPr lang="el-GR" altLang="el-GR" b="1" dirty="0" smtClean="0"/>
              <a:t>Προγράμματα παροχής σταθερής στέγης</a:t>
            </a:r>
          </a:p>
        </p:txBody>
      </p:sp>
      <p:sp>
        <p:nvSpPr>
          <p:cNvPr id="36867" name="2 - Θέση περιεχομένου"/>
          <p:cNvSpPr>
            <a:spLocks noGrp="1"/>
          </p:cNvSpPr>
          <p:nvPr>
            <p:ph sz="quarter" idx="1"/>
          </p:nvPr>
        </p:nvSpPr>
        <p:spPr/>
        <p:txBody>
          <a:bodyPr>
            <a:normAutofit/>
          </a:bodyPr>
          <a:lstStyle/>
          <a:p>
            <a:r>
              <a:rPr lang="el-GR" altLang="el-GR" dirty="0" smtClean="0"/>
              <a:t>Χρειάζεται να αναπτυχθούν προγράμματα παροχής σταθερής στέγης. Έχουν και πολύ μικρότερο κόστος σε σχέση με </a:t>
            </a:r>
            <a:r>
              <a:rPr lang="el-GR" altLang="el-GR" dirty="0" err="1" smtClean="0"/>
              <a:t>ό,τι</a:t>
            </a:r>
            <a:r>
              <a:rPr lang="el-GR" altLang="el-GR" dirty="0" smtClean="0"/>
              <a:t> έως τώρα τους παρέχεται από την πολιτεία. </a:t>
            </a:r>
          </a:p>
          <a:p>
            <a:r>
              <a:rPr lang="el-GR" altLang="el-GR" dirty="0" smtClean="0"/>
              <a:t>Έχει υπολογισθεί στις ΗΠΑ ότι ένας άστεγος ψυχικά ασθενής που εντάσσεται σε πρόγραμμα μόνιμης στέγασης (διαμερίσματα) στοιχίζει 20-30.000 δολάρια το έτος. Αντίθετα, ένας άστεγος ασθενής που εισάγεται και εξέρχεται από ψυχιατρικές κλινικές στοιχίζει το έτος 200.000 δολάρια, ενώ αυτός που συλλαμβάνεται και κλείνεται σε φυλακή στοιχίζει 150.000 δολάρια το έτος.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24462807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p:txBody>
          <a:bodyPr>
            <a:normAutofit/>
          </a:bodyPr>
          <a:lstStyle/>
          <a:p>
            <a:r>
              <a:rPr lang="el-GR" altLang="el-GR" b="1" dirty="0" smtClean="0"/>
              <a:t>Πρόληψη και δικτύωση</a:t>
            </a:r>
          </a:p>
        </p:txBody>
      </p:sp>
      <p:sp>
        <p:nvSpPr>
          <p:cNvPr id="37891" name="2 - Θέση περιεχομένου"/>
          <p:cNvSpPr>
            <a:spLocks noGrp="1"/>
          </p:cNvSpPr>
          <p:nvPr>
            <p:ph sz="quarter" idx="1"/>
          </p:nvPr>
        </p:nvSpPr>
        <p:spPr/>
        <p:txBody>
          <a:bodyPr>
            <a:normAutofit/>
          </a:bodyPr>
          <a:lstStyle/>
          <a:p>
            <a:r>
              <a:rPr lang="el-GR" altLang="el-GR" dirty="0" smtClean="0"/>
              <a:t>Στην εργασία με αστέγους, είναι σημαντικό να εντοπίζονται προληπτικά τα άτομα και οι ομάδες που κινδυνεύουν περισσότερο να μείνουν χωρίς στέγη, και να καταβάλλεται προσπάθεια ώστε να διατηρήσουν τη στέγη τους ή να βρουν άλλη. </a:t>
            </a:r>
          </a:p>
          <a:p>
            <a:r>
              <a:rPr lang="el-GR" altLang="el-GR" dirty="0" smtClean="0"/>
              <a:t>Επίσης, χρειάζεται οι υπηρεσίες φιλοξενίας να συνδέονται στενά με τις υπηρεσίες κοινωνικής πρόνοιας και ψυχικής υγείας, η ανταπόκριση να είναι άμεση, χωρίς γραφειοκρατία, και ιδιαίτερα εξατομικευμένη και εκτεταμένη, ώστε να καλύπτει τις ανάγκες διαφορετικών ατόμων.</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3109458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Autofit/>
          </a:bodyPr>
          <a:lstStyle/>
          <a:p>
            <a:r>
              <a:rPr lang="el-GR" altLang="el-GR" b="1" dirty="0" smtClean="0"/>
              <a:t>Κοινωνικοοικονομικά προβλήματα της κρίσης με σοβαρές ψυχοκοινωνικές επιπτώσεις</a:t>
            </a:r>
          </a:p>
        </p:txBody>
      </p:sp>
      <p:sp>
        <p:nvSpPr>
          <p:cNvPr id="11267" name="2 - Θέση περιεχομένου"/>
          <p:cNvSpPr>
            <a:spLocks noGrp="1"/>
          </p:cNvSpPr>
          <p:nvPr>
            <p:ph sz="quarter" idx="1"/>
          </p:nvPr>
        </p:nvSpPr>
        <p:spPr/>
        <p:txBody>
          <a:bodyPr>
            <a:normAutofit/>
          </a:bodyPr>
          <a:lstStyle/>
          <a:p>
            <a:r>
              <a:rPr lang="el-GR" altLang="el-GR" dirty="0" smtClean="0"/>
              <a:t>Απότομη αύξηση της ανεργίας σε τρία έτη από 10% στο 24%</a:t>
            </a:r>
            <a:r>
              <a:rPr lang="en-US" altLang="el-GR" dirty="0" smtClean="0"/>
              <a:t> (</a:t>
            </a:r>
            <a:r>
              <a:rPr lang="el-GR" altLang="el-GR" dirty="0" smtClean="0"/>
              <a:t>1.000 νέοι άνεργοι κάθε ημέρα).</a:t>
            </a:r>
          </a:p>
          <a:p>
            <a:r>
              <a:rPr lang="el-GR" altLang="el-GR" dirty="0" smtClean="0"/>
              <a:t>Αυξημένη εργασιακή ανασφάλεια.</a:t>
            </a:r>
          </a:p>
          <a:p>
            <a:r>
              <a:rPr lang="el-GR" altLang="el-GR" dirty="0" smtClean="0"/>
              <a:t>Αύξηση των υπερχρεωμένων νοικοκυριών.</a:t>
            </a:r>
          </a:p>
          <a:p>
            <a:r>
              <a:rPr lang="el-GR" altLang="el-GR" dirty="0" smtClean="0"/>
              <a:t>Περισσότερη φτώχεια, ανισότητα</a:t>
            </a:r>
            <a:r>
              <a:rPr lang="en-US" altLang="el-GR" dirty="0" smtClean="0"/>
              <a:t>,</a:t>
            </a:r>
            <a:r>
              <a:rPr lang="el-GR" altLang="el-GR" dirty="0" smtClean="0"/>
              <a:t> κοινωνικός αποκλεισμός (35% του πληθυσμού κάτω από τα όρια της φτώχειας).</a:t>
            </a:r>
          </a:p>
          <a:p>
            <a:r>
              <a:rPr lang="el-GR" altLang="el-GR" dirty="0" smtClean="0"/>
              <a:t>Δυσμενείς αλλαγές στο τρόπο ζωής.</a:t>
            </a:r>
          </a:p>
          <a:p>
            <a:r>
              <a:rPr lang="el-GR" altLang="el-GR" dirty="0" smtClean="0"/>
              <a:t>Περικοπές στο σύστημα υγείας, ψυχικής υγείας και κοινωνικής προστασίας.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22217218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p:txBody>
          <a:bodyPr>
            <a:noAutofit/>
          </a:bodyPr>
          <a:lstStyle/>
          <a:p>
            <a:r>
              <a:rPr lang="el-GR" altLang="el-GR" b="1" dirty="0" smtClean="0"/>
              <a:t>Εργασία με ανθρώπους σε </a:t>
            </a:r>
            <a:br>
              <a:rPr lang="el-GR" altLang="el-GR" b="1" dirty="0" smtClean="0"/>
            </a:br>
            <a:r>
              <a:rPr lang="el-GR" altLang="el-GR" b="1" dirty="0" smtClean="0"/>
              <a:t>συνθήκες </a:t>
            </a:r>
            <a:r>
              <a:rPr lang="el-GR" altLang="el-GR" b="1" dirty="0" smtClean="0"/>
              <a:t>φτώχειας </a:t>
            </a:r>
            <a:r>
              <a:rPr lang="el-GR" altLang="el-GR" sz="2800" b="0" dirty="0" smtClean="0"/>
              <a:t>1/2</a:t>
            </a:r>
            <a:endParaRPr lang="el-GR" altLang="el-GR" sz="2800" b="0" dirty="0" smtClean="0"/>
          </a:p>
        </p:txBody>
      </p:sp>
      <p:sp>
        <p:nvSpPr>
          <p:cNvPr id="38915" name="2 - Θέση περιεχομένου"/>
          <p:cNvSpPr>
            <a:spLocks noGrp="1"/>
          </p:cNvSpPr>
          <p:nvPr>
            <p:ph sz="quarter" idx="1"/>
          </p:nvPr>
        </p:nvSpPr>
        <p:spPr/>
        <p:txBody>
          <a:bodyPr>
            <a:normAutofit/>
          </a:bodyPr>
          <a:lstStyle/>
          <a:p>
            <a:r>
              <a:rPr lang="el-GR" altLang="el-GR" dirty="0" smtClean="0"/>
              <a:t>Τα προβλήματα ψυχικής υγείας συνδέονται με κοινωνικά μειονεκτήματα,  τραύματα και </a:t>
            </a:r>
            <a:r>
              <a:rPr lang="el-GR" altLang="el-GR" dirty="0" err="1" smtClean="0"/>
              <a:t>στρεσογόνα</a:t>
            </a:r>
            <a:r>
              <a:rPr lang="el-GR" altLang="el-GR" dirty="0" smtClean="0"/>
              <a:t> γεγονότα, ενώ η εμπειρία της φτώχειας συνδέεται με απομόνωση, αβεβαιότητα, αρνητικά γεγονότα και περιορισμένη πρόσβαση σε βοήθεια. Αυτά αποτελούν σοβαρούς </a:t>
            </a:r>
            <a:r>
              <a:rPr lang="el-GR" altLang="el-GR" dirty="0" err="1" smtClean="0"/>
              <a:t>στρεσογόνους</a:t>
            </a:r>
            <a:r>
              <a:rPr lang="el-GR" altLang="el-GR" dirty="0" smtClean="0"/>
              <a:t> παράγοντες.</a:t>
            </a:r>
          </a:p>
          <a:p>
            <a:r>
              <a:rPr lang="el-GR" altLang="el-GR" dirty="0" smtClean="0"/>
              <a:t>Αποτελεσματικά: α) η κινητοποίηση του κοινωνικού κεφαλαίου και η άντληση νέων πόρων, και β) η υιοθέτηση του μοντέλου της διαχείρισης περιστατικών στο πλαίσιο της κοινωνικής εργασίας και της κοινωνικής υπηρεσίας.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8279841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2 - Θέση περιεχομένου"/>
          <p:cNvSpPr>
            <a:spLocks noGrp="1"/>
          </p:cNvSpPr>
          <p:nvPr>
            <p:ph sz="quarter" idx="1"/>
          </p:nvPr>
        </p:nvSpPr>
        <p:spPr/>
        <p:txBody>
          <a:bodyPr>
            <a:normAutofit/>
          </a:bodyPr>
          <a:lstStyle/>
          <a:p>
            <a:r>
              <a:rPr lang="el-GR" altLang="el-GR" dirty="0" smtClean="0"/>
              <a:t>Στόχοι αυτών των παρεμβάσεων είναι: </a:t>
            </a:r>
          </a:p>
          <a:p>
            <a:pPr>
              <a:buFont typeface="Wingdings" pitchFamily="2" charset="2"/>
              <a:buChar char="ü"/>
            </a:pPr>
            <a:r>
              <a:rPr lang="el-GR" altLang="el-GR" dirty="0" smtClean="0"/>
              <a:t>η εστίαση στη βελτίωση του κοινωνικού, φυσικού και οικονομικού περιβάλλοντος που καθορίζει την ψυχική υγεία του τοπικού πληθυσμού και των  ατόμων,  </a:t>
            </a:r>
          </a:p>
          <a:p>
            <a:pPr>
              <a:buFont typeface="Wingdings" pitchFamily="2" charset="2"/>
              <a:buChar char="ü"/>
            </a:pPr>
            <a:r>
              <a:rPr lang="el-GR" altLang="el-GR" dirty="0" smtClean="0"/>
              <a:t>η εστίαση στην ενίσχυση των παραγόντων προστασίας, και </a:t>
            </a:r>
          </a:p>
          <a:p>
            <a:pPr>
              <a:buFont typeface="Wingdings" pitchFamily="2" charset="2"/>
              <a:buChar char="ü"/>
            </a:pPr>
            <a:r>
              <a:rPr lang="el-GR" altLang="el-GR" dirty="0" smtClean="0"/>
              <a:t>η σύνδεση ατόμων και κοινοτήτων, με στόχο τη βελτίωση της συναισθηματικής και κοινωνικής ευεξίας.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altLang="el-GR" b="1" dirty="0" smtClean="0"/>
              <a:t>Εργασία με ανθρώπους σε </a:t>
            </a:r>
            <a:br>
              <a:rPr lang="el-GR" altLang="el-GR" b="1" dirty="0" smtClean="0"/>
            </a:br>
            <a:r>
              <a:rPr lang="el-GR" altLang="el-GR" b="1" dirty="0" smtClean="0"/>
              <a:t>συνθήκες </a:t>
            </a:r>
            <a:r>
              <a:rPr lang="el-GR" altLang="el-GR" b="1" dirty="0" smtClean="0"/>
              <a:t>φτώχειας </a:t>
            </a:r>
            <a:r>
              <a:rPr lang="el-GR" altLang="el-GR" sz="2800" b="0" dirty="0"/>
              <a:t>2</a:t>
            </a:r>
            <a:r>
              <a:rPr lang="el-GR" altLang="el-GR" sz="2800" b="0" dirty="0" smtClean="0"/>
              <a:t>/2</a:t>
            </a:r>
            <a:endParaRPr lang="el-GR" altLang="el-GR" sz="2800" b="0" dirty="0" smtClean="0"/>
          </a:p>
        </p:txBody>
      </p:sp>
    </p:spTree>
    <p:extLst>
      <p:ext uri="{BB962C8B-B14F-4D97-AF65-F5344CB8AC3E}">
        <p14:creationId xmlns:p14="http://schemas.microsoft.com/office/powerpoint/2010/main" val="3086236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title"/>
          </p:nvPr>
        </p:nvSpPr>
        <p:spPr/>
        <p:txBody>
          <a:bodyPr>
            <a:normAutofit/>
          </a:bodyPr>
          <a:lstStyle/>
          <a:p>
            <a:r>
              <a:rPr lang="el-GR" altLang="el-GR" b="1" dirty="0" smtClean="0"/>
              <a:t>Η κινητοποίηση του κοινωνικού κεφαλαίου</a:t>
            </a:r>
          </a:p>
        </p:txBody>
      </p:sp>
      <p:sp>
        <p:nvSpPr>
          <p:cNvPr id="40963" name="2 - Θέση περιεχομένου"/>
          <p:cNvSpPr>
            <a:spLocks noGrp="1"/>
          </p:cNvSpPr>
          <p:nvPr>
            <p:ph sz="quarter" idx="1"/>
          </p:nvPr>
        </p:nvSpPr>
        <p:spPr/>
        <p:txBody>
          <a:bodyPr>
            <a:normAutofit/>
          </a:bodyPr>
          <a:lstStyle/>
          <a:p>
            <a:r>
              <a:rPr lang="el-GR" altLang="el-GR" dirty="0" smtClean="0"/>
              <a:t>Άντληση νέων κοινωνικών πόρων για την άμεση κάλυψη των αναγκών όσων ζουν σε συνθήκες φτώχειας, μέσω της μετατόπισης από το μοντέλο της φιλανθρωπίας σε κοινοτικές πρωτοβουλίες και υπηρεσίες βασισμένες στην </a:t>
            </a:r>
            <a:r>
              <a:rPr lang="el-GR" altLang="el-GR" dirty="0" err="1" smtClean="0"/>
              <a:t>αυτοοργάνωση</a:t>
            </a:r>
            <a:r>
              <a:rPr lang="el-GR" altLang="el-GR" dirty="0" smtClean="0"/>
              <a:t> και την αλληλεγγύη.</a:t>
            </a:r>
          </a:p>
          <a:p>
            <a:r>
              <a:rPr lang="el-GR" altLang="el-GR" dirty="0" smtClean="0"/>
              <a:t>Αφορά στην δημιουργία νέων υποστηρικτικών δομών στην κοινότητα, όπως κοινωνικός ξενώνας, κοινωνικό παντοπωλείο, κοινωνικό ιατρείο , κοινωνικό φαρμακείο, κ.α.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31279354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title"/>
          </p:nvPr>
        </p:nvSpPr>
        <p:spPr>
          <a:xfrm>
            <a:off x="467544" y="228600"/>
            <a:ext cx="8640960" cy="990600"/>
          </a:xfrm>
        </p:spPr>
        <p:txBody>
          <a:bodyPr>
            <a:noAutofit/>
          </a:bodyPr>
          <a:lstStyle/>
          <a:p>
            <a:r>
              <a:rPr lang="el-GR" altLang="el-GR" sz="3100" b="1" dirty="0" smtClean="0"/>
              <a:t>Οι δραστηριότητες του κοινωνικού λειτουργού, συντονιστή φροντίδας, εστιάζονται σε τρεις τομείς: </a:t>
            </a:r>
          </a:p>
        </p:txBody>
      </p:sp>
      <p:sp>
        <p:nvSpPr>
          <p:cNvPr id="41987" name="2 - Θέση περιεχομένου"/>
          <p:cNvSpPr>
            <a:spLocks noGrp="1"/>
          </p:cNvSpPr>
          <p:nvPr>
            <p:ph sz="quarter" idx="1"/>
          </p:nvPr>
        </p:nvSpPr>
        <p:spPr/>
        <p:txBody>
          <a:bodyPr>
            <a:normAutofit/>
          </a:bodyPr>
          <a:lstStyle/>
          <a:p>
            <a:pPr>
              <a:buFont typeface="Wingdings" pitchFamily="2" charset="2"/>
              <a:buChar char="ü"/>
            </a:pPr>
            <a:r>
              <a:rPr lang="el-GR" altLang="el-GR" dirty="0" smtClean="0"/>
              <a:t>στο περιβάλλον</a:t>
            </a:r>
            <a:r>
              <a:rPr lang="el-GR" altLang="el-GR" i="1" dirty="0" smtClean="0"/>
              <a:t> </a:t>
            </a:r>
            <a:r>
              <a:rPr lang="el-GR" altLang="el-GR" dirty="0" smtClean="0"/>
              <a:t>(μέσω της σύνδεσης με τους πόρους της κοινότητας, της συνεργασίας με τις οικογένειες, της διατήρησης και επέκτασης των κοινωνικών δικτύων, της συνεργασίας με τις υπηρεσίες θεραπείας και υπεράσπισης),  </a:t>
            </a:r>
          </a:p>
          <a:p>
            <a:pPr>
              <a:buFont typeface="Wingdings" pitchFamily="2" charset="2"/>
              <a:buChar char="ü"/>
            </a:pPr>
            <a:r>
              <a:rPr lang="el-GR" altLang="el-GR" dirty="0" smtClean="0"/>
              <a:t>στον ψυχικά ασθενή (μέσω της υποστήριξης των ατομικών του θεραπειών, της ανάπτυξης δεξιοτήτων διαβίωσης και της </a:t>
            </a:r>
            <a:r>
              <a:rPr lang="el-GR" altLang="el-GR" dirty="0" err="1" smtClean="0"/>
              <a:t>ψυχοεκπαίδευσης</a:t>
            </a:r>
            <a:r>
              <a:rPr lang="el-GR" altLang="el-GR" dirty="0" smtClean="0"/>
              <a:t>),</a:t>
            </a:r>
          </a:p>
          <a:p>
            <a:pPr>
              <a:buFont typeface="Wingdings" pitchFamily="2" charset="2"/>
              <a:buChar char="ü"/>
            </a:pPr>
            <a:r>
              <a:rPr lang="el-GR" altLang="el-GR" dirty="0" smtClean="0"/>
              <a:t>στη σχέση ανάμεσα στον ψυχικά ασθενή και στο περιβάλλον (μέσω της παρέμβασης και της παρακολούθησης των κρίσεων).</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38870271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p:cNvSpPr>
            <a:spLocks noGrp="1"/>
          </p:cNvSpPr>
          <p:nvPr>
            <p:ph type="title"/>
          </p:nvPr>
        </p:nvSpPr>
        <p:spPr/>
        <p:txBody>
          <a:bodyPr>
            <a:normAutofit/>
          </a:bodyPr>
          <a:lstStyle/>
          <a:p>
            <a:r>
              <a:rPr lang="el-GR" altLang="el-GR" sz="3200" b="1" dirty="0" smtClean="0"/>
              <a:t>Οικογένειες ψυχικά ασθενών γονέων</a:t>
            </a:r>
            <a:endParaRPr lang="el-GR" altLang="el-GR" sz="3200" dirty="0" smtClean="0"/>
          </a:p>
        </p:txBody>
      </p:sp>
      <p:sp>
        <p:nvSpPr>
          <p:cNvPr id="43011" name="2 - Θέση περιεχομένου"/>
          <p:cNvSpPr>
            <a:spLocks noGrp="1"/>
          </p:cNvSpPr>
          <p:nvPr>
            <p:ph sz="quarter" idx="1"/>
          </p:nvPr>
        </p:nvSpPr>
        <p:spPr/>
        <p:txBody>
          <a:bodyPr>
            <a:normAutofit/>
          </a:bodyPr>
          <a:lstStyle/>
          <a:p>
            <a:r>
              <a:rPr lang="el-GR" altLang="el-GR" dirty="0" smtClean="0"/>
              <a:t>Στους φορείς παιδικής προστασίας και οικογενειακής υποστήριξης, την περίοδο της οικονομικής κρίσης, θα εμφανίζονται περισσότερες οικογένειες με γονείς που αντιμετωπίζουν προβλήματα ψυχικής υγείας. </a:t>
            </a:r>
          </a:p>
          <a:p>
            <a:r>
              <a:rPr lang="el-GR" altLang="el-GR" dirty="0" smtClean="0"/>
              <a:t>Γνωρίζουμε ότι οι οικογένειες ψυχικά ασθενών γονέων έχουν μεγαλύτερες πιθανότητες να βιώσουν καταστάσεις φτώχειας, προβλήματα στέγασης, ρήξεις και συζυγικές συγκρούσεις, διακοπής του σχολείου και κοινωνικής απομόνωσης.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7843903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 Τίτλος"/>
          <p:cNvSpPr>
            <a:spLocks noGrp="1"/>
          </p:cNvSpPr>
          <p:nvPr>
            <p:ph type="title"/>
          </p:nvPr>
        </p:nvSpPr>
        <p:spPr/>
        <p:txBody>
          <a:bodyPr>
            <a:normAutofit/>
          </a:bodyPr>
          <a:lstStyle/>
          <a:p>
            <a:r>
              <a:rPr lang="el-GR" altLang="el-GR" b="1" dirty="0" smtClean="0"/>
              <a:t>Στόχος των κοινωνικών υπηρεσιών</a:t>
            </a:r>
          </a:p>
        </p:txBody>
      </p:sp>
      <p:sp>
        <p:nvSpPr>
          <p:cNvPr id="44035" name="2 - Θέση περιεχομένου"/>
          <p:cNvSpPr>
            <a:spLocks noGrp="1"/>
          </p:cNvSpPr>
          <p:nvPr>
            <p:ph sz="quarter" idx="1"/>
          </p:nvPr>
        </p:nvSpPr>
        <p:spPr/>
        <p:txBody>
          <a:bodyPr>
            <a:noAutofit/>
          </a:bodyPr>
          <a:lstStyle/>
          <a:p>
            <a:r>
              <a:rPr lang="el-GR" altLang="el-GR" dirty="0" smtClean="0"/>
              <a:t>Στόχος των κοινωνικών υπηρεσιών πρέπει να είναι: </a:t>
            </a:r>
          </a:p>
          <a:p>
            <a:pPr>
              <a:buFont typeface="Wingdings" pitchFamily="2" charset="2"/>
              <a:buChar char="ü"/>
            </a:pPr>
            <a:r>
              <a:rPr lang="el-GR" altLang="el-GR" dirty="0" smtClean="0"/>
              <a:t>η βοήθεια στα παιδιά, τα οποία χρειάζονται καλή πρόσβαση σε πληροφορίες σχετικά με την ψυχική ασθένεια των γονέων τους και </a:t>
            </a:r>
          </a:p>
          <a:p>
            <a:pPr>
              <a:buFont typeface="Wingdings" pitchFamily="2" charset="2"/>
              <a:buChar char="ü"/>
            </a:pPr>
            <a:r>
              <a:rPr lang="el-GR" altLang="el-GR" dirty="0" smtClean="0"/>
              <a:t>Η υποστήριξη, και  παροχή βοήθειας στους γονείς προκειμένου να κάνουν το καλύτερο δυνατό για τα παιδιά τους και να κρατούν την οικογένειά τους. </a:t>
            </a:r>
          </a:p>
          <a:p>
            <a:r>
              <a:rPr lang="el-GR" altLang="el-GR" dirty="0" smtClean="0"/>
              <a:t>Δυστυχώς, ακόμα στη χώρα δεν έχουμε αναπτύξει ειδικές υπηρεσίες και προγράμματα για οικογένειες ψυχικά ασθενών γονέων. Λειτουργεί μία  μόνο μονάδα, ο Ξενώνας «ΜΕΛΙΑ».</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Tree>
    <p:extLst>
      <p:ext uri="{BB962C8B-B14F-4D97-AF65-F5344CB8AC3E}">
        <p14:creationId xmlns:p14="http://schemas.microsoft.com/office/powerpoint/2010/main" val="11653234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 Τίτλος"/>
          <p:cNvSpPr>
            <a:spLocks noGrp="1"/>
          </p:cNvSpPr>
          <p:nvPr>
            <p:ph type="title"/>
          </p:nvPr>
        </p:nvSpPr>
        <p:spPr/>
        <p:txBody>
          <a:bodyPr>
            <a:noAutofit/>
          </a:bodyPr>
          <a:lstStyle/>
          <a:p>
            <a:r>
              <a:rPr lang="el-GR" altLang="el-GR" b="1" dirty="0" smtClean="0"/>
              <a:t>Ριζοσπαστική Κοινωνική Εργασία</a:t>
            </a:r>
            <a:endParaRPr lang="el-GR" altLang="el-GR" dirty="0" smtClean="0"/>
          </a:p>
        </p:txBody>
      </p:sp>
      <p:sp>
        <p:nvSpPr>
          <p:cNvPr id="45059" name="2 - Θέση περιεχομένου"/>
          <p:cNvSpPr>
            <a:spLocks noGrp="1"/>
          </p:cNvSpPr>
          <p:nvPr>
            <p:ph sz="quarter" idx="1"/>
          </p:nvPr>
        </p:nvSpPr>
        <p:spPr/>
        <p:txBody>
          <a:bodyPr>
            <a:normAutofit/>
          </a:bodyPr>
          <a:lstStyle/>
          <a:p>
            <a:r>
              <a:rPr lang="el-GR" altLang="el-GR" dirty="0" smtClean="0"/>
              <a:t>Τα προβλήματα που συνεπάγεται η οικονομική κρίση θέτουν ως πρωταρχική υποχρέωση, με σκοπό την κοινωνική ανάπτυξη και την κοινωνική αλλαγή, την υπεράσπιση: </a:t>
            </a:r>
          </a:p>
          <a:p>
            <a:pPr>
              <a:buFont typeface="Wingdings" pitchFamily="2" charset="2"/>
              <a:buChar char="ü"/>
            </a:pPr>
            <a:r>
              <a:rPr lang="el-GR" altLang="el-GR" dirty="0" smtClean="0"/>
              <a:t>των κοινωνικών κατακτήσεων, </a:t>
            </a:r>
          </a:p>
          <a:p>
            <a:pPr>
              <a:buFont typeface="Wingdings" pitchFamily="2" charset="2"/>
              <a:buChar char="ü"/>
            </a:pPr>
            <a:r>
              <a:rPr lang="el-GR" altLang="el-GR" dirty="0" smtClean="0"/>
              <a:t>της κοινωνικής δικαιοσύνης και </a:t>
            </a:r>
          </a:p>
          <a:p>
            <a:pPr>
              <a:buFont typeface="Wingdings" pitchFamily="2" charset="2"/>
              <a:buChar char="ü"/>
            </a:pPr>
            <a:r>
              <a:rPr lang="el-GR" altLang="el-GR" dirty="0" smtClean="0"/>
              <a:t>των βασικών ατομικών και κοινωνικών δικαιωμάτων. </a:t>
            </a:r>
          </a:p>
          <a:p>
            <a:r>
              <a:rPr lang="el-GR" altLang="el-GR" dirty="0" smtClean="0"/>
              <a:t>Τα ζητήματα αυτά απασχολούν περισσότερο από ποτέ τους κοινωνικούς λειτουργούς, όχι μόνον στη χώρα μας αλλά και διεθνώς.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35</a:t>
            </a:fld>
            <a:endParaRPr lang="el-GR"/>
          </a:p>
        </p:txBody>
      </p:sp>
    </p:spTree>
    <p:extLst>
      <p:ext uri="{BB962C8B-B14F-4D97-AF65-F5344CB8AC3E}">
        <p14:creationId xmlns:p14="http://schemas.microsoft.com/office/powerpoint/2010/main" val="25606276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 Τίτλος"/>
          <p:cNvSpPr>
            <a:spLocks noGrp="1"/>
          </p:cNvSpPr>
          <p:nvPr>
            <p:ph type="title"/>
          </p:nvPr>
        </p:nvSpPr>
        <p:spPr/>
        <p:txBody>
          <a:bodyPr>
            <a:noAutofit/>
          </a:bodyPr>
          <a:lstStyle/>
          <a:p>
            <a:r>
              <a:rPr lang="el-GR" altLang="el-GR" b="1" dirty="0" smtClean="0"/>
              <a:t>Οι βασικοί στόχοι της Ριζοσπαστικής Κοινωνικής Εργασίας είναι: </a:t>
            </a:r>
          </a:p>
        </p:txBody>
      </p:sp>
      <p:sp>
        <p:nvSpPr>
          <p:cNvPr id="46083" name="2 - Θέση περιεχομένου"/>
          <p:cNvSpPr>
            <a:spLocks noGrp="1"/>
          </p:cNvSpPr>
          <p:nvPr>
            <p:ph sz="quarter" idx="1"/>
          </p:nvPr>
        </p:nvSpPr>
        <p:spPr/>
        <p:txBody>
          <a:bodyPr>
            <a:noAutofit/>
          </a:bodyPr>
          <a:lstStyle/>
          <a:p>
            <a:pPr>
              <a:lnSpc>
                <a:spcPct val="105000"/>
              </a:lnSpc>
              <a:spcBef>
                <a:spcPts val="600"/>
              </a:spcBef>
            </a:pPr>
            <a:r>
              <a:rPr lang="el-GR" altLang="el-GR" sz="2300" dirty="0" smtClean="0"/>
              <a:t>να αποκαλύψει τις καταπιεστικές εκμεταλλευτικές σχέσεις, </a:t>
            </a:r>
          </a:p>
          <a:p>
            <a:pPr>
              <a:lnSpc>
                <a:spcPct val="105000"/>
              </a:lnSpc>
              <a:spcBef>
                <a:spcPts val="600"/>
              </a:spcBef>
            </a:pPr>
            <a:r>
              <a:rPr lang="el-GR" altLang="el-GR" sz="2300" dirty="0" smtClean="0"/>
              <a:t>να  δημιουργήσει ισότιμες σχέσεις με εξυπηρετούμενους, </a:t>
            </a:r>
          </a:p>
          <a:p>
            <a:pPr>
              <a:lnSpc>
                <a:spcPct val="105000"/>
              </a:lnSpc>
              <a:spcBef>
                <a:spcPts val="600"/>
              </a:spcBef>
            </a:pPr>
            <a:r>
              <a:rPr lang="el-GR" altLang="el-GR" sz="2300" dirty="0" smtClean="0"/>
              <a:t>να προωθήσει μη γραφειοκρατικά μοντέλα, </a:t>
            </a:r>
          </a:p>
          <a:p>
            <a:pPr>
              <a:lnSpc>
                <a:spcPct val="105000"/>
              </a:lnSpc>
              <a:spcBef>
                <a:spcPts val="600"/>
              </a:spcBef>
            </a:pPr>
            <a:r>
              <a:rPr lang="el-GR" altLang="el-GR" sz="2300" dirty="0" smtClean="0"/>
              <a:t>να αναγνωρίσει τις πολιτισμικές διαφορετικότητες των πληθυσμών τοπικών κοινοτήτων, </a:t>
            </a:r>
          </a:p>
          <a:p>
            <a:pPr>
              <a:lnSpc>
                <a:spcPct val="105000"/>
              </a:lnSpc>
              <a:spcBef>
                <a:spcPts val="600"/>
              </a:spcBef>
            </a:pPr>
            <a:r>
              <a:rPr lang="el-GR" altLang="el-GR" sz="2300" dirty="0" smtClean="0"/>
              <a:t>να επιχειρήσει την κοινωνική ταξική συνειδητοποίηση των εξυπηρετουμένων, </a:t>
            </a:r>
          </a:p>
          <a:p>
            <a:pPr>
              <a:lnSpc>
                <a:spcPct val="105000"/>
              </a:lnSpc>
              <a:spcBef>
                <a:spcPts val="600"/>
              </a:spcBef>
            </a:pPr>
            <a:r>
              <a:rPr lang="el-GR" altLang="el-GR" sz="2300" dirty="0" smtClean="0"/>
              <a:t>να  δημιουργήσει μέτωπα συλλογικότητας για την προώθηση της κοινωνικής δικαιοσύνης, και </a:t>
            </a:r>
          </a:p>
          <a:p>
            <a:pPr>
              <a:lnSpc>
                <a:spcPct val="105000"/>
              </a:lnSpc>
              <a:spcBef>
                <a:spcPts val="600"/>
              </a:spcBef>
            </a:pPr>
            <a:r>
              <a:rPr lang="el-GR" altLang="el-GR" sz="2300" dirty="0" smtClean="0"/>
              <a:t>να εμβαθύνει τις θεωρητικές αναζητήσεις της Κοινωνικής Εργασίας στις κοινωνικές ανάγκες, διεκδικήσεις και κατακτήσεις.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36</a:t>
            </a:fld>
            <a:endParaRPr lang="el-GR"/>
          </a:p>
        </p:txBody>
      </p:sp>
    </p:spTree>
    <p:extLst>
      <p:ext uri="{BB962C8B-B14F-4D97-AF65-F5344CB8AC3E}">
        <p14:creationId xmlns:p14="http://schemas.microsoft.com/office/powerpoint/2010/main" val="23657152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Τίτλος"/>
          <p:cNvSpPr>
            <a:spLocks noGrp="1"/>
          </p:cNvSpPr>
          <p:nvPr>
            <p:ph type="title"/>
          </p:nvPr>
        </p:nvSpPr>
        <p:spPr/>
        <p:txBody>
          <a:bodyPr>
            <a:noAutofit/>
          </a:bodyPr>
          <a:lstStyle/>
          <a:p>
            <a:r>
              <a:rPr lang="el-GR" altLang="el-GR" b="1" dirty="0" smtClean="0"/>
              <a:t>Στον τομέα της ψυχικής υγείας την περίοδο της κρίσης, οι κοινωνικοί λειτουργοί: </a:t>
            </a:r>
          </a:p>
        </p:txBody>
      </p:sp>
      <p:sp>
        <p:nvSpPr>
          <p:cNvPr id="47107" name="2 - Θέση περιεχομένου"/>
          <p:cNvSpPr>
            <a:spLocks noGrp="1"/>
          </p:cNvSpPr>
          <p:nvPr>
            <p:ph sz="quarter" idx="1"/>
          </p:nvPr>
        </p:nvSpPr>
        <p:spPr/>
        <p:txBody>
          <a:bodyPr>
            <a:normAutofit/>
          </a:bodyPr>
          <a:lstStyle/>
          <a:p>
            <a:r>
              <a:rPr lang="el-GR" altLang="el-GR" dirty="0" smtClean="0"/>
              <a:t>χρειάζεται να υπερασπίσουν, με την επαγγελματική τους δράση και με το κλινικό τους έργο, τα δικαιώματα των ψυχικά ασθενών: </a:t>
            </a:r>
          </a:p>
          <a:p>
            <a:pPr>
              <a:buFont typeface="Wingdings" pitchFamily="2" charset="2"/>
              <a:buChar char="ü"/>
            </a:pPr>
            <a:r>
              <a:rPr lang="el-GR" altLang="el-GR" dirty="0" smtClean="0"/>
              <a:t>στην πρόσβαση στις αναγκαίες και αποτελεσματικές για αυτούς θεραπείες, </a:t>
            </a:r>
          </a:p>
          <a:p>
            <a:pPr>
              <a:buFont typeface="Wingdings" pitchFamily="2" charset="2"/>
              <a:buChar char="ü"/>
            </a:pPr>
            <a:r>
              <a:rPr lang="el-GR" altLang="el-GR" dirty="0" smtClean="0"/>
              <a:t>στην πρόσβαση σε υπηρεσίες ψυχοκοινωνικής υποστήριξης και αποκατάστασης, </a:t>
            </a:r>
          </a:p>
          <a:p>
            <a:pPr>
              <a:buFont typeface="Wingdings" pitchFamily="2" charset="2"/>
              <a:buChar char="ü"/>
            </a:pPr>
            <a:r>
              <a:rPr lang="el-GR" altLang="el-GR" dirty="0" smtClean="0"/>
              <a:t>στην πρόσβαση σε ποιοτική στέγαση, εκπαίδευση και στην εργασία και να τους ενδυναμώσουν </a:t>
            </a:r>
            <a:r>
              <a:rPr lang="el-GR" altLang="el-GR" dirty="0" err="1" smtClean="0"/>
              <a:t>ενδοψυχικά</a:t>
            </a:r>
            <a:r>
              <a:rPr lang="el-GR" altLang="el-GR" dirty="0" smtClean="0"/>
              <a:t>.</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37</a:t>
            </a:fld>
            <a:endParaRPr lang="el-GR"/>
          </a:p>
        </p:txBody>
      </p:sp>
    </p:spTree>
    <p:extLst>
      <p:ext uri="{BB962C8B-B14F-4D97-AF65-F5344CB8AC3E}">
        <p14:creationId xmlns:p14="http://schemas.microsoft.com/office/powerpoint/2010/main" val="1204947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Τίτλος"/>
          <p:cNvSpPr>
            <a:spLocks noGrp="1"/>
          </p:cNvSpPr>
          <p:nvPr>
            <p:ph type="title"/>
          </p:nvPr>
        </p:nvSpPr>
        <p:spPr>
          <a:xfrm>
            <a:off x="395536" y="228600"/>
            <a:ext cx="8748464" cy="990600"/>
          </a:xfrm>
        </p:spPr>
        <p:txBody>
          <a:bodyPr>
            <a:noAutofit/>
          </a:bodyPr>
          <a:lstStyle/>
          <a:p>
            <a:r>
              <a:rPr lang="el-GR" altLang="el-GR" b="1" dirty="0" smtClean="0"/>
              <a:t>Στην κατεύθυνση της Ριζοσπαστικής Κοινωνικής Εργασίας οι κοινωνικοί λειτουργοί χρειάζεται: </a:t>
            </a:r>
          </a:p>
        </p:txBody>
      </p:sp>
      <p:sp>
        <p:nvSpPr>
          <p:cNvPr id="48131" name="2 - Θέση περιεχομένου"/>
          <p:cNvSpPr>
            <a:spLocks noGrp="1"/>
          </p:cNvSpPr>
          <p:nvPr>
            <p:ph sz="quarter" idx="1"/>
          </p:nvPr>
        </p:nvSpPr>
        <p:spPr/>
        <p:txBody>
          <a:bodyPr>
            <a:noAutofit/>
          </a:bodyPr>
          <a:lstStyle/>
          <a:p>
            <a:r>
              <a:rPr lang="el-GR" altLang="el-GR" dirty="0" smtClean="0"/>
              <a:t>να υπερασπισθούν τις ιδέες της ψυχιατρικής μεταρρύθμισης, του </a:t>
            </a:r>
            <a:r>
              <a:rPr lang="el-GR" altLang="el-GR" dirty="0" err="1" smtClean="0"/>
              <a:t>απο</a:t>
            </a:r>
            <a:r>
              <a:rPr lang="el-GR" altLang="el-GR" dirty="0" smtClean="0"/>
              <a:t>-ιδρυματισμού, της  φροντίδας στην κοινότητα, της ψυχοκοινωνικής αποκατάστασης και κοινωνικής ένταξης, </a:t>
            </a:r>
          </a:p>
          <a:p>
            <a:r>
              <a:rPr lang="el-GR" altLang="el-GR" dirty="0" smtClean="0"/>
              <a:t>να ενισχύσουν τη συλλογική δράση των ασθενών για  επιδόματα, εκπαίδευση και εργασία, </a:t>
            </a:r>
          </a:p>
          <a:p>
            <a:r>
              <a:rPr lang="el-GR" altLang="el-GR" dirty="0" smtClean="0"/>
              <a:t>να υποστηρίξουν τις προσπάθειες των συλλόγων των οικογενειών, των αδελφών και των χρηστών, και</a:t>
            </a:r>
          </a:p>
          <a:p>
            <a:r>
              <a:rPr lang="el-GR" altLang="el-GR" dirty="0" smtClean="0"/>
              <a:t> να αποκρούσουν κάθε προσπάθεια συρρίκνωσης του συστήματος υπηρεσιών ψυχικής υγείας της χώρας.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38</a:t>
            </a:fld>
            <a:endParaRPr lang="el-GR"/>
          </a:p>
        </p:txBody>
      </p:sp>
    </p:spTree>
    <p:extLst>
      <p:ext uri="{BB962C8B-B14F-4D97-AF65-F5344CB8AC3E}">
        <p14:creationId xmlns:p14="http://schemas.microsoft.com/office/powerpoint/2010/main" val="240168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sz="3600" b="1" dirty="0" smtClean="0"/>
              <a:t>Ψυχικές επιπτώσεις κοινωνικοοικονομικών προβλημάτων της κρίσης</a:t>
            </a:r>
            <a:endParaRPr lang="el-GR" sz="3200" dirty="0"/>
          </a:p>
        </p:txBody>
      </p:sp>
      <p:sp>
        <p:nvSpPr>
          <p:cNvPr id="12291" name="2 - Θέση περιεχομένου"/>
          <p:cNvSpPr>
            <a:spLocks noGrp="1"/>
          </p:cNvSpPr>
          <p:nvPr>
            <p:ph sz="quarter" idx="1"/>
          </p:nvPr>
        </p:nvSpPr>
        <p:spPr/>
        <p:txBody>
          <a:bodyPr>
            <a:normAutofit/>
          </a:bodyPr>
          <a:lstStyle/>
          <a:p>
            <a:pPr eaLnBrk="1" hangingPunct="1"/>
            <a:r>
              <a:rPr lang="el-GR" altLang="el-GR" b="1" dirty="0" smtClean="0"/>
              <a:t>Η ανεργία </a:t>
            </a:r>
            <a:r>
              <a:rPr lang="el-GR" altLang="el-GR" dirty="0" smtClean="0"/>
              <a:t>προκαλεί επιδείνωση της ψυχικής υγείας με ψυχική εξασθένηση, κατάθλιψη, κατάχρηση αλκοόλ, αυτοκτονικές σκέψεις και αυτοκτονίες. Κάθε αύξηση μίας ποσοστιαίας μονάδας στον δείκτη ανεργίας συνδέεται με αύξηση κατά 0,8% στις αυτοκτονίες.</a:t>
            </a:r>
          </a:p>
          <a:p>
            <a:pPr eaLnBrk="1" hangingPunct="1"/>
            <a:r>
              <a:rPr lang="el-GR" altLang="el-GR" b="1" dirty="0" smtClean="0"/>
              <a:t>Η εργασιακή ανασφάλεια</a:t>
            </a:r>
            <a:r>
              <a:rPr lang="el-GR" altLang="el-GR" dirty="0" smtClean="0"/>
              <a:t>, μπορεί να αποδειχθεί εξίσου αγχωτική και για όσους διατηρούν ακόμη τη θέση εργασίας τους. Συνδέεται με μια αύξηση 33% του κινδύνου εκδήλωσης ψυχικών διαταραχών.</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21086502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Τίτλος"/>
          <p:cNvSpPr>
            <a:spLocks noGrp="1"/>
          </p:cNvSpPr>
          <p:nvPr>
            <p:ph type="title"/>
          </p:nvPr>
        </p:nvSpPr>
        <p:spPr/>
        <p:txBody>
          <a:bodyPr/>
          <a:lstStyle/>
          <a:p>
            <a:r>
              <a:rPr lang="el-GR" altLang="el-GR" sz="3200" b="1" dirty="0" smtClean="0"/>
              <a:t>Σύνοψη</a:t>
            </a:r>
          </a:p>
        </p:txBody>
      </p:sp>
      <p:sp>
        <p:nvSpPr>
          <p:cNvPr id="49155" name="2 - Θέση περιεχομένου"/>
          <p:cNvSpPr>
            <a:spLocks noGrp="1"/>
          </p:cNvSpPr>
          <p:nvPr>
            <p:ph sz="quarter" idx="1"/>
          </p:nvPr>
        </p:nvSpPr>
        <p:spPr/>
        <p:txBody>
          <a:bodyPr>
            <a:normAutofit/>
          </a:bodyPr>
          <a:lstStyle/>
          <a:p>
            <a:r>
              <a:rPr lang="el-GR" altLang="el-GR" dirty="0" smtClean="0"/>
              <a:t>Οι κοινωνικοί λειτουργοί θα συναντούν, σε ένα περιβάλλον αποδόμησης των υπηρεσιών πρόνοιας και ψυχικής υγείας, με μεγαλύτερη συχνότητα άτομα που πλήττονται από προβλήματα ψυχικής υγείας. </a:t>
            </a:r>
          </a:p>
          <a:p>
            <a:r>
              <a:rPr lang="el-GR" altLang="el-GR" dirty="0" smtClean="0"/>
              <a:t>Οι κοινωνικοί λειτουργοί, σε όλα τα πλαίσια Κοινωνικής Εργασίας, χρειάζεται να είναι σε θέση να εντοπίζουν και να αντιμετωπίζουν τα προβλήματα ψυχικής υγείας και τις συνέπειές τους, όχι μόνον με κατάλληλες κλινικές και κοινοτικές παρεμβάσεις αλλά και με αποτελεσματικές ριζοσπαστικές μεθόδους.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39</a:t>
            </a:fld>
            <a:endParaRPr lang="el-GR"/>
          </a:p>
        </p:txBody>
      </p:sp>
    </p:spTree>
    <p:extLst>
      <p:ext uri="{BB962C8B-B14F-4D97-AF65-F5344CB8AC3E}">
        <p14:creationId xmlns:p14="http://schemas.microsoft.com/office/powerpoint/2010/main" val="11411251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 Τίτλος"/>
          <p:cNvSpPr>
            <a:spLocks noGrp="1"/>
          </p:cNvSpPr>
          <p:nvPr>
            <p:ph type="title"/>
          </p:nvPr>
        </p:nvSpPr>
        <p:spPr>
          <a:xfrm>
            <a:off x="323528" y="116632"/>
            <a:ext cx="8820472" cy="1152128"/>
          </a:xfrm>
        </p:spPr>
        <p:txBody>
          <a:bodyPr>
            <a:noAutofit/>
          </a:bodyPr>
          <a:lstStyle/>
          <a:p>
            <a:r>
              <a:rPr lang="el-GR" altLang="el-GR" b="1" dirty="0" smtClean="0"/>
              <a:t>Οι ψυχοκοινωνικές επιπτώσεις μπορούν να αποφευχθούν υιοθετώντας πολιτικές, όπως:</a:t>
            </a:r>
          </a:p>
        </p:txBody>
      </p:sp>
      <p:sp>
        <p:nvSpPr>
          <p:cNvPr id="50179" name="2 - Θέση περιεχομένου"/>
          <p:cNvSpPr>
            <a:spLocks noGrp="1"/>
          </p:cNvSpPr>
          <p:nvPr>
            <p:ph sz="quarter" idx="1"/>
          </p:nvPr>
        </p:nvSpPr>
        <p:spPr/>
        <p:txBody>
          <a:bodyPr>
            <a:normAutofit/>
          </a:bodyPr>
          <a:lstStyle/>
          <a:p>
            <a:r>
              <a:rPr lang="el-GR" altLang="el-GR" dirty="0" smtClean="0"/>
              <a:t>ευαισθητοποίηση στις ανάγκες ψυχικής υγείας των εργαζομένων και των οικογενειών λόγω της κρίσης, </a:t>
            </a:r>
          </a:p>
          <a:p>
            <a:r>
              <a:rPr lang="el-GR" altLang="el-GR" dirty="0" smtClean="0"/>
              <a:t>ενίσχυση υπηρεσιών για  κάλυψη των ψυχολογικών αναγκών όσων πλήττονται από την κρίση, </a:t>
            </a:r>
          </a:p>
          <a:p>
            <a:r>
              <a:rPr lang="el-GR" altLang="el-GR" dirty="0" smtClean="0"/>
              <a:t>αποφυγή περικοπής δαπανών στις υπηρεσίες για οικογένειες που πλήττονται από την κρίση, </a:t>
            </a:r>
          </a:p>
          <a:p>
            <a:r>
              <a:rPr lang="el-GR" altLang="el-GR" dirty="0" smtClean="0"/>
              <a:t>κοινωνική προστασία των ανέργων, </a:t>
            </a:r>
          </a:p>
          <a:p>
            <a:r>
              <a:rPr lang="el-GR" altLang="el-GR" dirty="0" smtClean="0"/>
              <a:t>μέτρα για την ελάφρυνση των χρεών των νοικοκυριών, και</a:t>
            </a:r>
          </a:p>
          <a:p>
            <a:r>
              <a:rPr lang="el-GR" altLang="el-GR" dirty="0" smtClean="0"/>
              <a:t>ενίσχυση της κοινωνικής αλληλεγγύης.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40</a:t>
            </a:fld>
            <a:endParaRPr lang="el-GR"/>
          </a:p>
        </p:txBody>
      </p:sp>
    </p:spTree>
    <p:extLst>
      <p:ext uri="{BB962C8B-B14F-4D97-AF65-F5344CB8AC3E}">
        <p14:creationId xmlns:p14="http://schemas.microsoft.com/office/powerpoint/2010/main" val="6607537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a:t>
            </a:r>
            <a:r>
              <a:rPr lang="en-US" sz="2000" dirty="0" smtClean="0"/>
              <a:t>10:</a:t>
            </a:r>
            <a:r>
              <a:rPr lang="el-GR" sz="2000" dirty="0"/>
              <a:t> Ψυχοκοινωνικές επιπτώσεις της οικονομικής κρίσης στην οικογένεια και τα παιδιά παρεμβάσεις κοινωνικής </a:t>
            </a:r>
            <a:r>
              <a:rPr lang="el-GR" sz="2000" dirty="0" smtClean="0"/>
              <a:t>εργασίας».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noAutofit/>
          </a:bodyPr>
          <a:lstStyle/>
          <a:p>
            <a:pPr eaLnBrk="1" hangingPunct="1"/>
            <a:r>
              <a:rPr lang="el-GR" altLang="el-GR" b="1" dirty="0" smtClean="0"/>
              <a:t>Ψυχικές επιπτώσεις των </a:t>
            </a:r>
            <a:r>
              <a:rPr lang="el-GR" altLang="el-GR" b="1" dirty="0" err="1" smtClean="0"/>
              <a:t>κοινωνικοικονομικών</a:t>
            </a:r>
            <a:r>
              <a:rPr lang="el-GR" altLang="el-GR" b="1" dirty="0" smtClean="0"/>
              <a:t> προβλημάτων της οικονομικής κρίσης </a:t>
            </a:r>
            <a:endParaRPr lang="el-GR" altLang="el-GR" dirty="0" smtClean="0"/>
          </a:p>
        </p:txBody>
      </p:sp>
      <p:sp>
        <p:nvSpPr>
          <p:cNvPr id="13315" name="2 - Θέση περιεχομένου"/>
          <p:cNvSpPr>
            <a:spLocks noGrp="1"/>
          </p:cNvSpPr>
          <p:nvPr>
            <p:ph sz="quarter" idx="1"/>
          </p:nvPr>
        </p:nvSpPr>
        <p:spPr/>
        <p:txBody>
          <a:bodyPr>
            <a:noAutofit/>
          </a:bodyPr>
          <a:lstStyle/>
          <a:p>
            <a:pPr eaLnBrk="1" hangingPunct="1"/>
            <a:r>
              <a:rPr lang="el-GR" altLang="el-GR" b="1" dirty="0" smtClean="0"/>
              <a:t>Υπερχρέωση: </a:t>
            </a:r>
            <a:r>
              <a:rPr lang="el-GR" altLang="el-GR" dirty="0" smtClean="0"/>
              <a:t>Έρευνες δείχνουν ότι οι δυσκολίες αποπληρωμής δανείων</a:t>
            </a:r>
            <a:r>
              <a:rPr lang="el-GR" altLang="el-GR" baseline="30000" dirty="0" smtClean="0"/>
              <a:t>  </a:t>
            </a:r>
            <a:r>
              <a:rPr lang="el-GR" altLang="el-GR" dirty="0" smtClean="0"/>
              <a:t>επιδεινώνουν την ψυχική υγεία και ότι συνδέονται με αυτοκτονικές σκέψεις.</a:t>
            </a:r>
          </a:p>
          <a:p>
            <a:pPr eaLnBrk="1" hangingPunct="1"/>
            <a:r>
              <a:rPr lang="el-GR" altLang="el-GR" b="1" dirty="0" smtClean="0"/>
              <a:t>Φτώχεια: </a:t>
            </a:r>
            <a:r>
              <a:rPr lang="el-GR" altLang="el-GR" dirty="0" smtClean="0"/>
              <a:t>Συνιστά παράγοντα κινδύνου για κατάθλιψη και αυτοκτονία. Τα ελλείμματα στη </a:t>
            </a:r>
            <a:r>
              <a:rPr lang="el-GR" altLang="el-GR" dirty="0" err="1" smtClean="0"/>
              <a:t>γνωσιακή</a:t>
            </a:r>
            <a:r>
              <a:rPr lang="el-GR" altLang="el-GR" dirty="0" smtClean="0"/>
              <a:t>, συναισθηματική και σωματική ανάπτυξη των παιδιών σε ακραία φτώχεια είναι τεράστια.</a:t>
            </a:r>
          </a:p>
          <a:p>
            <a:pPr eaLnBrk="1" hangingPunct="1"/>
            <a:r>
              <a:rPr lang="el-GR" altLang="el-GR" dirty="0" smtClean="0"/>
              <a:t> </a:t>
            </a:r>
            <a:r>
              <a:rPr lang="el-GR" altLang="el-GR" b="1" dirty="0" smtClean="0"/>
              <a:t>Δυσμενείς αλλαγές στον τρόπο ζωής </a:t>
            </a:r>
            <a:r>
              <a:rPr lang="el-GR" altLang="el-GR" dirty="0" smtClean="0"/>
              <a:t>με την απώλεια της εργασίας: Αρνητικές συνέπειες που σχετίζονται με την κατάχρηση αλκοόλ (αύξηση ανεργίας 3% ετησίως, σχετίζεται άμεσα με την αύξηση στους θανάτους από αλκοόλ).</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2840660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noAutofit/>
          </a:bodyPr>
          <a:lstStyle/>
          <a:p>
            <a:r>
              <a:rPr lang="el-GR" altLang="el-GR" b="1" dirty="0" smtClean="0"/>
              <a:t>Ελλάδα: Επιπτώσεις μείωσης του εισοδήματος και της ανεργίας στην ψυχική υγεία </a:t>
            </a:r>
            <a:endParaRPr lang="el-GR" altLang="el-GR" dirty="0" smtClean="0"/>
          </a:p>
        </p:txBody>
      </p:sp>
      <p:sp>
        <p:nvSpPr>
          <p:cNvPr id="14339" name="2 - Θέση περιεχομένου"/>
          <p:cNvSpPr>
            <a:spLocks noGrp="1"/>
          </p:cNvSpPr>
          <p:nvPr>
            <p:ph sz="quarter" idx="1"/>
          </p:nvPr>
        </p:nvSpPr>
        <p:spPr/>
        <p:txBody>
          <a:bodyPr>
            <a:normAutofit/>
          </a:bodyPr>
          <a:lstStyle/>
          <a:p>
            <a:pPr eaLnBrk="1" hangingPunct="1"/>
            <a:r>
              <a:rPr lang="el-GR" altLang="el-GR" dirty="0" smtClean="0"/>
              <a:t>Έρευνα του ΕΠΙΨΥ</a:t>
            </a:r>
            <a:r>
              <a:rPr lang="en-US" altLang="el-GR" dirty="0" smtClean="0"/>
              <a:t> (2011)</a:t>
            </a:r>
            <a:r>
              <a:rPr lang="el-GR" altLang="el-GR" dirty="0" smtClean="0"/>
              <a:t> δείχνει ότι όσοι βρίσκονται σε κατάσταση μεγάλης οικονομικής δυσκολίας: </a:t>
            </a:r>
          </a:p>
          <a:p>
            <a:pPr eaLnBrk="1" hangingPunct="1">
              <a:buFont typeface="Wingdings" pitchFamily="2" charset="2"/>
              <a:buChar char="ü"/>
            </a:pPr>
            <a:r>
              <a:rPr lang="el-GR" altLang="el-GR" dirty="0" smtClean="0"/>
              <a:t>εμφανίζουν μείζον καταθλιπτικό επεισόδιο σε τριπλάσιο ποσοστό (20,9%) σε σχέση με όσους έχουν λιγότερες οικονομικές δυσκολίες (6,2%),</a:t>
            </a:r>
          </a:p>
          <a:p>
            <a:pPr eaLnBrk="1" hangingPunct="1">
              <a:buFont typeface="Wingdings" pitchFamily="2" charset="2"/>
              <a:buChar char="ü"/>
            </a:pPr>
            <a:r>
              <a:rPr lang="el-GR" altLang="el-GR" dirty="0" smtClean="0"/>
              <a:t>το 21,2% αναφέρουν ιδέες αυτοκτονίας, το οποίο είναι τριπλάσιο ποσοστό σε σχέση με αυτό όσων έχουν λιγότερες οικονομικές δυσκολίες (7,4%), και </a:t>
            </a:r>
          </a:p>
          <a:p>
            <a:pPr eaLnBrk="1" hangingPunct="1">
              <a:buFont typeface="Wingdings" pitchFamily="2" charset="2"/>
              <a:buChar char="ü"/>
            </a:pPr>
            <a:r>
              <a:rPr lang="el-GR" altLang="el-GR" dirty="0" smtClean="0"/>
              <a:t>αναζητούν, χωρίς αποτέλεσμα, υπηρεσίες υποστήριξης.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4136945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l-GR" altLang="el-GR" sz="3200" b="1" dirty="0" smtClean="0"/>
              <a:t>Ελλάδα: Αύξηση των αυτοκτονιών</a:t>
            </a:r>
            <a:endParaRPr lang="el-GR" altLang="el-GR" sz="3200" dirty="0" smtClean="0"/>
          </a:p>
        </p:txBody>
      </p:sp>
      <p:sp>
        <p:nvSpPr>
          <p:cNvPr id="15363" name="2 - Θέση περιεχομένου"/>
          <p:cNvSpPr>
            <a:spLocks noGrp="1"/>
          </p:cNvSpPr>
          <p:nvPr>
            <p:ph sz="quarter" idx="1"/>
          </p:nvPr>
        </p:nvSpPr>
        <p:spPr/>
        <p:txBody>
          <a:bodyPr>
            <a:normAutofit/>
          </a:bodyPr>
          <a:lstStyle/>
          <a:p>
            <a:r>
              <a:rPr lang="el-GR" altLang="el-GR" dirty="0" smtClean="0"/>
              <a:t>Παρατηρείται στη χώρα αύξηση των αυτοκτονιών (υπερδιπλασιασμός την περίοδο 2008 - 2012).</a:t>
            </a:r>
          </a:p>
          <a:p>
            <a:pPr lvl="2">
              <a:buFont typeface="Wingdings" pitchFamily="2" charset="2"/>
              <a:buChar char="Ø"/>
            </a:pPr>
            <a:r>
              <a:rPr lang="el-GR" altLang="el-GR" dirty="0" smtClean="0"/>
              <a:t>2008: 366 αυτοκτονίες</a:t>
            </a:r>
          </a:p>
          <a:p>
            <a:pPr lvl="2">
              <a:buFont typeface="Wingdings" pitchFamily="2" charset="2"/>
              <a:buChar char="Ø"/>
            </a:pPr>
            <a:r>
              <a:rPr lang="el-GR" altLang="el-GR" dirty="0" smtClean="0"/>
              <a:t>2009: 391 αυτοκτονίες</a:t>
            </a:r>
          </a:p>
          <a:p>
            <a:pPr lvl="2">
              <a:buFont typeface="Wingdings" pitchFamily="2" charset="2"/>
              <a:buChar char="Ø"/>
            </a:pPr>
            <a:r>
              <a:rPr lang="el-GR" altLang="el-GR" dirty="0" smtClean="0"/>
              <a:t>2010: 500 αυτοκτονίες</a:t>
            </a:r>
          </a:p>
          <a:p>
            <a:pPr lvl="2">
              <a:buFont typeface="Wingdings" pitchFamily="2" charset="2"/>
              <a:buChar char="Ø"/>
            </a:pPr>
            <a:r>
              <a:rPr lang="el-GR" altLang="el-GR" dirty="0" smtClean="0"/>
              <a:t>2011: 700 αυτοκτονίες (2 την ημέρα) </a:t>
            </a:r>
          </a:p>
          <a:p>
            <a:pPr lvl="2">
              <a:buFont typeface="Wingdings" pitchFamily="2" charset="2"/>
              <a:buChar char="Ø"/>
            </a:pPr>
            <a:r>
              <a:rPr lang="el-GR" altLang="el-GR" dirty="0" smtClean="0"/>
              <a:t>2012: αύξηση σε 3 την ημέρα</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2305951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noAutofit/>
          </a:bodyPr>
          <a:lstStyle/>
          <a:p>
            <a:pPr eaLnBrk="1" hangingPunct="1"/>
            <a:r>
              <a:rPr lang="el-GR" altLang="el-GR" b="1" dirty="0" smtClean="0"/>
              <a:t>Περικοπές στα συστήματα υγείας, ψυχικής υγείας και κοινωνικής προστασίας </a:t>
            </a:r>
            <a:endParaRPr lang="el-GR" altLang="el-GR" dirty="0" smtClean="0"/>
          </a:p>
        </p:txBody>
      </p:sp>
      <p:sp>
        <p:nvSpPr>
          <p:cNvPr id="16387" name="2 - Θέση περιεχομένου"/>
          <p:cNvSpPr>
            <a:spLocks noGrp="1"/>
          </p:cNvSpPr>
          <p:nvPr>
            <p:ph sz="quarter" idx="1"/>
          </p:nvPr>
        </p:nvSpPr>
        <p:spPr/>
        <p:txBody>
          <a:bodyPr>
            <a:normAutofit/>
          </a:bodyPr>
          <a:lstStyle/>
          <a:p>
            <a:pPr eaLnBrk="1" hangingPunct="1"/>
            <a:r>
              <a:rPr lang="el-GR" altLang="el-GR" b="1" dirty="0" smtClean="0"/>
              <a:t>Οι παρεχόμενες υπηρεσίες ψυχικής υγείας </a:t>
            </a:r>
            <a:r>
              <a:rPr lang="el-GR" altLang="el-GR" dirty="0" smtClean="0"/>
              <a:t>και οι υπηρεσίες υποστήριξης των ανέργων και των οικογενειών σε κρίση, </a:t>
            </a:r>
            <a:r>
              <a:rPr lang="el-GR" altLang="el-GR" b="1" dirty="0" smtClean="0"/>
              <a:t>αντί να ενισχύονται </a:t>
            </a:r>
            <a:r>
              <a:rPr lang="el-GR" altLang="el-GR" b="1" dirty="0" err="1" smtClean="0"/>
              <a:t>υποχρηματοδοτούνται</a:t>
            </a:r>
            <a:r>
              <a:rPr lang="el-GR" altLang="el-GR" b="1" dirty="0" smtClean="0"/>
              <a:t>. </a:t>
            </a:r>
          </a:p>
          <a:p>
            <a:pPr eaLnBrk="1" hangingPunct="1"/>
            <a:r>
              <a:rPr lang="el-GR" altLang="el-GR" dirty="0" smtClean="0"/>
              <a:t>Οι δαπάνες για την υγεία, ψυχική υγεία και την κοινωνική πρόνοια μειώνονται. Το 2012 μειώθηκαν 50% οι δαπάνες για τις υπηρεσίες ψυχικής υγείας. </a:t>
            </a:r>
          </a:p>
          <a:p>
            <a:pPr eaLnBrk="1" hangingPunct="1"/>
            <a:r>
              <a:rPr lang="el-GR" altLang="el-GR" dirty="0" smtClean="0"/>
              <a:t>Αποτέλεσμα: Ένας μεγάλος αριθμός Μονάδων Ψυχικής Υγείας αντιμετωπίζουν σοβαρά προβλήματα λειτουργικότητας και άμεσο κίνδυνο να διακόψουν τη λειτουργία τους.</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1320870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normAutofit/>
          </a:bodyPr>
          <a:lstStyle/>
          <a:p>
            <a:pPr eaLnBrk="1" hangingPunct="1"/>
            <a:r>
              <a:rPr lang="el-GR" altLang="el-GR" sz="3200" b="1" dirty="0" smtClean="0"/>
              <a:t>Οικονομική κρίση: Οικογένειες υπό </a:t>
            </a:r>
            <a:r>
              <a:rPr lang="el-GR" altLang="el-GR" sz="3200" b="1" dirty="0" smtClean="0"/>
              <a:t>πίεση </a:t>
            </a:r>
            <a:r>
              <a:rPr lang="el-GR" altLang="el-GR" sz="2800" b="0" dirty="0" smtClean="0"/>
              <a:t>1/3</a:t>
            </a:r>
            <a:endParaRPr lang="el-GR" altLang="el-GR" sz="2800" b="0" dirty="0" smtClean="0"/>
          </a:p>
        </p:txBody>
      </p:sp>
      <p:sp>
        <p:nvSpPr>
          <p:cNvPr id="17411" name="2 - Θέση περιεχομένου"/>
          <p:cNvSpPr>
            <a:spLocks noGrp="1"/>
          </p:cNvSpPr>
          <p:nvPr>
            <p:ph sz="quarter" idx="1"/>
          </p:nvPr>
        </p:nvSpPr>
        <p:spPr/>
        <p:txBody>
          <a:bodyPr>
            <a:noAutofit/>
          </a:bodyPr>
          <a:lstStyle/>
          <a:p>
            <a:pPr eaLnBrk="1" hangingPunct="1"/>
            <a:r>
              <a:rPr lang="el-GR" altLang="el-GR" dirty="0" smtClean="0"/>
              <a:t>Οι επιπτώσεις της οικονομικής κρίσης διαχέονται. Πλήττουν τόσο τον ίδιο τον εργαζόμενο ατομικά όσο και την οικογένειά του. </a:t>
            </a:r>
          </a:p>
          <a:p>
            <a:pPr eaLnBrk="1" hangingPunct="1"/>
            <a:r>
              <a:rPr lang="el-GR" altLang="el-GR" dirty="0" smtClean="0"/>
              <a:t>Το αίσθημα της σύγχυσης και της ανασφάλειας που βιώνουν πολλοί ενήλικες, σε σχέση με την οικονομική κατάσταση, μπορεί να μεταδοθεί και στα παιδιά και να επηρεάσει την ψυχική τους κατάσταση.  </a:t>
            </a:r>
          </a:p>
          <a:p>
            <a:pPr eaLnBrk="1" hangingPunct="1"/>
            <a:r>
              <a:rPr lang="el-GR" altLang="el-GR" dirty="0" smtClean="0"/>
              <a:t>Έτσι, τα παιδιά είναι δυνατόν να αισθάνονται εξίσου σε ανασφάλεια. Να φοβούνται μήπως τα ίδια και οι οικογένειές τους βρεθούν σε δύσκολη κατάσταση.</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2270275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38</TotalTime>
  <Words>3460</Words>
  <Application>Microsoft Office PowerPoint</Application>
  <PresentationFormat>Προβολή στην οθόνη (4:3)</PresentationFormat>
  <Paragraphs>300</Paragraphs>
  <Slides>48</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48</vt:i4>
      </vt:variant>
    </vt:vector>
  </HeadingPairs>
  <TitlesOfParts>
    <vt:vector size="51" baseType="lpstr">
      <vt:lpstr>template</vt:lpstr>
      <vt:lpstr>exo-opistho_simeiomata</vt:lpstr>
      <vt:lpstr>OC_template_updated</vt:lpstr>
      <vt:lpstr>Κοινωνική Εργασία στην υγεία και  ψυχική υγεία</vt:lpstr>
      <vt:lpstr>Παγκόσμιος Οργανισμός Υγείας  Έκθεση 2008</vt:lpstr>
      <vt:lpstr>Κοινωνικοοικονομικά προβλήματα της κρίσης με σοβαρές ψυχοκοινωνικές επιπτώσεις</vt:lpstr>
      <vt:lpstr>Ψυχικές επιπτώσεις κοινωνικοοικονομικών προβλημάτων της κρίσης</vt:lpstr>
      <vt:lpstr>Ψυχικές επιπτώσεις των κοινωνικοικονομικών προβλημάτων της οικονομικής κρίσης </vt:lpstr>
      <vt:lpstr>Ελλάδα: Επιπτώσεις μείωσης του εισοδήματος και της ανεργίας στην ψυχική υγεία </vt:lpstr>
      <vt:lpstr>Ελλάδα: Αύξηση των αυτοκτονιών</vt:lpstr>
      <vt:lpstr>Περικοπές στα συστήματα υγείας, ψυχικής υγείας και κοινωνικής προστασίας </vt:lpstr>
      <vt:lpstr>Οικονομική κρίση: Οικογένειες υπό πίεση 1/3</vt:lpstr>
      <vt:lpstr>Οικονομική κρίση: Οικογένειες υπό πίεση 2/3</vt:lpstr>
      <vt:lpstr>Οικονομική κρίση: Οικογένειες υπό πίεση 3/3</vt:lpstr>
      <vt:lpstr>Τι χρειάζεται να κάνουν οι γονείς… (και οι εκπαιδευτικοί) 1/4</vt:lpstr>
      <vt:lpstr>Πιο ευάλωτα είναι τα παιδιά που: </vt:lpstr>
      <vt:lpstr>Τι χρειάζεται να κάνουν οι γονείς… (και οι εκπαιδευτικοί) 2/4</vt:lpstr>
      <vt:lpstr>Τι χρειάζεται να κάνουν οι γονείς… (και οι εκπαιδευτικοί) 3/4</vt:lpstr>
      <vt:lpstr>Τι χρειάζεται να κάνουν οι γονείς… (και οι εκπαιδευτικοί) 4/4</vt:lpstr>
      <vt:lpstr>Ενημερωθείτε για τις πιθανές αντιδράσεις των παιδιών ή εφήβων απέναντι στο άγχος</vt:lpstr>
      <vt:lpstr>Συμπτώματα  άγχους των παιδιών προσχολικής ηλικίας</vt:lpstr>
      <vt:lpstr>Συμπτώματα  άγχους των παιδιών  σχολικής ηλικίας (δημοτικού)</vt:lpstr>
      <vt:lpstr>Συμπτώματα άγχους  των εφήβων</vt:lpstr>
      <vt:lpstr>Συμπεράσματα</vt:lpstr>
      <vt:lpstr>Αντιμετώπιση των επιπτώσεων της κρίσης στην ψυχική υγεία: Προτάσεις </vt:lpstr>
      <vt:lpstr>Πρόληψη, έγκαιρη παρέμβαση και δικτύωση των υπηρεσιών</vt:lpstr>
      <vt:lpstr>Η οργάνωση σχετικών παρεμβάσεων από κοινωνικούς λειτουργούς θα ήταν δυνατόν να αφορούν: </vt:lpstr>
      <vt:lpstr>Διεπιστημονικότητα - συνεργασίες</vt:lpstr>
      <vt:lpstr>Εργασία με αστέγους</vt:lpstr>
      <vt:lpstr>Έλλειψη στέγης, στη χρήση ουσιών και στην ψυχική ασθένεια</vt:lpstr>
      <vt:lpstr>Προγράμματα παροχής σταθερής στέγης</vt:lpstr>
      <vt:lpstr>Πρόληψη και δικτύωση</vt:lpstr>
      <vt:lpstr>Εργασία με ανθρώπους σε  συνθήκες φτώχειας 1/2</vt:lpstr>
      <vt:lpstr>Εργασία με ανθρώπους σε  συνθήκες φτώχειας 2/2</vt:lpstr>
      <vt:lpstr>Η κινητοποίηση του κοινωνικού κεφαλαίου</vt:lpstr>
      <vt:lpstr>Οι δραστηριότητες του κοινωνικού λειτουργού, συντονιστή φροντίδας, εστιάζονται σε τρεις τομείς: </vt:lpstr>
      <vt:lpstr>Οικογένειες ψυχικά ασθενών γονέων</vt:lpstr>
      <vt:lpstr>Στόχος των κοινωνικών υπηρεσιών</vt:lpstr>
      <vt:lpstr>Ριζοσπαστική Κοινωνική Εργασία</vt:lpstr>
      <vt:lpstr>Οι βασικοί στόχοι της Ριζοσπαστικής Κοινωνικής Εργασίας είναι: </vt:lpstr>
      <vt:lpstr>Στον τομέα της ψυχικής υγείας την περίοδο της κρίσης, οι κοινωνικοί λειτουργοί: </vt:lpstr>
      <vt:lpstr>Στην κατεύθυνση της Ριζοσπαστικής Κοινωνικής Εργασίας οι κοινωνικοί λειτουργοί χρειάζεται: </vt:lpstr>
      <vt:lpstr>Σύνοψη</vt:lpstr>
      <vt:lpstr>Οι ψυχοκοινωνικές επιπτώσεις μπορούν να αποφευχθούν υιοθετώντας πολιτικές, όπως:</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7</cp:revision>
  <dcterms:created xsi:type="dcterms:W3CDTF">2015-08-07T08:34:18Z</dcterms:created>
  <dcterms:modified xsi:type="dcterms:W3CDTF">2015-08-27T12:14:14Z</dcterms:modified>
</cp:coreProperties>
</file>