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75"/>
  </p:notesMasterIdLst>
  <p:handoutMasterIdLst>
    <p:handoutMasterId r:id="rId76"/>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257" r:id="rId68"/>
    <p:sldId id="262" r:id="rId69"/>
    <p:sldId id="264" r:id="rId70"/>
    <p:sldId id="332" r:id="rId71"/>
    <p:sldId id="333" r:id="rId72"/>
    <p:sldId id="266" r:id="rId73"/>
    <p:sldId id="261" r:id="rId74"/>
  </p:sldIdLst>
  <p:sldSz cx="9144000" cy="6858000" type="screen4x3"/>
  <p:notesSz cx="7104063" cy="10234613"/>
  <p:custDataLst>
    <p:tags r:id="rId7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solidFill>
                  <a:srgbClr val="000000"/>
                </a:solidFill>
              </a:defRPr>
            </a:lvl1pPr>
          </a:lstStyle>
          <a:p>
            <a:pPr lvl="0"/>
            <a:r>
              <a:rPr lang="el-GR"/>
              <a:t>Στυλ κύριου τίτλου</a:t>
            </a:r>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el-GR"/>
              <a:t>Στυλ κύριου υπότιτλου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BE3AFE95-4C84-4025-B5C4-8F71E1914FF6}" type="slidenum">
              <a:rPr/>
              <a:pPr/>
              <a:t>‹#›</a:t>
            </a:fld>
            <a:endParaRPr dirty="0"/>
          </a:p>
        </p:txBody>
      </p:sp>
    </p:spTree>
    <p:extLst>
      <p:ext uri="{BB962C8B-B14F-4D97-AF65-F5344CB8AC3E}">
        <p14:creationId xmlns:p14="http://schemas.microsoft.com/office/powerpoint/2010/main" val="129330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Content Placeholder 2"/>
          <p:cNvSpPr txBox="1">
            <a:spLocks noGrp="1"/>
          </p:cNvSpPr>
          <p:nvPr>
            <p:ph idx="1"/>
          </p:nvPr>
        </p:nvSpPr>
        <p:spPr/>
        <p:txBody>
          <a:bodyPr/>
          <a:lstStyle>
            <a:lvl1pPr>
              <a:lnSpc>
                <a:spcPct val="114000"/>
              </a:lnSpc>
              <a:spcBef>
                <a:spcPts val="1200"/>
              </a:spcBef>
              <a:defRPr/>
            </a:lvl1pPr>
            <a:lvl2pPr>
              <a:lnSpc>
                <a:spcPct val="114000"/>
              </a:lnSpc>
              <a:spcBef>
                <a:spcPts val="1200"/>
              </a:spcBef>
              <a:defRPr/>
            </a:lvl2pPr>
            <a:lvl3pPr>
              <a:lnSpc>
                <a:spcPct val="114000"/>
              </a:lnSpc>
              <a:spcBef>
                <a:spcPts val="1200"/>
              </a:spcBef>
              <a:defRPr/>
            </a:lvl3pPr>
            <a:lvl4pPr>
              <a:lnSpc>
                <a:spcPct val="114000"/>
              </a:lnSpc>
              <a:spcBef>
                <a:spcPts val="1200"/>
              </a:spcBef>
              <a:defRPr/>
            </a:lvl4pPr>
            <a:lvl5pPr>
              <a:lnSpc>
                <a:spcPct val="114000"/>
              </a:lnSpc>
              <a:spcBef>
                <a:spcPts val="1200"/>
              </a:spcBef>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09D883D7-7251-48F4-B49E-B8C0422B4677}" type="slidenum">
              <a:rPr/>
              <a:pPr/>
              <a:t>‹#›</a:t>
            </a:fld>
            <a:endParaRPr dirty="0"/>
          </a:p>
        </p:txBody>
      </p:sp>
    </p:spTree>
    <p:extLst>
      <p:ext uri="{BB962C8B-B14F-4D97-AF65-F5344CB8AC3E}">
        <p14:creationId xmlns:p14="http://schemas.microsoft.com/office/powerpoint/2010/main" val="164832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cap="all">
                <a:solidFill>
                  <a:srgbClr val="000000"/>
                </a:solidFill>
              </a:defRPr>
            </a:lvl1pPr>
          </a:lstStyle>
          <a:p>
            <a:pPr lvl="0"/>
            <a:r>
              <a:rPr lang="el-GR"/>
              <a:t>Στυλ κύριου τίτλου</a:t>
            </a:r>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l-GR"/>
              <a:t>Στυλ υποδείγματος κειμένου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BE569EA1-7E92-4C0A-B08E-CD3890045B97}" type="slidenum">
              <a:rPr/>
              <a:pPr/>
              <a:t>‹#›</a:t>
            </a:fld>
            <a:endParaRPr dirty="0"/>
          </a:p>
        </p:txBody>
      </p:sp>
    </p:spTree>
    <p:extLst>
      <p:ext uri="{BB962C8B-B14F-4D97-AF65-F5344CB8AC3E}">
        <p14:creationId xmlns:p14="http://schemas.microsoft.com/office/powerpoint/2010/main" val="1972621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Content Placeholder 2"/>
          <p:cNvSpPr txBox="1">
            <a:spLocks noGrp="1"/>
          </p:cNvSpPr>
          <p:nvPr>
            <p:ph idx="1"/>
          </p:nvPr>
        </p:nvSpPr>
        <p:spPr>
          <a:xfrm>
            <a:off x="457200" y="1196748"/>
            <a:ext cx="4038603" cy="5040556"/>
          </a:xfrm>
        </p:spPr>
        <p:txBody>
          <a:bodyPr/>
          <a:lstStyle>
            <a:lvl1pPr>
              <a:spcBef>
                <a:spcPts val="700"/>
              </a:spcBef>
              <a:defRPr sz="2800"/>
            </a:lvl1pPr>
            <a:lvl2pPr>
              <a:defRPr/>
            </a:lvl2pPr>
            <a:lvl3pPr>
              <a:spcBef>
                <a:spcPts val="500"/>
              </a:spcBef>
              <a:defRPr sz="2000"/>
            </a:lvl3pPr>
            <a:lvl4pPr>
              <a:spcBef>
                <a:spcPts val="400"/>
              </a:spcBef>
              <a:defRPr sz="1800"/>
            </a:lvl4pPr>
            <a:lvl5pPr>
              <a:spcBef>
                <a:spcPts val="400"/>
              </a:spcBef>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Content Placeholder 3"/>
          <p:cNvSpPr txBox="1">
            <a:spLocks noGrp="1"/>
          </p:cNvSpPr>
          <p:nvPr>
            <p:ph idx="2"/>
          </p:nvPr>
        </p:nvSpPr>
        <p:spPr>
          <a:xfrm>
            <a:off x="4648196" y="1196748"/>
            <a:ext cx="4038603" cy="5040556"/>
          </a:xfrm>
        </p:spPr>
        <p:txBody>
          <a:bodyPr/>
          <a:lstStyle>
            <a:lvl1pPr>
              <a:spcBef>
                <a:spcPts val="700"/>
              </a:spcBef>
              <a:defRPr sz="2800"/>
            </a:lvl1pPr>
            <a:lvl2pPr>
              <a:defRPr/>
            </a:lvl2pPr>
            <a:lvl3pPr>
              <a:spcBef>
                <a:spcPts val="500"/>
              </a:spcBef>
              <a:defRPr sz="2000"/>
            </a:lvl3pPr>
            <a:lvl4pPr>
              <a:spcBef>
                <a:spcPts val="400"/>
              </a:spcBef>
              <a:defRPr sz="1800"/>
            </a:lvl4pPr>
            <a:lvl5pPr>
              <a:spcBef>
                <a:spcPts val="400"/>
              </a:spcBef>
              <a:defRPr sz="18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C1A74E83-9E7F-482D-9FF0-0E47274CE5E5}" type="slidenum">
              <a:rPr/>
              <a:pPr/>
              <a:t>‹#›</a:t>
            </a:fld>
            <a:endParaRPr dirty="0"/>
          </a:p>
        </p:txBody>
      </p:sp>
    </p:spTree>
    <p:extLst>
      <p:ext uri="{BB962C8B-B14F-4D97-AF65-F5344CB8AC3E}">
        <p14:creationId xmlns:p14="http://schemas.microsoft.com/office/powerpoint/2010/main" val="178391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Text Placeholder 2"/>
          <p:cNvSpPr txBox="1">
            <a:spLocks noGrp="1"/>
          </p:cNvSpPr>
          <p:nvPr>
            <p:ph type="body" idx="1"/>
          </p:nvPr>
        </p:nvSpPr>
        <p:spPr>
          <a:xfrm>
            <a:off x="457200" y="1196748"/>
            <a:ext cx="4040184" cy="978124"/>
          </a:xfrm>
        </p:spPr>
        <p:txBody>
          <a:bodyPr anchor="b"/>
          <a:lstStyle>
            <a:lvl1pPr marL="0" indent="0">
              <a:buNone/>
              <a:defRPr b="1"/>
            </a:lvl1pPr>
          </a:lstStyle>
          <a:p>
            <a:pPr lvl="0"/>
            <a:r>
              <a:rPr lang="el-GR"/>
              <a:t>Στυλ υποδείγματος κειμένου</a:t>
            </a:r>
          </a:p>
        </p:txBody>
      </p:sp>
      <p:sp>
        <p:nvSpPr>
          <p:cNvPr id="4" name="Content Placeholder 3"/>
          <p:cNvSpPr txBox="1">
            <a:spLocks noGrp="1"/>
          </p:cNvSpPr>
          <p:nvPr>
            <p:ph idx="2"/>
          </p:nvPr>
        </p:nvSpPr>
        <p:spPr>
          <a:xfrm>
            <a:off x="457200" y="2174872"/>
            <a:ext cx="4040184" cy="4062441"/>
          </a:xfrm>
        </p:spPr>
        <p:txBody>
          <a:bodyPr/>
          <a:lstStyle>
            <a:lvl1pPr>
              <a:defRPr/>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Text Placeholder 4"/>
          <p:cNvSpPr txBox="1">
            <a:spLocks noGrp="1"/>
          </p:cNvSpPr>
          <p:nvPr>
            <p:ph type="body" idx="3"/>
          </p:nvPr>
        </p:nvSpPr>
        <p:spPr>
          <a:xfrm>
            <a:off x="4645023" y="1196748"/>
            <a:ext cx="4041776" cy="978124"/>
          </a:xfrm>
        </p:spPr>
        <p:txBody>
          <a:bodyPr anchor="b"/>
          <a:lstStyle>
            <a:lvl1pPr marL="0" indent="0">
              <a:buNone/>
              <a:defRPr b="1"/>
            </a:lvl1pPr>
          </a:lstStyle>
          <a:p>
            <a:pPr lvl="0"/>
            <a:r>
              <a:rPr lang="el-GR"/>
              <a:t>Στυλ υποδείγματος κειμένου</a:t>
            </a:r>
          </a:p>
        </p:txBody>
      </p:sp>
      <p:sp>
        <p:nvSpPr>
          <p:cNvPr id="6" name="Content Placeholder 5"/>
          <p:cNvSpPr txBox="1">
            <a:spLocks noGrp="1"/>
          </p:cNvSpPr>
          <p:nvPr>
            <p:ph idx="4"/>
          </p:nvPr>
        </p:nvSpPr>
        <p:spPr>
          <a:xfrm>
            <a:off x="4645023" y="2174872"/>
            <a:ext cx="4041776" cy="4062441"/>
          </a:xfrm>
        </p:spPr>
        <p:txBody>
          <a:bodyPr/>
          <a:lstStyle>
            <a:lvl1pPr>
              <a:defRPr/>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Date Placeholder 6"/>
          <p:cNvSpPr txBox="1">
            <a:spLocks noGrp="1"/>
          </p:cNvSpPr>
          <p:nvPr>
            <p:ph type="dt" sz="half" idx="7"/>
          </p:nvPr>
        </p:nvSpPr>
        <p:spPr/>
        <p:txBody>
          <a:bodyPr/>
          <a:lstStyle>
            <a:lvl1pPr>
              <a:defRPr/>
            </a:lvl1pPr>
          </a:lstStyle>
          <a:p>
            <a:endParaRPr dirty="0"/>
          </a:p>
        </p:txBody>
      </p:sp>
      <p:sp>
        <p:nvSpPr>
          <p:cNvPr id="8" name="Footer Placeholder 7"/>
          <p:cNvSpPr txBox="1">
            <a:spLocks noGrp="1"/>
          </p:cNvSpPr>
          <p:nvPr>
            <p:ph type="ftr" sz="quarter" idx="9"/>
          </p:nvPr>
        </p:nvSpPr>
        <p:spPr/>
        <p:txBody>
          <a:bodyPr/>
          <a:lstStyle>
            <a:lvl1pPr>
              <a:defRPr/>
            </a:lvl1pPr>
          </a:lstStyle>
          <a:p>
            <a:endParaRPr dirty="0"/>
          </a:p>
        </p:txBody>
      </p:sp>
      <p:sp>
        <p:nvSpPr>
          <p:cNvPr id="9" name="Slide Number Placeholder 8"/>
          <p:cNvSpPr txBox="1">
            <a:spLocks noGrp="1"/>
          </p:cNvSpPr>
          <p:nvPr>
            <p:ph type="sldNum" sz="quarter" idx="8"/>
          </p:nvPr>
        </p:nvSpPr>
        <p:spPr/>
        <p:txBody>
          <a:bodyPr/>
          <a:lstStyle>
            <a:lvl1pPr>
              <a:defRPr/>
            </a:lvl1pPr>
          </a:lstStyle>
          <a:p>
            <a:fld id="{F52FB1CF-E57B-4286-B32B-B2A70623AF20}" type="slidenum">
              <a:rPr/>
              <a:pPr/>
              <a:t>‹#›</a:t>
            </a:fld>
            <a:endParaRPr dirty="0"/>
          </a:p>
        </p:txBody>
      </p:sp>
    </p:spTree>
    <p:extLst>
      <p:ext uri="{BB962C8B-B14F-4D97-AF65-F5344CB8AC3E}">
        <p14:creationId xmlns:p14="http://schemas.microsoft.com/office/powerpoint/2010/main" val="243839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116631"/>
            <a:ext cx="8229600" cy="907203"/>
          </a:xfrm>
        </p:spPr>
        <p:txBody>
          <a:bodyPr/>
          <a:lstStyle>
            <a:lvl1pPr>
              <a:defRPr/>
            </a:lvl1pPr>
          </a:lstStyle>
          <a:p>
            <a:pPr lvl="0"/>
            <a:r>
              <a:rPr lang="el-GR"/>
              <a:t>Στυλ κύριου τίτλου</a:t>
            </a:r>
          </a:p>
        </p:txBody>
      </p:sp>
      <p:sp>
        <p:nvSpPr>
          <p:cNvPr id="3" name="Date Placeholder 2"/>
          <p:cNvSpPr txBox="1">
            <a:spLocks noGrp="1"/>
          </p:cNvSpPr>
          <p:nvPr>
            <p:ph type="dt" sz="half" idx="7"/>
          </p:nvPr>
        </p:nvSpPr>
        <p:spPr/>
        <p:txBody>
          <a:bodyPr/>
          <a:lstStyle>
            <a:lvl1pPr>
              <a:defRPr/>
            </a:lvl1pPr>
          </a:lstStyle>
          <a:p>
            <a:endParaRPr dirty="0"/>
          </a:p>
        </p:txBody>
      </p:sp>
      <p:sp>
        <p:nvSpPr>
          <p:cNvPr id="4" name="Footer Placeholder 3"/>
          <p:cNvSpPr txBox="1">
            <a:spLocks noGrp="1"/>
          </p:cNvSpPr>
          <p:nvPr>
            <p:ph type="ftr" sz="quarter" idx="9"/>
          </p:nvPr>
        </p:nvSpPr>
        <p:spPr/>
        <p:txBody>
          <a:bodyPr/>
          <a:lstStyle>
            <a:lvl1pPr>
              <a:defRPr/>
            </a:lvl1pPr>
          </a:lstStyle>
          <a:p>
            <a:endParaRPr dirty="0"/>
          </a:p>
        </p:txBody>
      </p:sp>
      <p:sp>
        <p:nvSpPr>
          <p:cNvPr id="5" name="Slide Number Placeholder 4"/>
          <p:cNvSpPr txBox="1">
            <a:spLocks noGrp="1"/>
          </p:cNvSpPr>
          <p:nvPr>
            <p:ph type="sldNum" sz="quarter" idx="8"/>
          </p:nvPr>
        </p:nvSpPr>
        <p:spPr/>
        <p:txBody>
          <a:bodyPr/>
          <a:lstStyle>
            <a:lvl1pPr>
              <a:defRPr/>
            </a:lvl1pPr>
          </a:lstStyle>
          <a:p>
            <a:fld id="{EBEAB9EF-AA1B-46CB-B1EE-B3F7C7A1D247}" type="slidenum">
              <a:rPr/>
              <a:pPr/>
              <a:t>‹#›</a:t>
            </a:fld>
            <a:endParaRPr dirty="0"/>
          </a:p>
        </p:txBody>
      </p:sp>
    </p:spTree>
    <p:extLst>
      <p:ext uri="{BB962C8B-B14F-4D97-AF65-F5344CB8AC3E}">
        <p14:creationId xmlns:p14="http://schemas.microsoft.com/office/powerpoint/2010/main" val="380013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a:lvl1pPr>
          </a:lstStyle>
          <a:p>
            <a:pPr lvl="0"/>
            <a:r>
              <a:rPr lang="el-GR"/>
              <a:t>Στυλ κύριου τίτλου</a:t>
            </a:r>
          </a:p>
        </p:txBody>
      </p:sp>
      <p:sp>
        <p:nvSpPr>
          <p:cNvPr id="3" name="Content Placeholder 2"/>
          <p:cNvSpPr txBox="1">
            <a:spLocks noGrp="1"/>
          </p:cNvSpPr>
          <p:nvPr>
            <p:ph idx="1"/>
          </p:nvPr>
        </p:nvSpPr>
        <p:spPr>
          <a:xfrm>
            <a:off x="3575047" y="273048"/>
            <a:ext cx="5111752" cy="5853110"/>
          </a:xfrm>
        </p:spPr>
        <p:txBody>
          <a:bodyPr/>
          <a:lstStyle>
            <a:lvl1pPr>
              <a:spcBef>
                <a:spcPts val="800"/>
              </a:spcBef>
              <a:defRPr sz="3200"/>
            </a:lvl1pPr>
            <a:lvl2pPr>
              <a:spcBef>
                <a:spcPts val="700"/>
              </a:spcBef>
              <a:defRPr sz="2800"/>
            </a:lvl2pPr>
            <a:lvl3pPr>
              <a:defRPr/>
            </a:lvl3pPr>
            <a:lvl4pPr>
              <a:spcBef>
                <a:spcPts val="500"/>
              </a:spcBef>
              <a:defRPr sz="2000"/>
            </a:lvl4pPr>
            <a:lvl5pPr>
              <a:spcBef>
                <a:spcPts val="500"/>
              </a:spcBef>
              <a:defRPr sz="2000"/>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4B59ED91-9CB3-4F94-AC51-A3C40F82A5B3}" type="slidenum">
              <a:rPr/>
              <a:pPr/>
              <a:t>‹#›</a:t>
            </a:fld>
            <a:endParaRPr dirty="0"/>
          </a:p>
        </p:txBody>
      </p:sp>
    </p:spTree>
    <p:extLst>
      <p:ext uri="{BB962C8B-B14F-4D97-AF65-F5344CB8AC3E}">
        <p14:creationId xmlns:p14="http://schemas.microsoft.com/office/powerpoint/2010/main" val="209568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a:lvl1pPr>
          </a:lstStyle>
          <a:p>
            <a:pPr lvl="0"/>
            <a:r>
              <a:rPr lang="el-GR"/>
              <a:t>Στυλ κύριου τίτλου</a:t>
            </a:r>
          </a:p>
        </p:txBody>
      </p:sp>
      <p:sp>
        <p:nvSpPr>
          <p:cNvPr id="3" name="Picture Placeholder 2"/>
          <p:cNvSpPr txBox="1">
            <a:spLocks noGrp="1"/>
          </p:cNvSpPr>
          <p:nvPr>
            <p:ph type="pic" idx="1"/>
          </p:nvPr>
        </p:nvSpPr>
        <p:spPr>
          <a:xfrm>
            <a:off x="1792288" y="612776"/>
            <a:ext cx="5486400" cy="4114800"/>
          </a:xfrm>
        </p:spPr>
        <p:txBody>
          <a:bodyPr/>
          <a:lstStyle>
            <a:lvl1pPr marL="0" indent="0">
              <a:spcBef>
                <a:spcPts val="800"/>
              </a:spcBef>
              <a:buNone/>
              <a:defRPr sz="3200"/>
            </a:lvl1pPr>
          </a:lstStyle>
          <a:p>
            <a:pPr lvl="0"/>
            <a:r>
              <a:rPr lang="el-GR" dirty="0"/>
              <a:t>Κάντε κλικ στο εικονίδιο για να προσθέσετε εικόνα</a:t>
            </a:r>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l-GR"/>
              <a:t>Στυλ υποδείγματος κειμένου</a:t>
            </a:r>
          </a:p>
        </p:txBody>
      </p:sp>
      <p:sp>
        <p:nvSpPr>
          <p:cNvPr id="5" name="Date Placeholder 4"/>
          <p:cNvSpPr txBox="1">
            <a:spLocks noGrp="1"/>
          </p:cNvSpPr>
          <p:nvPr>
            <p:ph type="dt" sz="half" idx="7"/>
          </p:nvPr>
        </p:nvSpPr>
        <p:spPr/>
        <p:txBody>
          <a:bodyPr/>
          <a:lstStyle>
            <a:lvl1pPr>
              <a:defRPr/>
            </a:lvl1pPr>
          </a:lstStyle>
          <a:p>
            <a:endParaRPr dirty="0"/>
          </a:p>
        </p:txBody>
      </p:sp>
      <p:sp>
        <p:nvSpPr>
          <p:cNvPr id="6" name="Footer Placeholder 5"/>
          <p:cNvSpPr txBox="1">
            <a:spLocks noGrp="1"/>
          </p:cNvSpPr>
          <p:nvPr>
            <p:ph type="ftr" sz="quarter" idx="9"/>
          </p:nvPr>
        </p:nvSpPr>
        <p:spPr/>
        <p:txBody>
          <a:bodyPr/>
          <a:lstStyle>
            <a:lvl1pPr>
              <a:defRPr/>
            </a:lvl1pPr>
          </a:lstStyle>
          <a:p>
            <a:endParaRPr dirty="0"/>
          </a:p>
        </p:txBody>
      </p:sp>
      <p:sp>
        <p:nvSpPr>
          <p:cNvPr id="7" name="Slide Number Placeholder 6"/>
          <p:cNvSpPr txBox="1">
            <a:spLocks noGrp="1"/>
          </p:cNvSpPr>
          <p:nvPr>
            <p:ph type="sldNum" sz="quarter" idx="8"/>
          </p:nvPr>
        </p:nvSpPr>
        <p:spPr/>
        <p:txBody>
          <a:bodyPr/>
          <a:lstStyle>
            <a:lvl1pPr>
              <a:defRPr/>
            </a:lvl1pPr>
          </a:lstStyle>
          <a:p>
            <a:fld id="{4BC505A5-5E20-430B-BFD9-AFCFCC4E8D06}" type="slidenum">
              <a:rPr/>
              <a:pPr/>
              <a:t>‹#›</a:t>
            </a:fld>
            <a:endParaRPr dirty="0"/>
          </a:p>
        </p:txBody>
      </p:sp>
    </p:spTree>
    <p:extLst>
      <p:ext uri="{BB962C8B-B14F-4D97-AF65-F5344CB8AC3E}">
        <p14:creationId xmlns:p14="http://schemas.microsoft.com/office/powerpoint/2010/main" val="1408853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l-GR"/>
              <a:t>Στυλ κύριου τίτλου</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49BB19C7-3BDD-46E7-A58C-40BAC5DE3C03}" type="slidenum">
              <a:rPr/>
              <a:pPr/>
              <a:t>‹#›</a:t>
            </a:fld>
            <a:endParaRPr dirty="0"/>
          </a:p>
        </p:txBody>
      </p:sp>
    </p:spTree>
    <p:extLst>
      <p:ext uri="{BB962C8B-B14F-4D97-AF65-F5344CB8AC3E}">
        <p14:creationId xmlns:p14="http://schemas.microsoft.com/office/powerpoint/2010/main" val="61456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l-GR"/>
              <a:t>Στυλ κύριου τίτλου</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7"/>
          </p:nvPr>
        </p:nvSpPr>
        <p:spPr/>
        <p:txBody>
          <a:bodyPr/>
          <a:lstStyle>
            <a:lvl1pPr>
              <a:defRPr/>
            </a:lvl1pPr>
          </a:lstStyle>
          <a:p>
            <a:endParaRPr dirty="0"/>
          </a:p>
        </p:txBody>
      </p:sp>
      <p:sp>
        <p:nvSpPr>
          <p:cNvPr id="5" name="Footer Placeholder 4"/>
          <p:cNvSpPr txBox="1">
            <a:spLocks noGrp="1"/>
          </p:cNvSpPr>
          <p:nvPr>
            <p:ph type="ftr" sz="quarter" idx="9"/>
          </p:nvPr>
        </p:nvSpPr>
        <p:spPr/>
        <p:txBody>
          <a:bodyPr/>
          <a:lstStyle>
            <a:lvl1pPr>
              <a:defRPr/>
            </a:lvl1pPr>
          </a:lstStyle>
          <a:p>
            <a:endParaRPr dirty="0"/>
          </a:p>
        </p:txBody>
      </p:sp>
      <p:sp>
        <p:nvSpPr>
          <p:cNvPr id="6" name="Slide Number Placeholder 5"/>
          <p:cNvSpPr txBox="1">
            <a:spLocks noGrp="1"/>
          </p:cNvSpPr>
          <p:nvPr>
            <p:ph type="sldNum" sz="quarter" idx="8"/>
          </p:nvPr>
        </p:nvSpPr>
        <p:spPr/>
        <p:txBody>
          <a:bodyPr/>
          <a:lstStyle>
            <a:lvl1pPr>
              <a:defRPr/>
            </a:lvl1pPr>
          </a:lstStyle>
          <a:p>
            <a:fld id="{58AFA2AB-17A9-477A-B5B9-4A3C04E16D6E}" type="slidenum">
              <a:rPr/>
              <a:pPr/>
              <a:t>‹#›</a:t>
            </a:fld>
            <a:endParaRPr dirty="0"/>
          </a:p>
        </p:txBody>
      </p:sp>
    </p:spTree>
    <p:extLst>
      <p:ext uri="{BB962C8B-B14F-4D97-AF65-F5344CB8AC3E}">
        <p14:creationId xmlns:p14="http://schemas.microsoft.com/office/powerpoint/2010/main" val="239944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67541" y="116631"/>
            <a:ext cx="8229600" cy="908721"/>
          </a:xfrm>
          <a:prstGeom prst="rect">
            <a:avLst/>
          </a:prstGeom>
          <a:noFill/>
          <a:ln>
            <a:noFill/>
          </a:ln>
        </p:spPr>
        <p:txBody>
          <a:bodyPr vert="horz" wrap="square" lIns="91440" tIns="45720" rIns="91440" bIns="45720" anchor="ctr" anchorCtr="1" compatLnSpc="1"/>
          <a:lstStyle/>
          <a:p>
            <a:pPr lvl="0"/>
            <a:r>
              <a:rPr lang="el-GR"/>
              <a:t>Στυλ κύριου τίτλου</a:t>
            </a:r>
          </a:p>
        </p:txBody>
      </p:sp>
      <p:sp>
        <p:nvSpPr>
          <p:cNvPr id="3" name="Text Placeholder 2"/>
          <p:cNvSpPr txBox="1">
            <a:spLocks noGrp="1"/>
          </p:cNvSpPr>
          <p:nvPr>
            <p:ph type="body" idx="1"/>
          </p:nvPr>
        </p:nvSpPr>
        <p:spPr>
          <a:xfrm>
            <a:off x="457200" y="1196748"/>
            <a:ext cx="8229600" cy="5040556"/>
          </a:xfrm>
          <a:prstGeom prst="rect">
            <a:avLst/>
          </a:prstGeom>
          <a:noFill/>
          <a:ln>
            <a:noFill/>
          </a:ln>
        </p:spPr>
        <p:txBody>
          <a:bodyPr vert="horz" wrap="square" lIns="91440" tIns="45720" rIns="91440" bIns="45720" anchor="t" anchorCtr="0" compatLnSpc="1"/>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Arial"/>
              </a:defRPr>
            </a:lvl1pPr>
          </a:lstStyle>
          <a:p>
            <a:endParaRPr dirty="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Arial"/>
              </a:defRPr>
            </a:lvl1pPr>
          </a:lstStyle>
          <a:p>
            <a:endParaRPr dirty="0"/>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l-GR" sz="1200" b="0" i="0" u="none" strike="noStrike" kern="1200" cap="none" spc="0" baseline="0">
                <a:solidFill>
                  <a:srgbClr val="000000"/>
                </a:solidFill>
                <a:uFillTx/>
                <a:latin typeface="Arial"/>
              </a:defRPr>
            </a:lvl1pPr>
          </a:lstStyle>
          <a:p>
            <a:fld id="{786A40A6-B763-4335-9557-33F01F19A84C}" type="slidenum">
              <a:rPr/>
              <a:pPr/>
              <a:t>‹#›</a:t>
            </a:fld>
            <a:endParaRPr dirty="0"/>
          </a:p>
        </p:txBody>
      </p:sp>
    </p:spTree>
    <p:extLst>
      <p:ext uri="{BB962C8B-B14F-4D97-AF65-F5344CB8AC3E}">
        <p14:creationId xmlns:p14="http://schemas.microsoft.com/office/powerpoint/2010/main" val="2701769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lvl="0" indent="0" algn="ctr" defTabSz="914400" rtl="0" fontAlgn="auto" hangingPunct="1">
        <a:lnSpc>
          <a:spcPct val="100000"/>
        </a:lnSpc>
        <a:spcBef>
          <a:spcPts val="0"/>
        </a:spcBef>
        <a:spcAft>
          <a:spcPts val="0"/>
        </a:spcAft>
        <a:buNone/>
        <a:tabLst/>
        <a:defRPr lang="el-GR" sz="4000" b="1" i="0" u="none" strike="noStrike" kern="1200" cap="none" spc="0" baseline="0">
          <a:solidFill>
            <a:srgbClr val="002060"/>
          </a:solidFill>
          <a:uFillTx/>
          <a:latin typeface="Calibri"/>
        </a:defRPr>
      </a:lvl1pPr>
    </p:titleStyle>
    <p:bodyStyle>
      <a:lvl1pPr marL="342900" marR="0" lvl="0" indent="-3429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6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commons.wikimedia.org/wiki/File:Cell_membrane_scheme.pn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ooba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commons.wikimedia.org/wiki/File:Transmembrane_receptor" TargetMode="External"/><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ouagip"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User:CafeDelMar" TargetMode="External"/><Relationship Id="rId2" Type="http://schemas.openxmlformats.org/officeDocument/2006/relationships/hyperlink" Target="http://en.wikipedia.org/wiki/File:GPGIC_schematic.jpeg" TargetMode="Externa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51.xml.rels><?xml version="1.0" encoding="UTF-8" standalone="yes"?>
<Relationships xmlns="http://schemas.openxmlformats.org/package/2006/relationships"><Relationship Id="rId3" Type="http://schemas.openxmlformats.org/officeDocument/2006/relationships/hyperlink" Target="http://whs-biology-h.wikispaces.com/Ch.+4+&amp;+5+Cell+Structure+and+Function"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justinkcochran.blogspot.gr/" TargetMode="Externa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commons.wikimedia.org/wiki/File:Human_androgen_receptor_and_androgen_binding.svg" TargetMode="External"/><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Jonathan.Marcu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commons.wikimedia.org/wiki/File:Proteinsynthesis.svg" TargetMode="External"/><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ndex.php?title=User:Laikayiu&amp;action=edit&amp;redlink=1"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899592" y="2924944"/>
            <a:ext cx="7556376" cy="2038350"/>
          </a:xfrm>
        </p:spPr>
        <p:txBody>
          <a:bodyPr>
            <a:normAutofit fontScale="85000" lnSpcReduction="20000"/>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a:t>Γενική </a:t>
            </a:r>
            <a:r>
              <a:rPr lang="el-GR" sz="2800" dirty="0" smtClean="0"/>
              <a:t>Φαρμακολογία</a:t>
            </a:r>
            <a:r>
              <a:rPr lang="en-US" sz="2800" dirty="0" smtClean="0"/>
              <a:t> (</a:t>
            </a:r>
            <a:r>
              <a:rPr lang="el-GR" sz="2800" dirty="0" err="1" smtClean="0"/>
              <a:t>α΄</a:t>
            </a:r>
            <a:r>
              <a:rPr lang="en-US" sz="2800" dirty="0" smtClean="0"/>
              <a:t> </a:t>
            </a:r>
            <a:r>
              <a:rPr lang="el-GR" sz="2800" dirty="0" smtClean="0"/>
              <a:t>μέρος)</a:t>
            </a:r>
            <a:endParaRPr lang="el-GR" sz="2800" dirty="0"/>
          </a:p>
          <a:p>
            <a:pPr lvl="0">
              <a:spcBef>
                <a:spcPts val="1200"/>
              </a:spcBef>
              <a:spcAft>
                <a:spcPts val="1200"/>
              </a:spcAft>
            </a:pPr>
            <a:r>
              <a:rPr lang="el-GR" sz="2400" dirty="0" smtClean="0"/>
              <a:t>Μαρία </a:t>
            </a:r>
            <a:r>
              <a:rPr lang="en-US" sz="2400" dirty="0" smtClean="0"/>
              <a:t>B</a:t>
            </a:r>
            <a:r>
              <a:rPr lang="el-GR" sz="2400" dirty="0"/>
              <a:t>ενετίκου</a:t>
            </a:r>
            <a:r>
              <a:rPr lang="en-US" sz="2400" dirty="0"/>
              <a:t>, MD, MSc, DipEndo, PhD,</a:t>
            </a:r>
            <a:endParaRPr lang="el-GR" sz="2400" dirty="0"/>
          </a:p>
          <a:p>
            <a:pPr lvl="0">
              <a:spcBef>
                <a:spcPts val="500"/>
              </a:spcBef>
            </a:pPr>
            <a:r>
              <a:rPr lang="el-GR" sz="2400" dirty="0"/>
              <a:t>Ιατρός ενδοκρινολόγος</a:t>
            </a:r>
            <a:r>
              <a:rPr lang="en-US" sz="2400" dirty="0"/>
              <a:t>, </a:t>
            </a:r>
            <a:r>
              <a:rPr lang="el-GR" sz="2400" dirty="0"/>
              <a:t>καθηγήτρια 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a:t>
            </a:r>
            <a:r>
              <a:rPr lang="el-GR" sz="2400" dirty="0" smtClean="0"/>
              <a:t>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Τρόποι μελέτης της Φαρμακολογίας </a:t>
            </a:r>
            <a:br>
              <a:rPr lang="el-GR" sz="3600" dirty="0"/>
            </a:br>
            <a:r>
              <a:rPr lang="el-GR" sz="3600" dirty="0"/>
              <a:t>Γενική και ειδική Φαρμακολογία </a:t>
            </a:r>
            <a:r>
              <a:rPr lang="el-GR" sz="3200" b="0" dirty="0"/>
              <a:t>(1/5)</a:t>
            </a:r>
          </a:p>
        </p:txBody>
      </p:sp>
      <p:sp>
        <p:nvSpPr>
          <p:cNvPr id="3" name="Θέση περιεχομένου 2"/>
          <p:cNvSpPr txBox="1">
            <a:spLocks noGrp="1"/>
          </p:cNvSpPr>
          <p:nvPr>
            <p:ph idx="1"/>
          </p:nvPr>
        </p:nvSpPr>
        <p:spPr/>
        <p:txBody>
          <a:bodyPr/>
          <a:lstStyle/>
          <a:p>
            <a:pPr lvl="0"/>
            <a:r>
              <a:rPr lang="el-GR" sz="2200" dirty="0"/>
              <a:t>Η Φαρμακολογία χωρίζεται σε Γενική που μελετά τις γενικές ιδιότητες των φαρμάκων σχετικά με την παραγωγή τους, την διαχείρισή τους από τον οργανισμό και τον τρόπο δράσης τους σε αυτούς και σε Ειδική που μελετά ειδικές κατηγορίες φαρμάκων ανάλογα με την ασθένεια που αντιμετωπίζουν.</a:t>
            </a:r>
          </a:p>
          <a:p>
            <a:pPr lvl="0"/>
            <a:r>
              <a:rPr lang="el-GR" sz="2200" dirty="0"/>
              <a:t>Η κλινική δοκιμή είναι ένα ιατρικό πείραμα, κατά το οποίο σε συγκεκριμένο αριθμό εθελοντών δοκιμάζεται μία θεραπευτική αγωγή, για να διαπιστωθεί η αποτελεσματικότητά της και να προσδιοριστεί η τοξικότητά της (ανεκτικότητα-ασφάλεια).</a:t>
            </a:r>
          </a:p>
          <a:p>
            <a:pPr lvl="0"/>
            <a:r>
              <a:rPr lang="el-GR" sz="2200" dirty="0"/>
              <a:t>Οι κλινικές δοκιμές χρησιμοποιούνται, για να βεβαιωθεί ότι τα φάρμακα, πριν κυκλοφορήσουν στην αγορά, εγγυώνται αποτελεσματικότητα και έχουν πολύ μικρή τοξικότητα.</a:t>
            </a:r>
          </a:p>
          <a:p>
            <a:pPr lvl="0"/>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9B95143-DFA7-448F-9EA6-A3FC6CDD394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9</a:t>
            </a:fld>
            <a:endParaRPr lang="el-GR" sz="1200" dirty="0">
              <a:solidFill>
                <a:srgbClr val="000000"/>
              </a:solidFill>
              <a:latin typeface="Arial"/>
            </a:endParaRPr>
          </a:p>
        </p:txBody>
      </p:sp>
    </p:spTree>
    <p:extLst>
      <p:ext uri="{BB962C8B-B14F-4D97-AF65-F5344CB8AC3E}">
        <p14:creationId xmlns:p14="http://schemas.microsoft.com/office/powerpoint/2010/main" val="1310045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Τρόποι μελέτης της Φαρμακολογίας </a:t>
            </a:r>
            <a:br>
              <a:rPr lang="el-GR" sz="3600" dirty="0"/>
            </a:br>
            <a:r>
              <a:rPr lang="el-GR" sz="3600" dirty="0"/>
              <a:t>Γενική και ειδική Φαρμακολογία </a:t>
            </a:r>
            <a:r>
              <a:rPr lang="el-GR" sz="3200" b="0" dirty="0"/>
              <a:t>(2/5)</a:t>
            </a:r>
            <a:endParaRPr lang="el-GR" sz="3600" dirty="0"/>
          </a:p>
        </p:txBody>
      </p:sp>
      <p:sp>
        <p:nvSpPr>
          <p:cNvPr id="3" name="Θέση περιεχομένου 2"/>
          <p:cNvSpPr txBox="1">
            <a:spLocks noGrp="1"/>
          </p:cNvSpPr>
          <p:nvPr>
            <p:ph idx="1"/>
          </p:nvPr>
        </p:nvSpPr>
        <p:spPr/>
        <p:txBody>
          <a:bodyPr/>
          <a:lstStyle/>
          <a:p>
            <a:pPr lvl="0"/>
            <a:r>
              <a:rPr lang="el-GR" sz="2200" b="1" dirty="0"/>
              <a:t>Φάση Ι</a:t>
            </a:r>
          </a:p>
          <a:p>
            <a:pPr marL="0" lvl="0" indent="0">
              <a:buNone/>
            </a:pPr>
            <a:r>
              <a:rPr lang="el-GR" sz="2200" dirty="0"/>
              <a:t>Αυτή η φάση είναι το πρώτο βήμα στο να εκτιμηθεί η ανεκτικότητα του φαρμάκου στους ανθρώπους. Η ασφάλειά του μελετάται σε διάφορες δόσεις. Επειδή ενδεχομένως υπάρχει ο κίνδυνος άγνωστων παρενεργειών, ο αριθμός των εθελοντών είναι μικρός και η διάρκεια της φάσης σύντομη (2-3 εβδομάδες).</a:t>
            </a:r>
          </a:p>
          <a:p>
            <a:pPr lvl="0"/>
            <a:r>
              <a:rPr lang="el-GR" sz="2200" b="1" dirty="0"/>
              <a:t>Φάση ΙΙ</a:t>
            </a:r>
          </a:p>
          <a:p>
            <a:pPr marL="0" lvl="0" indent="0">
              <a:buNone/>
            </a:pPr>
            <a:r>
              <a:rPr lang="el-GR" sz="2200" dirty="0"/>
              <a:t>Αυτή η φάση έχει ως πρωταρχικό αντικείμενο να διαπιστωθεί η αποτελεσματικότητα της σύνθεσης του φαρμάκου. Μπορεί να αφορά σε εκατοντάδες ασθενείς και να κρατήσει μερικούς μήνες ή χρόνια.</a:t>
            </a:r>
          </a:p>
          <a:p>
            <a:pPr lvl="0"/>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EF438218-A86E-4C55-B01F-C85552D9DF39}"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10</a:t>
            </a:fld>
            <a:endParaRPr lang="el-GR" sz="1200" dirty="0">
              <a:solidFill>
                <a:srgbClr val="000000"/>
              </a:solidFill>
              <a:latin typeface="Arial"/>
            </a:endParaRPr>
          </a:p>
        </p:txBody>
      </p:sp>
    </p:spTree>
    <p:extLst>
      <p:ext uri="{BB962C8B-B14F-4D97-AF65-F5344CB8AC3E}">
        <p14:creationId xmlns:p14="http://schemas.microsoft.com/office/powerpoint/2010/main" val="3858203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Τρόποι μελέτης της Φαρμακολογίας </a:t>
            </a:r>
            <a:br>
              <a:rPr lang="el-GR" sz="3600" dirty="0"/>
            </a:br>
            <a:r>
              <a:rPr lang="el-GR" sz="3600" dirty="0"/>
              <a:t>Γενική και ειδική Φαρμακολογία </a:t>
            </a:r>
            <a:r>
              <a:rPr lang="el-GR" sz="3200" b="0" dirty="0"/>
              <a:t>(3/5)</a:t>
            </a:r>
            <a:endParaRPr lang="el-GR" sz="3600" dirty="0"/>
          </a:p>
        </p:txBody>
      </p:sp>
      <p:sp>
        <p:nvSpPr>
          <p:cNvPr id="3" name="Θέση περιεχομένου 2"/>
          <p:cNvSpPr txBox="1">
            <a:spLocks noGrp="1"/>
          </p:cNvSpPr>
          <p:nvPr>
            <p:ph idx="1"/>
          </p:nvPr>
        </p:nvSpPr>
        <p:spPr/>
        <p:txBody>
          <a:bodyPr/>
          <a:lstStyle/>
          <a:p>
            <a:pPr lvl="0"/>
            <a:r>
              <a:rPr lang="el-GR" b="1" dirty="0"/>
              <a:t>Φάση ΙΙΙ</a:t>
            </a:r>
          </a:p>
          <a:p>
            <a:pPr marL="0" lvl="0" indent="0">
              <a:buNone/>
            </a:pPr>
            <a:r>
              <a:rPr lang="el-GR" dirty="0"/>
              <a:t>Εδώ, διευκρινίζονται οι πλέον ευνοϊκές συνθήκες κάτω από τις οποίες τα φάρμακα λειτουργούν καλύτερα. Δοκιμάζεται η αποτελεσματικότητά τους σε σχέση με άλλες αγωγές. Σε αυτήν τη φάση, συμμετέχουν χιλιάδες άνθρωποι και κρατά  2-4 χρόνια, μέχρι να ολοκληρωθεί. Καθώς απασχολεί μεγάλο αριθμό ανθρώπων, η παρατήρηση δευτερευουσών παρενεργειών γίνεται πιο επισταμένα.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E6C050E9-D3EC-49F6-853F-5BC1F4754C9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11</a:t>
            </a:fld>
            <a:endParaRPr lang="el-GR" sz="1200" dirty="0">
              <a:solidFill>
                <a:srgbClr val="000000"/>
              </a:solidFill>
              <a:latin typeface="Arial"/>
            </a:endParaRPr>
          </a:p>
        </p:txBody>
      </p:sp>
    </p:spTree>
    <p:extLst>
      <p:ext uri="{BB962C8B-B14F-4D97-AF65-F5344CB8AC3E}">
        <p14:creationId xmlns:p14="http://schemas.microsoft.com/office/powerpoint/2010/main" val="226493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Τρόποι μελέτης της Φαρμακολογίας </a:t>
            </a:r>
            <a:br>
              <a:rPr lang="el-GR" sz="3600" dirty="0"/>
            </a:br>
            <a:r>
              <a:rPr lang="el-GR" sz="3600" dirty="0"/>
              <a:t>Γενική και ειδική Φαρμακολογία </a:t>
            </a:r>
            <a:r>
              <a:rPr lang="el-GR" sz="3200" b="0" dirty="0"/>
              <a:t>(4/5)</a:t>
            </a:r>
            <a:endParaRPr lang="el-GR" sz="3600" dirty="0"/>
          </a:p>
        </p:txBody>
      </p:sp>
      <p:sp>
        <p:nvSpPr>
          <p:cNvPr id="3" name="Θέση περιεχομένου 2"/>
          <p:cNvSpPr txBox="1">
            <a:spLocks noGrp="1"/>
          </p:cNvSpPr>
          <p:nvPr>
            <p:ph idx="1"/>
          </p:nvPr>
        </p:nvSpPr>
        <p:spPr/>
        <p:txBody>
          <a:bodyPr/>
          <a:lstStyle/>
          <a:p>
            <a:pPr marL="0" lvl="0" indent="0">
              <a:buNone/>
            </a:pPr>
            <a:r>
              <a:rPr lang="el-GR" b="1" dirty="0"/>
              <a:t>Προκλινικές μελέτες</a:t>
            </a:r>
          </a:p>
          <a:p>
            <a:pPr lvl="0"/>
            <a:r>
              <a:rPr lang="el-GR" dirty="0"/>
              <a:t>Πρόκειται για μελέτες βασικής έρευνας σε πειραματόζωα, τόσο φαρμακολογικές όσο και τοξικολογικές.</a:t>
            </a:r>
          </a:p>
          <a:p>
            <a:pPr marL="0" lvl="0" indent="0">
              <a:buNone/>
            </a:pPr>
            <a:r>
              <a:rPr lang="el-GR" b="1" dirty="0"/>
              <a:t>Οι κλινικές δοκιμές έχουν τρεις υποχρεωτικές φάσεις: την πρώτη, τη δεύτερη και την τρίτη.</a:t>
            </a:r>
          </a:p>
          <a:p>
            <a:pPr lvl="0"/>
            <a:r>
              <a:rPr lang="el-GR" dirty="0"/>
              <a:t>Στις μελέτες φάσης Ι, οι ερευνητές δοκιμάζουν το νέο φάρμακο ή την θεραπεία σε ένα μικρό αριθμό ατόμων (20-80), για να εκτιμήσουν την ασφάλεια, να καθορίσουν ένα ασφαλές εύρος δοσολογίας και να προσδιορίσουν τις ανεπιθύμητες ενέργειες.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5F1BE66A-720A-4FB6-AC02-BB8927DF373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12</a:t>
            </a:fld>
            <a:endParaRPr lang="el-GR" sz="1200" dirty="0">
              <a:solidFill>
                <a:srgbClr val="000000"/>
              </a:solidFill>
              <a:latin typeface="Arial"/>
            </a:endParaRPr>
          </a:p>
        </p:txBody>
      </p:sp>
    </p:spTree>
    <p:extLst>
      <p:ext uri="{BB962C8B-B14F-4D97-AF65-F5344CB8AC3E}">
        <p14:creationId xmlns:p14="http://schemas.microsoft.com/office/powerpoint/2010/main" val="1365754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Τρόποι μελέτης της Φαρμακολογίας </a:t>
            </a:r>
            <a:br>
              <a:rPr lang="el-GR" sz="3600" dirty="0"/>
            </a:br>
            <a:r>
              <a:rPr lang="el-GR" sz="3600" dirty="0"/>
              <a:t>Γενική και ειδική Φαρμακολογία </a:t>
            </a:r>
            <a:r>
              <a:rPr lang="el-GR" sz="3200" b="0" dirty="0"/>
              <a:t>(5/5)</a:t>
            </a:r>
            <a:endParaRPr lang="el-GR" sz="3600" dirty="0"/>
          </a:p>
        </p:txBody>
      </p:sp>
      <p:sp>
        <p:nvSpPr>
          <p:cNvPr id="3" name="Θέση περιεχομένου 2"/>
          <p:cNvSpPr txBox="1">
            <a:spLocks noGrp="1"/>
          </p:cNvSpPr>
          <p:nvPr>
            <p:ph idx="1"/>
          </p:nvPr>
        </p:nvSpPr>
        <p:spPr/>
        <p:txBody>
          <a:bodyPr/>
          <a:lstStyle/>
          <a:p>
            <a:pPr lvl="0"/>
            <a:r>
              <a:rPr lang="el-GR" dirty="0"/>
              <a:t>Οι φάσεις ΙΙ και ΙΙΙ έχουν ονομαστεί ελεγχόμενες δοκιμές, διότι συγκρίνουν την αποτελεσματικότητα των δοκιμαζόμενων φαρμάκων έναντι κάποιων αγωγών που λειτουργούν ως αναφορά. Ενίοτε, οι αγωγές-αναφορά μπορεί να είναι απλά placebo (ανενεργά χαπάκια) ή εν μέρει placebo, εάν δεν υπάρχουν άλλες εγκεκριμένες αγωγές.</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D2788066-BB73-4231-A32A-2D3733B570A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13</a:t>
            </a:fld>
            <a:endParaRPr lang="el-GR" sz="1200" dirty="0">
              <a:solidFill>
                <a:srgbClr val="000000"/>
              </a:solidFill>
              <a:latin typeface="Arial"/>
            </a:endParaRPr>
          </a:p>
        </p:txBody>
      </p:sp>
    </p:spTree>
    <p:extLst>
      <p:ext uri="{BB962C8B-B14F-4D97-AF65-F5344CB8AC3E}">
        <p14:creationId xmlns:p14="http://schemas.microsoft.com/office/powerpoint/2010/main" val="391047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Τρόποι μελέτης των φαρμάκων </a:t>
            </a:r>
            <a:r>
              <a:rPr lang="el-GR" sz="3200" b="0" dirty="0"/>
              <a:t>(1/2)</a:t>
            </a:r>
          </a:p>
        </p:txBody>
      </p:sp>
      <p:sp>
        <p:nvSpPr>
          <p:cNvPr id="3" name="Θέση περιεχομένου 2"/>
          <p:cNvSpPr txBox="1">
            <a:spLocks noGrp="1"/>
          </p:cNvSpPr>
          <p:nvPr>
            <p:ph idx="1"/>
          </p:nvPr>
        </p:nvSpPr>
        <p:spPr/>
        <p:txBody>
          <a:bodyPr/>
          <a:lstStyle/>
          <a:p>
            <a:pPr lvl="0"/>
            <a:r>
              <a:rPr lang="el-GR" dirty="0"/>
              <a:t>Για να αποφύγουμε διάφορους υποκειμενικούς παράγοντες που τυχόν επηρεάσουν τις κλινικές δόκιμες στις φάσεις ΙΙ και ΙΙΙ, οι εθελοντές πρέπει να αγνοούν ότι τους χορηγούνται φάρμακα που δοκιμάζονται (τυφλή δοκιμή). Σε ορισμένες δοκιμές, μπορεί ο αρμόδιος γιατρός να αγνοεί και αυτός ποια αγωγή δίνεται (διπλά τυφλή δοκιμή).</a:t>
            </a:r>
          </a:p>
          <a:p>
            <a:pPr lvl="0"/>
            <a:r>
              <a:rPr lang="el-GR" dirty="0"/>
              <a:t>Γενικά, ο χρόνος που χρειάζεται για ένα δοκιμαζόμενο φάρμακο να συμπληρώσει την οριζόμενη διαδικασία είναι 7 με 10 χρόνια, ανάλογα με τον βαθμό δυσκολίας εξαγωγής αδιαμφισβήτητων συμπερασμάτων, όσον αφορά στην αποτελεσματικότητα και στην ανεκτικότητά του.</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E1631D46-39C3-4A5D-9E1F-EE53FC8D7AF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14</a:t>
            </a:fld>
            <a:endParaRPr lang="el-GR" sz="1200" dirty="0">
              <a:solidFill>
                <a:srgbClr val="000000"/>
              </a:solidFill>
              <a:latin typeface="Arial"/>
            </a:endParaRPr>
          </a:p>
        </p:txBody>
      </p:sp>
    </p:spTree>
    <p:extLst>
      <p:ext uri="{BB962C8B-B14F-4D97-AF65-F5344CB8AC3E}">
        <p14:creationId xmlns:p14="http://schemas.microsoft.com/office/powerpoint/2010/main" val="409215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Τρόποι μελέτης των φαρμάκων </a:t>
            </a:r>
            <a:r>
              <a:rPr lang="el-GR" sz="3200" b="0" dirty="0"/>
              <a:t>(2/2)</a:t>
            </a:r>
            <a:endParaRPr lang="el-GR" dirty="0"/>
          </a:p>
        </p:txBody>
      </p:sp>
      <p:sp>
        <p:nvSpPr>
          <p:cNvPr id="3" name="Θέση περιεχομένου 2"/>
          <p:cNvSpPr txBox="1">
            <a:spLocks noGrp="1"/>
          </p:cNvSpPr>
          <p:nvPr>
            <p:ph idx="1"/>
          </p:nvPr>
        </p:nvSpPr>
        <p:spPr/>
        <p:txBody>
          <a:bodyPr/>
          <a:lstStyle/>
          <a:p>
            <a:pPr marL="0" lvl="0" indent="0">
              <a:buNone/>
            </a:pPr>
            <a:r>
              <a:rPr lang="el-GR" b="1" dirty="0"/>
              <a:t>Φάση ΙV</a:t>
            </a:r>
          </a:p>
          <a:p>
            <a:pPr lvl="0"/>
            <a:r>
              <a:rPr lang="el-GR" dirty="0"/>
              <a:t>Γίνονται δοκιμές μετά την επίσημη κυκλοφορία του φαρμάκου. </a:t>
            </a:r>
          </a:p>
          <a:p>
            <a:pPr lvl="0"/>
            <a:r>
              <a:rPr lang="el-GR" dirty="0"/>
              <a:t>Αυτές ως σκοπό έχουν να καθοριστεί ο πιο σωστός τρόπος λήψης των φαρμάκων.</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72E3E6F-FCC3-4394-AA05-D982B704BBB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15</a:t>
            </a:fld>
            <a:endParaRPr lang="el-GR" sz="1200" dirty="0">
              <a:solidFill>
                <a:srgbClr val="000000"/>
              </a:solidFill>
              <a:latin typeface="Arial"/>
            </a:endParaRPr>
          </a:p>
        </p:txBody>
      </p:sp>
    </p:spTree>
    <p:extLst>
      <p:ext uri="{BB962C8B-B14F-4D97-AF65-F5344CB8AC3E}">
        <p14:creationId xmlns:p14="http://schemas.microsoft.com/office/powerpoint/2010/main" val="195172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Μορφές ιδιοσκευασμάτων </a:t>
            </a:r>
            <a:r>
              <a:rPr lang="el-GR" sz="3200" b="0" dirty="0"/>
              <a:t>(1/2)</a:t>
            </a:r>
          </a:p>
        </p:txBody>
      </p:sp>
      <p:sp>
        <p:nvSpPr>
          <p:cNvPr id="3" name="Θέση περιεχομένου 2"/>
          <p:cNvSpPr txBox="1">
            <a:spLocks noGrp="1"/>
          </p:cNvSpPr>
          <p:nvPr>
            <p:ph idx="1"/>
          </p:nvPr>
        </p:nvSpPr>
        <p:spPr/>
        <p:txBody>
          <a:bodyPr/>
          <a:lstStyle/>
          <a:p>
            <a:pPr lvl="0"/>
            <a:r>
              <a:rPr lang="el-GR" dirty="0"/>
              <a:t>φαρμακευτικό ιδιοσκεύασμα είναι: «Κάθε φάρμακο παρασκευασμένο εκ των προτέρων που τίθεται στην κυκλοφορία υπό ειδική ονομασία (εμπορική) και σε ειδική συσκευασία».</a:t>
            </a:r>
          </a:p>
          <a:p>
            <a:pPr lvl="0"/>
            <a:r>
              <a:rPr lang="el-GR" dirty="0"/>
              <a:t>Υπάρχουν πολλές μορφές ιδιοσκευασμάτων. </a:t>
            </a:r>
          </a:p>
          <a:p>
            <a:pPr lvl="0"/>
            <a:r>
              <a:rPr lang="el-GR" dirty="0"/>
              <a:t>Οι κυριότερες είναι τα δισκία, τα καταπότια, τα υπογλώσσια δισκία, τα σακχαρόπηκτα, οι τροχίσκοι, οι κάψουλες, τα διαλύματα, τα εναιωρήματα, τα σιρόπια. </a:t>
            </a:r>
          </a:p>
          <a:p>
            <a:pPr lvl="0"/>
            <a:r>
              <a:rPr lang="el-GR" dirty="0"/>
              <a:t>Επίσης τα αεροζόλ, τα ενέσιμα διαλύματα, τα υπόθετα.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3FD1E3AF-A328-4703-9389-85026BF1DA64}"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16</a:t>
            </a:fld>
            <a:endParaRPr lang="el-GR" sz="1200" dirty="0">
              <a:solidFill>
                <a:srgbClr val="000000"/>
              </a:solidFill>
              <a:latin typeface="Arial"/>
            </a:endParaRPr>
          </a:p>
        </p:txBody>
      </p:sp>
    </p:spTree>
    <p:extLst>
      <p:ext uri="{BB962C8B-B14F-4D97-AF65-F5344CB8AC3E}">
        <p14:creationId xmlns:p14="http://schemas.microsoft.com/office/powerpoint/2010/main" val="68474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Μορφές ιδιοσκευασμάτων </a:t>
            </a:r>
            <a:r>
              <a:rPr lang="el-GR" sz="3200" b="0" dirty="0"/>
              <a:t>(2/2)</a:t>
            </a:r>
            <a:endParaRPr lang="el-GR" dirty="0"/>
          </a:p>
        </p:txBody>
      </p:sp>
      <p:sp>
        <p:nvSpPr>
          <p:cNvPr id="3" name="Θέση περιεχομένου 2"/>
          <p:cNvSpPr txBox="1">
            <a:spLocks noGrp="1"/>
          </p:cNvSpPr>
          <p:nvPr>
            <p:ph idx="1"/>
          </p:nvPr>
        </p:nvSpPr>
        <p:spPr/>
        <p:txBody>
          <a:bodyPr/>
          <a:lstStyle/>
          <a:p>
            <a:pPr lvl="0"/>
            <a:r>
              <a:rPr lang="el-GR" dirty="0"/>
              <a:t>Τα υπόθετα χορηγούνται είτε από του ορθού, είτε κολπικά είτε διουρηθρικά (κηρία). </a:t>
            </a:r>
          </a:p>
          <a:p>
            <a:pPr lvl="0"/>
            <a:r>
              <a:rPr lang="el-GR" dirty="0"/>
              <a:t>Φάρμακα που χορηγούνται ενέσιμα μπορούν να δοθούν είτε υποδόρια, είτε ενδοδερμικά, είτε ενδομυικά, είτε ενδοφλέβια. Επίσης υπάρχουν φάρμακα που δίδονται ως αυτοκόλλητα (trandermal systems) όπως αντιστηθαγχικά, ανδρογόνα, οιστρογόνα.  </a:t>
            </a:r>
            <a:br>
              <a:rPr lang="el-GR" dirty="0"/>
            </a:br>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8AFDE5A-6DD2-4047-A068-B0630C1BFFE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17</a:t>
            </a:fld>
            <a:endParaRPr lang="el-GR" sz="1200" dirty="0">
              <a:solidFill>
                <a:srgbClr val="000000"/>
              </a:solidFill>
              <a:latin typeface="Arial"/>
            </a:endParaRPr>
          </a:p>
        </p:txBody>
      </p:sp>
    </p:spTree>
    <p:extLst>
      <p:ext uri="{BB962C8B-B14F-4D97-AF65-F5344CB8AC3E}">
        <p14:creationId xmlns:p14="http://schemas.microsoft.com/office/powerpoint/2010/main" val="221744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Από τι αποτελούνται τα ιδιοσκευάσματα</a:t>
            </a:r>
          </a:p>
        </p:txBody>
      </p:sp>
      <p:sp>
        <p:nvSpPr>
          <p:cNvPr id="3" name="Θέση περιεχομένου 2"/>
          <p:cNvSpPr txBox="1">
            <a:spLocks noGrp="1"/>
          </p:cNvSpPr>
          <p:nvPr>
            <p:ph idx="1"/>
          </p:nvPr>
        </p:nvSpPr>
        <p:spPr/>
        <p:txBody>
          <a:bodyPr/>
          <a:lstStyle/>
          <a:p>
            <a:pPr lvl="0"/>
            <a:r>
              <a:rPr lang="el-GR" b="1" dirty="0"/>
              <a:t>Δραστική ουσία  </a:t>
            </a:r>
            <a:r>
              <a:rPr lang="el-GR" dirty="0"/>
              <a:t>- είναι η ουσία με φαρμακολογική δράση,</a:t>
            </a:r>
          </a:p>
          <a:p>
            <a:pPr lvl="0"/>
            <a:r>
              <a:rPr lang="el-GR" b="1" dirty="0"/>
              <a:t>Έκδοχο</a:t>
            </a:r>
            <a:r>
              <a:rPr lang="el-GR" dirty="0"/>
              <a:t> – πρόσθετες ουσίες χωρίς φαρμακολογική δράση,</a:t>
            </a:r>
          </a:p>
          <a:p>
            <a:pPr lvl="0"/>
            <a:r>
              <a:rPr lang="el-GR" dirty="0"/>
              <a:t>Δηλ –διαλύτες.</a:t>
            </a:r>
          </a:p>
          <a:p>
            <a:pPr lvl="1"/>
            <a:r>
              <a:rPr lang="el-GR" dirty="0"/>
              <a:t>ουσίες που αυξάνουν τον όγκο,</a:t>
            </a:r>
          </a:p>
          <a:p>
            <a:pPr lvl="1"/>
            <a:r>
              <a:rPr lang="el-GR" dirty="0"/>
              <a:t>ουσίες που περιορίζουν τις απώλειες,</a:t>
            </a:r>
          </a:p>
          <a:p>
            <a:pPr lvl="1"/>
            <a:r>
              <a:rPr lang="el-GR" dirty="0"/>
              <a:t>ουσίες που καλύπτουν δοσιμετρικές ανάγκες,</a:t>
            </a:r>
          </a:p>
          <a:p>
            <a:pPr lvl="1"/>
            <a:r>
              <a:rPr lang="el-GR" dirty="0"/>
              <a:t>ουσίες που βελτιώνουν την γεύση,</a:t>
            </a:r>
          </a:p>
          <a:p>
            <a:pPr lvl="1"/>
            <a:r>
              <a:rPr lang="el-GR" dirty="0"/>
              <a:t>ουσίες που βελτιώνουν την οσμή.</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C18C2EAA-3058-4374-BB5E-8ECC42BFACD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18</a:t>
            </a:fld>
            <a:endParaRPr lang="el-GR" sz="1200" dirty="0">
              <a:solidFill>
                <a:srgbClr val="000000"/>
              </a:solidFill>
              <a:latin typeface="Arial"/>
            </a:endParaRPr>
          </a:p>
        </p:txBody>
      </p:sp>
    </p:spTree>
    <p:extLst>
      <p:ext uri="{BB962C8B-B14F-4D97-AF65-F5344CB8AC3E}">
        <p14:creationId xmlns:p14="http://schemas.microsoft.com/office/powerpoint/2010/main" val="2720088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Τι είναι φαρμακολογία</a:t>
            </a:r>
          </a:p>
        </p:txBody>
      </p:sp>
      <p:sp>
        <p:nvSpPr>
          <p:cNvPr id="3" name="Θέση περιεχομένου 2"/>
          <p:cNvSpPr txBox="1">
            <a:spLocks noGrp="1"/>
          </p:cNvSpPr>
          <p:nvPr>
            <p:ph idx="1"/>
          </p:nvPr>
        </p:nvSpPr>
        <p:spPr/>
        <p:txBody>
          <a:bodyPr/>
          <a:lstStyle/>
          <a:p>
            <a:pPr lvl="0">
              <a:lnSpc>
                <a:spcPct val="104000"/>
              </a:lnSpc>
            </a:pPr>
            <a:r>
              <a:rPr lang="el-GR" sz="2200" b="1" dirty="0"/>
              <a:t>Φαρμακολογία </a:t>
            </a:r>
            <a:r>
              <a:rPr lang="el-GR" sz="2200" dirty="0"/>
              <a:t>καλείται η επιστήμη που μελετά ουσίες που προκαλούν λειτουργικές μεταβολές στα κύτταρα και στους οργανισμούς. </a:t>
            </a:r>
          </a:p>
          <a:p>
            <a:pPr lvl="0">
              <a:lnSpc>
                <a:spcPct val="104000"/>
              </a:lnSpc>
            </a:pPr>
            <a:r>
              <a:rPr lang="el-GR" sz="2200" dirty="0"/>
              <a:t>Η φαρμακολογία δεν περιορίζεται στη μελέτη των φαρμάκων, αλλά επεκτείνεται και στα δηλητήρια και σε πειραματικές ουσίες.</a:t>
            </a:r>
          </a:p>
          <a:p>
            <a:pPr marL="0" lvl="0" indent="0">
              <a:lnSpc>
                <a:spcPct val="104000"/>
              </a:lnSpc>
              <a:buNone/>
            </a:pPr>
            <a:r>
              <a:rPr lang="el-GR" sz="2200" b="1" dirty="0">
                <a:solidFill>
                  <a:srgbClr val="004A82"/>
                </a:solidFill>
              </a:rPr>
              <a:t>Μερικές από τις ειδικότητες Φαρμακολογίας</a:t>
            </a:r>
          </a:p>
          <a:p>
            <a:pPr lvl="0">
              <a:lnSpc>
                <a:spcPct val="104000"/>
              </a:lnSpc>
            </a:pPr>
            <a:r>
              <a:rPr lang="el-GR" sz="2200" b="1" dirty="0"/>
              <a:t>Μοριακή Φαρμακολογία: </a:t>
            </a:r>
            <a:r>
              <a:rPr lang="el-GR" sz="2200" dirty="0"/>
              <a:t>Κατανόηση των μοριακών μηχανισμών δράσης των φαρμάκων.</a:t>
            </a:r>
          </a:p>
          <a:p>
            <a:pPr lvl="0">
              <a:lnSpc>
                <a:spcPct val="104000"/>
              </a:lnSpc>
            </a:pPr>
            <a:r>
              <a:rPr lang="el-GR" sz="2200" b="1" dirty="0"/>
              <a:t>Πειραματική Φαρμακολογία: </a:t>
            </a:r>
            <a:r>
              <a:rPr lang="el-GR" sz="2200" dirty="0"/>
              <a:t>Κατανόηση των μηχανισμών δράσης των φαρμάκων σε κύτταρα ή ολόκληρους οργανισμούς.</a:t>
            </a:r>
          </a:p>
          <a:p>
            <a:pPr lvl="0">
              <a:lnSpc>
                <a:spcPct val="104000"/>
              </a:lnSpc>
            </a:pPr>
            <a:r>
              <a:rPr lang="el-GR" sz="2200" b="1" dirty="0"/>
              <a:t>Κλινική Φαρμακολογία: </a:t>
            </a:r>
            <a:r>
              <a:rPr lang="el-GR" sz="2200" dirty="0"/>
              <a:t>∆ράση των φαρμάκων στον άνθρωπο για θεραπεία  ασθενειών ή ρύθμιση φυσιολογικών λειτουργιών.</a:t>
            </a:r>
          </a:p>
          <a:p>
            <a:pPr lvl="0">
              <a:lnSpc>
                <a:spcPct val="10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517FB8A-6DC3-4355-ACC4-FC44F7D3FB61}"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a:t>
            </a:fld>
            <a:endParaRPr lang="el-GR" sz="1200" dirty="0">
              <a:solidFill>
                <a:srgbClr val="000000"/>
              </a:solidFill>
              <a:latin typeface="Arial"/>
            </a:endParaRPr>
          </a:p>
        </p:txBody>
      </p:sp>
    </p:spTree>
    <p:extLst>
      <p:ext uri="{BB962C8B-B14F-4D97-AF65-F5344CB8AC3E}">
        <p14:creationId xmlns:p14="http://schemas.microsoft.com/office/powerpoint/2010/main" val="305069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Τρόποι χορήγησης των φαρμάκων </a:t>
            </a:r>
            <a:r>
              <a:rPr lang="el-GR" sz="3200" b="0" dirty="0"/>
              <a:t>(1/2) </a:t>
            </a:r>
          </a:p>
        </p:txBody>
      </p:sp>
      <p:sp>
        <p:nvSpPr>
          <p:cNvPr id="3" name="Θέση περιεχομένου 2"/>
          <p:cNvSpPr txBox="1">
            <a:spLocks noGrp="1"/>
          </p:cNvSpPr>
          <p:nvPr>
            <p:ph idx="1"/>
          </p:nvPr>
        </p:nvSpPr>
        <p:spPr/>
        <p:txBody>
          <a:bodyPr/>
          <a:lstStyle/>
          <a:p>
            <a:pPr lvl="0">
              <a:lnSpc>
                <a:spcPct val="104000"/>
              </a:lnSpc>
            </a:pPr>
            <a:r>
              <a:rPr lang="el-GR" sz="2200" b="1" dirty="0"/>
              <a:t>Δέρμα</a:t>
            </a:r>
            <a:r>
              <a:rPr lang="el-GR" sz="2200" dirty="0"/>
              <a:t> (επιδερμικά, υποδερμικά) αλοιφές, κρέμες, έμπλαστρα, επιπαστικά διαλύματα, σκόνες, λοσιόν, εμβόλια)</a:t>
            </a:r>
          </a:p>
          <a:p>
            <a:pPr lvl="0">
              <a:lnSpc>
                <a:spcPct val="104000"/>
              </a:lnSpc>
            </a:pPr>
            <a:r>
              <a:rPr lang="el-GR" sz="2200" b="1" dirty="0"/>
              <a:t>Βλεννογόνοι</a:t>
            </a:r>
            <a:r>
              <a:rPr lang="el-GR" sz="2200" dirty="0"/>
              <a:t> – γαστρεντερικό σύστημα (ΓΕΣ) </a:t>
            </a:r>
          </a:p>
          <a:p>
            <a:pPr marL="457200" lvl="0" indent="-457200">
              <a:lnSpc>
                <a:spcPct val="104000"/>
              </a:lnSpc>
              <a:buFont typeface="Calibri"/>
              <a:buAutoNum type="alphaLcParenR"/>
            </a:pPr>
            <a:r>
              <a:rPr lang="el-GR" sz="2200" dirty="0"/>
              <a:t>per os (δισκία, καταπότια, τροχίσκοι, σακχαρόπηκτα, κάψουλες, σκόνες, διαλύματα, εναιωρήματα, γαλακτώματα, υπογλώσσια δισκία) </a:t>
            </a:r>
          </a:p>
          <a:p>
            <a:pPr marL="457200" lvl="0" indent="-457200">
              <a:lnSpc>
                <a:spcPct val="104000"/>
              </a:lnSpc>
              <a:buFont typeface="Calibri"/>
              <a:buAutoNum type="alphaLcParenR"/>
            </a:pPr>
            <a:r>
              <a:rPr lang="el-GR" sz="2200" dirty="0"/>
              <a:t>per rectum (υπόθετα, διαλύματα)</a:t>
            </a:r>
          </a:p>
          <a:p>
            <a:pPr lvl="1">
              <a:lnSpc>
                <a:spcPct val="104000"/>
              </a:lnSpc>
            </a:pPr>
            <a:r>
              <a:rPr lang="el-GR" sz="2200" dirty="0"/>
              <a:t>ουροποιητικό (υπόθετα, κηρία, αλοιφές, σκόνες, διαλύματα)</a:t>
            </a:r>
          </a:p>
          <a:p>
            <a:pPr lvl="1">
              <a:lnSpc>
                <a:spcPct val="104000"/>
              </a:lnSpc>
            </a:pPr>
            <a:r>
              <a:rPr lang="el-GR" sz="2200" dirty="0"/>
              <a:t>αναπνευστικό – μύτη (αλοιφές, σκόνες, διαλύματα)</a:t>
            </a:r>
          </a:p>
          <a:p>
            <a:pPr lvl="1">
              <a:lnSpc>
                <a:spcPct val="104000"/>
              </a:lnSpc>
            </a:pPr>
            <a:r>
              <a:rPr lang="el-GR" sz="2200" dirty="0"/>
              <a:t>πνεύμων (διαλύματα, σκόνες, </a:t>
            </a:r>
            <a:r>
              <a:rPr lang="el-GR" sz="2200" dirty="0" smtClean="0"/>
              <a:t>αεροζόλ)</a:t>
            </a:r>
            <a:endParaRPr lang="el-GR" sz="2200" dirty="0"/>
          </a:p>
          <a:p>
            <a:pPr lvl="1">
              <a:lnSpc>
                <a:spcPct val="104000"/>
              </a:lnSpc>
            </a:pPr>
            <a:r>
              <a:rPr lang="el-GR" sz="2200" dirty="0"/>
              <a:t>μάτια (αλοιφές, διαλύματα, εναιωρήματα, μείγματα, κολλύρια)</a:t>
            </a:r>
          </a:p>
          <a:p>
            <a:pPr lvl="0">
              <a:lnSpc>
                <a:spcPct val="10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A9A8906E-4C49-4DE9-A682-91F3FA37E86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19</a:t>
            </a:fld>
            <a:endParaRPr lang="el-GR" sz="1200" dirty="0">
              <a:solidFill>
                <a:srgbClr val="000000"/>
              </a:solidFill>
              <a:latin typeface="Arial"/>
            </a:endParaRPr>
          </a:p>
        </p:txBody>
      </p:sp>
    </p:spTree>
    <p:extLst>
      <p:ext uri="{BB962C8B-B14F-4D97-AF65-F5344CB8AC3E}">
        <p14:creationId xmlns:p14="http://schemas.microsoft.com/office/powerpoint/2010/main" val="88002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Τρόποι χορήγησης των φαρμάκων </a:t>
            </a:r>
            <a:r>
              <a:rPr lang="el-GR" sz="3200" b="0" dirty="0"/>
              <a:t>(2/2) </a:t>
            </a:r>
            <a:endParaRPr lang="el-GR" sz="3600" dirty="0"/>
          </a:p>
        </p:txBody>
      </p:sp>
      <p:sp>
        <p:nvSpPr>
          <p:cNvPr id="3" name="Θέση περιεχομένου 2"/>
          <p:cNvSpPr txBox="1">
            <a:spLocks noGrp="1"/>
          </p:cNvSpPr>
          <p:nvPr>
            <p:ph idx="1"/>
          </p:nvPr>
        </p:nvSpPr>
        <p:spPr/>
        <p:txBody>
          <a:bodyPr/>
          <a:lstStyle/>
          <a:p>
            <a:pPr lvl="0"/>
            <a:r>
              <a:rPr lang="el-GR" b="1" dirty="0"/>
              <a:t>Ιστοί </a:t>
            </a:r>
            <a:r>
              <a:rPr lang="el-GR" dirty="0"/>
              <a:t>– (</a:t>
            </a:r>
            <a:r>
              <a:rPr lang="en-US" dirty="0"/>
              <a:t>IM, SC, ID, IV*), </a:t>
            </a:r>
          </a:p>
          <a:p>
            <a:pPr lvl="0"/>
            <a:r>
              <a:rPr lang="el-GR" dirty="0"/>
              <a:t>Επίσης, χορήγηση ενδαρτηριακή, ενδορραχιαία,        ενδαρθρική,  περινευρική, ενδογαγγλιακή, κ.α.</a:t>
            </a:r>
          </a:p>
          <a:p>
            <a:pPr lvl="0">
              <a:spcBef>
                <a:spcPts val="3600"/>
              </a:spcBef>
            </a:pPr>
            <a:r>
              <a:rPr lang="el-GR" dirty="0"/>
              <a:t>*ΙΜ= </a:t>
            </a:r>
            <a:r>
              <a:rPr lang="en-US" dirty="0"/>
              <a:t>intramuscularly, </a:t>
            </a:r>
            <a:r>
              <a:rPr lang="el-GR" dirty="0"/>
              <a:t>ενδομυικά</a:t>
            </a:r>
          </a:p>
          <a:p>
            <a:pPr lvl="0"/>
            <a:r>
              <a:rPr lang="el-GR" dirty="0"/>
              <a:t>  </a:t>
            </a:r>
            <a:r>
              <a:rPr lang="en-US" dirty="0"/>
              <a:t>IV= Intravenously, </a:t>
            </a:r>
            <a:r>
              <a:rPr lang="el-GR" dirty="0"/>
              <a:t>ενδοφλέβια</a:t>
            </a:r>
          </a:p>
          <a:p>
            <a:pPr lvl="0"/>
            <a:r>
              <a:rPr lang="el-GR" dirty="0"/>
              <a:t>  </a:t>
            </a:r>
            <a:r>
              <a:rPr lang="en-US" dirty="0"/>
              <a:t>SC= subcutanously, </a:t>
            </a:r>
            <a:r>
              <a:rPr lang="el-GR" dirty="0"/>
              <a:t>υποδόρια</a:t>
            </a:r>
          </a:p>
          <a:p>
            <a:pPr lvl="0"/>
            <a:r>
              <a:rPr lang="el-GR" dirty="0"/>
              <a:t>  Ι</a:t>
            </a:r>
            <a:r>
              <a:rPr lang="en-US" dirty="0"/>
              <a:t>D= intradermaly, </a:t>
            </a:r>
            <a:r>
              <a:rPr lang="el-GR" dirty="0"/>
              <a:t>ενδοδερμικά</a:t>
            </a:r>
            <a:br>
              <a:rPr lang="el-GR" dirty="0"/>
            </a:br>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27CEB9B-31E2-4A80-B002-BC968AD03935}"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20</a:t>
            </a:fld>
            <a:endParaRPr lang="el-GR" sz="1200" dirty="0">
              <a:solidFill>
                <a:srgbClr val="000000"/>
              </a:solidFill>
              <a:latin typeface="Arial"/>
            </a:endParaRPr>
          </a:p>
        </p:txBody>
      </p:sp>
    </p:spTree>
    <p:extLst>
      <p:ext uri="{BB962C8B-B14F-4D97-AF65-F5344CB8AC3E}">
        <p14:creationId xmlns:p14="http://schemas.microsoft.com/office/powerpoint/2010/main" val="91143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Από την χορήγηση την χορήγηση στην διάθεση των φαρμάκων </a:t>
            </a:r>
            <a:r>
              <a:rPr lang="el-GR" sz="3200" b="0" dirty="0"/>
              <a:t>(1/3) </a:t>
            </a:r>
          </a:p>
        </p:txBody>
      </p:sp>
      <p:sp>
        <p:nvSpPr>
          <p:cNvPr id="3" name="Θέση περιεχομένου 2"/>
          <p:cNvSpPr txBox="1">
            <a:spLocks noGrp="1"/>
          </p:cNvSpPr>
          <p:nvPr>
            <p:ph idx="1"/>
          </p:nvPr>
        </p:nvSpPr>
        <p:spPr/>
        <p:txBody>
          <a:bodyPr/>
          <a:lstStyle/>
          <a:p>
            <a:pPr lvl="0"/>
            <a:r>
              <a:rPr lang="el-GR" dirty="0"/>
              <a:t>Κανονικά τα φάρμακα φτάνουν στα όργανα – στόχους μέσω </a:t>
            </a:r>
            <a:r>
              <a:rPr lang="el-GR" b="1" dirty="0"/>
              <a:t>του αίματος </a:t>
            </a:r>
            <a:r>
              <a:rPr lang="el-GR" dirty="0"/>
              <a:t>και συνηθέστατα μέσω της </a:t>
            </a:r>
            <a:r>
              <a:rPr lang="el-GR" b="1" dirty="0"/>
              <a:t>φλεβικής </a:t>
            </a:r>
            <a:r>
              <a:rPr lang="el-GR" dirty="0"/>
              <a:t>κυκλοφορίας.  </a:t>
            </a:r>
          </a:p>
          <a:p>
            <a:pPr lvl="0"/>
            <a:r>
              <a:rPr lang="el-GR" dirty="0"/>
              <a:t>Τόσο η ενδοφλέβια, η ενδομυική και η υποδόρια χορήγηση συνεπάγεται τραυματισμό του δέρματος.  </a:t>
            </a:r>
          </a:p>
          <a:p>
            <a:pPr lvl="0"/>
            <a:r>
              <a:rPr lang="el-GR" dirty="0"/>
              <a:t>Γι’ αυτό, </a:t>
            </a:r>
            <a:r>
              <a:rPr lang="el-GR" b="1" dirty="0"/>
              <a:t>η απλούστερη οδός χορήγησης </a:t>
            </a:r>
            <a:r>
              <a:rPr lang="el-GR" dirty="0"/>
              <a:t>είναι από του στόματος </a:t>
            </a:r>
            <a:r>
              <a:rPr lang="el-GR" b="1" dirty="0"/>
              <a:t>(per os), </a:t>
            </a:r>
            <a:r>
              <a:rPr lang="el-GR" dirty="0"/>
              <a:t>όπου η είσοδος του φαρμάκου στο αίμα θα γίνει μέσω του </a:t>
            </a:r>
            <a:r>
              <a:rPr lang="el-GR" b="1" dirty="0"/>
              <a:t>γαστρικού βλεννογόνου.  </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C7245118-AB9D-494A-B6D6-A37301832058}"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21</a:t>
            </a:fld>
            <a:endParaRPr lang="el-GR" sz="1200" dirty="0">
              <a:solidFill>
                <a:srgbClr val="000000"/>
              </a:solidFill>
              <a:latin typeface="Arial"/>
            </a:endParaRPr>
          </a:p>
        </p:txBody>
      </p:sp>
    </p:spTree>
    <p:extLst>
      <p:ext uri="{BB962C8B-B14F-4D97-AF65-F5344CB8AC3E}">
        <p14:creationId xmlns:p14="http://schemas.microsoft.com/office/powerpoint/2010/main" val="193242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Από την χορήγηση την χορήγηση στην διάθεση των φαρμάκων </a:t>
            </a:r>
            <a:r>
              <a:rPr lang="el-GR" sz="3200" b="0" dirty="0"/>
              <a:t>(2/3) </a:t>
            </a:r>
            <a:endParaRPr lang="el-GR" sz="3600" dirty="0"/>
          </a:p>
        </p:txBody>
      </p:sp>
      <p:sp>
        <p:nvSpPr>
          <p:cNvPr id="3" name="Θέση περιεχομένου 2"/>
          <p:cNvSpPr txBox="1">
            <a:spLocks noGrp="1"/>
          </p:cNvSpPr>
          <p:nvPr>
            <p:ph idx="1"/>
          </p:nvPr>
        </p:nvSpPr>
        <p:spPr/>
        <p:txBody>
          <a:bodyPr/>
          <a:lstStyle/>
          <a:p>
            <a:pPr lvl="0"/>
            <a:r>
              <a:rPr lang="el-GR" dirty="0"/>
              <a:t>Το μειονέκτημα της per os χορήγησης είναι ότι έτσι τα φάρμακα περνούν από την </a:t>
            </a:r>
            <a:r>
              <a:rPr lang="el-GR" b="1" dirty="0"/>
              <a:t>ηπατική κυκλοφορία, </a:t>
            </a:r>
            <a:r>
              <a:rPr lang="el-GR" dirty="0"/>
              <a:t>όπου είτε μεταβολίζονται είτε απενεργοποιούνται.  Ακόμα και από του ορθού να χορηγηθούν, τουλάχιστον ένα κλάσμα εισέρχεται στην κυκλοφορία μέσω της πυλαίας φλέβας. </a:t>
            </a: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90C025FE-E539-476A-AF16-91AB7E1AFA5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22</a:t>
            </a:fld>
            <a:endParaRPr lang="el-GR" sz="1200" dirty="0">
              <a:solidFill>
                <a:srgbClr val="000000"/>
              </a:solidFill>
              <a:latin typeface="Arial"/>
            </a:endParaRPr>
          </a:p>
        </p:txBody>
      </p:sp>
    </p:spTree>
    <p:extLst>
      <p:ext uri="{BB962C8B-B14F-4D97-AF65-F5344CB8AC3E}">
        <p14:creationId xmlns:p14="http://schemas.microsoft.com/office/powerpoint/2010/main" val="48004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Από την χορήγηση την χορήγηση στην διάθεση των φαρμάκων </a:t>
            </a:r>
            <a:r>
              <a:rPr lang="el-GR" sz="3200" b="0" dirty="0"/>
              <a:t>(3/3) </a:t>
            </a:r>
            <a:endParaRPr lang="el-GR" sz="3600" dirty="0"/>
          </a:p>
        </p:txBody>
      </p:sp>
      <p:sp>
        <p:nvSpPr>
          <p:cNvPr id="3" name="Θέση περιεχομένου 2"/>
          <p:cNvSpPr txBox="1">
            <a:spLocks noGrp="1"/>
          </p:cNvSpPr>
          <p:nvPr>
            <p:ph idx="1"/>
          </p:nvPr>
        </p:nvSpPr>
        <p:spPr/>
        <p:txBody>
          <a:bodyPr/>
          <a:lstStyle/>
          <a:p>
            <a:pPr lvl="0"/>
            <a:r>
              <a:rPr lang="el-GR" dirty="0"/>
              <a:t>Η δίοδος από το ήπαρ, αποφεύγεται μόνον όταν η απορρόφηση γίνεται υπογλώσσια η από τον βλεννογόνο του στόματος, επειδή το φλεβικό αίμα του στόματος διοχετεύεται απ’ ευθείας στην άνω κοίλη φλέβα.  Το ίδιο ισχύει και με την εισπνοή.  </a:t>
            </a:r>
          </a:p>
          <a:p>
            <a:pPr lvl="0"/>
            <a:r>
              <a:rPr lang="el-GR" dirty="0"/>
              <a:t>Τόσο η στοματική, η υπογλώσσια και η εισπνοή είναι οδοί όπου το φάρμακο συχνά χρειάζεται να δράσει τοπικά και έτσι χρησιμοποιούνται σε ιδιαίτερες περιπτώσεις.  </a:t>
            </a:r>
          </a:p>
          <a:p>
            <a:pPr lvl="0"/>
            <a:r>
              <a:rPr lang="el-GR" dirty="0"/>
              <a:t>Το αυτό ισχύει και με την διαδερμική οδό.</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DC829261-DF4C-4252-8F2A-44A15014FD6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23</a:t>
            </a:fld>
            <a:endParaRPr lang="el-GR" sz="1200" dirty="0">
              <a:solidFill>
                <a:srgbClr val="000000"/>
              </a:solidFill>
              <a:latin typeface="Arial"/>
            </a:endParaRPr>
          </a:p>
        </p:txBody>
      </p:sp>
    </p:spTree>
    <p:extLst>
      <p:ext uri="{BB962C8B-B14F-4D97-AF65-F5344CB8AC3E}">
        <p14:creationId xmlns:p14="http://schemas.microsoft.com/office/powerpoint/2010/main" val="341644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Ταχύτητα απορρόφησης</a:t>
            </a:r>
          </a:p>
        </p:txBody>
      </p:sp>
      <p:sp>
        <p:nvSpPr>
          <p:cNvPr id="3" name="Θέση περιεχομένου 2"/>
          <p:cNvSpPr txBox="1">
            <a:spLocks noGrp="1"/>
          </p:cNvSpPr>
          <p:nvPr>
            <p:ph idx="1"/>
          </p:nvPr>
        </p:nvSpPr>
        <p:spPr/>
        <p:txBody>
          <a:bodyPr/>
          <a:lstStyle/>
          <a:p>
            <a:pPr lvl="0"/>
            <a:r>
              <a:rPr lang="el-GR" dirty="0"/>
              <a:t>Η </a:t>
            </a:r>
            <a:r>
              <a:rPr lang="el-GR" b="1" dirty="0"/>
              <a:t>ταχύτητα της απορρόφησης </a:t>
            </a:r>
            <a:r>
              <a:rPr lang="el-GR" dirty="0"/>
              <a:t>ενός φαρμάκου εξαρτάται από την </a:t>
            </a:r>
            <a:r>
              <a:rPr lang="el-GR" b="1" dirty="0"/>
              <a:t>οδό</a:t>
            </a:r>
            <a:r>
              <a:rPr lang="el-GR" dirty="0"/>
              <a:t> και την </a:t>
            </a:r>
            <a:r>
              <a:rPr lang="el-GR" b="1" dirty="0"/>
              <a:t>μέθοδο</a:t>
            </a:r>
            <a:r>
              <a:rPr lang="el-GR" dirty="0"/>
              <a:t> χορήγησής του.  Είναι ταχύτερη όταν το φάρμακο δίδεται ενδοφλέβια και η βραδύτερη όταν δίδεται υποδόρια.</a:t>
            </a:r>
          </a:p>
          <a:p>
            <a:pPr lvl="0"/>
            <a:r>
              <a:rPr lang="el-GR" dirty="0"/>
              <a:t>Όταν δίδεται υπογλώσσια, είναι πολύ ταχύτερη της παραδοσιακής per os.</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09F5E9E-190B-42B1-8EAC-4C39B452DDD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24</a:t>
            </a:fld>
            <a:endParaRPr lang="el-GR" sz="1200" dirty="0">
              <a:solidFill>
                <a:srgbClr val="000000"/>
              </a:solidFill>
              <a:latin typeface="Arial"/>
            </a:endParaRPr>
          </a:p>
        </p:txBody>
      </p:sp>
    </p:spTree>
    <p:extLst>
      <p:ext uri="{BB962C8B-B14F-4D97-AF65-F5344CB8AC3E}">
        <p14:creationId xmlns:p14="http://schemas.microsoft.com/office/powerpoint/2010/main" val="1242333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Πηλίκο </a:t>
            </a:r>
            <a:r>
              <a:rPr lang="el-GR" dirty="0" smtClean="0"/>
              <a:t>απορροφητικότητας</a:t>
            </a:r>
            <a:endParaRPr lang="el-GR" dirty="0"/>
          </a:p>
        </p:txBody>
      </p:sp>
      <p:sp>
        <p:nvSpPr>
          <p:cNvPr id="3" name="Θέση περιεχομένου 2"/>
          <p:cNvSpPr txBox="1">
            <a:spLocks noGrp="1"/>
          </p:cNvSpPr>
          <p:nvPr>
            <p:ph idx="1"/>
          </p:nvPr>
        </p:nvSpPr>
        <p:spPr/>
        <p:txBody>
          <a:bodyPr/>
          <a:lstStyle/>
          <a:p>
            <a:pPr lvl="0"/>
            <a:r>
              <a:rPr lang="el-GR" b="1" dirty="0"/>
              <a:t>Πηλίκο απορροφητικότητας </a:t>
            </a:r>
            <a:r>
              <a:rPr lang="el-GR" dirty="0"/>
              <a:t>είναι το ποσό του φαρμάκου που </a:t>
            </a:r>
            <a:r>
              <a:rPr lang="el-GR" dirty="0" smtClean="0"/>
              <a:t>απορροφάται </a:t>
            </a:r>
            <a:r>
              <a:rPr lang="el-GR" dirty="0"/>
              <a:t>διαιρούμενο με το ποσό του βλεννογόνου του εντέρου που υπάρχει για την απορρόφησή του.</a:t>
            </a:r>
          </a:p>
          <a:p>
            <a:pPr lvl="0"/>
            <a:r>
              <a:rPr lang="el-GR" dirty="0"/>
              <a:t>Τα φάρμακα για να φτάσουν το στόχο τους πρέπει να φύγουν από την κυκλοφορία.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51DDC1AC-3BFE-47F4-A925-E4CD061619F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25</a:t>
            </a:fld>
            <a:endParaRPr lang="el-GR" sz="1200" dirty="0">
              <a:solidFill>
                <a:srgbClr val="000000"/>
              </a:solidFill>
              <a:latin typeface="Arial"/>
            </a:endParaRPr>
          </a:p>
        </p:txBody>
      </p:sp>
    </p:spTree>
    <p:extLst>
      <p:ext uri="{BB962C8B-B14F-4D97-AF65-F5344CB8AC3E}">
        <p14:creationId xmlns:p14="http://schemas.microsoft.com/office/powerpoint/2010/main" val="2497476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Φραγμοί</a:t>
            </a:r>
          </a:p>
        </p:txBody>
      </p:sp>
      <p:sp>
        <p:nvSpPr>
          <p:cNvPr id="3" name="Θέση περιεχομένου 2"/>
          <p:cNvSpPr txBox="1">
            <a:spLocks noGrp="1"/>
          </p:cNvSpPr>
          <p:nvPr>
            <p:ph idx="1"/>
          </p:nvPr>
        </p:nvSpPr>
        <p:spPr/>
        <p:txBody>
          <a:bodyPr/>
          <a:lstStyle/>
          <a:p>
            <a:pPr lvl="0"/>
            <a:r>
              <a:rPr lang="el-GR" dirty="0"/>
              <a:t>Η διεισδυτικότητα των φαρμάκων γίνεται από το τοίχωμα των τριχοειδών που αποτελεί τον </a:t>
            </a:r>
            <a:r>
              <a:rPr lang="el-GR" b="1" dirty="0"/>
              <a:t>αιματο-ιστικό φραγμό </a:t>
            </a:r>
            <a:r>
              <a:rPr lang="el-GR" dirty="0"/>
              <a:t>(blood-tissue barrier), δηλ μια κυτταρική στοιβάδα ενδοθηλίου και μια βασική μεμβράνη.</a:t>
            </a:r>
          </a:p>
          <a:p>
            <a:pPr lvl="0"/>
            <a:r>
              <a:rPr lang="el-GR" dirty="0"/>
              <a:t>Η διεισδυτικότητα των ιστών διαφέρει ανάλογα με τις εκάστοτε ιδιότητες των τριχοειδών τους. </a:t>
            </a: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38F72BDF-CDE8-4E7A-9384-D9C176E81ED5}"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26</a:t>
            </a:fld>
            <a:endParaRPr lang="el-GR" sz="1200" dirty="0">
              <a:solidFill>
                <a:srgbClr val="000000"/>
              </a:solidFill>
              <a:latin typeface="Arial"/>
            </a:endParaRPr>
          </a:p>
        </p:txBody>
      </p:sp>
    </p:spTree>
    <p:extLst>
      <p:ext uri="{BB962C8B-B14F-4D97-AF65-F5344CB8AC3E}">
        <p14:creationId xmlns:p14="http://schemas.microsoft.com/office/powerpoint/2010/main" val="305303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Αιματεγκεφαλικός φραγμός </a:t>
            </a:r>
            <a:r>
              <a:rPr lang="el-GR" sz="3200" b="0" dirty="0"/>
              <a:t>(1/2) </a:t>
            </a:r>
          </a:p>
        </p:txBody>
      </p:sp>
      <p:sp>
        <p:nvSpPr>
          <p:cNvPr id="3" name="Θέση περιεχομένου 2"/>
          <p:cNvSpPr txBox="1">
            <a:spLocks noGrp="1"/>
          </p:cNvSpPr>
          <p:nvPr>
            <p:ph idx="1"/>
          </p:nvPr>
        </p:nvSpPr>
        <p:spPr/>
        <p:txBody>
          <a:bodyPr/>
          <a:lstStyle/>
          <a:p>
            <a:pPr lvl="0"/>
            <a:r>
              <a:rPr lang="el-GR" dirty="0"/>
              <a:t>Ειδικό τύπο αιματο-ιστικού φραγμού αποτελεί ο </a:t>
            </a:r>
            <a:r>
              <a:rPr lang="el-GR" b="1" dirty="0"/>
              <a:t>αιματεγκεφαλικός</a:t>
            </a:r>
            <a:r>
              <a:rPr lang="el-GR" dirty="0"/>
              <a:t> φραγμός, όπου τα ενδοθήλια και τα κύτταρα δεν έχουν πόρους και τα φάρμακα για να διέλθουν πρέπει να διαχυθούν ενδοκυττάρια.  </a:t>
            </a:r>
          </a:p>
          <a:p>
            <a:pPr lvl="0"/>
            <a:r>
              <a:rPr lang="el-GR" dirty="0"/>
              <a:t>Αυτά τα φάρμακα έχουν ιδιαίτερες φυσικοχημικές ιδιότητες η χρειάζονται την παρουσία και δράση ενός ειδικού συστήματος μεταφοράς.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8DCA7898-1DA2-4CEB-80AA-DE8011B17829}"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27</a:t>
            </a:fld>
            <a:endParaRPr lang="el-GR" sz="1200" dirty="0">
              <a:solidFill>
                <a:srgbClr val="000000"/>
              </a:solidFill>
              <a:latin typeface="Arial"/>
            </a:endParaRPr>
          </a:p>
        </p:txBody>
      </p:sp>
    </p:spTree>
    <p:extLst>
      <p:ext uri="{BB962C8B-B14F-4D97-AF65-F5344CB8AC3E}">
        <p14:creationId xmlns:p14="http://schemas.microsoft.com/office/powerpoint/2010/main" val="110537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Αιματεγκεφαλικός φραγμός </a:t>
            </a:r>
            <a:r>
              <a:rPr lang="el-GR" sz="3200" b="0" dirty="0"/>
              <a:t>(2/2) </a:t>
            </a:r>
            <a:endParaRPr lang="el-GR" dirty="0"/>
          </a:p>
        </p:txBody>
      </p:sp>
      <p:sp>
        <p:nvSpPr>
          <p:cNvPr id="3" name="Θέση περιεχομένου 2"/>
          <p:cNvSpPr txBox="1">
            <a:spLocks noGrp="1"/>
          </p:cNvSpPr>
          <p:nvPr>
            <p:ph idx="1"/>
          </p:nvPr>
        </p:nvSpPr>
        <p:spPr/>
        <p:txBody>
          <a:bodyPr/>
          <a:lstStyle/>
          <a:p>
            <a:pPr lvl="0"/>
            <a:r>
              <a:rPr lang="el-GR" dirty="0"/>
              <a:t>Ο αιματεγκεφαλικός φραγμός είναι διαπερατός από μόνον μερικά είδη φαρμάκων.  </a:t>
            </a:r>
          </a:p>
          <a:p>
            <a:pPr lvl="0"/>
            <a:r>
              <a:rPr lang="el-GR" dirty="0"/>
              <a:t>Σε αντίθεση, </a:t>
            </a:r>
            <a:r>
              <a:rPr lang="el-GR" b="1" dirty="0"/>
              <a:t>τα φάρμακα από την κυκλοφορία στο ήπαρ διέρχονται ελεύθερα διότι ανάμεσα στα ενδοθηλιακά ηπατικά κύτταρα υπάρχουν μεγάλοι δίοδοι (fenestrations).</a:t>
            </a:r>
          </a:p>
          <a:p>
            <a:pPr lvl="0"/>
            <a:r>
              <a:rPr lang="el-GR" dirty="0"/>
              <a:t>Άλλοι ιδιαίτεροι σωματικοί φραγμοί στην δίοδο των φαρμάκων είναι ο </a:t>
            </a:r>
            <a:r>
              <a:rPr lang="el-GR" b="1" dirty="0"/>
              <a:t>πλακουντιακός φραγμός, </a:t>
            </a:r>
            <a:r>
              <a:rPr lang="el-GR" dirty="0"/>
              <a:t>ο </a:t>
            </a:r>
            <a:r>
              <a:rPr lang="el-GR" b="1" dirty="0"/>
              <a:t>ορχικός φραγμός,</a:t>
            </a:r>
            <a:r>
              <a:rPr lang="el-GR" dirty="0"/>
              <a:t> ο </a:t>
            </a:r>
            <a:r>
              <a:rPr lang="el-GR" b="1" dirty="0"/>
              <a:t>χοριοεγκεφαλικός φραγμός, </a:t>
            </a:r>
            <a:r>
              <a:rPr lang="el-GR" dirty="0"/>
              <a:t>κ.α.</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B2EFF31D-2736-4D05-9760-00604E8183E5}"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28</a:t>
            </a:fld>
            <a:endParaRPr lang="el-GR" sz="1200" dirty="0">
              <a:solidFill>
                <a:srgbClr val="000000"/>
              </a:solidFill>
              <a:latin typeface="Arial"/>
            </a:endParaRPr>
          </a:p>
        </p:txBody>
      </p:sp>
    </p:spTree>
    <p:extLst>
      <p:ext uri="{BB962C8B-B14F-4D97-AF65-F5344CB8AC3E}">
        <p14:creationId xmlns:p14="http://schemas.microsoft.com/office/powerpoint/2010/main" val="47748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0" y="116631"/>
            <a:ext cx="9144000" cy="908721"/>
          </a:xfrm>
        </p:spPr>
        <p:txBody>
          <a:bodyPr/>
          <a:lstStyle/>
          <a:p>
            <a:pPr lvl="0"/>
            <a:r>
              <a:rPr lang="el-GR" sz="3600" dirty="0"/>
              <a:t>Αντικείμενο μελέτης της Φαρμακολογίας </a:t>
            </a:r>
            <a:r>
              <a:rPr lang="el-GR" sz="3200" b="0" dirty="0"/>
              <a:t>(1/2)</a:t>
            </a:r>
          </a:p>
        </p:txBody>
      </p:sp>
      <p:sp>
        <p:nvSpPr>
          <p:cNvPr id="3" name="Θέση περιεχομένου 2"/>
          <p:cNvSpPr txBox="1">
            <a:spLocks noGrp="1"/>
          </p:cNvSpPr>
          <p:nvPr>
            <p:ph idx="1"/>
          </p:nvPr>
        </p:nvSpPr>
        <p:spPr/>
        <p:txBody>
          <a:bodyPr/>
          <a:lstStyle/>
          <a:p>
            <a:pPr lvl="0"/>
            <a:r>
              <a:rPr lang="el-GR" dirty="0"/>
              <a:t>Διαιρείται σε τρεις κυρίως κλάδους:</a:t>
            </a:r>
          </a:p>
          <a:p>
            <a:pPr lvl="0"/>
            <a:r>
              <a:rPr lang="el-GR" dirty="0"/>
              <a:t>τη </a:t>
            </a:r>
            <a:r>
              <a:rPr lang="el-GR" b="1" dirty="0"/>
              <a:t>Φαρμακοδυναμική</a:t>
            </a:r>
            <a:r>
              <a:rPr lang="el-GR" dirty="0"/>
              <a:t> που μελετά τη δράση των φαρμάκων ανεξάρτητα από τις θεραπευτικές τους ιδιότητες.</a:t>
            </a:r>
          </a:p>
          <a:p>
            <a:pPr lvl="0"/>
            <a:r>
              <a:rPr lang="el-GR" dirty="0"/>
              <a:t>τη </a:t>
            </a:r>
            <a:r>
              <a:rPr lang="el-GR" b="1" dirty="0"/>
              <a:t>Φαρμακοθεραπευτική,</a:t>
            </a:r>
            <a:r>
              <a:rPr lang="el-GR" dirty="0"/>
              <a:t> που εξετάζει τις ουσίες που είναι χρήσιμες στην αντιμετώπιση των νόσων</a:t>
            </a:r>
          </a:p>
          <a:p>
            <a:pPr lvl="0"/>
            <a:r>
              <a:rPr lang="el-GR" dirty="0"/>
              <a:t>την </a:t>
            </a:r>
            <a:r>
              <a:rPr lang="el-GR" b="1" dirty="0"/>
              <a:t>Τοξικολογία,</a:t>
            </a:r>
            <a:r>
              <a:rPr lang="el-GR" dirty="0"/>
              <a:t> επιστήμη των δηλητηρίων και των μέσων που είναι ικανά να εξουδετερώσουν τις ιδιότητές τους.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DB033BFE-2239-4601-B419-68D56F8C891E}"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a:t>
            </a:fld>
            <a:endParaRPr lang="el-GR" sz="1200" dirty="0">
              <a:solidFill>
                <a:srgbClr val="000000"/>
              </a:solidFill>
              <a:latin typeface="Arial"/>
            </a:endParaRPr>
          </a:p>
        </p:txBody>
      </p:sp>
    </p:spTree>
    <p:extLst>
      <p:ext uri="{BB962C8B-B14F-4D97-AF65-F5344CB8AC3E}">
        <p14:creationId xmlns:p14="http://schemas.microsoft.com/office/powerpoint/2010/main" val="325942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Στόχοι της φαρμακευτικής δράσης </a:t>
            </a:r>
            <a:r>
              <a:rPr lang="el-GR" sz="3200" b="0" dirty="0"/>
              <a:t>(1/2)</a:t>
            </a:r>
          </a:p>
        </p:txBody>
      </p:sp>
      <p:sp>
        <p:nvSpPr>
          <p:cNvPr id="3" name="Θέση περιεχομένου 2"/>
          <p:cNvSpPr txBox="1">
            <a:spLocks noGrp="1"/>
          </p:cNvSpPr>
          <p:nvPr>
            <p:ph idx="1"/>
          </p:nvPr>
        </p:nvSpPr>
        <p:spPr/>
        <p:txBody>
          <a:bodyPr/>
          <a:lstStyle/>
          <a:p>
            <a:pPr lvl="0"/>
            <a:r>
              <a:rPr lang="el-GR" dirty="0"/>
              <a:t>Τα φάρμακα στοχεύουν σε κάποια </a:t>
            </a:r>
            <a:r>
              <a:rPr lang="el-GR" b="1" dirty="0"/>
              <a:t>εκλεκτική επίδραση </a:t>
            </a:r>
            <a:r>
              <a:rPr lang="el-GR" dirty="0"/>
              <a:t>πάνω σε κάποιες ζωτικές λειτουργίες ώστε να εξαλείψουν τα συμπτώματα μιας νόσου.  </a:t>
            </a:r>
          </a:p>
          <a:p>
            <a:pPr lvl="0"/>
            <a:r>
              <a:rPr lang="el-GR" dirty="0"/>
              <a:t>Γνωρίζουμε ότι η μικρότερη δομική μονάδα ενός οργανισμού είναι το </a:t>
            </a:r>
            <a:r>
              <a:rPr lang="el-GR" b="1" dirty="0"/>
              <a:t>κύτταρο.</a:t>
            </a:r>
          </a:p>
          <a:p>
            <a:pPr lvl="0"/>
            <a:r>
              <a:rPr lang="el-GR" dirty="0"/>
              <a:t>Εκεί θέλουμε να γνωρίζουμε το πώς δρουν τα φάρμακα.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6272563-A38E-4E11-884A-FF7F30EB649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29</a:t>
            </a:fld>
            <a:endParaRPr lang="el-GR" sz="1200" dirty="0">
              <a:solidFill>
                <a:srgbClr val="000000"/>
              </a:solidFill>
              <a:latin typeface="Arial"/>
            </a:endParaRPr>
          </a:p>
        </p:txBody>
      </p:sp>
    </p:spTree>
    <p:extLst>
      <p:ext uri="{BB962C8B-B14F-4D97-AF65-F5344CB8AC3E}">
        <p14:creationId xmlns:p14="http://schemas.microsoft.com/office/powerpoint/2010/main" val="1418774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Στόχοι της φαρμακευτικής δράσης </a:t>
            </a:r>
            <a:r>
              <a:rPr lang="el-GR" sz="3200" b="0" dirty="0"/>
              <a:t>(2/2)</a:t>
            </a:r>
            <a:endParaRPr lang="el-GR" sz="3600" dirty="0"/>
          </a:p>
        </p:txBody>
      </p:sp>
      <p:sp>
        <p:nvSpPr>
          <p:cNvPr id="3" name="Θέση περιεχομένου 2"/>
          <p:cNvSpPr txBox="1">
            <a:spLocks noGrp="1"/>
          </p:cNvSpPr>
          <p:nvPr>
            <p:ph idx="1"/>
          </p:nvPr>
        </p:nvSpPr>
        <p:spPr/>
        <p:txBody>
          <a:bodyPr/>
          <a:lstStyle/>
          <a:p>
            <a:pPr lvl="0"/>
            <a:r>
              <a:rPr lang="el-GR" dirty="0"/>
              <a:t>Η κυτταρική μεμβράνη διαχωρίζει το κύτταρο από τα άλλα και του προσφέρει αυτονομία.  Στην κυτταρική μεμβράνη υπάρχουν μεταφορικές </a:t>
            </a:r>
            <a:r>
              <a:rPr lang="el-GR" dirty="0" smtClean="0"/>
              <a:t>πρωτεΐνες </a:t>
            </a:r>
            <a:r>
              <a:rPr lang="el-GR" dirty="0"/>
              <a:t>που χρησιμεύουν για ελεγχόμενες μεταβολικές συναλλαγές με το κυτταρικό περιβάλλον (αντλίες που καταναλώνουν ενέργεια όπως η Να/Κ/ΑΤPάση, μεταφορείς όπως η Να/glucose, και ιοντικά κανάλια για το Να η το Cα).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B70F0017-1889-4778-9B68-8410F63EEB0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30</a:t>
            </a:fld>
            <a:endParaRPr lang="el-GR" sz="1200" dirty="0">
              <a:solidFill>
                <a:srgbClr val="000000"/>
              </a:solidFill>
              <a:latin typeface="Arial"/>
            </a:endParaRPr>
          </a:p>
        </p:txBody>
      </p:sp>
    </p:spTree>
    <p:extLst>
      <p:ext uri="{BB962C8B-B14F-4D97-AF65-F5344CB8AC3E}">
        <p14:creationId xmlns:p14="http://schemas.microsoft.com/office/powerpoint/2010/main" val="78248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Συντονισμός των κυττάρων</a:t>
            </a:r>
          </a:p>
        </p:txBody>
      </p:sp>
      <p:sp>
        <p:nvSpPr>
          <p:cNvPr id="3" name="Θέση περιεχομένου 2"/>
          <p:cNvSpPr txBox="1">
            <a:spLocks noGrp="1"/>
          </p:cNvSpPr>
          <p:nvPr>
            <p:ph idx="1"/>
          </p:nvPr>
        </p:nvSpPr>
        <p:spPr/>
        <p:txBody>
          <a:bodyPr/>
          <a:lstStyle/>
          <a:p>
            <a:pPr lvl="0"/>
            <a:r>
              <a:rPr lang="el-GR" dirty="0"/>
              <a:t>Ο λειτουργικός συντονισμός των κυττάρων επιτυγχάνεται με την βοήθεια </a:t>
            </a:r>
            <a:r>
              <a:rPr lang="el-GR" b="1" dirty="0"/>
              <a:t>των αγγελιοφόρων </a:t>
            </a:r>
            <a:r>
              <a:rPr lang="el-GR" dirty="0"/>
              <a:t>μορίων (νευρομεταβιβαστών η ορμονών) που αναγνωρίζονται από ειδικές δεσμευτικές θέσεις των μεμβρανών, τους </a:t>
            </a:r>
            <a:r>
              <a:rPr lang="el-GR" b="1" dirty="0"/>
              <a:t>υποδοχείς.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DED38B2E-319D-4B72-85AB-8BB78328502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31</a:t>
            </a:fld>
            <a:endParaRPr lang="el-GR" sz="1200" dirty="0">
              <a:solidFill>
                <a:srgbClr val="000000"/>
              </a:solidFill>
              <a:latin typeface="Arial"/>
            </a:endParaRPr>
          </a:p>
        </p:txBody>
      </p:sp>
    </p:spTree>
    <p:extLst>
      <p:ext uri="{BB962C8B-B14F-4D97-AF65-F5344CB8AC3E}">
        <p14:creationId xmlns:p14="http://schemas.microsoft.com/office/powerpoint/2010/main" val="289287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Αγωνιστές και ανταγωνιστές υποδοχέων</a:t>
            </a:r>
          </a:p>
        </p:txBody>
      </p:sp>
      <p:sp>
        <p:nvSpPr>
          <p:cNvPr id="3" name="Θέση περιεχομένου 2"/>
          <p:cNvSpPr txBox="1">
            <a:spLocks noGrp="1"/>
          </p:cNvSpPr>
          <p:nvPr>
            <p:ph idx="1"/>
          </p:nvPr>
        </p:nvSpPr>
        <p:spPr/>
        <p:txBody>
          <a:bodyPr/>
          <a:lstStyle/>
          <a:p>
            <a:pPr lvl="0"/>
            <a:r>
              <a:rPr lang="el-GR" dirty="0"/>
              <a:t>Το αποτέλεσμα των φαρμάκων εξαρτάται από την </a:t>
            </a:r>
            <a:r>
              <a:rPr lang="el-GR" b="1" dirty="0"/>
              <a:t>αλληλεπίδρασή </a:t>
            </a:r>
            <a:r>
              <a:rPr lang="el-GR" dirty="0"/>
              <a:t>τους με την κυτταρική λειτουργία.</a:t>
            </a:r>
          </a:p>
          <a:p>
            <a:pPr lvl="0"/>
            <a:r>
              <a:rPr lang="el-GR" dirty="0"/>
              <a:t>Οι υποδοχείς που αναγνωρίζουν ενδογενή </a:t>
            </a:r>
            <a:r>
              <a:rPr lang="el-GR" dirty="0" smtClean="0"/>
              <a:t>αγγελιοφόρα </a:t>
            </a:r>
            <a:r>
              <a:rPr lang="el-GR" dirty="0"/>
              <a:t>μόρια αποτελούν και θέσεις όπου δρουν τα φάρμακα σαν </a:t>
            </a:r>
            <a:r>
              <a:rPr lang="el-GR" b="1" dirty="0"/>
              <a:t>αγωνιστές η ανταγωνιστές.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207E1241-B014-4403-AB44-A9E7C81BEC6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32</a:t>
            </a:fld>
            <a:endParaRPr lang="el-GR" sz="1200" dirty="0">
              <a:solidFill>
                <a:srgbClr val="000000"/>
              </a:solidFill>
              <a:latin typeface="Arial"/>
            </a:endParaRPr>
          </a:p>
        </p:txBody>
      </p:sp>
    </p:spTree>
    <p:extLst>
      <p:ext uri="{BB962C8B-B14F-4D97-AF65-F5344CB8AC3E}">
        <p14:creationId xmlns:p14="http://schemas.microsoft.com/office/powerpoint/2010/main" val="291257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Άλλοι στόχοι φαρμάκων</a:t>
            </a:r>
          </a:p>
        </p:txBody>
      </p:sp>
      <p:sp>
        <p:nvSpPr>
          <p:cNvPr id="3" name="Θέση περιεχομένου 2"/>
          <p:cNvSpPr txBox="1">
            <a:spLocks noGrp="1"/>
          </p:cNvSpPr>
          <p:nvPr>
            <p:ph idx="1"/>
          </p:nvPr>
        </p:nvSpPr>
        <p:spPr/>
        <p:txBody>
          <a:bodyPr/>
          <a:lstStyle/>
          <a:p>
            <a:pPr lvl="0"/>
            <a:r>
              <a:rPr lang="el-GR" dirty="0"/>
              <a:t>Τα </a:t>
            </a:r>
            <a:r>
              <a:rPr lang="el-GR" b="1" dirty="0"/>
              <a:t>μεταφορικά συστήματα των μεμβρανών</a:t>
            </a:r>
            <a:r>
              <a:rPr lang="el-GR" dirty="0"/>
              <a:t> μπορεί επίσης να είναι οι στόχοι δράσης μερικών φαρμάκων (καρδιακές γλυκοσίδες, διουρητικά της αγκύλης, ανταγωνιστές του ασβεστίου).</a:t>
            </a:r>
          </a:p>
          <a:p>
            <a:pPr lvl="0"/>
            <a:r>
              <a:rPr lang="el-GR" dirty="0"/>
              <a:t>Άλλα φάρμακα μπορεί να επηρεάσουν </a:t>
            </a:r>
            <a:r>
              <a:rPr lang="el-GR" b="1" dirty="0"/>
              <a:t>ενδοκυτταρικές μεταβολικές διαδικασίες</a:t>
            </a:r>
            <a:r>
              <a:rPr lang="el-GR" dirty="0"/>
              <a:t> (ενεργοποιητές ενζύμων).  Αυτού του τύπου τα φάρμακα πρέπει να περάσουν τις μεμβράνες των κυττάρων.</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F6EEBBAF-CB11-4EC4-B39F-4869D2553A79}"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33</a:t>
            </a:fld>
            <a:endParaRPr lang="el-GR" sz="1200" dirty="0">
              <a:solidFill>
                <a:srgbClr val="000000"/>
              </a:solidFill>
              <a:latin typeface="Arial"/>
            </a:endParaRPr>
          </a:p>
        </p:txBody>
      </p:sp>
    </p:spTree>
    <p:extLst>
      <p:ext uri="{BB962C8B-B14F-4D97-AF65-F5344CB8AC3E}">
        <p14:creationId xmlns:p14="http://schemas.microsoft.com/office/powerpoint/2010/main" val="300225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Κυτταρικές μεμβράνες ως φαρμακευτικοί στόχοι</a:t>
            </a:r>
          </a:p>
        </p:txBody>
      </p:sp>
      <p:sp>
        <p:nvSpPr>
          <p:cNvPr id="3" name="Θέση περιεχομένου 2"/>
          <p:cNvSpPr txBox="1">
            <a:spLocks noGrp="1"/>
          </p:cNvSpPr>
          <p:nvPr>
            <p:ph idx="1"/>
          </p:nvPr>
        </p:nvSpPr>
        <p:spPr/>
        <p:txBody>
          <a:bodyPr/>
          <a:lstStyle/>
          <a:p>
            <a:pPr lvl="0"/>
            <a:r>
              <a:rPr lang="el-GR" dirty="0"/>
              <a:t>Οι μεμβράνες των κυττάρων αποτελούνται από διμερή φωσφωλιπιδιακή στοιβάδα δίκην </a:t>
            </a:r>
            <a:r>
              <a:rPr lang="el-GR" dirty="0" smtClean="0"/>
              <a:t>μωσαϊκού.  </a:t>
            </a:r>
            <a:r>
              <a:rPr lang="el-GR" dirty="0"/>
              <a:t>Για την απορρόφησή τους τα φάρμακα, πρέπει να είναι </a:t>
            </a:r>
            <a:r>
              <a:rPr lang="el-GR" b="1" dirty="0"/>
              <a:t>ικανά να διέλθουν την λιποφιλική μεμβράνη λόγω των φυσικοχημικών τους ιδιοτήτων</a:t>
            </a:r>
            <a:r>
              <a:rPr lang="el-GR" dirty="0"/>
              <a:t> η να υπόκεινται σε κάποιο ειδικό </a:t>
            </a:r>
            <a:r>
              <a:rPr lang="el-GR" b="1" dirty="0"/>
              <a:t>μηχανισμό μεταφοράς.  </a:t>
            </a:r>
            <a:r>
              <a:rPr lang="el-GR" dirty="0"/>
              <a:t>Όταν διαθέτουν τα ανωτέρω, τα φάρμακα απορροφούνται γρήγορα.  Αυτά ισχύουν τόσο για τον γαστρεντερικό βλεννογόνο, όσο και για τον στοματικό, τον αναπνευστικό, καθώς και για το δέρμα.</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992DC5C0-D6BC-4C73-98FD-D30F8B511AE3}"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34</a:t>
            </a:fld>
            <a:endParaRPr lang="el-GR" sz="1200" dirty="0">
              <a:solidFill>
                <a:srgbClr val="000000"/>
              </a:solidFill>
              <a:latin typeface="Arial"/>
            </a:endParaRPr>
          </a:p>
        </p:txBody>
      </p:sp>
    </p:spTree>
    <p:extLst>
      <p:ext uri="{BB962C8B-B14F-4D97-AF65-F5344CB8AC3E}">
        <p14:creationId xmlns:p14="http://schemas.microsoft.com/office/powerpoint/2010/main" val="322830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Κυτταρική μεμβράνη </a:t>
            </a:r>
            <a:r>
              <a:rPr lang="el-GR" sz="3200" b="0" dirty="0"/>
              <a:t>(1/4)</a:t>
            </a:r>
          </a:p>
        </p:txBody>
      </p:sp>
      <p:sp>
        <p:nvSpPr>
          <p:cNvPr id="3" name="Θέση περιεχομένου 2"/>
          <p:cNvSpPr txBox="1">
            <a:spLocks noGrp="1"/>
          </p:cNvSpPr>
          <p:nvPr>
            <p:ph idx="1"/>
          </p:nvPr>
        </p:nvSpPr>
        <p:spPr/>
        <p:txBody>
          <a:bodyPr/>
          <a:lstStyle/>
          <a:p>
            <a:pPr lvl="0"/>
            <a:r>
              <a:rPr lang="el-GR" dirty="0"/>
              <a:t>Είναι μία δομή φανταστική!  Περιβάλλει το κύτταρο, το ορίζει και το προστατεύει.  Είναι ημιδιαπερατή (επιτρέποντας μόνο μερικές ουσίες να περάσουν και απομακρύνοντας άλλες) και η διαπερατότητά της μπορεί να ποικίλλει.  Αναφέρεται συνήθως </a:t>
            </a:r>
            <a:r>
              <a:rPr lang="el-GR" b="1" dirty="0"/>
              <a:t>σαν πλασματική </a:t>
            </a:r>
            <a:r>
              <a:rPr lang="el-GR" dirty="0"/>
              <a:t>μεμβράνη.  </a:t>
            </a:r>
          </a:p>
          <a:p>
            <a:pPr lvl="0"/>
            <a:r>
              <a:rPr lang="el-GR" dirty="0"/>
              <a:t>Τόσο το κύτταρο, όσο και ο πυρήνας του και τα οργανίδιά του περιβάλλονται από μεμβράνη.</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68275EAA-364C-482B-BE07-8201CF3C3893}"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35</a:t>
            </a:fld>
            <a:endParaRPr lang="el-GR" sz="1200" dirty="0">
              <a:solidFill>
                <a:srgbClr val="000000"/>
              </a:solidFill>
              <a:latin typeface="Arial"/>
            </a:endParaRPr>
          </a:p>
        </p:txBody>
      </p:sp>
    </p:spTree>
    <p:extLst>
      <p:ext uri="{BB962C8B-B14F-4D97-AF65-F5344CB8AC3E}">
        <p14:creationId xmlns:p14="http://schemas.microsoft.com/office/powerpoint/2010/main" val="395086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Κυτταρική μεμβράνη </a:t>
            </a:r>
            <a:r>
              <a:rPr lang="el-GR" sz="3200" b="0" dirty="0"/>
              <a:t>(2/4)</a:t>
            </a:r>
            <a:endParaRPr lang="el-GR" dirty="0"/>
          </a:p>
        </p:txBody>
      </p:sp>
      <mc:AlternateContent xmlns:mc="http://schemas.openxmlformats.org/markup-compatibility/2006" xmlns:a14="http://schemas.microsoft.com/office/drawing/2010/main">
        <mc:Choice Requires="a14">
          <p:sp>
            <p:nvSpPr>
              <p:cNvPr id="3" name="Θέση περιεχομένου 2"/>
              <p:cNvSpPr txBox="1">
                <a:spLocks noGrp="1"/>
              </p:cNvSpPr>
              <p:nvPr>
                <p:ph idx="1"/>
              </p:nvPr>
            </p:nvSpPr>
            <p:spPr/>
            <p:txBody>
              <a:bodyPr/>
              <a:lstStyle/>
              <a:p>
                <a:pPr lvl="0"/>
                <a:r>
                  <a:rPr lang="el-GR" dirty="0"/>
                  <a:t>Ειδικά η κυτταρική μεμβράνη είναι </a:t>
                </a:r>
                <a14:m>
                  <m:oMath xmlns:m="http://schemas.openxmlformats.org/officeDocument/2006/math">
                    <m:r>
                      <a:rPr lang="el-GR">
                        <a:latin typeface="Cambria Math"/>
                      </a:rPr>
                      <m:t>≅</m:t>
                    </m:r>
                  </m:oMath>
                </a14:m>
                <a:r>
                  <a:rPr lang="el-GR" dirty="0"/>
                  <a:t> 7.5 mm (</a:t>
                </a:r>
                <a:r>
                  <a:rPr lang="el-GR" dirty="0" smtClean="0"/>
                  <a:t>75Α</a:t>
                </a:r>
                <a:r>
                  <a:rPr lang="el-GR" baseline="30000" dirty="0" smtClean="0"/>
                  <a:t>ο</a:t>
                </a:r>
                <a:r>
                  <a:rPr lang="el-GR" dirty="0" smtClean="0"/>
                  <a:t>) </a:t>
                </a:r>
                <a:r>
                  <a:rPr lang="el-GR" dirty="0"/>
                  <a:t>σε πάχος.  Πρωταρχικά αποτελείται από </a:t>
                </a:r>
                <a:r>
                  <a:rPr lang="el-GR" dirty="0" smtClean="0"/>
                  <a:t>πρωτεΐνες </a:t>
                </a:r>
                <a:r>
                  <a:rPr lang="el-GR" dirty="0"/>
                  <a:t>και λιπίδια (1:50 μόρια).  Τα κυριότερα λιπίδια είναι τα φωσφολιπίδια.  </a:t>
                </a:r>
              </a:p>
              <a:p>
                <a:pPr lvl="0"/>
                <a:r>
                  <a:rPr lang="el-GR" dirty="0"/>
                  <a:t>Στην μεμβράνη το υδρόφιλο άκρο των μορίων εκτίθεται στο υδατικό περίβλημα (εξωτερικό).  Το υδρόφοβο μέρος των μορίων εκτίθεται στο εσωτερικό που έχει λιγότερο Η</a:t>
                </a:r>
                <a:r>
                  <a:rPr lang="el-GR" baseline="-25000" dirty="0"/>
                  <a:t>2</a:t>
                </a:r>
                <a:r>
                  <a:rPr lang="el-GR" dirty="0"/>
                  <a:t>Ο.</a:t>
                </a:r>
              </a:p>
              <a:p>
                <a:pPr lvl="0"/>
                <a:endParaRPr lang="el-GR" dirty="0"/>
              </a:p>
            </p:txBody>
          </p:sp>
        </mc:Choice>
        <mc:Fallback xmlns="">
          <p:sp>
            <p:nvSpPr>
              <p:cNvPr id="3" name="Θέση περιεχομένου 2"/>
              <p:cNvSpPr txBox="1">
                <a:spLocks noGrp="1" noRot="1" noChangeAspect="1" noMove="1" noResize="1" noEditPoints="1" noAdjustHandles="1" noChangeArrowheads="1" noChangeShapeType="1" noTextEdit="1"/>
              </p:cNvSpPr>
              <p:nvPr>
                <p:ph idx="1"/>
              </p:nvPr>
            </p:nvSpPr>
            <p:spPr>
              <a:blipFill rotWithShape="1">
                <a:blip r:embed="rId2"/>
                <a:stretch>
                  <a:fillRect l="-963" t="-484"/>
                </a:stretch>
              </a:blipFill>
            </p:spPr>
            <p:txBody>
              <a:bodyPr/>
              <a:lstStyle/>
              <a:p>
                <a:r>
                  <a:rPr lang="el-GR">
                    <a:noFill/>
                  </a:rPr>
                  <a:t> </a:t>
                </a:r>
              </a:p>
            </p:txBody>
          </p:sp>
        </mc:Fallback>
      </mc:AlternateContent>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D737B6BC-16CE-40D0-A9D4-F97BE9FDE333}"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36</a:t>
            </a:fld>
            <a:endParaRPr lang="el-GR" sz="1200" dirty="0">
              <a:solidFill>
                <a:srgbClr val="000000"/>
              </a:solidFill>
              <a:latin typeface="Arial"/>
            </a:endParaRPr>
          </a:p>
        </p:txBody>
      </p:sp>
    </p:spTree>
    <p:extLst>
      <p:ext uri="{BB962C8B-B14F-4D97-AF65-F5344CB8AC3E}">
        <p14:creationId xmlns:p14="http://schemas.microsoft.com/office/powerpoint/2010/main" val="85763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Κυτταρική μεμβράνη </a:t>
            </a:r>
            <a:r>
              <a:rPr lang="el-GR" sz="3200" b="0" dirty="0"/>
              <a:t>(3/4)</a:t>
            </a:r>
            <a:endParaRPr lang="el-GR" dirty="0"/>
          </a:p>
        </p:txBody>
      </p:sp>
      <p:sp>
        <p:nvSpPr>
          <p:cNvPr id="3" name="Θέση περιεχομένου 2"/>
          <p:cNvSpPr txBox="1">
            <a:spLocks noGrp="1"/>
          </p:cNvSpPr>
          <p:nvPr>
            <p:ph idx="1"/>
          </p:nvPr>
        </p:nvSpPr>
        <p:spPr/>
        <p:txBody>
          <a:bodyPr/>
          <a:lstStyle/>
          <a:p>
            <a:pPr lvl="0"/>
            <a:r>
              <a:rPr lang="el-GR" dirty="0"/>
              <a:t>Γενικά τα υδρόφοβα τμήματα των πρωτεϊνικών μορίων που βρίσκονται στο εσωτερικό δεν φέρουν φορτία και τα υδρόφιλα τμήματα που βρίσκονται στην έξω επιφάνεια φέρουν φορτία.  </a:t>
            </a:r>
          </a:p>
          <a:p>
            <a:pPr lvl="0"/>
            <a:r>
              <a:rPr lang="el-GR" dirty="0"/>
              <a:t>Μερικές από τις </a:t>
            </a:r>
            <a:r>
              <a:rPr lang="el-GR" dirty="0" smtClean="0"/>
              <a:t>πρωτεΐνες </a:t>
            </a:r>
            <a:r>
              <a:rPr lang="el-GR" dirty="0"/>
              <a:t>της μεμβράνης μπορεί να απομακρυνθούν με ήπιες βιοχημικές εξεργασίες </a:t>
            </a:r>
            <a:r>
              <a:rPr lang="el-GR" b="1" dirty="0"/>
              <a:t>(περιφερικές </a:t>
            </a:r>
            <a:r>
              <a:rPr lang="el-GR" b="1" dirty="0" smtClean="0"/>
              <a:t>πρωτεΐνες) </a:t>
            </a:r>
            <a:r>
              <a:rPr lang="el-GR" dirty="0"/>
              <a:t>ενώ άλλες είναι δύσκολο να αποκοπούν και να φύγουν </a:t>
            </a:r>
            <a:r>
              <a:rPr lang="el-GR" b="1" dirty="0" smtClean="0"/>
              <a:t>(συνυφασμένες </a:t>
            </a:r>
            <a:r>
              <a:rPr lang="el-GR" b="1" dirty="0" smtClean="0"/>
              <a:t>πρωτεΐνες).  </a:t>
            </a:r>
            <a:endParaRPr lang="el-GR" b="1" dirty="0"/>
          </a:p>
          <a:p>
            <a:pPr lvl="0"/>
            <a:r>
              <a:rPr lang="el-GR" dirty="0"/>
              <a:t>Μερικές </a:t>
            </a:r>
            <a:r>
              <a:rPr lang="el-GR" dirty="0" smtClean="0"/>
              <a:t>πρωτεΐνες </a:t>
            </a:r>
            <a:r>
              <a:rPr lang="el-GR" dirty="0"/>
              <a:t>περιέχουν λιπίδια, (λιποπρωτεΐνες) και μερικές υδατάνθρακες (γλυκοπρωτεΐνες).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DA8D6B24-4460-4626-922E-DED48B5D5424}"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37</a:t>
            </a:fld>
            <a:endParaRPr lang="el-GR" sz="1200" dirty="0">
              <a:solidFill>
                <a:srgbClr val="000000"/>
              </a:solidFill>
              <a:latin typeface="Arial"/>
            </a:endParaRPr>
          </a:p>
        </p:txBody>
      </p:sp>
    </p:spTree>
    <p:extLst>
      <p:ext uri="{BB962C8B-B14F-4D97-AF65-F5344CB8AC3E}">
        <p14:creationId xmlns:p14="http://schemas.microsoft.com/office/powerpoint/2010/main" val="30542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Κυτταρική μεμβράνη </a:t>
            </a:r>
            <a:r>
              <a:rPr lang="el-GR" sz="3200" b="0" dirty="0"/>
              <a:t>(4/4)</a:t>
            </a:r>
            <a:endParaRPr lang="el-GR" dirty="0"/>
          </a:p>
        </p:txBody>
      </p:sp>
      <p:sp>
        <p:nvSpPr>
          <p:cNvPr id="3" name="Θέση περιεχομένου 2"/>
          <p:cNvSpPr txBox="1">
            <a:spLocks noGrp="1"/>
          </p:cNvSpPr>
          <p:nvPr>
            <p:ph idx="1"/>
          </p:nvPr>
        </p:nvSpPr>
        <p:spPr/>
        <p:txBody>
          <a:bodyPr/>
          <a:lstStyle/>
          <a:p>
            <a:pPr lvl="0">
              <a:lnSpc>
                <a:spcPct val="104000"/>
              </a:lnSpc>
            </a:pPr>
            <a:r>
              <a:rPr lang="el-GR" sz="2200" dirty="0"/>
              <a:t>Ενώ τα μόρια των πρωτεϊνών είναι λίγα σε σχέση με τα φωσφολιπίδια (1 </a:t>
            </a:r>
            <a:r>
              <a:rPr lang="el-GR" sz="2200" dirty="0" smtClean="0"/>
              <a:t>πρωτεΐνη: </a:t>
            </a:r>
            <a:r>
              <a:rPr lang="el-GR" sz="2200" dirty="0"/>
              <a:t>50 φωσφολιπίδια), επειδή οι </a:t>
            </a:r>
            <a:r>
              <a:rPr lang="el-GR" sz="2200" dirty="0" smtClean="0"/>
              <a:t>πρωτεΐνες </a:t>
            </a:r>
            <a:r>
              <a:rPr lang="el-GR" sz="2200" dirty="0"/>
              <a:t>είναι μεγαλομοριακές ενώσεις, </a:t>
            </a:r>
            <a:r>
              <a:rPr lang="el-GR" sz="2200" b="1" dirty="0"/>
              <a:t>οι μάζες τους έρχονται  50%-50%.</a:t>
            </a:r>
          </a:p>
          <a:p>
            <a:pPr lvl="0">
              <a:lnSpc>
                <a:spcPct val="104000"/>
              </a:lnSpc>
            </a:pPr>
            <a:r>
              <a:rPr lang="el-GR" sz="2200" dirty="0"/>
              <a:t>Η πρωτεϊνική σύσταση της μεμβράνης ποικίλλει ανάλογα με τις διαδικασίες που θα επιτελέσει το κύτταρο.  </a:t>
            </a:r>
          </a:p>
          <a:p>
            <a:pPr lvl="0">
              <a:lnSpc>
                <a:spcPct val="104000"/>
              </a:lnSpc>
            </a:pPr>
            <a:r>
              <a:rPr lang="el-GR" sz="2200" dirty="0"/>
              <a:t>Οι μεμβράνες </a:t>
            </a:r>
            <a:r>
              <a:rPr lang="el-GR" sz="2200" b="1" dirty="0"/>
              <a:t>είναι δυναμικές </a:t>
            </a:r>
            <a:r>
              <a:rPr lang="el-GR" sz="2200" dirty="0"/>
              <a:t>δομές και τα συστατικά τους εναλλάσσονται συνεχώς.  Οι μεμβράνες είναι ένα δυναμικό υγρό μωσαϊκό, όπου τα στοιχεία αλλάζουν και κινούνται.  </a:t>
            </a:r>
          </a:p>
          <a:p>
            <a:pPr lvl="0">
              <a:lnSpc>
                <a:spcPct val="104000"/>
              </a:lnSpc>
            </a:pPr>
            <a:r>
              <a:rPr lang="el-GR" sz="2200" dirty="0"/>
              <a:t>Στα περισσότερα κύτταρα γύρω από την κυτταρική υπάρχει και μία άλλη μεμβράνη, η </a:t>
            </a:r>
            <a:r>
              <a:rPr lang="el-GR" sz="2200" b="1" dirty="0"/>
              <a:t>βασική </a:t>
            </a:r>
            <a:r>
              <a:rPr lang="el-GR" sz="2200" dirty="0"/>
              <a:t>που είναι μεν λεπτή αλλά καλά ορατή στο ηλεκτρονικό μικροσκόπιο.</a:t>
            </a:r>
          </a:p>
          <a:p>
            <a:pPr lvl="0">
              <a:lnSpc>
                <a:spcPct val="10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B0CD1093-F347-4F95-91F9-59E709A54080}"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38</a:t>
            </a:fld>
            <a:endParaRPr lang="el-GR" sz="1200" dirty="0">
              <a:solidFill>
                <a:srgbClr val="000000"/>
              </a:solidFill>
              <a:latin typeface="Arial"/>
            </a:endParaRPr>
          </a:p>
        </p:txBody>
      </p:sp>
    </p:spTree>
    <p:extLst>
      <p:ext uri="{BB962C8B-B14F-4D97-AF65-F5344CB8AC3E}">
        <p14:creationId xmlns:p14="http://schemas.microsoft.com/office/powerpoint/2010/main" val="32602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0" y="116631"/>
            <a:ext cx="9108502" cy="908721"/>
          </a:xfrm>
        </p:spPr>
        <p:txBody>
          <a:bodyPr/>
          <a:lstStyle/>
          <a:p>
            <a:pPr lvl="0"/>
            <a:r>
              <a:rPr lang="el-GR" sz="3600" dirty="0"/>
              <a:t>Αντικείμενο μελέτης της Φαρμακολογίας </a:t>
            </a:r>
            <a:r>
              <a:rPr lang="el-GR" sz="3200" b="0" dirty="0"/>
              <a:t>(2/2)</a:t>
            </a:r>
            <a:endParaRPr lang="el-GR" sz="3600" dirty="0"/>
          </a:p>
        </p:txBody>
      </p:sp>
      <p:sp>
        <p:nvSpPr>
          <p:cNvPr id="3" name="Θέση περιεχομένου 2"/>
          <p:cNvSpPr txBox="1">
            <a:spLocks noGrp="1"/>
          </p:cNvSpPr>
          <p:nvPr>
            <p:ph idx="1"/>
          </p:nvPr>
        </p:nvSpPr>
        <p:spPr/>
        <p:txBody>
          <a:bodyPr/>
          <a:lstStyle/>
          <a:p>
            <a:pPr lvl="0"/>
            <a:r>
              <a:rPr lang="el-GR" dirty="0"/>
              <a:t>Ένα ευρύ κεφάλαιο της φαρμακολογίας αντιπροσωπεύει ακόμη η </a:t>
            </a:r>
            <a:r>
              <a:rPr lang="el-GR" b="1" dirty="0"/>
              <a:t>Φαρμακογνωσία, </a:t>
            </a:r>
            <a:r>
              <a:rPr lang="el-GR" dirty="0"/>
              <a:t>που ασχολείται με τα χαρακτηριστικά των δρογών και τα φυτά από τα οποία αυτές προέρχονται.</a:t>
            </a:r>
          </a:p>
          <a:p>
            <a:pPr lvl="0"/>
            <a:r>
              <a:rPr lang="el-GR" dirty="0"/>
              <a:t>Ανάμεσα </a:t>
            </a:r>
            <a:r>
              <a:rPr lang="el-GR" b="1" dirty="0"/>
              <a:t>στους πιο εξειδικευμένους </a:t>
            </a:r>
            <a:r>
              <a:rPr lang="el-GR" dirty="0"/>
              <a:t>κλάδους της φαρμακολογίας είναι και οι ακόλουθοι: Φαρμακοχημεία, Φαρμακοτεχνία, Φαρμακοκινητική, Μοριακή φαρμακολογία, Φαρμακογενετική, Ψυχοφαρμακολογία καθώς και νεότερους κλάδους που συνεχώς αναπτύσσονται</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6EA8AF1A-442C-4C57-AFFB-6F048023C55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a:t>
            </a:fld>
            <a:endParaRPr lang="el-GR" sz="1200" dirty="0">
              <a:solidFill>
                <a:srgbClr val="000000"/>
              </a:solidFill>
              <a:latin typeface="Arial"/>
            </a:endParaRPr>
          </a:p>
        </p:txBody>
      </p:sp>
    </p:spTree>
    <p:extLst>
      <p:ext uri="{BB962C8B-B14F-4D97-AF65-F5344CB8AC3E}">
        <p14:creationId xmlns:p14="http://schemas.microsoft.com/office/powerpoint/2010/main" val="999403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Επικοινωνία των κυττάρων</a:t>
            </a:r>
          </a:p>
        </p:txBody>
      </p:sp>
      <p:sp>
        <p:nvSpPr>
          <p:cNvPr id="3" name="Θέση περιεχομένου 2"/>
          <p:cNvSpPr txBox="1">
            <a:spLocks noGrp="1"/>
          </p:cNvSpPr>
          <p:nvPr>
            <p:ph idx="1"/>
          </p:nvPr>
        </p:nvSpPr>
        <p:spPr/>
        <p:txBody>
          <a:bodyPr/>
          <a:lstStyle/>
          <a:p>
            <a:pPr marL="0" lvl="0" indent="0">
              <a:lnSpc>
                <a:spcPct val="104000"/>
              </a:lnSpc>
              <a:buNone/>
            </a:pPr>
            <a:r>
              <a:rPr lang="el-GR" sz="2200" dirty="0"/>
              <a:t>Τα γειτονικά κύτταρα έρχονται σε επαφή μεταξύ τους.  Οι μεμβράνες τους μπορεί να παρουσιάσουν 3 είδη επικοινωνίας.</a:t>
            </a:r>
          </a:p>
          <a:p>
            <a:pPr lvl="0">
              <a:lnSpc>
                <a:spcPct val="104000"/>
              </a:lnSpc>
            </a:pPr>
            <a:r>
              <a:rPr lang="el-GR" sz="2200" b="1" dirty="0"/>
              <a:t>Σφιχτές ενώσεις </a:t>
            </a:r>
            <a:r>
              <a:rPr lang="el-GR" sz="2200" dirty="0"/>
              <a:t>(tight junctions): οι μεμβράνες έρχονται κοντά </a:t>
            </a:r>
            <a:r>
              <a:rPr lang="el-GR" sz="2200" dirty="0"/>
              <a:t>κοντά</a:t>
            </a:r>
            <a:r>
              <a:rPr lang="el-GR" sz="2200" dirty="0"/>
              <a:t> και τελικά συνενώνονται.</a:t>
            </a:r>
          </a:p>
          <a:p>
            <a:pPr lvl="0">
              <a:lnSpc>
                <a:spcPct val="104000"/>
              </a:lnSpc>
            </a:pPr>
            <a:r>
              <a:rPr lang="el-GR" sz="2200" b="1" dirty="0"/>
              <a:t>Ενώσεις κενού </a:t>
            </a:r>
            <a:r>
              <a:rPr lang="el-GR" sz="2200" dirty="0"/>
              <a:t>(gap junctions) (nexus):  κενό μεταξύ των μεμβρανών 2 nm.</a:t>
            </a:r>
          </a:p>
          <a:p>
            <a:pPr lvl="0">
              <a:lnSpc>
                <a:spcPct val="104000"/>
              </a:lnSpc>
            </a:pPr>
            <a:r>
              <a:rPr lang="el-GR" sz="2200" b="1" dirty="0"/>
              <a:t>Δεσμοσώματα</a:t>
            </a:r>
            <a:r>
              <a:rPr lang="el-GR" sz="2200" dirty="0"/>
              <a:t> (adherens junctions): οι μεμβράνες έρχονται κοντά αλλά υπάρχει κενό 15-35 nm.</a:t>
            </a:r>
          </a:p>
          <a:p>
            <a:pPr lvl="0">
              <a:lnSpc>
                <a:spcPct val="104000"/>
              </a:lnSpc>
            </a:pPr>
            <a:r>
              <a:rPr lang="el-GR" sz="2200" dirty="0"/>
              <a:t>Όσο μεγαλύτερες οι αποστάσεις μεταξύ μεμβρανών τόσο πιο εύκολη είναι η διαβατότητα ιόντων.</a:t>
            </a:r>
          </a:p>
          <a:p>
            <a:pPr marL="0" lvl="0" indent="0">
              <a:lnSpc>
                <a:spcPct val="104000"/>
              </a:lnSpc>
              <a:buNone/>
            </a:pPr>
            <a:r>
              <a:rPr lang="el-GR" sz="2200" dirty="0"/>
              <a:t>* Ενδιαφέρον:   </a:t>
            </a:r>
            <a:r>
              <a:rPr lang="el-GR" sz="2200" b="1" dirty="0"/>
              <a:t>Οι τύποι αυτοί επικοινωνίας μεμβρανών λείπουν όταν συσσωρεύονται καρκινικά κύτταρα.</a:t>
            </a:r>
          </a:p>
          <a:p>
            <a:pPr lvl="0">
              <a:lnSpc>
                <a:spcPct val="10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D43A806C-5F46-401A-AAFD-43AAD88A09B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39</a:t>
            </a:fld>
            <a:endParaRPr lang="el-GR" sz="1200" dirty="0">
              <a:solidFill>
                <a:srgbClr val="000000"/>
              </a:solidFill>
              <a:latin typeface="Arial"/>
            </a:endParaRPr>
          </a:p>
        </p:txBody>
      </p:sp>
    </p:spTree>
    <p:extLst>
      <p:ext uri="{BB962C8B-B14F-4D97-AF65-F5344CB8AC3E}">
        <p14:creationId xmlns:p14="http://schemas.microsoft.com/office/powerpoint/2010/main" val="116917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Απεικόνιση της μεμβράνης</a:t>
            </a:r>
          </a:p>
        </p:txBody>
      </p:sp>
      <p:sp>
        <p:nvSpPr>
          <p:cNvPr id="3"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AE6D7D6C-B9DD-43A7-97F8-E016633DA7E5}"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40</a:t>
            </a:fld>
            <a:endParaRPr lang="el-GR" sz="1200" dirty="0">
              <a:solidFill>
                <a:srgbClr val="000000"/>
              </a:solidFill>
              <a:latin typeface="Aria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644" y="1052736"/>
            <a:ext cx="6408712" cy="47477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3071536" y="5877272"/>
            <a:ext cx="3042083" cy="461665"/>
          </a:xfrm>
          <a:prstGeom prst="rect">
            <a:avLst/>
          </a:prstGeom>
        </p:spPr>
        <p:txBody>
          <a:bodyPr wrap="square">
            <a:spAutoFit/>
          </a:bodyPr>
          <a:lstStyle/>
          <a:p>
            <a:pPr algn="ctr" fontAlgn="auto">
              <a:spcBef>
                <a:spcPts val="0"/>
              </a:spcBef>
              <a:spcAft>
                <a:spcPts val="0"/>
              </a:spcAft>
            </a:pP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Cell membrane </a:t>
            </a:r>
            <a:r>
              <a:rPr lang="en-US" sz="1200" dirty="0" smtClean="0">
                <a:solidFill>
                  <a:prstClr val="black"/>
                </a:solidFill>
                <a:latin typeface="Calibri"/>
                <a:hlinkClick r:id="rId3"/>
              </a:rPr>
              <a:t>scheme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hlinkClick r:id="rId4"/>
              </a:rPr>
              <a:t>Foobar</a:t>
            </a:r>
            <a:r>
              <a:rPr lang="el-GR" sz="1200" dirty="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spTree>
    <p:extLst>
      <p:ext uri="{BB962C8B-B14F-4D97-AF65-F5344CB8AC3E}">
        <p14:creationId xmlns:p14="http://schemas.microsoft.com/office/powerpoint/2010/main" val="165751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Υποδοχείς στην μεμβράνη </a:t>
            </a:r>
            <a:r>
              <a:rPr lang="el-GR" sz="3200" b="0" dirty="0"/>
              <a:t>(1/4) </a:t>
            </a:r>
          </a:p>
        </p:txBody>
      </p:sp>
      <p:sp>
        <p:nvSpPr>
          <p:cNvPr id="3" name="Θέση περιεχομένου 2"/>
          <p:cNvSpPr txBox="1">
            <a:spLocks noGrp="1"/>
          </p:cNvSpPr>
          <p:nvPr>
            <p:ph idx="1"/>
          </p:nvPr>
        </p:nvSpPr>
        <p:spPr/>
        <p:txBody>
          <a:bodyPr/>
          <a:lstStyle/>
          <a:p>
            <a:pPr lvl="0"/>
            <a:r>
              <a:rPr lang="el-GR" b="1" dirty="0"/>
              <a:t>Οι υποδοχείς στην μεμβράνη </a:t>
            </a:r>
            <a:r>
              <a:rPr lang="el-GR" dirty="0"/>
              <a:t>(receptors of the cell membrane) είναι </a:t>
            </a:r>
            <a:r>
              <a:rPr lang="el-GR" b="1" dirty="0"/>
              <a:t>θέσεις </a:t>
            </a:r>
            <a:r>
              <a:rPr lang="el-GR" dirty="0"/>
              <a:t>στις κυτταρικές μεμβράνες, όπου άλλες ουσίες έρχονται και ενώνονται μαζί τους προκειμένου να εκτελέσουν την κυτταρική τους δράση.  </a:t>
            </a:r>
          </a:p>
          <a:p>
            <a:pPr lvl="0"/>
            <a:r>
              <a:rPr lang="el-GR" dirty="0"/>
              <a:t>Οι υποδοχείς της μεμβράνης είναι </a:t>
            </a:r>
            <a:r>
              <a:rPr lang="el-GR" b="1" dirty="0" smtClean="0"/>
              <a:t>πρωτεΐνες.  </a:t>
            </a:r>
            <a:endParaRPr lang="el-GR" b="1" dirty="0"/>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73D51C54-E7EF-4CDB-8F86-AA3B56B94FEA}"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41</a:t>
            </a:fld>
            <a:endParaRPr lang="el-GR" sz="1200" dirty="0">
              <a:solidFill>
                <a:srgbClr val="000000"/>
              </a:solidFill>
              <a:latin typeface="Arial"/>
            </a:endParaRPr>
          </a:p>
        </p:txBody>
      </p:sp>
    </p:spTree>
    <p:extLst>
      <p:ext uri="{BB962C8B-B14F-4D97-AF65-F5344CB8AC3E}">
        <p14:creationId xmlns:p14="http://schemas.microsoft.com/office/powerpoint/2010/main" val="2410039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Υποδοχείς στην μεμβράνη </a:t>
            </a:r>
            <a:r>
              <a:rPr lang="el-GR" sz="3200" b="0" dirty="0"/>
              <a:t>(2/4) </a:t>
            </a:r>
            <a:endParaRPr lang="el-GR" dirty="0"/>
          </a:p>
        </p:txBody>
      </p:sp>
      <p:sp>
        <p:nvSpPr>
          <p:cNvPr id="3" name="Θέση περιεχομένου 2"/>
          <p:cNvSpPr txBox="1">
            <a:spLocks noGrp="1"/>
          </p:cNvSpPr>
          <p:nvPr>
            <p:ph idx="1"/>
          </p:nvPr>
        </p:nvSpPr>
        <p:spPr/>
        <p:txBody>
          <a:bodyPr/>
          <a:lstStyle/>
          <a:p>
            <a:pPr marL="0" lvl="0" indent="0">
              <a:lnSpc>
                <a:spcPct val="104000"/>
              </a:lnSpc>
              <a:buNone/>
            </a:pPr>
            <a:r>
              <a:rPr lang="el-GR" dirty="0"/>
              <a:t>Έχουν </a:t>
            </a:r>
            <a:r>
              <a:rPr lang="el-GR" b="1" dirty="0"/>
              <a:t>δύο θέσεις:  </a:t>
            </a:r>
          </a:p>
          <a:p>
            <a:pPr lvl="0">
              <a:lnSpc>
                <a:spcPct val="104000"/>
              </a:lnSpc>
            </a:pPr>
            <a:r>
              <a:rPr lang="el-GR" b="1" dirty="0"/>
              <a:t>μια αναγνωριστική </a:t>
            </a:r>
            <a:r>
              <a:rPr lang="el-GR" dirty="0"/>
              <a:t>(recognition site) και </a:t>
            </a:r>
          </a:p>
          <a:p>
            <a:pPr lvl="0">
              <a:lnSpc>
                <a:spcPct val="104000"/>
              </a:lnSpc>
            </a:pPr>
            <a:r>
              <a:rPr lang="el-GR" b="1" dirty="0"/>
              <a:t>μια καταλυτική </a:t>
            </a:r>
            <a:r>
              <a:rPr lang="el-GR" dirty="0"/>
              <a:t>(transducer site).  </a:t>
            </a:r>
          </a:p>
          <a:p>
            <a:pPr lvl="1">
              <a:lnSpc>
                <a:spcPct val="104000"/>
              </a:lnSpc>
              <a:buFont typeface="Wingdings" pitchFamily="2"/>
              <a:buChar char="ü"/>
            </a:pPr>
            <a:r>
              <a:rPr lang="el-GR" dirty="0"/>
              <a:t>Η αναγνωριστική θέση αναγνωρίζει την ερχόμενη ουσία και την δεσμεύει.  </a:t>
            </a:r>
          </a:p>
          <a:p>
            <a:pPr lvl="1">
              <a:lnSpc>
                <a:spcPct val="104000"/>
              </a:lnSpc>
              <a:buFont typeface="Wingdings" pitchFamily="2"/>
              <a:buChar char="ü"/>
            </a:pPr>
            <a:r>
              <a:rPr lang="el-GR" dirty="0"/>
              <a:t>Η καταλυτική υφίσταται μια αλλαγή δομής και </a:t>
            </a:r>
            <a:r>
              <a:rPr lang="el-GR" b="1" dirty="0"/>
              <a:t>ή ενεργοποιεί ένα ένζυμο (συνήθως την αδενυλκυκλάση), ή ανοίγει ένα ιονικό κανάλι.  </a:t>
            </a:r>
          </a:p>
          <a:p>
            <a:pPr lvl="1">
              <a:lnSpc>
                <a:spcPct val="104000"/>
              </a:lnSpc>
              <a:buFont typeface="Wingdings" pitchFamily="2"/>
              <a:buChar char="ü"/>
            </a:pPr>
            <a:r>
              <a:rPr lang="el-GR" dirty="0"/>
              <a:t>Κάθε ουσία που ενεργοποιεί τον υποδοχέα αφού ενωθεί μαζί του λέγεται </a:t>
            </a:r>
            <a:r>
              <a:rPr lang="el-GR" b="1" dirty="0"/>
              <a:t>αγωνιστής,</a:t>
            </a:r>
            <a:r>
              <a:rPr lang="el-GR" dirty="0"/>
              <a:t> ενώ κάθε ουσία που όταν ενωθεί δεν τον ενεργοποιεί λέγεται </a:t>
            </a:r>
            <a:r>
              <a:rPr lang="el-GR" b="1" dirty="0"/>
              <a:t>ανταγωνιστής.</a:t>
            </a:r>
          </a:p>
          <a:p>
            <a:pPr lvl="0">
              <a:lnSpc>
                <a:spcPct val="104000"/>
              </a:lnSpc>
            </a:pP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20390EF8-1AC8-45A7-823E-69A33F0E7A7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42</a:t>
            </a:fld>
            <a:endParaRPr lang="el-GR" sz="1200" dirty="0">
              <a:solidFill>
                <a:srgbClr val="000000"/>
              </a:solidFill>
              <a:latin typeface="Arial"/>
            </a:endParaRPr>
          </a:p>
        </p:txBody>
      </p:sp>
    </p:spTree>
    <p:extLst>
      <p:ext uri="{BB962C8B-B14F-4D97-AF65-F5344CB8AC3E}">
        <p14:creationId xmlns:p14="http://schemas.microsoft.com/office/powerpoint/2010/main" val="34858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Διαμεμβρανικός υποδοχέας</a:t>
            </a:r>
          </a:p>
        </p:txBody>
      </p:sp>
      <p:sp>
        <p:nvSpPr>
          <p:cNvPr id="3"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75C21892-5181-4471-B895-2F69DD40D47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43</a:t>
            </a:fld>
            <a:endParaRPr lang="el-GR" sz="1200" dirty="0">
              <a:solidFill>
                <a:srgbClr val="000000"/>
              </a:solidFill>
              <a:latin typeface="Arial"/>
            </a:endParaRPr>
          </a:p>
        </p:txBody>
      </p:sp>
      <p:pic>
        <p:nvPicPr>
          <p:cNvPr id="4" name="Picture 5"/>
          <p:cNvPicPr>
            <a:picLocks noGrp="1" noChangeAspect="1"/>
          </p:cNvPicPr>
          <p:nvPr>
            <p:ph idx="1"/>
          </p:nvPr>
        </p:nvPicPr>
        <p:blipFill>
          <a:blip r:embed="rId2" cstate="print"/>
          <a:srcRect/>
          <a:stretch>
            <a:fillRect/>
          </a:stretch>
        </p:blipFill>
        <p:spPr>
          <a:xfrm>
            <a:off x="1043604" y="1340766"/>
            <a:ext cx="7272332" cy="4824410"/>
          </a:xfrm>
          <a:ln w="9528">
            <a:solidFill>
              <a:srgbClr val="000000"/>
            </a:solidFill>
            <a:prstDash val="solid"/>
            <a:miter/>
          </a:ln>
        </p:spPr>
      </p:pic>
      <p:sp>
        <p:nvSpPr>
          <p:cNvPr id="5" name="Rectangle 6"/>
          <p:cNvSpPr/>
          <p:nvPr/>
        </p:nvSpPr>
        <p:spPr>
          <a:xfrm>
            <a:off x="1943708" y="6278941"/>
            <a:ext cx="5256584" cy="276999"/>
          </a:xfrm>
          <a:prstGeom prst="rect">
            <a:avLst/>
          </a:prstGeom>
        </p:spPr>
        <p:txBody>
          <a:bodyPr wrap="square">
            <a:spAutoFit/>
          </a:bodyPr>
          <a:lstStyle/>
          <a:p>
            <a:pPr algn="ctr" fontAlgn="auto">
              <a:spcBef>
                <a:spcPts val="0"/>
              </a:spcBef>
              <a:spcAft>
                <a:spcPts val="0"/>
              </a:spcAft>
            </a:pP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Transmembrane </a:t>
            </a:r>
            <a:r>
              <a:rPr lang="en-US" sz="1200" dirty="0" smtClean="0">
                <a:solidFill>
                  <a:prstClr val="black"/>
                </a:solidFill>
                <a:latin typeface="Calibri"/>
                <a:hlinkClick r:id="rId3"/>
              </a:rPr>
              <a:t>receptor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hlinkClick r:id="rId4"/>
              </a:rPr>
              <a:t>Mouagip</a:t>
            </a:r>
            <a:r>
              <a:rPr lang="el-GR" sz="1200" dirty="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spTree>
    <p:extLst>
      <p:ext uri="{BB962C8B-B14F-4D97-AF65-F5344CB8AC3E}">
        <p14:creationId xmlns:p14="http://schemas.microsoft.com/office/powerpoint/2010/main" val="1405303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Υποδοχείς στην μεμβράνη </a:t>
            </a:r>
            <a:r>
              <a:rPr lang="el-GR" sz="3200" b="0" dirty="0"/>
              <a:t>(3/4) </a:t>
            </a:r>
            <a:endParaRPr lang="el-GR" dirty="0"/>
          </a:p>
        </p:txBody>
      </p:sp>
      <p:sp>
        <p:nvSpPr>
          <p:cNvPr id="3" name="Θέση περιεχομένου 2"/>
          <p:cNvSpPr txBox="1">
            <a:spLocks noGrp="1"/>
          </p:cNvSpPr>
          <p:nvPr>
            <p:ph idx="1"/>
          </p:nvPr>
        </p:nvSpPr>
        <p:spPr/>
        <p:txBody>
          <a:bodyPr/>
          <a:lstStyle/>
          <a:p>
            <a:pPr lvl="0"/>
            <a:r>
              <a:rPr lang="el-GR" dirty="0"/>
              <a:t>Με βάση τα παραπάνω έχουμε 2 τάξεις διαμεμβρανικών υποδοχέων :</a:t>
            </a:r>
          </a:p>
          <a:p>
            <a:pPr lvl="0"/>
            <a:r>
              <a:rPr lang="el-GR" b="1" dirty="0"/>
              <a:t>Τάξη 1</a:t>
            </a:r>
            <a:r>
              <a:rPr lang="el-GR" b="1" baseline="30000" dirty="0"/>
              <a:t>η</a:t>
            </a:r>
            <a:r>
              <a:rPr lang="el-GR" b="1" dirty="0"/>
              <a:t> : </a:t>
            </a:r>
            <a:r>
              <a:rPr lang="el-GR" dirty="0" smtClean="0"/>
              <a:t>Σε αυτή </a:t>
            </a:r>
            <a:r>
              <a:rPr lang="el-GR" dirty="0"/>
              <a:t>οι υποδοχείς όταν ενεργοποιηθούν έχουμε άνοιγμα καναλιών (Na, ή Κ+ ή Cl- ή Ca++) και επηρεάζεται η διαβατότητα της μεμβράνης π.χ. νικοτινικός υποδοχέας της Ach (ακετυλοχολίνης).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E774D98C-8AAF-421E-B58B-B97BCF25D8A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44</a:t>
            </a:fld>
            <a:endParaRPr lang="el-GR" sz="1200" dirty="0">
              <a:solidFill>
                <a:srgbClr val="000000"/>
              </a:solidFill>
              <a:latin typeface="Arial"/>
            </a:endParaRPr>
          </a:p>
        </p:txBody>
      </p:sp>
    </p:spTree>
    <p:extLst>
      <p:ext uri="{BB962C8B-B14F-4D97-AF65-F5344CB8AC3E}">
        <p14:creationId xmlns:p14="http://schemas.microsoft.com/office/powerpoint/2010/main" val="672979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Υποδοχείς στην μεμβράνη </a:t>
            </a:r>
            <a:r>
              <a:rPr lang="el-GR" sz="3200" b="0" dirty="0"/>
              <a:t>(4/4) </a:t>
            </a:r>
            <a:endParaRPr lang="el-GR" dirty="0"/>
          </a:p>
        </p:txBody>
      </p:sp>
      <p:sp>
        <p:nvSpPr>
          <p:cNvPr id="3" name="Θέση περιεχομένου 2"/>
          <p:cNvSpPr txBox="1">
            <a:spLocks noGrp="1"/>
          </p:cNvSpPr>
          <p:nvPr>
            <p:ph idx="1"/>
          </p:nvPr>
        </p:nvSpPr>
        <p:spPr/>
        <p:txBody>
          <a:bodyPr/>
          <a:lstStyle/>
          <a:p>
            <a:pPr lvl="0"/>
            <a:r>
              <a:rPr lang="el-GR" b="1" dirty="0"/>
              <a:t>Τάξη 2</a:t>
            </a:r>
            <a:r>
              <a:rPr lang="el-GR" b="1" baseline="30000" dirty="0"/>
              <a:t>η</a:t>
            </a:r>
            <a:r>
              <a:rPr lang="el-GR" b="1" dirty="0"/>
              <a:t> : </a:t>
            </a:r>
            <a:r>
              <a:rPr lang="el-GR" dirty="0"/>
              <a:t>Είναι οι υποδοχείς που αποτελούνται από μια μακριά πεπτιδική αλυσίδα, που βρίσκεται ανάμεσα στην μεμβράνη και από μια ενδοκυτταρική καμπύλη η οποία βρίσκεται μέσα στο κύτταρο για να δεσμεύσει μια </a:t>
            </a:r>
            <a:r>
              <a:rPr lang="el-GR" dirty="0" smtClean="0"/>
              <a:t>πρωτεΐνη </a:t>
            </a:r>
            <a:r>
              <a:rPr lang="el-GR" dirty="0"/>
              <a:t>που λέγεται </a:t>
            </a:r>
            <a:r>
              <a:rPr lang="el-GR" dirty="0" smtClean="0"/>
              <a:t>G-πρωτεΐνη.  </a:t>
            </a:r>
            <a:r>
              <a:rPr lang="el-GR" dirty="0"/>
              <a:t>Κατόπιν διεγείρει ένα δεύτερο μεταβιβαστή. (1ος μεταβιβαστής = η ουσία που έρχεται να ενωθεί με τον υποδοχέα</a:t>
            </a:r>
            <a:r>
              <a:rPr lang="el-GR" dirty="0" smtClean="0"/>
              <a:t>). (</a:t>
            </a:r>
            <a:r>
              <a:rPr lang="el-GR" dirty="0"/>
              <a:t>Δεύτεροι μεταβιβαστές υπάρχουν πολλοί).</a:t>
            </a:r>
          </a:p>
          <a:p>
            <a:pPr lvl="0">
              <a:buFont typeface="Wingdings" pitchFamily="2"/>
              <a:buChar char="ü"/>
            </a:pPr>
            <a:r>
              <a:rPr lang="el-GR" dirty="0"/>
              <a:t>Ας θυμόμαστε το </a:t>
            </a:r>
            <a:r>
              <a:rPr lang="el-GR" b="1" dirty="0"/>
              <a:t>cAMP (κυκλική μονοφωσφορική αδενοσίνη) που είναι ο συχνότερος δεύτερος μεταβιβαστής </a:t>
            </a:r>
            <a:r>
              <a:rPr lang="el-GR" dirty="0"/>
              <a:t>των βιολογικών συστημάτων. </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02ACA885-E321-4BFA-A709-945EB6C7B76E}"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45</a:t>
            </a:fld>
            <a:endParaRPr lang="el-GR" sz="1200" dirty="0">
              <a:solidFill>
                <a:srgbClr val="000000"/>
              </a:solidFill>
              <a:latin typeface="Arial"/>
            </a:endParaRPr>
          </a:p>
        </p:txBody>
      </p:sp>
    </p:spTree>
    <p:extLst>
      <p:ext uri="{BB962C8B-B14F-4D97-AF65-F5344CB8AC3E}">
        <p14:creationId xmlns:p14="http://schemas.microsoft.com/office/powerpoint/2010/main" val="3580779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0" y="116631"/>
            <a:ext cx="9144000" cy="908721"/>
          </a:xfrm>
        </p:spPr>
        <p:txBody>
          <a:bodyPr/>
          <a:lstStyle/>
          <a:p>
            <a:pPr lvl="0"/>
            <a:r>
              <a:rPr lang="el-GR" sz="3600" dirty="0"/>
              <a:t>Λειτουργία διαμεμβρανικών υποδοχέων </a:t>
            </a:r>
            <a:r>
              <a:rPr lang="el-GR" sz="3200" b="0" dirty="0"/>
              <a:t>(1/3)</a:t>
            </a:r>
          </a:p>
        </p:txBody>
      </p:sp>
      <p:sp>
        <p:nvSpPr>
          <p:cNvPr id="3" name="Θέση περιεχομένου 2"/>
          <p:cNvSpPr txBox="1">
            <a:spLocks noGrp="1"/>
          </p:cNvSpPr>
          <p:nvPr>
            <p:ph idx="1"/>
          </p:nvPr>
        </p:nvSpPr>
        <p:spPr/>
        <p:txBody>
          <a:bodyPr/>
          <a:lstStyle/>
          <a:p>
            <a:pPr lvl="0"/>
            <a:r>
              <a:rPr lang="el-GR" sz="2200" dirty="0"/>
              <a:t>Όταν το μόριο που πρόκειται να αναγνωρισθεί από τον υποδοχέα του έρχεται κοντά στο κύτταρο ενώνεται με την αναγνωριστική μονάδα του υποδοχέα παρουσία της βοηθητικής </a:t>
            </a:r>
            <a:r>
              <a:rPr lang="el-GR" sz="2200" dirty="0" smtClean="0"/>
              <a:t>πρωτεΐνης </a:t>
            </a:r>
            <a:r>
              <a:rPr lang="el-GR" sz="2200" dirty="0"/>
              <a:t>G.</a:t>
            </a:r>
          </a:p>
          <a:p>
            <a:pPr lvl="0"/>
            <a:r>
              <a:rPr lang="el-GR" sz="2200" dirty="0"/>
              <a:t>Κατόπιν το σύμπλεγμα μορίου (που καλείται και </a:t>
            </a:r>
            <a:r>
              <a:rPr lang="el-GR" sz="2200" b="1" dirty="0"/>
              <a:t>πρώτος αγγελιοφόρος</a:t>
            </a:r>
            <a:r>
              <a:rPr lang="el-GR" sz="2200" dirty="0"/>
              <a:t>), αναγνωριστικής </a:t>
            </a:r>
            <a:r>
              <a:rPr lang="el-GR" sz="2200" dirty="0"/>
              <a:t>υπομονάδας</a:t>
            </a:r>
            <a:r>
              <a:rPr lang="el-GR" sz="2200" dirty="0"/>
              <a:t> του υποδοχέα και </a:t>
            </a:r>
            <a:r>
              <a:rPr lang="el-GR" sz="2200" dirty="0" smtClean="0"/>
              <a:t>πρωτεΐνης </a:t>
            </a:r>
            <a:r>
              <a:rPr lang="el-GR" sz="2200" dirty="0"/>
              <a:t>G, ενεργοποιεί την καταλυτική </a:t>
            </a:r>
            <a:r>
              <a:rPr lang="el-GR" sz="2200" dirty="0"/>
              <a:t>υπομονάδα</a:t>
            </a:r>
            <a:r>
              <a:rPr lang="el-GR" sz="2200" dirty="0"/>
              <a:t> του υποδοχέα που υφίσταται στροφή στον χώρο και με αυτόν τον τρόπο στους μεν 1ης τάξης ανοίγει κάποιο ιοντικό κανάλι, στους δε 2ης τάξης ενεργοποιεί το ένζυμο της μεμβράνης που καλείται αδενυλκυκλάση και καταλύει την αντίδραση μετατροπής της ATP σε cAMP με απόδοση 2 μορίων φωσφόρου (P) ανά μόριο ATP.</a:t>
            </a:r>
          </a:p>
          <a:p>
            <a:pPr lvl="0"/>
            <a:endParaRPr lang="el-GR" sz="2200" dirty="0"/>
          </a:p>
          <a:p>
            <a:pPr lvl="0"/>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0DB323C1-CBD5-4733-A271-C95DDCB69C27}"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46</a:t>
            </a:fld>
            <a:endParaRPr lang="el-GR" sz="1200" dirty="0">
              <a:solidFill>
                <a:srgbClr val="000000"/>
              </a:solidFill>
              <a:latin typeface="Arial"/>
            </a:endParaRPr>
          </a:p>
        </p:txBody>
      </p:sp>
    </p:spTree>
    <p:extLst>
      <p:ext uri="{BB962C8B-B14F-4D97-AF65-F5344CB8AC3E}">
        <p14:creationId xmlns:p14="http://schemas.microsoft.com/office/powerpoint/2010/main" val="240803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0" y="116631"/>
            <a:ext cx="9144000" cy="908721"/>
          </a:xfrm>
        </p:spPr>
        <p:txBody>
          <a:bodyPr/>
          <a:lstStyle/>
          <a:p>
            <a:pPr lvl="0"/>
            <a:r>
              <a:rPr lang="el-GR" sz="3600" dirty="0"/>
              <a:t>Λειτουργία διαμεμβρανικών υποδοχέων </a:t>
            </a:r>
            <a:r>
              <a:rPr lang="el-GR" sz="3200" b="0" dirty="0"/>
              <a:t>(2/3)</a:t>
            </a:r>
            <a:endParaRPr lang="el-GR" sz="3600" dirty="0"/>
          </a:p>
        </p:txBody>
      </p:sp>
      <p:sp>
        <p:nvSpPr>
          <p:cNvPr id="3" name="Θέση περιεχομένου 2"/>
          <p:cNvSpPr txBox="1">
            <a:spLocks noGrp="1"/>
          </p:cNvSpPr>
          <p:nvPr>
            <p:ph idx="1"/>
          </p:nvPr>
        </p:nvSpPr>
        <p:spPr/>
        <p:txBody>
          <a:bodyPr/>
          <a:lstStyle/>
          <a:p>
            <a:pPr lvl="0"/>
            <a:r>
              <a:rPr lang="el-GR" dirty="0"/>
              <a:t>Οι απελευθερούμενοι φωσφόροι είναι πηγή ενέργειας και μεταφέρονται με ένζυμα, τις κινάσες, σε ήδη δομημένες </a:t>
            </a:r>
            <a:r>
              <a:rPr lang="el-GR" dirty="0" smtClean="0"/>
              <a:t>πρωτεΐνες </a:t>
            </a:r>
            <a:r>
              <a:rPr lang="el-GR" dirty="0"/>
              <a:t>που με αυτόν τον τρόπο ενεργοποιούνται για να πράξουν τις λειτουργίες για τις οποίες προορίζονται στο κύτταρο.</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85C8F173-4771-4CA7-93D6-3361BAB1603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47</a:t>
            </a:fld>
            <a:endParaRPr lang="el-GR" sz="1200" dirty="0">
              <a:solidFill>
                <a:srgbClr val="000000"/>
              </a:solidFill>
              <a:latin typeface="Arial"/>
            </a:endParaRPr>
          </a:p>
        </p:txBody>
      </p:sp>
    </p:spTree>
    <p:extLst>
      <p:ext uri="{BB962C8B-B14F-4D97-AF65-F5344CB8AC3E}">
        <p14:creationId xmlns:p14="http://schemas.microsoft.com/office/powerpoint/2010/main" val="401076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0" y="116631"/>
            <a:ext cx="9144000" cy="908721"/>
          </a:xfrm>
        </p:spPr>
        <p:txBody>
          <a:bodyPr/>
          <a:lstStyle/>
          <a:p>
            <a:pPr lvl="0"/>
            <a:r>
              <a:rPr lang="el-GR" sz="3600" dirty="0"/>
              <a:t>Λειτουργία διαμεμβρανικών υποδοχέων </a:t>
            </a:r>
            <a:r>
              <a:rPr lang="el-GR" sz="3200" b="0" dirty="0"/>
              <a:t>(3/3)</a:t>
            </a:r>
            <a:endParaRPr lang="el-GR" sz="3600" dirty="0"/>
          </a:p>
        </p:txBody>
      </p:sp>
      <p:sp>
        <p:nvSpPr>
          <p:cNvPr id="3" name="Θέση περιεχομένου 2"/>
          <p:cNvSpPr txBox="1">
            <a:spLocks noGrp="1"/>
          </p:cNvSpPr>
          <p:nvPr>
            <p:ph idx="1"/>
          </p:nvPr>
        </p:nvSpPr>
        <p:spPr/>
        <p:txBody>
          <a:bodyPr/>
          <a:lstStyle/>
          <a:p>
            <a:pPr marL="0" lvl="0" indent="0">
              <a:buNone/>
            </a:pPr>
            <a:r>
              <a:rPr lang="el-GR" sz="2200" b="1" dirty="0"/>
              <a:t>Συμπέρασμα:   </a:t>
            </a:r>
          </a:p>
          <a:p>
            <a:pPr lvl="0"/>
            <a:r>
              <a:rPr lang="el-GR" sz="2200" dirty="0"/>
              <a:t>1ος μεταβιβαστής = δίνει ένα πρώτο χημικό μήνυμα (first messenger).</a:t>
            </a:r>
          </a:p>
          <a:p>
            <a:pPr lvl="0"/>
            <a:r>
              <a:rPr lang="el-GR" sz="2200" dirty="0"/>
              <a:t>2ος μεταβιβαστής = δίνει ένα δεύτερο χημικό μήνυμα (second messenger).</a:t>
            </a:r>
          </a:p>
          <a:p>
            <a:pPr lvl="1">
              <a:buFont typeface="Wingdings" pitchFamily="2"/>
              <a:buChar char="ü"/>
            </a:pPr>
            <a:r>
              <a:rPr lang="el-GR" sz="2200" dirty="0"/>
              <a:t>Η αδενυλκυκλάση είναι ένζυμο και διαμεμβρανική </a:t>
            </a:r>
            <a:r>
              <a:rPr lang="el-GR" sz="2200" dirty="0" smtClean="0"/>
              <a:t>πρωτεΐνη.</a:t>
            </a:r>
            <a:endParaRPr lang="el-GR" sz="2200" dirty="0"/>
          </a:p>
          <a:p>
            <a:pPr lvl="1">
              <a:buFont typeface="Wingdings" pitchFamily="2"/>
              <a:buChar char="ü"/>
            </a:pPr>
            <a:r>
              <a:rPr lang="el-GR" sz="2200" dirty="0"/>
              <a:t>Το cAMP προέρχεται από την τριφωσφορική αδενοσίνη (ΑΤΡ).</a:t>
            </a:r>
          </a:p>
          <a:p>
            <a:pPr lvl="1">
              <a:buFont typeface="Wingdings" pitchFamily="2"/>
              <a:buChar char="ü"/>
            </a:pPr>
            <a:r>
              <a:rPr lang="el-GR" sz="2200" dirty="0"/>
              <a:t>μετά την αποβολή 2 φωσφορικών και</a:t>
            </a:r>
          </a:p>
          <a:p>
            <a:pPr lvl="1">
              <a:buFont typeface="Wingdings" pitchFamily="2"/>
              <a:buChar char="ü"/>
            </a:pPr>
            <a:r>
              <a:rPr lang="el-GR" sz="2200" dirty="0"/>
              <a:t>η δράση του cAMP για φωσφορυλίωση πρωτεϊνών καταλύεται από ένα ένζυμο που λέγεται πρωτεϊνική κινάση Α.</a:t>
            </a:r>
          </a:p>
          <a:p>
            <a:pPr lvl="0"/>
            <a:endParaRPr lang="el-GR" sz="2200" dirty="0"/>
          </a:p>
          <a:p>
            <a:pPr lvl="0"/>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BBDBDF39-5501-4529-944B-B15C23F7053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48</a:t>
            </a:fld>
            <a:endParaRPr lang="el-GR" sz="1200" dirty="0">
              <a:solidFill>
                <a:srgbClr val="000000"/>
              </a:solidFill>
              <a:latin typeface="Arial"/>
            </a:endParaRPr>
          </a:p>
        </p:txBody>
      </p:sp>
    </p:spTree>
    <p:extLst>
      <p:ext uri="{BB962C8B-B14F-4D97-AF65-F5344CB8AC3E}">
        <p14:creationId xmlns:p14="http://schemas.microsoft.com/office/powerpoint/2010/main" val="483992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Ορισμοί φαρμάκου-δηλητηρίου </a:t>
            </a:r>
            <a:r>
              <a:rPr lang="el-GR" sz="3200" b="0" dirty="0"/>
              <a:t>(1/3)</a:t>
            </a:r>
          </a:p>
        </p:txBody>
      </p:sp>
      <p:sp>
        <p:nvSpPr>
          <p:cNvPr id="3" name="Θέση περιεχομένου 2"/>
          <p:cNvSpPr txBox="1">
            <a:spLocks noGrp="1"/>
          </p:cNvSpPr>
          <p:nvPr>
            <p:ph idx="1"/>
          </p:nvPr>
        </p:nvSpPr>
        <p:spPr/>
        <p:txBody>
          <a:bodyPr/>
          <a:lstStyle/>
          <a:p>
            <a:pPr lvl="0"/>
            <a:r>
              <a:rPr lang="el-GR" b="1" dirty="0"/>
              <a:t>Τι είναι φάρμακο;</a:t>
            </a:r>
          </a:p>
          <a:p>
            <a:pPr marL="0" lvl="0" indent="0">
              <a:buNone/>
            </a:pPr>
            <a:r>
              <a:rPr lang="el-GR" dirty="0"/>
              <a:t>«Κάθε ουσία ή συνδυασμός ουσιών που εμφανίζεται να έχει θεραπευτικές ή προφυλακτικές ιδιότητες για τις ασθένειες ανθρώπων" ή "κάθε ουσία ή συνδυασμός ουσιών που μπορεί να χρησιμοποιηθεί ή να χορηγηθεί σε ανθρώπους, με σκοπό είτε να αποκατασταθούν, να διορθωθούν ή να τροποποιηθούν φυσιολογικές λειτουργίες με την άσκηση φαρμακολογικής, ανοσολογικής ή μεταβολικής δράσης, είτε να γίνει ιατρική διάγνωση.»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2D366939-406D-4C53-BD40-4A6FA6942C09}"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a:t>
            </a:fld>
            <a:endParaRPr lang="el-GR" sz="1200" dirty="0">
              <a:solidFill>
                <a:srgbClr val="000000"/>
              </a:solidFill>
              <a:latin typeface="Arial"/>
            </a:endParaRPr>
          </a:p>
        </p:txBody>
      </p:sp>
    </p:spTree>
    <p:extLst>
      <p:ext uri="{BB962C8B-B14F-4D97-AF65-F5344CB8AC3E}">
        <p14:creationId xmlns:p14="http://schemas.microsoft.com/office/powerpoint/2010/main" val="1789000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Διαμεμβρανικός υποδοχέας </a:t>
            </a:r>
            <a:r>
              <a:rPr lang="el-GR" sz="3200" b="0" dirty="0"/>
              <a:t>(1/3)</a:t>
            </a: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764713E6-419A-47BF-9C39-36FE49EBA2D3}"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49</a:t>
            </a:fld>
            <a:endParaRPr lang="el-GR" sz="1200" dirty="0">
              <a:solidFill>
                <a:srgbClr val="000000"/>
              </a:solidFill>
              <a:latin typeface="Arial"/>
            </a:endParaRPr>
          </a:p>
        </p:txBody>
      </p:sp>
      <p:sp>
        <p:nvSpPr>
          <p:cNvPr id="5" name="Rectangle 6"/>
          <p:cNvSpPr/>
          <p:nvPr/>
        </p:nvSpPr>
        <p:spPr>
          <a:xfrm>
            <a:off x="2581424" y="6392361"/>
            <a:ext cx="4536504" cy="276999"/>
          </a:xfrm>
          <a:prstGeom prst="rect">
            <a:avLst/>
          </a:prstGeom>
        </p:spPr>
        <p:txBody>
          <a:bodyPr wrap="square">
            <a:spAutoFit/>
          </a:bodyPr>
          <a:lstStyle/>
          <a:p>
            <a:pPr algn="ctr" fontAlgn="auto">
              <a:spcBef>
                <a:spcPts val="0"/>
              </a:spcBef>
              <a:spcAft>
                <a:spcPts val="0"/>
              </a:spcAft>
            </a:pPr>
            <a:r>
              <a:rPr lang="en-US" sz="1200" dirty="0" smtClean="0">
                <a:solidFill>
                  <a:prstClr val="black">
                    <a:lumMod val="65000"/>
                    <a:lumOff val="35000"/>
                  </a:prstClr>
                </a:solidFill>
                <a:latin typeface="Calibri"/>
              </a:rPr>
              <a:t>“</a:t>
            </a:r>
            <a:r>
              <a:rPr lang="en-US" sz="1200" dirty="0">
                <a:solidFill>
                  <a:prstClr val="black"/>
                </a:solidFill>
                <a:latin typeface="Calibri"/>
                <a:hlinkClick r:id="rId2"/>
              </a:rPr>
              <a:t>GPGIC </a:t>
            </a:r>
            <a:r>
              <a:rPr lang="en-US" sz="1200" dirty="0" smtClean="0">
                <a:solidFill>
                  <a:prstClr val="black"/>
                </a:solidFill>
                <a:latin typeface="Calibri"/>
                <a:hlinkClick r:id="rId2"/>
              </a:rPr>
              <a:t>schematic</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hlinkClick r:id="rId3"/>
              </a:rPr>
              <a:t>CafeDelMar</a:t>
            </a:r>
            <a:r>
              <a:rPr lang="el-GR" sz="1200" dirty="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7"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15616" y="1312861"/>
            <a:ext cx="6982801" cy="5040313"/>
          </a:xfrm>
          <a:prstGeom prst="rect">
            <a:avLst/>
          </a:prstGeom>
          <a:noFill/>
          <a:ln>
            <a:solidFill>
              <a:schemeClr val="tx1"/>
            </a:solidFill>
          </a:ln>
        </p:spPr>
      </p:pic>
    </p:spTree>
    <p:extLst>
      <p:ext uri="{BB962C8B-B14F-4D97-AF65-F5344CB8AC3E}">
        <p14:creationId xmlns:p14="http://schemas.microsoft.com/office/powerpoint/2010/main" val="295746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Διαμεμβρανικός υποδοχέας </a:t>
            </a:r>
            <a:r>
              <a:rPr lang="el-GR" sz="3200" b="0" dirty="0"/>
              <a:t>(2/3)</a:t>
            </a: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3069B292-99C5-46F7-B39A-5D4288BB8739}"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50</a:t>
            </a:fld>
            <a:endParaRPr lang="el-GR" sz="1200" dirty="0">
              <a:solidFill>
                <a:srgbClr val="000000"/>
              </a:solidFill>
              <a:latin typeface="Arial"/>
            </a:endParaRPr>
          </a:p>
        </p:txBody>
      </p:sp>
      <p:pic>
        <p:nvPicPr>
          <p:cNvPr id="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8188" y="1140218"/>
            <a:ext cx="6087625" cy="5313118"/>
          </a:xfrm>
          <a:prstGeom prst="rect">
            <a:avLst/>
          </a:prstGeom>
          <a:noFill/>
          <a:ln>
            <a:solidFill>
              <a:schemeClr val="tx1"/>
            </a:solidFill>
          </a:ln>
        </p:spPr>
      </p:pic>
      <p:sp>
        <p:nvSpPr>
          <p:cNvPr id="7" name="Ορθογώνιο 6"/>
          <p:cNvSpPr/>
          <p:nvPr/>
        </p:nvSpPr>
        <p:spPr>
          <a:xfrm>
            <a:off x="3510136" y="6486433"/>
            <a:ext cx="2123728" cy="276999"/>
          </a:xfrm>
          <a:prstGeom prst="rect">
            <a:avLst/>
          </a:prstGeom>
        </p:spPr>
        <p:txBody>
          <a:bodyPr wrap="square">
            <a:spAutoFit/>
          </a:bodyPr>
          <a:lstStyle/>
          <a:p>
            <a:pPr fontAlgn="auto">
              <a:spcBef>
                <a:spcPts val="0"/>
              </a:spcBef>
              <a:spcAft>
                <a:spcPts val="0"/>
              </a:spcAft>
            </a:pPr>
            <a:r>
              <a:rPr lang="en-US" sz="1200" dirty="0" smtClean="0">
                <a:solidFill>
                  <a:prstClr val="black"/>
                </a:solidFill>
                <a:latin typeface="Calibri"/>
                <a:hlinkClick r:id="rId3"/>
              </a:rPr>
              <a:t>whs-biology-h.wikispaces.com</a:t>
            </a:r>
            <a:endParaRPr lang="el-GR" sz="1200" dirty="0">
              <a:solidFill>
                <a:prstClr val="black"/>
              </a:solidFill>
              <a:latin typeface="Calibri"/>
            </a:endParaRPr>
          </a:p>
        </p:txBody>
      </p:sp>
    </p:spTree>
    <p:extLst>
      <p:ext uri="{BB962C8B-B14F-4D97-AF65-F5344CB8AC3E}">
        <p14:creationId xmlns:p14="http://schemas.microsoft.com/office/powerpoint/2010/main" val="3283976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Διαμεμβρανικός υποδοχέας </a:t>
            </a:r>
            <a:r>
              <a:rPr lang="el-GR" sz="3200" b="0" dirty="0"/>
              <a:t>(3/3)</a:t>
            </a: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68BADC3B-8C8D-44ED-9E0A-68F7702D77E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51</a:t>
            </a:fld>
            <a:endParaRPr lang="el-GR" sz="1200" dirty="0">
              <a:solidFill>
                <a:srgbClr val="000000"/>
              </a:solidFill>
              <a:latin typeface="Arial"/>
            </a:endParaRPr>
          </a:p>
        </p:txBody>
      </p:sp>
      <p:sp>
        <p:nvSpPr>
          <p:cNvPr id="6" name="Ορθογώνιο 5"/>
          <p:cNvSpPr/>
          <p:nvPr/>
        </p:nvSpPr>
        <p:spPr>
          <a:xfrm>
            <a:off x="3653351" y="6128682"/>
            <a:ext cx="1837298" cy="276999"/>
          </a:xfrm>
          <a:prstGeom prst="rect">
            <a:avLst/>
          </a:prstGeom>
        </p:spPr>
        <p:txBody>
          <a:bodyPr wrap="none">
            <a:spAutoFit/>
          </a:bodyPr>
          <a:lstStyle/>
          <a:p>
            <a:pPr fontAlgn="auto">
              <a:spcBef>
                <a:spcPts val="0"/>
              </a:spcBef>
              <a:spcAft>
                <a:spcPts val="0"/>
              </a:spcAft>
            </a:pPr>
            <a:r>
              <a:rPr lang="en-US" sz="1200" dirty="0" smtClean="0">
                <a:solidFill>
                  <a:prstClr val="black"/>
                </a:solidFill>
                <a:latin typeface="Calibri"/>
                <a:hlinkClick r:id="rId2"/>
              </a:rPr>
              <a:t>justinkcochran.blogspot.gr</a:t>
            </a:r>
            <a:endParaRPr lang="el-GR" sz="1200" dirty="0">
              <a:solidFill>
                <a:prstClr val="black"/>
              </a:solidFill>
              <a:latin typeface="Calibri"/>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5" y="1464226"/>
            <a:ext cx="8192911" cy="4608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1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Ενδοκυτταρικοί υποδοχείς </a:t>
            </a:r>
            <a:r>
              <a:rPr lang="el-GR" sz="3200" b="0" dirty="0"/>
              <a:t>(1/2) </a:t>
            </a:r>
          </a:p>
        </p:txBody>
      </p:sp>
      <p:sp>
        <p:nvSpPr>
          <p:cNvPr id="3" name="Θέση περιεχομένου 2"/>
          <p:cNvSpPr txBox="1">
            <a:spLocks noGrp="1"/>
          </p:cNvSpPr>
          <p:nvPr>
            <p:ph idx="1"/>
          </p:nvPr>
        </p:nvSpPr>
        <p:spPr/>
        <p:txBody>
          <a:bodyPr/>
          <a:lstStyle/>
          <a:p>
            <a:pPr lvl="0"/>
            <a:r>
              <a:rPr lang="el-GR" dirty="0"/>
              <a:t>Εκτός από τους πρωτεϊνικούς υποδοχείς της μεμβράνης, υπάρχει μία άλλη τάξη υποδοχέων που βρίσκονται στο κύτταρο.  </a:t>
            </a:r>
          </a:p>
          <a:p>
            <a:pPr lvl="0"/>
            <a:r>
              <a:rPr lang="el-GR" dirty="0"/>
              <a:t>Αυτοί είναι </a:t>
            </a:r>
            <a:r>
              <a:rPr lang="el-GR" b="1" dirty="0"/>
              <a:t>ενδοκυττάριοι</a:t>
            </a:r>
            <a:r>
              <a:rPr lang="el-GR" dirty="0"/>
              <a:t> και μπορεί να είναι ή στο κυτταρόπλασμα ή στον πυρήνα.  </a:t>
            </a:r>
          </a:p>
          <a:p>
            <a:pPr lvl="0"/>
            <a:r>
              <a:rPr lang="el-GR" dirty="0"/>
              <a:t>Τους συναντάμε στις </a:t>
            </a:r>
            <a:r>
              <a:rPr lang="el-GR" b="1" dirty="0"/>
              <a:t>στεροειδείς και θυρεοειδικές </a:t>
            </a:r>
            <a:r>
              <a:rPr lang="el-GR" dirty="0"/>
              <a:t>ουσίες.  </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68B914D3-E51A-4ED5-8A27-C544EFEFA24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52</a:t>
            </a:fld>
            <a:endParaRPr lang="el-GR" sz="1200" dirty="0">
              <a:solidFill>
                <a:srgbClr val="000000"/>
              </a:solidFill>
              <a:latin typeface="Arial"/>
            </a:endParaRPr>
          </a:p>
        </p:txBody>
      </p:sp>
    </p:spTree>
    <p:extLst>
      <p:ext uri="{BB962C8B-B14F-4D97-AF65-F5344CB8AC3E}">
        <p14:creationId xmlns:p14="http://schemas.microsoft.com/office/powerpoint/2010/main" val="341117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Ενδοκυτταρικοί υποδοχείς </a:t>
            </a:r>
            <a:r>
              <a:rPr lang="el-GR" sz="3200" b="0" dirty="0"/>
              <a:t>(2/2) </a:t>
            </a:r>
            <a:endParaRPr lang="el-GR" dirty="0"/>
          </a:p>
        </p:txBody>
      </p:sp>
      <p:sp>
        <p:nvSpPr>
          <p:cNvPr id="3" name="Θέση περιεχομένου 2"/>
          <p:cNvSpPr txBox="1">
            <a:spLocks noGrp="1"/>
          </p:cNvSpPr>
          <p:nvPr>
            <p:ph idx="1"/>
          </p:nvPr>
        </p:nvSpPr>
        <p:spPr/>
        <p:txBody>
          <a:bodyPr/>
          <a:lstStyle/>
          <a:p>
            <a:pPr lvl="0"/>
            <a:r>
              <a:rPr lang="el-GR" dirty="0"/>
              <a:t>Αυτοί οι υποδοχείς λειτουργούν ως εξής :</a:t>
            </a:r>
          </a:p>
          <a:p>
            <a:pPr lvl="1">
              <a:buFont typeface="Wingdings" pitchFamily="2"/>
              <a:buChar char="Ø"/>
            </a:pPr>
            <a:r>
              <a:rPr lang="el-GR" dirty="0"/>
              <a:t>Η ουσία που αναγνωρίζουν εισέρχεται μέσα στο κύτταρο και οι ενδοκυτταρικοί υποδοχείς συνενώνονται μαζί της.  Η χημική φύση των υποδοχέων αυτών δεν μας είναι απόλυτα γνωστή.  Το σύμπλεγμα υποδοχέα και ουσίας πορεύεται στον πυρήνα του κυττάρου όπου διεγείρουν το DNA προς παραγωγή RNA το οποίο μεταβαίνει στο τραχύ ενδοπλασματικό δίκτυο και οδηγεί σε </a:t>
            </a:r>
            <a:r>
              <a:rPr lang="el-GR" dirty="0" smtClean="0"/>
              <a:t>πρωτεϊνοσύνθεση.  </a:t>
            </a:r>
            <a:endParaRPr lang="el-GR" dirty="0"/>
          </a:p>
          <a:p>
            <a:pPr lvl="1">
              <a:buFont typeface="Wingdings" pitchFamily="2"/>
              <a:buChar char="Ø"/>
            </a:pPr>
            <a:r>
              <a:rPr lang="el-GR" dirty="0"/>
              <a:t>Κατά συνέπεια </a:t>
            </a:r>
            <a:r>
              <a:rPr lang="el-GR" b="1" dirty="0"/>
              <a:t>οι ενδοκυτταρικοί υποδοχείς δεν οδηγούν σε απλή φωσφορυλίωση των υπαρχουσών </a:t>
            </a:r>
            <a:r>
              <a:rPr lang="el-GR" b="1" dirty="0" smtClean="0"/>
              <a:t>πρωτεϊνών </a:t>
            </a:r>
            <a:r>
              <a:rPr lang="el-GR" b="1" dirty="0"/>
              <a:t>αλλά σε de novo σύνθεση των </a:t>
            </a:r>
            <a:r>
              <a:rPr lang="el-GR" b="1" dirty="0" smtClean="0"/>
              <a:t>πρωτεϊνών. </a:t>
            </a:r>
            <a:endParaRPr lang="el-GR" b="1" dirty="0"/>
          </a:p>
          <a:p>
            <a:pPr marL="0" lvl="0" indent="0">
              <a:buNone/>
            </a:pPr>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DEDBCAEB-8F5B-42E0-A491-5E13CD2C933C}"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53</a:t>
            </a:fld>
            <a:endParaRPr lang="el-GR" sz="1200" dirty="0">
              <a:solidFill>
                <a:srgbClr val="000000"/>
              </a:solidFill>
              <a:latin typeface="Arial"/>
            </a:endParaRPr>
          </a:p>
        </p:txBody>
      </p:sp>
    </p:spTree>
    <p:extLst>
      <p:ext uri="{BB962C8B-B14F-4D97-AF65-F5344CB8AC3E}">
        <p14:creationId xmlns:p14="http://schemas.microsoft.com/office/powerpoint/2010/main" val="4050038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Ανδρογονικός ενδοκυτταρικός υποδοχέας</a:t>
            </a:r>
          </a:p>
        </p:txBody>
      </p:sp>
      <p:pic>
        <p:nvPicPr>
          <p:cNvPr id="3" name="Θέση περιεχομένου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19667" y="1457699"/>
            <a:ext cx="6242846" cy="4474854"/>
          </a:xfrm>
        </p:spPr>
      </p:pic>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9F7F096A-DAE0-4B3E-A215-0974702D4CF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54</a:t>
            </a:fld>
            <a:endParaRPr lang="el-GR" sz="1200" dirty="0">
              <a:solidFill>
                <a:srgbClr val="000000"/>
              </a:solidFill>
              <a:latin typeface="Arial"/>
            </a:endParaRPr>
          </a:p>
        </p:txBody>
      </p:sp>
      <p:sp>
        <p:nvSpPr>
          <p:cNvPr id="5" name="Rectangle 6"/>
          <p:cNvSpPr/>
          <p:nvPr/>
        </p:nvSpPr>
        <p:spPr>
          <a:xfrm>
            <a:off x="2591780" y="6093296"/>
            <a:ext cx="3960440" cy="461665"/>
          </a:xfrm>
          <a:prstGeom prst="rect">
            <a:avLst/>
          </a:prstGeom>
        </p:spPr>
        <p:txBody>
          <a:bodyPr wrap="square">
            <a:spAutoFit/>
          </a:bodyPr>
          <a:lstStyle/>
          <a:p>
            <a:pPr algn="ctr" fontAlgn="auto">
              <a:spcBef>
                <a:spcPts val="0"/>
              </a:spcBef>
              <a:spcAft>
                <a:spcPts val="0"/>
              </a:spcAft>
            </a:pP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Human androgen receptor and androgen binding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4"/>
              </a:rPr>
              <a:t>Jonathan.Marcus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smtClean="0">
                <a:solidFill>
                  <a:prstClr val="black"/>
                </a:solidFill>
                <a:latin typeface="Calibri"/>
                <a:hlinkClick r:id="rId5"/>
              </a:rPr>
              <a:t>CC BY 3.0</a:t>
            </a:r>
            <a:endParaRPr lang="en-US" sz="1200" dirty="0" smtClean="0">
              <a:solidFill>
                <a:prstClr val="black"/>
              </a:solidFill>
              <a:latin typeface="Calibri"/>
            </a:endParaRPr>
          </a:p>
        </p:txBody>
      </p:sp>
    </p:spTree>
    <p:extLst>
      <p:ext uri="{BB962C8B-B14F-4D97-AF65-F5344CB8AC3E}">
        <p14:creationId xmlns:p14="http://schemas.microsoft.com/office/powerpoint/2010/main" val="210772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smtClean="0"/>
              <a:t>Πρωτε</a:t>
            </a:r>
            <a:r>
              <a:rPr lang="el-GR" dirty="0"/>
              <a:t>ϊ</a:t>
            </a:r>
            <a:r>
              <a:rPr lang="el-GR" dirty="0" smtClean="0"/>
              <a:t>νοσύνθεση </a:t>
            </a:r>
            <a:endParaRPr lang="el-GR" dirty="0"/>
          </a:p>
        </p:txBody>
      </p:sp>
      <p:pic>
        <p:nvPicPr>
          <p:cNvPr id="3" name="Θέση περιεχομένου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12880" y="1020441"/>
            <a:ext cx="3318240" cy="4970689"/>
          </a:xfrm>
        </p:spPr>
      </p:pic>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C57BEFD-4268-4D95-B79B-97810AEE64E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55</a:t>
            </a:fld>
            <a:endParaRPr lang="el-GR" sz="1200" dirty="0">
              <a:solidFill>
                <a:srgbClr val="000000"/>
              </a:solidFill>
              <a:latin typeface="Arial"/>
            </a:endParaRPr>
          </a:p>
        </p:txBody>
      </p:sp>
      <p:sp>
        <p:nvSpPr>
          <p:cNvPr id="5" name="Rectangle 6"/>
          <p:cNvSpPr/>
          <p:nvPr/>
        </p:nvSpPr>
        <p:spPr>
          <a:xfrm>
            <a:off x="3419874" y="6125518"/>
            <a:ext cx="2304256" cy="461665"/>
          </a:xfrm>
          <a:prstGeom prst="rect">
            <a:avLst/>
          </a:prstGeom>
        </p:spPr>
        <p:txBody>
          <a:bodyPr wrap="square">
            <a:spAutoFit/>
          </a:bodyPr>
          <a:lstStyle/>
          <a:p>
            <a:pPr algn="ctr" fontAlgn="auto">
              <a:spcBef>
                <a:spcPts val="0"/>
              </a:spcBef>
              <a:spcAft>
                <a:spcPts val="0"/>
              </a:spcAft>
            </a:pP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Proteinsynthesis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4"/>
              </a:rPr>
              <a:t>Laikayiu</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5"/>
              </a:rPr>
              <a:t>CC BY-SA 3.0</a:t>
            </a:r>
            <a:endParaRPr lang="en-US" sz="1200" dirty="0">
              <a:solidFill>
                <a:prstClr val="black"/>
              </a:solidFill>
              <a:latin typeface="Calibri"/>
            </a:endParaRPr>
          </a:p>
        </p:txBody>
      </p:sp>
    </p:spTree>
    <p:extLst>
      <p:ext uri="{BB962C8B-B14F-4D97-AF65-F5344CB8AC3E}">
        <p14:creationId xmlns:p14="http://schemas.microsoft.com/office/powerpoint/2010/main" val="41156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sz="3600" dirty="0"/>
              <a:t>Διέλευση </a:t>
            </a:r>
            <a:r>
              <a:rPr lang="el-GR" sz="3600" dirty="0" smtClean="0"/>
              <a:t>ουσιών με </a:t>
            </a:r>
            <a:r>
              <a:rPr lang="el-GR" sz="3600" dirty="0"/>
              <a:t>άλλους τρόπους </a:t>
            </a:r>
          </a:p>
        </p:txBody>
      </p:sp>
      <p:sp>
        <p:nvSpPr>
          <p:cNvPr id="3" name="Θέση περιεχομένου 2"/>
          <p:cNvSpPr txBox="1">
            <a:spLocks noGrp="1"/>
          </p:cNvSpPr>
          <p:nvPr>
            <p:ph idx="1"/>
          </p:nvPr>
        </p:nvSpPr>
        <p:spPr/>
        <p:txBody>
          <a:bodyPr/>
          <a:lstStyle/>
          <a:p>
            <a:pPr lvl="0"/>
            <a:r>
              <a:rPr lang="el-GR" dirty="0"/>
              <a:t>Διάχυση, </a:t>
            </a:r>
          </a:p>
          <a:p>
            <a:pPr lvl="0"/>
            <a:r>
              <a:rPr lang="el-GR" dirty="0"/>
              <a:t>Μεταφορά,</a:t>
            </a:r>
          </a:p>
          <a:p>
            <a:pPr lvl="0"/>
            <a:r>
              <a:rPr lang="el-GR" dirty="0"/>
              <a:t>Κυστική μεταφορά,</a:t>
            </a:r>
          </a:p>
          <a:p>
            <a:pPr lvl="0"/>
            <a:r>
              <a:rPr lang="el-GR" dirty="0"/>
              <a:t>Ενδοκυττάρωση μέσω υποδοχέων.</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C480500-5251-4CB6-B76D-DA487C5F1927}"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56</a:t>
            </a:fld>
            <a:endParaRPr lang="el-GR" sz="1200" dirty="0">
              <a:solidFill>
                <a:srgbClr val="000000"/>
              </a:solidFill>
              <a:latin typeface="Arial"/>
            </a:endParaRPr>
          </a:p>
        </p:txBody>
      </p:sp>
    </p:spTree>
    <p:extLst>
      <p:ext uri="{BB962C8B-B14F-4D97-AF65-F5344CB8AC3E}">
        <p14:creationId xmlns:p14="http://schemas.microsoft.com/office/powerpoint/2010/main" val="406792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Διάχυση </a:t>
            </a:r>
            <a:r>
              <a:rPr lang="el-GR" sz="3200" b="0" dirty="0"/>
              <a:t>(1/2)</a:t>
            </a:r>
          </a:p>
        </p:txBody>
      </p:sp>
      <p:sp>
        <p:nvSpPr>
          <p:cNvPr id="3" name="Θέση περιεχομένου 2"/>
          <p:cNvSpPr txBox="1">
            <a:spLocks noGrp="1"/>
          </p:cNvSpPr>
          <p:nvPr>
            <p:ph idx="1"/>
          </p:nvPr>
        </p:nvSpPr>
        <p:spPr/>
        <p:txBody>
          <a:bodyPr/>
          <a:lstStyle/>
          <a:p>
            <a:pPr lvl="0"/>
            <a:r>
              <a:rPr lang="el-GR" b="1" dirty="0"/>
              <a:t>Διάχυση</a:t>
            </a:r>
            <a:r>
              <a:rPr lang="el-GR" dirty="0"/>
              <a:t> – Οι λιποφιλικές ουσίες διέρχονται την κυτταρική μεμβράνη από τον εξωκυττάριο χώρο, συγκεντρώνονται στην μεμβράνη και περνούν στο κυτταρόπλασμα.  Η φορά και η ταχύτητα διόδου των ουσιών εξαρτάται από τις </a:t>
            </a:r>
            <a:r>
              <a:rPr lang="el-GR" b="1" dirty="0"/>
              <a:t>σχετικές συγκεντρώσεις </a:t>
            </a:r>
            <a:r>
              <a:rPr lang="el-GR" dirty="0"/>
              <a:t>εκατέρωθεν.</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F98E3C4C-D575-4977-9A9D-0D6147559A0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57</a:t>
            </a:fld>
            <a:endParaRPr lang="el-GR" sz="1200" dirty="0">
              <a:solidFill>
                <a:srgbClr val="000000"/>
              </a:solidFill>
              <a:latin typeface="Arial"/>
            </a:endParaRPr>
          </a:p>
        </p:txBody>
      </p:sp>
    </p:spTree>
    <p:extLst>
      <p:ext uri="{BB962C8B-B14F-4D97-AF65-F5344CB8AC3E}">
        <p14:creationId xmlns:p14="http://schemas.microsoft.com/office/powerpoint/2010/main" val="350282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Διάχυση </a:t>
            </a:r>
            <a:r>
              <a:rPr lang="el-GR" sz="3200" b="0" dirty="0"/>
              <a:t>(2/2)</a:t>
            </a:r>
            <a:endParaRPr lang="el-GR" dirty="0"/>
          </a:p>
        </p:txBody>
      </p:sp>
      <p:sp>
        <p:nvSpPr>
          <p:cNvPr id="3" name="Θέση περιεχομένου 2"/>
          <p:cNvSpPr txBox="1">
            <a:spLocks noGrp="1"/>
          </p:cNvSpPr>
          <p:nvPr>
            <p:ph idx="1"/>
          </p:nvPr>
        </p:nvSpPr>
        <p:spPr/>
        <p:txBody>
          <a:bodyPr/>
          <a:lstStyle/>
          <a:p>
            <a:pPr lvl="0"/>
            <a:r>
              <a:rPr lang="el-GR" dirty="0"/>
              <a:t>Όσο μεγαλύτερη η διαφορά συγκεντρώσεων, τόσο περισσότερο φάρμακο θα διαχυθεί στην μονάδα του χρόνου (νόμος του Fick).  Η λιποειδική μεμβράνη των κυττάρων αποτελεί τεράστιο εμπόδιο στις υδροφιλικές ουσίες.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4DF37208-75CA-47E4-B2F8-46E5F1A2A089}"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58</a:t>
            </a:fld>
            <a:endParaRPr lang="el-GR" sz="1200" dirty="0">
              <a:solidFill>
                <a:srgbClr val="000000"/>
              </a:solidFill>
              <a:latin typeface="Arial"/>
            </a:endParaRPr>
          </a:p>
        </p:txBody>
      </p:sp>
    </p:spTree>
    <p:extLst>
      <p:ext uri="{BB962C8B-B14F-4D97-AF65-F5344CB8AC3E}">
        <p14:creationId xmlns:p14="http://schemas.microsoft.com/office/powerpoint/2010/main" val="1673755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Ορισμοί φαρμάκου-δηλητηρίου </a:t>
            </a:r>
            <a:r>
              <a:rPr lang="el-GR" sz="3200" b="0" dirty="0"/>
              <a:t>(2/3)</a:t>
            </a:r>
            <a:endParaRPr lang="el-GR" dirty="0"/>
          </a:p>
        </p:txBody>
      </p:sp>
      <p:sp>
        <p:nvSpPr>
          <p:cNvPr id="3" name="Θέση περιεχομένου 2"/>
          <p:cNvSpPr txBox="1">
            <a:spLocks noGrp="1"/>
          </p:cNvSpPr>
          <p:nvPr>
            <p:ph idx="1"/>
          </p:nvPr>
        </p:nvSpPr>
        <p:spPr/>
        <p:txBody>
          <a:bodyPr/>
          <a:lstStyle/>
          <a:p>
            <a:pPr lvl="0"/>
            <a:r>
              <a:rPr lang="el-GR" b="1" dirty="0"/>
              <a:t>Τι είναι «δραστική ουσία»;</a:t>
            </a:r>
          </a:p>
          <a:p>
            <a:pPr marL="0" lvl="0" indent="0">
              <a:buNone/>
            </a:pPr>
            <a:r>
              <a:rPr lang="el-GR" dirty="0"/>
              <a:t>«Κάθε ουσία ή μείγμα ουσιών που προορίζεται να χρησιμοποιηθεί στην παραγωγή ενός φαρμάκου και η οποία όταν χρησιμοποιείται στην παραγωγή του, γίνεται ενεργό συστατικό του εν λόγω προϊόντος που προορίζεται να ασκήσει φαρμακολογική, ανοσολογική ή μεταβολική δράση με σκοπό να αποκατασταθούν, να διορθωθούν ή να τροποποιηθούν φυσιολογικές λειτουργίες ή να γίνει ιατρική διάγνωση.»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8386E109-5050-4239-A2DB-7C4BF83BC695}"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a:t>
            </a:fld>
            <a:endParaRPr lang="el-GR" sz="1200" dirty="0">
              <a:solidFill>
                <a:srgbClr val="000000"/>
              </a:solidFill>
              <a:latin typeface="Arial"/>
            </a:endParaRPr>
          </a:p>
        </p:txBody>
      </p:sp>
    </p:spTree>
    <p:extLst>
      <p:ext uri="{BB962C8B-B14F-4D97-AF65-F5344CB8AC3E}">
        <p14:creationId xmlns:p14="http://schemas.microsoft.com/office/powerpoint/2010/main" val="2894385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Μεταφορά </a:t>
            </a:r>
            <a:r>
              <a:rPr lang="el-GR" sz="3200" b="0" dirty="0"/>
              <a:t>(1/2)</a:t>
            </a:r>
          </a:p>
        </p:txBody>
      </p:sp>
      <p:sp>
        <p:nvSpPr>
          <p:cNvPr id="3" name="Θέση περιεχομένου 2"/>
          <p:cNvSpPr txBox="1">
            <a:spLocks noGrp="1"/>
          </p:cNvSpPr>
          <p:nvPr>
            <p:ph idx="1"/>
          </p:nvPr>
        </p:nvSpPr>
        <p:spPr/>
        <p:txBody>
          <a:bodyPr/>
          <a:lstStyle/>
          <a:p>
            <a:pPr lvl="0"/>
            <a:r>
              <a:rPr lang="el-GR" b="1" dirty="0"/>
              <a:t>Μεταφορά </a:t>
            </a:r>
            <a:r>
              <a:rPr lang="el-GR" dirty="0"/>
              <a:t>– Μερικά φάρμακα περνούν τον φραγμό των κυττάρων με την βοήθεια των </a:t>
            </a:r>
            <a:r>
              <a:rPr lang="el-GR" b="1" dirty="0"/>
              <a:t>μεταφορικών </a:t>
            </a:r>
            <a:r>
              <a:rPr lang="el-GR" b="1" dirty="0" smtClean="0"/>
              <a:t>πρωτεϊνών </a:t>
            </a:r>
            <a:r>
              <a:rPr lang="el-GR" b="1" dirty="0"/>
              <a:t>η συστημάτων (carriers).  </a:t>
            </a:r>
          </a:p>
          <a:p>
            <a:pPr lvl="0"/>
            <a:r>
              <a:rPr lang="el-GR" dirty="0"/>
              <a:t>Αυτή η μεταφορά είναι άσχετη με τις φυσιολογικές τους ιδιότητες και συγκεκριμένα την λιποφιλικότητα των φαρμάκων.</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1D48D1AA-0263-47CD-AAE6-9072CD1BC5B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59</a:t>
            </a:fld>
            <a:endParaRPr lang="el-GR" sz="1200" dirty="0">
              <a:solidFill>
                <a:srgbClr val="000000"/>
              </a:solidFill>
              <a:latin typeface="Arial"/>
            </a:endParaRPr>
          </a:p>
        </p:txBody>
      </p:sp>
    </p:spTree>
    <p:extLst>
      <p:ext uri="{BB962C8B-B14F-4D97-AF65-F5344CB8AC3E}">
        <p14:creationId xmlns:p14="http://schemas.microsoft.com/office/powerpoint/2010/main" val="3202443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Μεταφορά </a:t>
            </a:r>
            <a:r>
              <a:rPr lang="el-GR" sz="3200" b="0" dirty="0"/>
              <a:t>(2/2)</a:t>
            </a:r>
            <a:endParaRPr lang="el-GR" dirty="0"/>
          </a:p>
        </p:txBody>
      </p:sp>
      <p:sp>
        <p:nvSpPr>
          <p:cNvPr id="3" name="Θέση περιεχομένου 2"/>
          <p:cNvSpPr txBox="1">
            <a:spLocks noGrp="1"/>
          </p:cNvSpPr>
          <p:nvPr>
            <p:ph idx="1"/>
          </p:nvPr>
        </p:nvSpPr>
        <p:spPr/>
        <p:txBody>
          <a:bodyPr/>
          <a:lstStyle/>
          <a:p>
            <a:pPr lvl="0"/>
            <a:r>
              <a:rPr lang="el-GR" dirty="0"/>
              <a:t>Όμως το φάρμακο πρέπει να έχει συγγένεια προς το μεταφορικό του σύστημα. </a:t>
            </a:r>
          </a:p>
          <a:p>
            <a:pPr lvl="0"/>
            <a:r>
              <a:rPr lang="el-GR" dirty="0"/>
              <a:t> Όταν δε, το σύμπλεγμα φαρμάκου-carrier συνδεθεί, πρέπει να μπορεί να διέλθει τις μεμβράνες.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887A7642-7F9D-4177-98C7-446A2A5C473B}"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60</a:t>
            </a:fld>
            <a:endParaRPr lang="el-GR" sz="1200" dirty="0">
              <a:solidFill>
                <a:srgbClr val="000000"/>
              </a:solidFill>
              <a:latin typeface="Arial"/>
            </a:endParaRPr>
          </a:p>
        </p:txBody>
      </p:sp>
    </p:spTree>
    <p:extLst>
      <p:ext uri="{BB962C8B-B14F-4D97-AF65-F5344CB8AC3E}">
        <p14:creationId xmlns:p14="http://schemas.microsoft.com/office/powerpoint/2010/main" val="221454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Κυστική μεταφορά</a:t>
            </a:r>
          </a:p>
        </p:txBody>
      </p:sp>
      <p:sp>
        <p:nvSpPr>
          <p:cNvPr id="3" name="Θέση περιεχομένου 2"/>
          <p:cNvSpPr txBox="1">
            <a:spLocks noGrp="1"/>
          </p:cNvSpPr>
          <p:nvPr>
            <p:ph idx="1"/>
          </p:nvPr>
        </p:nvSpPr>
        <p:spPr/>
        <p:txBody>
          <a:bodyPr/>
          <a:lstStyle/>
          <a:p>
            <a:pPr lvl="0"/>
            <a:r>
              <a:rPr lang="el-GR" b="1" dirty="0"/>
              <a:t>Κυστική μεταφορά (vesicular transport, transcytosis) </a:t>
            </a:r>
            <a:r>
              <a:rPr lang="el-GR" dirty="0"/>
              <a:t>- είναι η μεταφορά με την μορφή μικρών </a:t>
            </a:r>
            <a:r>
              <a:rPr lang="el-GR" b="1" dirty="0"/>
              <a:t>κυστιδίων.</a:t>
            </a:r>
            <a:r>
              <a:rPr lang="el-GR" dirty="0"/>
              <a:t>  Οι ουσίες που έχουν διαλυθεί στον εξωκυττάριο χώρο, εκκολπούνται στην κυτταρική μεμβράνη, γίνονται το εσωτερικό μικρών κυστιδίων και εισέρχονται στο κυτταρόπλασμα.  Συχνά τα εισερχόμενα κυστίδια συνδέονται με λυσσοσώματα, συντήκονται και η ουσία παρουσία του λυσσοσώματος, μεταβολίζεται. </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2038B891-F926-4337-BFEE-64DAB522F18F}"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61</a:t>
            </a:fld>
            <a:endParaRPr lang="el-GR" sz="1200" dirty="0">
              <a:solidFill>
                <a:srgbClr val="000000"/>
              </a:solidFill>
              <a:latin typeface="Arial"/>
            </a:endParaRPr>
          </a:p>
        </p:txBody>
      </p:sp>
    </p:spTree>
    <p:extLst>
      <p:ext uri="{BB962C8B-B14F-4D97-AF65-F5344CB8AC3E}">
        <p14:creationId xmlns:p14="http://schemas.microsoft.com/office/powerpoint/2010/main" val="1236300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0" y="116631"/>
            <a:ext cx="9144000" cy="908721"/>
          </a:xfrm>
        </p:spPr>
        <p:txBody>
          <a:bodyPr/>
          <a:lstStyle/>
          <a:p>
            <a:pPr lvl="0"/>
            <a:r>
              <a:rPr lang="el-GR" dirty="0"/>
              <a:t>Ενδοκυττάρωση μέσω υποδοχέων </a:t>
            </a:r>
            <a:r>
              <a:rPr lang="el-GR" sz="3200" b="0" dirty="0"/>
              <a:t>(1/2)</a:t>
            </a:r>
            <a:r>
              <a:rPr lang="el-GR" dirty="0"/>
              <a:t> </a:t>
            </a:r>
          </a:p>
        </p:txBody>
      </p:sp>
      <p:sp>
        <p:nvSpPr>
          <p:cNvPr id="3" name="Θέση περιεχομένου 2"/>
          <p:cNvSpPr txBox="1">
            <a:spLocks noGrp="1"/>
          </p:cNvSpPr>
          <p:nvPr>
            <p:ph idx="1"/>
          </p:nvPr>
        </p:nvSpPr>
        <p:spPr/>
        <p:txBody>
          <a:bodyPr/>
          <a:lstStyle/>
          <a:p>
            <a:pPr lvl="0"/>
            <a:r>
              <a:rPr lang="el-GR" b="1" dirty="0"/>
              <a:t>Ενδοκυττάρωση μέσω υποδοχέων </a:t>
            </a:r>
            <a:r>
              <a:rPr lang="el-GR" dirty="0"/>
              <a:t>– Τα φάρμακα αρχικά συνδέονται με τους </a:t>
            </a:r>
            <a:r>
              <a:rPr lang="el-GR" b="1" dirty="0"/>
              <a:t>υποδοχείς</a:t>
            </a:r>
            <a:r>
              <a:rPr lang="el-GR" dirty="0"/>
              <a:t> της μεμβράνης, των οποίων τα εσωτερικά τμήματα (κάτω από την μεμβράνη) έρχονται σε επαφή με ειδικές </a:t>
            </a:r>
            <a:r>
              <a:rPr lang="el-GR" dirty="0" smtClean="0"/>
              <a:t>πρωτεΐνες </a:t>
            </a:r>
            <a:r>
              <a:rPr lang="el-GR" dirty="0"/>
              <a:t>(ανταπτίνες) (adaptins).  </a:t>
            </a:r>
          </a:p>
          <a:p>
            <a:pPr lvl="0"/>
            <a:r>
              <a:rPr lang="el-GR" dirty="0"/>
              <a:t>Μέσω ειδικών συμπλεγμάτων (clathrins) τελικά, οι υποδοχείς επιστρέφουν στην θέση τους στην μεμβράνη, και το φάρμακο γίνεται </a:t>
            </a:r>
            <a:r>
              <a:rPr lang="el-GR" b="1" dirty="0"/>
              <a:t>ενδόσωμα (endosome).</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E3A7C4E1-6C6A-4A8D-954B-66AB17C30E7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62</a:t>
            </a:fld>
            <a:endParaRPr lang="el-GR" sz="1200" dirty="0">
              <a:solidFill>
                <a:srgbClr val="000000"/>
              </a:solidFill>
              <a:latin typeface="Arial"/>
            </a:endParaRPr>
          </a:p>
        </p:txBody>
      </p:sp>
    </p:spTree>
    <p:extLst>
      <p:ext uri="{BB962C8B-B14F-4D97-AF65-F5344CB8AC3E}">
        <p14:creationId xmlns:p14="http://schemas.microsoft.com/office/powerpoint/2010/main" val="309350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a:xfrm>
            <a:off x="0" y="116631"/>
            <a:ext cx="9144000" cy="908721"/>
          </a:xfrm>
        </p:spPr>
        <p:txBody>
          <a:bodyPr/>
          <a:lstStyle/>
          <a:p>
            <a:pPr lvl="0"/>
            <a:r>
              <a:rPr lang="el-GR" dirty="0"/>
              <a:t>Ενδοκυττάρωση μέσω υποδοχέων </a:t>
            </a:r>
            <a:r>
              <a:rPr lang="el-GR" sz="3200" b="0" dirty="0"/>
              <a:t>(2/2)</a:t>
            </a:r>
            <a:r>
              <a:rPr lang="el-GR" dirty="0"/>
              <a:t> </a:t>
            </a:r>
          </a:p>
        </p:txBody>
      </p:sp>
      <p:sp>
        <p:nvSpPr>
          <p:cNvPr id="3" name="Θέση περιεχομένου 2"/>
          <p:cNvSpPr txBox="1">
            <a:spLocks noGrp="1"/>
          </p:cNvSpPr>
          <p:nvPr>
            <p:ph idx="1"/>
          </p:nvPr>
        </p:nvSpPr>
        <p:spPr/>
        <p:txBody>
          <a:bodyPr/>
          <a:lstStyle/>
          <a:p>
            <a:pPr lvl="0"/>
            <a:r>
              <a:rPr lang="el-GR" dirty="0"/>
              <a:t>Το ενδόσωμα αποδίδει την ουσία, όπου πρόκειται να δράσει, στην συσκευή Golgi, στον πυρήνα, στα λυσσοσώματα η στην απέναντι κυτταρική μεμβράνη.  </a:t>
            </a:r>
          </a:p>
          <a:p>
            <a:pPr lvl="0"/>
            <a:r>
              <a:rPr lang="el-GR" dirty="0"/>
              <a:t>Αντίθετα με την απλή ενδοκυττάρωση ουσιών, η διαδικασία ενδοκυττάρωσης μέσω υποδοχέων, περιλαμβάνει 1) χημική συγγένεια της ουσίας προς κάποιον υποδοχέα και 2) διενεργείται ανεξάρτητα από την διαφορά συγκέντρωσης ουσιών.</a:t>
            </a:r>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A3D66F9B-316B-46D4-86F0-AF3196DB919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63</a:t>
            </a:fld>
            <a:endParaRPr lang="el-GR" sz="1200" dirty="0">
              <a:solidFill>
                <a:srgbClr val="000000"/>
              </a:solidFill>
              <a:latin typeface="Arial"/>
            </a:endParaRPr>
          </a:p>
        </p:txBody>
      </p:sp>
    </p:spTree>
    <p:extLst>
      <p:ext uri="{BB962C8B-B14F-4D97-AF65-F5344CB8AC3E}">
        <p14:creationId xmlns:p14="http://schemas.microsoft.com/office/powerpoint/2010/main" val="26129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Τα φάρμακα στους υποδοχείς</a:t>
            </a:r>
          </a:p>
        </p:txBody>
      </p:sp>
      <p:sp>
        <p:nvSpPr>
          <p:cNvPr id="3" name="Θέση περιεχομένου 2"/>
          <p:cNvSpPr txBox="1">
            <a:spLocks noGrp="1"/>
          </p:cNvSpPr>
          <p:nvPr>
            <p:ph idx="1"/>
          </p:nvPr>
        </p:nvSpPr>
        <p:spPr/>
        <p:txBody>
          <a:bodyPr/>
          <a:lstStyle/>
          <a:p>
            <a:pPr lvl="0"/>
            <a:r>
              <a:rPr lang="el-GR" dirty="0"/>
              <a:t>Κάθε φαρμακευτική ουσία που διεγείρει έναν υποδοχέα λέγεται </a:t>
            </a:r>
            <a:r>
              <a:rPr lang="el-GR" b="1" dirty="0"/>
              <a:t>αγωνιστής</a:t>
            </a:r>
            <a:r>
              <a:rPr lang="el-GR" dirty="0"/>
              <a:t> και κάθε φαρμακευτική ουσία που αναστέλλει έναν υποδοχέα καλείται </a:t>
            </a:r>
            <a:r>
              <a:rPr lang="el-GR" b="1" dirty="0"/>
              <a:t>ανταγωνιστής.</a:t>
            </a:r>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E2EB9C0B-80C0-4BA3-BB5A-D802E77167D2}"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64</a:t>
            </a:fld>
            <a:endParaRPr lang="el-GR" sz="1200" dirty="0">
              <a:solidFill>
                <a:srgbClr val="000000"/>
              </a:solidFill>
              <a:latin typeface="Arial"/>
            </a:endParaRPr>
          </a:p>
        </p:txBody>
      </p:sp>
    </p:spTree>
    <p:extLst>
      <p:ext uri="{BB962C8B-B14F-4D97-AF65-F5344CB8AC3E}">
        <p14:creationId xmlns:p14="http://schemas.microsoft.com/office/powerpoint/2010/main" val="133223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 2014. </a:t>
            </a:r>
            <a:r>
              <a:rPr lang="el-GR" sz="2000" dirty="0"/>
              <a:t>Μαρία </a:t>
            </a:r>
            <a:r>
              <a:rPr lang="en-US" sz="2000" dirty="0"/>
              <a:t>B</a:t>
            </a:r>
            <a:r>
              <a:rPr lang="el-GR" sz="2000" dirty="0"/>
              <a:t>ενετίκου. </a:t>
            </a:r>
            <a:r>
              <a:rPr lang="el-GR" sz="2000" dirty="0" smtClean="0"/>
              <a:t>«Φαρμακολογία. Ενότητα 1</a:t>
            </a:r>
            <a:r>
              <a:rPr lang="en-US" sz="2000" dirty="0" smtClean="0"/>
              <a:t>:</a:t>
            </a:r>
            <a:r>
              <a:rPr lang="el-GR" sz="2000" dirty="0" smtClean="0"/>
              <a:t> </a:t>
            </a:r>
            <a:r>
              <a:rPr lang="el-GR" sz="2000" dirty="0"/>
              <a:t>Γενική </a:t>
            </a:r>
            <a:r>
              <a:rPr lang="el-GR" sz="2000" dirty="0" smtClean="0"/>
              <a:t>Φαρμακολογία (α’ μέρος)».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436661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Ορισμοί φαρμάκου-δηλητηρίου </a:t>
            </a:r>
            <a:r>
              <a:rPr lang="el-GR" sz="3200" b="0" dirty="0"/>
              <a:t>(3/3)</a:t>
            </a:r>
            <a:endParaRPr lang="el-GR" dirty="0"/>
          </a:p>
        </p:txBody>
      </p:sp>
      <p:sp>
        <p:nvSpPr>
          <p:cNvPr id="3" name="Θέση περιεχομένου 2"/>
          <p:cNvSpPr txBox="1">
            <a:spLocks noGrp="1"/>
          </p:cNvSpPr>
          <p:nvPr>
            <p:ph idx="1"/>
          </p:nvPr>
        </p:nvSpPr>
        <p:spPr/>
        <p:txBody>
          <a:bodyPr/>
          <a:lstStyle/>
          <a:p>
            <a:pPr lvl="0">
              <a:lnSpc>
                <a:spcPct val="94000"/>
              </a:lnSpc>
            </a:pPr>
            <a:r>
              <a:rPr lang="el-GR" sz="2200" b="1" dirty="0"/>
              <a:t>Δηλητήριο</a:t>
            </a:r>
            <a:r>
              <a:rPr lang="el-GR" sz="2200" dirty="0"/>
              <a:t> ονομάζεται οποιαδήποτε ουσία, φυσικής προέλευσης ή τεχνητά παρασκευασμένη, που μετά την εισαγωγή της σε ζωντανό οργανισμό, μπορεί να ασκήσει βλαπτική ή και θανατηφόρο επίδραση. </a:t>
            </a:r>
          </a:p>
          <a:p>
            <a:pPr lvl="0">
              <a:lnSpc>
                <a:spcPct val="94000"/>
              </a:lnSpc>
            </a:pPr>
            <a:r>
              <a:rPr lang="el-GR" sz="2200" dirty="0"/>
              <a:t>Πολλές ουσίες, ιδιαίτερα σε συνάρτηση με τη μεγαλύτερη ή μικρότερη δοσολογία που θα εισαχθούν, είναι δυνατόν να έχουν βλαπτική επίδραση σε έναν οργανισμό. </a:t>
            </a:r>
          </a:p>
          <a:p>
            <a:pPr lvl="0">
              <a:lnSpc>
                <a:spcPct val="94000"/>
              </a:lnSpc>
            </a:pPr>
            <a:r>
              <a:rPr lang="el-GR" sz="2200" dirty="0"/>
              <a:t>Δηλητήρια λέμε συνήθως ουσίες που ακόμα και σε εξαιρετικά μικρές δόσεις είναι πολύ βλαπτικές. </a:t>
            </a:r>
          </a:p>
          <a:p>
            <a:pPr lvl="0">
              <a:lnSpc>
                <a:spcPct val="94000"/>
              </a:lnSpc>
            </a:pPr>
            <a:r>
              <a:rPr lang="el-GR" sz="2200" dirty="0"/>
              <a:t>Υπάρχουν στη φύση πολλά δηλητήρια που μπορεί να είναι προϊόντα ζώων ή ουσίες που προέρχονται από φυτά ή ακόμη και απλά χημικά στοιχεία ή ενώσεις που βρίσκονται σε ανόργανα υλικά.</a:t>
            </a:r>
          </a:p>
          <a:p>
            <a:pPr lvl="0">
              <a:lnSpc>
                <a:spcPct val="94000"/>
              </a:lnSpc>
            </a:pPr>
            <a:endParaRPr lang="el-GR" sz="2200"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9B8C6CD9-1E8F-471F-A40B-40F47F71BA36}"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6</a:t>
            </a:fld>
            <a:endParaRPr lang="el-GR" sz="1200" dirty="0">
              <a:solidFill>
                <a:srgbClr val="000000"/>
              </a:solidFill>
              <a:latin typeface="Arial"/>
            </a:endParaRPr>
          </a:p>
        </p:txBody>
      </p:sp>
    </p:spTree>
    <p:extLst>
      <p:ext uri="{BB962C8B-B14F-4D97-AF65-F5344CB8AC3E}">
        <p14:creationId xmlns:p14="http://schemas.microsoft.com/office/powerpoint/2010/main" val="11497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6616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Ταξινόμηση των φαρμάκων </a:t>
            </a:r>
            <a:r>
              <a:rPr lang="el-GR" sz="3200" b="0" dirty="0"/>
              <a:t>(1/2)</a:t>
            </a:r>
          </a:p>
        </p:txBody>
      </p:sp>
      <p:sp>
        <p:nvSpPr>
          <p:cNvPr id="3" name="Θέση περιεχομένου 2"/>
          <p:cNvSpPr txBox="1">
            <a:spLocks noGrp="1"/>
          </p:cNvSpPr>
          <p:nvPr>
            <p:ph idx="1"/>
          </p:nvPr>
        </p:nvSpPr>
        <p:spPr/>
        <p:txBody>
          <a:bodyPr/>
          <a:lstStyle/>
          <a:p>
            <a:pPr lvl="0"/>
            <a:r>
              <a:rPr lang="el-GR" dirty="0"/>
              <a:t>Η ταξινόμηση γενικά των διαφόρων φαρμακευτικών προϊόντων ακολουθεί τέσσερις συνήθως κύριες μεθόδους,</a:t>
            </a:r>
          </a:p>
          <a:p>
            <a:pPr lvl="0"/>
            <a:r>
              <a:rPr lang="el-GR" b="1" dirty="0"/>
              <a:t>Χημική: </a:t>
            </a:r>
            <a:r>
              <a:rPr lang="el-GR" dirty="0"/>
              <a:t>δηλαδή από την χημική ομάδα στην οποία μπορεί αυτά </a:t>
            </a:r>
            <a:r>
              <a:rPr lang="el-GR" dirty="0" smtClean="0"/>
              <a:t>να </a:t>
            </a:r>
            <a:r>
              <a:rPr lang="el-GR" dirty="0"/>
              <a:t>ανήκουν, π.χ. αλκαλοειδή,</a:t>
            </a:r>
          </a:p>
          <a:p>
            <a:pPr lvl="0"/>
            <a:r>
              <a:rPr lang="el-GR" b="1" dirty="0"/>
              <a:t>Φαρμακολογική:</a:t>
            </a:r>
            <a:r>
              <a:rPr lang="el-GR" dirty="0"/>
              <a:t> εκ της φαρμακολογικής τους δράσης, π.χ. αναλγητικά, σπασμολυτικά, αντιμικροβιακά, αναισθητικά, κ.λπ.</a:t>
            </a:r>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0B4568BA-D115-4893-B92D-E00F6AADDF8D}"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7</a:t>
            </a:fld>
            <a:endParaRPr lang="el-GR" sz="1200" dirty="0">
              <a:solidFill>
                <a:srgbClr val="000000"/>
              </a:solidFill>
              <a:latin typeface="Arial"/>
            </a:endParaRPr>
          </a:p>
        </p:txBody>
      </p:sp>
    </p:spTree>
    <p:extLst>
      <p:ext uri="{BB962C8B-B14F-4D97-AF65-F5344CB8AC3E}">
        <p14:creationId xmlns:p14="http://schemas.microsoft.com/office/powerpoint/2010/main" val="81944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txBox="1">
            <a:spLocks noGrp="1"/>
          </p:cNvSpPr>
          <p:nvPr>
            <p:ph type="title"/>
          </p:nvPr>
        </p:nvSpPr>
        <p:spPr/>
        <p:txBody>
          <a:bodyPr/>
          <a:lstStyle/>
          <a:p>
            <a:pPr lvl="0"/>
            <a:r>
              <a:rPr lang="el-GR" dirty="0"/>
              <a:t>Ταξινόμηση των φαρμάκων </a:t>
            </a:r>
            <a:r>
              <a:rPr lang="el-GR" sz="3200" b="0" dirty="0"/>
              <a:t>(2/2)</a:t>
            </a:r>
            <a:endParaRPr lang="el-GR" dirty="0"/>
          </a:p>
        </p:txBody>
      </p:sp>
      <p:sp>
        <p:nvSpPr>
          <p:cNvPr id="3" name="Θέση περιεχομένου 2"/>
          <p:cNvSpPr txBox="1">
            <a:spLocks noGrp="1"/>
          </p:cNvSpPr>
          <p:nvPr>
            <p:ph idx="1"/>
          </p:nvPr>
        </p:nvSpPr>
        <p:spPr/>
        <p:txBody>
          <a:bodyPr/>
          <a:lstStyle/>
          <a:p>
            <a:pPr lvl="0"/>
            <a:r>
              <a:rPr lang="el-GR" b="1" dirty="0"/>
              <a:t>Θεραπευτική: </a:t>
            </a:r>
            <a:r>
              <a:rPr lang="el-GR" dirty="0"/>
              <a:t>εκ της θεραπευτικής τους δράσης, π.χ. αντικαταθλιπτικά, ανθελονοσιακά, αγχολυτικά κ.λπ.</a:t>
            </a:r>
          </a:p>
          <a:p>
            <a:pPr lvl="0"/>
            <a:r>
              <a:rPr lang="el-GR" b="1" dirty="0"/>
              <a:t>Σύνθετη:</a:t>
            </a:r>
            <a:r>
              <a:rPr lang="el-GR" dirty="0"/>
              <a:t> εκ της παθήσεως του λειτουργικού συστήματος ή οργάνου για το οποίο χορηγούνται και του επιδιωκόμενου σκοπού π.χ. αντισηπτικά, αντιχολινεργικά, καθαρτικά, αποχρεμπτικά, βλεννολυτικά κ.λπ.</a:t>
            </a:r>
          </a:p>
          <a:p>
            <a:pPr lvl="0"/>
            <a:r>
              <a:rPr lang="el-GR" b="1" dirty="0"/>
              <a:t>Δευτερευόντως:</a:t>
            </a:r>
            <a:r>
              <a:rPr lang="el-GR" dirty="0"/>
              <a:t> εκ της μορφής διάθεσής τους προς χρήση ανάλογα της ηλικίας και των δυνατοτήτων του λήπτη, π.χ. δισκία, σκόνη, ταμπλέτες, σταγόνες, υπόθετα, ενέσιμα, οροί, εμβόλια κ.λπ..</a:t>
            </a:r>
          </a:p>
          <a:p>
            <a:pPr lvl="0"/>
            <a:endParaRPr lang="el-GR" dirty="0"/>
          </a:p>
          <a:p>
            <a:pPr lvl="0"/>
            <a:endParaRPr lang="el-GR" dirty="0"/>
          </a:p>
          <a:p>
            <a:pPr lvl="0"/>
            <a:endParaRPr lang="el-GR" dirty="0"/>
          </a:p>
        </p:txBody>
      </p:sp>
      <p:sp>
        <p:nvSpPr>
          <p:cNvPr id="4" name="Θέση αριθμού διαφάνειας 3"/>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algn="r" fontAlgn="auto">
              <a:spcBef>
                <a:spcPts val="0"/>
              </a:spcBef>
              <a:spcAft>
                <a:spcPts val="0"/>
              </a:spcAft>
              <a:defRPr sz="1800" b="0" i="0" u="none" strike="noStrike" kern="0" cap="none" spc="0" baseline="0">
                <a:solidFill>
                  <a:srgbClr val="000000"/>
                </a:solidFill>
                <a:uFillTx/>
              </a:defRPr>
            </a:pPr>
            <a:fld id="{B6F36455-A9CD-452A-808F-D8D21DC3B5EE}" type="slidenum">
              <a:rPr kern="0">
                <a:solidFill>
                  <a:srgbClr val="000000"/>
                </a:solidFill>
                <a:latin typeface="Calibri"/>
              </a:rPr>
              <a:pPr algn="r" fontAlgn="auto">
                <a:spcBef>
                  <a:spcPts val="0"/>
                </a:spcBef>
                <a:spcAft>
                  <a:spcPts val="0"/>
                </a:spcAft>
                <a:defRPr sz="1800" b="0" i="0" u="none" strike="noStrike" kern="0" cap="none" spc="0" baseline="0">
                  <a:solidFill>
                    <a:srgbClr val="000000"/>
                  </a:solidFill>
                  <a:uFillTx/>
                </a:defRPr>
              </a:pPr>
              <a:t>8</a:t>
            </a:fld>
            <a:endParaRPr lang="el-GR" sz="1200" dirty="0">
              <a:solidFill>
                <a:srgbClr val="000000"/>
              </a:solidFill>
              <a:latin typeface="Arial"/>
            </a:endParaRPr>
          </a:p>
        </p:txBody>
      </p:sp>
    </p:spTree>
    <p:extLst>
      <p:ext uri="{BB962C8B-B14F-4D97-AF65-F5344CB8AC3E}">
        <p14:creationId xmlns:p14="http://schemas.microsoft.com/office/powerpoint/2010/main" val="287246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871dc4ee42955fff65b2d61514b7dc48698cee"/>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1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TotalTime>
  <Words>4015</Words>
  <Application>Microsoft Office PowerPoint</Application>
  <PresentationFormat>Προβολή στην οθόνη (4:3)</PresentationFormat>
  <Paragraphs>365</Paragraphs>
  <Slides>72</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72</vt:i4>
      </vt:variant>
    </vt:vector>
  </HeadingPairs>
  <TitlesOfParts>
    <vt:vector size="74" baseType="lpstr">
      <vt:lpstr>OC_template_updated</vt:lpstr>
      <vt:lpstr>1_OC_template_updated</vt:lpstr>
      <vt:lpstr>Φαρμακολογία</vt:lpstr>
      <vt:lpstr>Τι είναι φαρμακολογία</vt:lpstr>
      <vt:lpstr>Αντικείμενο μελέτης της Φαρμακολογίας (1/2)</vt:lpstr>
      <vt:lpstr>Αντικείμενο μελέτης της Φαρμακολογίας (2/2)</vt:lpstr>
      <vt:lpstr>Ορισμοί φαρμάκου-δηλητηρίου (1/3)</vt:lpstr>
      <vt:lpstr>Ορισμοί φαρμάκου-δηλητηρίου (2/3)</vt:lpstr>
      <vt:lpstr>Ορισμοί φαρμάκου-δηλητηρίου (3/3)</vt:lpstr>
      <vt:lpstr>Ταξινόμηση των φαρμάκων (1/2)</vt:lpstr>
      <vt:lpstr>Ταξινόμηση των φαρμάκων (2/2)</vt:lpstr>
      <vt:lpstr>Τρόποι μελέτης της Φαρμακολογίας  Γενική και ειδική Φαρμακολογία (1/5)</vt:lpstr>
      <vt:lpstr>Τρόποι μελέτης της Φαρμακολογίας  Γενική και ειδική Φαρμακολογία (2/5)</vt:lpstr>
      <vt:lpstr>Τρόποι μελέτης της Φαρμακολογίας  Γενική και ειδική Φαρμακολογία (3/5)</vt:lpstr>
      <vt:lpstr>Τρόποι μελέτης της Φαρμακολογίας  Γενική και ειδική Φαρμακολογία (4/5)</vt:lpstr>
      <vt:lpstr>Τρόποι μελέτης της Φαρμακολογίας  Γενική και ειδική Φαρμακολογία (5/5)</vt:lpstr>
      <vt:lpstr>Τρόποι μελέτης των φαρμάκων (1/2)</vt:lpstr>
      <vt:lpstr>Τρόποι μελέτης των φαρμάκων (2/2)</vt:lpstr>
      <vt:lpstr>Μορφές ιδιοσκευασμάτων (1/2)</vt:lpstr>
      <vt:lpstr>Μορφές ιδιοσκευασμάτων (2/2)</vt:lpstr>
      <vt:lpstr>Από τι αποτελούνται τα ιδιοσκευάσματα</vt:lpstr>
      <vt:lpstr>Τρόποι χορήγησης των φαρμάκων (1/2) </vt:lpstr>
      <vt:lpstr>Τρόποι χορήγησης των φαρμάκων (2/2) </vt:lpstr>
      <vt:lpstr>Από την χορήγηση την χορήγηση στην διάθεση των φαρμάκων (1/3) </vt:lpstr>
      <vt:lpstr>Από την χορήγηση την χορήγηση στην διάθεση των φαρμάκων (2/3) </vt:lpstr>
      <vt:lpstr>Από την χορήγηση την χορήγηση στην διάθεση των φαρμάκων (3/3) </vt:lpstr>
      <vt:lpstr>Ταχύτητα απορρόφησης</vt:lpstr>
      <vt:lpstr>Πηλίκο απορροφητικότητας</vt:lpstr>
      <vt:lpstr>Φραγμοί</vt:lpstr>
      <vt:lpstr>Αιματεγκεφαλικός φραγμός (1/2) </vt:lpstr>
      <vt:lpstr>Αιματεγκεφαλικός φραγμός (2/2) </vt:lpstr>
      <vt:lpstr>Στόχοι της φαρμακευτικής δράσης (1/2)</vt:lpstr>
      <vt:lpstr>Στόχοι της φαρμακευτικής δράσης (2/2)</vt:lpstr>
      <vt:lpstr>Συντονισμός των κυττάρων</vt:lpstr>
      <vt:lpstr>Αγωνιστές και ανταγωνιστές υποδοχέων</vt:lpstr>
      <vt:lpstr>Άλλοι στόχοι φαρμάκων</vt:lpstr>
      <vt:lpstr>Κυτταρικές μεμβράνες ως φαρμακευτικοί στόχοι</vt:lpstr>
      <vt:lpstr>Κυτταρική μεμβράνη (1/4)</vt:lpstr>
      <vt:lpstr>Κυτταρική μεμβράνη (2/4)</vt:lpstr>
      <vt:lpstr>Κυτταρική μεμβράνη (3/4)</vt:lpstr>
      <vt:lpstr>Κυτταρική μεμβράνη (4/4)</vt:lpstr>
      <vt:lpstr>Επικοινωνία των κυττάρων</vt:lpstr>
      <vt:lpstr>Απεικόνιση της μεμβράνης</vt:lpstr>
      <vt:lpstr>Υποδοχείς στην μεμβράνη (1/4) </vt:lpstr>
      <vt:lpstr>Υποδοχείς στην μεμβράνη (2/4) </vt:lpstr>
      <vt:lpstr>Διαμεμβρανικός υποδοχέας</vt:lpstr>
      <vt:lpstr>Υποδοχείς στην μεμβράνη (3/4) </vt:lpstr>
      <vt:lpstr>Υποδοχείς στην μεμβράνη (4/4) </vt:lpstr>
      <vt:lpstr>Λειτουργία διαμεμβρανικών υποδοχέων (1/3)</vt:lpstr>
      <vt:lpstr>Λειτουργία διαμεμβρανικών υποδοχέων (2/3)</vt:lpstr>
      <vt:lpstr>Λειτουργία διαμεμβρανικών υποδοχέων (3/3)</vt:lpstr>
      <vt:lpstr>Διαμεμβρανικός υποδοχέας (1/3)</vt:lpstr>
      <vt:lpstr>Διαμεμβρανικός υποδοχέας (2/3)</vt:lpstr>
      <vt:lpstr>Διαμεμβρανικός υποδοχέας (3/3)</vt:lpstr>
      <vt:lpstr>Ενδοκυτταρικοί υποδοχείς (1/2) </vt:lpstr>
      <vt:lpstr>Ενδοκυτταρικοί υποδοχείς (2/2) </vt:lpstr>
      <vt:lpstr>Ανδρογονικός ενδοκυτταρικός υποδοχέας</vt:lpstr>
      <vt:lpstr>Πρωτεϊνοσύνθεση </vt:lpstr>
      <vt:lpstr>Διέλευση ουσιών με άλλους τρόπους </vt:lpstr>
      <vt:lpstr>Διάχυση (1/2)</vt:lpstr>
      <vt:lpstr>Διάχυση (2/2)</vt:lpstr>
      <vt:lpstr>Μεταφορά (1/2)</vt:lpstr>
      <vt:lpstr>Μεταφορά (2/2)</vt:lpstr>
      <vt:lpstr>Κυστική μεταφορά</vt:lpstr>
      <vt:lpstr>Ενδοκυττάρωση μέσω υποδοχέων (1/2) </vt:lpstr>
      <vt:lpstr>Ενδοκυττάρωση μέσω υποδοχέων (2/2) </vt:lpstr>
      <vt:lpstr>Τα φάρμακα στους υποδοχείς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46</cp:revision>
  <dcterms:created xsi:type="dcterms:W3CDTF">2013-03-04T13:35:19Z</dcterms:created>
  <dcterms:modified xsi:type="dcterms:W3CDTF">2015-02-13T09:30:55Z</dcterms:modified>
</cp:coreProperties>
</file>