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45"/>
  </p:notesMasterIdLst>
  <p:handoutMasterIdLst>
    <p:handoutMasterId r:id="rId46"/>
  </p:handoutMasterIdLst>
  <p:sldIdLst>
    <p:sldId id="25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257" r:id="rId38"/>
    <p:sldId id="262" r:id="rId39"/>
    <p:sldId id="264" r:id="rId40"/>
    <p:sldId id="301" r:id="rId41"/>
    <p:sldId id="302" r:id="rId42"/>
    <p:sldId id="266" r:id="rId43"/>
    <p:sldId id="261" r:id="rId44"/>
  </p:sldIdLst>
  <p:sldSz cx="9144000" cy="6858000" type="screen4x3"/>
  <p:notesSz cx="7104063" cy="10234613"/>
  <p:custDataLst>
    <p:tags r:id="rId47"/>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2635" autoAdjust="0"/>
  </p:normalViewPr>
  <p:slideViewPr>
    <p:cSldViewPr>
      <p:cViewPr varScale="1">
        <p:scale>
          <a:sx n="78" d="100"/>
          <a:sy n="78" d="100"/>
        </p:scale>
        <p:origin x="-90" y="-62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2/3/2015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2/3/2015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18</a:t>
            </a:fld>
            <a:endParaRPr lang="el-GR">
              <a:solidFill>
                <a:prstClr val="black"/>
              </a:solidFill>
            </a:endParaRPr>
          </a:p>
        </p:txBody>
      </p:sp>
    </p:spTree>
    <p:extLst>
      <p:ext uri="{BB962C8B-B14F-4D97-AF65-F5344CB8AC3E}">
        <p14:creationId xmlns:p14="http://schemas.microsoft.com/office/powerpoint/2010/main" val="375462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21</a:t>
            </a:fld>
            <a:endParaRPr lang="el-GR">
              <a:solidFill>
                <a:prstClr val="black"/>
              </a:solidFill>
            </a:endParaRPr>
          </a:p>
        </p:txBody>
      </p:sp>
    </p:spTree>
    <p:extLst>
      <p:ext uri="{BB962C8B-B14F-4D97-AF65-F5344CB8AC3E}">
        <p14:creationId xmlns:p14="http://schemas.microsoft.com/office/powerpoint/2010/main" val="3169801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28</a:t>
            </a:fld>
            <a:endParaRPr lang="el-GR">
              <a:solidFill>
                <a:prstClr val="black"/>
              </a:solidFill>
            </a:endParaRPr>
          </a:p>
        </p:txBody>
      </p:sp>
    </p:spTree>
    <p:extLst>
      <p:ext uri="{BB962C8B-B14F-4D97-AF65-F5344CB8AC3E}">
        <p14:creationId xmlns:p14="http://schemas.microsoft.com/office/powerpoint/2010/main" val="94972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35</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4075370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4906974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a:spcBef>
                <a:spcPts val="1200"/>
              </a:spcBef>
              <a:defRPr sz="2400"/>
            </a:lvl1pPr>
            <a:lvl2pPr marL="742950" indent="-285750">
              <a:spcBef>
                <a:spcPts val="600"/>
              </a:spcBef>
              <a:buFont typeface="Courier New" panose="02070309020205020404" pitchFamily="49" charset="0"/>
              <a:buChar char="o"/>
              <a:defRPr sz="2200"/>
            </a:lvl2pPr>
            <a:lvl3pPr marL="1143000" indent="-228600">
              <a:buFont typeface="Wingdings" panose="05000000000000000000" pitchFamily="2" charset="2"/>
              <a:buChar char="§"/>
              <a:defRPr sz="2200"/>
            </a:lvl3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1367669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7802528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4444464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7609140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2857917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9830600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5438787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131600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3685757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3578653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www.appsychology.com/PsychactiFun/Jokes/preopdennis.htm" TargetMode="External"/><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hyperlink" Target="https://openclipart.org/detail/179217/red-tulip-by-deb53-179217" TargetMode="External"/><Relationship Id="rId3" Type="http://schemas.openxmlformats.org/officeDocument/2006/relationships/image" Target="../media/image15.png"/><Relationship Id="rId7" Type="http://schemas.openxmlformats.org/officeDocument/2006/relationships/hyperlink" Target="https://openclipart.org/user-detail/laobc" TargetMode="External"/><Relationship Id="rId2"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hyperlink" Target="https://openclipart.org/detail/62689/daisy-by-laobc" TargetMode="External"/><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hyperlink" Target="https://openclipart.org/user-detail/Irlandia"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YtLEWVu815o&amp;spfreload=10"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hyperlink" Target="https://www.flickr.com/photos/mirjoran/455878802/" TargetMode="External"/><Relationship Id="rId2" Type="http://schemas.openxmlformats.org/officeDocument/2006/relationships/image" Target="../media/image5.jpg"/><Relationship Id="rId1" Type="http://schemas.openxmlformats.org/officeDocument/2006/relationships/slideLayout" Target="../slideLayouts/slideLayout12.xml"/><Relationship Id="rId4" Type="http://schemas.openxmlformats.org/officeDocument/2006/relationships/hyperlink" Target="http://creativecommons.org/licenses/by/2.0/deed.en"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OinqFgsIbh0"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hyperlink" Target="http://pixabay.com/en/children-kids-child-girl-boy-163541/" TargetMode="External"/><Relationship Id="rId2" Type="http://schemas.openxmlformats.org/officeDocument/2006/relationships/image" Target="../media/image19.jpg"/><Relationship Id="rId1" Type="http://schemas.openxmlformats.org/officeDocument/2006/relationships/slideLayout" Target="../slideLayouts/slideLayout12.xml"/><Relationship Id="rId4" Type="http://schemas.openxmlformats.org/officeDocument/2006/relationships/hyperlink" Target="http://pixabay.com/en/users/Kaz/"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www.flickr.com/photos/kkimpel/2199127786/" TargetMode="External"/><Relationship Id="rId2" Type="http://schemas.openxmlformats.org/officeDocument/2006/relationships/image" Target="../media/image20.jpeg"/><Relationship Id="rId1" Type="http://schemas.openxmlformats.org/officeDocument/2006/relationships/slideLayout" Target="../slideLayouts/slideLayout12.xml"/><Relationship Id="rId5" Type="http://schemas.openxmlformats.org/officeDocument/2006/relationships/hyperlink" Target="https://creativecommons.org/licenses/by-nc-nd/2.0/" TargetMode="External"/><Relationship Id="rId4" Type="http://schemas.openxmlformats.org/officeDocument/2006/relationships/hyperlink" Target="https://www.flickr.com/photos/kkimpel/"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hyperlink" Target="http://en.wikipedia.org/wiki/Learning_through_play#mediaviewer/File:Our_Community_Place_Sandbox.jpg"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1.jpg"/><Relationship Id="rId5" Type="http://schemas.openxmlformats.org/officeDocument/2006/relationships/hyperlink" Target="http://creativecommons.org/licenses/by/2.5/" TargetMode="External"/><Relationship Id="rId4" Type="http://schemas.openxmlformats.org/officeDocument/2006/relationships/hyperlink" Target="http://commons.wikimedia.org/wiki/User:Artaxerxes"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commons.wikimedia.org/wiki/User:Moonsun1981" TargetMode="External"/><Relationship Id="rId3" Type="http://schemas.openxmlformats.org/officeDocument/2006/relationships/hyperlink" Target="http://en.wikipedia.org/wiki/Toddler#mediaviewer/File:Vivien_thw_bobbycar.jpg" TargetMode="External"/><Relationship Id="rId7" Type="http://schemas.openxmlformats.org/officeDocument/2006/relationships/hyperlink" Target="http://commons.wikimedia.org/wiki/File:Az-Writing_boy_e-citizen.jpg" TargetMode="External"/><Relationship Id="rId2"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Slick-o-bot"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commons.wikimedia.org/wiki/File:Painting_kid.jpg" TargetMode="External"/><Relationship Id="rId2" Type="http://schemas.openxmlformats.org/officeDocument/2006/relationships/image" Target="../media/image8.jpg"/><Relationship Id="rId1" Type="http://schemas.openxmlformats.org/officeDocument/2006/relationships/slideLayout" Target="../slideLayouts/slideLayout12.xml"/><Relationship Id="rId5" Type="http://schemas.openxmlformats.org/officeDocument/2006/relationships/hyperlink" Target="http://creativecommons.org/licenses/by/2.0/deed.en" TargetMode="External"/><Relationship Id="rId4" Type="http://schemas.openxmlformats.org/officeDocument/2006/relationships/hyperlink" Target="http://commons.wikimedia.org/wiki/User:FlickreviewR"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commons.wikimedia.org/wiki/File:Kids's_game_cooking_yakisoba_by_yamakazz.jpg" TargetMode="External"/><Relationship Id="rId2" Type="http://schemas.openxmlformats.org/officeDocument/2006/relationships/image" Target="../media/image9.jpg"/><Relationship Id="rId1" Type="http://schemas.openxmlformats.org/officeDocument/2006/relationships/slideLayout" Target="../slideLayouts/slideLayout12.xml"/><Relationship Id="rId5" Type="http://schemas.openxmlformats.org/officeDocument/2006/relationships/hyperlink" Target="http://creativecommons.org/licenses/by/2.0/deed.en" TargetMode="External"/><Relationship Id="rId4" Type="http://schemas.openxmlformats.org/officeDocument/2006/relationships/hyperlink" Target="http://commons.wikimedia.org/wiki/User:Opponent"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pixabay.com/en/child-thoughtful-looking-childhood-28792/" TargetMode="External"/><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hyperlink" Target="http://pixabay.com/en/users/Nemo/"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flickr.com/photos/seandreilinger/299309072/" TargetMode="External"/><Relationship Id="rId2" Type="http://schemas.openxmlformats.org/officeDocument/2006/relationships/image" Target="../media/image11.jpg"/><Relationship Id="rId1" Type="http://schemas.openxmlformats.org/officeDocument/2006/relationships/slideLayout" Target="../slideLayouts/slideLayout12.xml"/><Relationship Id="rId4" Type="http://schemas.openxmlformats.org/officeDocument/2006/relationships/hyperlink" Target="https://creativecommons.org/licenses/by-nc-sa/2.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Αναπτυξιακή Ψυχολογία (Θ)</a:t>
            </a:r>
            <a:endParaRPr lang="el-GR" sz="3600" b="1" dirty="0">
              <a:solidFill>
                <a:schemeClr val="tx1"/>
              </a:solidFill>
              <a:latin typeface="+mn-lt"/>
            </a:endParaRPr>
          </a:p>
        </p:txBody>
      </p:sp>
      <p:sp>
        <p:nvSpPr>
          <p:cNvPr id="3" name="Υπότιτλος 2"/>
          <p:cNvSpPr>
            <a:spLocks noGrp="1"/>
          </p:cNvSpPr>
          <p:nvPr>
            <p:ph type="subTitle" idx="1"/>
          </p:nvPr>
        </p:nvSpPr>
        <p:spPr>
          <a:xfrm>
            <a:off x="982810" y="2924944"/>
            <a:ext cx="7523112" cy="1988641"/>
          </a:xfrm>
        </p:spPr>
        <p:txBody>
          <a:bodyPr>
            <a:normAutofit/>
          </a:bodyPr>
          <a:lstStyle/>
          <a:p>
            <a:pPr>
              <a:spcBef>
                <a:spcPts val="0"/>
              </a:spcBef>
              <a:spcAft>
                <a:spcPts val="1200"/>
              </a:spcAft>
            </a:pPr>
            <a:r>
              <a:rPr lang="el-GR" sz="2800" b="1" dirty="0" smtClean="0"/>
              <a:t>Ενότητα </a:t>
            </a:r>
            <a:r>
              <a:rPr lang="en-US" sz="2800" b="1" dirty="0"/>
              <a:t>9</a:t>
            </a:r>
            <a:r>
              <a:rPr lang="el-GR" sz="2800" dirty="0" smtClean="0"/>
              <a:t>:</a:t>
            </a:r>
            <a:r>
              <a:rPr lang="en-US" sz="2800" dirty="0" smtClean="0"/>
              <a:t> </a:t>
            </a:r>
            <a:r>
              <a:rPr lang="el-GR" sz="2800" dirty="0"/>
              <a:t>Η Γνωστική και Γλωσσική Ανάπτυξη στη Νηπιακή </a:t>
            </a:r>
            <a:r>
              <a:rPr lang="el-GR" sz="2800" dirty="0" smtClean="0"/>
              <a:t>Ηλικία</a:t>
            </a:r>
          </a:p>
          <a:p>
            <a:pPr>
              <a:spcBef>
                <a:spcPts val="0"/>
              </a:spcBef>
              <a:spcAft>
                <a:spcPts val="1200"/>
              </a:spcAft>
            </a:pPr>
            <a:r>
              <a:rPr lang="el-GR" sz="2400" dirty="0" smtClean="0"/>
              <a:t>Δρ</a:t>
            </a:r>
            <a:r>
              <a:rPr lang="el-GR" sz="2400" dirty="0"/>
              <a:t>. Κατερίνα </a:t>
            </a:r>
            <a:r>
              <a:rPr lang="el-GR" sz="2400" dirty="0" err="1"/>
              <a:t>Μανιαδάκη</a:t>
            </a:r>
            <a:r>
              <a:rPr lang="el-GR" sz="2400" dirty="0"/>
              <a:t>, Ψυχολόγος</a:t>
            </a:r>
          </a:p>
          <a:p>
            <a:pPr>
              <a:spcBef>
                <a:spcPts val="0"/>
              </a:spcBef>
            </a:pPr>
            <a:r>
              <a:rPr lang="el-GR" sz="2400" dirty="0"/>
              <a:t>Τμήμα Κοινωνικής Εργασίας</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pPr marL="742950" indent="-742950">
              <a:buFont typeface="+mj-lt"/>
              <a:buAutoNum type="arabicPeriod"/>
            </a:pPr>
            <a:r>
              <a:rPr lang="el-GR" dirty="0" smtClean="0"/>
              <a:t>Μονόπλευρη ή «επικεντρωμένη σκέψη»</a:t>
            </a:r>
            <a:endParaRPr lang="el-GR" dirty="0"/>
          </a:p>
        </p:txBody>
      </p:sp>
      <p:sp>
        <p:nvSpPr>
          <p:cNvPr id="3" name="Θέση περιεχομένου 2"/>
          <p:cNvSpPr>
            <a:spLocks noGrp="1"/>
          </p:cNvSpPr>
          <p:nvPr>
            <p:ph idx="1"/>
          </p:nvPr>
        </p:nvSpPr>
        <p:spPr/>
        <p:txBody>
          <a:bodyPr/>
          <a:lstStyle/>
          <a:p>
            <a:r>
              <a:rPr lang="el-GR" dirty="0"/>
              <a:t>Τα νήπια τείνουν να </a:t>
            </a:r>
            <a:r>
              <a:rPr lang="el-GR" b="1" dirty="0">
                <a:solidFill>
                  <a:srgbClr val="820000"/>
                </a:solidFill>
              </a:rPr>
              <a:t>εστιάζουν την προσοχή τους </a:t>
            </a:r>
            <a:r>
              <a:rPr lang="el-GR" dirty="0"/>
              <a:t>σε μία μόνο προέχουσα  πλευρά του θέματος, αποκλείοντας όλες τις άλλες παραμέτρους</a:t>
            </a:r>
            <a:r>
              <a:rPr lang="el-GR" dirty="0" smtClean="0"/>
              <a:t>.</a:t>
            </a:r>
            <a:endParaRPr lang="el-GR" dirty="0"/>
          </a:p>
          <a:p>
            <a:r>
              <a:rPr lang="el-GR" dirty="0"/>
              <a:t>Τα κλασσικά πειράματα του </a:t>
            </a:r>
            <a:r>
              <a:rPr lang="el-GR" dirty="0" err="1"/>
              <a:t>Piaget</a:t>
            </a:r>
            <a:r>
              <a:rPr lang="el-GR" dirty="0"/>
              <a:t> για τη μελέτη αυτού του φαινομένου είναι τα </a:t>
            </a:r>
            <a:r>
              <a:rPr lang="el-GR" b="1" dirty="0">
                <a:solidFill>
                  <a:srgbClr val="820000"/>
                </a:solidFill>
              </a:rPr>
              <a:t>πειράματα διατήρησης.</a:t>
            </a:r>
          </a:p>
          <a:p>
            <a:endParaRPr lang="el-GR" dirty="0"/>
          </a:p>
          <a:p>
            <a:r>
              <a:rPr lang="el-GR" dirty="0"/>
              <a:t>Ικανότητα διατήρησης</a:t>
            </a:r>
          </a:p>
          <a:p>
            <a:pPr lvl="1"/>
            <a:r>
              <a:rPr lang="el-GR" dirty="0"/>
              <a:t>Η κατανόηση ότι </a:t>
            </a:r>
            <a:r>
              <a:rPr lang="el-GR" b="1" dirty="0">
                <a:solidFill>
                  <a:srgbClr val="820000"/>
                </a:solidFill>
              </a:rPr>
              <a:t>οι ιδιότητες ενός αντικειμένου παραμένουν οι ίδιες</a:t>
            </a:r>
            <a:r>
              <a:rPr lang="el-GR" dirty="0"/>
              <a:t> ακόμα και αν η εμφάνισή τους μπορεί να έχει αλλοιωθεί κατά κάποιον επιφανειακό τρόπο.</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a:solidFill>
                <a:prstClr val="black"/>
              </a:solidFill>
            </a:endParaRPr>
          </a:p>
        </p:txBody>
      </p:sp>
    </p:spTree>
    <p:extLst>
      <p:ext uri="{BB962C8B-B14F-4D97-AF65-F5344CB8AC3E}">
        <p14:creationId xmlns:p14="http://schemas.microsoft.com/office/powerpoint/2010/main" val="21393037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a:t>
            </a:r>
            <a:r>
              <a:rPr lang="el-GR" dirty="0" smtClean="0"/>
              <a:t> διατήρηση της ποσότητας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a:solidFill>
                <a:prstClr val="black"/>
              </a:solidFill>
            </a:endParaRPr>
          </a:p>
        </p:txBody>
      </p:sp>
      <p:grpSp>
        <p:nvGrpSpPr>
          <p:cNvPr id="26" name="Ομάδα 25"/>
          <p:cNvGrpSpPr/>
          <p:nvPr/>
        </p:nvGrpSpPr>
        <p:grpSpPr>
          <a:xfrm>
            <a:off x="755576" y="1556792"/>
            <a:ext cx="2880320" cy="3096344"/>
            <a:chOff x="755576" y="1556792"/>
            <a:chExt cx="2880320" cy="3096344"/>
          </a:xfrm>
        </p:grpSpPr>
        <p:sp>
          <p:nvSpPr>
            <p:cNvPr id="6" name="Ορθογώνιο 5"/>
            <p:cNvSpPr/>
            <p:nvPr/>
          </p:nvSpPr>
          <p:spPr>
            <a:xfrm>
              <a:off x="755576" y="1556792"/>
              <a:ext cx="2880320" cy="309634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7" name="Κύλινδρος 6"/>
            <p:cNvSpPr/>
            <p:nvPr/>
          </p:nvSpPr>
          <p:spPr>
            <a:xfrm>
              <a:off x="1043608" y="2996952"/>
              <a:ext cx="648072" cy="1152128"/>
            </a:xfrm>
            <a:prstGeom prst="can">
              <a:avLst>
                <a:gd name="adj" fmla="val 3338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8" name="Κύλινδρος 7"/>
            <p:cNvSpPr/>
            <p:nvPr/>
          </p:nvSpPr>
          <p:spPr>
            <a:xfrm>
              <a:off x="1043608" y="3262995"/>
              <a:ext cx="648072" cy="886084"/>
            </a:xfrm>
            <a:prstGeom prst="can">
              <a:avLst>
                <a:gd name="adj" fmla="val 2360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9" name="Κύλινδρος 8"/>
            <p:cNvSpPr/>
            <p:nvPr/>
          </p:nvSpPr>
          <p:spPr>
            <a:xfrm>
              <a:off x="1977974" y="2996952"/>
              <a:ext cx="648072" cy="1152128"/>
            </a:xfrm>
            <a:prstGeom prst="can">
              <a:avLst>
                <a:gd name="adj" fmla="val 3338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10" name="Κύλινδρος 9"/>
            <p:cNvSpPr/>
            <p:nvPr/>
          </p:nvSpPr>
          <p:spPr>
            <a:xfrm>
              <a:off x="1977974" y="3262994"/>
              <a:ext cx="648072" cy="886085"/>
            </a:xfrm>
            <a:prstGeom prst="can">
              <a:avLst>
                <a:gd name="adj" fmla="val 2360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11" name="Κύλινδρος 10"/>
            <p:cNvSpPr/>
            <p:nvPr/>
          </p:nvSpPr>
          <p:spPr>
            <a:xfrm>
              <a:off x="2982848" y="2348880"/>
              <a:ext cx="296246" cy="1800200"/>
            </a:xfrm>
            <a:prstGeom prst="can">
              <a:avLst>
                <a:gd name="adj" fmla="val 3338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cxnSp>
          <p:nvCxnSpPr>
            <p:cNvPr id="18" name="Γωνιακή σύνδεση 17"/>
            <p:cNvCxnSpPr/>
            <p:nvPr/>
          </p:nvCxnSpPr>
          <p:spPr>
            <a:xfrm flipV="1">
              <a:off x="2302010" y="2204864"/>
              <a:ext cx="828961" cy="648072"/>
            </a:xfrm>
            <a:prstGeom prst="bentConnector3">
              <a:avLst>
                <a:gd name="adj1" fmla="val 1946"/>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187624" y="4072611"/>
              <a:ext cx="360040" cy="430887"/>
            </a:xfrm>
            <a:prstGeom prst="rect">
              <a:avLst/>
            </a:prstGeom>
            <a:noFill/>
          </p:spPr>
          <p:txBody>
            <a:bodyPr wrap="square" rtlCol="0">
              <a:spAutoFit/>
            </a:bodyPr>
            <a:lstStyle/>
            <a:p>
              <a:r>
                <a:rPr lang="el-GR" sz="2200" dirty="0" smtClean="0">
                  <a:solidFill>
                    <a:prstClr val="black"/>
                  </a:solidFill>
                  <a:latin typeface="Calibri"/>
                </a:rPr>
                <a:t>Α</a:t>
              </a:r>
              <a:endParaRPr lang="el-GR" sz="2200" dirty="0">
                <a:solidFill>
                  <a:prstClr val="black"/>
                </a:solidFill>
                <a:latin typeface="Calibri"/>
              </a:endParaRPr>
            </a:p>
          </p:txBody>
        </p:sp>
        <p:sp>
          <p:nvSpPr>
            <p:cNvPr id="21" name="TextBox 20"/>
            <p:cNvSpPr txBox="1"/>
            <p:nvPr/>
          </p:nvSpPr>
          <p:spPr>
            <a:xfrm>
              <a:off x="2133622" y="4072610"/>
              <a:ext cx="360040" cy="430887"/>
            </a:xfrm>
            <a:prstGeom prst="rect">
              <a:avLst/>
            </a:prstGeom>
            <a:noFill/>
          </p:spPr>
          <p:txBody>
            <a:bodyPr wrap="square" rtlCol="0">
              <a:spAutoFit/>
            </a:bodyPr>
            <a:lstStyle/>
            <a:p>
              <a:r>
                <a:rPr lang="el-GR" sz="2200" dirty="0" smtClean="0">
                  <a:solidFill>
                    <a:prstClr val="black"/>
                  </a:solidFill>
                  <a:latin typeface="Calibri"/>
                </a:rPr>
                <a:t>Β</a:t>
              </a:r>
              <a:endParaRPr lang="el-GR" sz="2200" dirty="0">
                <a:solidFill>
                  <a:prstClr val="black"/>
                </a:solidFill>
                <a:latin typeface="Calibri"/>
              </a:endParaRPr>
            </a:p>
          </p:txBody>
        </p:sp>
        <p:sp>
          <p:nvSpPr>
            <p:cNvPr id="22" name="TextBox 21"/>
            <p:cNvSpPr txBox="1"/>
            <p:nvPr/>
          </p:nvSpPr>
          <p:spPr>
            <a:xfrm>
              <a:off x="2950951" y="4053054"/>
              <a:ext cx="360040" cy="430887"/>
            </a:xfrm>
            <a:prstGeom prst="rect">
              <a:avLst/>
            </a:prstGeom>
            <a:noFill/>
          </p:spPr>
          <p:txBody>
            <a:bodyPr wrap="square" rtlCol="0">
              <a:spAutoFit/>
            </a:bodyPr>
            <a:lstStyle/>
            <a:p>
              <a:r>
                <a:rPr lang="en-US" sz="2200" dirty="0" smtClean="0">
                  <a:solidFill>
                    <a:prstClr val="black"/>
                  </a:solidFill>
                  <a:latin typeface="Calibri"/>
                </a:rPr>
                <a:t>C</a:t>
              </a:r>
              <a:endParaRPr lang="el-GR" sz="2200" dirty="0">
                <a:solidFill>
                  <a:prstClr val="black"/>
                </a:solidFill>
                <a:latin typeface="Calibri"/>
              </a:endParaRPr>
            </a:p>
          </p:txBody>
        </p:sp>
        <p:sp>
          <p:nvSpPr>
            <p:cNvPr id="23" name="TextBox 22"/>
            <p:cNvSpPr txBox="1"/>
            <p:nvPr/>
          </p:nvSpPr>
          <p:spPr>
            <a:xfrm>
              <a:off x="827584" y="1556792"/>
              <a:ext cx="360040" cy="430887"/>
            </a:xfrm>
            <a:prstGeom prst="rect">
              <a:avLst/>
            </a:prstGeom>
            <a:noFill/>
          </p:spPr>
          <p:txBody>
            <a:bodyPr wrap="square" rtlCol="0">
              <a:spAutoFit/>
            </a:bodyPr>
            <a:lstStyle/>
            <a:p>
              <a:r>
                <a:rPr lang="en-US" sz="2200" dirty="0" smtClean="0">
                  <a:solidFill>
                    <a:prstClr val="black"/>
                  </a:solidFill>
                  <a:latin typeface="Calibri"/>
                </a:rPr>
                <a:t>I</a:t>
              </a:r>
              <a:endParaRPr lang="el-GR" sz="2200" dirty="0">
                <a:solidFill>
                  <a:prstClr val="black"/>
                </a:solidFill>
                <a:latin typeface="Calibri"/>
              </a:endParaRPr>
            </a:p>
          </p:txBody>
        </p:sp>
      </p:grpSp>
      <p:sp>
        <p:nvSpPr>
          <p:cNvPr id="24" name="TextBox 23"/>
          <p:cNvSpPr txBox="1"/>
          <p:nvPr/>
        </p:nvSpPr>
        <p:spPr>
          <a:xfrm>
            <a:off x="804682" y="4797152"/>
            <a:ext cx="2893150" cy="1107996"/>
          </a:xfrm>
          <a:prstGeom prst="rect">
            <a:avLst/>
          </a:prstGeom>
          <a:noFill/>
        </p:spPr>
        <p:txBody>
          <a:bodyPr wrap="square" rtlCol="0">
            <a:spAutoFit/>
          </a:bodyPr>
          <a:lstStyle/>
          <a:p>
            <a:r>
              <a:rPr lang="el-GR" sz="2200" dirty="0" smtClean="0">
                <a:solidFill>
                  <a:prstClr val="black"/>
                </a:solidFill>
                <a:latin typeface="Calibri"/>
              </a:rPr>
              <a:t>«Έχουν την ίδια ή διαφορετική ποσότητα νερού;»</a:t>
            </a:r>
            <a:endParaRPr lang="el-GR" sz="2200" dirty="0">
              <a:solidFill>
                <a:prstClr val="black"/>
              </a:solidFill>
              <a:latin typeface="Calibri"/>
            </a:endParaRPr>
          </a:p>
        </p:txBody>
      </p:sp>
      <p:grpSp>
        <p:nvGrpSpPr>
          <p:cNvPr id="40" name="Ομάδα 39"/>
          <p:cNvGrpSpPr/>
          <p:nvPr/>
        </p:nvGrpSpPr>
        <p:grpSpPr>
          <a:xfrm>
            <a:off x="5292080" y="1556792"/>
            <a:ext cx="2880320" cy="3096344"/>
            <a:chOff x="5292080" y="1556792"/>
            <a:chExt cx="2880320" cy="3096344"/>
          </a:xfrm>
        </p:grpSpPr>
        <p:grpSp>
          <p:nvGrpSpPr>
            <p:cNvPr id="27" name="Ομάδα 26"/>
            <p:cNvGrpSpPr/>
            <p:nvPr/>
          </p:nvGrpSpPr>
          <p:grpSpPr>
            <a:xfrm>
              <a:off x="5292080" y="1556792"/>
              <a:ext cx="2880320" cy="3096344"/>
              <a:chOff x="755576" y="1556792"/>
              <a:chExt cx="2880320" cy="3096344"/>
            </a:xfrm>
          </p:grpSpPr>
          <p:sp>
            <p:nvSpPr>
              <p:cNvPr id="28" name="Ορθογώνιο 27"/>
              <p:cNvSpPr/>
              <p:nvPr/>
            </p:nvSpPr>
            <p:spPr>
              <a:xfrm>
                <a:off x="755576" y="1556792"/>
                <a:ext cx="2880320" cy="309634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29" name="Κύλινδρος 28"/>
              <p:cNvSpPr/>
              <p:nvPr/>
            </p:nvSpPr>
            <p:spPr>
              <a:xfrm>
                <a:off x="1043608" y="2996952"/>
                <a:ext cx="648072" cy="1152128"/>
              </a:xfrm>
              <a:prstGeom prst="can">
                <a:avLst>
                  <a:gd name="adj" fmla="val 3338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30" name="Κύλινδρος 29"/>
              <p:cNvSpPr/>
              <p:nvPr/>
            </p:nvSpPr>
            <p:spPr>
              <a:xfrm>
                <a:off x="1043608" y="3262995"/>
                <a:ext cx="648072" cy="886084"/>
              </a:xfrm>
              <a:prstGeom prst="can">
                <a:avLst>
                  <a:gd name="adj" fmla="val 2360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31" name="Κύλινδρος 30"/>
              <p:cNvSpPr/>
              <p:nvPr/>
            </p:nvSpPr>
            <p:spPr>
              <a:xfrm>
                <a:off x="1977974" y="2996952"/>
                <a:ext cx="648072" cy="1152128"/>
              </a:xfrm>
              <a:prstGeom prst="can">
                <a:avLst>
                  <a:gd name="adj" fmla="val 3338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33" name="Κύλινδρος 32"/>
              <p:cNvSpPr/>
              <p:nvPr/>
            </p:nvSpPr>
            <p:spPr>
              <a:xfrm>
                <a:off x="2982848" y="2348880"/>
                <a:ext cx="296246" cy="1800200"/>
              </a:xfrm>
              <a:prstGeom prst="can">
                <a:avLst>
                  <a:gd name="adj" fmla="val 3338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cxnSp>
            <p:nvCxnSpPr>
              <p:cNvPr id="34" name="Γωνιακή σύνδεση 33"/>
              <p:cNvCxnSpPr/>
              <p:nvPr/>
            </p:nvCxnSpPr>
            <p:spPr>
              <a:xfrm flipV="1">
                <a:off x="2302010" y="2204864"/>
                <a:ext cx="828961" cy="648072"/>
              </a:xfrm>
              <a:prstGeom prst="bentConnector3">
                <a:avLst>
                  <a:gd name="adj1" fmla="val 1946"/>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187624" y="4072611"/>
                <a:ext cx="360040" cy="430887"/>
              </a:xfrm>
              <a:prstGeom prst="rect">
                <a:avLst/>
              </a:prstGeom>
              <a:noFill/>
            </p:spPr>
            <p:txBody>
              <a:bodyPr wrap="square" rtlCol="0">
                <a:spAutoFit/>
              </a:bodyPr>
              <a:lstStyle/>
              <a:p>
                <a:r>
                  <a:rPr lang="el-GR" sz="2200" dirty="0" smtClean="0">
                    <a:solidFill>
                      <a:prstClr val="black"/>
                    </a:solidFill>
                    <a:latin typeface="Calibri"/>
                  </a:rPr>
                  <a:t>Α</a:t>
                </a:r>
                <a:endParaRPr lang="el-GR" sz="2200" dirty="0">
                  <a:solidFill>
                    <a:prstClr val="black"/>
                  </a:solidFill>
                  <a:latin typeface="Calibri"/>
                </a:endParaRPr>
              </a:p>
            </p:txBody>
          </p:sp>
          <p:sp>
            <p:nvSpPr>
              <p:cNvPr id="36" name="TextBox 35"/>
              <p:cNvSpPr txBox="1"/>
              <p:nvPr/>
            </p:nvSpPr>
            <p:spPr>
              <a:xfrm>
                <a:off x="2133622" y="4072610"/>
                <a:ext cx="360040" cy="430887"/>
              </a:xfrm>
              <a:prstGeom prst="rect">
                <a:avLst/>
              </a:prstGeom>
              <a:noFill/>
            </p:spPr>
            <p:txBody>
              <a:bodyPr wrap="square" rtlCol="0">
                <a:spAutoFit/>
              </a:bodyPr>
              <a:lstStyle/>
              <a:p>
                <a:r>
                  <a:rPr lang="el-GR" sz="2200" dirty="0" smtClean="0">
                    <a:solidFill>
                      <a:prstClr val="black"/>
                    </a:solidFill>
                    <a:latin typeface="Calibri"/>
                  </a:rPr>
                  <a:t>Β</a:t>
                </a:r>
                <a:endParaRPr lang="el-GR" sz="2200" dirty="0">
                  <a:solidFill>
                    <a:prstClr val="black"/>
                  </a:solidFill>
                  <a:latin typeface="Calibri"/>
                </a:endParaRPr>
              </a:p>
            </p:txBody>
          </p:sp>
          <p:sp>
            <p:nvSpPr>
              <p:cNvPr id="37" name="TextBox 36"/>
              <p:cNvSpPr txBox="1"/>
              <p:nvPr/>
            </p:nvSpPr>
            <p:spPr>
              <a:xfrm>
                <a:off x="2950951" y="4053054"/>
                <a:ext cx="360040" cy="430887"/>
              </a:xfrm>
              <a:prstGeom prst="rect">
                <a:avLst/>
              </a:prstGeom>
              <a:noFill/>
            </p:spPr>
            <p:txBody>
              <a:bodyPr wrap="square" rtlCol="0">
                <a:spAutoFit/>
              </a:bodyPr>
              <a:lstStyle/>
              <a:p>
                <a:r>
                  <a:rPr lang="en-US" sz="2200" dirty="0" smtClean="0">
                    <a:solidFill>
                      <a:prstClr val="black"/>
                    </a:solidFill>
                    <a:latin typeface="Calibri"/>
                  </a:rPr>
                  <a:t>C</a:t>
                </a:r>
                <a:endParaRPr lang="el-GR" sz="2200" dirty="0">
                  <a:solidFill>
                    <a:prstClr val="black"/>
                  </a:solidFill>
                  <a:latin typeface="Calibri"/>
                </a:endParaRPr>
              </a:p>
            </p:txBody>
          </p:sp>
          <p:sp>
            <p:nvSpPr>
              <p:cNvPr id="38" name="TextBox 37"/>
              <p:cNvSpPr txBox="1"/>
              <p:nvPr/>
            </p:nvSpPr>
            <p:spPr>
              <a:xfrm>
                <a:off x="827584" y="1556792"/>
                <a:ext cx="360040" cy="430887"/>
              </a:xfrm>
              <a:prstGeom prst="rect">
                <a:avLst/>
              </a:prstGeom>
              <a:noFill/>
            </p:spPr>
            <p:txBody>
              <a:bodyPr wrap="square" rtlCol="0">
                <a:spAutoFit/>
              </a:bodyPr>
              <a:lstStyle/>
              <a:p>
                <a:r>
                  <a:rPr lang="en-US" sz="2200" dirty="0" smtClean="0">
                    <a:solidFill>
                      <a:prstClr val="black"/>
                    </a:solidFill>
                    <a:latin typeface="Calibri"/>
                  </a:rPr>
                  <a:t>I</a:t>
                </a:r>
                <a:r>
                  <a:rPr lang="el-GR" sz="2200" dirty="0" smtClean="0">
                    <a:solidFill>
                      <a:prstClr val="black"/>
                    </a:solidFill>
                    <a:latin typeface="Calibri"/>
                  </a:rPr>
                  <a:t>Ι</a:t>
                </a:r>
                <a:endParaRPr lang="el-GR" sz="2200" dirty="0">
                  <a:solidFill>
                    <a:prstClr val="black"/>
                  </a:solidFill>
                  <a:latin typeface="Calibri"/>
                </a:endParaRPr>
              </a:p>
            </p:txBody>
          </p:sp>
        </p:grpSp>
        <p:sp>
          <p:nvSpPr>
            <p:cNvPr id="39" name="Κύλινδρος 38"/>
            <p:cNvSpPr/>
            <p:nvPr/>
          </p:nvSpPr>
          <p:spPr>
            <a:xfrm>
              <a:off x="7533381" y="2564904"/>
              <a:ext cx="282217" cy="1584175"/>
            </a:xfrm>
            <a:prstGeom prst="can">
              <a:avLst>
                <a:gd name="adj" fmla="val 2360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grpSp>
      <p:sp>
        <p:nvSpPr>
          <p:cNvPr id="41" name="TextBox 40"/>
          <p:cNvSpPr txBox="1"/>
          <p:nvPr/>
        </p:nvSpPr>
        <p:spPr>
          <a:xfrm>
            <a:off x="5301373" y="4680426"/>
            <a:ext cx="2893150" cy="1107996"/>
          </a:xfrm>
          <a:prstGeom prst="rect">
            <a:avLst/>
          </a:prstGeom>
          <a:noFill/>
        </p:spPr>
        <p:txBody>
          <a:bodyPr wrap="square" rtlCol="0">
            <a:spAutoFit/>
          </a:bodyPr>
          <a:lstStyle/>
          <a:p>
            <a:r>
              <a:rPr lang="el-GR" sz="2200" dirty="0" smtClean="0">
                <a:solidFill>
                  <a:prstClr val="black"/>
                </a:solidFill>
                <a:latin typeface="Calibri"/>
              </a:rPr>
              <a:t>«Τώρα έχουν την ίδια ή διαφορετική ποσότητα νερού;»</a:t>
            </a:r>
            <a:endParaRPr lang="el-GR" sz="2200" dirty="0">
              <a:solidFill>
                <a:prstClr val="black"/>
              </a:solidFill>
              <a:latin typeface="Calibri"/>
            </a:endParaRPr>
          </a:p>
        </p:txBody>
      </p:sp>
    </p:spTree>
    <p:extLst>
      <p:ext uri="{BB962C8B-B14F-4D97-AF65-F5344CB8AC3E}">
        <p14:creationId xmlns:p14="http://schemas.microsoft.com/office/powerpoint/2010/main" val="10734751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Πιθανές απαντήσεις των νηπίων</a:t>
            </a:r>
            <a:endParaRPr lang="el-GR" dirty="0"/>
          </a:p>
        </p:txBody>
      </p:sp>
      <p:sp>
        <p:nvSpPr>
          <p:cNvPr id="3" name="Θέση περιεχομένου 2"/>
          <p:cNvSpPr>
            <a:spLocks noGrp="1"/>
          </p:cNvSpPr>
          <p:nvPr>
            <p:ph idx="1"/>
          </p:nvPr>
        </p:nvSpPr>
        <p:spPr>
          <a:xfrm>
            <a:off x="467544" y="1556792"/>
            <a:ext cx="8229600" cy="3168352"/>
          </a:xfrm>
        </p:spPr>
        <p:txBody>
          <a:bodyPr/>
          <a:lstStyle/>
          <a:p>
            <a:r>
              <a:rPr lang="el-GR" dirty="0"/>
              <a:t>Έχει περισσότερο νερό γιατί είναι ψηλότερο.</a:t>
            </a:r>
          </a:p>
          <a:p>
            <a:r>
              <a:rPr lang="el-GR" dirty="0"/>
              <a:t>Έχει περισσότερο νερό γιατί είναι μεγαλύτερο.</a:t>
            </a:r>
          </a:p>
          <a:p>
            <a:r>
              <a:rPr lang="el-GR" dirty="0"/>
              <a:t>Έχει περισσότερο νερό γιατί το έχυσες εκεί.</a:t>
            </a:r>
          </a:p>
          <a:p>
            <a:r>
              <a:rPr lang="el-GR" dirty="0"/>
              <a:t>Έχει περισσότερο νερό γιατί έτσι φαίνεται.</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a:solidFill>
                <a:prstClr val="black"/>
              </a:solidFill>
            </a:endParaRPr>
          </a:p>
        </p:txBody>
      </p:sp>
    </p:spTree>
    <p:extLst>
      <p:ext uri="{BB962C8B-B14F-4D97-AF65-F5344CB8AC3E}">
        <p14:creationId xmlns:p14="http://schemas.microsoft.com/office/powerpoint/2010/main" val="2711529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Οι επιδόσεις των νηπίων στο πείραμα διατήρησης της ποσότητας</a:t>
            </a:r>
            <a:endParaRPr lang="el-GR" dirty="0"/>
          </a:p>
        </p:txBody>
      </p:sp>
      <p:sp>
        <p:nvSpPr>
          <p:cNvPr id="3" name="Θέση περιεχομένου 2"/>
          <p:cNvSpPr>
            <a:spLocks noGrp="1"/>
          </p:cNvSpPr>
          <p:nvPr>
            <p:ph idx="1"/>
          </p:nvPr>
        </p:nvSpPr>
        <p:spPr>
          <a:xfrm>
            <a:off x="457200" y="1772816"/>
            <a:ext cx="8229600" cy="3024336"/>
          </a:xfrm>
        </p:spPr>
        <p:txBody>
          <a:bodyPr/>
          <a:lstStyle/>
          <a:p>
            <a:r>
              <a:rPr lang="el-GR" dirty="0"/>
              <a:t>Τα νήπια 3 και 4 ετών συνήθως θεωρούν ότι η ποσότητα του νερού αυξήθηκε με κάποιο τρόπο. </a:t>
            </a:r>
          </a:p>
          <a:p>
            <a:r>
              <a:rPr lang="el-GR" dirty="0"/>
              <a:t>Αυτό συμβαίνει διότι </a:t>
            </a:r>
            <a:r>
              <a:rPr lang="el-GR" b="1" dirty="0">
                <a:solidFill>
                  <a:srgbClr val="820000"/>
                </a:solidFill>
              </a:rPr>
              <a:t>επικεντρώνουν την προσοχή τους σε μία μόνο διάσταση του προβλήματος, </a:t>
            </a:r>
            <a:r>
              <a:rPr lang="el-GR" dirty="0"/>
              <a:t>στην περίπτωση αυτή στη στάθμη του νερού μέσα στο δοχείο.</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a:solidFill>
                <a:prstClr val="black"/>
              </a:solidFill>
            </a:endParaRPr>
          </a:p>
        </p:txBody>
      </p:sp>
    </p:spTree>
    <p:extLst>
      <p:ext uri="{BB962C8B-B14F-4D97-AF65-F5344CB8AC3E}">
        <p14:creationId xmlns:p14="http://schemas.microsoft.com/office/powerpoint/2010/main" val="16826966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Η διατήρηση του αριθμού</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a:solidFill>
                <a:prstClr val="black"/>
              </a:solidFill>
            </a:endParaRPr>
          </a:p>
        </p:txBody>
      </p:sp>
      <p:grpSp>
        <p:nvGrpSpPr>
          <p:cNvPr id="29" name="Ομάδα 28"/>
          <p:cNvGrpSpPr/>
          <p:nvPr/>
        </p:nvGrpSpPr>
        <p:grpSpPr>
          <a:xfrm>
            <a:off x="2123728" y="1700808"/>
            <a:ext cx="5229225" cy="3779837"/>
            <a:chOff x="1835150" y="1773238"/>
            <a:chExt cx="5229225" cy="3779837"/>
          </a:xfrm>
        </p:grpSpPr>
        <p:sp>
          <p:nvSpPr>
            <p:cNvPr id="5" name="Oval 34"/>
            <p:cNvSpPr>
              <a:spLocks noChangeArrowheads="1"/>
            </p:cNvSpPr>
            <p:nvPr/>
          </p:nvSpPr>
          <p:spPr bwMode="auto">
            <a:xfrm>
              <a:off x="6559550" y="1773238"/>
              <a:ext cx="504825" cy="503237"/>
            </a:xfrm>
            <a:prstGeom prst="ellipse">
              <a:avLst/>
            </a:prstGeom>
            <a:solidFill>
              <a:srgbClr val="820000"/>
            </a:solidFill>
            <a:ln w="12700" cap="sq">
              <a:solidFill>
                <a:srgbClr val="820000"/>
              </a:solidFill>
              <a:round/>
              <a:headEnd type="none" w="sm" len="sm"/>
              <a:tailEnd type="none" w="sm" len="sm"/>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solidFill>
                  <a:prstClr val="black"/>
                </a:solidFill>
              </a:endParaRPr>
            </a:p>
          </p:txBody>
        </p:sp>
        <p:sp>
          <p:nvSpPr>
            <p:cNvPr id="6" name="Oval 35"/>
            <p:cNvSpPr>
              <a:spLocks noChangeArrowheads="1"/>
            </p:cNvSpPr>
            <p:nvPr/>
          </p:nvSpPr>
          <p:spPr bwMode="auto">
            <a:xfrm>
              <a:off x="1835150" y="1773238"/>
              <a:ext cx="504825" cy="503237"/>
            </a:xfrm>
            <a:prstGeom prst="ellipse">
              <a:avLst/>
            </a:prstGeom>
            <a:solidFill>
              <a:srgbClr val="820000"/>
            </a:solidFill>
            <a:ln w="12700" cap="sq">
              <a:solidFill>
                <a:srgbClr val="820000"/>
              </a:solidFill>
              <a:round/>
              <a:headEnd type="none" w="sm" len="sm"/>
              <a:tailEnd type="none" w="sm" len="sm"/>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solidFill>
                  <a:prstClr val="black"/>
                </a:solidFill>
              </a:endParaRPr>
            </a:p>
          </p:txBody>
        </p:sp>
        <p:sp>
          <p:nvSpPr>
            <p:cNvPr id="7" name="Oval 36"/>
            <p:cNvSpPr>
              <a:spLocks noChangeArrowheads="1"/>
            </p:cNvSpPr>
            <p:nvPr/>
          </p:nvSpPr>
          <p:spPr bwMode="auto">
            <a:xfrm>
              <a:off x="3724275" y="1773238"/>
              <a:ext cx="504825" cy="503237"/>
            </a:xfrm>
            <a:prstGeom prst="ellipse">
              <a:avLst/>
            </a:prstGeom>
            <a:solidFill>
              <a:srgbClr val="820000"/>
            </a:solidFill>
            <a:ln w="12700" cap="sq">
              <a:solidFill>
                <a:srgbClr val="820000"/>
              </a:solidFill>
              <a:round/>
              <a:headEnd type="none" w="sm" len="sm"/>
              <a:tailEnd type="none" w="sm" len="sm"/>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solidFill>
                  <a:prstClr val="black"/>
                </a:solidFill>
              </a:endParaRPr>
            </a:p>
          </p:txBody>
        </p:sp>
        <p:sp>
          <p:nvSpPr>
            <p:cNvPr id="8" name="Oval 37"/>
            <p:cNvSpPr>
              <a:spLocks noChangeArrowheads="1"/>
            </p:cNvSpPr>
            <p:nvPr/>
          </p:nvSpPr>
          <p:spPr bwMode="auto">
            <a:xfrm>
              <a:off x="2779713" y="1773238"/>
              <a:ext cx="504825" cy="503237"/>
            </a:xfrm>
            <a:prstGeom prst="ellipse">
              <a:avLst/>
            </a:prstGeom>
            <a:solidFill>
              <a:srgbClr val="820000"/>
            </a:solidFill>
            <a:ln w="12700" cap="sq">
              <a:solidFill>
                <a:srgbClr val="820000"/>
              </a:solidFill>
              <a:round/>
              <a:headEnd type="none" w="sm" len="sm"/>
              <a:tailEnd type="none" w="sm" len="sm"/>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solidFill>
                  <a:prstClr val="black"/>
                </a:solidFill>
              </a:endParaRPr>
            </a:p>
          </p:txBody>
        </p:sp>
        <p:sp>
          <p:nvSpPr>
            <p:cNvPr id="9" name="Oval 38"/>
            <p:cNvSpPr>
              <a:spLocks noChangeArrowheads="1"/>
            </p:cNvSpPr>
            <p:nvPr/>
          </p:nvSpPr>
          <p:spPr bwMode="auto">
            <a:xfrm>
              <a:off x="4670425" y="1773238"/>
              <a:ext cx="504825" cy="503237"/>
            </a:xfrm>
            <a:prstGeom prst="ellipse">
              <a:avLst/>
            </a:prstGeom>
            <a:solidFill>
              <a:srgbClr val="820000"/>
            </a:solidFill>
            <a:ln w="12700" cap="sq">
              <a:solidFill>
                <a:srgbClr val="820000"/>
              </a:solidFill>
              <a:round/>
              <a:headEnd type="none" w="sm" len="sm"/>
              <a:tailEnd type="none" w="sm" len="sm"/>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solidFill>
                  <a:prstClr val="black"/>
                </a:solidFill>
              </a:endParaRPr>
            </a:p>
          </p:txBody>
        </p:sp>
        <p:sp>
          <p:nvSpPr>
            <p:cNvPr id="10" name="Oval 39"/>
            <p:cNvSpPr>
              <a:spLocks noChangeArrowheads="1"/>
            </p:cNvSpPr>
            <p:nvPr/>
          </p:nvSpPr>
          <p:spPr bwMode="auto">
            <a:xfrm>
              <a:off x="5614988" y="1773238"/>
              <a:ext cx="504825" cy="503237"/>
            </a:xfrm>
            <a:prstGeom prst="ellipse">
              <a:avLst/>
            </a:prstGeom>
            <a:solidFill>
              <a:srgbClr val="820000"/>
            </a:solidFill>
            <a:ln w="12700" cap="sq">
              <a:solidFill>
                <a:srgbClr val="820000"/>
              </a:solidFill>
              <a:round/>
              <a:headEnd type="none" w="sm" len="sm"/>
              <a:tailEnd type="none" w="sm" len="sm"/>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solidFill>
                  <a:prstClr val="black"/>
                </a:solidFill>
              </a:endParaRPr>
            </a:p>
          </p:txBody>
        </p:sp>
        <p:sp>
          <p:nvSpPr>
            <p:cNvPr id="11" name="Oval 40"/>
            <p:cNvSpPr>
              <a:spLocks noChangeArrowheads="1"/>
            </p:cNvSpPr>
            <p:nvPr/>
          </p:nvSpPr>
          <p:spPr bwMode="auto">
            <a:xfrm>
              <a:off x="1835150" y="2493963"/>
              <a:ext cx="504825" cy="503237"/>
            </a:xfrm>
            <a:prstGeom prst="ellipse">
              <a:avLst/>
            </a:prstGeom>
            <a:solidFill>
              <a:srgbClr val="236738"/>
            </a:solidFill>
            <a:ln w="12700" cap="sq">
              <a:solidFill>
                <a:srgbClr val="236738"/>
              </a:solidFill>
              <a:round/>
              <a:headEnd type="none" w="sm" len="sm"/>
              <a:tailEnd type="none" w="sm" len="sm"/>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solidFill>
                  <a:prstClr val="black"/>
                </a:solidFill>
              </a:endParaRPr>
            </a:p>
          </p:txBody>
        </p:sp>
        <p:sp>
          <p:nvSpPr>
            <p:cNvPr id="12" name="Oval 41"/>
            <p:cNvSpPr>
              <a:spLocks noChangeArrowheads="1"/>
            </p:cNvSpPr>
            <p:nvPr/>
          </p:nvSpPr>
          <p:spPr bwMode="auto">
            <a:xfrm>
              <a:off x="2779713" y="2493963"/>
              <a:ext cx="504825" cy="503237"/>
            </a:xfrm>
            <a:prstGeom prst="ellipse">
              <a:avLst/>
            </a:prstGeom>
            <a:solidFill>
              <a:srgbClr val="236738"/>
            </a:solidFill>
            <a:ln w="12700" cap="sq">
              <a:solidFill>
                <a:srgbClr val="236738"/>
              </a:solidFill>
              <a:round/>
              <a:headEnd type="none" w="sm" len="sm"/>
              <a:tailEnd type="none" w="sm" len="sm"/>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solidFill>
                  <a:prstClr val="black"/>
                </a:solidFill>
              </a:endParaRPr>
            </a:p>
          </p:txBody>
        </p:sp>
        <p:sp>
          <p:nvSpPr>
            <p:cNvPr id="13" name="Oval 42"/>
            <p:cNvSpPr>
              <a:spLocks noChangeArrowheads="1"/>
            </p:cNvSpPr>
            <p:nvPr/>
          </p:nvSpPr>
          <p:spPr bwMode="auto">
            <a:xfrm>
              <a:off x="3724275" y="2493963"/>
              <a:ext cx="504825" cy="503237"/>
            </a:xfrm>
            <a:prstGeom prst="ellipse">
              <a:avLst/>
            </a:prstGeom>
            <a:solidFill>
              <a:srgbClr val="236738"/>
            </a:solidFill>
            <a:ln w="12700" cap="sq">
              <a:solidFill>
                <a:srgbClr val="236738"/>
              </a:solidFill>
              <a:round/>
              <a:headEnd type="none" w="sm" len="sm"/>
              <a:tailEnd type="none" w="sm" len="sm"/>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solidFill>
                  <a:prstClr val="black"/>
                </a:solidFill>
              </a:endParaRPr>
            </a:p>
          </p:txBody>
        </p:sp>
        <p:sp>
          <p:nvSpPr>
            <p:cNvPr id="14" name="Oval 43"/>
            <p:cNvSpPr>
              <a:spLocks noChangeArrowheads="1"/>
            </p:cNvSpPr>
            <p:nvPr/>
          </p:nvSpPr>
          <p:spPr bwMode="auto">
            <a:xfrm>
              <a:off x="4670425" y="2493963"/>
              <a:ext cx="504825" cy="503237"/>
            </a:xfrm>
            <a:prstGeom prst="ellipse">
              <a:avLst/>
            </a:prstGeom>
            <a:solidFill>
              <a:srgbClr val="236738"/>
            </a:solidFill>
            <a:ln w="12700" cap="sq">
              <a:solidFill>
                <a:srgbClr val="236738"/>
              </a:solidFill>
              <a:round/>
              <a:headEnd type="none" w="sm" len="sm"/>
              <a:tailEnd type="none" w="sm" len="sm"/>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solidFill>
                  <a:prstClr val="black"/>
                </a:solidFill>
              </a:endParaRPr>
            </a:p>
          </p:txBody>
        </p:sp>
        <p:sp>
          <p:nvSpPr>
            <p:cNvPr id="15" name="Oval 44"/>
            <p:cNvSpPr>
              <a:spLocks noChangeArrowheads="1"/>
            </p:cNvSpPr>
            <p:nvPr/>
          </p:nvSpPr>
          <p:spPr bwMode="auto">
            <a:xfrm>
              <a:off x="5614988" y="2493963"/>
              <a:ext cx="504825" cy="503237"/>
            </a:xfrm>
            <a:prstGeom prst="ellipse">
              <a:avLst/>
            </a:prstGeom>
            <a:solidFill>
              <a:srgbClr val="236738"/>
            </a:solidFill>
            <a:ln w="12700" cap="sq">
              <a:solidFill>
                <a:srgbClr val="236738"/>
              </a:solidFill>
              <a:round/>
              <a:headEnd type="none" w="sm" len="sm"/>
              <a:tailEnd type="none" w="sm" len="sm"/>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solidFill>
                  <a:prstClr val="black"/>
                </a:solidFill>
              </a:endParaRPr>
            </a:p>
          </p:txBody>
        </p:sp>
        <p:sp>
          <p:nvSpPr>
            <p:cNvPr id="16" name="Oval 45"/>
            <p:cNvSpPr>
              <a:spLocks noChangeArrowheads="1"/>
            </p:cNvSpPr>
            <p:nvPr/>
          </p:nvSpPr>
          <p:spPr bwMode="auto">
            <a:xfrm>
              <a:off x="6559550" y="2493963"/>
              <a:ext cx="504825" cy="503237"/>
            </a:xfrm>
            <a:prstGeom prst="ellipse">
              <a:avLst/>
            </a:prstGeom>
            <a:solidFill>
              <a:srgbClr val="236738"/>
            </a:solidFill>
            <a:ln w="12700" cap="sq">
              <a:solidFill>
                <a:srgbClr val="236738"/>
              </a:solidFill>
              <a:round/>
              <a:headEnd type="none" w="sm" len="sm"/>
              <a:tailEnd type="none" w="sm" len="sm"/>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solidFill>
                  <a:prstClr val="black"/>
                </a:solidFill>
              </a:endParaRPr>
            </a:p>
          </p:txBody>
        </p:sp>
        <p:sp>
          <p:nvSpPr>
            <p:cNvPr id="17" name="Oval 46"/>
            <p:cNvSpPr>
              <a:spLocks noChangeArrowheads="1"/>
            </p:cNvSpPr>
            <p:nvPr/>
          </p:nvSpPr>
          <p:spPr bwMode="auto">
            <a:xfrm>
              <a:off x="6559550" y="3789363"/>
              <a:ext cx="504825" cy="503237"/>
            </a:xfrm>
            <a:prstGeom prst="ellipse">
              <a:avLst/>
            </a:prstGeom>
            <a:solidFill>
              <a:srgbClr val="820000"/>
            </a:solidFill>
            <a:ln w="12700" cap="sq">
              <a:solidFill>
                <a:srgbClr val="820000"/>
              </a:solidFill>
              <a:round/>
              <a:headEnd type="none" w="sm" len="sm"/>
              <a:tailEnd type="none" w="sm" len="sm"/>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solidFill>
                  <a:prstClr val="black"/>
                </a:solidFill>
              </a:endParaRPr>
            </a:p>
          </p:txBody>
        </p:sp>
        <p:sp>
          <p:nvSpPr>
            <p:cNvPr id="18" name="Oval 47"/>
            <p:cNvSpPr>
              <a:spLocks noChangeArrowheads="1"/>
            </p:cNvSpPr>
            <p:nvPr/>
          </p:nvSpPr>
          <p:spPr bwMode="auto">
            <a:xfrm>
              <a:off x="1835150" y="3789363"/>
              <a:ext cx="504825" cy="503237"/>
            </a:xfrm>
            <a:prstGeom prst="ellipse">
              <a:avLst/>
            </a:prstGeom>
            <a:solidFill>
              <a:srgbClr val="820000"/>
            </a:solidFill>
            <a:ln w="12700" cap="sq">
              <a:solidFill>
                <a:srgbClr val="820000"/>
              </a:solidFill>
              <a:round/>
              <a:headEnd type="none" w="sm" len="sm"/>
              <a:tailEnd type="none" w="sm" len="sm"/>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solidFill>
                  <a:prstClr val="black"/>
                </a:solidFill>
              </a:endParaRPr>
            </a:p>
          </p:txBody>
        </p:sp>
        <p:sp>
          <p:nvSpPr>
            <p:cNvPr id="19" name="Oval 48"/>
            <p:cNvSpPr>
              <a:spLocks noChangeArrowheads="1"/>
            </p:cNvSpPr>
            <p:nvPr/>
          </p:nvSpPr>
          <p:spPr bwMode="auto">
            <a:xfrm>
              <a:off x="3724275" y="3789363"/>
              <a:ext cx="504825" cy="503237"/>
            </a:xfrm>
            <a:prstGeom prst="ellipse">
              <a:avLst/>
            </a:prstGeom>
            <a:solidFill>
              <a:srgbClr val="820000"/>
            </a:solidFill>
            <a:ln w="12700" cap="sq">
              <a:solidFill>
                <a:srgbClr val="820000"/>
              </a:solidFill>
              <a:round/>
              <a:headEnd type="none" w="sm" len="sm"/>
              <a:tailEnd type="none" w="sm" len="sm"/>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solidFill>
                  <a:prstClr val="black"/>
                </a:solidFill>
              </a:endParaRPr>
            </a:p>
          </p:txBody>
        </p:sp>
        <p:sp>
          <p:nvSpPr>
            <p:cNvPr id="20" name="Oval 49"/>
            <p:cNvSpPr>
              <a:spLocks noChangeArrowheads="1"/>
            </p:cNvSpPr>
            <p:nvPr/>
          </p:nvSpPr>
          <p:spPr bwMode="auto">
            <a:xfrm>
              <a:off x="2779713" y="3789363"/>
              <a:ext cx="504825" cy="503237"/>
            </a:xfrm>
            <a:prstGeom prst="ellipse">
              <a:avLst/>
            </a:prstGeom>
            <a:solidFill>
              <a:srgbClr val="820000"/>
            </a:solidFill>
            <a:ln w="12700" cap="sq">
              <a:solidFill>
                <a:srgbClr val="820000"/>
              </a:solidFill>
              <a:round/>
              <a:headEnd type="none" w="sm" len="sm"/>
              <a:tailEnd type="none" w="sm" len="sm"/>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solidFill>
                  <a:prstClr val="black"/>
                </a:solidFill>
              </a:endParaRPr>
            </a:p>
          </p:txBody>
        </p:sp>
        <p:sp>
          <p:nvSpPr>
            <p:cNvPr id="21" name="Oval 50"/>
            <p:cNvSpPr>
              <a:spLocks noChangeArrowheads="1"/>
            </p:cNvSpPr>
            <p:nvPr/>
          </p:nvSpPr>
          <p:spPr bwMode="auto">
            <a:xfrm>
              <a:off x="4670425" y="3789363"/>
              <a:ext cx="504825" cy="503237"/>
            </a:xfrm>
            <a:prstGeom prst="ellipse">
              <a:avLst/>
            </a:prstGeom>
            <a:solidFill>
              <a:srgbClr val="820000"/>
            </a:solidFill>
            <a:ln w="12700" cap="sq">
              <a:solidFill>
                <a:srgbClr val="820000"/>
              </a:solidFill>
              <a:round/>
              <a:headEnd type="none" w="sm" len="sm"/>
              <a:tailEnd type="none" w="sm" len="sm"/>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solidFill>
                  <a:prstClr val="black"/>
                </a:solidFill>
              </a:endParaRPr>
            </a:p>
          </p:txBody>
        </p:sp>
        <p:sp>
          <p:nvSpPr>
            <p:cNvPr id="22" name="Oval 51"/>
            <p:cNvSpPr>
              <a:spLocks noChangeArrowheads="1"/>
            </p:cNvSpPr>
            <p:nvPr/>
          </p:nvSpPr>
          <p:spPr bwMode="auto">
            <a:xfrm>
              <a:off x="5614988" y="3789363"/>
              <a:ext cx="504825" cy="503237"/>
            </a:xfrm>
            <a:prstGeom prst="ellipse">
              <a:avLst/>
            </a:prstGeom>
            <a:solidFill>
              <a:srgbClr val="820000"/>
            </a:solidFill>
            <a:ln w="12700" cap="sq">
              <a:solidFill>
                <a:srgbClr val="820000"/>
              </a:solidFill>
              <a:round/>
              <a:headEnd type="none" w="sm" len="sm"/>
              <a:tailEnd type="none" w="sm" len="sm"/>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solidFill>
                  <a:prstClr val="black"/>
                </a:solidFill>
              </a:endParaRPr>
            </a:p>
          </p:txBody>
        </p:sp>
        <p:sp>
          <p:nvSpPr>
            <p:cNvPr id="23" name="Oval 52"/>
            <p:cNvSpPr>
              <a:spLocks noChangeArrowheads="1"/>
            </p:cNvSpPr>
            <p:nvPr/>
          </p:nvSpPr>
          <p:spPr bwMode="auto">
            <a:xfrm>
              <a:off x="5029200" y="4465638"/>
              <a:ext cx="504825" cy="503237"/>
            </a:xfrm>
            <a:prstGeom prst="ellipse">
              <a:avLst/>
            </a:prstGeom>
            <a:solidFill>
              <a:srgbClr val="236738"/>
            </a:solidFill>
            <a:ln w="12700" cap="sq">
              <a:solidFill>
                <a:srgbClr val="236738"/>
              </a:solidFill>
              <a:round/>
              <a:headEnd type="none" w="sm" len="sm"/>
              <a:tailEnd type="none" w="sm" len="sm"/>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solidFill>
                  <a:prstClr val="black"/>
                </a:solidFill>
              </a:endParaRPr>
            </a:p>
          </p:txBody>
        </p:sp>
        <p:sp>
          <p:nvSpPr>
            <p:cNvPr id="24" name="Oval 53"/>
            <p:cNvSpPr>
              <a:spLocks noChangeArrowheads="1"/>
            </p:cNvSpPr>
            <p:nvPr/>
          </p:nvSpPr>
          <p:spPr bwMode="auto">
            <a:xfrm>
              <a:off x="3500438" y="5049838"/>
              <a:ext cx="504825" cy="503237"/>
            </a:xfrm>
            <a:prstGeom prst="ellipse">
              <a:avLst/>
            </a:prstGeom>
            <a:solidFill>
              <a:srgbClr val="236738"/>
            </a:solidFill>
            <a:ln w="12700" cap="sq">
              <a:solidFill>
                <a:srgbClr val="236738"/>
              </a:solidFill>
              <a:round/>
              <a:headEnd type="none" w="sm" len="sm"/>
              <a:tailEnd type="none" w="sm" len="sm"/>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solidFill>
                  <a:prstClr val="black"/>
                </a:solidFill>
              </a:endParaRPr>
            </a:p>
          </p:txBody>
        </p:sp>
        <p:sp>
          <p:nvSpPr>
            <p:cNvPr id="25" name="Oval 54"/>
            <p:cNvSpPr>
              <a:spLocks noChangeArrowheads="1"/>
            </p:cNvSpPr>
            <p:nvPr/>
          </p:nvSpPr>
          <p:spPr bwMode="auto">
            <a:xfrm>
              <a:off x="3724275" y="4510088"/>
              <a:ext cx="504825" cy="503237"/>
            </a:xfrm>
            <a:prstGeom prst="ellipse">
              <a:avLst/>
            </a:prstGeom>
            <a:solidFill>
              <a:srgbClr val="236738"/>
            </a:solidFill>
            <a:ln w="12700" cap="sq">
              <a:solidFill>
                <a:srgbClr val="236738"/>
              </a:solidFill>
              <a:round/>
              <a:headEnd type="none" w="sm" len="sm"/>
              <a:tailEnd type="none" w="sm" len="sm"/>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solidFill>
                  <a:prstClr val="black"/>
                </a:solidFill>
              </a:endParaRPr>
            </a:p>
          </p:txBody>
        </p:sp>
        <p:sp>
          <p:nvSpPr>
            <p:cNvPr id="26" name="Oval 55"/>
            <p:cNvSpPr>
              <a:spLocks noChangeArrowheads="1"/>
            </p:cNvSpPr>
            <p:nvPr/>
          </p:nvSpPr>
          <p:spPr bwMode="auto">
            <a:xfrm>
              <a:off x="4489450" y="4465638"/>
              <a:ext cx="504825" cy="503237"/>
            </a:xfrm>
            <a:prstGeom prst="ellipse">
              <a:avLst/>
            </a:prstGeom>
            <a:solidFill>
              <a:srgbClr val="236738"/>
            </a:solidFill>
            <a:ln w="12700" cap="sq">
              <a:solidFill>
                <a:srgbClr val="236738"/>
              </a:solidFill>
              <a:round/>
              <a:headEnd type="none" w="sm" len="sm"/>
              <a:tailEnd type="none" w="sm" len="sm"/>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solidFill>
                  <a:prstClr val="black"/>
                </a:solidFill>
              </a:endParaRPr>
            </a:p>
          </p:txBody>
        </p:sp>
        <p:sp>
          <p:nvSpPr>
            <p:cNvPr id="27" name="Oval 56"/>
            <p:cNvSpPr>
              <a:spLocks noChangeArrowheads="1"/>
            </p:cNvSpPr>
            <p:nvPr/>
          </p:nvSpPr>
          <p:spPr bwMode="auto">
            <a:xfrm>
              <a:off x="5165725" y="4959350"/>
              <a:ext cx="504825" cy="503238"/>
            </a:xfrm>
            <a:prstGeom prst="ellipse">
              <a:avLst/>
            </a:prstGeom>
            <a:solidFill>
              <a:srgbClr val="236738"/>
            </a:solidFill>
            <a:ln w="12700" cap="sq">
              <a:solidFill>
                <a:srgbClr val="236738"/>
              </a:solidFill>
              <a:round/>
              <a:headEnd type="none" w="sm" len="sm"/>
              <a:tailEnd type="none" w="sm" len="sm"/>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solidFill>
                  <a:prstClr val="black"/>
                </a:solidFill>
              </a:endParaRPr>
            </a:p>
          </p:txBody>
        </p:sp>
        <p:sp>
          <p:nvSpPr>
            <p:cNvPr id="28" name="Oval 57"/>
            <p:cNvSpPr>
              <a:spLocks noChangeArrowheads="1"/>
            </p:cNvSpPr>
            <p:nvPr/>
          </p:nvSpPr>
          <p:spPr bwMode="auto">
            <a:xfrm>
              <a:off x="4219575" y="4959350"/>
              <a:ext cx="504825" cy="503238"/>
            </a:xfrm>
            <a:prstGeom prst="ellipse">
              <a:avLst/>
            </a:prstGeom>
            <a:solidFill>
              <a:srgbClr val="236738"/>
            </a:solidFill>
            <a:ln w="12700" cap="sq">
              <a:solidFill>
                <a:srgbClr val="236738"/>
              </a:solidFill>
              <a:round/>
              <a:headEnd type="none" w="sm" len="sm"/>
              <a:tailEnd type="none" w="sm" len="sm"/>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solidFill>
                  <a:prstClr val="black"/>
                </a:solidFill>
              </a:endParaRPr>
            </a:p>
          </p:txBody>
        </p:sp>
      </p:grpSp>
      <p:sp>
        <p:nvSpPr>
          <p:cNvPr id="30" name="Ορθογώνιο 29"/>
          <p:cNvSpPr/>
          <p:nvPr/>
        </p:nvSpPr>
        <p:spPr>
          <a:xfrm>
            <a:off x="2267744" y="5777581"/>
            <a:ext cx="5235857" cy="461665"/>
          </a:xfrm>
          <a:prstGeom prst="rect">
            <a:avLst/>
          </a:prstGeom>
        </p:spPr>
        <p:txBody>
          <a:bodyPr wrap="none">
            <a:spAutoFit/>
          </a:bodyPr>
          <a:lstStyle/>
          <a:p>
            <a:r>
              <a:rPr lang="el-GR" sz="2400" dirty="0">
                <a:solidFill>
                  <a:prstClr val="black"/>
                </a:solidFill>
                <a:latin typeface="Calibri"/>
              </a:rPr>
              <a:t>«Είναι ο ίδιος ή διαφορετικός αριθμός;»</a:t>
            </a:r>
          </a:p>
        </p:txBody>
      </p:sp>
    </p:spTree>
    <p:extLst>
      <p:ext uri="{BB962C8B-B14F-4D97-AF65-F5344CB8AC3E}">
        <p14:creationId xmlns:p14="http://schemas.microsoft.com/office/powerpoint/2010/main" val="22854691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Παράδειγμα έλλειψης διατήρησης </a:t>
            </a:r>
            <a:br>
              <a:rPr lang="el-GR" dirty="0" smtClean="0"/>
            </a:br>
            <a:r>
              <a:rPr lang="el-GR" dirty="0" smtClean="0"/>
              <a:t>του αριθμού</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a:solidFill>
                <a:prstClr val="black"/>
              </a:solidFill>
            </a:endParaRPr>
          </a:p>
        </p:txBody>
      </p:sp>
      <p:pic>
        <p:nvPicPr>
          <p:cNvPr id="5" name="Picture 9" descr="Εικόνα2"/>
          <p:cNvPicPr>
            <a:picLocks noGrp="1" noChangeAspect="1" noChangeArrowheads="1"/>
          </p:cNvPicPr>
          <p:nvPr>
            <p:ph idx="1"/>
          </p:nvPr>
        </p:nvPicPr>
        <p:blipFill>
          <a:blip r:embed="rId2" cstate="print"/>
          <a:stretch>
            <a:fillRect/>
          </a:stretch>
        </p:blipFill>
        <p:spPr>
          <a:xfrm>
            <a:off x="2843808" y="1484784"/>
            <a:ext cx="3867745" cy="4680297"/>
          </a:xfrm>
          <a:prstGeom prst="rect">
            <a:avLst/>
          </a:prstGeom>
          <a:noFill/>
          <a:ln>
            <a:noFill/>
          </a:ln>
        </p:spPr>
      </p:pic>
      <p:sp>
        <p:nvSpPr>
          <p:cNvPr id="6" name="Ορθογώνιο 5"/>
          <p:cNvSpPr/>
          <p:nvPr/>
        </p:nvSpPr>
        <p:spPr>
          <a:xfrm>
            <a:off x="3779912" y="5888082"/>
            <a:ext cx="1326773" cy="276999"/>
          </a:xfrm>
          <a:prstGeom prst="rect">
            <a:avLst/>
          </a:prstGeom>
        </p:spPr>
        <p:txBody>
          <a:bodyPr wrap="none">
            <a:spAutoFit/>
          </a:bodyPr>
          <a:lstStyle/>
          <a:p>
            <a:r>
              <a:rPr lang="en-US" sz="1200" dirty="0" smtClean="0">
                <a:solidFill>
                  <a:prstClr val="black"/>
                </a:solidFill>
                <a:latin typeface="Calibri"/>
                <a:hlinkClick r:id="rId3"/>
              </a:rPr>
              <a:t>appsychology.com</a:t>
            </a:r>
            <a:endParaRPr lang="el-GR" sz="1200" dirty="0">
              <a:solidFill>
                <a:prstClr val="black"/>
              </a:solidFill>
              <a:latin typeface="Calibri"/>
            </a:endParaRPr>
          </a:p>
        </p:txBody>
      </p:sp>
    </p:spTree>
    <p:extLst>
      <p:ext uri="{BB962C8B-B14F-4D97-AF65-F5344CB8AC3E}">
        <p14:creationId xmlns:p14="http://schemas.microsoft.com/office/powerpoint/2010/main" val="377140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Η διατήρηση της στερεάς ποσότητας</a:t>
            </a:r>
            <a:endParaRPr lang="el-GR" dirty="0"/>
          </a:p>
        </p:txBody>
      </p:sp>
      <p:sp>
        <p:nvSpPr>
          <p:cNvPr id="3" name="Θέση περιεχομένου 2"/>
          <p:cNvSpPr>
            <a:spLocks noGrp="1"/>
          </p:cNvSpPr>
          <p:nvPr>
            <p:ph idx="1"/>
          </p:nvPr>
        </p:nvSpPr>
        <p:spPr>
          <a:xfrm>
            <a:off x="1275042" y="3861378"/>
            <a:ext cx="6923112" cy="576064"/>
          </a:xfrm>
        </p:spPr>
        <p:txBody>
          <a:bodyPr/>
          <a:lstStyle/>
          <a:p>
            <a:pPr marL="0" indent="0">
              <a:buNone/>
            </a:pPr>
            <a:r>
              <a:rPr lang="el-GR" dirty="0"/>
              <a:t>«Είναι η ίδια ή διαφορετική ποσότητα πλαστελίνης;»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a:solidFill>
                <a:prstClr val="black"/>
              </a:solidFill>
            </a:endParaRPr>
          </a:p>
        </p:txBody>
      </p:sp>
      <p:pic>
        <p:nvPicPr>
          <p:cNvPr id="5" name="Picture 2" descr="masscons"/>
          <p:cNvPicPr>
            <a:picLocks noChangeAspect="1" noChangeArrowheads="1"/>
          </p:cNvPicPr>
          <p:nvPr/>
        </p:nvPicPr>
        <p:blipFill>
          <a:blip r:embed="rId2" cstate="print"/>
          <a:srcRect/>
          <a:stretch>
            <a:fillRect/>
          </a:stretch>
        </p:blipFill>
        <p:spPr>
          <a:xfrm>
            <a:off x="1305980" y="2492896"/>
            <a:ext cx="6552727" cy="1057840"/>
          </a:xfrm>
          <a:prstGeom prst="rect">
            <a:avLst/>
          </a:prstGeo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9836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smtClean="0"/>
              <a:t>Άλλο παράδειγμα μονόπλευρης σκέψης</a:t>
            </a:r>
            <a:br>
              <a:rPr lang="el-GR" dirty="0" smtClean="0"/>
            </a:br>
            <a:r>
              <a:rPr lang="el-GR" b="0" dirty="0" smtClean="0"/>
              <a:t>το πείραμα της κατηγοριοποίησης</a:t>
            </a:r>
            <a:endParaRPr lang="el-GR" b="0" dirty="0"/>
          </a:p>
        </p:txBody>
      </p:sp>
      <p:pic>
        <p:nvPicPr>
          <p:cNvPr id="5" name="Θέση περιεχομένου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43608" y="1556792"/>
            <a:ext cx="351039" cy="864096"/>
          </a:xfr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a:solidFill>
                <a:prstClr val="black"/>
              </a:solidFill>
            </a:endParaRPr>
          </a:p>
        </p:txBody>
      </p:sp>
      <p:pic>
        <p:nvPicPr>
          <p:cNvPr id="6" name="Θέση περιεχομένου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7099" y="1553215"/>
            <a:ext cx="365335" cy="899286"/>
          </a:xfrm>
          <a:prstGeom prst="rect">
            <a:avLst/>
          </a:prstGeom>
        </p:spPr>
      </p:pic>
      <p:pic>
        <p:nvPicPr>
          <p:cNvPr id="7" name="Θέση περιεχομένου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2678" y="2452501"/>
            <a:ext cx="366843" cy="902998"/>
          </a:xfrm>
          <a:prstGeom prst="rect">
            <a:avLst/>
          </a:prstGeom>
        </p:spPr>
      </p:pic>
      <p:pic>
        <p:nvPicPr>
          <p:cNvPr id="8" name="Θέση περιεχομένου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0029" y="3224851"/>
            <a:ext cx="351039" cy="864096"/>
          </a:xfrm>
          <a:prstGeom prst="rect">
            <a:avLst/>
          </a:prstGeom>
        </p:spPr>
      </p:pic>
      <p:pic>
        <p:nvPicPr>
          <p:cNvPr id="9" name="Θέση περιεχομένου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1395" y="3104396"/>
            <a:ext cx="351039" cy="864096"/>
          </a:xfrm>
          <a:prstGeom prst="rect">
            <a:avLst/>
          </a:prstGeom>
        </p:spPr>
      </p:pic>
      <p:pic>
        <p:nvPicPr>
          <p:cNvPr id="10" name="Εικόνα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06981" y="1875946"/>
            <a:ext cx="439364" cy="635609"/>
          </a:xfrm>
          <a:prstGeom prst="rect">
            <a:avLst/>
          </a:prstGeom>
        </p:spPr>
      </p:pic>
      <p:pic>
        <p:nvPicPr>
          <p:cNvPr id="11" name="Εικόνα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8932" y="1650886"/>
            <a:ext cx="439364" cy="635609"/>
          </a:xfrm>
          <a:prstGeom prst="rect">
            <a:avLst/>
          </a:prstGeom>
        </p:spPr>
      </p:pic>
      <p:pic>
        <p:nvPicPr>
          <p:cNvPr id="12" name="Εικόνα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90273" y="2035048"/>
            <a:ext cx="439364" cy="635609"/>
          </a:xfrm>
          <a:prstGeom prst="rect">
            <a:avLst/>
          </a:prstGeom>
        </p:spPr>
      </p:pic>
      <p:pic>
        <p:nvPicPr>
          <p:cNvPr id="13" name="Εικόνα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6307" y="2860603"/>
            <a:ext cx="439364" cy="635609"/>
          </a:xfrm>
          <a:prstGeom prst="rect">
            <a:avLst/>
          </a:prstGeom>
        </p:spPr>
      </p:pic>
      <p:pic>
        <p:nvPicPr>
          <p:cNvPr id="14" name="Εικόνα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8584" y="2542799"/>
            <a:ext cx="439364" cy="635609"/>
          </a:xfrm>
          <a:prstGeom prst="rect">
            <a:avLst/>
          </a:prstGeom>
        </p:spPr>
      </p:pic>
      <p:pic>
        <p:nvPicPr>
          <p:cNvPr id="15" name="Εικόνα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78350" y="2579120"/>
            <a:ext cx="439364" cy="635609"/>
          </a:xfrm>
          <a:prstGeom prst="rect">
            <a:avLst/>
          </a:prstGeom>
        </p:spPr>
      </p:pic>
      <p:pic>
        <p:nvPicPr>
          <p:cNvPr id="16" name="Εικόνα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87299" y="3358484"/>
            <a:ext cx="439364" cy="635609"/>
          </a:xfrm>
          <a:prstGeom prst="rect">
            <a:avLst/>
          </a:prstGeom>
        </p:spPr>
      </p:pic>
      <p:pic>
        <p:nvPicPr>
          <p:cNvPr id="17" name="Εικόνα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10056" y="3649306"/>
            <a:ext cx="439364" cy="635609"/>
          </a:xfrm>
          <a:prstGeom prst="rect">
            <a:avLst/>
          </a:prstGeom>
        </p:spPr>
      </p:pic>
      <p:pic>
        <p:nvPicPr>
          <p:cNvPr id="18" name="Εικόνα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09152" y="3584285"/>
            <a:ext cx="439364" cy="635609"/>
          </a:xfrm>
          <a:prstGeom prst="rect">
            <a:avLst/>
          </a:prstGeom>
        </p:spPr>
      </p:pic>
      <p:sp>
        <p:nvSpPr>
          <p:cNvPr id="19" name="Rectangle 6"/>
          <p:cNvSpPr/>
          <p:nvPr/>
        </p:nvSpPr>
        <p:spPr>
          <a:xfrm>
            <a:off x="6324637" y="4358617"/>
            <a:ext cx="2590726"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solidFill>
                <a:latin typeface="Calibri"/>
                <a:hlinkClick r:id="rId6"/>
              </a:rPr>
              <a:t>Daisy</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rPr>
              <a:t> </a:t>
            </a:r>
            <a:r>
              <a:rPr lang="en-US" sz="1200" dirty="0">
                <a:solidFill>
                  <a:prstClr val="black">
                    <a:lumMod val="65000"/>
                    <a:lumOff val="35000"/>
                  </a:prstClr>
                </a:solidFill>
                <a:latin typeface="Calibri"/>
                <a:hlinkClick r:id="rId7"/>
              </a:rPr>
              <a:t>laobc</a:t>
            </a:r>
            <a:r>
              <a:rPr lang="el-GR" sz="1200" dirty="0" smtClean="0">
                <a:solidFill>
                  <a:prstClr val="black">
                    <a:lumMod val="65000"/>
                    <a:lumOff val="35000"/>
                  </a:prstClr>
                </a:solidFill>
                <a:latin typeface="Calibri"/>
              </a:rPr>
              <a:t> διαθέσιμο ως κοινό κτήμα</a:t>
            </a:r>
            <a:endParaRPr lang="en-US" sz="1200" dirty="0">
              <a:solidFill>
                <a:prstClr val="black">
                  <a:lumMod val="65000"/>
                  <a:lumOff val="35000"/>
                </a:prstClr>
              </a:solidFill>
              <a:latin typeface="Calibri"/>
            </a:endParaRPr>
          </a:p>
        </p:txBody>
      </p:sp>
      <p:sp>
        <p:nvSpPr>
          <p:cNvPr id="20" name="Rectangle 6"/>
          <p:cNvSpPr/>
          <p:nvPr/>
        </p:nvSpPr>
        <p:spPr>
          <a:xfrm>
            <a:off x="540736" y="4398116"/>
            <a:ext cx="2590726"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solidFill>
                <a:latin typeface="Calibri"/>
                <a:hlinkClick r:id="rId8"/>
              </a:rPr>
              <a:t>Red Tulip</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rPr>
              <a:t> </a:t>
            </a:r>
            <a:r>
              <a:rPr lang="en-US" sz="1200" dirty="0">
                <a:solidFill>
                  <a:prstClr val="black">
                    <a:lumMod val="65000"/>
                    <a:lumOff val="35000"/>
                  </a:prstClr>
                </a:solidFill>
                <a:latin typeface="Calibri"/>
                <a:hlinkClick r:id="rId9"/>
              </a:rPr>
              <a:t>Irlandia</a:t>
            </a:r>
            <a:r>
              <a:rPr lang="el-GR" sz="1200" dirty="0" smtClean="0">
                <a:solidFill>
                  <a:prstClr val="black">
                    <a:lumMod val="65000"/>
                    <a:lumOff val="35000"/>
                  </a:prstClr>
                </a:solidFill>
                <a:latin typeface="Calibri"/>
              </a:rPr>
              <a:t> διαθέσιμο ως κοινό κτήμα</a:t>
            </a:r>
            <a:endParaRPr lang="en-US" sz="1200" dirty="0">
              <a:solidFill>
                <a:prstClr val="black">
                  <a:lumMod val="65000"/>
                  <a:lumOff val="35000"/>
                </a:prstClr>
              </a:solidFill>
              <a:latin typeface="Calibri"/>
            </a:endParaRPr>
          </a:p>
        </p:txBody>
      </p:sp>
      <p:sp>
        <p:nvSpPr>
          <p:cNvPr id="21" name="Ορθογώνιο 20"/>
          <p:cNvSpPr/>
          <p:nvPr/>
        </p:nvSpPr>
        <p:spPr>
          <a:xfrm>
            <a:off x="573172" y="5089126"/>
            <a:ext cx="8219256" cy="1107996"/>
          </a:xfrm>
          <a:prstGeom prst="rect">
            <a:avLst/>
          </a:prstGeom>
        </p:spPr>
        <p:txBody>
          <a:bodyPr wrap="square">
            <a:spAutoFit/>
          </a:bodyPr>
          <a:lstStyle/>
          <a:p>
            <a:r>
              <a:rPr lang="el-GR" sz="2200" dirty="0">
                <a:solidFill>
                  <a:prstClr val="black"/>
                </a:solidFill>
                <a:latin typeface="Calibri"/>
              </a:rPr>
              <a:t>Εδώ έχω μερικά λουλούδια. Ορισμένα είναι τουλίπες και ορισμένα είναι μαργαρίτες. Ποια είναι περισσότερα, τα λουλούδια ή οι μαργαρίτες;</a:t>
            </a:r>
          </a:p>
        </p:txBody>
      </p:sp>
    </p:spTree>
    <p:extLst>
      <p:ext uri="{BB962C8B-B14F-4D97-AF65-F5344CB8AC3E}">
        <p14:creationId xmlns:p14="http://schemas.microsoft.com/office/powerpoint/2010/main" val="8849000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Οι επιδόσεις των νηπίων στο πείραμα </a:t>
            </a:r>
            <a:br>
              <a:rPr lang="el-GR" dirty="0" smtClean="0"/>
            </a:br>
            <a:r>
              <a:rPr lang="el-GR" dirty="0" smtClean="0"/>
              <a:t>της κατηγοριοποίησης</a:t>
            </a:r>
            <a:endParaRPr lang="el-GR" dirty="0"/>
          </a:p>
        </p:txBody>
      </p:sp>
      <p:sp>
        <p:nvSpPr>
          <p:cNvPr id="3" name="Θέση περιεχομένου 2"/>
          <p:cNvSpPr>
            <a:spLocks noGrp="1"/>
          </p:cNvSpPr>
          <p:nvPr>
            <p:ph idx="1"/>
          </p:nvPr>
        </p:nvSpPr>
        <p:spPr>
          <a:xfrm>
            <a:off x="467544" y="1772816"/>
            <a:ext cx="8229600" cy="2808312"/>
          </a:xfrm>
        </p:spPr>
        <p:txBody>
          <a:bodyPr/>
          <a:lstStyle/>
          <a:p>
            <a:r>
              <a:rPr lang="el-GR" dirty="0"/>
              <a:t>Τα νήπια 3 και 4 ετών συνήθως απαντούν ότι περισσότερες είναι οι μαργαρίτες. </a:t>
            </a:r>
          </a:p>
          <a:p>
            <a:r>
              <a:rPr lang="el-GR" dirty="0"/>
              <a:t>Αυτό συμβαίνει διότι δεν καταφέρνουν να συγκρατήσουν ταυτόχρονα στο μυαλό τους το σύνολο («λουλούδια») και τα δύο υποσύνολα («τουλίπες» και «μαργαρίτες»).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a:solidFill>
                <a:prstClr val="black"/>
              </a:solidFill>
            </a:endParaRPr>
          </a:p>
        </p:txBody>
      </p:sp>
    </p:spTree>
    <p:extLst>
      <p:ext uri="{BB962C8B-B14F-4D97-AF65-F5344CB8AC3E}">
        <p14:creationId xmlns:p14="http://schemas.microsoft.com/office/powerpoint/2010/main" val="36666372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Τα πειράματα </a:t>
            </a:r>
            <a:r>
              <a:rPr lang="el-GR" dirty="0" smtClean="0"/>
              <a:t>διατήρησης</a:t>
            </a:r>
            <a:endParaRPr lang="el-GR" dirty="0"/>
          </a:p>
        </p:txBody>
      </p:sp>
      <p:sp>
        <p:nvSpPr>
          <p:cNvPr id="3" name="Θέση περιεχομένου 2"/>
          <p:cNvSpPr>
            <a:spLocks noGrp="1"/>
          </p:cNvSpPr>
          <p:nvPr>
            <p:ph idx="1"/>
          </p:nvPr>
        </p:nvSpPr>
        <p:spPr>
          <a:xfrm>
            <a:off x="457200" y="1196752"/>
            <a:ext cx="8229600" cy="648072"/>
          </a:xfrm>
        </p:spPr>
        <p:txBody>
          <a:bodyPr/>
          <a:lstStyle/>
          <a:p>
            <a:r>
              <a:rPr lang="el-GR" dirty="0" smtClean="0"/>
              <a:t>Παρακολουθείστε το παρακάτω βίντεο</a:t>
            </a:r>
            <a:r>
              <a:rPr lang="en-US" dirty="0" smtClean="0"/>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a:solidFill>
                <a:prstClr val="black"/>
              </a:solidFill>
            </a:endParaRPr>
          </a:p>
        </p:txBody>
      </p:sp>
      <p:pic>
        <p:nvPicPr>
          <p:cNvPr id="5" name="Εικόνα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028" y="1692188"/>
            <a:ext cx="648072" cy="648072"/>
          </a:xfrm>
          <a:prstGeom prst="rect">
            <a:avLst/>
          </a:prstGeom>
        </p:spPr>
      </p:pic>
      <p:sp>
        <p:nvSpPr>
          <p:cNvPr id="6" name="Ορθογώνιο 5"/>
          <p:cNvSpPr/>
          <p:nvPr/>
        </p:nvSpPr>
        <p:spPr>
          <a:xfrm>
            <a:off x="1403648" y="1785391"/>
            <a:ext cx="2476704" cy="461665"/>
          </a:xfrm>
          <a:prstGeom prst="rect">
            <a:avLst/>
          </a:prstGeom>
        </p:spPr>
        <p:txBody>
          <a:bodyPr wrap="none">
            <a:spAutoFit/>
          </a:bodyPr>
          <a:lstStyle/>
          <a:p>
            <a:r>
              <a:rPr lang="en-US" sz="2400" dirty="0">
                <a:latin typeface="+mn-lt"/>
                <a:hlinkClick r:id="rId3"/>
              </a:rPr>
              <a:t>Conservation task </a:t>
            </a:r>
            <a:endParaRPr lang="el-GR" sz="2400" dirty="0">
              <a:latin typeface="+mn-lt"/>
            </a:endParaRPr>
          </a:p>
        </p:txBody>
      </p:sp>
    </p:spTree>
    <p:extLst>
      <p:ext uri="{BB962C8B-B14F-4D97-AF65-F5344CB8AC3E}">
        <p14:creationId xmlns:p14="http://schemas.microsoft.com/office/powerpoint/2010/main" val="26628573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smtClean="0"/>
              <a:t>O Jean Piaget (</a:t>
            </a:r>
            <a:r>
              <a:rPr lang="en-US" dirty="0"/>
              <a:t>1896-1980</a:t>
            </a:r>
            <a:r>
              <a:rPr lang="en-US" dirty="0" smtClean="0"/>
              <a:t>)</a:t>
            </a:r>
            <a:endParaRPr lang="el-GR" dirty="0"/>
          </a:p>
        </p:txBody>
      </p:sp>
      <p:sp>
        <p:nvSpPr>
          <p:cNvPr id="3" name="Θέση περιεχομένου 2"/>
          <p:cNvSpPr>
            <a:spLocks noGrp="1"/>
          </p:cNvSpPr>
          <p:nvPr>
            <p:ph idx="1"/>
          </p:nvPr>
        </p:nvSpPr>
        <p:spPr>
          <a:xfrm>
            <a:off x="490326" y="4653136"/>
            <a:ext cx="8474161" cy="1080120"/>
          </a:xfrm>
        </p:spPr>
        <p:txBody>
          <a:bodyPr>
            <a:normAutofit/>
          </a:bodyPr>
          <a:lstStyle/>
          <a:p>
            <a:pPr marL="0" indent="0">
              <a:buNone/>
            </a:pPr>
            <a:r>
              <a:rPr lang="el-GR" dirty="0"/>
              <a:t>Το πορτρέτο της νηπιακής ηλικίας κατά τον </a:t>
            </a:r>
            <a:r>
              <a:rPr lang="el-GR" dirty="0" err="1"/>
              <a:t>Piaget</a:t>
            </a:r>
            <a:r>
              <a:rPr lang="el-GR" dirty="0"/>
              <a:t> επικράτησε στις μελέτες της νοητικής ανάπτυξης το δεύτερο μισό του αιώνα μας.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a:solidFill>
                <a:prstClr val="black"/>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800" y="1484784"/>
            <a:ext cx="3726176" cy="2477511"/>
          </a:xfrm>
          <a:prstGeom prst="rect">
            <a:avLst/>
          </a:prstGeom>
        </p:spPr>
      </p:pic>
      <p:sp>
        <p:nvSpPr>
          <p:cNvPr id="6" name="Rectangle 6"/>
          <p:cNvSpPr/>
          <p:nvPr/>
        </p:nvSpPr>
        <p:spPr>
          <a:xfrm>
            <a:off x="3030038" y="4016090"/>
            <a:ext cx="3083924"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Jean Piaget</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rPr>
              <a:t> </a:t>
            </a:r>
            <a:r>
              <a:rPr lang="en-US" sz="1200" dirty="0">
                <a:solidFill>
                  <a:prstClr val="black">
                    <a:lumMod val="65000"/>
                    <a:lumOff val="35000"/>
                  </a:prstClr>
                </a:solidFill>
                <a:latin typeface="Calibri"/>
                <a:hlinkClick r:id="rId3"/>
              </a:rPr>
              <a:t>mirjoran</a:t>
            </a:r>
            <a:endParaRPr lang="en-US" sz="1200" dirty="0">
              <a:solidFill>
                <a:prstClr val="black">
                  <a:lumMod val="65000"/>
                  <a:lumOff val="35000"/>
                </a:prstClr>
              </a:solidFill>
              <a:latin typeface="Calibri"/>
            </a:endParaRPr>
          </a:p>
          <a:p>
            <a:pPr algn="ctr"/>
            <a:r>
              <a:rPr lang="el-GR" sz="1200" dirty="0" smtClean="0">
                <a:solidFill>
                  <a:prstClr val="black">
                    <a:lumMod val="65000"/>
                    <a:lumOff val="35000"/>
                  </a:prstClr>
                </a:solidFill>
                <a:latin typeface="Calibri"/>
              </a:rPr>
              <a:t> διαθέσιμο με άδεια </a:t>
            </a:r>
            <a:r>
              <a:rPr lang="en-US" sz="1200" dirty="0">
                <a:solidFill>
                  <a:prstClr val="black">
                    <a:lumMod val="65000"/>
                    <a:lumOff val="35000"/>
                  </a:prstClr>
                </a:solidFill>
                <a:latin typeface="Calibri"/>
                <a:hlinkClick r:id="rId4"/>
              </a:rPr>
              <a:t>CC BY 2.0</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36396691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marL="742950" indent="-742950">
              <a:buFont typeface="+mj-lt"/>
              <a:buAutoNum type="arabicPeriod" startAt="2"/>
            </a:pPr>
            <a:r>
              <a:rPr lang="el-GR" dirty="0" smtClean="0"/>
              <a:t> «Εγωκεντρική σκέψη»</a:t>
            </a:r>
            <a:endParaRPr lang="el-GR" dirty="0"/>
          </a:p>
        </p:txBody>
      </p:sp>
      <p:sp>
        <p:nvSpPr>
          <p:cNvPr id="3" name="Θέση περιεχομένου 2"/>
          <p:cNvSpPr>
            <a:spLocks noGrp="1"/>
          </p:cNvSpPr>
          <p:nvPr>
            <p:ph idx="1"/>
          </p:nvPr>
        </p:nvSpPr>
        <p:spPr/>
        <p:txBody>
          <a:bodyPr/>
          <a:lstStyle/>
          <a:p>
            <a:r>
              <a:rPr lang="el-GR" dirty="0"/>
              <a:t>Τα νήπια τείνουν να αντιμετωπίζουν τον κόσμο από την </a:t>
            </a:r>
            <a:r>
              <a:rPr lang="el-GR" b="1" dirty="0">
                <a:solidFill>
                  <a:srgbClr val="820000"/>
                </a:solidFill>
              </a:rPr>
              <a:t>προσωπική τους σκοπιά (εγώ) </a:t>
            </a:r>
            <a:r>
              <a:rPr lang="el-GR" dirty="0"/>
              <a:t>χωρίς να λαμβάνεται υπόψη η προοπτική των άλλων.</a:t>
            </a:r>
          </a:p>
          <a:p>
            <a:r>
              <a:rPr lang="el-GR" dirty="0"/>
              <a:t>Η εγωκεντρική φύση της σκέψης των νηπίων φαίνεται από τις παρακάτω αδυναμίες τους:</a:t>
            </a:r>
          </a:p>
          <a:p>
            <a:pPr lvl="1"/>
            <a:r>
              <a:rPr lang="el-GR" dirty="0"/>
              <a:t>Αδυναμία να αντιληφθούν τη διαφορετική προοπτική στο </a:t>
            </a:r>
            <a:r>
              <a:rPr lang="el-GR" dirty="0" smtClean="0"/>
              <a:t>χώρο</a:t>
            </a:r>
            <a:r>
              <a:rPr lang="en-US" dirty="0" smtClean="0"/>
              <a:t>,</a:t>
            </a:r>
            <a:endParaRPr lang="el-GR" dirty="0"/>
          </a:p>
          <a:p>
            <a:pPr lvl="1"/>
            <a:r>
              <a:rPr lang="el-GR" dirty="0"/>
              <a:t>Αδυναμία να παρέχουν επαρκείς πληροφορίες στους συνομιλητές </a:t>
            </a:r>
            <a:r>
              <a:rPr lang="el-GR" dirty="0" smtClean="0"/>
              <a:t>τους</a:t>
            </a:r>
            <a:r>
              <a:rPr lang="en-US" dirty="0" smtClean="0"/>
              <a:t>,</a:t>
            </a:r>
            <a:endParaRPr lang="el-GR" dirty="0"/>
          </a:p>
          <a:p>
            <a:pPr lvl="1"/>
            <a:r>
              <a:rPr lang="el-GR" dirty="0"/>
              <a:t>Αδυναμία να κατανοήσουν ότι κάποιος μπορεί να έχει μια λανθασμένη </a:t>
            </a:r>
            <a:r>
              <a:rPr lang="el-GR" dirty="0" smtClean="0"/>
              <a:t>άποψη</a:t>
            </a:r>
            <a:r>
              <a:rPr lang="en-US"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a:solidFill>
                <a:prstClr val="black"/>
              </a:solidFill>
            </a:endParaRPr>
          </a:p>
        </p:txBody>
      </p:sp>
    </p:spTree>
    <p:extLst>
      <p:ext uri="{BB962C8B-B14F-4D97-AF65-F5344CB8AC3E}">
        <p14:creationId xmlns:p14="http://schemas.microsoft.com/office/powerpoint/2010/main" val="3953413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Οι επιδόσεις των νηπίων στο πείραμα </a:t>
            </a:r>
            <a:br>
              <a:rPr lang="el-GR" dirty="0" smtClean="0"/>
            </a:br>
            <a:r>
              <a:rPr lang="el-GR" dirty="0" smtClean="0"/>
              <a:t>των τριών βουνών</a:t>
            </a:r>
            <a:endParaRPr lang="el-GR" dirty="0"/>
          </a:p>
        </p:txBody>
      </p:sp>
      <p:sp>
        <p:nvSpPr>
          <p:cNvPr id="3" name="Θέση περιεχομένου 2"/>
          <p:cNvSpPr>
            <a:spLocks noGrp="1"/>
          </p:cNvSpPr>
          <p:nvPr>
            <p:ph idx="1"/>
          </p:nvPr>
        </p:nvSpPr>
        <p:spPr>
          <a:xfrm>
            <a:off x="467544" y="1844824"/>
            <a:ext cx="8229600" cy="3240360"/>
          </a:xfrm>
        </p:spPr>
        <p:txBody>
          <a:bodyPr/>
          <a:lstStyle/>
          <a:p>
            <a:r>
              <a:rPr lang="el-GR" dirty="0"/>
              <a:t>Το έργο του παιδιού είναι να δείξει πως θα έβλεπε την αναπαράσταση κάποιος από διαφορετική οπτική γωνία.</a:t>
            </a:r>
          </a:p>
          <a:p>
            <a:r>
              <a:rPr lang="el-GR" dirty="0" smtClean="0"/>
              <a:t>Όταν </a:t>
            </a:r>
            <a:r>
              <a:rPr lang="el-GR" dirty="0"/>
              <a:t>ζητείται από τα νήπια να επιλέξουν ανάμεσα σε φωτογραφίες που αναπαριστούν τα τρία βουνά από διάφορες προοπτικές αυτή τη φωτογραφία που αντιστοιχεί σε αυτό που βλέπει η κούκλα, συνήθως επιλέγουν τη φωτογραφία που αντιστοιχεί σε αυτό που βλέπουν τα ίδια.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a:solidFill>
                <a:prstClr val="black"/>
              </a:solidFill>
            </a:endParaRPr>
          </a:p>
        </p:txBody>
      </p:sp>
    </p:spTree>
    <p:extLst>
      <p:ext uri="{BB962C8B-B14F-4D97-AF65-F5344CB8AC3E}">
        <p14:creationId xmlns:p14="http://schemas.microsoft.com/office/powerpoint/2010/main" val="5661812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Το πείραμα των τριών </a:t>
            </a:r>
            <a:r>
              <a:rPr lang="el-GR" dirty="0" smtClean="0"/>
              <a:t>βουνών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a:solidFill>
                <a:prstClr val="black"/>
              </a:solidFill>
            </a:endParaRPr>
          </a:p>
        </p:txBody>
      </p:sp>
      <p:sp>
        <p:nvSpPr>
          <p:cNvPr id="5" name="Θέση περιεχομένου 2"/>
          <p:cNvSpPr>
            <a:spLocks noGrp="1"/>
          </p:cNvSpPr>
          <p:nvPr>
            <p:ph idx="1"/>
          </p:nvPr>
        </p:nvSpPr>
        <p:spPr>
          <a:xfrm>
            <a:off x="457200" y="1196752"/>
            <a:ext cx="8229600" cy="648072"/>
          </a:xfrm>
        </p:spPr>
        <p:txBody>
          <a:bodyPr/>
          <a:lstStyle/>
          <a:p>
            <a:r>
              <a:rPr lang="el-GR" dirty="0" smtClean="0"/>
              <a:t>Παρακολουθείστε το παρακάτω βίντεο</a:t>
            </a:r>
            <a:r>
              <a:rPr lang="en-US" dirty="0" smtClean="0"/>
              <a:t>:</a:t>
            </a:r>
          </a:p>
          <a:p>
            <a:endParaRPr lang="el-GR" dirty="0"/>
          </a:p>
        </p:txBody>
      </p:sp>
      <p:pic>
        <p:nvPicPr>
          <p:cNvPr id="6" name="Εικόνα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028" y="1692188"/>
            <a:ext cx="648072" cy="648072"/>
          </a:xfrm>
          <a:prstGeom prst="rect">
            <a:avLst/>
          </a:prstGeom>
        </p:spPr>
      </p:pic>
      <p:sp>
        <p:nvSpPr>
          <p:cNvPr id="7" name="Ορθογώνιο 6"/>
          <p:cNvSpPr/>
          <p:nvPr/>
        </p:nvSpPr>
        <p:spPr>
          <a:xfrm>
            <a:off x="1403648" y="1785391"/>
            <a:ext cx="1797095" cy="461665"/>
          </a:xfrm>
          <a:prstGeom prst="rect">
            <a:avLst/>
          </a:prstGeom>
        </p:spPr>
        <p:txBody>
          <a:bodyPr wrap="none">
            <a:spAutoFit/>
          </a:bodyPr>
          <a:lstStyle/>
          <a:p>
            <a:r>
              <a:rPr lang="en-US" sz="2400" dirty="0">
                <a:latin typeface="+mn-lt"/>
                <a:hlinkClick r:id="rId3"/>
              </a:rPr>
              <a:t>Egocentrism </a:t>
            </a:r>
            <a:endParaRPr lang="el-GR" sz="2400" dirty="0">
              <a:latin typeface="+mn-lt"/>
            </a:endParaRPr>
          </a:p>
        </p:txBody>
      </p:sp>
    </p:spTree>
    <p:extLst>
      <p:ext uri="{BB962C8B-B14F-4D97-AF65-F5344CB8AC3E}">
        <p14:creationId xmlns:p14="http://schemas.microsoft.com/office/powerpoint/2010/main" val="42387748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Παράδειγμα εγωκεντρικής επικοινωνίας</a:t>
            </a:r>
            <a:endParaRPr lang="el-GR" dirty="0"/>
          </a:p>
        </p:txBody>
      </p:sp>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59832" y="2420888"/>
            <a:ext cx="2884604" cy="2880097"/>
          </a:xfr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a:solidFill>
                <a:prstClr val="black"/>
              </a:solidFill>
            </a:endParaRPr>
          </a:p>
        </p:txBody>
      </p:sp>
      <p:sp>
        <p:nvSpPr>
          <p:cNvPr id="6" name="Rectangle 6"/>
          <p:cNvSpPr/>
          <p:nvPr/>
        </p:nvSpPr>
        <p:spPr>
          <a:xfrm>
            <a:off x="2771800" y="5085184"/>
            <a:ext cx="3885509" cy="276999"/>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children</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rPr>
              <a:t> </a:t>
            </a:r>
            <a:r>
              <a:rPr lang="en-US" sz="1200" dirty="0">
                <a:solidFill>
                  <a:prstClr val="black">
                    <a:lumMod val="65000"/>
                    <a:lumOff val="35000"/>
                  </a:prstClr>
                </a:solidFill>
                <a:latin typeface="Calibri"/>
                <a:hlinkClick r:id="rId4"/>
              </a:rPr>
              <a:t>Kaz</a:t>
            </a:r>
            <a:r>
              <a:rPr lang="el-GR" sz="1200" dirty="0" smtClean="0">
                <a:solidFill>
                  <a:prstClr val="black">
                    <a:lumMod val="65000"/>
                    <a:lumOff val="35000"/>
                  </a:prstClr>
                </a:solidFill>
                <a:latin typeface="Calibri"/>
              </a:rPr>
              <a:t> διαθέσιμο ως κοινό κτήμα</a:t>
            </a:r>
            <a:endParaRPr lang="en-US" sz="1200" dirty="0">
              <a:solidFill>
                <a:prstClr val="black">
                  <a:lumMod val="65000"/>
                  <a:lumOff val="35000"/>
                </a:prstClr>
              </a:solidFill>
              <a:latin typeface="Calibri"/>
            </a:endParaRPr>
          </a:p>
        </p:txBody>
      </p:sp>
      <p:sp>
        <p:nvSpPr>
          <p:cNvPr id="7" name="Ελλειψοειδής επεξήγηση 6"/>
          <p:cNvSpPr/>
          <p:nvPr/>
        </p:nvSpPr>
        <p:spPr>
          <a:xfrm>
            <a:off x="251520" y="1137012"/>
            <a:ext cx="3096344" cy="792088"/>
          </a:xfrm>
          <a:prstGeom prst="wedgeEllipseCallout">
            <a:avLst>
              <a:gd name="adj1" fmla="val 13669"/>
              <a:gd name="adj2" fmla="val 8078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smtClean="0">
                <a:solidFill>
                  <a:prstClr val="black"/>
                </a:solidFill>
              </a:rPr>
              <a:t>Ο μπαμπάς μου είναι πυροσβέστης</a:t>
            </a:r>
            <a:endParaRPr lang="el-GR" sz="2000" dirty="0">
              <a:solidFill>
                <a:prstClr val="black"/>
              </a:solidFill>
            </a:endParaRPr>
          </a:p>
        </p:txBody>
      </p:sp>
      <p:sp>
        <p:nvSpPr>
          <p:cNvPr id="8" name="Ελλειψοειδής επεξήγηση 7"/>
          <p:cNvSpPr/>
          <p:nvPr/>
        </p:nvSpPr>
        <p:spPr>
          <a:xfrm>
            <a:off x="5932923" y="1149324"/>
            <a:ext cx="2808312" cy="715034"/>
          </a:xfrm>
          <a:prstGeom prst="wedgeEllipseCallout">
            <a:avLst>
              <a:gd name="adj1" fmla="val -21793"/>
              <a:gd name="adj2" fmla="val 7952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smtClean="0">
                <a:solidFill>
                  <a:prstClr val="black"/>
                </a:solidFill>
              </a:rPr>
              <a:t>Και λοιπόν… Είμαι 6 χρονών</a:t>
            </a:r>
            <a:endParaRPr lang="el-GR" sz="2000" dirty="0">
              <a:solidFill>
                <a:prstClr val="black"/>
              </a:solidFill>
            </a:endParaRPr>
          </a:p>
        </p:txBody>
      </p:sp>
      <p:sp>
        <p:nvSpPr>
          <p:cNvPr id="9" name="Ελλειψοειδής επεξήγηση 8"/>
          <p:cNvSpPr/>
          <p:nvPr/>
        </p:nvSpPr>
        <p:spPr>
          <a:xfrm>
            <a:off x="467544" y="2181738"/>
            <a:ext cx="2664296" cy="792088"/>
          </a:xfrm>
          <a:prstGeom prst="wedgeEllipseCallout">
            <a:avLst>
              <a:gd name="adj1" fmla="val 57164"/>
              <a:gd name="adj2" fmla="val 4421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smtClean="0">
                <a:solidFill>
                  <a:prstClr val="black"/>
                </a:solidFill>
              </a:rPr>
              <a:t>Ήταν κανονικός ήρωας</a:t>
            </a:r>
            <a:endParaRPr lang="el-GR" sz="2000" dirty="0">
              <a:solidFill>
                <a:prstClr val="black"/>
              </a:solidFill>
            </a:endParaRPr>
          </a:p>
        </p:txBody>
      </p:sp>
      <p:sp>
        <p:nvSpPr>
          <p:cNvPr id="10" name="Ελλειψοειδής επεξήγηση 9"/>
          <p:cNvSpPr/>
          <p:nvPr/>
        </p:nvSpPr>
        <p:spPr>
          <a:xfrm>
            <a:off x="5508104" y="2085089"/>
            <a:ext cx="2808312" cy="715034"/>
          </a:xfrm>
          <a:prstGeom prst="wedgeEllipseCallout">
            <a:avLst>
              <a:gd name="adj1" fmla="val -44360"/>
              <a:gd name="adj2" fmla="val 6812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smtClean="0">
                <a:solidFill>
                  <a:prstClr val="black"/>
                </a:solidFill>
              </a:rPr>
              <a:t>Χτες ήταν τα γενέθλιά μου</a:t>
            </a:r>
            <a:endParaRPr lang="el-GR" sz="2000" dirty="0">
              <a:solidFill>
                <a:prstClr val="black"/>
              </a:solidFill>
            </a:endParaRPr>
          </a:p>
        </p:txBody>
      </p:sp>
      <p:sp>
        <p:nvSpPr>
          <p:cNvPr id="11" name="TextBox 10"/>
          <p:cNvSpPr txBox="1"/>
          <p:nvPr/>
        </p:nvSpPr>
        <p:spPr>
          <a:xfrm>
            <a:off x="755576" y="5517232"/>
            <a:ext cx="7931224" cy="769441"/>
          </a:xfrm>
          <a:prstGeom prst="rect">
            <a:avLst/>
          </a:prstGeom>
          <a:noFill/>
        </p:spPr>
        <p:txBody>
          <a:bodyPr wrap="square" rtlCol="0">
            <a:spAutoFit/>
          </a:bodyPr>
          <a:lstStyle/>
          <a:p>
            <a:pPr algn="ctr"/>
            <a:r>
              <a:rPr lang="el-GR" sz="2200" dirty="0" smtClean="0">
                <a:solidFill>
                  <a:prstClr val="black"/>
                </a:solidFill>
                <a:latin typeface="Calibri"/>
              </a:rPr>
              <a:t>Δύο μικρά παιδιά που περίπου συνομιλούν – ένα παράδειγμα εγωκεντρικής επικοινωνίας.</a:t>
            </a:r>
            <a:endParaRPr lang="el-GR" sz="2200" dirty="0">
              <a:solidFill>
                <a:prstClr val="black"/>
              </a:solidFill>
              <a:latin typeface="Calibri"/>
            </a:endParaRPr>
          </a:p>
        </p:txBody>
      </p:sp>
    </p:spTree>
    <p:extLst>
      <p:ext uri="{BB962C8B-B14F-4D97-AF65-F5344CB8AC3E}">
        <p14:creationId xmlns:p14="http://schemas.microsoft.com/office/powerpoint/2010/main" val="34064529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Η ανάπτυξη της «θεωρίας του νου»</a:t>
            </a:r>
            <a:endParaRPr lang="el-GR" dirty="0"/>
          </a:p>
        </p:txBody>
      </p:sp>
      <p:sp>
        <p:nvSpPr>
          <p:cNvPr id="3" name="Θέση περιεχομένου 2"/>
          <p:cNvSpPr>
            <a:spLocks noGrp="1"/>
          </p:cNvSpPr>
          <p:nvPr>
            <p:ph idx="1"/>
          </p:nvPr>
        </p:nvSpPr>
        <p:spPr/>
        <p:txBody>
          <a:bodyPr/>
          <a:lstStyle/>
          <a:p>
            <a:r>
              <a:rPr lang="el-GR" dirty="0"/>
              <a:t>Πρόκειται για την ικανότητα να σκέπτεται κανείς σχετικά με τη νοητική κατάσταση των άλλων, η οποία εμφανίζεται στη διάρκεια του τέταρτου έτους της ζωής.</a:t>
            </a:r>
          </a:p>
          <a:p>
            <a:r>
              <a:rPr lang="el-GR" dirty="0"/>
              <a:t>Η ανάπτυξη αυτής της ικανότητας επιτρέπει στα παιδιά να κατανοήσουν τους άλλους ανθρώπους και να προβλέψουν τι θα μπορούσαν να κάνουν ή να πιστεύουν.</a:t>
            </a:r>
          </a:p>
          <a:p>
            <a:r>
              <a:rPr lang="el-GR" dirty="0"/>
              <a:t>Η κατανόηση των απόψεων και των επιθυμιών των άλλων αποτελεί σημαντικό στοιχείο της διαμόρφωσης κοινωνικών σχέσεων.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a:solidFill>
                <a:prstClr val="black"/>
              </a:solidFill>
            </a:endParaRPr>
          </a:p>
        </p:txBody>
      </p:sp>
    </p:spTree>
    <p:extLst>
      <p:ext uri="{BB962C8B-B14F-4D97-AF65-F5344CB8AC3E}">
        <p14:creationId xmlns:p14="http://schemas.microsoft.com/office/powerpoint/2010/main" val="39984149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Πείραμα σχετικά με την ανάπτυξη της «θεωρίας του νου»</a:t>
            </a:r>
            <a:endParaRPr lang="el-GR" dirty="0"/>
          </a:p>
        </p:txBody>
      </p:sp>
      <p:sp>
        <p:nvSpPr>
          <p:cNvPr id="3" name="Θέση περιεχομένου 2"/>
          <p:cNvSpPr>
            <a:spLocks noGrp="1"/>
          </p:cNvSpPr>
          <p:nvPr>
            <p:ph idx="1"/>
          </p:nvPr>
        </p:nvSpPr>
        <p:spPr/>
        <p:txBody>
          <a:bodyPr/>
          <a:lstStyle/>
          <a:p>
            <a:pPr marL="0" indent="0">
              <a:buNone/>
            </a:pPr>
            <a:r>
              <a:rPr lang="el-GR" dirty="0"/>
              <a:t>Μια φορά ήταν ένα αγοράκι που του άρεσαν τα γλυκά. Μια μέρα έβαλε μια σοκολάτα σε ένα κουτί πάνω στο τραπέζι κι έφυγε για λίγο. Όσο έλειπε, η μητέρα του πήρε τη σοκολάτα από το κουτί και την έβαλε στο πρώτο συρτάρι στο δωμάτιο του παιδιού, εκεί που φύλαγε τις κάλτσες του. Το αγοράκι γύρισε σπίτι και πήγε να πάρει τη σοκολάτα του.</a:t>
            </a:r>
          </a:p>
          <a:p>
            <a:pPr marL="0" indent="0" algn="ctr">
              <a:spcBef>
                <a:spcPts val="3600"/>
              </a:spcBef>
              <a:buNone/>
            </a:pPr>
            <a:r>
              <a:rPr lang="el-GR" b="1" dirty="0">
                <a:solidFill>
                  <a:srgbClr val="820000"/>
                </a:solidFill>
              </a:rPr>
              <a:t>Πού θα ψάξει το αγοράκι για τη σοκολάτα του;</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a:solidFill>
                <a:prstClr val="black"/>
              </a:solidFill>
            </a:endParaRPr>
          </a:p>
        </p:txBody>
      </p:sp>
    </p:spTree>
    <p:extLst>
      <p:ext uri="{BB962C8B-B14F-4D97-AF65-F5344CB8AC3E}">
        <p14:creationId xmlns:p14="http://schemas.microsoft.com/office/powerpoint/2010/main" val="2567700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pPr marL="742950" indent="-742950">
              <a:buFont typeface="+mj-lt"/>
              <a:buAutoNum type="arabicPeriod" startAt="3"/>
            </a:pPr>
            <a:r>
              <a:rPr lang="el-GR" dirty="0" smtClean="0"/>
              <a:t>Σύγχυση φαινομένου και πραγματικότητας </a:t>
            </a:r>
            <a:r>
              <a:rPr lang="el-GR" sz="3600" b="0" dirty="0" smtClean="0"/>
              <a:t>(1 από 2)</a:t>
            </a:r>
            <a:endParaRPr lang="el-GR" sz="3600" b="0" dirty="0"/>
          </a:p>
        </p:txBody>
      </p:sp>
      <p:sp>
        <p:nvSpPr>
          <p:cNvPr id="3" name="Θέση περιεχομένου 2"/>
          <p:cNvSpPr>
            <a:spLocks noGrp="1"/>
          </p:cNvSpPr>
          <p:nvPr>
            <p:ph idx="1"/>
          </p:nvPr>
        </p:nvSpPr>
        <p:spPr/>
        <p:txBody>
          <a:bodyPr/>
          <a:lstStyle/>
          <a:p>
            <a:pPr marL="0" indent="0">
              <a:buNone/>
            </a:pPr>
            <a:r>
              <a:rPr lang="el-GR" dirty="0"/>
              <a:t>Τα νήπια δυσκολεύονται να διακρίνουν ανάμεσα στον τρόπο που φαίνονται τα αντικείμενα και στον τρόπο που πραγματικά είναι.</a:t>
            </a:r>
          </a:p>
          <a:p>
            <a:r>
              <a:rPr lang="el-GR" dirty="0"/>
              <a:t>Για παράδειγμα, ένα νήπιο μπορεί να φοβηθεί όταν ένα μεγαλύτερο παιδί φορέσει μια μάσκα τις Απόκριες λες και η μάσκα μεταμορφώνει πραγματικά το παιδί σε αυτό που αναπαριστά.</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a:solidFill>
                <a:prstClr val="black"/>
              </a:solidFill>
            </a:endParaRPr>
          </a:p>
        </p:txBody>
      </p:sp>
    </p:spTree>
    <p:extLst>
      <p:ext uri="{BB962C8B-B14F-4D97-AF65-F5344CB8AC3E}">
        <p14:creationId xmlns:p14="http://schemas.microsoft.com/office/powerpoint/2010/main" val="4793733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marL="742950" indent="-742950">
              <a:buFont typeface="+mj-lt"/>
              <a:buAutoNum type="arabicPeriod" startAt="3"/>
            </a:pPr>
            <a:r>
              <a:rPr lang="el-GR" dirty="0"/>
              <a:t>Σύγχυση φαινομένου και πραγματικότητας </a:t>
            </a:r>
            <a:r>
              <a:rPr lang="el-GR" sz="3600" b="0" dirty="0" smtClean="0"/>
              <a:t>(2 </a:t>
            </a:r>
            <a:r>
              <a:rPr lang="el-GR" sz="3600" b="0" dirty="0"/>
              <a:t>από </a:t>
            </a:r>
            <a:r>
              <a:rPr lang="el-GR" sz="3600" b="0" dirty="0" smtClean="0"/>
              <a:t>2)</a:t>
            </a:r>
            <a:endParaRPr lang="el-GR" dirty="0"/>
          </a:p>
        </p:txBody>
      </p:sp>
      <p:pic>
        <p:nvPicPr>
          <p:cNvPr id="5" name="Θέση περιεχομένου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55776" y="1484784"/>
            <a:ext cx="4224304" cy="3168228"/>
          </a:xfr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a:solidFill>
                <a:prstClr val="black"/>
              </a:solidFill>
            </a:endParaRPr>
          </a:p>
        </p:txBody>
      </p:sp>
      <p:sp>
        <p:nvSpPr>
          <p:cNvPr id="6" name="Rectangle 6"/>
          <p:cNvSpPr/>
          <p:nvPr/>
        </p:nvSpPr>
        <p:spPr>
          <a:xfrm>
            <a:off x="2362786" y="4653012"/>
            <a:ext cx="4439115" cy="276999"/>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solidFill>
                <a:latin typeface="Calibri"/>
                <a:hlinkClick r:id="rId3"/>
              </a:rPr>
              <a:t>Pluto</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rPr>
              <a:t> </a:t>
            </a:r>
            <a:r>
              <a:rPr lang="en-US" sz="1200" dirty="0">
                <a:solidFill>
                  <a:prstClr val="black">
                    <a:lumMod val="65000"/>
                    <a:lumOff val="35000"/>
                  </a:prstClr>
                </a:solidFill>
                <a:latin typeface="Calibri"/>
                <a:hlinkClick r:id="rId4"/>
              </a:rPr>
              <a:t>Kathy </a:t>
            </a:r>
            <a:r>
              <a:rPr lang="en-US" sz="1200" dirty="0" err="1">
                <a:solidFill>
                  <a:prstClr val="black">
                    <a:lumMod val="65000"/>
                    <a:lumOff val="35000"/>
                  </a:prstClr>
                </a:solidFill>
                <a:latin typeface="Calibri"/>
                <a:hlinkClick r:id="rId4"/>
              </a:rPr>
              <a:t>Kimpel</a:t>
            </a:r>
            <a:r>
              <a:rPr lang="en-US" sz="1200" dirty="0">
                <a:solidFill>
                  <a:prstClr val="black">
                    <a:lumMod val="65000"/>
                    <a:lumOff val="35000"/>
                  </a:prstClr>
                </a:solidFill>
                <a:latin typeface="Calibri"/>
                <a:hlinkClick r:id="rId4"/>
              </a:rPr>
              <a:t> </a:t>
            </a:r>
            <a:r>
              <a:rPr lang="el-GR" sz="1200" dirty="0" smtClean="0">
                <a:solidFill>
                  <a:prstClr val="black">
                    <a:lumMod val="65000"/>
                    <a:lumOff val="35000"/>
                  </a:prstClr>
                </a:solidFill>
                <a:latin typeface="Calibri"/>
              </a:rPr>
              <a:t> διαθέσιμο με άδεια </a:t>
            </a:r>
            <a:r>
              <a:rPr lang="en-US" sz="1200" dirty="0">
                <a:solidFill>
                  <a:prstClr val="black">
                    <a:lumMod val="65000"/>
                    <a:lumOff val="35000"/>
                  </a:prstClr>
                </a:solidFill>
                <a:latin typeface="Calibri"/>
                <a:hlinkClick r:id="rId5"/>
              </a:rPr>
              <a:t>CC BY-NC-ND 2.0</a:t>
            </a:r>
            <a:endParaRPr lang="en-US" sz="1200" dirty="0">
              <a:solidFill>
                <a:prstClr val="black">
                  <a:lumMod val="65000"/>
                  <a:lumOff val="35000"/>
                </a:prstClr>
              </a:solidFill>
              <a:latin typeface="Calibri"/>
            </a:endParaRPr>
          </a:p>
        </p:txBody>
      </p:sp>
      <p:sp>
        <p:nvSpPr>
          <p:cNvPr id="7" name="Ορθογώνιο 6"/>
          <p:cNvSpPr/>
          <p:nvPr/>
        </p:nvSpPr>
        <p:spPr>
          <a:xfrm>
            <a:off x="970943" y="5412348"/>
            <a:ext cx="7704344" cy="461665"/>
          </a:xfrm>
          <a:prstGeom prst="rect">
            <a:avLst/>
          </a:prstGeom>
        </p:spPr>
        <p:txBody>
          <a:bodyPr wrap="square">
            <a:spAutoFit/>
          </a:bodyPr>
          <a:lstStyle/>
          <a:p>
            <a:r>
              <a:rPr lang="el-GR" sz="2400" dirty="0">
                <a:solidFill>
                  <a:prstClr val="black"/>
                </a:solidFill>
                <a:latin typeface="Calibri"/>
              </a:rPr>
              <a:t>Ο ήρωας των κινούμενων σχεδίων ήρθε και μ’ αγκαλιάζει!</a:t>
            </a:r>
          </a:p>
        </p:txBody>
      </p:sp>
    </p:spTree>
    <p:extLst>
      <p:ext uri="{BB962C8B-B14F-4D97-AF65-F5344CB8AC3E}">
        <p14:creationId xmlns:p14="http://schemas.microsoft.com/office/powerpoint/2010/main" val="4677554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marL="742950" indent="-742950">
              <a:buFont typeface="+mj-lt"/>
              <a:buAutoNum type="arabicPeriod" startAt="4"/>
            </a:pPr>
            <a:r>
              <a:rPr lang="el-GR" dirty="0" smtClean="0"/>
              <a:t>Προ-αιτιώδης συλλογισμός ή μεταγωγική σκέψη</a:t>
            </a:r>
            <a:endParaRPr lang="el-GR" dirty="0"/>
          </a:p>
        </p:txBody>
      </p:sp>
      <p:sp>
        <p:nvSpPr>
          <p:cNvPr id="3" name="Θέση περιεχομένου 2"/>
          <p:cNvSpPr>
            <a:spLocks noGrp="1"/>
          </p:cNvSpPr>
          <p:nvPr>
            <p:ph idx="1"/>
          </p:nvPr>
        </p:nvSpPr>
        <p:spPr>
          <a:xfrm>
            <a:off x="457200" y="1196752"/>
            <a:ext cx="8229600" cy="2160240"/>
          </a:xfrm>
        </p:spPr>
        <p:txBody>
          <a:bodyPr/>
          <a:lstStyle/>
          <a:p>
            <a:r>
              <a:rPr lang="el-GR" dirty="0"/>
              <a:t>Πρόκειται για ένα είδος σκέψης το οποίο δεν στηρίζεται στη σχέση αιτίου-αποτελέσματος αλλά μετακινείται παράλληλα από το ένα θέμα στο άλλο.</a:t>
            </a:r>
          </a:p>
          <a:p>
            <a:r>
              <a:rPr lang="el-GR" dirty="0"/>
              <a:t>Συνέπεια αυτού του είδους σκέψης είναι η σύγχυση μεταξύ αιτίου και αποτελέσματος.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a:solidFill>
                <a:prstClr val="black"/>
              </a:solidFill>
            </a:endParaRPr>
          </a:p>
        </p:txBody>
      </p:sp>
      <p:sp>
        <p:nvSpPr>
          <p:cNvPr id="5" name="Θέση περιεχομένου 2"/>
          <p:cNvSpPr txBox="1">
            <a:spLocks/>
          </p:cNvSpPr>
          <p:nvPr/>
        </p:nvSpPr>
        <p:spPr>
          <a:xfrm>
            <a:off x="611560" y="3717032"/>
            <a:ext cx="8229600" cy="1484784"/>
          </a:xfrm>
          <a:prstGeom prst="rect">
            <a:avLst/>
          </a:prstGeom>
          <a:ln w="25400">
            <a:solidFill>
              <a:srgbClr val="820000"/>
            </a:solidFill>
          </a:ln>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Wingdings" panose="05000000000000000000" pitchFamily="2" charset="2"/>
              <a:buChar char="ü"/>
            </a:pPr>
            <a:r>
              <a:rPr lang="el-GR" dirty="0">
                <a:solidFill>
                  <a:prstClr val="black"/>
                </a:solidFill>
              </a:rPr>
              <a:t>Δεν κοιμήθηκα για μεσημέρι άρα δεν είναι απόγευμα.</a:t>
            </a:r>
          </a:p>
          <a:p>
            <a:pPr fontAlgn="auto">
              <a:spcAft>
                <a:spcPts val="0"/>
              </a:spcAft>
              <a:buFont typeface="Wingdings" panose="05000000000000000000" pitchFamily="2" charset="2"/>
              <a:buChar char="ü"/>
            </a:pPr>
            <a:r>
              <a:rPr lang="el-GR" dirty="0">
                <a:solidFill>
                  <a:prstClr val="black"/>
                </a:solidFill>
              </a:rPr>
              <a:t>Αν σε κάποιο μέρος δεν υπάρχουν νεκροταφεία, τότε οι άνθρωποι δεν πεθαίνουν.</a:t>
            </a:r>
          </a:p>
          <a:p>
            <a:pPr fontAlgn="auto">
              <a:spcAft>
                <a:spcPts val="0"/>
              </a:spcAft>
            </a:pPr>
            <a:endParaRPr lang="el-GR" dirty="0">
              <a:solidFill>
                <a:prstClr val="black"/>
              </a:solidFill>
            </a:endParaRPr>
          </a:p>
        </p:txBody>
      </p:sp>
    </p:spTree>
    <p:extLst>
      <p:ext uri="{BB962C8B-B14F-4D97-AF65-F5344CB8AC3E}">
        <p14:creationId xmlns:p14="http://schemas.microsoft.com/office/powerpoint/2010/main" val="38821971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Η γλωσσική ανάπτυξη του νηπίου</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a:solidFill>
                <a:prstClr val="black"/>
              </a:solidFill>
            </a:endParaRPr>
          </a:p>
        </p:txBody>
      </p:sp>
      <p:sp>
        <p:nvSpPr>
          <p:cNvPr id="6" name="Rectangle 6"/>
          <p:cNvSpPr/>
          <p:nvPr/>
        </p:nvSpPr>
        <p:spPr>
          <a:xfrm>
            <a:off x="1954052" y="5229353"/>
            <a:ext cx="5256584" cy="276999"/>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Our Community Place Sandbox</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rPr>
              <a:t> </a:t>
            </a:r>
            <a:r>
              <a:rPr lang="en-US" sz="1200" dirty="0" smtClean="0">
                <a:solidFill>
                  <a:prstClr val="black">
                    <a:lumMod val="65000"/>
                    <a:lumOff val="35000"/>
                  </a:prstClr>
                </a:solidFill>
                <a:latin typeface="Calibri"/>
                <a:hlinkClick r:id="rId4"/>
              </a:rPr>
              <a:t>Artaxerxes</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διαθέσιμο με άδεια </a:t>
            </a:r>
            <a:r>
              <a:rPr lang="en-US" sz="1200" dirty="0">
                <a:solidFill>
                  <a:prstClr val="black">
                    <a:lumMod val="65000"/>
                    <a:lumOff val="35000"/>
                  </a:prstClr>
                </a:solidFill>
                <a:latin typeface="Calibri"/>
                <a:hlinkClick r:id="rId5"/>
              </a:rPr>
              <a:t>CC BY </a:t>
            </a:r>
            <a:r>
              <a:rPr lang="en-US" sz="1200" dirty="0" smtClean="0">
                <a:solidFill>
                  <a:prstClr val="black">
                    <a:lumMod val="65000"/>
                    <a:lumOff val="35000"/>
                  </a:prstClr>
                </a:solidFill>
                <a:latin typeface="Calibri"/>
                <a:hlinkClick r:id="rId5"/>
              </a:rPr>
              <a:t>2.5</a:t>
            </a:r>
            <a:endParaRPr lang="en-US" sz="1200" dirty="0">
              <a:solidFill>
                <a:prstClr val="black">
                  <a:lumMod val="65000"/>
                  <a:lumOff val="35000"/>
                </a:prstClr>
              </a:solidFill>
              <a:latin typeface="Calibri"/>
            </a:endParaRPr>
          </a:p>
        </p:txBody>
      </p:sp>
      <p:pic>
        <p:nvPicPr>
          <p:cNvPr id="7" name="Εικόνα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05800" y="1556792"/>
            <a:ext cx="3753088" cy="3485534"/>
          </a:xfrm>
          <a:prstGeom prst="rect">
            <a:avLst/>
          </a:prstGeom>
        </p:spPr>
      </p:pic>
    </p:spTree>
    <p:extLst>
      <p:ext uri="{BB962C8B-B14F-4D97-AF65-F5344CB8AC3E}">
        <p14:creationId xmlns:p14="http://schemas.microsoft.com/office/powerpoint/2010/main" val="25272218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H </a:t>
            </a:r>
            <a:r>
              <a:rPr lang="el-GR" dirty="0" smtClean="0"/>
              <a:t>σκέψη κατά τη νηπιακή ηλικία</a:t>
            </a:r>
            <a:endParaRPr lang="el-GR" dirty="0"/>
          </a:p>
        </p:txBody>
      </p:sp>
      <p:sp>
        <p:nvSpPr>
          <p:cNvPr id="3" name="Θέση περιεχομένου 2"/>
          <p:cNvSpPr>
            <a:spLocks noGrp="1"/>
          </p:cNvSpPr>
          <p:nvPr>
            <p:ph idx="1"/>
          </p:nvPr>
        </p:nvSpPr>
        <p:spPr>
          <a:xfrm>
            <a:off x="751457" y="1457098"/>
            <a:ext cx="1265312" cy="732746"/>
          </a:xfrm>
          <a:ln w="19050">
            <a:solidFill>
              <a:srgbClr val="820000"/>
            </a:solidFill>
          </a:ln>
        </p:spPr>
        <p:txBody>
          <a:bodyPr>
            <a:normAutofit fontScale="85000" lnSpcReduction="20000"/>
          </a:bodyPr>
          <a:lstStyle/>
          <a:p>
            <a:pPr marL="0" indent="0">
              <a:buNone/>
            </a:pPr>
            <a:r>
              <a:rPr lang="el-GR" sz="2800" dirty="0"/>
              <a:t>Βρεφική ηλικία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a:solidFill>
                <a:prstClr val="black"/>
              </a:solidFill>
            </a:endParaRPr>
          </a:p>
        </p:txBody>
      </p:sp>
      <p:sp>
        <p:nvSpPr>
          <p:cNvPr id="6" name="Βέλος προς τα κάτω 5"/>
          <p:cNvSpPr/>
          <p:nvPr/>
        </p:nvSpPr>
        <p:spPr>
          <a:xfrm>
            <a:off x="1312105" y="2215814"/>
            <a:ext cx="144016" cy="648072"/>
          </a:xfrm>
          <a:prstGeom prst="downArrow">
            <a:avLst/>
          </a:prstGeom>
          <a:solidFill>
            <a:srgbClr val="004A82"/>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7" name="Θέση περιεχομένου 2"/>
          <p:cNvSpPr txBox="1">
            <a:spLocks/>
          </p:cNvSpPr>
          <p:nvPr/>
        </p:nvSpPr>
        <p:spPr>
          <a:xfrm>
            <a:off x="199581" y="2889856"/>
            <a:ext cx="2586363" cy="1460047"/>
          </a:xfrm>
          <a:prstGeom prst="rect">
            <a:avLst/>
          </a:prstGeom>
          <a:ln w="19050">
            <a:solidFill>
              <a:srgbClr val="004A82"/>
            </a:solidFill>
          </a:ln>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sz="2200" dirty="0">
                <a:solidFill>
                  <a:prstClr val="black"/>
                </a:solidFill>
              </a:rPr>
              <a:t>Η σκέψη βασίζεται στη </a:t>
            </a:r>
            <a:r>
              <a:rPr lang="el-GR" sz="2200" b="1" dirty="0">
                <a:solidFill>
                  <a:srgbClr val="820000"/>
                </a:solidFill>
              </a:rPr>
              <a:t>δράση</a:t>
            </a:r>
            <a:r>
              <a:rPr lang="el-GR" sz="2200" dirty="0">
                <a:solidFill>
                  <a:prstClr val="black"/>
                </a:solidFill>
              </a:rPr>
              <a:t> (</a:t>
            </a:r>
            <a:r>
              <a:rPr lang="el-GR" sz="2200" dirty="0" err="1" smtClean="0">
                <a:solidFill>
                  <a:prstClr val="black"/>
                </a:solidFill>
              </a:rPr>
              <a:t>αισθητηριοκινητικά</a:t>
            </a:r>
            <a:r>
              <a:rPr lang="el-GR" sz="2200" dirty="0" smtClean="0">
                <a:solidFill>
                  <a:prstClr val="black"/>
                </a:solidFill>
              </a:rPr>
              <a:t> </a:t>
            </a:r>
            <a:r>
              <a:rPr lang="el-GR" sz="2200" dirty="0">
                <a:solidFill>
                  <a:prstClr val="black"/>
                </a:solidFill>
              </a:rPr>
              <a:t>σχήματα).</a:t>
            </a:r>
          </a:p>
          <a:p>
            <a:pPr fontAlgn="auto">
              <a:spcAft>
                <a:spcPts val="0"/>
              </a:spcAft>
            </a:pPr>
            <a:endParaRPr lang="el-GR" dirty="0">
              <a:solidFill>
                <a:prstClr val="black"/>
              </a:solidFill>
            </a:endParaRPr>
          </a:p>
        </p:txBody>
      </p:sp>
      <p:pic>
        <p:nvPicPr>
          <p:cNvPr id="8" name="Εικόνα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778" y="4526166"/>
            <a:ext cx="1691680" cy="1268760"/>
          </a:xfrm>
          <a:prstGeom prst="rect">
            <a:avLst/>
          </a:prstGeom>
        </p:spPr>
      </p:pic>
      <p:sp>
        <p:nvSpPr>
          <p:cNvPr id="9" name="Rectangle 6"/>
          <p:cNvSpPr/>
          <p:nvPr/>
        </p:nvSpPr>
        <p:spPr>
          <a:xfrm>
            <a:off x="213500" y="5823861"/>
            <a:ext cx="2197209" cy="646331"/>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Vivien </a:t>
            </a:r>
            <a:r>
              <a:rPr lang="en-US" sz="1200" dirty="0" err="1">
                <a:solidFill>
                  <a:prstClr val="black"/>
                </a:solidFill>
                <a:latin typeface="Calibri"/>
                <a:hlinkClick r:id="rId3"/>
              </a:rPr>
              <a:t>thw</a:t>
            </a:r>
            <a:r>
              <a:rPr lang="en-US" sz="1200" dirty="0">
                <a:solidFill>
                  <a:prstClr val="black"/>
                </a:solidFill>
                <a:latin typeface="Calibri"/>
                <a:hlinkClick r:id="rId3"/>
              </a:rPr>
              <a:t> </a:t>
            </a:r>
            <a:r>
              <a:rPr lang="en-US" sz="1200" dirty="0" err="1">
                <a:solidFill>
                  <a:prstClr val="black"/>
                </a:solidFill>
                <a:latin typeface="Calibri"/>
                <a:hlinkClick r:id="rId3"/>
              </a:rPr>
              <a:t>bobbycar</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rPr>
              <a:t> </a:t>
            </a:r>
            <a:r>
              <a:rPr lang="en-US" sz="1200" dirty="0">
                <a:solidFill>
                  <a:prstClr val="black">
                    <a:lumMod val="65000"/>
                    <a:lumOff val="35000"/>
                  </a:prstClr>
                </a:solidFill>
                <a:latin typeface="Calibri"/>
                <a:hlinkClick r:id="rId4"/>
              </a:rPr>
              <a:t>Slick-o-bot</a:t>
            </a:r>
            <a:r>
              <a:rPr lang="el-GR" sz="1200" dirty="0" smtClean="0">
                <a:solidFill>
                  <a:prstClr val="black">
                    <a:lumMod val="65000"/>
                    <a:lumOff val="35000"/>
                  </a:prstClr>
                </a:solidFill>
                <a:latin typeface="Calibri"/>
                <a:hlinkClick r:id="rId4"/>
              </a:rPr>
              <a:t> </a:t>
            </a:r>
            <a:r>
              <a:rPr lang="el-GR" sz="1200" dirty="0" smtClean="0">
                <a:solidFill>
                  <a:prstClr val="black">
                    <a:lumMod val="65000"/>
                    <a:lumOff val="35000"/>
                  </a:prstClr>
                </a:solidFill>
                <a:latin typeface="Calibri"/>
              </a:rPr>
              <a:t>διαθέσιμο με άδεια </a:t>
            </a:r>
            <a:r>
              <a:rPr lang="en-US" sz="1200" dirty="0">
                <a:solidFill>
                  <a:prstClr val="black">
                    <a:lumMod val="65000"/>
                    <a:lumOff val="35000"/>
                  </a:prstClr>
                </a:solidFill>
                <a:latin typeface="Calibri"/>
                <a:hlinkClick r:id="rId5"/>
              </a:rPr>
              <a:t>CC BY-SA 3.0</a:t>
            </a:r>
            <a:endParaRPr lang="en-US" sz="1200" dirty="0">
              <a:solidFill>
                <a:prstClr val="black">
                  <a:lumMod val="65000"/>
                  <a:lumOff val="35000"/>
                </a:prstClr>
              </a:solidFill>
              <a:latin typeface="Calibri"/>
            </a:endParaRPr>
          </a:p>
        </p:txBody>
      </p:sp>
      <p:sp>
        <p:nvSpPr>
          <p:cNvPr id="10" name="Θέση περιεχομένου 2"/>
          <p:cNvSpPr txBox="1">
            <a:spLocks/>
          </p:cNvSpPr>
          <p:nvPr/>
        </p:nvSpPr>
        <p:spPr>
          <a:xfrm>
            <a:off x="3851920" y="1412776"/>
            <a:ext cx="1333526" cy="821390"/>
          </a:xfrm>
          <a:prstGeom prst="rect">
            <a:avLst/>
          </a:prstGeom>
          <a:ln w="19050">
            <a:solidFill>
              <a:srgbClr val="820000"/>
            </a:solidFill>
          </a:ln>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sz="2200" dirty="0" smtClean="0">
                <a:solidFill>
                  <a:prstClr val="black"/>
                </a:solidFill>
              </a:rPr>
              <a:t>Νηπιακή ηλικία</a:t>
            </a:r>
            <a:endParaRPr lang="el-GR" sz="2200" dirty="0">
              <a:solidFill>
                <a:prstClr val="black"/>
              </a:solidFill>
            </a:endParaRPr>
          </a:p>
        </p:txBody>
      </p:sp>
      <p:sp>
        <p:nvSpPr>
          <p:cNvPr id="11" name="Βέλος προς τα κάτω 10"/>
          <p:cNvSpPr/>
          <p:nvPr/>
        </p:nvSpPr>
        <p:spPr>
          <a:xfrm>
            <a:off x="4374667" y="2241784"/>
            <a:ext cx="144016" cy="648072"/>
          </a:xfrm>
          <a:prstGeom prst="downArrow">
            <a:avLst/>
          </a:prstGeom>
          <a:solidFill>
            <a:srgbClr val="004A82"/>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12" name="Θέση περιεχομένου 2"/>
          <p:cNvSpPr txBox="1">
            <a:spLocks/>
          </p:cNvSpPr>
          <p:nvPr/>
        </p:nvSpPr>
        <p:spPr>
          <a:xfrm>
            <a:off x="3089336" y="2906058"/>
            <a:ext cx="2858694" cy="1150460"/>
          </a:xfrm>
          <a:prstGeom prst="rect">
            <a:avLst/>
          </a:prstGeom>
          <a:ln w="19050">
            <a:solidFill>
              <a:srgbClr val="004A82"/>
            </a:solidFill>
          </a:ln>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sz="2200" dirty="0">
                <a:solidFill>
                  <a:prstClr val="black"/>
                </a:solidFill>
              </a:rPr>
              <a:t>Η σκέψη </a:t>
            </a:r>
            <a:r>
              <a:rPr lang="el-GR" sz="2200" b="1" dirty="0">
                <a:solidFill>
                  <a:srgbClr val="820000"/>
                </a:solidFill>
              </a:rPr>
              <a:t>μεταβαίνει</a:t>
            </a:r>
            <a:r>
              <a:rPr lang="el-GR" sz="2200" dirty="0">
                <a:solidFill>
                  <a:prstClr val="black"/>
                </a:solidFill>
              </a:rPr>
              <a:t> από τη δράση στις νοητικές ενέργειες</a:t>
            </a:r>
          </a:p>
        </p:txBody>
      </p:sp>
      <p:sp>
        <p:nvSpPr>
          <p:cNvPr id="13" name="Θέση περιεχομένου 2"/>
          <p:cNvSpPr txBox="1">
            <a:spLocks/>
          </p:cNvSpPr>
          <p:nvPr/>
        </p:nvSpPr>
        <p:spPr>
          <a:xfrm>
            <a:off x="6698458" y="1378402"/>
            <a:ext cx="1333526" cy="821390"/>
          </a:xfrm>
          <a:prstGeom prst="rect">
            <a:avLst/>
          </a:prstGeom>
          <a:ln w="19050">
            <a:solidFill>
              <a:srgbClr val="820000"/>
            </a:solidFill>
          </a:ln>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sz="2200" dirty="0" smtClean="0">
                <a:solidFill>
                  <a:prstClr val="black"/>
                </a:solidFill>
              </a:rPr>
              <a:t>Σχολική ηλικία</a:t>
            </a:r>
            <a:endParaRPr lang="el-GR" sz="2200" dirty="0">
              <a:solidFill>
                <a:prstClr val="black"/>
              </a:solidFill>
            </a:endParaRPr>
          </a:p>
        </p:txBody>
      </p:sp>
      <p:sp>
        <p:nvSpPr>
          <p:cNvPr id="14" name="Βέλος προς τα κάτω 13"/>
          <p:cNvSpPr/>
          <p:nvPr/>
        </p:nvSpPr>
        <p:spPr>
          <a:xfrm>
            <a:off x="7293213" y="2220617"/>
            <a:ext cx="144016" cy="648072"/>
          </a:xfrm>
          <a:prstGeom prst="downArrow">
            <a:avLst/>
          </a:prstGeom>
          <a:solidFill>
            <a:srgbClr val="004A82"/>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15" name="Θέση περιεχομένου 2"/>
          <p:cNvSpPr txBox="1">
            <a:spLocks/>
          </p:cNvSpPr>
          <p:nvPr/>
        </p:nvSpPr>
        <p:spPr>
          <a:xfrm>
            <a:off x="6107406" y="2902861"/>
            <a:ext cx="2858694" cy="1150460"/>
          </a:xfrm>
          <a:prstGeom prst="rect">
            <a:avLst/>
          </a:prstGeom>
          <a:ln w="19050">
            <a:solidFill>
              <a:srgbClr val="004A82"/>
            </a:solidFill>
          </a:ln>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sz="2200" dirty="0">
                <a:solidFill>
                  <a:prstClr val="black"/>
                </a:solidFill>
              </a:rPr>
              <a:t>Η σκέψη βασίζεται σε </a:t>
            </a:r>
            <a:r>
              <a:rPr lang="el-GR" sz="2200" b="1" dirty="0" err="1">
                <a:solidFill>
                  <a:srgbClr val="820000"/>
                </a:solidFill>
              </a:rPr>
              <a:t>εσωτερικευμένες</a:t>
            </a:r>
            <a:r>
              <a:rPr lang="el-GR" sz="2200" b="1" dirty="0">
                <a:solidFill>
                  <a:srgbClr val="820000"/>
                </a:solidFill>
              </a:rPr>
              <a:t> </a:t>
            </a:r>
            <a:r>
              <a:rPr lang="el-GR" sz="2200" dirty="0">
                <a:solidFill>
                  <a:prstClr val="black"/>
                </a:solidFill>
              </a:rPr>
              <a:t>(νοητικές) ενέργειες.</a:t>
            </a:r>
          </a:p>
        </p:txBody>
      </p:sp>
      <p:pic>
        <p:nvPicPr>
          <p:cNvPr id="16" name="Εικόνα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20058" y="4458607"/>
            <a:ext cx="1655353" cy="1336319"/>
          </a:xfrm>
          <a:prstGeom prst="rect">
            <a:avLst/>
          </a:prstGeom>
        </p:spPr>
      </p:pic>
      <p:sp>
        <p:nvSpPr>
          <p:cNvPr id="17" name="Rectangle 6"/>
          <p:cNvSpPr/>
          <p:nvPr/>
        </p:nvSpPr>
        <p:spPr>
          <a:xfrm>
            <a:off x="6449131" y="5794926"/>
            <a:ext cx="2197209" cy="646331"/>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7"/>
              </a:rPr>
              <a:t>Az-Writing boy e-citizen</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rPr>
              <a:t> </a:t>
            </a:r>
            <a:r>
              <a:rPr lang="en-US" sz="1200" dirty="0" smtClean="0">
                <a:solidFill>
                  <a:prstClr val="black">
                    <a:lumMod val="65000"/>
                    <a:lumOff val="35000"/>
                  </a:prstClr>
                </a:solidFill>
                <a:latin typeface="Calibri"/>
                <a:hlinkClick r:id="rId8"/>
              </a:rPr>
              <a:t>Moonsun1981</a:t>
            </a:r>
            <a:r>
              <a:rPr lang="el-GR" sz="1200" dirty="0" smtClean="0">
                <a:solidFill>
                  <a:prstClr val="black">
                    <a:lumMod val="65000"/>
                    <a:lumOff val="35000"/>
                  </a:prstClr>
                </a:solidFill>
                <a:latin typeface="Calibri"/>
              </a:rPr>
              <a:t> διαθέσιμο με άδεια </a:t>
            </a:r>
            <a:r>
              <a:rPr lang="en-US" sz="1200" dirty="0">
                <a:solidFill>
                  <a:prstClr val="black">
                    <a:lumMod val="65000"/>
                    <a:lumOff val="35000"/>
                  </a:prstClr>
                </a:solidFill>
                <a:latin typeface="Calibri"/>
                <a:hlinkClick r:id="rId5"/>
              </a:rPr>
              <a:t>CC BY-SA 3.0</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35276921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marL="742950" indent="-742950">
              <a:buFont typeface="+mj-lt"/>
              <a:buAutoNum type="arabicPeriod"/>
            </a:pPr>
            <a:r>
              <a:rPr lang="el-GR" dirty="0" smtClean="0"/>
              <a:t>Φωνήματα: </a:t>
            </a:r>
            <a:r>
              <a:rPr lang="el-GR" dirty="0"/>
              <a:t>Ά</a:t>
            </a:r>
            <a:r>
              <a:rPr lang="el-GR" dirty="0" smtClean="0"/>
              <a:t>ρθρωση (2-3 ετών)</a:t>
            </a:r>
            <a:endParaRPr lang="el-GR" dirty="0"/>
          </a:p>
        </p:txBody>
      </p:sp>
      <p:sp>
        <p:nvSpPr>
          <p:cNvPr id="3" name="Θέση περιεχομένου 2"/>
          <p:cNvSpPr>
            <a:spLocks noGrp="1"/>
          </p:cNvSpPr>
          <p:nvPr>
            <p:ph idx="1"/>
          </p:nvPr>
        </p:nvSpPr>
        <p:spPr/>
        <p:txBody>
          <a:bodyPr/>
          <a:lstStyle/>
          <a:p>
            <a:r>
              <a:rPr lang="el-GR" dirty="0"/>
              <a:t>Η τελειοποίηση του ηχητικού συστήματος της μητρικής γλώσσας από τα παιδιά εξελίσσεται άνισα. Μερικές φορές ένας συγκεκριμένος ήχος μπορεί να τα δυσκολεύει ακόμη και μετά την κατανόηση πολλών λέξεων που τον περιλαμβάνουν.</a:t>
            </a:r>
          </a:p>
          <a:p>
            <a:r>
              <a:rPr lang="el-GR" dirty="0"/>
              <a:t>Σ’ αυτή την ηλικία, το παιδί συχνά παραλείπει τις καταλήξεις των λέξεων ή το ένα σύμφωνο όταν υπάρχουν δυο συνεχόμενα σε μια λέξη π.χ. «</a:t>
            </a:r>
            <a:r>
              <a:rPr lang="el-GR" dirty="0" err="1"/>
              <a:t>πάπωμα</a:t>
            </a:r>
            <a:r>
              <a:rPr lang="el-GR" dirty="0"/>
              <a:t>» αντί «πάπλωμα».</a:t>
            </a:r>
          </a:p>
          <a:p>
            <a:r>
              <a:rPr lang="el-GR" dirty="0"/>
              <a:t>Επίσης συχνά το παιδί μεταβάλλει τις πολυσύλλαβες λέξεις ώστε να ηχούν ως ένα επαναλαμβανόμενο πρότυπο π.χ. «</a:t>
            </a:r>
            <a:r>
              <a:rPr lang="el-GR" dirty="0" err="1"/>
              <a:t>μεμέλα</a:t>
            </a:r>
            <a:r>
              <a:rPr lang="el-GR" dirty="0"/>
              <a:t>» αντί «καραμέλα».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29</a:t>
            </a:fld>
            <a:endParaRPr lang="el-GR">
              <a:solidFill>
                <a:prstClr val="black"/>
              </a:solidFill>
            </a:endParaRPr>
          </a:p>
        </p:txBody>
      </p:sp>
    </p:spTree>
    <p:extLst>
      <p:ext uri="{BB962C8B-B14F-4D97-AF65-F5344CB8AC3E}">
        <p14:creationId xmlns:p14="http://schemas.microsoft.com/office/powerpoint/2010/main" val="17675389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marL="742950" indent="-742950">
              <a:buFont typeface="+mj-lt"/>
              <a:buAutoNum type="arabicPeriod"/>
            </a:pPr>
            <a:r>
              <a:rPr lang="el-GR" dirty="0"/>
              <a:t>Φωνήματα: Άρθρωση </a:t>
            </a:r>
            <a:r>
              <a:rPr lang="el-GR" dirty="0" smtClean="0"/>
              <a:t>(4-6 </a:t>
            </a:r>
            <a:r>
              <a:rPr lang="el-GR" dirty="0"/>
              <a:t>ετών)</a:t>
            </a:r>
          </a:p>
        </p:txBody>
      </p:sp>
      <p:sp>
        <p:nvSpPr>
          <p:cNvPr id="3" name="Θέση περιεχομένου 2"/>
          <p:cNvSpPr>
            <a:spLocks noGrp="1"/>
          </p:cNvSpPr>
          <p:nvPr>
            <p:ph idx="1"/>
          </p:nvPr>
        </p:nvSpPr>
        <p:spPr>
          <a:xfrm>
            <a:off x="539552" y="1844824"/>
            <a:ext cx="8229600" cy="2520280"/>
          </a:xfrm>
        </p:spPr>
        <p:txBody>
          <a:bodyPr/>
          <a:lstStyle/>
          <a:p>
            <a:pPr marL="0" indent="0">
              <a:buNone/>
            </a:pPr>
            <a:r>
              <a:rPr lang="el-GR" dirty="0"/>
              <a:t>Στα </a:t>
            </a:r>
            <a:r>
              <a:rPr lang="el-GR" b="1" dirty="0">
                <a:solidFill>
                  <a:srgbClr val="820000"/>
                </a:solidFill>
              </a:rPr>
              <a:t>τέσσερα έτη του, </a:t>
            </a:r>
            <a:r>
              <a:rPr lang="el-GR" dirty="0"/>
              <a:t>ένα παιδί πρέπει να έχει </a:t>
            </a:r>
            <a:r>
              <a:rPr lang="el-GR" b="1" dirty="0">
                <a:solidFill>
                  <a:srgbClr val="820000"/>
                </a:solidFill>
              </a:rPr>
              <a:t>τελειοποιήσει την άρθρωσή του</a:t>
            </a:r>
            <a:r>
              <a:rPr lang="el-GR" dirty="0"/>
              <a:t> και να μην έχει απολύτως καμία δυσκολία σε αυτήν, εκτός ίσως από το φώνημα /ρ/, για το οποίο είναι δυνατόν να φτάσει το πέμπτο του έτος προκειμένου να το προφέρει χωρίς δυσκολία.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30</a:t>
            </a:fld>
            <a:endParaRPr lang="el-GR">
              <a:solidFill>
                <a:prstClr val="black"/>
              </a:solidFill>
            </a:endParaRPr>
          </a:p>
        </p:txBody>
      </p:sp>
    </p:spTree>
    <p:extLst>
      <p:ext uri="{BB962C8B-B14F-4D97-AF65-F5344CB8AC3E}">
        <p14:creationId xmlns:p14="http://schemas.microsoft.com/office/powerpoint/2010/main" val="12650576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marL="742950" indent="-742950">
              <a:buFont typeface="+mj-lt"/>
              <a:buAutoNum type="arabicPeriod" startAt="2"/>
            </a:pPr>
            <a:r>
              <a:rPr lang="el-GR" dirty="0" smtClean="0"/>
              <a:t>Μορφήματα: Λεξιλόγιο (2-6 ετών)</a:t>
            </a:r>
            <a:endParaRPr lang="el-GR" dirty="0"/>
          </a:p>
        </p:txBody>
      </p:sp>
      <p:sp>
        <p:nvSpPr>
          <p:cNvPr id="3" name="Θέση περιεχομένου 2"/>
          <p:cNvSpPr>
            <a:spLocks noGrp="1"/>
          </p:cNvSpPr>
          <p:nvPr>
            <p:ph idx="1"/>
          </p:nvPr>
        </p:nvSpPr>
        <p:spPr/>
        <p:txBody>
          <a:bodyPr/>
          <a:lstStyle/>
          <a:p>
            <a:r>
              <a:rPr lang="el-GR" dirty="0"/>
              <a:t>Γύρω στο 12ο μήνα, τα παιδιά αντιλαμβάνονται ότι οι ακολουθίες των ήχων που δημιουργούν μπορούν να τραβήξουν την προσοχή των ενηλίκων.</a:t>
            </a:r>
          </a:p>
          <a:p>
            <a:r>
              <a:rPr lang="el-GR" dirty="0"/>
              <a:t>Από τη στιγμή εκείνη, οι λέξεις γίνονται διαμεσολαβητές των πράξεων των παιδιών, καθώς αναφέρονται σε αντικείμενα και πράξεις που εκτελούν.</a:t>
            </a:r>
          </a:p>
          <a:p>
            <a:r>
              <a:rPr lang="el-GR" dirty="0"/>
              <a:t>Στην ηλικία των 2-3 ετών τα παιδιά κατέχουν λεξιλόγιο τουλάχιστον 70 λέξεων.</a:t>
            </a:r>
          </a:p>
          <a:p>
            <a:r>
              <a:rPr lang="el-GR" dirty="0"/>
              <a:t>Στην ηλικία των 3-5 ετών τα παιδιά αναπτύσσουν λεξιλόγιο τουλάχιστον χιλίων λέξεων.</a:t>
            </a:r>
          </a:p>
          <a:p>
            <a:pPr marL="0" indent="0" algn="ctr">
              <a:buNone/>
            </a:pPr>
            <a:r>
              <a:rPr lang="el-GR" b="1" dirty="0">
                <a:solidFill>
                  <a:srgbClr val="820000"/>
                </a:solidFill>
              </a:rPr>
              <a:t>Η ανάπτυξη του λεξιλογίου δεν ολοκληρώνεται ποτέ!</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31</a:t>
            </a:fld>
            <a:endParaRPr lang="el-GR">
              <a:solidFill>
                <a:prstClr val="black"/>
              </a:solidFill>
            </a:endParaRPr>
          </a:p>
        </p:txBody>
      </p:sp>
    </p:spTree>
    <p:extLst>
      <p:ext uri="{BB962C8B-B14F-4D97-AF65-F5344CB8AC3E}">
        <p14:creationId xmlns:p14="http://schemas.microsoft.com/office/powerpoint/2010/main" val="8144037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marL="742950" indent="-742950">
              <a:buFont typeface="+mj-lt"/>
              <a:buAutoNum type="arabicPeriod" startAt="3"/>
            </a:pPr>
            <a:r>
              <a:rPr lang="el-GR" dirty="0" smtClean="0"/>
              <a:t>Σύνταξη (2-3 ετών) </a:t>
            </a:r>
            <a:r>
              <a:rPr lang="el-GR" sz="3200" b="0" dirty="0" smtClean="0"/>
              <a:t>(1 από 2)</a:t>
            </a:r>
            <a:endParaRPr lang="el-GR" sz="3200" b="0" dirty="0"/>
          </a:p>
        </p:txBody>
      </p:sp>
      <p:sp>
        <p:nvSpPr>
          <p:cNvPr id="3" name="Θέση περιεχομένου 2"/>
          <p:cNvSpPr>
            <a:spLocks noGrp="1"/>
          </p:cNvSpPr>
          <p:nvPr>
            <p:ph idx="1"/>
          </p:nvPr>
        </p:nvSpPr>
        <p:spPr/>
        <p:txBody>
          <a:bodyPr/>
          <a:lstStyle/>
          <a:p>
            <a:r>
              <a:rPr lang="el-GR" dirty="0"/>
              <a:t>Στην ηλικία των 2 ετών τα παιδιά είναι σε θέση να σχηματίζουν προτάσεις των δύο λέξεων.</a:t>
            </a:r>
          </a:p>
          <a:p>
            <a:r>
              <a:rPr lang="el-GR" dirty="0"/>
              <a:t>Αυτές οι προτάσεις συχνά μπορούν να ερμηνευθούν ποικιλοτρόπως. Π.χ. το «όχι φάει» μπορεί να σημαίνει «Δεν θα φάω», «Μη φας το φαγητό μου» ή «Μη με φας».</a:t>
            </a:r>
          </a:p>
          <a:p>
            <a:r>
              <a:rPr lang="el-GR" dirty="0"/>
              <a:t>Σε αυτές τις προτάσεις τα παιδιά κωδικοποιούν μόνο τα πιο ουσιώδη μέρη των ιδεών τους παραλείποντας, άρθρα, προθέσεις, συνδέσμους, </a:t>
            </a:r>
            <a:r>
              <a:rPr lang="el-GR" dirty="0" err="1"/>
              <a:t>κλ.π</a:t>
            </a:r>
            <a:r>
              <a:rPr lang="el-GR" dirty="0"/>
              <a:t>. Αυτό το είδος λόγου ονομάζεται </a:t>
            </a:r>
            <a:r>
              <a:rPr lang="el-GR" b="1" dirty="0">
                <a:solidFill>
                  <a:srgbClr val="820000"/>
                </a:solidFill>
              </a:rPr>
              <a:t>τηλεγραφικός</a:t>
            </a:r>
            <a:r>
              <a:rPr lang="el-GR" dirty="0"/>
              <a:t> λόγος. </a:t>
            </a:r>
          </a:p>
          <a:p>
            <a:r>
              <a:rPr lang="el-GR" dirty="0"/>
              <a:t>Στην ηλικία μεταξύ 2 και 3 ετών τα παιδιά σχηματίζουν προτάσεις τριών τουλάχιστον λέξεων με Υ–Ρ–Α π.χ. «Ο Γιάννης έφαγε μήλο».</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32</a:t>
            </a:fld>
            <a:endParaRPr lang="el-GR">
              <a:solidFill>
                <a:prstClr val="black"/>
              </a:solidFill>
            </a:endParaRPr>
          </a:p>
        </p:txBody>
      </p:sp>
    </p:spTree>
    <p:extLst>
      <p:ext uri="{BB962C8B-B14F-4D97-AF65-F5344CB8AC3E}">
        <p14:creationId xmlns:p14="http://schemas.microsoft.com/office/powerpoint/2010/main" val="16193574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marL="742950" indent="-742950">
              <a:buFont typeface="+mj-lt"/>
              <a:buAutoNum type="arabicPeriod" startAt="3"/>
            </a:pPr>
            <a:r>
              <a:rPr lang="el-GR" dirty="0"/>
              <a:t>Σύνταξη (2-3 ετών) </a:t>
            </a:r>
            <a:r>
              <a:rPr lang="el-GR" sz="3200" b="0" dirty="0" smtClean="0"/>
              <a:t>(2 </a:t>
            </a:r>
            <a:r>
              <a:rPr lang="el-GR" sz="3200" b="0" dirty="0"/>
              <a:t>από </a:t>
            </a:r>
            <a:r>
              <a:rPr lang="el-GR" sz="3200" b="0" dirty="0" smtClean="0"/>
              <a:t>2)</a:t>
            </a:r>
            <a:endParaRPr lang="el-GR" dirty="0"/>
          </a:p>
        </p:txBody>
      </p:sp>
      <p:sp>
        <p:nvSpPr>
          <p:cNvPr id="3" name="Θέση περιεχομένου 2"/>
          <p:cNvSpPr>
            <a:spLocks noGrp="1"/>
          </p:cNvSpPr>
          <p:nvPr>
            <p:ph idx="1"/>
          </p:nvPr>
        </p:nvSpPr>
        <p:spPr/>
        <p:txBody>
          <a:bodyPr/>
          <a:lstStyle/>
          <a:p>
            <a:r>
              <a:rPr lang="el-GR" dirty="0"/>
              <a:t>Στα τρία έτη, τα παιδιά μπορούν να μοιράζονται τις σκέψεις τους χωρίς γλωσσικά εμπόδια. </a:t>
            </a:r>
          </a:p>
          <a:p>
            <a:r>
              <a:rPr lang="el-GR" dirty="0"/>
              <a:t>Μεταξύ 3 και 6 ετών, τα παιδιά διαμορφώνουν μεγαλύτερες και πιο περίπλοκες εκφράσεις.</a:t>
            </a:r>
          </a:p>
          <a:p>
            <a:r>
              <a:rPr lang="el-GR" dirty="0"/>
              <a:t>Διατυπώνουν πολλές ερωτήσεις και απαντούν κατάλληλα σε ερωτήσεις των ενηλίκων. </a:t>
            </a:r>
          </a:p>
          <a:p>
            <a:r>
              <a:rPr lang="el-GR" dirty="0"/>
              <a:t>Προσπαθούν να αφηγηθούν σύντομες ιστορίες.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33</a:t>
            </a:fld>
            <a:endParaRPr lang="el-GR">
              <a:solidFill>
                <a:prstClr val="black"/>
              </a:solidFill>
            </a:endParaRPr>
          </a:p>
        </p:txBody>
      </p:sp>
    </p:spTree>
    <p:extLst>
      <p:ext uri="{BB962C8B-B14F-4D97-AF65-F5344CB8AC3E}">
        <p14:creationId xmlns:p14="http://schemas.microsoft.com/office/powerpoint/2010/main" val="37042337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marL="742950" indent="-742950">
              <a:buFont typeface="+mj-lt"/>
              <a:buAutoNum type="arabicPeriod" startAt="4"/>
            </a:pPr>
            <a:r>
              <a:rPr lang="el-GR" dirty="0" smtClean="0"/>
              <a:t>Πραγματολογία</a:t>
            </a:r>
            <a:endParaRPr lang="el-GR" dirty="0"/>
          </a:p>
        </p:txBody>
      </p:sp>
      <p:sp>
        <p:nvSpPr>
          <p:cNvPr id="3" name="Θέση περιεχομένου 2"/>
          <p:cNvSpPr>
            <a:spLocks noGrp="1"/>
          </p:cNvSpPr>
          <p:nvPr>
            <p:ph idx="1"/>
          </p:nvPr>
        </p:nvSpPr>
        <p:spPr/>
        <p:txBody>
          <a:bodyPr/>
          <a:lstStyle/>
          <a:p>
            <a:r>
              <a:rPr lang="el-GR" dirty="0"/>
              <a:t>Η πραγματολογική χρήση της γλώσσας αναφέρεται στην ικανότητα να επιλέξει ο ομιλητής εκείνες τις λέξεις οι οποίες θα μεταφέρουν το μήνυμα που θέλει να μεταδώσει και είναι κατάλληλες για το συγκεκριμένο πλαίσιο επικοινωνίας.</a:t>
            </a:r>
          </a:p>
          <a:p>
            <a:r>
              <a:rPr lang="el-GR" dirty="0"/>
              <a:t>Τα παιδιά κατανοούν σταδιακά τις κοινωνικές συμβάσεις οι οποίες διέπουν την επικοινωνία.</a:t>
            </a:r>
          </a:p>
          <a:p>
            <a:r>
              <a:rPr lang="el-GR" dirty="0"/>
              <a:t>Τα παιδιά κατανοούν επίσης σταδιακά τις έννοιες της μεταφοράς και της παρομοίωσης, αντιλαμβάνονται το χιούμορ και τα υπονοούμενα και λαμβάνουν υπόψη τους τη γνώση και την οπτική γωνία του ακροατή.</a:t>
            </a:r>
          </a:p>
          <a:p>
            <a:r>
              <a:rPr lang="el-GR" dirty="0"/>
              <a:t>Η γνώση της πραγματολογικής χρήσης της γλώσσας συνεχίζεται </a:t>
            </a:r>
            <a:r>
              <a:rPr lang="el-GR" dirty="0" err="1"/>
              <a:t>καθόλη</a:t>
            </a:r>
            <a:r>
              <a:rPr lang="el-GR" dirty="0"/>
              <a:t> τη διάρκεια της ζωής!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34</a:t>
            </a:fld>
            <a:endParaRPr lang="el-GR">
              <a:solidFill>
                <a:prstClr val="black"/>
              </a:solidFill>
            </a:endParaRPr>
          </a:p>
        </p:txBody>
      </p:sp>
    </p:spTree>
    <p:extLst>
      <p:ext uri="{BB962C8B-B14F-4D97-AF65-F5344CB8AC3E}">
        <p14:creationId xmlns:p14="http://schemas.microsoft.com/office/powerpoint/2010/main" val="27209417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Κατερίνα </a:t>
            </a:r>
            <a:r>
              <a:rPr lang="el-GR" sz="2000" dirty="0" err="1" smtClean="0"/>
              <a:t>Μανιαδάκη</a:t>
            </a:r>
            <a:r>
              <a:rPr lang="el-GR" sz="2000" dirty="0" smtClean="0"/>
              <a:t> 2014. </a:t>
            </a:r>
            <a:r>
              <a:rPr lang="el-GR" sz="2000" dirty="0"/>
              <a:t>Κατερίνα </a:t>
            </a:r>
            <a:r>
              <a:rPr lang="el-GR" sz="2000" dirty="0" err="1"/>
              <a:t>Μανιαδάκη</a:t>
            </a:r>
            <a:r>
              <a:rPr lang="el-GR" sz="2000" dirty="0"/>
              <a:t>. </a:t>
            </a:r>
            <a:r>
              <a:rPr lang="el-GR" sz="2000" dirty="0"/>
              <a:t>«Αναπτυξιακή Ψυχολογία (Θ). </a:t>
            </a:r>
            <a:r>
              <a:rPr lang="el-GR" sz="2000" dirty="0" smtClean="0"/>
              <a:t>Ενότητα </a:t>
            </a:r>
            <a:r>
              <a:rPr lang="en-US" sz="2000" dirty="0"/>
              <a:t>9</a:t>
            </a:r>
            <a:r>
              <a:rPr lang="en-US" sz="2000" dirty="0" smtClean="0"/>
              <a:t>:</a:t>
            </a:r>
            <a:r>
              <a:rPr lang="el-GR" sz="2000" dirty="0"/>
              <a:t> Η Γνωστική και Γλωσσική Ανάπτυξη στη Νηπιακή </a:t>
            </a:r>
            <a:r>
              <a:rPr lang="el-GR" sz="2000" dirty="0" smtClean="0"/>
              <a:t>Ηλικία».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0261313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Το στάδιο της προσυλλογιστικής σκέψης</a:t>
            </a:r>
            <a:endParaRPr lang="el-GR" dirty="0"/>
          </a:p>
        </p:txBody>
      </p:sp>
      <p:sp>
        <p:nvSpPr>
          <p:cNvPr id="3" name="Θέση περιεχομένου 2"/>
          <p:cNvSpPr>
            <a:spLocks noGrp="1"/>
          </p:cNvSpPr>
          <p:nvPr>
            <p:ph idx="1"/>
          </p:nvPr>
        </p:nvSpPr>
        <p:spPr/>
        <p:txBody>
          <a:bodyPr/>
          <a:lstStyle/>
          <a:p>
            <a:pPr marL="457200" indent="-457200">
              <a:buFont typeface="+mj-lt"/>
              <a:buAutoNum type="arabicPeriod"/>
            </a:pPr>
            <a:r>
              <a:rPr lang="el-GR" dirty="0"/>
              <a:t>Σύμφωνα με τη θεωρία του </a:t>
            </a:r>
            <a:r>
              <a:rPr lang="el-GR" dirty="0" err="1"/>
              <a:t>Piaget</a:t>
            </a:r>
            <a:r>
              <a:rPr lang="el-GR" dirty="0"/>
              <a:t>, το παιδί προσχολικής ηλικίας βρίσκεται στο στάδιο της </a:t>
            </a:r>
            <a:r>
              <a:rPr lang="el-GR" b="1" dirty="0">
                <a:solidFill>
                  <a:srgbClr val="820000"/>
                </a:solidFill>
              </a:rPr>
              <a:t>προ-συλλογιστικής σκέψης (ή προ-ενεργητικής νόησης ή προ-λογικής νόησης). </a:t>
            </a:r>
          </a:p>
          <a:p>
            <a:pPr marL="457200" indent="-457200">
              <a:buFont typeface="+mj-lt"/>
              <a:buAutoNum type="arabicPeriod"/>
            </a:pPr>
            <a:r>
              <a:rPr lang="el-GR" dirty="0"/>
              <a:t>Η σκέψη των παιδιών αυτής της ηλικίας δεν βασίζεται εντελώς σε λογικούς συλλογισμούς. </a:t>
            </a:r>
          </a:p>
          <a:p>
            <a:pPr marL="457200" indent="-457200">
              <a:buFont typeface="+mj-lt"/>
              <a:buAutoNum type="arabicPeriod"/>
            </a:pPr>
            <a:r>
              <a:rPr lang="el-GR" dirty="0"/>
              <a:t>Η ανάπτυξη της σκέψης στη διάρκεια της νηπιακής ηλικίας είναι μια διαδικασία υπέρβασης των γνωστικών περιορισμών έως ότου επιτευχθεί η αναπαραστατική σκέψη.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a:solidFill>
                <a:prstClr val="black"/>
              </a:solidFill>
            </a:endParaRPr>
          </a:p>
        </p:txBody>
      </p:sp>
    </p:spTree>
    <p:extLst>
      <p:ext uri="{BB962C8B-B14F-4D97-AF65-F5344CB8AC3E}">
        <p14:creationId xmlns:p14="http://schemas.microsoft.com/office/powerpoint/2010/main" val="37419993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39</a:t>
            </a:fld>
            <a:endParaRPr lang="el-G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61129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Επιτεύγματα στη γνωστική ανάπτυξη</a:t>
            </a:r>
            <a:endParaRPr lang="el-GR" dirty="0"/>
          </a:p>
        </p:txBody>
      </p:sp>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3648" y="1196752"/>
            <a:ext cx="6715322" cy="4465689"/>
          </a:xfr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a:solidFill>
                <a:prstClr val="black"/>
              </a:solidFill>
            </a:endParaRPr>
          </a:p>
        </p:txBody>
      </p:sp>
      <p:sp>
        <p:nvSpPr>
          <p:cNvPr id="6" name="Rectangle 6"/>
          <p:cNvSpPr/>
          <p:nvPr/>
        </p:nvSpPr>
        <p:spPr>
          <a:xfrm>
            <a:off x="2074413" y="5732396"/>
            <a:ext cx="5373792" cy="276999"/>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Painting kid</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rPr>
              <a:t> </a:t>
            </a:r>
            <a:r>
              <a:rPr lang="en-US" sz="1200" dirty="0">
                <a:solidFill>
                  <a:prstClr val="black">
                    <a:lumMod val="65000"/>
                    <a:lumOff val="35000"/>
                  </a:prstClr>
                </a:solidFill>
                <a:latin typeface="Calibri"/>
                <a:hlinkClick r:id="rId4"/>
              </a:rPr>
              <a:t>FlickreviewR</a:t>
            </a:r>
            <a:r>
              <a:rPr lang="el-GR" sz="1200" dirty="0" smtClean="0">
                <a:solidFill>
                  <a:prstClr val="black">
                    <a:lumMod val="65000"/>
                    <a:lumOff val="35000"/>
                  </a:prstClr>
                </a:solidFill>
                <a:latin typeface="Calibri"/>
              </a:rPr>
              <a:t> διαθέσιμο με άδεια </a:t>
            </a:r>
            <a:r>
              <a:rPr lang="en-US" sz="1200" dirty="0">
                <a:solidFill>
                  <a:prstClr val="black">
                    <a:lumMod val="65000"/>
                    <a:lumOff val="35000"/>
                  </a:prstClr>
                </a:solidFill>
                <a:latin typeface="Calibri"/>
                <a:hlinkClick r:id="rId5"/>
              </a:rPr>
              <a:t>CC BY 2.0</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13221245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pPr marL="742950" indent="-742950">
              <a:buFont typeface="+mj-lt"/>
              <a:buAutoNum type="arabicPeriod"/>
            </a:pPr>
            <a:r>
              <a:rPr lang="el-GR" dirty="0" smtClean="0"/>
              <a:t>Αναπαραστατική </a:t>
            </a:r>
            <a:r>
              <a:rPr lang="el-GR" dirty="0"/>
              <a:t>ή</a:t>
            </a:r>
            <a:r>
              <a:rPr lang="el-GR" dirty="0" smtClean="0"/>
              <a:t> συμβολική ικανότητα</a:t>
            </a:r>
            <a:endParaRPr lang="el-GR" dirty="0"/>
          </a:p>
        </p:txBody>
      </p:sp>
      <p:sp>
        <p:nvSpPr>
          <p:cNvPr id="3" name="Θέση περιεχομένου 2"/>
          <p:cNvSpPr>
            <a:spLocks noGrp="1"/>
          </p:cNvSpPr>
          <p:nvPr>
            <p:ph idx="1"/>
          </p:nvPr>
        </p:nvSpPr>
        <p:spPr>
          <a:xfrm>
            <a:off x="3275856" y="1916832"/>
            <a:ext cx="2736304" cy="3878609"/>
          </a:xfrm>
          <a:ln w="19050">
            <a:solidFill>
              <a:srgbClr val="820000"/>
            </a:solidFill>
          </a:ln>
        </p:spPr>
        <p:txBody>
          <a:bodyPr>
            <a:normAutofit lnSpcReduction="10000"/>
          </a:bodyPr>
          <a:lstStyle/>
          <a:p>
            <a:pPr marL="0" indent="0">
              <a:buNone/>
            </a:pPr>
            <a:r>
              <a:rPr lang="el-GR" dirty="0"/>
              <a:t>Πρόκειται για  την ικανότητα δημιουργίας </a:t>
            </a:r>
            <a:r>
              <a:rPr lang="el-GR" b="1" dirty="0">
                <a:solidFill>
                  <a:srgbClr val="820000"/>
                </a:solidFill>
              </a:rPr>
              <a:t>αυθαίρετων σχέσεων </a:t>
            </a:r>
            <a:r>
              <a:rPr lang="el-GR" dirty="0"/>
              <a:t>μεταξύ ενός αντικειμένου και μιας ιδέας που απέχει αρκετά από τις φυσικές ιδιότητες του αντικειμένου</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a:solidFill>
                <a:prstClr val="black"/>
              </a:solidFill>
            </a:endParaRPr>
          </a:p>
        </p:txBody>
      </p:sp>
      <p:sp>
        <p:nvSpPr>
          <p:cNvPr id="6" name="Καμπύλο βέλος προς τα επάνω 5"/>
          <p:cNvSpPr/>
          <p:nvPr/>
        </p:nvSpPr>
        <p:spPr>
          <a:xfrm rot="10800000">
            <a:off x="1995018" y="1220715"/>
            <a:ext cx="1576350" cy="675581"/>
          </a:xfrm>
          <a:prstGeom prst="curvedUpArrow">
            <a:avLst/>
          </a:prstGeom>
          <a:solidFill>
            <a:srgbClr val="004A82"/>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black"/>
              </a:solidFill>
            </a:endParaRPr>
          </a:p>
        </p:txBody>
      </p:sp>
      <p:sp>
        <p:nvSpPr>
          <p:cNvPr id="7" name="Θέση περιεχομένου 2"/>
          <p:cNvSpPr txBox="1">
            <a:spLocks/>
          </p:cNvSpPr>
          <p:nvPr/>
        </p:nvSpPr>
        <p:spPr>
          <a:xfrm>
            <a:off x="395536" y="1931598"/>
            <a:ext cx="2736304" cy="1991636"/>
          </a:xfrm>
          <a:prstGeom prst="rect">
            <a:avLst/>
          </a:prstGeom>
          <a:ln w="19050">
            <a:solidFill>
              <a:srgbClr val="820000"/>
            </a:solidFill>
          </a:ln>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dirty="0">
                <a:solidFill>
                  <a:prstClr val="black"/>
                </a:solidFill>
              </a:rPr>
              <a:t>Τα νήπια είναι πλέον σε θέση να χρησιμοποιούν ένα πράγμα στη θέση ενός άλλου. </a:t>
            </a:r>
          </a:p>
        </p:txBody>
      </p:sp>
      <p:sp>
        <p:nvSpPr>
          <p:cNvPr id="8" name="Καμπύλο βέλος προς τα κάτω 7"/>
          <p:cNvSpPr/>
          <p:nvPr/>
        </p:nvSpPr>
        <p:spPr>
          <a:xfrm>
            <a:off x="5580112" y="1220715"/>
            <a:ext cx="1656184" cy="675582"/>
          </a:xfrm>
          <a:prstGeom prst="curvedDownArrow">
            <a:avLst/>
          </a:prstGeom>
          <a:solidFill>
            <a:srgbClr val="004A82"/>
          </a:solidFill>
          <a:ln>
            <a:solidFill>
              <a:srgbClr val="004A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black"/>
              </a:solidFill>
            </a:endParaRPr>
          </a:p>
        </p:txBody>
      </p:sp>
      <p:sp>
        <p:nvSpPr>
          <p:cNvPr id="9" name="Θέση περιεχομένου 2"/>
          <p:cNvSpPr txBox="1">
            <a:spLocks/>
          </p:cNvSpPr>
          <p:nvPr/>
        </p:nvSpPr>
        <p:spPr>
          <a:xfrm>
            <a:off x="6132554" y="1931598"/>
            <a:ext cx="2736304" cy="2135652"/>
          </a:xfrm>
          <a:prstGeom prst="rect">
            <a:avLst/>
          </a:prstGeom>
          <a:ln w="19050">
            <a:solidFill>
              <a:srgbClr val="820000"/>
            </a:solidFill>
          </a:ln>
        </p:spPr>
        <p:txBody>
          <a:bodyPr vert="horz" lIns="91440" tIns="45720" rIns="91440" bIns="45720" rtlCol="0">
            <a:normAutofit lnSpcReduction="10000"/>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r>
              <a:rPr lang="el-GR" dirty="0">
                <a:solidFill>
                  <a:prstClr val="black"/>
                </a:solidFill>
              </a:rPr>
              <a:t>Σε αυτήν την ικανότητα βασίζεται η καινούρια τους δυνατότητα να χρησιμοποιούν τη </a:t>
            </a:r>
            <a:r>
              <a:rPr lang="el-GR" b="1" dirty="0">
                <a:solidFill>
                  <a:srgbClr val="820000"/>
                </a:solidFill>
              </a:rPr>
              <a:t>γλώσσα.</a:t>
            </a:r>
          </a:p>
        </p:txBody>
      </p:sp>
    </p:spTree>
    <p:extLst>
      <p:ext uri="{BB962C8B-B14F-4D97-AF65-F5344CB8AC3E}">
        <p14:creationId xmlns:p14="http://schemas.microsoft.com/office/powerpoint/2010/main" val="15379840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marL="742950" indent="-742950">
              <a:buFont typeface="+mj-lt"/>
              <a:buAutoNum type="arabicPeriod" startAt="2"/>
            </a:pPr>
            <a:r>
              <a:rPr lang="el-GR" dirty="0" smtClean="0"/>
              <a:t>Προσποίηση</a:t>
            </a:r>
            <a:endParaRPr lang="el-GR" dirty="0"/>
          </a:p>
        </p:txBody>
      </p:sp>
      <p:sp>
        <p:nvSpPr>
          <p:cNvPr id="3" name="Θέση περιεχομένου 2"/>
          <p:cNvSpPr>
            <a:spLocks noGrp="1"/>
          </p:cNvSpPr>
          <p:nvPr>
            <p:ph idx="1"/>
          </p:nvPr>
        </p:nvSpPr>
        <p:spPr>
          <a:xfrm>
            <a:off x="457200" y="1196752"/>
            <a:ext cx="8229600" cy="1080120"/>
          </a:xfrm>
        </p:spPr>
        <p:txBody>
          <a:bodyPr/>
          <a:lstStyle/>
          <a:p>
            <a:pPr marL="0" indent="0" algn="ctr">
              <a:buNone/>
            </a:pPr>
            <a:r>
              <a:rPr lang="el-GR" dirty="0"/>
              <a:t>Κατά τη διάρκεια του παιχνιδιού, τα νήπια είναι σε θέση να </a:t>
            </a:r>
            <a:r>
              <a:rPr lang="el-GR" b="1" dirty="0">
                <a:solidFill>
                  <a:srgbClr val="820000"/>
                </a:solidFill>
              </a:rPr>
              <a:t>υποδύονται </a:t>
            </a:r>
            <a:r>
              <a:rPr lang="el-GR" dirty="0"/>
              <a:t>διάφορους ρόλους.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a:solidFill>
                <a:prstClr val="black"/>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9466" y="2276872"/>
            <a:ext cx="2625756" cy="3501008"/>
          </a:xfrm>
          <a:prstGeom prst="rect">
            <a:avLst/>
          </a:prstGeom>
        </p:spPr>
      </p:pic>
      <p:sp>
        <p:nvSpPr>
          <p:cNvPr id="6" name="Rectangle 6"/>
          <p:cNvSpPr/>
          <p:nvPr/>
        </p:nvSpPr>
        <p:spPr>
          <a:xfrm>
            <a:off x="2771800" y="5788087"/>
            <a:ext cx="3600400"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Kids's game cooking yakisoba by </a:t>
            </a:r>
            <a:r>
              <a:rPr lang="en-US" sz="1200" dirty="0" err="1">
                <a:solidFill>
                  <a:prstClr val="black"/>
                </a:solidFill>
                <a:latin typeface="Calibri"/>
                <a:hlinkClick r:id="rId3"/>
              </a:rPr>
              <a:t>yamakazz</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rPr>
              <a:t> </a:t>
            </a:r>
            <a:r>
              <a:rPr lang="en-US" sz="1200" dirty="0" smtClean="0">
                <a:solidFill>
                  <a:prstClr val="black">
                    <a:lumMod val="65000"/>
                    <a:lumOff val="35000"/>
                  </a:prstClr>
                </a:solidFill>
                <a:latin typeface="Calibri"/>
                <a:hlinkClick r:id="rId4"/>
              </a:rPr>
              <a:t>Opponent</a:t>
            </a:r>
            <a:r>
              <a:rPr lang="el-GR" sz="1200" dirty="0" smtClean="0">
                <a:solidFill>
                  <a:prstClr val="black">
                    <a:lumMod val="65000"/>
                    <a:lumOff val="35000"/>
                  </a:prstClr>
                </a:solidFill>
                <a:latin typeface="Calibri"/>
              </a:rPr>
              <a:t> διαθέσιμο με άδεια </a:t>
            </a:r>
            <a:r>
              <a:rPr lang="en-US" sz="1200" dirty="0">
                <a:solidFill>
                  <a:prstClr val="black">
                    <a:lumMod val="65000"/>
                    <a:lumOff val="35000"/>
                  </a:prstClr>
                </a:solidFill>
                <a:latin typeface="Calibri"/>
                <a:hlinkClick r:id="rId5"/>
              </a:rPr>
              <a:t>CC BY 2.0</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12897207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pPr marL="742950" indent="-742950">
              <a:buFont typeface="+mj-lt"/>
              <a:buAutoNum type="arabicPeriod" startAt="3"/>
            </a:pPr>
            <a:r>
              <a:rPr lang="el-GR" dirty="0" smtClean="0"/>
              <a:t>Επίλυση προβλημάτων μέσω της σκέψης</a:t>
            </a:r>
            <a:endParaRPr lang="el-GR" dirty="0"/>
          </a:p>
        </p:txBody>
      </p:sp>
      <p:sp>
        <p:nvSpPr>
          <p:cNvPr id="3" name="Θέση περιεχομένου 2"/>
          <p:cNvSpPr>
            <a:spLocks noGrp="1"/>
          </p:cNvSpPr>
          <p:nvPr>
            <p:ph idx="1"/>
          </p:nvPr>
        </p:nvSpPr>
        <p:spPr>
          <a:xfrm>
            <a:off x="457200" y="1196752"/>
            <a:ext cx="8229600" cy="1440160"/>
          </a:xfrm>
        </p:spPr>
        <p:txBody>
          <a:bodyPr/>
          <a:lstStyle/>
          <a:p>
            <a:pPr marL="0" indent="0" algn="ctr">
              <a:buNone/>
            </a:pPr>
            <a:r>
              <a:rPr lang="el-GR" dirty="0"/>
              <a:t>Τα νήπια δεν στηρίζονται πια μόνο στη δοκιμή και στην πλάνη για την επίλυση προβλημάτων αλλά μπορούν να επιλύουν προβλήματα </a:t>
            </a:r>
            <a:r>
              <a:rPr lang="el-GR" b="1" dirty="0">
                <a:solidFill>
                  <a:srgbClr val="820000"/>
                </a:solidFill>
              </a:rPr>
              <a:t>μέσω της σκέψης.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a:solidFill>
                <a:prstClr val="black"/>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856" y="2636912"/>
            <a:ext cx="2088312" cy="3174632"/>
          </a:xfrm>
          <a:prstGeom prst="rect">
            <a:avLst/>
          </a:prstGeom>
        </p:spPr>
      </p:pic>
      <p:sp>
        <p:nvSpPr>
          <p:cNvPr id="6" name="Rectangle 6"/>
          <p:cNvSpPr/>
          <p:nvPr/>
        </p:nvSpPr>
        <p:spPr>
          <a:xfrm>
            <a:off x="2987824" y="5949280"/>
            <a:ext cx="2556244"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child thoughtful</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rPr>
              <a:t> </a:t>
            </a:r>
            <a:r>
              <a:rPr lang="en-US" sz="1200" dirty="0">
                <a:solidFill>
                  <a:prstClr val="black">
                    <a:lumMod val="65000"/>
                    <a:lumOff val="35000"/>
                  </a:prstClr>
                </a:solidFill>
                <a:latin typeface="Calibri"/>
                <a:hlinkClick r:id="rId4"/>
              </a:rPr>
              <a:t>Nemo</a:t>
            </a:r>
            <a:r>
              <a:rPr lang="el-GR" sz="1200" dirty="0" smtClean="0">
                <a:solidFill>
                  <a:prstClr val="black">
                    <a:lumMod val="65000"/>
                    <a:lumOff val="35000"/>
                  </a:prstClr>
                </a:solidFill>
                <a:latin typeface="Calibri"/>
              </a:rPr>
              <a:t> διαθέσιμο ως κοινό κτήμα</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28974839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Περιορισμοί στη σκέψη του νηπίου</a:t>
            </a:r>
            <a:endParaRPr lang="el-GR" dirty="0"/>
          </a:p>
        </p:txBody>
      </p:sp>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9096" y="1124744"/>
            <a:ext cx="6906495" cy="4607927"/>
          </a:xfr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a:solidFill>
                <a:prstClr val="black"/>
              </a:solidFill>
            </a:endParaRPr>
          </a:p>
        </p:txBody>
      </p:sp>
      <p:sp>
        <p:nvSpPr>
          <p:cNvPr id="6" name="Rectangle 6"/>
          <p:cNvSpPr/>
          <p:nvPr/>
        </p:nvSpPr>
        <p:spPr>
          <a:xfrm>
            <a:off x="2627784" y="5813678"/>
            <a:ext cx="4320480"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nick playing with the </a:t>
            </a:r>
            <a:r>
              <a:rPr lang="en-US" sz="1200" dirty="0" err="1">
                <a:solidFill>
                  <a:prstClr val="black"/>
                </a:solidFill>
                <a:latin typeface="Calibri"/>
                <a:hlinkClick r:id="rId3"/>
              </a:rPr>
              <a:t>lego</a:t>
            </a:r>
            <a:r>
              <a:rPr lang="en-US" sz="1200" dirty="0">
                <a:solidFill>
                  <a:prstClr val="black"/>
                </a:solidFill>
                <a:latin typeface="Calibri"/>
                <a:hlinkClick r:id="rId3"/>
              </a:rPr>
              <a:t> b-wing fighter _MG_5663</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 </a:t>
            </a:r>
            <a:r>
              <a:rPr lang="en-US" sz="1200" dirty="0">
                <a:solidFill>
                  <a:prstClr val="black">
                    <a:lumMod val="65000"/>
                    <a:lumOff val="35000"/>
                  </a:prstClr>
                </a:solidFill>
                <a:latin typeface="Calibri"/>
              </a:rPr>
              <a:t> </a:t>
            </a:r>
            <a:r>
              <a:rPr lang="en-US" sz="1200" dirty="0">
                <a:solidFill>
                  <a:prstClr val="black">
                    <a:lumMod val="65000"/>
                    <a:lumOff val="35000"/>
                  </a:prstClr>
                </a:solidFill>
                <a:latin typeface="Calibri"/>
                <a:hlinkClick r:id="rId3"/>
              </a:rPr>
              <a:t>sean </a:t>
            </a:r>
            <a:r>
              <a:rPr lang="en-US" sz="1200" dirty="0" err="1" smtClean="0">
                <a:solidFill>
                  <a:prstClr val="black">
                    <a:lumMod val="65000"/>
                    <a:lumOff val="35000"/>
                  </a:prstClr>
                </a:solidFill>
                <a:latin typeface="Calibri"/>
                <a:hlinkClick r:id="rId3"/>
              </a:rPr>
              <a:t>dreilinger</a:t>
            </a:r>
            <a:r>
              <a:rPr lang="el-GR" sz="1200" dirty="0" smtClean="0">
                <a:solidFill>
                  <a:prstClr val="black">
                    <a:lumMod val="65000"/>
                    <a:lumOff val="35000"/>
                  </a:prstClr>
                </a:solidFill>
                <a:latin typeface="Calibri"/>
              </a:rPr>
              <a:t> διαθέσιμο με άδεια </a:t>
            </a:r>
            <a:r>
              <a:rPr lang="en-US" sz="1200" dirty="0">
                <a:solidFill>
                  <a:prstClr val="black">
                    <a:lumMod val="65000"/>
                    <a:lumOff val="35000"/>
                  </a:prstClr>
                </a:solidFill>
                <a:latin typeface="Calibri"/>
                <a:hlinkClick r:id="rId4"/>
              </a:rPr>
              <a:t>CC BY-NC-SA 2.0</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228562658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999b64e74cd8d1ef644f563720af54cd7106398"/>
  <p:tag name="ISPRING_RESOURCE_PATHS_HASH_PRESENTER" val="36834b824cdcf49a33d3540198aca79a8cdff74"/>
</p:tagLst>
</file>

<file path=ppt/theme/theme1.xml><?xml version="1.0" encoding="utf-8"?>
<a:theme xmlns:a="http://schemas.openxmlformats.org/drawingml/2006/main" name="OC_template_updated">
  <a:themeElements>
    <a:clrScheme name="Προσαρμοσμένο 13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10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95959"/>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353</TotalTime>
  <Words>2353</Words>
  <Application>Microsoft Office PowerPoint</Application>
  <PresentationFormat>On-screen Show (4:3)</PresentationFormat>
  <Paragraphs>241</Paragraphs>
  <Slides>42</Slides>
  <Notes>10</Notes>
  <HiddenSlides>0</HiddenSlides>
  <MMClips>0</MMClips>
  <ScaleCrop>false</ScaleCrop>
  <HeadingPairs>
    <vt:vector size="4" baseType="variant">
      <vt:variant>
        <vt:lpstr>Theme</vt:lpstr>
      </vt:variant>
      <vt:variant>
        <vt:i4>2</vt:i4>
      </vt:variant>
      <vt:variant>
        <vt:lpstr>Slide Titles</vt:lpstr>
      </vt:variant>
      <vt:variant>
        <vt:i4>42</vt:i4>
      </vt:variant>
    </vt:vector>
  </HeadingPairs>
  <TitlesOfParts>
    <vt:vector size="44" baseType="lpstr">
      <vt:lpstr>OC_template_updated</vt:lpstr>
      <vt:lpstr>1_OC_template_updated</vt:lpstr>
      <vt:lpstr>Αναπτυξιακή Ψυχολογία (Θ)</vt:lpstr>
      <vt:lpstr>O Jean Piaget (1896-1980)</vt:lpstr>
      <vt:lpstr>H σκέψη κατά τη νηπιακή ηλικία</vt:lpstr>
      <vt:lpstr>Το στάδιο της προσυλλογιστικής σκέψης</vt:lpstr>
      <vt:lpstr>Επιτεύγματα στη γνωστική ανάπτυξη</vt:lpstr>
      <vt:lpstr>Αναπαραστατική ή συμβολική ικανότητα</vt:lpstr>
      <vt:lpstr>Προσποίηση</vt:lpstr>
      <vt:lpstr>Επίλυση προβλημάτων μέσω της σκέψης</vt:lpstr>
      <vt:lpstr>Περιορισμοί στη σκέψη του νηπίου</vt:lpstr>
      <vt:lpstr>Μονόπλευρη ή «επικεντρωμένη σκέψη»</vt:lpstr>
      <vt:lpstr>Η διατήρηση της ποσότητας</vt:lpstr>
      <vt:lpstr>Πιθανές απαντήσεις των νηπίων</vt:lpstr>
      <vt:lpstr>Οι επιδόσεις των νηπίων στο πείραμα διατήρησης της ποσότητας</vt:lpstr>
      <vt:lpstr>Η διατήρηση του αριθμού</vt:lpstr>
      <vt:lpstr>Παράδειγμα έλλειψης διατήρησης  του αριθμού</vt:lpstr>
      <vt:lpstr>Η διατήρηση της στερεάς ποσότητας</vt:lpstr>
      <vt:lpstr>Άλλο παράδειγμα μονόπλευρης σκέψης το πείραμα της κατηγοριοποίησης</vt:lpstr>
      <vt:lpstr>Οι επιδόσεις των νηπίων στο πείραμα  της κατηγοριοποίησης</vt:lpstr>
      <vt:lpstr>Τα πειράματα διατήρησης</vt:lpstr>
      <vt:lpstr> «Εγωκεντρική σκέψη»</vt:lpstr>
      <vt:lpstr>Οι επιδόσεις των νηπίων στο πείραμα  των τριών βουνών</vt:lpstr>
      <vt:lpstr>Το πείραμα των τριών βουνών</vt:lpstr>
      <vt:lpstr>Παράδειγμα εγωκεντρικής επικοινωνίας</vt:lpstr>
      <vt:lpstr>Η ανάπτυξη της «θεωρίας του νου»</vt:lpstr>
      <vt:lpstr>Πείραμα σχετικά με την ανάπτυξη της «θεωρίας του νου»</vt:lpstr>
      <vt:lpstr>Σύγχυση φαινομένου και πραγματικότητας (1 από 2)</vt:lpstr>
      <vt:lpstr>Σύγχυση φαινομένου και πραγματικότητας (2 από 2)</vt:lpstr>
      <vt:lpstr>Προ-αιτιώδης συλλογισμός ή μεταγωγική σκέψη</vt:lpstr>
      <vt:lpstr>Η γλωσσική ανάπτυξη του νηπίου</vt:lpstr>
      <vt:lpstr>Φωνήματα: Άρθρωση (2-3 ετών)</vt:lpstr>
      <vt:lpstr>Φωνήματα: Άρθρωση (4-6 ετών)</vt:lpstr>
      <vt:lpstr>Μορφήματα: Λεξιλόγιο (2-6 ετών)</vt:lpstr>
      <vt:lpstr>Σύνταξη (2-3 ετών) (1 από 2)</vt:lpstr>
      <vt:lpstr>Σύνταξη (2-3 ετών) (2 από 2)</vt:lpstr>
      <vt:lpstr>Πραγματολογία</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alex</cp:lastModifiedBy>
  <cp:revision>101</cp:revision>
  <dcterms:created xsi:type="dcterms:W3CDTF">2013-03-04T13:35:19Z</dcterms:created>
  <dcterms:modified xsi:type="dcterms:W3CDTF">2015-03-02T11:09:49Z</dcterms:modified>
</cp:coreProperties>
</file>