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8"/>
  </p:notesMasterIdLst>
  <p:handoutMasterIdLst>
    <p:handoutMasterId r:id="rId79"/>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38"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257" r:id="rId71"/>
    <p:sldId id="262" r:id="rId72"/>
    <p:sldId id="264" r:id="rId73"/>
    <p:sldId id="269" r:id="rId74"/>
    <p:sldId id="270" r:id="rId75"/>
    <p:sldId id="266" r:id="rId76"/>
    <p:sldId id="261" r:id="rId77"/>
  </p:sldIdLst>
  <p:sldSz cx="9144000" cy="6858000" type="screen4x3"/>
  <p:notesSz cx="7104063" cy="10234613"/>
  <p:custDataLst>
    <p:tags r:id="rId8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E89"/>
    <a:srgbClr val="695185"/>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6" d="100"/>
          <a:sy n="66" d="100"/>
        </p:scale>
        <p:origin x="-13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73</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04986" indent="-309610" eaLnBrk="0" hangingPunct="0">
              <a:spcBef>
                <a:spcPct val="30000"/>
              </a:spcBef>
              <a:defRPr sz="1300">
                <a:solidFill>
                  <a:schemeClr val="tx1"/>
                </a:solidFill>
                <a:latin typeface="Calibri" pitchFamily="34" charset="0"/>
              </a:defRPr>
            </a:lvl2pPr>
            <a:lvl3pPr marL="1238441" indent="-247688" eaLnBrk="0" hangingPunct="0">
              <a:spcBef>
                <a:spcPct val="30000"/>
              </a:spcBef>
              <a:defRPr sz="1300">
                <a:solidFill>
                  <a:schemeClr val="tx1"/>
                </a:solidFill>
                <a:latin typeface="Calibri" pitchFamily="34" charset="0"/>
              </a:defRPr>
            </a:lvl3pPr>
            <a:lvl4pPr marL="1733817" indent="-247688" eaLnBrk="0" hangingPunct="0">
              <a:spcBef>
                <a:spcPct val="30000"/>
              </a:spcBef>
              <a:defRPr sz="1300">
                <a:solidFill>
                  <a:schemeClr val="tx1"/>
                </a:solidFill>
                <a:latin typeface="Calibri" pitchFamily="34" charset="0"/>
              </a:defRPr>
            </a:lvl4pPr>
            <a:lvl5pPr marL="2229193" indent="-247688" eaLnBrk="0" hangingPunct="0">
              <a:spcBef>
                <a:spcPct val="30000"/>
              </a:spcBef>
              <a:defRPr sz="1300">
                <a:solidFill>
                  <a:schemeClr val="tx1"/>
                </a:solidFill>
                <a:latin typeface="Calibri" pitchFamily="34" charset="0"/>
              </a:defRPr>
            </a:lvl5pPr>
            <a:lvl6pPr marL="2724569" indent="-247688" eaLnBrk="0" fontAlgn="base" hangingPunct="0">
              <a:spcBef>
                <a:spcPct val="30000"/>
              </a:spcBef>
              <a:spcAft>
                <a:spcPct val="0"/>
              </a:spcAft>
              <a:defRPr sz="1300">
                <a:solidFill>
                  <a:schemeClr val="tx1"/>
                </a:solidFill>
                <a:latin typeface="Calibri" pitchFamily="34" charset="0"/>
              </a:defRPr>
            </a:lvl6pPr>
            <a:lvl7pPr marL="3219945" indent="-247688" eaLnBrk="0" fontAlgn="base" hangingPunct="0">
              <a:spcBef>
                <a:spcPct val="30000"/>
              </a:spcBef>
              <a:spcAft>
                <a:spcPct val="0"/>
              </a:spcAft>
              <a:defRPr sz="1300">
                <a:solidFill>
                  <a:schemeClr val="tx1"/>
                </a:solidFill>
                <a:latin typeface="Calibri" pitchFamily="34" charset="0"/>
              </a:defRPr>
            </a:lvl7pPr>
            <a:lvl8pPr marL="3715322" indent="-247688" eaLnBrk="0" fontAlgn="base" hangingPunct="0">
              <a:spcBef>
                <a:spcPct val="30000"/>
              </a:spcBef>
              <a:spcAft>
                <a:spcPct val="0"/>
              </a:spcAft>
              <a:defRPr sz="1300">
                <a:solidFill>
                  <a:schemeClr val="tx1"/>
                </a:solidFill>
                <a:latin typeface="Calibri" pitchFamily="34" charset="0"/>
              </a:defRPr>
            </a:lvl8pPr>
            <a:lvl9pPr marL="4210698" indent="-24768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EFA3BB5-FBA5-4115-8E27-711D3B1B79C2}" type="slidenum">
              <a:rPr lang="el-GR" altLang="el-GR" smtClean="0">
                <a:latin typeface="Century Gothic" pitchFamily="34" charset="0"/>
              </a:rPr>
              <a:pPr eaLnBrk="1" hangingPunct="1">
                <a:spcBef>
                  <a:spcPct val="0"/>
                </a:spcBef>
              </a:pPr>
              <a:t>17</a:t>
            </a:fld>
            <a:endParaRPr lang="el-GR" altLang="el-GR" smtClean="0">
              <a:latin typeface="Century Gothic"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04986" indent="-309610" eaLnBrk="0" hangingPunct="0">
              <a:spcBef>
                <a:spcPct val="30000"/>
              </a:spcBef>
              <a:defRPr sz="1300">
                <a:solidFill>
                  <a:schemeClr val="tx1"/>
                </a:solidFill>
                <a:latin typeface="Calibri" pitchFamily="34" charset="0"/>
              </a:defRPr>
            </a:lvl2pPr>
            <a:lvl3pPr marL="1238441" indent="-247688" eaLnBrk="0" hangingPunct="0">
              <a:spcBef>
                <a:spcPct val="30000"/>
              </a:spcBef>
              <a:defRPr sz="1300">
                <a:solidFill>
                  <a:schemeClr val="tx1"/>
                </a:solidFill>
                <a:latin typeface="Calibri" pitchFamily="34" charset="0"/>
              </a:defRPr>
            </a:lvl3pPr>
            <a:lvl4pPr marL="1733817" indent="-247688" eaLnBrk="0" hangingPunct="0">
              <a:spcBef>
                <a:spcPct val="30000"/>
              </a:spcBef>
              <a:defRPr sz="1300">
                <a:solidFill>
                  <a:schemeClr val="tx1"/>
                </a:solidFill>
                <a:latin typeface="Calibri" pitchFamily="34" charset="0"/>
              </a:defRPr>
            </a:lvl4pPr>
            <a:lvl5pPr marL="2229193" indent="-247688" eaLnBrk="0" hangingPunct="0">
              <a:spcBef>
                <a:spcPct val="30000"/>
              </a:spcBef>
              <a:defRPr sz="1300">
                <a:solidFill>
                  <a:schemeClr val="tx1"/>
                </a:solidFill>
                <a:latin typeface="Calibri" pitchFamily="34" charset="0"/>
              </a:defRPr>
            </a:lvl5pPr>
            <a:lvl6pPr marL="2724569" indent="-247688" eaLnBrk="0" fontAlgn="base" hangingPunct="0">
              <a:spcBef>
                <a:spcPct val="30000"/>
              </a:spcBef>
              <a:spcAft>
                <a:spcPct val="0"/>
              </a:spcAft>
              <a:defRPr sz="1300">
                <a:solidFill>
                  <a:schemeClr val="tx1"/>
                </a:solidFill>
                <a:latin typeface="Calibri" pitchFamily="34" charset="0"/>
              </a:defRPr>
            </a:lvl6pPr>
            <a:lvl7pPr marL="3219945" indent="-247688" eaLnBrk="0" fontAlgn="base" hangingPunct="0">
              <a:spcBef>
                <a:spcPct val="30000"/>
              </a:spcBef>
              <a:spcAft>
                <a:spcPct val="0"/>
              </a:spcAft>
              <a:defRPr sz="1300">
                <a:solidFill>
                  <a:schemeClr val="tx1"/>
                </a:solidFill>
                <a:latin typeface="Calibri" pitchFamily="34" charset="0"/>
              </a:defRPr>
            </a:lvl7pPr>
            <a:lvl8pPr marL="3715322" indent="-247688" eaLnBrk="0" fontAlgn="base" hangingPunct="0">
              <a:spcBef>
                <a:spcPct val="30000"/>
              </a:spcBef>
              <a:spcAft>
                <a:spcPct val="0"/>
              </a:spcAft>
              <a:defRPr sz="1300">
                <a:solidFill>
                  <a:schemeClr val="tx1"/>
                </a:solidFill>
                <a:latin typeface="Calibri" pitchFamily="34" charset="0"/>
              </a:defRPr>
            </a:lvl8pPr>
            <a:lvl9pPr marL="4210698" indent="-24768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CD4EB3A-054A-4345-BC38-9C2F2AFE0273}" type="slidenum">
              <a:rPr lang="el-GR" altLang="el-GR" smtClean="0">
                <a:latin typeface="Century Gothic" pitchFamily="34" charset="0"/>
              </a:rPr>
              <a:pPr eaLnBrk="1" hangingPunct="1">
                <a:spcBef>
                  <a:spcPct val="0"/>
                </a:spcBef>
              </a:pPr>
              <a:t>18</a:t>
            </a:fld>
            <a:endParaRPr lang="el-GR" altLang="el-GR" smtClean="0">
              <a:latin typeface="Century Gothic"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97097" algn="l"/>
              </a:tabLst>
            </a:pPr>
            <a:endParaRPr lang="en-US"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97097" algn="l"/>
              </a:tabLst>
            </a:pPr>
            <a:endParaRPr lang="en-US"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l-GR"/>
          </a:p>
        </p:txBody>
      </p:sp>
      <p:sp>
        <p:nvSpPr>
          <p:cNvPr id="3" name="Footer Placeholder 2"/>
          <p:cNvSpPr>
            <a:spLocks noGrp="1"/>
          </p:cNvSpPr>
          <p:nvPr>
            <p:ph type="ftr" sz="quarter" idx="11"/>
          </p:nvPr>
        </p:nvSpPr>
        <p:spPr/>
        <p:txBody>
          <a:bodyPr/>
          <a:lstStyle>
            <a:lvl1pPr>
              <a:defRPr/>
            </a:lvl1pPr>
          </a:lstStyle>
          <a:p>
            <a:pPr>
              <a:defRPr/>
            </a:pPr>
            <a:endParaRPr lang="el-GR"/>
          </a:p>
        </p:txBody>
      </p:sp>
      <p:sp>
        <p:nvSpPr>
          <p:cNvPr id="4" name="Slide Number Placeholder 22"/>
          <p:cNvSpPr>
            <a:spLocks noGrp="1"/>
          </p:cNvSpPr>
          <p:nvPr>
            <p:ph type="sldNum" sz="quarter" idx="12"/>
          </p:nvPr>
        </p:nvSpPr>
        <p:spPr/>
        <p:txBody>
          <a:bodyPr/>
          <a:lstStyle>
            <a:lvl1pPr>
              <a:defRPr/>
            </a:lvl1pPr>
          </a:lstStyle>
          <a:p>
            <a:pPr>
              <a:defRPr/>
            </a:pPr>
            <a:fld id="{D4442CE9-4DB6-4CB0-B1F6-0843FC5410CF}" type="slidenum">
              <a:rPr lang="el-GR"/>
              <a:pPr>
                <a:defRPr/>
              </a:pPr>
              <a:t>‹#›</a:t>
            </a:fld>
            <a:endParaRPr lang="el-GR"/>
          </a:p>
        </p:txBody>
      </p:sp>
    </p:spTree>
    <p:extLst>
      <p:ext uri="{BB962C8B-B14F-4D97-AF65-F5344CB8AC3E}">
        <p14:creationId xmlns:p14="http://schemas.microsoft.com/office/powerpoint/2010/main" xmlns="" val="94913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l-G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DDA6C118-0080-432B-B8A4-005D3008CD24}" type="slidenum">
              <a:rPr lang="el-GR"/>
              <a:pPr>
                <a:defRPr/>
              </a:pPr>
              <a:t>‹#›</a:t>
            </a:fld>
            <a:endParaRPr lang="el-GR"/>
          </a:p>
        </p:txBody>
      </p:sp>
    </p:spTree>
    <p:extLst>
      <p:ext uri="{BB962C8B-B14F-4D97-AF65-F5344CB8AC3E}">
        <p14:creationId xmlns:p14="http://schemas.microsoft.com/office/powerpoint/2010/main" xmlns="" val="78368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gradFill>
          <a:gsLst>
            <a:gs pos="0">
              <a:schemeClr val="tx1">
                <a:lumMod val="75000"/>
                <a:lumOff val="25000"/>
              </a:schemeClr>
            </a:gs>
            <a:gs pos="50000">
              <a:schemeClr val="tx1">
                <a:lumMod val="75000"/>
                <a:lumOff val="2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008112"/>
          </a:xfrm>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340768"/>
            <a:ext cx="8424936" cy="5256584"/>
          </a:xfrm>
        </p:spPr>
        <p:txBody>
          <a:bodyPr>
            <a:normAutofit/>
          </a:bodyPr>
          <a:lstStyle>
            <a:lvl1pPr>
              <a:lnSpc>
                <a:spcPct val="110000"/>
              </a:lnSpc>
              <a:spcBef>
                <a:spcPts val="1200"/>
              </a:spcBef>
              <a:defRPr sz="2400">
                <a:solidFill>
                  <a:schemeClr val="bg1"/>
                </a:solidFill>
              </a:defRPr>
            </a:lvl1pPr>
            <a:lvl2pPr marL="742950" indent="-382588">
              <a:lnSpc>
                <a:spcPct val="110000"/>
              </a:lnSpc>
              <a:spcBef>
                <a:spcPts val="1200"/>
              </a:spcBef>
              <a:buFont typeface="Courier New" panose="02070309020205020404" pitchFamily="49" charset="0"/>
              <a:buChar char="o"/>
              <a:defRPr sz="2400">
                <a:solidFill>
                  <a:schemeClr val="bg1"/>
                </a:solidFill>
              </a:defRPr>
            </a:lvl2pPr>
            <a:lvl3pPr marL="1143000" indent="-338138">
              <a:lnSpc>
                <a:spcPct val="110000"/>
              </a:lnSpc>
              <a:spcBef>
                <a:spcPts val="1200"/>
              </a:spcBef>
              <a:buFont typeface="Wingdings" panose="05000000000000000000" pitchFamily="2" charset="2"/>
              <a:buChar char="ü"/>
              <a:defRPr sz="2400">
                <a:solidFill>
                  <a:schemeClr val="bg1"/>
                </a:solidFill>
              </a:defRPr>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6614864" y="6448251"/>
            <a:ext cx="2133600" cy="365125"/>
          </a:xfrm>
        </p:spPr>
        <p:txBody>
          <a:bodyPr/>
          <a:lstStyle>
            <a:lvl1pPr>
              <a:defRPr>
                <a:solidFill>
                  <a:schemeClr val="bg1">
                    <a:lumMod val="95000"/>
                  </a:schemeClr>
                </a:solidFill>
              </a:defRPr>
            </a:lvl1pPr>
          </a:lstStyle>
          <a:p>
            <a:pPr>
              <a:defRPr/>
            </a:pPr>
            <a:fld id="{7E55E3B3-0445-4CFC-BED8-763D4409E61F}" type="slidenum">
              <a:rPr lang="el-GR" smtClean="0"/>
              <a:pPr>
                <a:defRPr/>
              </a:pPr>
              <a:t>‹#›</a:t>
            </a:fld>
            <a:endParaRPr lang="el-GR"/>
          </a:p>
        </p:txBody>
      </p:sp>
      <p:sp>
        <p:nvSpPr>
          <p:cNvPr id="8" name="Ορθογώνιο 7"/>
          <p:cNvSpPr/>
          <p:nvPr userDrawn="1"/>
        </p:nvSpPr>
        <p:spPr>
          <a:xfrm>
            <a:off x="0" y="116632"/>
            <a:ext cx="61785" cy="6741368"/>
          </a:xfrm>
          <a:prstGeom prst="rect">
            <a:avLst/>
          </a:prstGeom>
          <a:solidFill>
            <a:srgbClr val="E9DE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userDrawn="1"/>
        </p:nvSpPr>
        <p:spPr>
          <a:xfrm>
            <a:off x="0" y="0"/>
            <a:ext cx="9144000" cy="116632"/>
          </a:xfrm>
          <a:prstGeom prst="rect">
            <a:avLst/>
          </a:prstGeom>
          <a:solidFill>
            <a:srgbClr val="E9DE8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medicine.uottawa.ca/Radiology/assets/documents/general_radiology/articles/Physics%20Tutorial%20in%20CT%20for%20Residents%20-%20Radiation%20Dose%20in%20CT.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ciencedirect.com/science/journal/0720048X"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sciencedirect.com/science?_ob=PublicationURL&amp;_tocke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jradiology.com/article/S0720-048X(10)00311-6/fulltext"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jradiology.com/article/S0720-048X(10)00311-6/fulltext"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hyperlink" Target="http://archinte.jamanetwork.com/article.aspx?articleid=415384"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ciencedirect.com/science?_ob=RedirectURL&amp;_method=outwardLink&amp;_partnerName=27983&amp;_origin=article&amp;_zone=art_page&amp;_linkType=scopusAuthorDocuments&amp;_targetURL=http://www.scopus.com/scopus/inward/author.url?partnerID=10&amp;rel=3.0.0&amp;sortField=cited&amp;sortOrder=asc&amp;author=Lee,%20Ting-Yim&amp;authorID=8339897000&amp;md5=1284deb65ecbc1005a693822d2a92465&amp;_acct=C000059634&amp;_version=1&amp;_userid=109812&amp;md5=4114b505c3956bd81f8a6da052d893a1" TargetMode="External"/><Relationship Id="rId7" Type="http://schemas.openxmlformats.org/officeDocument/2006/relationships/hyperlink" Target="http://www.sciencedirect.com/science?_ob=PublicationURL&amp;_tockey=" TargetMode="External"/><Relationship Id="rId2" Type="http://schemas.openxmlformats.org/officeDocument/2006/relationships/hyperlink" Target="http://radiographics.rsna.org/search?author1=Michael+F.+McNitt-Gray&amp;sortspec=date&amp;submit=Submit" TargetMode="External"/><Relationship Id="rId1" Type="http://schemas.openxmlformats.org/officeDocument/2006/relationships/slideLayout" Target="../slideLayouts/slideLayout2.xml"/><Relationship Id="rId6" Type="http://schemas.openxmlformats.org/officeDocument/2006/relationships/hyperlink" Target="http://www.sciencedirect.com/science/journal/0720048X" TargetMode="External"/><Relationship Id="rId5" Type="http://schemas.openxmlformats.org/officeDocument/2006/relationships/hyperlink" Target="http://www.sciencedirect.com/science?_ob=RedirectURL&amp;_method=outwardLink&amp;_partnerName=27983&amp;_origin=article&amp;_zone=art_page&amp;_linkType=scopusAuthorDocuments&amp;_targetURL=http://www.scopus.com/scopus/inward/author.url?partnerID=10&amp;rel=3.0.0&amp;sortField=cited&amp;sortOrder=asc&amp;author=Chhem,%20Rethy%20K.&amp;authorID=17339917600&amp;md5=665c951a040b75b1e08fbfc0be6131d4&amp;_acct=C000059634&amp;_version=1&amp;_userid=109812&amp;md5=5654ebe5bef299e7390122d5a38ae9e7" TargetMode="External"/><Relationship Id="rId4" Type="http://schemas.openxmlformats.org/officeDocument/2006/relationships/hyperlink" Target="http://www.sciencedirect.com/science/article/pii/S0720048X10003116"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medicine.uottawa.ca/Radiology/assets/documents/general_radiology/articles/Physics%20Tutorial%20in%20CT%20for%20Residents%20-%20Radiation%20Dose%20in%20CT.pdf"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dicine.uottawa.ca/Radiology/assets/documents/general_radiology/articles/Physics%20Tutorial%20in%20CT%20for%20Residents%20-%20Radiation%20Dose%20in%20CT.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584176"/>
          </a:xfrm>
        </p:spPr>
        <p:txBody>
          <a:bodyPr>
            <a:normAutofit/>
          </a:bodyPr>
          <a:lstStyle/>
          <a:p>
            <a:pPr lvl="1" algn="ctr"/>
            <a:r>
              <a:rPr lang="el-GR" sz="3600" b="1" dirty="0" smtClean="0">
                <a:solidFill>
                  <a:schemeClr val="tx1"/>
                </a:solidFill>
                <a:latin typeface="+mn-lt"/>
              </a:rPr>
              <a:t>Ιατρική Απεικόνιση ΙΙΙ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16633"/>
          </a:xfrm>
        </p:spPr>
        <p:txBody>
          <a:bodyPr>
            <a:normAutofit/>
          </a:bodyPr>
          <a:lstStyle/>
          <a:p>
            <a:pPr>
              <a:spcBef>
                <a:spcPts val="0"/>
              </a:spcBef>
              <a:spcAft>
                <a:spcPts val="1200"/>
              </a:spcAft>
            </a:pPr>
            <a:r>
              <a:rPr lang="el-GR" sz="2600" b="1" dirty="0" smtClean="0"/>
              <a:t>Ενότητα 9</a:t>
            </a:r>
            <a:r>
              <a:rPr lang="el-GR" sz="2600" dirty="0" smtClean="0"/>
              <a:t>:</a:t>
            </a:r>
            <a:r>
              <a:rPr lang="en-US" sz="2600" dirty="0" smtClean="0"/>
              <a:t> </a:t>
            </a:r>
            <a:r>
              <a:rPr lang="el-GR" sz="2600" dirty="0" smtClean="0"/>
              <a:t>Δόση Ακτινοβολίας στην Υπολογιστική Τομογραφία</a:t>
            </a:r>
            <a:endParaRPr lang="en-US" sz="2600" dirty="0" smtClean="0"/>
          </a:p>
          <a:p>
            <a:pPr>
              <a:spcBef>
                <a:spcPts val="0"/>
              </a:spcBef>
            </a:pPr>
            <a:r>
              <a:rPr lang="el-GR" sz="2200" dirty="0" smtClean="0"/>
              <a:t>Γεωργία Οικονόμου, Αναπληρώτρια Καθηγήτρια</a:t>
            </a:r>
          </a:p>
          <a:p>
            <a:pPr>
              <a:spcBef>
                <a:spcPts val="0"/>
              </a:spcBef>
            </a:pPr>
            <a:r>
              <a:rPr lang="el-GR" sz="2200" dirty="0"/>
              <a:t>Τμήμα Ραδιολογίας - Ακτινολογίας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23528" y="1340768"/>
            <a:ext cx="5184576" cy="5256584"/>
          </a:xfrm>
        </p:spPr>
        <p:txBody>
          <a:bodyPr>
            <a:normAutofit/>
          </a:bodyPr>
          <a:lstStyle/>
          <a:p>
            <a:pPr eaLnBrk="1" hangingPunct="1">
              <a:lnSpc>
                <a:spcPct val="105000"/>
              </a:lnSpc>
            </a:pPr>
            <a:r>
              <a:rPr lang="el-GR" altLang="el-GR" dirty="0" smtClean="0">
                <a:ea typeface="Arial Unicode MS" pitchFamily="34" charset="-128"/>
                <a:cs typeface="Arial Unicode MS" pitchFamily="34" charset="-128"/>
              </a:rPr>
              <a:t>Χαρακτηριστικές δόσεις σε ομοίωμα κεφαλής διαμέτρου </a:t>
            </a:r>
          </a:p>
          <a:p>
            <a:pPr eaLnBrk="1" hangingPunct="1">
              <a:lnSpc>
                <a:spcPct val="105000"/>
              </a:lnSpc>
              <a:buFont typeface="Wingdings 2" pitchFamily="18" charset="2"/>
              <a:buNone/>
            </a:pPr>
            <a:r>
              <a:rPr lang="el-GR" altLang="el-GR" dirty="0" smtClean="0">
                <a:ea typeface="Arial Unicode MS" pitchFamily="34" charset="-128"/>
                <a:cs typeface="Arial Unicode MS" pitchFamily="34" charset="-128"/>
              </a:rPr>
              <a:t>	16</a:t>
            </a:r>
            <a:r>
              <a:rPr lang="en-US" altLang="el-GR" dirty="0" smtClean="0">
                <a:ea typeface="Arial Unicode MS" pitchFamily="34" charset="-128"/>
                <a:cs typeface="Arial Unicode MS" pitchFamily="34" charset="-128"/>
              </a:rPr>
              <a:t>-cm </a:t>
            </a:r>
            <a:r>
              <a:rPr lang="el-GR" altLang="el-GR" dirty="0" smtClean="0">
                <a:ea typeface="Arial Unicode MS" pitchFamily="34" charset="-128"/>
                <a:cs typeface="Arial Unicode MS" pitchFamily="34" charset="-128"/>
              </a:rPr>
              <a:t>από </a:t>
            </a:r>
            <a:r>
              <a:rPr lang="en-US" altLang="el-GR" dirty="0" smtClean="0">
                <a:ea typeface="Arial Unicode MS" pitchFamily="34" charset="-128"/>
                <a:cs typeface="Arial Unicode MS" pitchFamily="34" charset="-128"/>
              </a:rPr>
              <a:t>CT </a:t>
            </a:r>
            <a:r>
              <a:rPr lang="el-GR" altLang="el-GR" dirty="0" smtClean="0">
                <a:ea typeface="Arial Unicode MS" pitchFamily="34" charset="-128"/>
                <a:cs typeface="Arial Unicode MS" pitchFamily="34" charset="-128"/>
              </a:rPr>
              <a:t>με μια σειρά ανιχνευτών</a:t>
            </a:r>
            <a:r>
              <a:rPr lang="en-US" altLang="el-GR" dirty="0" smtClean="0">
                <a:ea typeface="Arial Unicode MS" pitchFamily="34" charset="-128"/>
                <a:cs typeface="Arial Unicode MS" pitchFamily="34" charset="-128"/>
              </a:rPr>
              <a:t>. </a:t>
            </a:r>
            <a:endParaRPr lang="el-GR" altLang="el-GR" dirty="0" smtClean="0">
              <a:ea typeface="Arial Unicode MS" pitchFamily="34" charset="-128"/>
              <a:cs typeface="Arial Unicode MS" pitchFamily="34" charset="-128"/>
            </a:endParaRPr>
          </a:p>
          <a:p>
            <a:pPr eaLnBrk="1" hangingPunct="1">
              <a:lnSpc>
                <a:spcPct val="105000"/>
              </a:lnSpc>
            </a:pPr>
            <a:r>
              <a:rPr lang="el-GR" altLang="el-GR" dirty="0" smtClean="0">
                <a:ea typeface="Arial Unicode MS" pitchFamily="34" charset="-128"/>
                <a:cs typeface="Arial Unicode MS" pitchFamily="34" charset="-128"/>
              </a:rPr>
              <a:t>Τιμές που μετρώνται στην περιφέρεια </a:t>
            </a:r>
            <a:r>
              <a:rPr lang="en-US" altLang="el-GR" dirty="0" smtClean="0">
                <a:ea typeface="Arial Unicode MS" pitchFamily="34" charset="-128"/>
                <a:cs typeface="Arial Unicode MS" pitchFamily="34" charset="-128"/>
              </a:rPr>
              <a:t>(1 cm </a:t>
            </a:r>
            <a:r>
              <a:rPr lang="el-GR" altLang="el-GR" dirty="0" smtClean="0">
                <a:ea typeface="Arial Unicode MS" pitchFamily="34" charset="-128"/>
                <a:cs typeface="Arial Unicode MS" pitchFamily="34" charset="-128"/>
              </a:rPr>
              <a:t>κάτω από την επιφάνεια) δείχνουν ομοιόμορφη, χωρίς διαβάθμιση κατανομή από την περιφέρεια προς το κέντρο</a:t>
            </a:r>
          </a:p>
          <a:p>
            <a:pPr eaLnBrk="1" hangingPunct="1">
              <a:lnSpc>
                <a:spcPct val="105000"/>
              </a:lnSpc>
            </a:pPr>
            <a:r>
              <a:rPr lang="el-GR" altLang="el-GR" dirty="0" smtClean="0">
                <a:ea typeface="Arial Unicode MS" pitchFamily="34" charset="-128"/>
                <a:cs typeface="Arial Unicode MS" pitchFamily="34" charset="-128"/>
              </a:rPr>
              <a:t>Τεχνικές παράμετροι: </a:t>
            </a:r>
            <a:r>
              <a:rPr lang="en-US" altLang="el-GR" dirty="0" smtClean="0">
                <a:ea typeface="Arial Unicode MS" pitchFamily="34" charset="-128"/>
                <a:cs typeface="Arial Unicode MS" pitchFamily="34" charset="-128"/>
              </a:rPr>
              <a:t>120 </a:t>
            </a:r>
            <a:r>
              <a:rPr lang="en-US" altLang="el-GR" dirty="0" err="1" smtClean="0">
                <a:ea typeface="Arial Unicode MS" pitchFamily="34" charset="-128"/>
                <a:cs typeface="Arial Unicode MS" pitchFamily="34" charset="-128"/>
              </a:rPr>
              <a:t>kVp</a:t>
            </a:r>
            <a:r>
              <a:rPr lang="en-US" altLang="el-GR" dirty="0" smtClean="0">
                <a:ea typeface="Arial Unicode MS" pitchFamily="34" charset="-128"/>
                <a:cs typeface="Arial Unicode MS" pitchFamily="34" charset="-128"/>
              </a:rPr>
              <a:t>, 300 mA, 1-sec </a:t>
            </a:r>
            <a:r>
              <a:rPr lang="el-GR" altLang="el-GR" dirty="0" smtClean="0">
                <a:ea typeface="Arial Unicode MS" pitchFamily="34" charset="-128"/>
                <a:cs typeface="Arial Unicode MS" pitchFamily="34" charset="-128"/>
              </a:rPr>
              <a:t>περιστροφή </a:t>
            </a:r>
            <a:r>
              <a:rPr lang="en-US" altLang="el-GR" dirty="0" smtClean="0">
                <a:ea typeface="Arial Unicode MS" pitchFamily="34" charset="-128"/>
                <a:cs typeface="Arial Unicode MS" pitchFamily="34" charset="-128"/>
              </a:rPr>
              <a:t>(300 </a:t>
            </a:r>
            <a:r>
              <a:rPr lang="en-US" altLang="el-GR" dirty="0" err="1" smtClean="0">
                <a:ea typeface="Arial Unicode MS" pitchFamily="34" charset="-128"/>
                <a:cs typeface="Arial Unicode MS" pitchFamily="34" charset="-128"/>
              </a:rPr>
              <a:t>mAs</a:t>
            </a:r>
            <a:r>
              <a:rPr lang="en-US" altLang="el-GR" dirty="0" smtClean="0">
                <a:ea typeface="Arial Unicode MS" pitchFamily="34" charset="-128"/>
                <a:cs typeface="Arial Unicode MS" pitchFamily="34" charset="-128"/>
              </a:rPr>
              <a:t>), and 5-mm </a:t>
            </a:r>
            <a:r>
              <a:rPr lang="el-GR" altLang="el-GR" dirty="0" smtClean="0">
                <a:ea typeface="Arial Unicode MS" pitchFamily="34" charset="-128"/>
                <a:cs typeface="Arial Unicode MS" pitchFamily="34" charset="-128"/>
              </a:rPr>
              <a:t>πάχος τομής</a:t>
            </a:r>
            <a:r>
              <a:rPr lang="en-US" altLang="el-GR" dirty="0" smtClean="0">
                <a:ea typeface="Arial Unicode MS" pitchFamily="34" charset="-128"/>
                <a:cs typeface="Arial Unicode MS" pitchFamily="34" charset="-128"/>
              </a:rPr>
              <a:t>. </a:t>
            </a:r>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2138" y="1916832"/>
            <a:ext cx="3209925" cy="28575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25605" name="Ορθογώνιο 4"/>
          <p:cNvSpPr>
            <a:spLocks noChangeArrowheads="1"/>
          </p:cNvSpPr>
          <p:nvPr/>
        </p:nvSpPr>
        <p:spPr bwMode="auto">
          <a:xfrm>
            <a:off x="5878512" y="4810398"/>
            <a:ext cx="27971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1200">
                <a:latin typeface="+mn-lt"/>
                <a:hlinkClick r:id="rId3"/>
              </a:rPr>
              <a:t>medicine.uottawa.ca</a:t>
            </a:r>
            <a:endParaRPr lang="el-GR" altLang="el-GR" sz="1200">
              <a:latin typeface="+mn-lt"/>
            </a:endParaRPr>
          </a:p>
        </p:txBody>
      </p:sp>
      <p:sp>
        <p:nvSpPr>
          <p:cNvPr id="3" name="Τίτλος 2"/>
          <p:cNvSpPr>
            <a:spLocks noGrp="1"/>
          </p:cNvSpPr>
          <p:nvPr>
            <p:ph type="title"/>
          </p:nvPr>
        </p:nvSpPr>
        <p:spPr/>
        <p:txBody>
          <a:bodyPr/>
          <a:lstStyle/>
          <a:p>
            <a:r>
              <a:rPr lang="el-GR" dirty="0"/>
              <a:t>Μικρό ανατομικό θέμα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xmlns="" val="1949204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6908">
              <a:lnSpc>
                <a:spcPct val="105000"/>
              </a:lnSpc>
              <a:defRPr/>
            </a:pPr>
            <a:r>
              <a:rPr lang="el-GR" sz="2300" dirty="0"/>
              <a:t>Εκτός από τις διαβαθμίσεις μέσα στην κάθε τομή παρατηρούνται διαβαθμίσεις και κατά μήκος του ασθενούς ή του </a:t>
            </a:r>
            <a:r>
              <a:rPr lang="el-GR" sz="2300" dirty="0" smtClean="0"/>
              <a:t>ομοιώματος, στον άξονα - Ζ</a:t>
            </a:r>
            <a:endParaRPr lang="el-GR" sz="2300" dirty="0"/>
          </a:p>
          <a:p>
            <a:pPr marL="406908">
              <a:lnSpc>
                <a:spcPct val="105000"/>
              </a:lnSpc>
              <a:defRPr/>
            </a:pPr>
            <a:r>
              <a:rPr lang="el-GR" sz="2300" dirty="0" smtClean="0"/>
              <a:t>Πρόκειται </a:t>
            </a:r>
            <a:r>
              <a:rPr lang="el-GR" sz="2300" dirty="0"/>
              <a:t>για την κατανομή της δόσης κατά μήκος του ασθενούς που οφείλεται σε μία κίνηση (δηλαδή μια </a:t>
            </a:r>
            <a:r>
              <a:rPr lang="el-GR" sz="2300" dirty="0" smtClean="0"/>
              <a:t>πλήρη </a:t>
            </a:r>
            <a:r>
              <a:rPr lang="el-GR" sz="2300" dirty="0"/>
              <a:t>περιστροφή της λυχνίας σε μια θέση </a:t>
            </a:r>
            <a:r>
              <a:rPr lang="el-GR" sz="2300" dirty="0" smtClean="0"/>
              <a:t>του) </a:t>
            </a:r>
            <a:endParaRPr lang="el-GR" sz="2300" dirty="0"/>
          </a:p>
          <a:p>
            <a:pPr marL="406908">
              <a:lnSpc>
                <a:spcPct val="105000"/>
              </a:lnSpc>
              <a:defRPr/>
            </a:pPr>
            <a:r>
              <a:rPr lang="el-GR" sz="2300" dirty="0"/>
              <a:t>Η δόση της </a:t>
            </a:r>
            <a:r>
              <a:rPr lang="el-GR" sz="2300" dirty="0" smtClean="0"/>
              <a:t>τομής όμως επιδρά </a:t>
            </a:r>
            <a:r>
              <a:rPr lang="el-GR" sz="2300" u="sng" dirty="0" smtClean="0"/>
              <a:t>και</a:t>
            </a:r>
            <a:r>
              <a:rPr lang="el-GR" sz="2300" dirty="0" smtClean="0"/>
              <a:t> εκατέρωθεν </a:t>
            </a:r>
            <a:r>
              <a:rPr lang="el-GR" sz="2300" dirty="0"/>
              <a:t>της τομής </a:t>
            </a:r>
            <a:r>
              <a:rPr lang="el-GR" sz="2300" dirty="0" smtClean="0"/>
              <a:t>επειδή</a:t>
            </a:r>
          </a:p>
          <a:p>
            <a:pPr marL="781558" lvl="1" indent="-342900">
              <a:lnSpc>
                <a:spcPct val="105000"/>
              </a:lnSpc>
              <a:defRPr/>
            </a:pPr>
            <a:r>
              <a:rPr lang="el-GR" sz="2300" dirty="0" smtClean="0"/>
              <a:t>δεν </a:t>
            </a:r>
            <a:r>
              <a:rPr lang="el-GR" sz="2300" dirty="0"/>
              <a:t>υπάρχει ιδανικός περιορισμός διαφραγμάτων </a:t>
            </a:r>
            <a:r>
              <a:rPr lang="el-GR" sz="2300" dirty="0" smtClean="0"/>
              <a:t>και</a:t>
            </a:r>
          </a:p>
          <a:p>
            <a:pPr marL="781558" lvl="1" indent="-342900">
              <a:lnSpc>
                <a:spcPct val="105000"/>
              </a:lnSpc>
              <a:defRPr/>
            </a:pPr>
            <a:r>
              <a:rPr lang="el-GR" sz="2300" dirty="0" smtClean="0"/>
              <a:t>παράγεται </a:t>
            </a:r>
            <a:r>
              <a:rPr lang="el-GR" sz="2300" dirty="0"/>
              <a:t>ακτινοβολία σκέδασης μέσα στον </a:t>
            </a:r>
            <a:r>
              <a:rPr lang="el-GR" sz="2300" dirty="0" smtClean="0"/>
              <a:t>ασθενή</a:t>
            </a:r>
            <a:endParaRPr lang="el-GR" sz="2300" dirty="0"/>
          </a:p>
          <a:p>
            <a:pPr marL="406908">
              <a:lnSpc>
                <a:spcPct val="105000"/>
              </a:lnSpc>
              <a:defRPr/>
            </a:pPr>
            <a:r>
              <a:rPr lang="el-GR" sz="2300" dirty="0"/>
              <a:t>Όταν γίνονται πολλαπλές διαδοχικές τομές οι εκτός τομής δόσεις </a:t>
            </a:r>
            <a:r>
              <a:rPr lang="el-GR" sz="2300" dirty="0" smtClean="0"/>
              <a:t>ακτινοβολίας </a:t>
            </a:r>
            <a:r>
              <a:rPr lang="el-GR" sz="2300" dirty="0"/>
              <a:t>προστίθενται στην συνολική </a:t>
            </a:r>
            <a:r>
              <a:rPr lang="el-GR" sz="2300" dirty="0" smtClean="0"/>
              <a:t>δόση</a:t>
            </a:r>
            <a:endParaRPr lang="en-US" sz="2300" dirty="0"/>
          </a:p>
        </p:txBody>
      </p:sp>
      <p:sp>
        <p:nvSpPr>
          <p:cNvPr id="4" name="Τίτλος 3"/>
          <p:cNvSpPr>
            <a:spLocks noGrp="1"/>
          </p:cNvSpPr>
          <p:nvPr>
            <p:ph type="title"/>
          </p:nvPr>
        </p:nvSpPr>
        <p:spPr/>
        <p:txBody>
          <a:bodyPr/>
          <a:lstStyle/>
          <a:p>
            <a:r>
              <a:rPr lang="el-GR" dirty="0"/>
              <a:t>Μεταβολές στον διαμήκη άξονα -Ζ</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xmlns="" val="177910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95536" y="930730"/>
            <a:ext cx="8424936" cy="5256584"/>
          </a:xfrm>
        </p:spPr>
        <p:txBody>
          <a:bodyPr/>
          <a:lstStyle/>
          <a:p>
            <a:pPr eaLnBrk="1" hangingPunct="1"/>
            <a:r>
              <a:rPr lang="el-GR" altLang="el-GR" dirty="0" smtClean="0"/>
              <a:t>Το ιστόγραμμα της δόσης από μια πλήρη περιστροφή της λυχνίας στο </a:t>
            </a:r>
            <a:r>
              <a:rPr lang="el-GR" altLang="el-GR" dirty="0" err="1" smtClean="0"/>
              <a:t>ισόκεντρο</a:t>
            </a:r>
            <a:r>
              <a:rPr lang="el-GR" altLang="el-GR" dirty="0" smtClean="0"/>
              <a:t> (άξονας –Ζ)</a:t>
            </a:r>
            <a:endParaRPr lang="en-US" altLang="el-GR" dirty="0" smtClean="0"/>
          </a:p>
        </p:txBody>
      </p:sp>
      <p:pic>
        <p:nvPicPr>
          <p:cNvPr id="2765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2636838"/>
            <a:ext cx="6402387" cy="331787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Oval 8"/>
          <p:cNvSpPr/>
          <p:nvPr/>
        </p:nvSpPr>
        <p:spPr>
          <a:xfrm>
            <a:off x="1703388" y="6151563"/>
            <a:ext cx="1008062" cy="576262"/>
          </a:xfrm>
          <a:prstGeom prst="ellipse">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771775" y="6237288"/>
            <a:ext cx="2808288" cy="431800"/>
          </a:xfrm>
          <a:prstGeom prst="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605463" y="6453188"/>
            <a:ext cx="2305050" cy="215900"/>
          </a:xfrm>
          <a:prstGeom prst="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7912100" y="6103938"/>
            <a:ext cx="71438" cy="620712"/>
          </a:xfrm>
          <a:prstGeom prst="ellipse">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1776254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r>
              <a:rPr lang="el-GR" altLang="el-GR" smtClean="0"/>
              <a:t>Ισόκεντρο είναι ο χώρος από τον οποίο περνά η κεντρική ακτίνα της ακτινολογικής δέσμης </a:t>
            </a:r>
          </a:p>
          <a:p>
            <a:r>
              <a:rPr lang="el-GR" altLang="el-GR" smtClean="0"/>
              <a:t>Στην ΑΤ συμπίπτει με τον άξονα περιστροφής της λυχνίας και βρίσκεται στο κέντρο του ανοίγματος του </a:t>
            </a:r>
            <a:r>
              <a:rPr lang="en-US" altLang="el-GR" smtClean="0"/>
              <a:t>gantry.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xmlns="" val="155513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eaLnBrk="1" hangingPunct="1"/>
            <a:r>
              <a:rPr lang="el-GR" altLang="el-GR" dirty="0" smtClean="0"/>
              <a:t>Επομένως η δόση ακτινοβολίας σε μια τομή είναι το άθροισμα της πρωτογενούς δόσης στην τομή (όταν αυτή διενεργείται) μαζί με τη δόση που απορροφάται από την συγκεκριμένη τομή όταν γίνονται οι γειτονικές τομές  </a:t>
            </a:r>
          </a:p>
          <a:p>
            <a:pPr eaLnBrk="1" hangingPunct="1"/>
            <a:r>
              <a:rPr lang="el-GR" altLang="el-GR" dirty="0" smtClean="0"/>
              <a:t>Η έκταση της επιπλέον δόσης εξαρτάται από: </a:t>
            </a:r>
          </a:p>
          <a:p>
            <a:pPr lvl="1" eaLnBrk="1" hangingPunct="1"/>
            <a:r>
              <a:rPr lang="el-GR" altLang="el-GR" dirty="0" smtClean="0"/>
              <a:t>την απόσταση μεταξύ των τομών, </a:t>
            </a:r>
          </a:p>
          <a:p>
            <a:pPr lvl="1" eaLnBrk="1" hangingPunct="1"/>
            <a:r>
              <a:rPr lang="el-GR" altLang="el-GR" dirty="0" smtClean="0"/>
              <a:t>το πάχος και </a:t>
            </a:r>
          </a:p>
          <a:p>
            <a:pPr lvl="1" eaLnBrk="1" hangingPunct="1"/>
            <a:r>
              <a:rPr lang="el-GR" altLang="el-GR" dirty="0" smtClean="0"/>
              <a:t>το σχήμα της ακτινολογικής δέσμης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xmlns="" val="70983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pPr eaLnBrk="1" hangingPunct="1"/>
            <a:r>
              <a:rPr lang="el-GR" altLang="el-GR" smtClean="0"/>
              <a:t>Από τους πρώτους δείκτες</a:t>
            </a:r>
          </a:p>
          <a:p>
            <a:pPr eaLnBrk="1" hangingPunct="1"/>
            <a:r>
              <a:rPr lang="el-GR" altLang="el-GR" smtClean="0"/>
              <a:t>Δεν χρησιμοποιείται πλέον</a:t>
            </a:r>
          </a:p>
          <a:p>
            <a:pPr eaLnBrk="1" hangingPunct="1"/>
            <a:endParaRPr lang="en-US" altLang="el-GR" smtClean="0"/>
          </a:p>
        </p:txBody>
      </p:sp>
      <p:pic>
        <p:nvPicPr>
          <p:cNvPr id="3072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913" y="4437063"/>
            <a:ext cx="6215062" cy="1087437"/>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Τίτλος 2"/>
          <p:cNvSpPr>
            <a:spLocks noGrp="1"/>
          </p:cNvSpPr>
          <p:nvPr>
            <p:ph type="title"/>
          </p:nvPr>
        </p:nvSpPr>
        <p:spPr/>
        <p:txBody>
          <a:bodyPr/>
          <a:lstStyle/>
          <a:p>
            <a:r>
              <a:rPr lang="en-US" dirty="0"/>
              <a:t>Multiple Scan Average Dose (MSAD)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xmlns="" val="34035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pPr eaLnBrk="1" hangingPunct="1"/>
            <a:r>
              <a:rPr lang="el-GR" altLang="el-GR" dirty="0" smtClean="0"/>
              <a:t>Ορίζεται ως η ομοιόμορφη δόση σε αναφορά με το πάχος τομής που παράγεται από 1</a:t>
            </a:r>
            <a:r>
              <a:rPr lang="en-US" altLang="el-GR" dirty="0" smtClean="0"/>
              <a:t>4 </a:t>
            </a:r>
            <a:r>
              <a:rPr lang="el-GR" altLang="el-GR" dirty="0" smtClean="0"/>
              <a:t>συνεχείς τομές </a:t>
            </a:r>
          </a:p>
        </p:txBody>
      </p:sp>
      <p:pic>
        <p:nvPicPr>
          <p:cNvPr id="317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12651"/>
          <a:stretch>
            <a:fillRect/>
          </a:stretch>
        </p:blipFill>
        <p:spPr bwMode="auto">
          <a:xfrm>
            <a:off x="319410" y="3356992"/>
            <a:ext cx="8501062" cy="1357313"/>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3" name="Τίτλος 2"/>
          <p:cNvSpPr>
            <a:spLocks noGrp="1"/>
          </p:cNvSpPr>
          <p:nvPr>
            <p:ph type="title"/>
          </p:nvPr>
        </p:nvSpPr>
        <p:spPr/>
        <p:txBody>
          <a:bodyPr/>
          <a:lstStyle/>
          <a:p>
            <a:r>
              <a:rPr lang="en-US" dirty="0"/>
              <a:t>Computed Tomography Dose Index (CTDI)</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xmlns="" val="1059771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3484" y="3860652"/>
            <a:ext cx="3528392" cy="2646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4462" y="188640"/>
            <a:ext cx="3919537"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61784" y="116632"/>
            <a:ext cx="9082215" cy="1224136"/>
          </a:xfrm>
        </p:spPr>
        <p:txBody>
          <a:bodyPr>
            <a:normAutofit/>
          </a:bodyPr>
          <a:lstStyle/>
          <a:p>
            <a:pPr>
              <a:defRPr/>
            </a:pPr>
            <a:r>
              <a:rPr lang="el-GR" dirty="0" smtClean="0"/>
              <a:t>Θάλαμος </a:t>
            </a:r>
            <a:br>
              <a:rPr lang="el-GR" dirty="0" smtClean="0"/>
            </a:br>
            <a:r>
              <a:rPr lang="el-GR" dirty="0" smtClean="0"/>
              <a:t>ιονισμού</a:t>
            </a:r>
            <a:endParaRPr lang="en-US" dirty="0"/>
          </a:p>
        </p:txBody>
      </p:sp>
      <p:sp>
        <p:nvSpPr>
          <p:cNvPr id="32773" name="Content Placeholder 4"/>
          <p:cNvSpPr>
            <a:spLocks noGrp="1"/>
          </p:cNvSpPr>
          <p:nvPr>
            <p:ph idx="1"/>
          </p:nvPr>
        </p:nvSpPr>
        <p:spPr>
          <a:xfrm>
            <a:off x="323528" y="1340768"/>
            <a:ext cx="8280920" cy="2880320"/>
          </a:xfrm>
        </p:spPr>
        <p:txBody>
          <a:bodyPr/>
          <a:lstStyle/>
          <a:p>
            <a:r>
              <a:rPr lang="el-GR" altLang="el-GR" sz="2400" dirty="0" smtClean="0"/>
              <a:t>Μετρούν ακτινοβολία &gt;</a:t>
            </a:r>
            <a:r>
              <a:rPr lang="en-US" altLang="el-GR" sz="2400" dirty="0" smtClean="0"/>
              <a:t>10 </a:t>
            </a:r>
            <a:r>
              <a:rPr lang="en-US" altLang="el-GR" sz="2400" dirty="0" err="1" smtClean="0"/>
              <a:t>keV</a:t>
            </a:r>
            <a:r>
              <a:rPr lang="en-US" altLang="el-GR" sz="2400" dirty="0" smtClean="0"/>
              <a:t> </a:t>
            </a:r>
            <a:endParaRPr lang="el-GR" altLang="el-GR" sz="2400" dirty="0" smtClean="0"/>
          </a:p>
          <a:p>
            <a:r>
              <a:rPr lang="el-GR" altLang="el-GR" sz="2400" dirty="0" smtClean="0"/>
              <a:t>Περιέχουν αέρα</a:t>
            </a:r>
          </a:p>
          <a:p>
            <a:r>
              <a:rPr lang="el-GR" altLang="el-GR" sz="2400" dirty="0" smtClean="0"/>
              <a:t>Πρόκειται για κλειστούς κυλίνδρους με ένα κεντρικό </a:t>
            </a:r>
            <a:r>
              <a:rPr lang="el-GR" altLang="el-GR" sz="2400" dirty="0" err="1" smtClean="0"/>
              <a:t>ηλκετρόδιο</a:t>
            </a:r>
            <a:r>
              <a:rPr lang="el-GR" altLang="el-GR" sz="2400" dirty="0" smtClean="0"/>
              <a:t> (άνοδο) και με περιφερικό ηλεκτρόδιο (κάθοδο) τον ίδιο τον κύλινδρο. Στα άκρα τους εφαρμόζεται διαφορά δυναμικού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7" name="TextBox 6"/>
          <p:cNvSpPr txBox="1"/>
          <p:nvPr/>
        </p:nvSpPr>
        <p:spPr>
          <a:xfrm>
            <a:off x="309014" y="4077072"/>
            <a:ext cx="5127082" cy="2209836"/>
          </a:xfrm>
          <a:prstGeom prst="rect">
            <a:avLst/>
          </a:prstGeom>
          <a:noFill/>
        </p:spPr>
        <p:txBody>
          <a:bodyPr wrap="square" rtlCol="0">
            <a:spAutoFit/>
          </a:bodyPr>
          <a:lstStyle/>
          <a:p>
            <a:pPr marL="363538" indent="-363538">
              <a:lnSpc>
                <a:spcPct val="110000"/>
              </a:lnSpc>
              <a:spcBef>
                <a:spcPts val="1200"/>
              </a:spcBef>
              <a:buFont typeface="Arial" pitchFamily="34" charset="0"/>
              <a:buChar char="•"/>
            </a:pPr>
            <a:r>
              <a:rPr lang="el-GR" altLang="el-GR" sz="2400" dirty="0" smtClean="0">
                <a:solidFill>
                  <a:schemeClr val="bg1"/>
                </a:solidFill>
                <a:latin typeface="+mn-lt"/>
              </a:rPr>
              <a:t>Η ακτινοβολία προκαλεί ιονισμό στον αέρα και τα ηλεκτρόνια έλκονται από την άνοδο</a:t>
            </a:r>
            <a:endParaRPr lang="en-US" altLang="el-GR" sz="2400" dirty="0" smtClean="0">
              <a:solidFill>
                <a:schemeClr val="bg1"/>
              </a:solidFill>
              <a:latin typeface="+mn-lt"/>
            </a:endParaRPr>
          </a:p>
          <a:p>
            <a:pPr marL="363538" indent="-363538">
              <a:lnSpc>
                <a:spcPct val="110000"/>
              </a:lnSpc>
              <a:spcBef>
                <a:spcPts val="1200"/>
              </a:spcBef>
              <a:buFont typeface="Arial" pitchFamily="34" charset="0"/>
              <a:buChar char="•"/>
            </a:pPr>
            <a:r>
              <a:rPr lang="el-GR" altLang="el-GR" sz="2400" dirty="0" smtClean="0">
                <a:solidFill>
                  <a:schemeClr val="bg1"/>
                </a:solidFill>
                <a:latin typeface="+mn-lt"/>
              </a:rPr>
              <a:t>Μετρούν τον πρωτογενή ιονισμό </a:t>
            </a:r>
            <a:r>
              <a:rPr lang="en-US" altLang="el-GR" sz="2000" dirty="0" smtClean="0">
                <a:solidFill>
                  <a:schemeClr val="bg1"/>
                </a:solidFill>
              </a:rPr>
              <a:t/>
            </a:r>
            <a:br>
              <a:rPr lang="en-US" altLang="el-GR" sz="2000" dirty="0" smtClean="0">
                <a:solidFill>
                  <a:schemeClr val="bg1"/>
                </a:solidFill>
              </a:rPr>
            </a:br>
            <a:endParaRPr lang="en-US" altLang="el-GR" sz="2000" dirty="0" smtClean="0">
              <a:solidFill>
                <a:schemeClr val="bg1"/>
              </a:solidFill>
            </a:endParaRPr>
          </a:p>
        </p:txBody>
      </p:sp>
    </p:spTree>
    <p:extLst>
      <p:ext uri="{BB962C8B-B14F-4D97-AF65-F5344CB8AC3E}">
        <p14:creationId xmlns:p14="http://schemas.microsoft.com/office/powerpoint/2010/main" xmlns="" val="4058592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eaLnBrk="1" hangingPunct="1"/>
            <a:r>
              <a:rPr lang="el-GR" altLang="el-GR" dirty="0" smtClean="0"/>
              <a:t>Δημιουργήθηκε για να ξεπεράσει τους περιορισμούς του προηγούμενου δείκτη</a:t>
            </a:r>
          </a:p>
          <a:p>
            <a:pPr eaLnBrk="1" hangingPunct="1"/>
            <a:r>
              <a:rPr lang="el-GR" altLang="el-GR" dirty="0" smtClean="0"/>
              <a:t>Υπολογίζει τη δόση που παράγεται σε θάλαμο ιονισμού από ακτινοβόληση μήκους 100 χιλ. ανεξάρτητα από το πάχος τομής </a:t>
            </a:r>
          </a:p>
        </p:txBody>
      </p:sp>
      <p:pic>
        <p:nvPicPr>
          <p:cNvPr id="3379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8333"/>
          <a:stretch>
            <a:fillRect/>
          </a:stretch>
        </p:blipFill>
        <p:spPr bwMode="auto">
          <a:xfrm>
            <a:off x="474410" y="3882231"/>
            <a:ext cx="8286750" cy="1398588"/>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4" name="Τίτλος 3"/>
          <p:cNvSpPr>
            <a:spLocks noGrp="1"/>
          </p:cNvSpPr>
          <p:nvPr>
            <p:ph type="title"/>
          </p:nvPr>
        </p:nvSpPr>
        <p:spPr/>
        <p:txBody>
          <a:bodyPr/>
          <a:lstStyle/>
          <a:p>
            <a:r>
              <a:rPr lang="en-US" dirty="0"/>
              <a:t>CTDI</a:t>
            </a:r>
            <a:r>
              <a:rPr lang="en-US" baseline="-25000" dirty="0"/>
              <a:t>100</a:t>
            </a:r>
            <a:endParaRPr lang="el-GR" baseline="-25000" dirty="0"/>
          </a:p>
        </p:txBody>
      </p:sp>
    </p:spTree>
    <p:extLst>
      <p:ext uri="{BB962C8B-B14F-4D97-AF65-F5344CB8AC3E}">
        <p14:creationId xmlns:p14="http://schemas.microsoft.com/office/powerpoint/2010/main" xmlns="" val="3861393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defRPr/>
            </a:pPr>
            <a:r>
              <a:rPr lang="en-US" dirty="0">
                <a:solidFill>
                  <a:prstClr val="white"/>
                </a:solidFill>
              </a:rPr>
              <a:t>CTDI</a:t>
            </a:r>
            <a:r>
              <a:rPr lang="en-US" baseline="-25000" dirty="0">
                <a:solidFill>
                  <a:prstClr val="white"/>
                </a:solidFill>
              </a:rPr>
              <a:t>100</a:t>
            </a:r>
            <a:endParaRPr lang="en-US" dirty="0">
              <a:solidFill>
                <a:schemeClr val="accent1">
                  <a:tint val="83000"/>
                  <a:satMod val="150000"/>
                </a:schemeClr>
              </a:solidFill>
            </a:endParaRPr>
          </a:p>
        </p:txBody>
      </p:sp>
      <p:sp>
        <p:nvSpPr>
          <p:cNvPr id="34819" name="Content Placeholder 2"/>
          <p:cNvSpPr>
            <a:spLocks noGrp="1"/>
          </p:cNvSpPr>
          <p:nvPr>
            <p:ph idx="1"/>
          </p:nvPr>
        </p:nvSpPr>
        <p:spPr/>
        <p:txBody>
          <a:bodyPr/>
          <a:lstStyle/>
          <a:p>
            <a:pPr eaLnBrk="1" hangingPunct="1"/>
            <a:r>
              <a:rPr lang="el-GR" altLang="el-GR" smtClean="0"/>
              <a:t>Μπορεί να μετρηθεί στο κέντρο και την περιφέρεια του ομοιώματος ώστε να φανούν οι διακυμάνσεις εντός τομής</a:t>
            </a:r>
          </a:p>
          <a:p>
            <a:pPr eaLnBrk="1" hangingPunct="1"/>
            <a:endParaRPr lang="el-GR" altLang="el-GR" smtClean="0"/>
          </a:p>
          <a:p>
            <a:pPr eaLnBrk="1" hangingPunct="1"/>
            <a:endParaRPr lang="el-GR" altLang="el-GR" smtClean="0"/>
          </a:p>
          <a:p>
            <a:pPr eaLnBrk="1" hangingPunct="1"/>
            <a:endParaRPr lang="en-US" altLang="el-GR" smtClean="0"/>
          </a:p>
        </p:txBody>
      </p:sp>
      <p:pic>
        <p:nvPicPr>
          <p:cNvPr id="348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19522" b="-18065"/>
          <a:stretch>
            <a:fillRect/>
          </a:stretch>
        </p:blipFill>
        <p:spPr bwMode="auto">
          <a:xfrm>
            <a:off x="539552" y="3717032"/>
            <a:ext cx="8208962" cy="1041400"/>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xmlns="" val="1908500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6908">
              <a:lnSpc>
                <a:spcPct val="105000"/>
              </a:lnSpc>
              <a:defRPr/>
            </a:pPr>
            <a:r>
              <a:rPr lang="el-GR" dirty="0"/>
              <a:t>Περιγράφει τη δυνατότητα ιονισμού του αέρα</a:t>
            </a:r>
          </a:p>
          <a:p>
            <a:pPr marL="783272" lvl="1" indent="-342900">
              <a:lnSpc>
                <a:spcPct val="105000"/>
              </a:lnSpc>
              <a:defRPr/>
            </a:pPr>
            <a:r>
              <a:rPr lang="el-GR" dirty="0"/>
              <a:t>μονάδα το </a:t>
            </a:r>
            <a:r>
              <a:rPr lang="en-US" dirty="0"/>
              <a:t>Roentgen (R); 1 R = 0.000258 C/kg </a:t>
            </a:r>
            <a:r>
              <a:rPr lang="en-US" dirty="0" smtClean="0"/>
              <a:t>air. </a:t>
            </a:r>
          </a:p>
          <a:p>
            <a:pPr marL="783272" lvl="1" indent="-342900">
              <a:lnSpc>
                <a:spcPct val="105000"/>
              </a:lnSpc>
              <a:defRPr/>
            </a:pPr>
            <a:r>
              <a:rPr lang="el-GR" dirty="0" smtClean="0"/>
              <a:t>Η </a:t>
            </a:r>
            <a:r>
              <a:rPr lang="el-GR" dirty="0"/>
              <a:t>ποσότητα της ακτινοβολίας που παράγει φορτίο = </a:t>
            </a:r>
            <a:r>
              <a:rPr lang="en-US" dirty="0"/>
              <a:t>2.580 × 10</a:t>
            </a:r>
            <a:r>
              <a:rPr lang="en-US" baseline="30000" dirty="0"/>
              <a:t>−4</a:t>
            </a:r>
            <a:r>
              <a:rPr lang="en-US" dirty="0"/>
              <a:t> C </a:t>
            </a:r>
            <a:r>
              <a:rPr lang="el-GR" dirty="0"/>
              <a:t>ανά μονάδα μαζης (</a:t>
            </a:r>
            <a:r>
              <a:rPr lang="en-US" dirty="0"/>
              <a:t>kilograms) </a:t>
            </a:r>
            <a:r>
              <a:rPr lang="el-GR" dirty="0"/>
              <a:t>αέρα υπό κανονικές συνθήκες</a:t>
            </a:r>
            <a:r>
              <a:rPr lang="en-US" dirty="0"/>
              <a:t>. </a:t>
            </a:r>
            <a:endParaRPr lang="el-GR" dirty="0"/>
          </a:p>
          <a:p>
            <a:pPr marL="406908">
              <a:lnSpc>
                <a:spcPct val="105000"/>
              </a:lnSpc>
              <a:defRPr/>
            </a:pPr>
            <a:r>
              <a:rPr lang="el-GR" dirty="0"/>
              <a:t>Μετράται με θάλαμο ιονισμού και ηλεκτρόμετρο</a:t>
            </a:r>
          </a:p>
          <a:p>
            <a:pPr marL="406908">
              <a:lnSpc>
                <a:spcPct val="105000"/>
              </a:lnSpc>
              <a:defRPr/>
            </a:pPr>
            <a:r>
              <a:rPr lang="el-GR" dirty="0"/>
              <a:t>Περιγράφει </a:t>
            </a:r>
            <a:r>
              <a:rPr lang="el-GR" dirty="0" smtClean="0"/>
              <a:t>την </a:t>
            </a:r>
            <a:r>
              <a:rPr lang="el-GR" dirty="0"/>
              <a:t>ποσότητα ιονισμού αλλά δεν μετρά πόση ενέργεια απορροφάται από τους ιστούς</a:t>
            </a:r>
            <a:endParaRPr lang="en-US" dirty="0"/>
          </a:p>
          <a:p>
            <a:pPr marL="406908">
              <a:lnSpc>
                <a:spcPct val="105000"/>
              </a:lnSpc>
              <a:defRPr/>
            </a:pPr>
            <a:endParaRPr lang="en-US" dirty="0"/>
          </a:p>
        </p:txBody>
      </p:sp>
      <p:sp>
        <p:nvSpPr>
          <p:cNvPr id="17412" name="Rectangle 4"/>
          <p:cNvSpPr>
            <a:spLocks noChangeArrowheads="1"/>
          </p:cNvSpPr>
          <p:nvPr/>
        </p:nvSpPr>
        <p:spPr bwMode="auto">
          <a:xfrm>
            <a:off x="395288" y="6355169"/>
            <a:ext cx="52149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eaLnBrk="1" hangingPunct="1">
              <a:spcBef>
                <a:spcPct val="0"/>
              </a:spcBef>
              <a:buClrTx/>
              <a:buSzTx/>
              <a:buFontTx/>
              <a:buNone/>
            </a:pPr>
            <a:r>
              <a:rPr lang="en-US" altLang="el-GR" sz="1200" i="1" dirty="0">
                <a:solidFill>
                  <a:schemeClr val="bg1">
                    <a:lumMod val="75000"/>
                  </a:schemeClr>
                </a:solidFill>
                <a:latin typeface="+mn-lt"/>
              </a:rPr>
              <a:t>November 2002 </a:t>
            </a:r>
            <a:r>
              <a:rPr lang="en-US" altLang="el-GR" sz="1200" i="1" dirty="0" err="1">
                <a:solidFill>
                  <a:schemeClr val="bg1">
                    <a:lumMod val="75000"/>
                  </a:schemeClr>
                </a:solidFill>
                <a:latin typeface="+mn-lt"/>
              </a:rPr>
              <a:t>RadioGraphics</a:t>
            </a:r>
            <a:r>
              <a:rPr lang="en-US" altLang="el-GR" sz="1200" i="1" dirty="0">
                <a:solidFill>
                  <a:schemeClr val="bg1">
                    <a:lumMod val="75000"/>
                  </a:schemeClr>
                </a:solidFill>
                <a:latin typeface="+mn-lt"/>
              </a:rPr>
              <a:t>, 22, 1541-1553 </a:t>
            </a:r>
          </a:p>
        </p:txBody>
      </p:sp>
      <p:sp>
        <p:nvSpPr>
          <p:cNvPr id="4" name="Τίτλος 3"/>
          <p:cNvSpPr>
            <a:spLocks noGrp="1"/>
          </p:cNvSpPr>
          <p:nvPr>
            <p:ph type="title"/>
          </p:nvPr>
        </p:nvSpPr>
        <p:spPr/>
        <p:txBody>
          <a:bodyPr/>
          <a:lstStyle/>
          <a:p>
            <a:r>
              <a:rPr lang="el-GR" dirty="0"/>
              <a:t>Ακτινολογική έκθεση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1663609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84632" fontAlgn="auto">
              <a:spcAft>
                <a:spcPts val="0"/>
              </a:spcAft>
              <a:defRPr/>
            </a:pPr>
            <a:r>
              <a:rPr lang="en-US" dirty="0">
                <a:solidFill>
                  <a:prstClr val="white"/>
                </a:solidFill>
              </a:rPr>
              <a:t>CTDI</a:t>
            </a:r>
            <a:r>
              <a:rPr lang="en-US" baseline="-25000" dirty="0">
                <a:solidFill>
                  <a:prstClr val="white"/>
                </a:solidFill>
              </a:rPr>
              <a:t>w</a:t>
            </a:r>
          </a:p>
        </p:txBody>
      </p:sp>
      <p:sp>
        <p:nvSpPr>
          <p:cNvPr id="35843" name="Content Placeholder 2"/>
          <p:cNvSpPr>
            <a:spLocks noGrp="1"/>
          </p:cNvSpPr>
          <p:nvPr>
            <p:ph idx="1"/>
          </p:nvPr>
        </p:nvSpPr>
        <p:spPr/>
        <p:txBody>
          <a:bodyPr/>
          <a:lstStyle/>
          <a:p>
            <a:pPr eaLnBrk="1" hangingPunct="1"/>
            <a:r>
              <a:rPr lang="el-GR" altLang="el-GR" smtClean="0"/>
              <a:t>Εξισορροπεί τις διαβαθμίσεις μεταξύ κέντρου και περιφέρειας εντός τομής</a:t>
            </a:r>
            <a:endParaRPr lang="en-US" altLang="el-GR" smtClean="0"/>
          </a:p>
        </p:txBody>
      </p:sp>
      <p:pic>
        <p:nvPicPr>
          <p:cNvPr id="3584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43"/>
          <a:stretch>
            <a:fillRect/>
          </a:stretch>
        </p:blipFill>
        <p:spPr bwMode="auto">
          <a:xfrm>
            <a:off x="611560" y="3429000"/>
            <a:ext cx="8358188" cy="1074737"/>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xmlns="" val="1563065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pPr eaLnBrk="1" hangingPunct="1"/>
            <a:r>
              <a:rPr lang="el-GR" altLang="el-GR" dirty="0" smtClean="0"/>
              <a:t>Το συνολικό πάχος της ακτινολογικής δέσμης (</a:t>
            </a:r>
            <a:r>
              <a:rPr lang="en-US" altLang="el-GR" i="1" dirty="0" smtClean="0"/>
              <a:t>N</a:t>
            </a:r>
            <a:r>
              <a:rPr lang="en-US" altLang="el-GR" dirty="0" smtClean="0"/>
              <a:t> </a:t>
            </a:r>
            <a:r>
              <a:rPr lang="el-GR" altLang="el-GR" dirty="0" smtClean="0"/>
              <a:t>και</a:t>
            </a:r>
            <a:r>
              <a:rPr lang="en-US" altLang="el-GR" dirty="0" smtClean="0"/>
              <a:t> </a:t>
            </a:r>
            <a:r>
              <a:rPr lang="en-US" altLang="el-GR" i="1" dirty="0" smtClean="0"/>
              <a:t>T</a:t>
            </a:r>
            <a:r>
              <a:rPr lang="el-GR" altLang="el-GR" i="1" dirty="0" smtClean="0"/>
              <a:t>)</a:t>
            </a:r>
            <a:r>
              <a:rPr lang="en-US" altLang="el-GR" dirty="0" smtClean="0"/>
              <a:t> </a:t>
            </a:r>
            <a:endParaRPr lang="el-GR" altLang="el-GR" dirty="0" smtClean="0"/>
          </a:p>
          <a:p>
            <a:pPr eaLnBrk="1" hangingPunct="1"/>
            <a:r>
              <a:rPr lang="el-GR" altLang="el-GR" dirty="0" smtClean="0"/>
              <a:t>Μετακίνηση του τραπεζιού ανά περιστροφή ή η απόσταση μεταξύ λήψεων σε στατικές λήψεις</a:t>
            </a:r>
            <a:endParaRPr lang="en-US" altLang="el-GR" dirty="0" smtClean="0"/>
          </a:p>
        </p:txBody>
      </p:sp>
      <p:pic>
        <p:nvPicPr>
          <p:cNvPr id="3686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18442" b="22119"/>
          <a:stretch>
            <a:fillRect/>
          </a:stretch>
        </p:blipFill>
        <p:spPr bwMode="auto">
          <a:xfrm>
            <a:off x="468313" y="4365104"/>
            <a:ext cx="8286750" cy="576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4" name="Τίτλος 3"/>
          <p:cNvSpPr>
            <a:spLocks noGrp="1"/>
          </p:cNvSpPr>
          <p:nvPr>
            <p:ph type="title"/>
          </p:nvPr>
        </p:nvSpPr>
        <p:spPr/>
        <p:txBody>
          <a:bodyPr/>
          <a:lstStyle/>
          <a:p>
            <a:r>
              <a:rPr lang="en-US" dirty="0"/>
              <a:t>CTDI</a:t>
            </a:r>
            <a:r>
              <a:rPr lang="en-US" baseline="-25000" dirty="0"/>
              <a:t>vol</a:t>
            </a:r>
            <a:endParaRPr lang="el-GR" baseline="-25000" dirty="0"/>
          </a:p>
        </p:txBody>
      </p:sp>
    </p:spTree>
    <p:extLst>
      <p:ext uri="{BB962C8B-B14F-4D97-AF65-F5344CB8AC3E}">
        <p14:creationId xmlns:p14="http://schemas.microsoft.com/office/powerpoint/2010/main" xmlns="" val="1501468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normAutofit/>
          </a:bodyPr>
          <a:lstStyle/>
          <a:p>
            <a:pPr eaLnBrk="1" hangingPunct="1"/>
            <a:r>
              <a:rPr lang="el-GR" altLang="el-GR" sz="2600" dirty="0" smtClean="0">
                <a:ea typeface="Arial Unicode MS" pitchFamily="34" charset="-128"/>
                <a:cs typeface="Arial Unicode MS" pitchFamily="34" charset="-128"/>
              </a:rPr>
              <a:t>Τα ομοιώματα δεν μπορούν να ανταποκριθούν παρά μόνο μερικά στην πραγματικότητα  </a:t>
            </a:r>
          </a:p>
          <a:p>
            <a:pPr eaLnBrk="1" hangingPunct="1"/>
            <a:r>
              <a:rPr lang="el-GR" altLang="el-GR" sz="2600" dirty="0" smtClean="0">
                <a:ea typeface="Arial Unicode MS" pitchFamily="34" charset="-128"/>
                <a:cs typeface="Arial Unicode MS" pitchFamily="34" charset="-128"/>
              </a:rPr>
              <a:t>Πρόκειται για δείκτες και όχι για ακριβείς μετρήσεις έκθεσης του ασθενούς </a:t>
            </a:r>
          </a:p>
          <a:p>
            <a:pPr eaLnBrk="1" hangingPunct="1"/>
            <a:r>
              <a:rPr lang="el-GR" altLang="el-GR" sz="2600" dirty="0" smtClean="0">
                <a:ea typeface="Arial Unicode MS" pitchFamily="34" charset="-128"/>
                <a:cs typeface="Arial Unicode MS" pitchFamily="34" charset="-128"/>
              </a:rPr>
              <a:t>Παρόλο που οι μετρήσεις στα ομοιώματα αντανακλούν ότι γίνεται στην πραγματικότητα δεν υπάρχει αντιστοιχία προς τις διαφορές ευαισθησίας των ιστών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xmlns="" val="3337651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424936" cy="5256584"/>
          </a:xfrm>
        </p:spPr>
        <p:txBody>
          <a:bodyPr>
            <a:normAutofit/>
          </a:bodyPr>
          <a:lstStyle/>
          <a:p>
            <a:pPr marL="521208" indent="-457200">
              <a:defRPr/>
            </a:pPr>
            <a:r>
              <a:rPr lang="el-GR" dirty="0" smtClean="0">
                <a:ea typeface="Arial Unicode MS" pitchFamily="34" charset="-128"/>
                <a:cs typeface="Arial Unicode MS" pitchFamily="34" charset="-128"/>
              </a:rPr>
              <a:t>Ο δείκτης </a:t>
            </a:r>
            <a:r>
              <a:rPr lang="en-US" dirty="0" smtClean="0">
                <a:ea typeface="Arial Unicode MS" pitchFamily="34" charset="-128"/>
                <a:cs typeface="Arial Unicode MS" pitchFamily="34" charset="-128"/>
              </a:rPr>
              <a:t>CTDI</a:t>
            </a:r>
            <a:r>
              <a:rPr lang="en-US" baseline="-25000" dirty="0" smtClean="0">
                <a:ea typeface="Arial Unicode MS" pitchFamily="34" charset="-128"/>
                <a:cs typeface="Arial Unicode MS" pitchFamily="34" charset="-128"/>
              </a:rPr>
              <a:t>100</a:t>
            </a:r>
            <a:r>
              <a:rPr lang="el-GR" dirty="0" smtClean="0">
                <a:ea typeface="Arial Unicode MS" pitchFamily="34" charset="-128"/>
                <a:cs typeface="Arial Unicode MS" pitchFamily="34" charset="-128"/>
              </a:rPr>
              <a:t> χρησιμοποιεί τον παράγοντα </a:t>
            </a:r>
            <a:r>
              <a:rPr lang="en-US" i="1" dirty="0" smtClean="0">
                <a:ea typeface="Arial Unicode MS" pitchFamily="34" charset="-128"/>
                <a:cs typeface="Arial Unicode MS" pitchFamily="34" charset="-128"/>
              </a:rPr>
              <a:t>f</a:t>
            </a:r>
            <a:r>
              <a:rPr lang="el-GR" i="1"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του αέρα για να μετατρέψει την έκθεση στον αέρα σε απορροφούμενη δόση, αλλά οι </a:t>
            </a:r>
            <a:r>
              <a:rPr lang="en-US" i="1" dirty="0" smtClean="0">
                <a:ea typeface="Arial Unicode MS" pitchFamily="34" charset="-128"/>
                <a:cs typeface="Arial Unicode MS" pitchFamily="34" charset="-128"/>
              </a:rPr>
              <a:t>f</a:t>
            </a:r>
            <a:r>
              <a:rPr lang="el-GR" i="1"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 των ιστών είναι διαφορετικοί μεταξύ τους</a:t>
            </a:r>
            <a:r>
              <a:rPr lang="en-US" dirty="0" smtClean="0">
                <a:ea typeface="Arial Unicode MS" pitchFamily="34" charset="-128"/>
                <a:cs typeface="Arial Unicode MS" pitchFamily="34" charset="-128"/>
              </a:rPr>
              <a:t>. </a:t>
            </a:r>
            <a:endParaRPr lang="el-GR" dirty="0" smtClean="0">
              <a:ea typeface="Arial Unicode MS" pitchFamily="34" charset="-128"/>
              <a:cs typeface="Arial Unicode MS" pitchFamily="34" charset="-128"/>
            </a:endParaRPr>
          </a:p>
          <a:p>
            <a:pPr marL="521208" indent="-457200">
              <a:defRPr/>
            </a:pPr>
            <a:r>
              <a:rPr lang="el-GR" dirty="0" smtClean="0">
                <a:ea typeface="Arial Unicode MS" pitchFamily="34" charset="-128"/>
                <a:cs typeface="Arial Unicode MS" pitchFamily="34" charset="-128"/>
              </a:rPr>
              <a:t>Ο παράγοντας </a:t>
            </a:r>
            <a:r>
              <a:rPr lang="en-US" i="1" dirty="0" smtClean="0">
                <a:ea typeface="Arial Unicode MS" pitchFamily="34" charset="-128"/>
                <a:cs typeface="Arial Unicode MS" pitchFamily="34" charset="-128"/>
              </a:rPr>
              <a:t>f</a:t>
            </a:r>
            <a:r>
              <a:rPr lang="en-US" dirty="0" smtClean="0">
                <a:ea typeface="Arial Unicode MS" pitchFamily="34" charset="-128"/>
                <a:cs typeface="Arial Unicode MS" pitchFamily="34" charset="-128"/>
              </a:rPr>
              <a:t> (</a:t>
            </a:r>
            <a:r>
              <a:rPr lang="en-US" dirty="0" err="1" smtClean="0">
                <a:ea typeface="Arial Unicode MS" pitchFamily="34" charset="-128"/>
                <a:cs typeface="Arial Unicode MS" pitchFamily="34" charset="-128"/>
              </a:rPr>
              <a:t>rad</a:t>
            </a:r>
            <a:r>
              <a:rPr lang="el-GR" dirty="0" smtClean="0">
                <a:ea typeface="Arial Unicode MS" pitchFamily="34" charset="-128"/>
                <a:cs typeface="Arial Unicode MS" pitchFamily="34" charset="-128"/>
              </a:rPr>
              <a:t> /</a:t>
            </a:r>
            <a:r>
              <a:rPr lang="en-US" dirty="0" smtClean="0">
                <a:ea typeface="Arial Unicode MS" pitchFamily="34" charset="-128"/>
                <a:cs typeface="Arial Unicode MS" pitchFamily="34" charset="-128"/>
              </a:rPr>
              <a:t> roentgen) </a:t>
            </a:r>
            <a:r>
              <a:rPr lang="el-GR" dirty="0" smtClean="0">
                <a:ea typeface="Arial Unicode MS" pitchFamily="34" charset="-128"/>
                <a:cs typeface="Arial Unicode MS" pitchFamily="34" charset="-128"/>
              </a:rPr>
              <a:t>καθορίζεται από το λόγο του συντελεστή απορρόφησης ενέργειας της μάζας προς αυτόν του αέρα</a:t>
            </a:r>
          </a:p>
          <a:p>
            <a:pPr marL="521208" indent="-457200">
              <a:defRPr/>
            </a:pPr>
            <a:r>
              <a:rPr lang="el-GR" dirty="0" smtClean="0">
                <a:ea typeface="Arial Unicode MS" pitchFamily="34" charset="-128"/>
                <a:cs typeface="Arial Unicode MS" pitchFamily="34" charset="-128"/>
              </a:rPr>
              <a:t>Ο συντελεστής απορρόφησης ενέργειας της μάζας εξαρτάται από τον ιστό και από την ενέργεια της δέσμης (</a:t>
            </a:r>
            <a:r>
              <a:rPr lang="en-US" dirty="0" smtClean="0">
                <a:ea typeface="Arial Unicode MS" pitchFamily="34" charset="-128"/>
                <a:cs typeface="Arial Unicode MS" pitchFamily="34" charset="-128"/>
              </a:rPr>
              <a:t>kV)</a:t>
            </a:r>
            <a:r>
              <a:rPr lang="el-GR" dirty="0" smtClean="0">
                <a:ea typeface="Arial Unicode MS" pitchFamily="34" charset="-128"/>
                <a:cs typeface="Arial Unicode MS" pitchFamily="34" charset="-128"/>
              </a:rPr>
              <a:t> ιδιαίτερα στις ενέργειες που χρησιμοποιούνται στην αξονική τομογραφία. </a:t>
            </a:r>
            <a:r>
              <a:rPr lang="en-US" dirty="0" smtClean="0">
                <a:ea typeface="Arial Unicode MS" pitchFamily="34" charset="-128"/>
                <a:cs typeface="Arial Unicode MS" pitchFamily="34" charset="-128"/>
              </a:rPr>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xmlns="" val="335040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eaLnBrk="1" hangingPunct="1"/>
            <a:r>
              <a:rPr lang="el-GR" altLang="el-GR" dirty="0" smtClean="0"/>
              <a:t>Είναι το </a:t>
            </a:r>
            <a:r>
              <a:rPr lang="en-US" altLang="el-GR" dirty="0" smtClean="0"/>
              <a:t>CTDI</a:t>
            </a:r>
            <a:r>
              <a:rPr lang="en-US" altLang="el-GR" baseline="-25000" dirty="0" smtClean="0"/>
              <a:t>vol</a:t>
            </a:r>
            <a:r>
              <a:rPr lang="en-US" altLang="el-GR" dirty="0" smtClean="0"/>
              <a:t> </a:t>
            </a:r>
            <a:r>
              <a:rPr lang="el-GR" altLang="el-GR" dirty="0" smtClean="0"/>
              <a:t>πολλαπλασιασμένο με το μήκος της σάρωσης σε εκατοστά </a:t>
            </a:r>
          </a:p>
          <a:p>
            <a:pPr eaLnBrk="1" hangingPunct="1"/>
            <a:r>
              <a:rPr lang="el-GR" altLang="el-GR" dirty="0" smtClean="0"/>
              <a:t>Μονάδα </a:t>
            </a:r>
            <a:r>
              <a:rPr lang="en-US" altLang="el-GR" dirty="0" err="1" smtClean="0"/>
              <a:t>milligray</a:t>
            </a:r>
            <a:r>
              <a:rPr lang="el-GR" altLang="el-GR" dirty="0" smtClean="0"/>
              <a:t> </a:t>
            </a:r>
            <a:r>
              <a:rPr lang="en-US" altLang="el-GR" dirty="0" smtClean="0"/>
              <a:t>-</a:t>
            </a:r>
            <a:r>
              <a:rPr lang="el-GR" altLang="el-GR" dirty="0" smtClean="0"/>
              <a:t> </a:t>
            </a:r>
            <a:r>
              <a:rPr lang="en-US" altLang="el-GR" dirty="0" smtClean="0"/>
              <a:t>centimeters</a:t>
            </a:r>
          </a:p>
        </p:txBody>
      </p:sp>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26045" b="11111"/>
          <a:stretch>
            <a:fillRect/>
          </a:stretch>
        </p:blipFill>
        <p:spPr bwMode="auto">
          <a:xfrm>
            <a:off x="1187450" y="4437063"/>
            <a:ext cx="6443663"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4" name="Τίτλος 3"/>
          <p:cNvSpPr>
            <a:spLocks noGrp="1"/>
          </p:cNvSpPr>
          <p:nvPr>
            <p:ph type="title"/>
          </p:nvPr>
        </p:nvSpPr>
        <p:spPr/>
        <p:txBody>
          <a:bodyPr/>
          <a:lstStyle/>
          <a:p>
            <a:r>
              <a:rPr lang="en-US" dirty="0" smtClean="0"/>
              <a:t>Dose Length Product (DLP)</a:t>
            </a:r>
            <a:endParaRPr lang="el-GR" dirty="0"/>
          </a:p>
        </p:txBody>
      </p:sp>
    </p:spTree>
    <p:extLst>
      <p:ext uri="{BB962C8B-B14F-4D97-AF65-F5344CB8AC3E}">
        <p14:creationId xmlns:p14="http://schemas.microsoft.com/office/powerpoint/2010/main" xmlns="" val="3398679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23528" y="1628800"/>
            <a:ext cx="8352928" cy="5256584"/>
          </a:xfrm>
        </p:spPr>
        <p:txBody>
          <a:bodyPr>
            <a:normAutofit/>
          </a:bodyPr>
          <a:lstStyle/>
          <a:p>
            <a:pPr marL="406908">
              <a:defRPr/>
            </a:pPr>
            <a:r>
              <a:rPr lang="el-GR" sz="2200" b="1" dirty="0" smtClean="0"/>
              <a:t>Άμεση επίδραση</a:t>
            </a:r>
          </a:p>
          <a:p>
            <a:pPr marL="783272" lvl="1" indent="-342900">
              <a:defRPr/>
            </a:pPr>
            <a:r>
              <a:rPr lang="en-US" sz="2200" b="1" dirty="0" smtClean="0"/>
              <a:t>kilovolt peak</a:t>
            </a:r>
            <a:r>
              <a:rPr lang="el-GR" sz="2200" b="1" dirty="0" smtClean="0"/>
              <a:t> </a:t>
            </a:r>
          </a:p>
          <a:p>
            <a:pPr marL="783272" lvl="1" indent="-342900">
              <a:defRPr/>
            </a:pPr>
            <a:r>
              <a:rPr lang="en-US" sz="2200" b="1" dirty="0" err="1" smtClean="0"/>
              <a:t>Milliamperes</a:t>
            </a:r>
            <a:r>
              <a:rPr lang="el-GR" sz="2200" b="1" dirty="0" smtClean="0"/>
              <a:t> </a:t>
            </a:r>
          </a:p>
          <a:p>
            <a:pPr marL="783272" lvl="1" indent="-342900">
              <a:defRPr/>
            </a:pPr>
            <a:r>
              <a:rPr lang="el-GR" sz="2200" b="1" dirty="0" smtClean="0"/>
              <a:t>Χρόνος περιστροφής ή έκθεσης</a:t>
            </a:r>
          </a:p>
          <a:p>
            <a:pPr marL="783272" lvl="1" indent="-342900">
              <a:defRPr/>
            </a:pPr>
            <a:r>
              <a:rPr lang="el-GR" sz="2200" b="1" dirty="0" smtClean="0"/>
              <a:t>Πάχος τομής</a:t>
            </a:r>
          </a:p>
          <a:p>
            <a:pPr marL="783272" lvl="1" indent="-342900">
              <a:defRPr/>
            </a:pPr>
            <a:r>
              <a:rPr lang="el-GR" sz="2200" b="1" dirty="0" smtClean="0"/>
              <a:t>Πάχος θέματος</a:t>
            </a:r>
          </a:p>
          <a:p>
            <a:pPr marL="783272" lvl="1" indent="-342900">
              <a:defRPr/>
            </a:pPr>
            <a:r>
              <a:rPr lang="en-US" sz="2200" b="1" dirty="0" smtClean="0"/>
              <a:t>Pitch</a:t>
            </a:r>
          </a:p>
          <a:p>
            <a:pPr marL="783272" lvl="1" indent="-342900">
              <a:defRPr/>
            </a:pPr>
            <a:r>
              <a:rPr lang="el-GR" sz="2200" b="1" dirty="0" smtClean="0"/>
              <a:t>Τεχνικές μείωσης της δόσης</a:t>
            </a:r>
          </a:p>
          <a:p>
            <a:pPr marL="783272" lvl="1" indent="-342900">
              <a:defRPr/>
            </a:pPr>
            <a:r>
              <a:rPr lang="el-GR" sz="2200" b="1" dirty="0" smtClean="0"/>
              <a:t>Απόσταση λυχνία – ισόκεντρο</a:t>
            </a:r>
            <a:endParaRPr lang="en-US" sz="2200" b="1" dirty="0" smtClean="0"/>
          </a:p>
        </p:txBody>
      </p:sp>
      <p:sp>
        <p:nvSpPr>
          <p:cNvPr id="30724" name="Content Placeholder 3"/>
          <p:cNvSpPr>
            <a:spLocks noGrp="1"/>
          </p:cNvSpPr>
          <p:nvPr>
            <p:ph sz="half" idx="4294967295"/>
          </p:nvPr>
        </p:nvSpPr>
        <p:spPr>
          <a:xfrm>
            <a:off x="5069894" y="1628800"/>
            <a:ext cx="3750578" cy="4525963"/>
          </a:xfrm>
        </p:spPr>
        <p:txBody>
          <a:bodyPr>
            <a:normAutofit/>
          </a:bodyPr>
          <a:lstStyle/>
          <a:p>
            <a:pPr marL="406908">
              <a:lnSpc>
                <a:spcPct val="110000"/>
              </a:lnSpc>
              <a:spcBef>
                <a:spcPts val="1200"/>
              </a:spcBef>
              <a:defRPr/>
            </a:pPr>
            <a:r>
              <a:rPr lang="el-GR" sz="2200" b="1" dirty="0" smtClean="0">
                <a:solidFill>
                  <a:schemeClr val="bg1"/>
                </a:solidFill>
              </a:rPr>
              <a:t>Έμμεση επίδραση</a:t>
            </a:r>
          </a:p>
          <a:p>
            <a:pPr marL="880110" lvl="1" indent="-342900">
              <a:lnSpc>
                <a:spcPct val="110000"/>
              </a:lnSpc>
              <a:spcBef>
                <a:spcPts val="1200"/>
              </a:spcBef>
              <a:buFont typeface="Courier New" panose="02070309020205020404" pitchFamily="49" charset="0"/>
              <a:buChar char="o"/>
              <a:defRPr/>
            </a:pPr>
            <a:r>
              <a:rPr lang="el-GR" sz="2200" b="1" dirty="0" smtClean="0">
                <a:solidFill>
                  <a:schemeClr val="bg1"/>
                </a:solidFill>
              </a:rPr>
              <a:t>Επηρεάζουν την ποιότητα της εικόνας και μπορούν έμμεσα να οδηγήσουν σε αύξηση της δόσης π.χ. αλγόριθμος ανασύνθεσης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4" name="Τίτλος 3"/>
          <p:cNvSpPr>
            <a:spLocks noGrp="1"/>
          </p:cNvSpPr>
          <p:nvPr>
            <p:ph type="title"/>
          </p:nvPr>
        </p:nvSpPr>
        <p:spPr>
          <a:xfrm>
            <a:off x="61784" y="116632"/>
            <a:ext cx="9082215" cy="1224136"/>
          </a:xfrm>
        </p:spPr>
        <p:txBody>
          <a:bodyPr>
            <a:normAutofit/>
          </a:bodyPr>
          <a:lstStyle/>
          <a:p>
            <a:r>
              <a:rPr lang="el-GR" dirty="0"/>
              <a:t>Παράγοντες που επηρεάζουν τη δόση ακτινοβολίας στην ΑΤ</a:t>
            </a:r>
          </a:p>
        </p:txBody>
      </p:sp>
    </p:spTree>
    <p:extLst>
      <p:ext uri="{BB962C8B-B14F-4D97-AF65-F5344CB8AC3E}">
        <p14:creationId xmlns:p14="http://schemas.microsoft.com/office/powerpoint/2010/main" xmlns="" val="1982850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424936" cy="5256584"/>
          </a:xfrm>
        </p:spPr>
        <p:txBody>
          <a:bodyPr>
            <a:normAutofit/>
          </a:bodyPr>
          <a:lstStyle/>
          <a:p>
            <a:pPr marL="521208" indent="-457200">
              <a:spcBef>
                <a:spcPts val="600"/>
              </a:spcBef>
              <a:defRPr/>
            </a:pPr>
            <a:r>
              <a:rPr lang="el-GR" dirty="0">
                <a:ea typeface="Arial Unicode MS" pitchFamily="34" charset="-128"/>
                <a:cs typeface="Arial Unicode MS" pitchFamily="34" charset="-128"/>
              </a:rPr>
              <a:t>Επιλέγεται από τον ΤΑ</a:t>
            </a:r>
          </a:p>
          <a:p>
            <a:pPr marL="521208" indent="-457200">
              <a:spcBef>
                <a:spcPts val="600"/>
              </a:spcBef>
              <a:defRPr/>
            </a:pPr>
            <a:r>
              <a:rPr lang="el-GR" dirty="0">
                <a:ea typeface="Arial Unicode MS" pitchFamily="34" charset="-128"/>
                <a:cs typeface="Arial Unicode MS" pitchFamily="34" charset="-128"/>
              </a:rPr>
              <a:t>Επηρεάζεται από τα φίλτρα </a:t>
            </a:r>
          </a:p>
          <a:p>
            <a:pPr marL="521208" indent="-457200">
              <a:spcBef>
                <a:spcPts val="600"/>
              </a:spcBef>
              <a:defRPr/>
            </a:pPr>
            <a:r>
              <a:rPr lang="el-GR" dirty="0">
                <a:ea typeface="Arial Unicode MS" pitchFamily="34" charset="-128"/>
                <a:cs typeface="Arial Unicode MS" pitchFamily="34" charset="-128"/>
              </a:rPr>
              <a:t>Όταν αυξάνονται τα </a:t>
            </a:r>
            <a:r>
              <a:rPr lang="en-US" dirty="0">
                <a:ea typeface="Arial Unicode MS" pitchFamily="34" charset="-128"/>
                <a:cs typeface="Arial Unicode MS" pitchFamily="34" charset="-128"/>
              </a:rPr>
              <a:t>kV</a:t>
            </a:r>
            <a:r>
              <a:rPr lang="el-GR" dirty="0">
                <a:ea typeface="Arial Unicode MS" pitchFamily="34" charset="-128"/>
                <a:cs typeface="Arial Unicode MS" pitchFamily="34" charset="-128"/>
              </a:rPr>
              <a:t> αυξάνεται και η δόση </a:t>
            </a:r>
          </a:p>
          <a:p>
            <a:pPr marL="521208" indent="-457200">
              <a:spcBef>
                <a:spcPts val="600"/>
              </a:spcBef>
              <a:defRPr/>
            </a:pPr>
            <a:r>
              <a:rPr lang="el-GR" dirty="0">
                <a:ea typeface="Arial Unicode MS" pitchFamily="34" charset="-128"/>
                <a:cs typeface="Arial Unicode MS" pitchFamily="34" charset="-128"/>
              </a:rPr>
              <a:t>Από τα 120 στα 140 περίπου 35% </a:t>
            </a:r>
            <a:r>
              <a:rPr lang="el-GR" dirty="0" smtClean="0">
                <a:ea typeface="Arial Unicode MS" pitchFamily="34" charset="-128"/>
                <a:cs typeface="Arial Unicode MS" pitchFamily="34" charset="-128"/>
              </a:rPr>
              <a:t>αύξηση</a:t>
            </a:r>
            <a:endParaRPr lang="en-US" dirty="0" smtClean="0">
              <a:ea typeface="Arial Unicode MS" pitchFamily="34" charset="-128"/>
              <a:cs typeface="Arial Unicode MS" pitchFamily="34" charset="-128"/>
            </a:endParaRPr>
          </a:p>
          <a:p>
            <a:pPr marL="521208" indent="-457200">
              <a:spcBef>
                <a:spcPts val="600"/>
              </a:spcBef>
              <a:defRPr/>
            </a:pPr>
            <a:r>
              <a:rPr lang="el-GR" dirty="0" smtClean="0">
                <a:ea typeface="Arial Unicode MS" pitchFamily="34" charset="-128"/>
                <a:cs typeface="Arial Unicode MS" pitchFamily="34" charset="-128"/>
              </a:rPr>
              <a:t>Θυμηθείτε ότι για τα ίδια </a:t>
            </a:r>
            <a:r>
              <a:rPr lang="en-US" dirty="0" err="1" smtClean="0">
                <a:ea typeface="Arial Unicode MS" pitchFamily="34" charset="-128"/>
                <a:cs typeface="Arial Unicode MS" pitchFamily="34" charset="-128"/>
              </a:rPr>
              <a:t>mAs</a:t>
            </a:r>
            <a:r>
              <a:rPr lang="en-US"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μια δέσμη υψηλών </a:t>
            </a:r>
            <a:r>
              <a:rPr lang="en-US" dirty="0" err="1" smtClean="0">
                <a:ea typeface="Arial Unicode MS" pitchFamily="34" charset="-128"/>
                <a:cs typeface="Arial Unicode MS" pitchFamily="34" charset="-128"/>
              </a:rPr>
              <a:t>kVp</a:t>
            </a:r>
            <a:r>
              <a:rPr lang="el-GR" dirty="0" smtClean="0">
                <a:ea typeface="Arial Unicode MS" pitchFamily="34" charset="-128"/>
                <a:cs typeface="Arial Unicode MS" pitchFamily="34" charset="-128"/>
              </a:rPr>
              <a:t> περιέχει και μεγαλύτερο αριθμό φωτονίων</a:t>
            </a:r>
            <a:endParaRPr lang="en-US" dirty="0">
              <a:ea typeface="Arial Unicode MS" pitchFamily="34" charset="-128"/>
              <a:cs typeface="Arial Unicode MS" pitchFamily="34" charset="-128"/>
            </a:endParaRPr>
          </a:p>
        </p:txBody>
      </p:sp>
      <p:pic>
        <p:nvPicPr>
          <p:cNvPr id="4198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5" y="4079659"/>
            <a:ext cx="5400599" cy="2750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5" name="Τίτλος 4"/>
          <p:cNvSpPr>
            <a:spLocks noGrp="1"/>
          </p:cNvSpPr>
          <p:nvPr>
            <p:ph type="title"/>
          </p:nvPr>
        </p:nvSpPr>
        <p:spPr/>
        <p:txBody>
          <a:bodyPr/>
          <a:lstStyle/>
          <a:p>
            <a:r>
              <a:rPr lang="el-GR" dirty="0"/>
              <a:t>Ενέργεια της δέσμης </a:t>
            </a:r>
            <a:r>
              <a:rPr lang="en-US" dirty="0" err="1"/>
              <a:t>kVp</a:t>
            </a:r>
            <a:endParaRPr lang="el-GR" dirty="0"/>
          </a:p>
        </p:txBody>
      </p:sp>
    </p:spTree>
    <p:extLst>
      <p:ext uri="{BB962C8B-B14F-4D97-AF65-F5344CB8AC3E}">
        <p14:creationId xmlns:p14="http://schemas.microsoft.com/office/powerpoint/2010/main" xmlns="" val="1095362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95536" y="1124744"/>
            <a:ext cx="8424936" cy="5256584"/>
          </a:xfrm>
        </p:spPr>
        <p:txBody>
          <a:bodyPr>
            <a:normAutofit/>
          </a:bodyPr>
          <a:lstStyle/>
          <a:p>
            <a:pPr eaLnBrk="1" hangingPunct="1"/>
            <a:r>
              <a:rPr lang="el-GR" altLang="el-GR" sz="2300" dirty="0" smtClean="0">
                <a:ea typeface="Arial Unicode MS" pitchFamily="34" charset="-128"/>
                <a:cs typeface="Arial Unicode MS" pitchFamily="34" charset="-128"/>
              </a:rPr>
              <a:t>Αύξηση των </a:t>
            </a:r>
            <a:r>
              <a:rPr lang="en-US" altLang="el-GR" sz="2300" dirty="0" err="1" smtClean="0">
                <a:ea typeface="Arial Unicode MS" pitchFamily="34" charset="-128"/>
                <a:cs typeface="Arial Unicode MS" pitchFamily="34" charset="-128"/>
              </a:rPr>
              <a:t>mAs</a:t>
            </a:r>
            <a:r>
              <a:rPr lang="en-US" altLang="el-GR" sz="2300" dirty="0" smtClean="0">
                <a:ea typeface="Arial Unicode MS" pitchFamily="34" charset="-128"/>
                <a:cs typeface="Arial Unicode MS" pitchFamily="34" charset="-128"/>
              </a:rPr>
              <a:t> </a:t>
            </a:r>
            <a:r>
              <a:rPr lang="el-GR" altLang="el-GR" sz="2300" dirty="0" smtClean="0">
                <a:ea typeface="Arial Unicode MS" pitchFamily="34" charset="-128"/>
                <a:cs typeface="Arial Unicode MS" pitchFamily="34" charset="-128"/>
              </a:rPr>
              <a:t> αυξάνει γραμμικά τη δόση ακτινοβολίας όταν όλες οι άλλες παράμετροι διατηρούνται σταθερές</a:t>
            </a:r>
          </a:p>
          <a:p>
            <a:pPr eaLnBrk="1" hangingPunct="1"/>
            <a:r>
              <a:rPr lang="en-US" altLang="el-GR" sz="2300" i="1" dirty="0" smtClean="0">
                <a:ea typeface="Arial Unicode MS" pitchFamily="34" charset="-128"/>
                <a:cs typeface="Arial Unicode MS" pitchFamily="34" charset="-128"/>
              </a:rPr>
              <a:t>effective</a:t>
            </a:r>
            <a:r>
              <a:rPr lang="en-US" altLang="el-GR" sz="2300" dirty="0" smtClean="0">
                <a:ea typeface="Arial Unicode MS" pitchFamily="34" charset="-128"/>
                <a:cs typeface="Arial Unicode MS" pitchFamily="34" charset="-128"/>
              </a:rPr>
              <a:t> </a:t>
            </a:r>
            <a:r>
              <a:rPr lang="en-US" altLang="el-GR" sz="2300" i="1" dirty="0" err="1" smtClean="0">
                <a:ea typeface="Arial Unicode MS" pitchFamily="34" charset="-128"/>
                <a:cs typeface="Arial Unicode MS" pitchFamily="34" charset="-128"/>
              </a:rPr>
              <a:t>mAs</a:t>
            </a:r>
            <a:r>
              <a:rPr lang="el-GR" altLang="el-GR" sz="2300" dirty="0" smtClean="0">
                <a:ea typeface="Arial Unicode MS" pitchFamily="34" charset="-128"/>
                <a:cs typeface="Arial Unicode MS" pitchFamily="34" charset="-128"/>
              </a:rPr>
              <a:t> = </a:t>
            </a:r>
            <a:r>
              <a:rPr lang="en-US" altLang="el-GR" sz="2300" dirty="0" smtClean="0">
                <a:ea typeface="Arial Unicode MS" pitchFamily="34" charset="-128"/>
                <a:cs typeface="Arial Unicode MS" pitchFamily="34" charset="-128"/>
              </a:rPr>
              <a:t>mA</a:t>
            </a:r>
            <a:r>
              <a:rPr lang="el-GR" altLang="el-GR" sz="2300" dirty="0" smtClean="0">
                <a:ea typeface="Arial Unicode MS" pitchFamily="34" charset="-128"/>
                <a:cs typeface="Arial Unicode MS" pitchFamily="34" charset="-128"/>
              </a:rPr>
              <a:t> Χ</a:t>
            </a:r>
            <a:r>
              <a:rPr lang="en-US" altLang="el-GR" sz="2300" dirty="0" smtClean="0">
                <a:ea typeface="Arial Unicode MS" pitchFamily="34" charset="-128"/>
                <a:cs typeface="Arial Unicode MS" pitchFamily="34" charset="-128"/>
              </a:rPr>
              <a:t> time/pitch</a:t>
            </a:r>
            <a:endParaRPr lang="el-GR" altLang="el-GR" sz="2300" dirty="0" smtClean="0">
              <a:ea typeface="Arial Unicode MS" pitchFamily="34" charset="-128"/>
              <a:cs typeface="Arial Unicode MS" pitchFamily="34" charset="-128"/>
            </a:endParaRPr>
          </a:p>
          <a:p>
            <a:pPr eaLnBrk="1" hangingPunct="1"/>
            <a:r>
              <a:rPr lang="el-GR" altLang="el-GR" sz="2300" dirty="0" smtClean="0">
                <a:ea typeface="Arial Unicode MS" pitchFamily="34" charset="-128"/>
                <a:cs typeface="Arial Unicode MS" pitchFamily="34" charset="-128"/>
              </a:rPr>
              <a:t>Όταν δίνεται το </a:t>
            </a:r>
            <a:r>
              <a:rPr lang="en-US" altLang="el-GR" sz="2300" i="1" dirty="0" err="1" smtClean="0">
                <a:ea typeface="Arial Unicode MS" pitchFamily="34" charset="-128"/>
                <a:cs typeface="Arial Unicode MS" pitchFamily="34" charset="-128"/>
              </a:rPr>
              <a:t>effmAs</a:t>
            </a:r>
            <a:r>
              <a:rPr lang="en-US" altLang="el-GR" sz="2300" dirty="0" smtClean="0">
                <a:ea typeface="Arial Unicode MS" pitchFamily="34" charset="-128"/>
                <a:cs typeface="Arial Unicode MS" pitchFamily="34" charset="-128"/>
              </a:rPr>
              <a:t> </a:t>
            </a:r>
            <a:r>
              <a:rPr lang="el-GR" altLang="el-GR" sz="2300" dirty="0" smtClean="0">
                <a:ea typeface="Arial Unicode MS" pitchFamily="34" charset="-128"/>
                <a:cs typeface="Arial Unicode MS" pitchFamily="34" charset="-128"/>
              </a:rPr>
              <a:t>τότε οι μεταβολές της μιας παραμέτρου αντισταθμίζονται αυτόματα από μεταβολή της άλλης ώστε το </a:t>
            </a:r>
            <a:r>
              <a:rPr lang="en-US" altLang="el-GR" sz="2300" i="1" dirty="0" err="1" smtClean="0">
                <a:ea typeface="Arial Unicode MS" pitchFamily="34" charset="-128"/>
                <a:cs typeface="Arial Unicode MS" pitchFamily="34" charset="-128"/>
              </a:rPr>
              <a:t>effmAs</a:t>
            </a:r>
            <a:r>
              <a:rPr lang="en-US" altLang="el-GR" sz="2300" dirty="0" smtClean="0">
                <a:ea typeface="Arial Unicode MS" pitchFamily="34" charset="-128"/>
                <a:cs typeface="Arial Unicode MS" pitchFamily="34" charset="-128"/>
              </a:rPr>
              <a:t> </a:t>
            </a:r>
            <a:r>
              <a:rPr lang="el-GR" altLang="el-GR" sz="2300" dirty="0" smtClean="0">
                <a:ea typeface="Arial Unicode MS" pitchFamily="34" charset="-128"/>
                <a:cs typeface="Arial Unicode MS" pitchFamily="34" charset="-128"/>
              </a:rPr>
              <a:t>να διατηρηθεί σταθερό</a:t>
            </a:r>
            <a:endParaRPr lang="en-US" altLang="el-GR" sz="2300" dirty="0" smtClean="0">
              <a:ea typeface="Arial Unicode MS" pitchFamily="34" charset="-128"/>
              <a:cs typeface="Arial Unicode MS" pitchFamily="34" charset="-128"/>
            </a:endParaRPr>
          </a:p>
        </p:txBody>
      </p:sp>
      <p:pic>
        <p:nvPicPr>
          <p:cNvPr id="430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150" y="4034292"/>
            <a:ext cx="5545162" cy="2823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4" name="Τίτλος 3"/>
          <p:cNvSpPr>
            <a:spLocks noGrp="1"/>
          </p:cNvSpPr>
          <p:nvPr>
            <p:ph type="title"/>
          </p:nvPr>
        </p:nvSpPr>
        <p:spPr/>
        <p:txBody>
          <a:bodyPr/>
          <a:lstStyle/>
          <a:p>
            <a:r>
              <a:rPr lang="el-GR" dirty="0"/>
              <a:t>Ποσότητα δέσμης </a:t>
            </a:r>
          </a:p>
        </p:txBody>
      </p:sp>
    </p:spTree>
    <p:extLst>
      <p:ext uri="{BB962C8B-B14F-4D97-AF65-F5344CB8AC3E}">
        <p14:creationId xmlns:p14="http://schemas.microsoft.com/office/powerpoint/2010/main" xmlns="" val="1717503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21208" indent="-457200">
              <a:lnSpc>
                <a:spcPct val="105000"/>
              </a:lnSpc>
              <a:defRPr/>
            </a:pPr>
            <a:r>
              <a:rPr lang="el-GR" dirty="0"/>
              <a:t>Μετακίνηση τραπεζιού σε μια περιστροφή </a:t>
            </a:r>
            <a:r>
              <a:rPr lang="en-US" dirty="0"/>
              <a:t>360° </a:t>
            </a:r>
            <a:r>
              <a:rPr lang="el-GR" dirty="0"/>
              <a:t>/ συνολικό πάχος της δέσμης</a:t>
            </a:r>
          </a:p>
          <a:p>
            <a:pPr marL="521208" indent="-457200">
              <a:lnSpc>
                <a:spcPct val="105000"/>
              </a:lnSpc>
              <a:defRPr/>
            </a:pPr>
            <a:r>
              <a:rPr lang="el-GR" dirty="0"/>
              <a:t>Καθώς αυξάνεται το </a:t>
            </a:r>
            <a:r>
              <a:rPr lang="en-US" dirty="0"/>
              <a:t>pitch</a:t>
            </a:r>
            <a:r>
              <a:rPr lang="el-GR" dirty="0"/>
              <a:t> κάθε σημείο δέχεται την επίδραση της δέσμης για μικρότερο χρόνο </a:t>
            </a:r>
          </a:p>
          <a:p>
            <a:pPr marL="521208" indent="-457200">
              <a:lnSpc>
                <a:spcPct val="105000"/>
              </a:lnSpc>
              <a:defRPr/>
            </a:pPr>
            <a:r>
              <a:rPr lang="en-US" dirty="0"/>
              <a:t>CTDI</a:t>
            </a:r>
            <a:r>
              <a:rPr lang="en-US" baseline="-25000" dirty="0"/>
              <a:t>vol</a:t>
            </a:r>
            <a:r>
              <a:rPr lang="en-US" dirty="0"/>
              <a:t> </a:t>
            </a:r>
            <a:r>
              <a:rPr lang="el-GR" dirty="0"/>
              <a:t>το μόνο που λαμβάνει υπόψη το </a:t>
            </a:r>
            <a:r>
              <a:rPr lang="en-US" dirty="0"/>
              <a:t>pitch</a:t>
            </a:r>
          </a:p>
        </p:txBody>
      </p:sp>
      <p:pic>
        <p:nvPicPr>
          <p:cNvPr id="4403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198" y="3740423"/>
            <a:ext cx="5214938"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TextBox 4"/>
          <p:cNvSpPr txBox="1">
            <a:spLocks noChangeArrowheads="1"/>
          </p:cNvSpPr>
          <p:nvPr/>
        </p:nvSpPr>
        <p:spPr bwMode="auto">
          <a:xfrm>
            <a:off x="6028385" y="5661248"/>
            <a:ext cx="2428875" cy="646112"/>
          </a:xfrm>
          <a:prstGeom prst="rect">
            <a:avLst/>
          </a:prstGeom>
          <a:solidFill>
            <a:srgbClr val="E9DE89"/>
          </a:solidFill>
          <a:ln w="9525">
            <a:solidFill>
              <a:schemeClr val="bg1"/>
            </a:solidFill>
            <a:miter lim="800000"/>
            <a:headEnd/>
            <a:tailEnd/>
          </a:ln>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eaLnBrk="1" hangingPunct="1">
              <a:spcBef>
                <a:spcPct val="0"/>
              </a:spcBef>
              <a:buClrTx/>
              <a:buSzTx/>
              <a:buFontTx/>
              <a:buNone/>
            </a:pPr>
            <a:r>
              <a:rPr lang="el-GR" altLang="el-GR" sz="1800" dirty="0">
                <a:latin typeface="+mn-lt"/>
              </a:rPr>
              <a:t>Σε ελικοειδή </a:t>
            </a:r>
            <a:r>
              <a:rPr lang="el-GR" altLang="el-GR" sz="1800" dirty="0" smtClean="0">
                <a:latin typeface="+mn-lt"/>
              </a:rPr>
              <a:t>ΥΤ </a:t>
            </a:r>
            <a:endParaRPr lang="el-GR" altLang="el-GR" sz="1800" dirty="0">
              <a:latin typeface="+mn-lt"/>
            </a:endParaRPr>
          </a:p>
          <a:p>
            <a:pPr eaLnBrk="1" hangingPunct="1">
              <a:spcBef>
                <a:spcPct val="0"/>
              </a:spcBef>
              <a:buClrTx/>
              <a:buSzTx/>
              <a:buFontTx/>
              <a:buNone/>
            </a:pPr>
            <a:r>
              <a:rPr lang="el-GR" altLang="el-GR" sz="1800" dirty="0">
                <a:latin typeface="+mn-lt"/>
              </a:rPr>
              <a:t>μιας τομής </a:t>
            </a:r>
            <a:endParaRPr lang="en-US" altLang="el-GR" sz="18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5" name="Τίτλος 4"/>
          <p:cNvSpPr>
            <a:spLocks noGrp="1"/>
          </p:cNvSpPr>
          <p:nvPr>
            <p:ph type="title"/>
          </p:nvPr>
        </p:nvSpPr>
        <p:spPr/>
        <p:txBody>
          <a:bodyPr/>
          <a:lstStyle/>
          <a:p>
            <a:r>
              <a:rPr lang="el-GR" dirty="0"/>
              <a:t>Βήμα της έλικας - </a:t>
            </a:r>
            <a:r>
              <a:rPr lang="en-US" dirty="0"/>
              <a:t>Pitch</a:t>
            </a:r>
            <a:endParaRPr lang="el-GR" dirty="0"/>
          </a:p>
        </p:txBody>
      </p:sp>
    </p:spTree>
    <p:extLst>
      <p:ext uri="{BB962C8B-B14F-4D97-AF65-F5344CB8AC3E}">
        <p14:creationId xmlns:p14="http://schemas.microsoft.com/office/powerpoint/2010/main" xmlns="" val="4218073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251520" y="1124744"/>
            <a:ext cx="8784976" cy="5256584"/>
          </a:xfrm>
        </p:spPr>
        <p:txBody>
          <a:bodyPr>
            <a:normAutofit/>
          </a:bodyPr>
          <a:lstStyle/>
          <a:p>
            <a:pPr eaLnBrk="1" hangingPunct="1">
              <a:lnSpc>
                <a:spcPct val="100000"/>
              </a:lnSpc>
              <a:spcBef>
                <a:spcPts val="600"/>
              </a:spcBef>
            </a:pPr>
            <a:r>
              <a:rPr lang="el-GR" altLang="el-GR" sz="2100" dirty="0" smtClean="0"/>
              <a:t>Το πάχος τομής επηρεάζει άμεσα και έμμεσα τη δόση </a:t>
            </a:r>
          </a:p>
          <a:p>
            <a:pPr eaLnBrk="1" hangingPunct="1">
              <a:lnSpc>
                <a:spcPct val="100000"/>
              </a:lnSpc>
              <a:spcBef>
                <a:spcPts val="600"/>
              </a:spcBef>
            </a:pPr>
            <a:r>
              <a:rPr lang="el-GR" altLang="el-GR" sz="2100" dirty="0" smtClean="0"/>
              <a:t>Για κάθε τομή με όλες τις άλλες παραμέτρους σταθερές, όσο παχύτερη είναι η τομή τόσο περισσότερα φωτόνια θα διαπεράσουν τον ασθενή. Όμως:</a:t>
            </a:r>
          </a:p>
          <a:p>
            <a:pPr eaLnBrk="1" hangingPunct="1">
              <a:lnSpc>
                <a:spcPct val="100000"/>
              </a:lnSpc>
              <a:spcBef>
                <a:spcPts val="600"/>
              </a:spcBef>
            </a:pPr>
            <a:r>
              <a:rPr lang="el-GR" altLang="el-GR" sz="2100" dirty="0" smtClean="0"/>
              <a:t>Η έκθεση και η </a:t>
            </a:r>
            <a:r>
              <a:rPr lang="el-GR" altLang="el-GR" sz="2100" dirty="0" err="1" smtClean="0"/>
              <a:t>απορροφούμενη</a:t>
            </a:r>
            <a:r>
              <a:rPr lang="el-GR" altLang="el-GR" sz="2100" dirty="0" smtClean="0"/>
              <a:t> δόση ορίζονται με βάση τη μονάδα μάζας, επομένως με παχύτερη τομή περισσότερα φωτόνια διαπερνούν αλλά και περισσότερη μάζα ακτινοβολείται από ότι σε λεπτότερη τομή, επομένως οι δόσεις μπορεί να είναι περίπου ισοδύναμες  </a:t>
            </a:r>
          </a:p>
          <a:p>
            <a:pPr eaLnBrk="1" hangingPunct="1">
              <a:lnSpc>
                <a:spcPct val="100000"/>
              </a:lnSpc>
              <a:spcBef>
                <a:spcPts val="600"/>
              </a:spcBef>
            </a:pPr>
            <a:r>
              <a:rPr lang="el-GR" altLang="el-GR" sz="2100" dirty="0" smtClean="0"/>
              <a:t>Φαίνεται όμως ότι υπάρχει μεγαλύτερη επικάλυψη δόσης εκτός του επιπέδου τομής όταν οι τομές είναι πιο λεπτές</a:t>
            </a:r>
            <a:endParaRPr lang="en-US" altLang="el-GR" sz="2100" dirty="0" smtClean="0"/>
          </a:p>
        </p:txBody>
      </p:sp>
      <p:pic>
        <p:nvPicPr>
          <p:cNvPr id="4506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316" y="4642305"/>
            <a:ext cx="483235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1" name="TextBox 4"/>
          <p:cNvSpPr txBox="1">
            <a:spLocks noChangeArrowheads="1"/>
          </p:cNvSpPr>
          <p:nvPr/>
        </p:nvSpPr>
        <p:spPr bwMode="auto">
          <a:xfrm>
            <a:off x="5786438" y="5214938"/>
            <a:ext cx="2500312" cy="1200150"/>
          </a:xfrm>
          <a:prstGeom prst="rect">
            <a:avLst/>
          </a:prstGeom>
          <a:solidFill>
            <a:srgbClr val="E9DE89"/>
          </a:solidFill>
          <a:ln w="9525">
            <a:solidFill>
              <a:schemeClr val="bg1"/>
            </a:solidFill>
            <a:miter lim="800000"/>
            <a:headEnd/>
            <a:tailEnd/>
          </a:ln>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eaLnBrk="1" hangingPunct="1">
              <a:spcBef>
                <a:spcPct val="0"/>
              </a:spcBef>
              <a:buClrTx/>
              <a:buSzTx/>
              <a:buFontTx/>
              <a:buNone/>
            </a:pPr>
            <a:r>
              <a:rPr lang="el-GR" altLang="el-GR" sz="1800" dirty="0">
                <a:latin typeface="+mn-lt"/>
              </a:rPr>
              <a:t>Δόση σε ελικοειδή </a:t>
            </a:r>
            <a:r>
              <a:rPr lang="el-GR" altLang="el-GR" sz="1800" dirty="0" smtClean="0">
                <a:latin typeface="+mn-lt"/>
              </a:rPr>
              <a:t>ΥΤ </a:t>
            </a:r>
            <a:r>
              <a:rPr lang="el-GR" altLang="el-GR" sz="1800" dirty="0">
                <a:latin typeface="+mn-lt"/>
              </a:rPr>
              <a:t>μιας τομής όταν μεταβάλλεται μόνο το πάχος </a:t>
            </a:r>
            <a:endParaRPr lang="en-US" altLang="el-GR" sz="18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4" name="Τίτλος 3"/>
          <p:cNvSpPr>
            <a:spLocks noGrp="1"/>
          </p:cNvSpPr>
          <p:nvPr>
            <p:ph type="title"/>
          </p:nvPr>
        </p:nvSpPr>
        <p:spPr/>
        <p:txBody>
          <a:bodyPr/>
          <a:lstStyle/>
          <a:p>
            <a:r>
              <a:rPr lang="el-GR" dirty="0"/>
              <a:t>Πάχος -Ελικοειδής </a:t>
            </a:r>
            <a:r>
              <a:rPr lang="el-GR" dirty="0" smtClean="0"/>
              <a:t>ΥΤ </a:t>
            </a:r>
            <a:r>
              <a:rPr lang="el-GR" dirty="0"/>
              <a:t>μονής τομής </a:t>
            </a:r>
          </a:p>
        </p:txBody>
      </p:sp>
    </p:spTree>
    <p:extLst>
      <p:ext uri="{BB962C8B-B14F-4D97-AF65-F5344CB8AC3E}">
        <p14:creationId xmlns:p14="http://schemas.microsoft.com/office/powerpoint/2010/main" xmlns="" val="836108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23528" y="1556792"/>
            <a:ext cx="8424936" cy="5040560"/>
          </a:xfrm>
        </p:spPr>
        <p:txBody>
          <a:bodyPr>
            <a:normAutofit/>
          </a:bodyPr>
          <a:lstStyle/>
          <a:p>
            <a:pPr eaLnBrk="1" hangingPunct="1">
              <a:lnSpc>
                <a:spcPct val="105000"/>
              </a:lnSpc>
            </a:pPr>
            <a:r>
              <a:rPr lang="el-GR" altLang="el-GR" dirty="0" smtClean="0"/>
              <a:t>Περιγράφει την ποσότητα ακτινοβολίας που απορροφάται ανά μονάδα μάζας </a:t>
            </a:r>
          </a:p>
          <a:p>
            <a:pPr lvl="1" eaLnBrk="1" hangingPunct="1">
              <a:lnSpc>
                <a:spcPct val="105000"/>
              </a:lnSpc>
            </a:pPr>
            <a:r>
              <a:rPr lang="el-GR" altLang="el-GR" i="1" dirty="0" smtClean="0"/>
              <a:t>Μονάδα το </a:t>
            </a:r>
            <a:r>
              <a:rPr lang="en-US" altLang="el-GR" i="1" dirty="0" smtClean="0"/>
              <a:t>gray (1 </a:t>
            </a:r>
            <a:r>
              <a:rPr lang="en-US" altLang="el-GR" i="1" dirty="0" err="1" smtClean="0"/>
              <a:t>Gy</a:t>
            </a:r>
            <a:r>
              <a:rPr lang="en-US" altLang="el-GR" i="1" dirty="0" smtClean="0"/>
              <a:t> = 1 J/kg) </a:t>
            </a:r>
            <a:r>
              <a:rPr lang="el-GR" altLang="el-GR" i="1" dirty="0" smtClean="0"/>
              <a:t>ή το </a:t>
            </a:r>
          </a:p>
          <a:p>
            <a:pPr lvl="1" eaLnBrk="1" hangingPunct="1">
              <a:lnSpc>
                <a:spcPct val="105000"/>
              </a:lnSpc>
            </a:pPr>
            <a:r>
              <a:rPr lang="en-US" altLang="el-GR" i="1" dirty="0" smtClean="0"/>
              <a:t>rad (1 rad = 100 erg/g).</a:t>
            </a:r>
            <a:endParaRPr lang="el-GR" altLang="el-GR" i="1" dirty="0" smtClean="0"/>
          </a:p>
          <a:p>
            <a:pPr lvl="1" eaLnBrk="1" hangingPunct="1">
              <a:lnSpc>
                <a:spcPct val="105000"/>
              </a:lnSpc>
            </a:pPr>
            <a:r>
              <a:rPr lang="en-US" altLang="el-GR" i="1" dirty="0" smtClean="0"/>
              <a:t>100 rad = 1 </a:t>
            </a:r>
            <a:r>
              <a:rPr lang="en-US" altLang="el-GR" i="1" dirty="0" err="1" smtClean="0"/>
              <a:t>Gy</a:t>
            </a:r>
            <a:r>
              <a:rPr lang="en-US" altLang="el-GR" i="1" dirty="0" smtClean="0"/>
              <a:t>. </a:t>
            </a:r>
            <a:endParaRPr lang="el-GR" altLang="el-GR" i="1" dirty="0" smtClean="0"/>
          </a:p>
          <a:p>
            <a:pPr eaLnBrk="1" hangingPunct="1">
              <a:lnSpc>
                <a:spcPct val="105000"/>
              </a:lnSpc>
            </a:pPr>
            <a:r>
              <a:rPr lang="el-GR" altLang="el-GR" dirty="0" smtClean="0"/>
              <a:t>Περιγράφει πόση από την ενέργεια της </a:t>
            </a:r>
            <a:r>
              <a:rPr lang="el-GR" altLang="el-GR" dirty="0" err="1" smtClean="0"/>
              <a:t>ιονίζουσας</a:t>
            </a:r>
            <a:r>
              <a:rPr lang="el-GR" altLang="el-GR" dirty="0" smtClean="0"/>
              <a:t> ακτινοβολίας έχει απορροφηθεί σε μικρό όγκο γύρω από ένα σημείο </a:t>
            </a:r>
          </a:p>
          <a:p>
            <a:pPr eaLnBrk="1" hangingPunct="1">
              <a:lnSpc>
                <a:spcPct val="105000"/>
              </a:lnSpc>
            </a:pPr>
            <a:r>
              <a:rPr lang="el-GR" altLang="el-GR" dirty="0" smtClean="0"/>
              <a:t>Δεν περιγράφει που έχει απορροφηθεί </a:t>
            </a:r>
          </a:p>
          <a:p>
            <a:pPr eaLnBrk="1" hangingPunct="1">
              <a:lnSpc>
                <a:spcPct val="105000"/>
              </a:lnSpc>
            </a:pPr>
            <a:r>
              <a:rPr lang="el-GR" altLang="el-GR" dirty="0" smtClean="0"/>
              <a:t>Δεν αντανακλά τη σχετική ευαισθησία των ιστών</a:t>
            </a:r>
            <a:endParaRPr lang="en-US" altLang="el-GR" dirty="0" smtClean="0"/>
          </a:p>
        </p:txBody>
      </p:sp>
      <p:sp>
        <p:nvSpPr>
          <p:cNvPr id="3" name="Τίτλος 2"/>
          <p:cNvSpPr>
            <a:spLocks noGrp="1"/>
          </p:cNvSpPr>
          <p:nvPr>
            <p:ph type="title"/>
          </p:nvPr>
        </p:nvSpPr>
        <p:spPr>
          <a:xfrm>
            <a:off x="61784" y="116632"/>
            <a:ext cx="9082215" cy="1224136"/>
          </a:xfrm>
        </p:spPr>
        <p:txBody>
          <a:bodyPr>
            <a:normAutofit/>
          </a:bodyPr>
          <a:lstStyle/>
          <a:p>
            <a:r>
              <a:rPr lang="el-GR" dirty="0"/>
              <a:t>Ακτινολογική δόση </a:t>
            </a:r>
            <a:br>
              <a:rPr lang="el-GR" dirty="0"/>
            </a:br>
            <a:r>
              <a:rPr lang="en-US" dirty="0"/>
              <a:t>Absorbed Radiation Dose</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903165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a:bodyPr>
          <a:lstStyle/>
          <a:p>
            <a:pPr>
              <a:defRPr/>
            </a:pPr>
            <a:r>
              <a:rPr lang="en-US" dirty="0" smtClean="0"/>
              <a:t>Dose Efficiency </a:t>
            </a:r>
            <a:r>
              <a:rPr lang="en-US" dirty="0" err="1" smtClean="0"/>
              <a:t>vs</a:t>
            </a:r>
            <a:r>
              <a:rPr lang="en-US" dirty="0" smtClean="0"/>
              <a:t> Slice Thickness</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863" y="1556792"/>
            <a:ext cx="3589337"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02138" y="1556792"/>
            <a:ext cx="3929062"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0230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424936" cy="5256584"/>
          </a:xfrm>
        </p:spPr>
        <p:txBody>
          <a:bodyPr>
            <a:normAutofit/>
          </a:bodyPr>
          <a:lstStyle/>
          <a:p>
            <a:pPr marL="521208" indent="-457200">
              <a:lnSpc>
                <a:spcPct val="100000"/>
              </a:lnSpc>
              <a:defRPr/>
            </a:pPr>
            <a:r>
              <a:rPr lang="el-GR" sz="2200" dirty="0">
                <a:ea typeface="Arial Unicode MS" pitchFamily="34" charset="-128"/>
                <a:cs typeface="Arial Unicode MS" pitchFamily="34" charset="-128"/>
              </a:rPr>
              <a:t>Η δόση εξαρτάται από το πάχος της δέσμης και όχι από το πάχος ανασύνθεσης των τομών και μπορεί να φθάνει η διαφορά έως  50% αυξάνοντας για μικρότερο πάχος τομής</a:t>
            </a:r>
          </a:p>
          <a:p>
            <a:pPr marL="521208" indent="-457200">
              <a:lnSpc>
                <a:spcPct val="100000"/>
              </a:lnSpc>
              <a:defRPr/>
            </a:pPr>
            <a:r>
              <a:rPr lang="el-GR" sz="2200" dirty="0">
                <a:ea typeface="Arial Unicode MS" pitchFamily="34" charset="-128"/>
                <a:cs typeface="Arial Unicode MS" pitchFamily="34" charset="-128"/>
              </a:rPr>
              <a:t>για ανασύνθεση 5</a:t>
            </a:r>
            <a:r>
              <a:rPr lang="en-US" sz="2200" dirty="0">
                <a:ea typeface="Arial Unicode MS" pitchFamily="34" charset="-128"/>
                <a:cs typeface="Arial Unicode MS" pitchFamily="34" charset="-128"/>
              </a:rPr>
              <a:t>-mm-</a:t>
            </a:r>
            <a:r>
              <a:rPr lang="el-GR" sz="2200" dirty="0">
                <a:ea typeface="Arial Unicode MS" pitchFamily="34" charset="-128"/>
                <a:cs typeface="Arial Unicode MS" pitchFamily="34" charset="-128"/>
              </a:rPr>
              <a:t>πάχους</a:t>
            </a:r>
          </a:p>
          <a:p>
            <a:pPr marL="783272" lvl="1" indent="-342900">
              <a:lnSpc>
                <a:spcPct val="100000"/>
              </a:lnSpc>
              <a:defRPr/>
            </a:pPr>
            <a:r>
              <a:rPr lang="en-US" sz="2200" dirty="0">
                <a:ea typeface="Arial Unicode MS" pitchFamily="34" charset="-128"/>
                <a:cs typeface="Arial Unicode MS" pitchFamily="34" charset="-128"/>
              </a:rPr>
              <a:t>4 × 1.25 mm (5-mm </a:t>
            </a:r>
            <a:r>
              <a:rPr lang="el-GR" sz="2200" dirty="0">
                <a:ea typeface="Arial Unicode MS" pitchFamily="34" charset="-128"/>
                <a:cs typeface="Arial Unicode MS" pitchFamily="34" charset="-128"/>
              </a:rPr>
              <a:t>πάχος δέσμης</a:t>
            </a:r>
            <a:r>
              <a:rPr lang="en-US" sz="2200" dirty="0">
                <a:ea typeface="Arial Unicode MS" pitchFamily="34" charset="-128"/>
                <a:cs typeface="Arial Unicode MS" pitchFamily="34" charset="-128"/>
              </a:rPr>
              <a:t>), </a:t>
            </a:r>
            <a:endParaRPr lang="el-GR" sz="2200" dirty="0">
              <a:ea typeface="Arial Unicode MS" pitchFamily="34" charset="-128"/>
              <a:cs typeface="Arial Unicode MS" pitchFamily="34" charset="-128"/>
            </a:endParaRPr>
          </a:p>
          <a:p>
            <a:pPr marL="783272" lvl="1" indent="-342900">
              <a:lnSpc>
                <a:spcPct val="100000"/>
              </a:lnSpc>
              <a:defRPr/>
            </a:pPr>
            <a:r>
              <a:rPr lang="en-US" sz="2200" dirty="0">
                <a:ea typeface="Arial Unicode MS" pitchFamily="34" charset="-128"/>
                <a:cs typeface="Arial Unicode MS" pitchFamily="34" charset="-128"/>
              </a:rPr>
              <a:t>4 × 2.5 mm (10-mm </a:t>
            </a:r>
            <a:r>
              <a:rPr lang="el-GR" sz="2200" dirty="0">
                <a:ea typeface="Arial Unicode MS" pitchFamily="34" charset="-128"/>
                <a:cs typeface="Arial Unicode MS" pitchFamily="34" charset="-128"/>
              </a:rPr>
              <a:t>πάχος δέσμης</a:t>
            </a:r>
            <a:r>
              <a:rPr lang="en-US" sz="2200" dirty="0">
                <a:ea typeface="Arial Unicode MS" pitchFamily="34" charset="-128"/>
                <a:cs typeface="Arial Unicode MS" pitchFamily="34" charset="-128"/>
              </a:rPr>
              <a:t>), </a:t>
            </a:r>
            <a:r>
              <a:rPr lang="el-GR" sz="2200" dirty="0">
                <a:ea typeface="Arial Unicode MS" pitchFamily="34" charset="-128"/>
                <a:cs typeface="Arial Unicode MS" pitchFamily="34" charset="-128"/>
              </a:rPr>
              <a:t>και </a:t>
            </a:r>
            <a:r>
              <a:rPr lang="en-US" sz="2200" dirty="0">
                <a:ea typeface="Arial Unicode MS" pitchFamily="34" charset="-128"/>
                <a:cs typeface="Arial Unicode MS" pitchFamily="34" charset="-128"/>
              </a:rPr>
              <a:t> </a:t>
            </a:r>
            <a:endParaRPr lang="el-GR" sz="2200" dirty="0">
              <a:ea typeface="Arial Unicode MS" pitchFamily="34" charset="-128"/>
              <a:cs typeface="Arial Unicode MS" pitchFamily="34" charset="-128"/>
            </a:endParaRPr>
          </a:p>
          <a:p>
            <a:pPr marL="783272" lvl="1" indent="-342900">
              <a:lnSpc>
                <a:spcPct val="100000"/>
              </a:lnSpc>
              <a:defRPr/>
            </a:pPr>
            <a:r>
              <a:rPr lang="en-US" sz="2200" dirty="0">
                <a:ea typeface="Arial Unicode MS" pitchFamily="34" charset="-128"/>
                <a:cs typeface="Arial Unicode MS" pitchFamily="34" charset="-128"/>
              </a:rPr>
              <a:t>4 × 5 mm (20-mm </a:t>
            </a:r>
            <a:r>
              <a:rPr lang="el-GR" sz="2200" dirty="0">
                <a:ea typeface="Arial Unicode MS" pitchFamily="34" charset="-128"/>
                <a:cs typeface="Arial Unicode MS" pitchFamily="34" charset="-128"/>
              </a:rPr>
              <a:t>πάχος δέσμης</a:t>
            </a:r>
            <a:r>
              <a:rPr lang="en-US" sz="2200" dirty="0">
                <a:ea typeface="Arial Unicode MS" pitchFamily="34" charset="-128"/>
                <a:cs typeface="Arial Unicode MS" pitchFamily="34" charset="-128"/>
              </a:rPr>
              <a:t>)</a:t>
            </a:r>
          </a:p>
        </p:txBody>
      </p:sp>
      <p:pic>
        <p:nvPicPr>
          <p:cNvPr id="4710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8332" y="4437112"/>
            <a:ext cx="5175956" cy="242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5" name="Τίτλος 4"/>
          <p:cNvSpPr>
            <a:spLocks noGrp="1"/>
          </p:cNvSpPr>
          <p:nvPr>
            <p:ph type="title"/>
          </p:nvPr>
        </p:nvSpPr>
        <p:spPr/>
        <p:txBody>
          <a:bodyPr/>
          <a:lstStyle/>
          <a:p>
            <a:r>
              <a:rPr lang="el-GR" dirty="0"/>
              <a:t>Πάχος – </a:t>
            </a:r>
            <a:r>
              <a:rPr lang="el-GR" dirty="0" err="1"/>
              <a:t>Πολυτομικοί</a:t>
            </a:r>
            <a:r>
              <a:rPr lang="el-GR" dirty="0"/>
              <a:t> ΑΤ</a:t>
            </a:r>
          </a:p>
        </p:txBody>
      </p:sp>
    </p:spTree>
    <p:extLst>
      <p:ext uri="{BB962C8B-B14F-4D97-AF65-F5344CB8AC3E}">
        <p14:creationId xmlns:p14="http://schemas.microsoft.com/office/powerpoint/2010/main" xmlns="" val="3124463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496944" cy="5517232"/>
          </a:xfrm>
        </p:spPr>
        <p:txBody>
          <a:bodyPr>
            <a:normAutofit lnSpcReduction="10000"/>
          </a:bodyPr>
          <a:lstStyle/>
          <a:p>
            <a:pPr marL="521208" indent="-457200">
              <a:defRPr/>
            </a:pPr>
            <a:r>
              <a:rPr lang="el-GR" dirty="0">
                <a:ea typeface="Arial Unicode MS" pitchFamily="34" charset="-128"/>
                <a:cs typeface="Arial Unicode MS" pitchFamily="34" charset="-128"/>
              </a:rPr>
              <a:t>Το μικρότερο θέμα (στις προηγούμενες περιπτώσεις ομοίωμα) απορροφά πάντα μεγαλύτερη δόση (με όλους τους άλλους παράγοντες σταθερούς)</a:t>
            </a:r>
          </a:p>
          <a:p>
            <a:pPr marL="521208" indent="-457200">
              <a:defRPr/>
            </a:pPr>
            <a:r>
              <a:rPr lang="el-GR" dirty="0">
                <a:ea typeface="Arial Unicode MS" pitchFamily="34" charset="-128"/>
                <a:cs typeface="Arial Unicode MS" pitchFamily="34" charset="-128"/>
              </a:rPr>
              <a:t>Αυτό έχει μεγάλη σημασία για τους παιδιατρικούς ασθενείς </a:t>
            </a:r>
          </a:p>
          <a:p>
            <a:pPr marL="521208" indent="-457200">
              <a:defRPr/>
            </a:pPr>
            <a:r>
              <a:rPr lang="el-GR" dirty="0">
                <a:ea typeface="Arial Unicode MS" pitchFamily="34" charset="-128"/>
                <a:cs typeface="Arial Unicode MS" pitchFamily="34" charset="-128"/>
              </a:rPr>
              <a:t>Αυτό συμβαίνει επειδή </a:t>
            </a:r>
            <a:r>
              <a:rPr lang="el-GR" dirty="0" smtClean="0">
                <a:ea typeface="Arial Unicode MS" pitchFamily="34" charset="-128"/>
                <a:cs typeface="Arial Unicode MS" pitchFamily="34" charset="-128"/>
              </a:rPr>
              <a:t>το </a:t>
            </a:r>
            <a:r>
              <a:rPr lang="el-GR" dirty="0">
                <a:ea typeface="Arial Unicode MS" pitchFamily="34" charset="-128"/>
                <a:cs typeface="Arial Unicode MS" pitchFamily="34" charset="-128"/>
              </a:rPr>
              <a:t>σώμα </a:t>
            </a:r>
            <a:r>
              <a:rPr lang="el-GR" dirty="0" smtClean="0">
                <a:ea typeface="Arial Unicode MS" pitchFamily="34" charset="-128"/>
                <a:cs typeface="Arial Unicode MS" pitchFamily="34" charset="-128"/>
              </a:rPr>
              <a:t>εκτείθεται </a:t>
            </a:r>
            <a:r>
              <a:rPr lang="el-GR" dirty="0">
                <a:ea typeface="Arial Unicode MS" pitchFamily="34" charset="-128"/>
                <a:cs typeface="Arial Unicode MS" pitchFamily="34" charset="-128"/>
              </a:rPr>
              <a:t>και στην εισερχόμενη και στην εξερχόμενη δέσμη καθώς η λυχνία περιστρέφεται </a:t>
            </a:r>
            <a:r>
              <a:rPr lang="el-GR" dirty="0" smtClean="0">
                <a:ea typeface="Arial Unicode MS" pitchFamily="34" charset="-128"/>
                <a:cs typeface="Arial Unicode MS" pitchFamily="34" charset="-128"/>
              </a:rPr>
              <a:t>και </a:t>
            </a:r>
            <a:endParaRPr lang="el-GR" dirty="0">
              <a:ea typeface="Arial Unicode MS" pitchFamily="34" charset="-128"/>
              <a:cs typeface="Arial Unicode MS" pitchFamily="34" charset="-128"/>
            </a:endParaRPr>
          </a:p>
          <a:p>
            <a:pPr marL="521208" indent="-457200">
              <a:defRPr/>
            </a:pPr>
            <a:r>
              <a:rPr lang="el-GR" dirty="0">
                <a:ea typeface="Arial Unicode MS" pitchFamily="34" charset="-128"/>
                <a:cs typeface="Arial Unicode MS" pitchFamily="34" charset="-128"/>
              </a:rPr>
              <a:t>Η δόση εξόδου έχει εξασθενήσει πολύ λιγότερο στο μικρόσωμο ασθενή με αποτέλεσμα ομοιόμορφα υψηλή δόση σε όλο το ανατομικό θέμα</a:t>
            </a:r>
          </a:p>
          <a:p>
            <a:pPr marL="521208" indent="-457200">
              <a:defRPr/>
            </a:pPr>
            <a:r>
              <a:rPr lang="el-GR" dirty="0">
                <a:ea typeface="Arial Unicode MS" pitchFamily="34" charset="-128"/>
                <a:cs typeface="Arial Unicode MS" pitchFamily="34" charset="-128"/>
              </a:rPr>
              <a:t>Εξ ού και οι μεγάλες συζητήσεις για </a:t>
            </a:r>
            <a:r>
              <a:rPr lang="el-GR" dirty="0" smtClean="0">
                <a:ea typeface="Arial Unicode MS" pitchFamily="34" charset="-128"/>
                <a:cs typeface="Arial Unicode MS" pitchFamily="34" charset="-128"/>
              </a:rPr>
              <a:t>περιορισμό </a:t>
            </a:r>
            <a:r>
              <a:rPr lang="el-GR" dirty="0">
                <a:ea typeface="Arial Unicode MS" pitchFamily="34" charset="-128"/>
                <a:cs typeface="Arial Unicode MS" pitchFamily="34" charset="-128"/>
              </a:rPr>
              <a:t>της δόσης στα πρωτόκολλα για παιδιά.</a:t>
            </a:r>
            <a:endParaRPr lang="en-US" dirty="0">
              <a:ea typeface="Arial Unicode MS" pitchFamily="34" charset="-128"/>
              <a:cs typeface="Arial Unicode MS" pitchFamily="34" charset="-12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5" name="Τίτλος 4"/>
          <p:cNvSpPr>
            <a:spLocks noGrp="1"/>
          </p:cNvSpPr>
          <p:nvPr>
            <p:ph type="title"/>
          </p:nvPr>
        </p:nvSpPr>
        <p:spPr/>
        <p:txBody>
          <a:bodyPr/>
          <a:lstStyle/>
          <a:p>
            <a:r>
              <a:rPr lang="el-GR" dirty="0"/>
              <a:t>Μέγεθος θέματος</a:t>
            </a:r>
          </a:p>
        </p:txBody>
      </p:sp>
    </p:spTree>
    <p:extLst>
      <p:ext uri="{BB962C8B-B14F-4D97-AF65-F5344CB8AC3E}">
        <p14:creationId xmlns:p14="http://schemas.microsoft.com/office/powerpoint/2010/main" xmlns="" val="835878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normAutofit/>
          </a:bodyPr>
          <a:lstStyle/>
          <a:p>
            <a:pPr eaLnBrk="1" hangingPunct="1"/>
            <a:r>
              <a:rPr lang="el-GR" altLang="el-GR" dirty="0" smtClean="0">
                <a:ea typeface="Arial Unicode MS" pitchFamily="34" charset="-128"/>
                <a:cs typeface="Arial Unicode MS" pitchFamily="34" charset="-128"/>
              </a:rPr>
              <a:t>Μεταβολή των </a:t>
            </a:r>
            <a:r>
              <a:rPr lang="en-US" altLang="el-GR" dirty="0" smtClean="0">
                <a:ea typeface="Arial Unicode MS" pitchFamily="34" charset="-128"/>
                <a:cs typeface="Arial Unicode MS" pitchFamily="34" charset="-128"/>
              </a:rPr>
              <a:t>mA</a:t>
            </a:r>
            <a:r>
              <a:rPr lang="el-GR" altLang="el-GR" dirty="0" smtClean="0">
                <a:ea typeface="Arial Unicode MS" pitchFamily="34" charset="-128"/>
                <a:cs typeface="Arial Unicode MS" pitchFamily="34" charset="-128"/>
              </a:rPr>
              <a:t> ανάλογα με την υπολογισμένη εξασθένηση σε συγκεκριμένη θέση </a:t>
            </a:r>
          </a:p>
          <a:p>
            <a:pPr eaLnBrk="1" hangingPunct="1"/>
            <a:r>
              <a:rPr lang="el-GR" altLang="el-GR" dirty="0" smtClean="0">
                <a:ea typeface="Arial Unicode MS" pitchFamily="34" charset="-128"/>
                <a:cs typeface="Arial Unicode MS" pitchFamily="34" charset="-128"/>
              </a:rPr>
              <a:t>Τα </a:t>
            </a:r>
            <a:r>
              <a:rPr lang="en-US" altLang="el-GR" dirty="0" smtClean="0">
                <a:ea typeface="Arial Unicode MS" pitchFamily="34" charset="-128"/>
                <a:cs typeface="Arial Unicode MS" pitchFamily="34" charset="-128"/>
              </a:rPr>
              <a:t>m</a:t>
            </a:r>
            <a:r>
              <a:rPr lang="el-GR" altLang="el-GR" dirty="0" smtClean="0">
                <a:ea typeface="Arial Unicode MS" pitchFamily="34" charset="-128"/>
                <a:cs typeface="Arial Unicode MS" pitchFamily="34" charset="-128"/>
              </a:rPr>
              <a:t>Α</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ρυθμίζονται σε μια μέγιστη τιμή και μπορούν να μειωθούν όταν υπάρχει πληροφορία ότι μια περιοχή απορροφά λιγότερη δέσμη από τη μέγιστη αναμενόμενη τιμή.</a:t>
            </a:r>
          </a:p>
          <a:p>
            <a:pPr eaLnBrk="1" hangingPunct="1"/>
            <a:r>
              <a:rPr lang="el-GR" altLang="el-GR" dirty="0" smtClean="0">
                <a:ea typeface="Arial Unicode MS" pitchFamily="34" charset="-128"/>
                <a:cs typeface="Arial Unicode MS" pitchFamily="34" charset="-128"/>
              </a:rPr>
              <a:t>Στηρίζεται στη χρήση </a:t>
            </a:r>
            <a:r>
              <a:rPr lang="el-GR" altLang="el-GR" dirty="0" err="1" smtClean="0">
                <a:ea typeface="Arial Unicode MS" pitchFamily="34" charset="-128"/>
                <a:cs typeface="Arial Unicode MS" pitchFamily="34" charset="-128"/>
              </a:rPr>
              <a:t>προσθιοπίσθιου</a:t>
            </a:r>
            <a:r>
              <a:rPr lang="el-GR" altLang="el-GR" dirty="0" smtClean="0">
                <a:ea typeface="Arial Unicode MS" pitchFamily="34" charset="-128"/>
                <a:cs typeface="Arial Unicode MS" pitchFamily="34" charset="-128"/>
              </a:rPr>
              <a:t> και πλάγιου </a:t>
            </a:r>
            <a:r>
              <a:rPr lang="el-GR" altLang="el-GR" dirty="0" err="1" smtClean="0">
                <a:ea typeface="Arial Unicode MS" pitchFamily="34" charset="-128"/>
                <a:cs typeface="Arial Unicode MS" pitchFamily="34" charset="-128"/>
              </a:rPr>
              <a:t>τοπογραμμάτων</a:t>
            </a:r>
            <a:r>
              <a:rPr lang="el-GR" altLang="el-GR" dirty="0" smtClean="0">
                <a:ea typeface="Arial Unicode MS" pitchFamily="34" charset="-128"/>
                <a:cs typeface="Arial Unicode MS" pitchFamily="34" charset="-128"/>
              </a:rPr>
              <a:t>. Από αυτά προγραμματίζεται η διαφοροποίηση των </a:t>
            </a:r>
            <a:r>
              <a:rPr lang="en-US" altLang="el-GR" dirty="0" smtClean="0">
                <a:ea typeface="Arial Unicode MS" pitchFamily="34" charset="-128"/>
                <a:cs typeface="Arial Unicode MS" pitchFamily="34" charset="-128"/>
              </a:rPr>
              <a:t>mA </a:t>
            </a:r>
            <a:r>
              <a:rPr lang="el-GR" altLang="el-GR" dirty="0" smtClean="0">
                <a:ea typeface="Arial Unicode MS" pitchFamily="34" charset="-128"/>
                <a:cs typeface="Arial Unicode MS" pitchFamily="34" charset="-128"/>
              </a:rPr>
              <a:t>κατά μήκος του ασθενούς  κατά τη διάρκεια της περιστροφής της λυχνίας. </a:t>
            </a:r>
          </a:p>
          <a:p>
            <a:pPr eaLnBrk="1" hangingPunct="1"/>
            <a:r>
              <a:rPr lang="el-GR" altLang="el-GR" dirty="0" smtClean="0">
                <a:ea typeface="Arial Unicode MS" pitchFamily="34" charset="-128"/>
                <a:cs typeface="Arial Unicode MS" pitchFamily="34" charset="-128"/>
              </a:rPr>
              <a:t>Δυνατότητες διόρθωσης σε πραγματικό χρόνο των </a:t>
            </a:r>
            <a:r>
              <a:rPr lang="en-US" altLang="el-GR" dirty="0" smtClean="0">
                <a:ea typeface="Arial Unicode MS" pitchFamily="34" charset="-128"/>
                <a:cs typeface="Arial Unicode MS" pitchFamily="34" charset="-128"/>
              </a:rPr>
              <a:t>mA</a:t>
            </a:r>
          </a:p>
          <a:p>
            <a:pPr eaLnBrk="1" hangingPunct="1"/>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4" name="Τίτλος 3"/>
          <p:cNvSpPr>
            <a:spLocks noGrp="1"/>
          </p:cNvSpPr>
          <p:nvPr>
            <p:ph type="title"/>
          </p:nvPr>
        </p:nvSpPr>
        <p:spPr/>
        <p:txBody>
          <a:bodyPr/>
          <a:lstStyle/>
          <a:p>
            <a:r>
              <a:rPr lang="el-GR" dirty="0"/>
              <a:t>Δυνατότητες περιορισμού δόσης </a:t>
            </a:r>
          </a:p>
        </p:txBody>
      </p:sp>
    </p:spTree>
    <p:extLst>
      <p:ext uri="{BB962C8B-B14F-4D97-AF65-F5344CB8AC3E}">
        <p14:creationId xmlns:p14="http://schemas.microsoft.com/office/powerpoint/2010/main" xmlns="" val="3239904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23528" y="1268760"/>
            <a:ext cx="8424936" cy="5256584"/>
          </a:xfrm>
        </p:spPr>
        <p:txBody>
          <a:bodyPr>
            <a:normAutofit fontScale="92500" lnSpcReduction="10000"/>
          </a:bodyPr>
          <a:lstStyle/>
          <a:p>
            <a:pPr eaLnBrk="1" hangingPunct="1">
              <a:lnSpc>
                <a:spcPct val="100000"/>
              </a:lnSpc>
            </a:pPr>
            <a:r>
              <a:rPr lang="el-GR" altLang="el-GR" sz="2800" dirty="0" smtClean="0">
                <a:ea typeface="Arial Unicode MS" pitchFamily="34" charset="-128"/>
                <a:cs typeface="Arial Unicode MS" pitchFamily="34" charset="-128"/>
              </a:rPr>
              <a:t>Πάχος τομής </a:t>
            </a:r>
          </a:p>
          <a:p>
            <a:pPr lvl="1">
              <a:lnSpc>
                <a:spcPct val="100000"/>
              </a:lnSpc>
            </a:pPr>
            <a:r>
              <a:rPr lang="el-GR" altLang="el-GR" sz="2400" dirty="0" smtClean="0">
                <a:ea typeface="Arial Unicode MS" pitchFamily="34" charset="-128"/>
                <a:cs typeface="Arial Unicode MS" pitchFamily="34" charset="-128"/>
              </a:rPr>
              <a:t>Οι λεπτότερες τομές </a:t>
            </a:r>
            <a:r>
              <a:rPr lang="el-GR" altLang="el-GR" dirty="0" smtClean="0">
                <a:ea typeface="Arial Unicode MS" pitchFamily="34" charset="-128"/>
                <a:cs typeface="Arial Unicode MS" pitchFamily="34" charset="-128"/>
              </a:rPr>
              <a:t>έχουν εμφανή θόρυβο </a:t>
            </a:r>
            <a:r>
              <a:rPr lang="el-GR" altLang="el-GR" dirty="0" smtClean="0">
                <a:ea typeface="Arial Unicode MS" pitchFamily="34" charset="-128"/>
                <a:cs typeface="Arial Unicode MS" pitchFamily="34" charset="-128"/>
              </a:rPr>
              <a:t>(δηλ. τη  σταθερά απόκλιση του </a:t>
            </a:r>
            <a:r>
              <a:rPr lang="en-US" altLang="el-GR" dirty="0" smtClean="0">
                <a:ea typeface="Arial Unicode MS" pitchFamily="34" charset="-128"/>
                <a:cs typeface="Arial Unicode MS" pitchFamily="34" charset="-128"/>
              </a:rPr>
              <a:t>HU</a:t>
            </a:r>
            <a:r>
              <a:rPr lang="el-GR" altLang="el-GR" dirty="0" smtClean="0">
                <a:ea typeface="Arial Unicode MS" pitchFamily="34" charset="-128"/>
                <a:cs typeface="Arial Unicode MS" pitchFamily="34" charset="-128"/>
              </a:rPr>
              <a:t>) επειδή το σήμα είναι χαμηλό</a:t>
            </a:r>
            <a:endParaRPr lang="el-GR" altLang="el-GR" sz="2400" dirty="0" smtClean="0">
              <a:ea typeface="Arial Unicode MS" pitchFamily="34" charset="-128"/>
              <a:cs typeface="Arial Unicode MS" pitchFamily="34" charset="-128"/>
            </a:endParaRPr>
          </a:p>
          <a:p>
            <a:pPr lvl="1" eaLnBrk="1" hangingPunct="1">
              <a:lnSpc>
                <a:spcPct val="100000"/>
              </a:lnSpc>
            </a:pPr>
            <a:r>
              <a:rPr lang="el-GR" altLang="el-GR" sz="2400" dirty="0" smtClean="0">
                <a:ea typeface="Arial Unicode MS" pitchFamily="34" charset="-128"/>
                <a:cs typeface="Arial Unicode MS" pitchFamily="34" charset="-128"/>
              </a:rPr>
              <a:t>Θόρυβος = </a:t>
            </a:r>
            <a:r>
              <a:rPr lang="en-US" altLang="el-GR" sz="2400" dirty="0" smtClean="0">
                <a:ea typeface="Arial Unicode MS" pitchFamily="34" charset="-128"/>
                <a:cs typeface="Arial Unicode MS" pitchFamily="34" charset="-128"/>
              </a:rPr>
              <a:t>1/√</a:t>
            </a:r>
            <a:r>
              <a:rPr lang="en-US" altLang="el-GR" sz="2400" i="1" dirty="0" smtClean="0">
                <a:ea typeface="Arial Unicode MS" pitchFamily="34" charset="-128"/>
                <a:cs typeface="Arial Unicode MS" pitchFamily="34" charset="-128"/>
              </a:rPr>
              <a:t>T</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 </a:t>
            </a:r>
            <a:r>
              <a:rPr lang="en-US" altLang="el-GR" sz="2400" dirty="0" smtClean="0">
                <a:ea typeface="Arial Unicode MS" pitchFamily="34" charset="-128"/>
                <a:cs typeface="Arial Unicode MS" pitchFamily="34" charset="-128"/>
              </a:rPr>
              <a:t> </a:t>
            </a:r>
            <a:r>
              <a:rPr lang="en-US" altLang="el-GR" sz="2400" i="1" dirty="0" smtClean="0">
                <a:ea typeface="Arial Unicode MS" pitchFamily="34" charset="-128"/>
                <a:cs typeface="Arial Unicode MS" pitchFamily="34" charset="-128"/>
              </a:rPr>
              <a:t>T</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 = πάχος τομής </a:t>
            </a:r>
          </a:p>
          <a:p>
            <a:pPr lvl="1" eaLnBrk="1" hangingPunct="1">
              <a:lnSpc>
                <a:spcPct val="100000"/>
              </a:lnSpc>
            </a:pPr>
            <a:r>
              <a:rPr lang="el-GR" altLang="el-GR" sz="2400" dirty="0" smtClean="0">
                <a:ea typeface="Arial Unicode MS" pitchFamily="34" charset="-128"/>
                <a:cs typeface="Arial Unicode MS" pitchFamily="34" charset="-128"/>
              </a:rPr>
              <a:t>Θόρυβος τομής </a:t>
            </a:r>
            <a:r>
              <a:rPr lang="en-US" altLang="el-GR" sz="2400" dirty="0" smtClean="0">
                <a:ea typeface="Arial Unicode MS" pitchFamily="34" charset="-128"/>
                <a:cs typeface="Arial Unicode MS" pitchFamily="34" charset="-128"/>
              </a:rPr>
              <a:t>10-mm</a:t>
            </a:r>
            <a:r>
              <a:rPr lang="el-GR" altLang="el-GR" sz="2400" dirty="0" smtClean="0">
                <a:ea typeface="Arial Unicode MS" pitchFamily="34" charset="-128"/>
                <a:cs typeface="Arial Unicode MS" pitchFamily="34" charset="-128"/>
              </a:rPr>
              <a:t> = θόρυβο </a:t>
            </a:r>
            <a:r>
              <a:rPr lang="en-US" altLang="el-GR" sz="2400" dirty="0" smtClean="0">
                <a:ea typeface="Arial Unicode MS" pitchFamily="34" charset="-128"/>
                <a:cs typeface="Arial Unicode MS" pitchFamily="34" charset="-128"/>
              </a:rPr>
              <a:t>1-mm</a:t>
            </a:r>
            <a:r>
              <a:rPr lang="el-GR" altLang="el-GR" sz="2400" dirty="0" smtClean="0">
                <a:ea typeface="Arial Unicode MS" pitchFamily="34" charset="-128"/>
                <a:cs typeface="Arial Unicode MS" pitchFamily="34" charset="-128"/>
              </a:rPr>
              <a:t> πάχους / </a:t>
            </a:r>
            <a:r>
              <a:rPr lang="en-US" altLang="el-GR" sz="2400" dirty="0" smtClean="0">
                <a:ea typeface="Arial Unicode MS" pitchFamily="34" charset="-128"/>
                <a:cs typeface="Arial Unicode MS" pitchFamily="34" charset="-128"/>
              </a:rPr>
              <a:t>3.2 </a:t>
            </a:r>
            <a:r>
              <a:rPr lang="el-GR" altLang="el-GR" sz="2400" dirty="0" smtClean="0">
                <a:ea typeface="Arial Unicode MS" pitchFamily="34" charset="-128"/>
                <a:cs typeface="Arial Unicode MS" pitchFamily="34" charset="-128"/>
              </a:rPr>
              <a:t> </a:t>
            </a:r>
          </a:p>
          <a:p>
            <a:pPr lvl="1" eaLnBrk="1" hangingPunct="1">
              <a:lnSpc>
                <a:spcPct val="100000"/>
              </a:lnSpc>
            </a:pPr>
            <a:r>
              <a:rPr lang="el-GR" altLang="el-GR" sz="2400" dirty="0" smtClean="0">
                <a:ea typeface="Arial Unicode MS" pitchFamily="34" charset="-128"/>
                <a:cs typeface="Arial Unicode MS" pitchFamily="34" charset="-128"/>
              </a:rPr>
              <a:t>Αντιστάθμιση του θορύβου στις λεπτές τομές με αύξηση των </a:t>
            </a:r>
            <a:r>
              <a:rPr lang="en-US" altLang="el-GR" sz="2400" dirty="0" err="1" smtClean="0">
                <a:ea typeface="Arial Unicode MS" pitchFamily="34" charset="-128"/>
                <a:cs typeface="Arial Unicode MS" pitchFamily="34" charset="-128"/>
              </a:rPr>
              <a:t>mAs</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 και / ή των </a:t>
            </a:r>
            <a:r>
              <a:rPr lang="en-US" altLang="el-GR" sz="2400" dirty="0" smtClean="0">
                <a:ea typeface="Arial Unicode MS" pitchFamily="34" charset="-128"/>
                <a:cs typeface="Arial Unicode MS" pitchFamily="34" charset="-128"/>
              </a:rPr>
              <a:t>kV</a:t>
            </a:r>
            <a:endParaRPr lang="el-GR" altLang="el-GR" sz="2400" dirty="0" smtClean="0">
              <a:ea typeface="Arial Unicode MS" pitchFamily="34" charset="-128"/>
              <a:cs typeface="Arial Unicode MS" pitchFamily="34" charset="-128"/>
            </a:endParaRPr>
          </a:p>
          <a:p>
            <a:pPr eaLnBrk="1" hangingPunct="1">
              <a:lnSpc>
                <a:spcPct val="100000"/>
              </a:lnSpc>
            </a:pPr>
            <a:r>
              <a:rPr lang="el-GR" altLang="el-GR" sz="2800" dirty="0" smtClean="0">
                <a:ea typeface="Arial Unicode MS" pitchFamily="34" charset="-128"/>
                <a:cs typeface="Arial Unicode MS" pitchFamily="34" charset="-128"/>
              </a:rPr>
              <a:t>Αλγόριθμος ανασύνθεσης </a:t>
            </a:r>
          </a:p>
          <a:p>
            <a:pPr lvl="1" eaLnBrk="1" hangingPunct="1">
              <a:lnSpc>
                <a:spcPct val="100000"/>
              </a:lnSpc>
            </a:pPr>
            <a:r>
              <a:rPr lang="el-GR" altLang="el-GR" sz="2400" dirty="0" smtClean="0">
                <a:ea typeface="Arial Unicode MS" pitchFamily="34" charset="-128"/>
                <a:cs typeface="Arial Unicode MS" pitchFamily="34" charset="-128"/>
              </a:rPr>
              <a:t>Ο θόρυβος αυξάνεται με τη χρήση αλγορίθμων υψηλής ευκρίνειας – οστών </a:t>
            </a:r>
          </a:p>
          <a:p>
            <a:pPr lvl="1" eaLnBrk="1" hangingPunct="1">
              <a:lnSpc>
                <a:spcPct val="100000"/>
              </a:lnSpc>
            </a:pPr>
            <a:r>
              <a:rPr lang="el-GR" altLang="el-GR" sz="2400" dirty="0" smtClean="0">
                <a:ea typeface="Arial Unicode MS" pitchFamily="34" charset="-128"/>
                <a:cs typeface="Arial Unicode MS" pitchFamily="34" charset="-128"/>
              </a:rPr>
              <a:t>Επομένως το είδος του αλγόριθμου μπορεί έμμεσα να οδηγήσει σε αύξηση δόσης για αντιστάθμιση του θορύβου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4" name="Τίτλος 3"/>
          <p:cNvSpPr>
            <a:spLocks noGrp="1"/>
          </p:cNvSpPr>
          <p:nvPr>
            <p:ph type="title"/>
          </p:nvPr>
        </p:nvSpPr>
        <p:spPr/>
        <p:txBody>
          <a:bodyPr/>
          <a:lstStyle/>
          <a:p>
            <a:r>
              <a:rPr lang="el-GR" dirty="0"/>
              <a:t>Έμμεσες επιδράσεις στη δόση ακτινοβολίας </a:t>
            </a:r>
          </a:p>
        </p:txBody>
      </p:sp>
    </p:spTree>
    <p:extLst>
      <p:ext uri="{BB962C8B-B14F-4D97-AF65-F5344CB8AC3E}">
        <p14:creationId xmlns:p14="http://schemas.microsoft.com/office/powerpoint/2010/main" xmlns="" val="203743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5" name="Τίτλος 4"/>
          <p:cNvSpPr>
            <a:spLocks noGrp="1"/>
          </p:cNvSpPr>
          <p:nvPr>
            <p:ph type="title"/>
          </p:nvPr>
        </p:nvSpPr>
        <p:spPr>
          <a:xfrm>
            <a:off x="61784" y="2276872"/>
            <a:ext cx="9082215" cy="1008112"/>
          </a:xfrm>
        </p:spPr>
        <p:txBody>
          <a:bodyPr/>
          <a:lstStyle/>
          <a:p>
            <a:r>
              <a:rPr lang="el-GR" dirty="0"/>
              <a:t>Τρόποι μείωσης της δόσης</a:t>
            </a:r>
          </a:p>
        </p:txBody>
      </p:sp>
    </p:spTree>
    <p:extLst>
      <p:ext uri="{BB962C8B-B14F-4D97-AF65-F5344CB8AC3E}">
        <p14:creationId xmlns:p14="http://schemas.microsoft.com/office/powerpoint/2010/main" xmlns="" val="4003157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p:txBody>
          <a:bodyPr/>
          <a:lstStyle/>
          <a:p>
            <a:pPr eaLnBrk="1" hangingPunct="1"/>
            <a:r>
              <a:rPr lang="el-GR" altLang="el-GR" dirty="0" smtClean="0">
                <a:ea typeface="Arial Unicode MS" pitchFamily="34" charset="-128"/>
                <a:cs typeface="Arial Unicode MS" pitchFamily="34" charset="-128"/>
              </a:rPr>
              <a:t>Μείωση κατά 50% μειώνει επίσης τη δόση κατά το ίδιο ποσοστό, αλλά αυξάνει το θόρυβο κατά </a:t>
            </a:r>
            <a:r>
              <a:rPr lang="en-US" altLang="el-GR" dirty="0" smtClean="0">
                <a:ea typeface="Arial Unicode MS" pitchFamily="34" charset="-128"/>
                <a:cs typeface="Arial Unicode MS" pitchFamily="34" charset="-128"/>
              </a:rPr>
              <a:t>41% (1/√ 2 = 1.41). </a:t>
            </a:r>
            <a:endParaRPr lang="el-GR" altLang="el-GR" dirty="0" smtClean="0">
              <a:ea typeface="Arial Unicode MS" pitchFamily="34" charset="-128"/>
              <a:cs typeface="Arial Unicode MS" pitchFamily="34" charset="-128"/>
            </a:endParaRPr>
          </a:p>
          <a:p>
            <a:pPr eaLnBrk="1" hangingPunct="1"/>
            <a:r>
              <a:rPr lang="el-GR" altLang="el-GR" dirty="0" smtClean="0">
                <a:ea typeface="Arial Unicode MS" pitchFamily="34" charset="-128"/>
                <a:cs typeface="Arial Unicode MS" pitchFamily="34" charset="-128"/>
              </a:rPr>
              <a:t>Ανάλογα με τις κλινικές απαιτήσεις η μεταβολή του θορύβου μπορεί να είναι αποδεκτή ή μη </a:t>
            </a:r>
          </a:p>
          <a:p>
            <a:pPr lvl="1" eaLnBrk="1" hangingPunct="1"/>
            <a:r>
              <a:rPr lang="el-GR" altLang="el-GR" dirty="0" smtClean="0">
                <a:ea typeface="Arial Unicode MS" pitchFamily="34" charset="-128"/>
                <a:cs typeface="Arial Unicode MS" pitchFamily="34" charset="-128"/>
              </a:rPr>
              <a:t>πχ. στον πνεύμονα (υψηλό φυσικό </a:t>
            </a:r>
            <a:r>
              <a:rPr lang="en-US" altLang="el-GR" dirty="0" smtClean="0">
                <a:ea typeface="Arial Unicode MS" pitchFamily="34" charset="-128"/>
                <a:cs typeface="Arial Unicode MS" pitchFamily="34" charset="-128"/>
              </a:rPr>
              <a:t>contrast</a:t>
            </a:r>
            <a:r>
              <a:rPr lang="el-GR" altLang="el-GR" dirty="0" smtClean="0">
                <a:ea typeface="Arial Unicode MS" pitchFamily="34" charset="-128"/>
                <a:cs typeface="Arial Unicode MS" pitchFamily="34" charset="-128"/>
              </a:rPr>
              <a:t> βλάβης – πνεύμονα</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η παρουσία θορύβου δεν είναι όσο σημαντική είναι στο ήπαρ</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χαμηλό φυσικό </a:t>
            </a:r>
            <a:r>
              <a:rPr lang="en-US" altLang="el-GR" dirty="0" smtClean="0">
                <a:ea typeface="Arial Unicode MS" pitchFamily="34" charset="-128"/>
                <a:cs typeface="Arial Unicode MS" pitchFamily="34" charset="-128"/>
              </a:rPr>
              <a:t>contrast</a:t>
            </a:r>
            <a:r>
              <a:rPr lang="el-GR" altLang="el-GR" dirty="0" smtClean="0">
                <a:ea typeface="Arial Unicode MS" pitchFamily="34" charset="-128"/>
                <a:cs typeface="Arial Unicode MS" pitchFamily="34" charset="-128"/>
              </a:rPr>
              <a:t> βλάβης - ήπατος</a:t>
            </a:r>
            <a:r>
              <a:rPr lang="en-US" altLang="el-GR" dirty="0" smtClean="0">
                <a:ea typeface="Arial Unicode MS" pitchFamily="34" charset="-128"/>
                <a:cs typeface="Arial Unicode MS" pitchFamily="34" charset="-128"/>
              </a:rPr>
              <a:t>)</a:t>
            </a:r>
            <a:endParaRPr lang="el-GR" altLang="el-GR" dirty="0" smtClean="0">
              <a:ea typeface="Arial Unicode MS" pitchFamily="34" charset="-128"/>
              <a:cs typeface="Arial Unicode MS" pitchFamily="34" charset="-128"/>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4" name="Τίτλος 3"/>
          <p:cNvSpPr>
            <a:spLocks noGrp="1"/>
          </p:cNvSpPr>
          <p:nvPr>
            <p:ph type="title"/>
          </p:nvPr>
        </p:nvSpPr>
        <p:spPr/>
        <p:txBody>
          <a:bodyPr/>
          <a:lstStyle/>
          <a:p>
            <a:r>
              <a:rPr lang="el-GR" dirty="0"/>
              <a:t>Μείωση των </a:t>
            </a:r>
            <a:r>
              <a:rPr lang="en-US" dirty="0" err="1"/>
              <a:t>Milliamper</a:t>
            </a:r>
            <a:r>
              <a:rPr lang="en-US" dirty="0"/>
              <a:t>-Seconds</a:t>
            </a:r>
            <a:endParaRPr lang="el-GR" dirty="0"/>
          </a:p>
        </p:txBody>
      </p:sp>
    </p:spTree>
    <p:extLst>
      <p:ext uri="{BB962C8B-B14F-4D97-AF65-F5344CB8AC3E}">
        <p14:creationId xmlns:p14="http://schemas.microsoft.com/office/powerpoint/2010/main" xmlns="" val="180635694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lstStyle/>
          <a:p>
            <a:pPr eaLnBrk="1" hangingPunct="1"/>
            <a:r>
              <a:rPr lang="el-GR" altLang="el-GR" dirty="0" smtClean="0"/>
              <a:t>Μειώνει τη δόση στον ασθενή (</a:t>
            </a:r>
            <a:r>
              <a:rPr lang="el-GR" altLang="el-GR" u="sng" dirty="0" smtClean="0"/>
              <a:t>όταν όλες οι άλλες παράμετροι διατηρούνται σταθερές</a:t>
            </a:r>
            <a:r>
              <a:rPr lang="el-GR" altLang="el-GR" dirty="0" smtClean="0"/>
              <a:t>)</a:t>
            </a:r>
          </a:p>
          <a:p>
            <a:pPr eaLnBrk="1" hangingPunct="1"/>
            <a:r>
              <a:rPr lang="el-GR" altLang="el-GR" dirty="0" smtClean="0"/>
              <a:t>Όμως αυξάνει το πραγματικό πάχος τομής που οδηγεί σε μερική επικάλυψη εντός του </a:t>
            </a:r>
            <a:r>
              <a:rPr lang="en-US" altLang="el-GR" dirty="0" err="1" smtClean="0"/>
              <a:t>voxel</a:t>
            </a:r>
            <a:r>
              <a:rPr lang="el-GR" altLang="el-GR" dirty="0" smtClean="0"/>
              <a:t> (</a:t>
            </a:r>
            <a:r>
              <a:rPr lang="en-US" altLang="el-GR" dirty="0" smtClean="0"/>
              <a:t>partial volume averaging)</a:t>
            </a:r>
            <a:r>
              <a:rPr lang="el-GR" altLang="el-GR" dirty="0" smtClean="0"/>
              <a:t> που με τη σειρά του μπορεί να μειώσει το </a:t>
            </a:r>
            <a:r>
              <a:rPr lang="en-US" altLang="el-GR" dirty="0" smtClean="0"/>
              <a:t>contrast</a:t>
            </a:r>
            <a:r>
              <a:rPr lang="el-GR" altLang="el-GR" dirty="0" smtClean="0"/>
              <a:t> μεταξύ βλάβης και περιβάλλοντος</a:t>
            </a:r>
            <a:r>
              <a:rPr lang="en-US"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4" name="Τίτλος 3"/>
          <p:cNvSpPr>
            <a:spLocks noGrp="1"/>
          </p:cNvSpPr>
          <p:nvPr>
            <p:ph type="title"/>
          </p:nvPr>
        </p:nvSpPr>
        <p:spPr/>
        <p:txBody>
          <a:bodyPr/>
          <a:lstStyle/>
          <a:p>
            <a:r>
              <a:rPr lang="el-GR" dirty="0"/>
              <a:t>Αύξηση </a:t>
            </a:r>
            <a:r>
              <a:rPr lang="en-US" dirty="0"/>
              <a:t>Pitch</a:t>
            </a:r>
            <a:endParaRPr lang="el-GR" dirty="0"/>
          </a:p>
        </p:txBody>
      </p:sp>
    </p:spTree>
    <p:extLst>
      <p:ext uri="{BB962C8B-B14F-4D97-AF65-F5344CB8AC3E}">
        <p14:creationId xmlns:p14="http://schemas.microsoft.com/office/powerpoint/2010/main" xmlns="" val="1404107869"/>
      </p:ext>
    </p:extLst>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323528" y="1988840"/>
            <a:ext cx="8424936" cy="4320480"/>
          </a:xfrm>
        </p:spPr>
        <p:txBody>
          <a:bodyPr>
            <a:normAutofit/>
          </a:bodyPr>
          <a:lstStyle/>
          <a:p>
            <a:pPr eaLnBrk="1" hangingPunct="1"/>
            <a:r>
              <a:rPr lang="el-GR" altLang="el-GR" dirty="0" smtClean="0"/>
              <a:t>Η ποιότητα της εικόνας βελτιώνεται με την αύξηση της δόσης, σε αντίθεση με ότι συμβαίνει στην α/α (</a:t>
            </a:r>
            <a:r>
              <a:rPr lang="el-GR" altLang="el-GR" dirty="0" err="1" smtClean="0"/>
              <a:t>υπερέκθεση</a:t>
            </a:r>
            <a:r>
              <a:rPr lang="el-GR" altLang="el-GR" dirty="0" smtClean="0"/>
              <a:t>)</a:t>
            </a:r>
          </a:p>
          <a:p>
            <a:pPr eaLnBrk="1" hangingPunct="1"/>
            <a:r>
              <a:rPr lang="el-GR" altLang="el-GR" dirty="0" smtClean="0"/>
              <a:t>Αυτό εάν δεν ελεγχθεί οδηγεί σε υψηλές δόσεις ασθενούς, υψηλότερες από αυτές που είναι επαρκείς για διάγνωση</a:t>
            </a:r>
          </a:p>
          <a:p>
            <a:pPr eaLnBrk="1" hangingPunct="1"/>
            <a:r>
              <a:rPr lang="el-GR" altLang="el-GR" dirty="0" smtClean="0"/>
              <a:t>Προσπάθεια ανάπτυξης μεθόδων που θα λαμβάνουν υπόψη τη </a:t>
            </a:r>
            <a:r>
              <a:rPr lang="el-GR" altLang="el-GR" dirty="0" err="1" smtClean="0"/>
              <a:t>σωματοδομή</a:t>
            </a:r>
            <a:r>
              <a:rPr lang="el-GR" altLang="el-GR" dirty="0" smtClean="0"/>
              <a:t> (μέγεθος και βάρος) για τη ρύθμιση της δόσης.</a:t>
            </a:r>
          </a:p>
          <a:p>
            <a:pPr eaLnBrk="1" hangingPunct="1"/>
            <a:r>
              <a:rPr lang="el-GR" altLang="el-GR" dirty="0" smtClean="0"/>
              <a:t>Έχουν αναπτυχθεί ανάλογοι πίνακες έκθεσης </a:t>
            </a:r>
            <a:r>
              <a:rPr lang="en-US" altLang="el-GR" dirty="0" smtClean="0"/>
              <a:t>(</a:t>
            </a:r>
            <a:r>
              <a:rPr lang="en-US" altLang="el-GR" dirty="0" err="1" smtClean="0"/>
              <a:t>mAs</a:t>
            </a:r>
            <a:r>
              <a:rPr lang="en-US"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4" name="Τίτλος 3"/>
          <p:cNvSpPr>
            <a:spLocks noGrp="1"/>
          </p:cNvSpPr>
          <p:nvPr>
            <p:ph type="title"/>
          </p:nvPr>
        </p:nvSpPr>
        <p:spPr>
          <a:xfrm>
            <a:off x="61785" y="332656"/>
            <a:ext cx="9082215" cy="1224136"/>
          </a:xfrm>
        </p:spPr>
        <p:txBody>
          <a:bodyPr>
            <a:normAutofit/>
          </a:bodyPr>
          <a:lstStyle/>
          <a:p>
            <a:r>
              <a:rPr lang="el-GR" dirty="0"/>
              <a:t>Μεταβολή των </a:t>
            </a:r>
            <a:r>
              <a:rPr lang="el-GR" dirty="0" err="1"/>
              <a:t>Milliamper</a:t>
            </a:r>
            <a:r>
              <a:rPr lang="el-GR" dirty="0"/>
              <a:t>-</a:t>
            </a:r>
            <a:r>
              <a:rPr lang="el-GR" dirty="0" err="1"/>
              <a:t>Seconds</a:t>
            </a:r>
            <a:r>
              <a:rPr lang="el-GR" dirty="0"/>
              <a:t> </a:t>
            </a:r>
            <a:r>
              <a:rPr lang="el-GR" dirty="0" smtClean="0"/>
              <a:t/>
            </a:r>
            <a:br>
              <a:rPr lang="el-GR" dirty="0" smtClean="0"/>
            </a:br>
            <a:r>
              <a:rPr lang="el-GR" dirty="0" smtClean="0"/>
              <a:t>με </a:t>
            </a:r>
            <a:r>
              <a:rPr lang="el-GR" dirty="0"/>
              <a:t>το μέγεθος του ασθενούς</a:t>
            </a:r>
          </a:p>
        </p:txBody>
      </p:sp>
    </p:spTree>
    <p:extLst>
      <p:ext uri="{BB962C8B-B14F-4D97-AF65-F5344CB8AC3E}">
        <p14:creationId xmlns:p14="http://schemas.microsoft.com/office/powerpoint/2010/main" xmlns="" val="2909393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323528" y="1556792"/>
            <a:ext cx="8424936" cy="5040560"/>
          </a:xfrm>
        </p:spPr>
        <p:txBody>
          <a:bodyPr/>
          <a:lstStyle/>
          <a:p>
            <a:pPr eaLnBrk="1" hangingPunct="1">
              <a:defRPr/>
            </a:pPr>
            <a:r>
              <a:rPr lang="el-GR" dirty="0" smtClean="0">
                <a:ea typeface="Arial Unicode MS" pitchFamily="34" charset="-128"/>
                <a:cs typeface="Arial Unicode MS" pitchFamily="34" charset="-128"/>
              </a:rPr>
              <a:t>Οδηγεί σε μείωση δόσης και αύξηση του θορύβου</a:t>
            </a:r>
          </a:p>
          <a:p>
            <a:pPr eaLnBrk="1" hangingPunct="1">
              <a:defRPr/>
            </a:pPr>
            <a:r>
              <a:rPr lang="el-GR" dirty="0" smtClean="0">
                <a:ea typeface="Arial Unicode MS" pitchFamily="34" charset="-128"/>
                <a:cs typeface="Arial Unicode MS" pitchFamily="34" charset="-128"/>
              </a:rPr>
              <a:t>Επίσης οδηγεί σε μεταβολές της ΣΑ</a:t>
            </a:r>
          </a:p>
          <a:p>
            <a:pPr eaLnBrk="1" hangingPunct="1">
              <a:defRPr/>
            </a:pPr>
            <a:r>
              <a:rPr lang="el-GR" dirty="0" smtClean="0">
                <a:ea typeface="Arial Unicode MS" pitchFamily="34" charset="-128"/>
                <a:cs typeface="Arial Unicode MS" pitchFamily="34" charset="-128"/>
              </a:rPr>
              <a:t>Από το δείκτη </a:t>
            </a:r>
            <a:r>
              <a:rPr lang="en-US" dirty="0" smtClean="0">
                <a:ea typeface="Arial Unicode MS" pitchFamily="34" charset="-128"/>
                <a:cs typeface="Arial Unicode MS" pitchFamily="34" charset="-128"/>
              </a:rPr>
              <a:t>CTDI</a:t>
            </a:r>
            <a:r>
              <a:rPr lang="en-US" baseline="-25000" dirty="0" smtClean="0">
                <a:ea typeface="Arial Unicode MS" pitchFamily="34" charset="-128"/>
                <a:cs typeface="Arial Unicode MS" pitchFamily="34" charset="-128"/>
              </a:rPr>
              <a:t>100</a:t>
            </a:r>
            <a:r>
              <a:rPr lang="el-GR" baseline="-25000"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(όχι από τον </a:t>
            </a:r>
            <a:r>
              <a:rPr lang="en-US" dirty="0" smtClean="0">
                <a:ea typeface="Arial Unicode MS" pitchFamily="34" charset="-128"/>
                <a:cs typeface="Arial Unicode MS" pitchFamily="34" charset="-128"/>
              </a:rPr>
              <a:t>CTDI</a:t>
            </a:r>
            <a:r>
              <a:rPr lang="en-US" baseline="-25000" dirty="0" smtClean="0">
                <a:ea typeface="Arial Unicode MS" pitchFamily="34" charset="-128"/>
                <a:cs typeface="Arial Unicode MS" pitchFamily="34" charset="-128"/>
              </a:rPr>
              <a:t>w</a:t>
            </a:r>
            <a:r>
              <a:rPr lang="el-GR" dirty="0" smtClean="0">
                <a:ea typeface="Arial Unicode MS" pitchFamily="34" charset="-128"/>
                <a:cs typeface="Arial Unicode MS" pitchFamily="34" charset="-128"/>
              </a:rPr>
              <a:t>) φαίνεται ότι η διαβάθμιση της δόσης από την περιφέρεια στο κέντρο είναι μεγαλύτερη για τα χαμηλότερα </a:t>
            </a:r>
            <a:r>
              <a:rPr lang="en-US" dirty="0" smtClean="0">
                <a:ea typeface="Arial Unicode MS" pitchFamily="34" charset="-128"/>
                <a:cs typeface="Arial Unicode MS" pitchFamily="34" charset="-128"/>
              </a:rPr>
              <a:t>kV</a:t>
            </a:r>
            <a:r>
              <a:rPr lang="el-GR" dirty="0" smtClean="0">
                <a:ea typeface="Arial Unicode MS" pitchFamily="34" charset="-128"/>
                <a:cs typeface="Arial Unicode MS" pitchFamily="34" charset="-128"/>
              </a:rPr>
              <a:t> που σημαίνει υψηλότερη δόση ακτινοβολίας στο δέρμα από τη χρήση χαμηλών </a:t>
            </a:r>
            <a:r>
              <a:rPr lang="en-US" dirty="0" err="1" smtClean="0"/>
              <a:t>kVp</a:t>
            </a:r>
            <a:endParaRPr lang="en-US" dirty="0" smtClean="0">
              <a:ea typeface="Arial Unicode MS" pitchFamily="34" charset="-128"/>
              <a:cs typeface="Arial Unicode MS" pitchFamily="34" charset="-128"/>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4" name="Τίτλος 3"/>
          <p:cNvSpPr>
            <a:spLocks noGrp="1"/>
          </p:cNvSpPr>
          <p:nvPr>
            <p:ph type="title"/>
          </p:nvPr>
        </p:nvSpPr>
        <p:spPr/>
        <p:txBody>
          <a:bodyPr/>
          <a:lstStyle/>
          <a:p>
            <a:r>
              <a:rPr lang="el-GR" dirty="0"/>
              <a:t>Μείωση των </a:t>
            </a:r>
            <a:r>
              <a:rPr lang="en-US" dirty="0" err="1"/>
              <a:t>kVp</a:t>
            </a:r>
            <a:endParaRPr lang="el-GR" dirty="0"/>
          </a:p>
        </p:txBody>
      </p:sp>
    </p:spTree>
    <p:extLst>
      <p:ext uri="{BB962C8B-B14F-4D97-AF65-F5344CB8AC3E}">
        <p14:creationId xmlns:p14="http://schemas.microsoft.com/office/powerpoint/2010/main" xmlns="" val="385667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424936" cy="5256584"/>
          </a:xfrm>
        </p:spPr>
        <p:txBody>
          <a:bodyPr>
            <a:normAutofit/>
          </a:bodyPr>
          <a:lstStyle/>
          <a:p>
            <a:pPr marL="521208" indent="-457200">
              <a:lnSpc>
                <a:spcPct val="105000"/>
              </a:lnSpc>
              <a:defRPr/>
            </a:pPr>
            <a:r>
              <a:rPr lang="el-GR" dirty="0"/>
              <a:t>Λαμβάνει υπόψη τον τύπο του ιστού που έχει απορροφήσει τη δόση και προσπαθεί να αποδώσει τη δόση που απορροφήθηκε αναφορικά προς τα στοχαστικά της αποτελέσματα </a:t>
            </a:r>
          </a:p>
          <a:p>
            <a:pPr marL="521208" indent="-457200">
              <a:lnSpc>
                <a:spcPct val="105000"/>
              </a:lnSpc>
              <a:defRPr/>
            </a:pPr>
            <a:r>
              <a:rPr lang="el-GR" dirty="0"/>
              <a:t>Χρησιμοποιεί συντελεστές επιβάρυνσης που ποικίλουν ανάλογα με </a:t>
            </a:r>
            <a:r>
              <a:rPr lang="el-GR" dirty="0" smtClean="0"/>
              <a:t>την ακτινοευαισθησία </a:t>
            </a:r>
            <a:r>
              <a:rPr lang="el-GR" dirty="0"/>
              <a:t>των ιστών </a:t>
            </a:r>
          </a:p>
          <a:p>
            <a:pPr marL="521208" indent="-457200">
              <a:lnSpc>
                <a:spcPct val="105000"/>
              </a:lnSpc>
              <a:defRPr/>
            </a:pPr>
            <a:r>
              <a:rPr lang="el-GR" dirty="0"/>
              <a:t>Οι συντελεστές επιβάρυνσης για κάθε όργανο έχουν καθορισθεί  στην </a:t>
            </a:r>
            <a:r>
              <a:rPr lang="en-US" dirty="0" smtClean="0"/>
              <a:t>60</a:t>
            </a:r>
            <a:r>
              <a:rPr lang="el-GR" baseline="30000" dirty="0" smtClean="0"/>
              <a:t>η</a:t>
            </a:r>
            <a:r>
              <a:rPr lang="el-GR" dirty="0" smtClean="0"/>
              <a:t> έκδοση της </a:t>
            </a:r>
            <a:r>
              <a:rPr lang="en-US" dirty="0"/>
              <a:t>International Commission on Radiological Protection (ICRP) </a:t>
            </a:r>
            <a:endParaRPr lang="el-GR" dirty="0"/>
          </a:p>
          <a:p>
            <a:pPr marL="521208" indent="-457200">
              <a:lnSpc>
                <a:spcPct val="105000"/>
              </a:lnSpc>
              <a:defRPr/>
            </a:pPr>
            <a:r>
              <a:rPr lang="el-GR" dirty="0"/>
              <a:t>Μετράται σε </a:t>
            </a:r>
            <a:r>
              <a:rPr lang="en-US" dirty="0" err="1" smtClean="0"/>
              <a:t>Sievert</a:t>
            </a:r>
            <a:r>
              <a:rPr lang="en-US" dirty="0" smtClean="0"/>
              <a:t> </a:t>
            </a:r>
            <a:r>
              <a:rPr lang="en-US" dirty="0"/>
              <a:t>(</a:t>
            </a:r>
            <a:r>
              <a:rPr lang="en-US" dirty="0" err="1"/>
              <a:t>Sv</a:t>
            </a:r>
            <a:r>
              <a:rPr lang="en-US" dirty="0"/>
              <a:t>) </a:t>
            </a:r>
            <a:r>
              <a:rPr lang="el-GR" dirty="0"/>
              <a:t>ή</a:t>
            </a:r>
            <a:r>
              <a:rPr lang="en-US" dirty="0"/>
              <a:t> rem. </a:t>
            </a:r>
            <a:endParaRPr lang="el-GR" dirty="0"/>
          </a:p>
          <a:p>
            <a:pPr marL="521208" indent="-457200">
              <a:lnSpc>
                <a:spcPct val="105000"/>
              </a:lnSpc>
              <a:defRPr/>
            </a:pPr>
            <a:r>
              <a:rPr lang="el-GR" dirty="0"/>
              <a:t>1</a:t>
            </a:r>
            <a:r>
              <a:rPr lang="en-US" dirty="0"/>
              <a:t>00 </a:t>
            </a:r>
            <a:r>
              <a:rPr lang="en-US" dirty="0" err="1"/>
              <a:t>rem</a:t>
            </a:r>
            <a:r>
              <a:rPr lang="en-US" dirty="0"/>
              <a:t> = 1 </a:t>
            </a:r>
            <a:r>
              <a:rPr lang="en-US" dirty="0" err="1"/>
              <a:t>Sv</a:t>
            </a:r>
            <a:r>
              <a:rPr lang="en-US" dirty="0"/>
              <a:t>. </a:t>
            </a:r>
          </a:p>
        </p:txBody>
      </p:sp>
      <p:sp>
        <p:nvSpPr>
          <p:cNvPr id="4" name="Τίτλος 3"/>
          <p:cNvSpPr>
            <a:spLocks noGrp="1"/>
          </p:cNvSpPr>
          <p:nvPr>
            <p:ph type="title"/>
          </p:nvPr>
        </p:nvSpPr>
        <p:spPr>
          <a:xfrm>
            <a:off x="61785" y="116632"/>
            <a:ext cx="8542664" cy="1224136"/>
          </a:xfrm>
        </p:spPr>
        <p:txBody>
          <a:bodyPr>
            <a:normAutofit/>
          </a:bodyPr>
          <a:lstStyle/>
          <a:p>
            <a:r>
              <a:rPr lang="el-GR" dirty="0"/>
              <a:t>Ισοδύναμη </a:t>
            </a:r>
            <a:r>
              <a:rPr lang="el-GR" dirty="0" smtClean="0"/>
              <a:t>δόση - </a:t>
            </a:r>
            <a:r>
              <a:rPr lang="en-US" dirty="0" smtClean="0"/>
              <a:t>Effective </a:t>
            </a:r>
            <a:r>
              <a:rPr lang="en-US" dirty="0"/>
              <a:t>Dose</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2616511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pPr eaLnBrk="1" hangingPunct="1"/>
            <a:r>
              <a:rPr lang="el-GR" altLang="el-GR" i="1" dirty="0" smtClean="0"/>
              <a:t>Ισοδύναμη (</a:t>
            </a:r>
            <a:r>
              <a:rPr lang="en-US" altLang="el-GR" i="1" dirty="0" smtClean="0"/>
              <a:t>effective</a:t>
            </a:r>
            <a:r>
              <a:rPr lang="el-GR" altLang="el-GR" i="1" dirty="0" smtClean="0"/>
              <a:t>)</a:t>
            </a:r>
            <a:r>
              <a:rPr lang="en-US" altLang="el-GR" i="1" dirty="0" smtClean="0"/>
              <a:t> </a:t>
            </a:r>
            <a:r>
              <a:rPr lang="el-GR" altLang="el-GR" i="1" dirty="0" smtClean="0"/>
              <a:t>δόση </a:t>
            </a:r>
            <a:r>
              <a:rPr lang="el-GR" altLang="el-GR" dirty="0" smtClean="0"/>
              <a:t>= δόσεις σε όργανα που λαμβάνουν υπόψη την ευαισθησία κάθε οργάνου στην ακτινοβολία</a:t>
            </a:r>
          </a:p>
          <a:p>
            <a:pPr eaLnBrk="1" hangingPunct="1"/>
            <a:r>
              <a:rPr lang="el-GR" altLang="el-GR" dirty="0" smtClean="0"/>
              <a:t>Ο υπολογισμός γίνεται με διάφορους τρόπους σε ομοιώματα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4" name="Τίτλος 3"/>
          <p:cNvSpPr>
            <a:spLocks noGrp="1"/>
          </p:cNvSpPr>
          <p:nvPr>
            <p:ph type="title"/>
          </p:nvPr>
        </p:nvSpPr>
        <p:spPr/>
        <p:txBody>
          <a:bodyPr/>
          <a:lstStyle/>
          <a:p>
            <a:r>
              <a:rPr lang="el-GR" dirty="0"/>
              <a:t>Υπολογισμός της </a:t>
            </a:r>
            <a:r>
              <a:rPr lang="el-GR" dirty="0" smtClean="0"/>
              <a:t>ισοδύναμης δόσης </a:t>
            </a:r>
            <a:endParaRPr lang="el-GR" dirty="0"/>
          </a:p>
        </p:txBody>
      </p:sp>
    </p:spTree>
    <p:extLst>
      <p:ext uri="{BB962C8B-B14F-4D97-AF65-F5344CB8AC3E}">
        <p14:creationId xmlns:p14="http://schemas.microsoft.com/office/powerpoint/2010/main" xmlns="" val="2193946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l-GR" dirty="0" smtClean="0"/>
              <a:t>Γραμμές θορύβου </a:t>
            </a:r>
            <a:r>
              <a:rPr lang="el-GR" sz="3000" b="0" dirty="0" smtClean="0"/>
              <a:t>1/2</a:t>
            </a:r>
            <a:endParaRPr lang="en-US" sz="3000" b="0" dirty="0"/>
          </a:p>
        </p:txBody>
      </p:sp>
      <p:sp>
        <p:nvSpPr>
          <p:cNvPr id="3" name="Content Placeholder 2"/>
          <p:cNvSpPr>
            <a:spLocks noGrp="1"/>
          </p:cNvSpPr>
          <p:nvPr>
            <p:ph idx="1"/>
          </p:nvPr>
        </p:nvSpPr>
        <p:spPr/>
        <p:txBody>
          <a:bodyPr>
            <a:normAutofit/>
          </a:bodyPr>
          <a:lstStyle/>
          <a:p>
            <a:pPr marL="521208" indent="-457200">
              <a:defRPr/>
            </a:pPr>
            <a:r>
              <a:rPr lang="el-GR" dirty="0"/>
              <a:t>Η απεικόνιση του θορύβου προσανατολίζεται κατά μήκος της υψηλότερης απορρόφησης γιατί στην κατεύθυνση αυτή μόνο μικρός αριθμός φωτονίων φθάνει στον ανιχνευτή </a:t>
            </a:r>
          </a:p>
          <a:p>
            <a:pPr marL="521208" indent="-457200">
              <a:defRPr/>
            </a:pPr>
            <a:r>
              <a:rPr lang="el-GR" dirty="0"/>
              <a:t>Απεικονίζεται  με γραμμώσεις όταν η απορρόφηση είναι διαφορετική στην πρόσθια και πλάγια κατεύθυνση (πχ ώμοι και πύελος) </a:t>
            </a:r>
          </a:p>
          <a:p>
            <a:pPr marL="521208" indent="-457200">
              <a:defRPr/>
            </a:pPr>
            <a:r>
              <a:rPr lang="el-GR" dirty="0"/>
              <a:t>Με χρήση σταθερού </a:t>
            </a:r>
            <a:r>
              <a:rPr lang="en-US" dirty="0" err="1"/>
              <a:t>mA</a:t>
            </a:r>
            <a:r>
              <a:rPr lang="en-US" dirty="0"/>
              <a:t> </a:t>
            </a:r>
            <a:r>
              <a:rPr lang="el-GR" dirty="0"/>
              <a:t>για την πλάγια θέση ο ασθενής θα λάβει υψηλότερη από την απαιτούμενη δόση για ικανοποιητική απεικόνιση στην πρόσθια κατεύθυνση</a:t>
            </a:r>
          </a:p>
          <a:p>
            <a:pPr marL="521208" indent="-457200">
              <a:defRPr/>
            </a:pPr>
            <a:r>
              <a:rPr lang="el-GR" dirty="0"/>
              <a:t>Το ίδιο ισχύει και για διαφορές στον επιμήκη άξονα –Ζ</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xmlns="" val="406191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Γραμμές θορύβου </a:t>
            </a:r>
            <a:r>
              <a:rPr lang="el-GR" sz="3000" b="0" dirty="0" smtClean="0"/>
              <a:t>2/2</a:t>
            </a:r>
            <a:endParaRPr lang="el-GR" dirty="0"/>
          </a:p>
        </p:txBody>
      </p:sp>
      <p:sp>
        <p:nvSpPr>
          <p:cNvPr id="58370" name="Content Placeholder 2"/>
          <p:cNvSpPr>
            <a:spLocks noGrp="1"/>
          </p:cNvSpPr>
          <p:nvPr>
            <p:ph idx="1"/>
          </p:nvPr>
        </p:nvSpPr>
        <p:spPr>
          <a:xfrm>
            <a:off x="323528" y="2276872"/>
            <a:ext cx="3888432" cy="4320480"/>
          </a:xfrm>
        </p:spPr>
        <p:txBody>
          <a:bodyPr/>
          <a:lstStyle/>
          <a:p>
            <a:pPr eaLnBrk="1" hangingPunct="1"/>
            <a:r>
              <a:rPr lang="el-GR" altLang="el-GR" dirty="0" smtClean="0"/>
              <a:t>Γραμμές θορύβου στους ώμους</a:t>
            </a:r>
          </a:p>
          <a:p>
            <a:pPr eaLnBrk="1" hangingPunct="1"/>
            <a:r>
              <a:rPr lang="el-GR" altLang="el-GR" dirty="0" smtClean="0"/>
              <a:t>(</a:t>
            </a:r>
            <a:r>
              <a:rPr lang="en-US" altLang="el-GR" dirty="0" smtClean="0"/>
              <a:t>photon starvation artifact)</a:t>
            </a:r>
          </a:p>
        </p:txBody>
      </p:sp>
      <p:pic>
        <p:nvPicPr>
          <p:cNvPr id="5837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4663" y="1059904"/>
            <a:ext cx="4567237"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2" name="Rectangle 4"/>
          <p:cNvSpPr>
            <a:spLocks noChangeArrowheads="1"/>
          </p:cNvSpPr>
          <p:nvPr/>
        </p:nvSpPr>
        <p:spPr bwMode="auto">
          <a:xfrm>
            <a:off x="4289588" y="6165304"/>
            <a:ext cx="24837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eaLnBrk="1" hangingPunct="1">
              <a:spcBef>
                <a:spcPct val="0"/>
              </a:spcBef>
              <a:buClrTx/>
              <a:buSzTx/>
              <a:buFontTx/>
              <a:buNone/>
            </a:pPr>
            <a:r>
              <a:rPr lang="en-US" altLang="el-GR" sz="1200" b="1" dirty="0">
                <a:solidFill>
                  <a:schemeClr val="bg1">
                    <a:lumMod val="75000"/>
                  </a:schemeClr>
                </a:solidFill>
                <a:latin typeface="+mn-lt"/>
                <a:hlinkClick r:id="rId3"/>
              </a:rPr>
              <a:t>European Journal of Radiology</a:t>
            </a:r>
            <a:r>
              <a:rPr lang="en-US" altLang="el-GR" sz="1200" dirty="0">
                <a:solidFill>
                  <a:schemeClr val="bg1">
                    <a:lumMod val="75000"/>
                  </a:schemeClr>
                </a:solidFill>
                <a:latin typeface="+mn-lt"/>
              </a:rPr>
              <a:t/>
            </a:r>
            <a:br>
              <a:rPr lang="en-US" altLang="el-GR" sz="1200" dirty="0">
                <a:solidFill>
                  <a:schemeClr val="bg1">
                    <a:lumMod val="75000"/>
                  </a:schemeClr>
                </a:solidFill>
                <a:latin typeface="+mn-lt"/>
              </a:rPr>
            </a:br>
            <a:r>
              <a:rPr lang="en-US" altLang="el-GR" sz="1200" dirty="0">
                <a:solidFill>
                  <a:schemeClr val="bg1">
                    <a:lumMod val="75000"/>
                  </a:schemeClr>
                </a:solidFill>
                <a:latin typeface="+mn-lt"/>
                <a:hlinkClick r:id="rId4"/>
              </a:rPr>
              <a:t>Volume 76, Issue 1</a:t>
            </a:r>
            <a:r>
              <a:rPr lang="en-US" altLang="el-GR" sz="1200" dirty="0">
                <a:solidFill>
                  <a:schemeClr val="bg1">
                    <a:lumMod val="75000"/>
                  </a:schemeClr>
                </a:solidFill>
                <a:latin typeface="+mn-lt"/>
              </a:rPr>
              <a:t>, October 2010</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xmlns="" val="2587173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p:txBody>
          <a:bodyPr/>
          <a:lstStyle/>
          <a:p>
            <a:pPr eaLnBrk="1" hangingPunct="1">
              <a:lnSpc>
                <a:spcPct val="90000"/>
              </a:lnSpc>
            </a:pPr>
            <a:r>
              <a:rPr lang="el-GR" altLang="el-GR" smtClean="0"/>
              <a:t>Συστήματα αυτόματου ελέγχου της έκθεσης προσαρμόζουν τα </a:t>
            </a:r>
            <a:r>
              <a:rPr lang="en-US" altLang="el-GR" smtClean="0"/>
              <a:t>mA </a:t>
            </a:r>
            <a:r>
              <a:rPr lang="el-GR" altLang="el-GR" smtClean="0"/>
              <a:t>ανάλογα με το πάχος του σώματος επιμήκως -Ζ, αλλά και εντός τομής ώστε να επιτύχουμε ανεκτά επίπεδα θορύβου και χαμηλότερες δόσεις </a:t>
            </a:r>
          </a:p>
          <a:p>
            <a:pPr eaLnBrk="1" hangingPunct="1">
              <a:lnSpc>
                <a:spcPct val="90000"/>
              </a:lnSpc>
            </a:pPr>
            <a:r>
              <a:rPr lang="el-GR" altLang="el-GR" smtClean="0"/>
              <a:t>Υπάρχουν 3 μέθοδοι εφαρμογής</a:t>
            </a:r>
          </a:p>
          <a:p>
            <a:pPr lvl="1" eaLnBrk="1" hangingPunct="1">
              <a:lnSpc>
                <a:spcPct val="90000"/>
              </a:lnSpc>
            </a:pPr>
            <a:r>
              <a:rPr lang="el-GR" altLang="el-GR" smtClean="0"/>
              <a:t>Με βάση το μέγεθος του ασθενούς</a:t>
            </a:r>
          </a:p>
          <a:p>
            <a:pPr lvl="1" eaLnBrk="1" hangingPunct="1">
              <a:lnSpc>
                <a:spcPct val="90000"/>
              </a:lnSpc>
            </a:pPr>
            <a:r>
              <a:rPr lang="el-GR" altLang="el-GR" smtClean="0"/>
              <a:t>Περιστροφική</a:t>
            </a:r>
          </a:p>
          <a:p>
            <a:pPr lvl="1" eaLnBrk="1" hangingPunct="1">
              <a:lnSpc>
                <a:spcPct val="90000"/>
              </a:lnSpc>
            </a:pPr>
            <a:r>
              <a:rPr lang="el-GR" altLang="el-GR" smtClean="0"/>
              <a:t>3-Δ</a:t>
            </a:r>
            <a:endParaRPr lang="en-US" altLang="el-GR"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4" name="Τίτλος 3"/>
          <p:cNvSpPr>
            <a:spLocks noGrp="1"/>
          </p:cNvSpPr>
          <p:nvPr>
            <p:ph type="title"/>
          </p:nvPr>
        </p:nvSpPr>
        <p:spPr/>
        <p:txBody>
          <a:bodyPr/>
          <a:lstStyle/>
          <a:p>
            <a:r>
              <a:rPr lang="el-GR" dirty="0"/>
              <a:t>Συστήματα </a:t>
            </a:r>
            <a:r>
              <a:rPr lang="en-US" dirty="0"/>
              <a:t>AEC</a:t>
            </a:r>
            <a:endParaRPr lang="el-GR" dirty="0"/>
          </a:p>
        </p:txBody>
      </p:sp>
    </p:spTree>
    <p:extLst>
      <p:ext uri="{BB962C8B-B14F-4D97-AF65-F5344CB8AC3E}">
        <p14:creationId xmlns:p14="http://schemas.microsoft.com/office/powerpoint/2010/main" xmlns="" val="1987531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23528" y="1340768"/>
            <a:ext cx="8424936" cy="4896544"/>
          </a:xfrm>
        </p:spPr>
        <p:txBody>
          <a:bodyPr/>
          <a:lstStyle/>
          <a:p>
            <a:pPr eaLnBrk="1" hangingPunct="1"/>
            <a:r>
              <a:rPr lang="el-GR" altLang="el-GR" sz="2400" dirty="0" smtClean="0">
                <a:ea typeface="Arial Unicode MS" pitchFamily="34" charset="-128"/>
                <a:cs typeface="Arial Unicode MS" pitchFamily="34" charset="-128"/>
              </a:rPr>
              <a:t>Στην ΥΤ ο ασθενής εκτίθεται σε εισερχόμενη και εξερχόμενη ακτινοβολία η οποία κατανέμεται ομοιογενέστερα και με μεγαλύτερη ένταση σε μικρόσωμους ασθενείς </a:t>
            </a:r>
          </a:p>
          <a:p>
            <a:pPr eaLnBrk="1" hangingPunct="1"/>
            <a:r>
              <a:rPr lang="el-GR" altLang="el-GR" sz="2400" dirty="0" smtClean="0">
                <a:ea typeface="Arial Unicode MS" pitchFamily="34" charset="-128"/>
                <a:cs typeface="Arial Unicode MS" pitchFamily="34" charset="-128"/>
              </a:rPr>
              <a:t>Το σύστημα </a:t>
            </a:r>
            <a:r>
              <a:rPr lang="en-US" altLang="el-GR" sz="2400" dirty="0" smtClean="0">
                <a:ea typeface="Arial Unicode MS" pitchFamily="34" charset="-128"/>
                <a:cs typeface="Arial Unicode MS" pitchFamily="34" charset="-128"/>
              </a:rPr>
              <a:t>AEC </a:t>
            </a:r>
            <a:r>
              <a:rPr lang="el-GR" altLang="el-GR" sz="2400" dirty="0" smtClean="0">
                <a:ea typeface="Arial Unicode MS" pitchFamily="34" charset="-128"/>
                <a:cs typeface="Arial Unicode MS" pitchFamily="34" charset="-128"/>
              </a:rPr>
              <a:t>προσαρμόζει τα </a:t>
            </a:r>
            <a:r>
              <a:rPr lang="en-US" altLang="el-GR" sz="2400" dirty="0" err="1" smtClean="0">
                <a:ea typeface="Arial Unicode MS" pitchFamily="34" charset="-128"/>
                <a:cs typeface="Arial Unicode MS" pitchFamily="34" charset="-128"/>
              </a:rPr>
              <a:t>mAs</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ανάλογα με τη συνολική </a:t>
            </a:r>
            <a:r>
              <a:rPr lang="el-GR" altLang="el-GR" sz="2400" dirty="0" err="1" smtClean="0">
                <a:ea typeface="Arial Unicode MS" pitchFamily="34" charset="-128"/>
                <a:cs typeface="Arial Unicode MS" pitchFamily="34" charset="-128"/>
              </a:rPr>
              <a:t>σωματοδομή</a:t>
            </a:r>
            <a:r>
              <a:rPr lang="el-GR" altLang="el-GR" sz="2400" dirty="0" smtClean="0">
                <a:ea typeface="Arial Unicode MS" pitchFamily="34" charset="-128"/>
                <a:cs typeface="Arial Unicode MS" pitchFamily="34" charset="-128"/>
              </a:rPr>
              <a:t> του ασθενούς. Είναι πολύ αποδοτικό σε παιδιά </a:t>
            </a:r>
          </a:p>
          <a:p>
            <a:pPr eaLnBrk="1" hangingPunct="1"/>
            <a:r>
              <a:rPr lang="el-GR" altLang="el-GR" sz="2400" dirty="0" smtClean="0">
                <a:ea typeface="Arial Unicode MS" pitchFamily="34" charset="-128"/>
                <a:cs typeface="Arial Unicode MS" pitchFamily="34" charset="-128"/>
              </a:rPr>
              <a:t>Η δόση ακτινοβολίας στα παιδιά είναι πιο σημαντική από ότι στους ενηλίκους </a:t>
            </a:r>
          </a:p>
          <a:p>
            <a:pPr eaLnBrk="1" hangingPunct="1"/>
            <a:r>
              <a:rPr lang="el-GR" altLang="el-GR" sz="2400" dirty="0" smtClean="0">
                <a:ea typeface="Arial Unicode MS" pitchFamily="34" charset="-128"/>
                <a:cs typeface="Arial Unicode MS" pitchFamily="34" charset="-128"/>
              </a:rPr>
              <a:t>Μειονέκτημα αυτής της επιλογής είναι ότι όλη η εξέταση γίνεται με σταθερά </a:t>
            </a:r>
            <a:r>
              <a:rPr lang="en-US" altLang="el-GR" sz="2400" dirty="0" err="1" smtClean="0">
                <a:ea typeface="Arial Unicode MS" pitchFamily="34" charset="-128"/>
                <a:cs typeface="Arial Unicode MS" pitchFamily="34" charset="-128"/>
              </a:rPr>
              <a:t>mAs</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ανεξάρτητα από τις μεταβολές στο πάχος κατά μήκος του ασθενούς ή εντός της τομής</a:t>
            </a:r>
            <a:endParaRPr lang="en-US" altLang="el-GR" sz="2400"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3" name="Τίτλος 2"/>
          <p:cNvSpPr>
            <a:spLocks noGrp="1"/>
          </p:cNvSpPr>
          <p:nvPr>
            <p:ph type="title"/>
          </p:nvPr>
        </p:nvSpPr>
        <p:spPr/>
        <p:txBody>
          <a:bodyPr/>
          <a:lstStyle/>
          <a:p>
            <a:r>
              <a:rPr lang="el-GR" dirty="0"/>
              <a:t>Μέγεθος ασθενούς και </a:t>
            </a:r>
            <a:r>
              <a:rPr lang="en-US" dirty="0"/>
              <a:t>AEC</a:t>
            </a:r>
            <a:endParaRPr lang="el-GR" dirty="0"/>
          </a:p>
        </p:txBody>
      </p:sp>
    </p:spTree>
    <p:extLst>
      <p:ext uri="{BB962C8B-B14F-4D97-AF65-F5344CB8AC3E}">
        <p14:creationId xmlns:p14="http://schemas.microsoft.com/office/powerpoint/2010/main" xmlns="" val="38770436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23528" y="1340768"/>
            <a:ext cx="8496944" cy="5472608"/>
          </a:xfrm>
        </p:spPr>
        <p:txBody>
          <a:bodyPr/>
          <a:lstStyle/>
          <a:p>
            <a:pPr eaLnBrk="1" hangingPunct="1">
              <a:lnSpc>
                <a:spcPct val="80000"/>
              </a:lnSpc>
            </a:pPr>
            <a:r>
              <a:rPr lang="el-GR" altLang="el-GR" sz="2200" dirty="0" smtClean="0"/>
              <a:t>Η εξασθένηση της δέσμης μεταβάλλεται κατά μήκος του ασθενούς</a:t>
            </a:r>
          </a:p>
          <a:p>
            <a:pPr lvl="1" eaLnBrk="1" hangingPunct="1">
              <a:lnSpc>
                <a:spcPct val="80000"/>
              </a:lnSpc>
            </a:pPr>
            <a:r>
              <a:rPr lang="el-GR" altLang="el-GR" sz="2200" dirty="0" smtClean="0"/>
              <a:t>Υψηλή στους ώμους</a:t>
            </a:r>
          </a:p>
          <a:p>
            <a:pPr lvl="1" eaLnBrk="1" hangingPunct="1">
              <a:lnSpc>
                <a:spcPct val="80000"/>
              </a:lnSpc>
            </a:pPr>
            <a:r>
              <a:rPr lang="el-GR" altLang="el-GR" sz="2200" dirty="0" smtClean="0"/>
              <a:t>Χαμηλή στο θώρακα</a:t>
            </a:r>
          </a:p>
          <a:p>
            <a:pPr lvl="1" eaLnBrk="1" hangingPunct="1">
              <a:lnSpc>
                <a:spcPct val="80000"/>
              </a:lnSpc>
            </a:pPr>
            <a:r>
              <a:rPr lang="el-GR" altLang="el-GR" sz="2200" dirty="0" smtClean="0"/>
              <a:t>Υψηλή στην κοιλιά </a:t>
            </a:r>
          </a:p>
          <a:p>
            <a:pPr eaLnBrk="1" hangingPunct="1">
              <a:lnSpc>
                <a:spcPct val="80000"/>
              </a:lnSpc>
            </a:pPr>
            <a:r>
              <a:rPr lang="el-GR" altLang="el-GR" sz="2200" dirty="0" smtClean="0"/>
              <a:t>Με σταθερά </a:t>
            </a:r>
            <a:r>
              <a:rPr lang="en-US" altLang="el-GR" sz="2200" dirty="0" err="1" smtClean="0"/>
              <a:t>mAs</a:t>
            </a:r>
            <a:r>
              <a:rPr lang="en-US" altLang="el-GR" sz="2200" dirty="0" smtClean="0"/>
              <a:t> </a:t>
            </a:r>
            <a:r>
              <a:rPr lang="el-GR" altLang="el-GR" sz="2200" dirty="0" smtClean="0"/>
              <a:t> αυτό οδηγεί σε διαφορετικό ύψος θορύβου ανά επίπεδο</a:t>
            </a:r>
          </a:p>
          <a:p>
            <a:pPr eaLnBrk="1" hangingPunct="1">
              <a:lnSpc>
                <a:spcPct val="80000"/>
              </a:lnSpc>
            </a:pPr>
            <a:r>
              <a:rPr lang="el-GR" altLang="el-GR" sz="2200" dirty="0" smtClean="0"/>
              <a:t>Ικανοποιητικό επίπεδο θορύβου για το θώρακα σημαίνει αυξημένο θόρυβο στους ώμους και την κοιλιά (μη αποδεκτό)</a:t>
            </a:r>
          </a:p>
          <a:p>
            <a:pPr eaLnBrk="1" hangingPunct="1">
              <a:lnSpc>
                <a:spcPct val="80000"/>
              </a:lnSpc>
            </a:pPr>
            <a:r>
              <a:rPr lang="el-GR" altLang="el-GR" sz="2200" dirty="0" smtClean="0"/>
              <a:t>Ικανοποιητικό επίπεδο θορύβου στους ώμους σημαίνει αυξημένη δόση στο θώρακα </a:t>
            </a:r>
            <a:r>
              <a:rPr lang="en-US" altLang="el-GR" sz="2200" dirty="0" smtClean="0"/>
              <a:t> </a:t>
            </a:r>
            <a:endParaRPr lang="el-GR" altLang="el-GR" sz="2200" dirty="0" smtClean="0"/>
          </a:p>
          <a:p>
            <a:pPr eaLnBrk="1" hangingPunct="1">
              <a:lnSpc>
                <a:spcPct val="80000"/>
              </a:lnSpc>
            </a:pPr>
            <a:r>
              <a:rPr lang="en-US" altLang="el-GR" sz="2200" dirty="0" smtClean="0"/>
              <a:t>Z-axis AEC </a:t>
            </a:r>
            <a:r>
              <a:rPr lang="el-GR" altLang="el-GR" sz="2200" dirty="0" smtClean="0"/>
              <a:t>ρυθμίζει το ρεύμα ανάλογα με την εξασθένηση όπως αυτή υπολογίζεται από το </a:t>
            </a:r>
            <a:r>
              <a:rPr lang="el-GR" altLang="el-GR" sz="2200" dirty="0" err="1" smtClean="0"/>
              <a:t>τοπόγραμμα</a:t>
            </a:r>
            <a:r>
              <a:rPr lang="el-GR" altLang="el-GR" sz="2200" dirty="0" smtClean="0"/>
              <a:t>, έτσι ώστε όλες οι εικόνες να εμφανίζουν σταθερό θόρυβο. </a:t>
            </a:r>
          </a:p>
          <a:p>
            <a:pPr eaLnBrk="1" hangingPunct="1">
              <a:lnSpc>
                <a:spcPct val="80000"/>
              </a:lnSpc>
            </a:pPr>
            <a:r>
              <a:rPr lang="el-GR" altLang="el-GR" sz="2200" dirty="0" smtClean="0"/>
              <a:t>Μπορεί να μειώσει τη δόση έως και 30%</a:t>
            </a: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3" name="Τίτλος 2"/>
          <p:cNvSpPr>
            <a:spLocks noGrp="1"/>
          </p:cNvSpPr>
          <p:nvPr>
            <p:ph type="title"/>
          </p:nvPr>
        </p:nvSpPr>
        <p:spPr/>
        <p:txBody>
          <a:bodyPr/>
          <a:lstStyle/>
          <a:p>
            <a:r>
              <a:rPr lang="el-GR" dirty="0"/>
              <a:t>Άξονας – </a:t>
            </a:r>
            <a:r>
              <a:rPr lang="en-US" dirty="0"/>
              <a:t>Z </a:t>
            </a:r>
            <a:r>
              <a:rPr lang="el-GR" dirty="0"/>
              <a:t>και </a:t>
            </a:r>
            <a:r>
              <a:rPr lang="en-US" dirty="0" smtClean="0"/>
              <a:t>AEC</a:t>
            </a:r>
            <a:r>
              <a:rPr lang="el-GR" dirty="0" smtClean="0"/>
              <a:t> </a:t>
            </a:r>
            <a:r>
              <a:rPr lang="el-GR" sz="3000" b="0" dirty="0" smtClean="0"/>
              <a:t>1/3</a:t>
            </a:r>
            <a:endParaRPr lang="el-GR" sz="3000" b="0" dirty="0"/>
          </a:p>
        </p:txBody>
      </p:sp>
    </p:spTree>
    <p:extLst>
      <p:ext uri="{BB962C8B-B14F-4D97-AF65-F5344CB8AC3E}">
        <p14:creationId xmlns:p14="http://schemas.microsoft.com/office/powerpoint/2010/main" xmlns="" val="2723450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Άξονας – </a:t>
            </a:r>
            <a:r>
              <a:rPr lang="en-US" dirty="0">
                <a:solidFill>
                  <a:prstClr val="white"/>
                </a:solidFill>
              </a:rPr>
              <a:t>Z </a:t>
            </a:r>
            <a:r>
              <a:rPr lang="el-GR" dirty="0">
                <a:solidFill>
                  <a:prstClr val="white"/>
                </a:solidFill>
              </a:rPr>
              <a:t>και </a:t>
            </a:r>
            <a:r>
              <a:rPr lang="en-US" dirty="0">
                <a:solidFill>
                  <a:prstClr val="white"/>
                </a:solidFill>
              </a:rPr>
              <a:t>AEC</a:t>
            </a:r>
            <a:r>
              <a:rPr lang="el-GR" dirty="0">
                <a:solidFill>
                  <a:prstClr val="white"/>
                </a:solidFill>
              </a:rPr>
              <a:t> </a:t>
            </a:r>
            <a:r>
              <a:rPr lang="el-GR" sz="3000" b="0" dirty="0" smtClean="0">
                <a:solidFill>
                  <a:prstClr val="white"/>
                </a:solidFill>
              </a:rPr>
              <a:t>2/3</a:t>
            </a:r>
            <a:endParaRPr lang="el-GR" dirty="0"/>
          </a:p>
        </p:txBody>
      </p:sp>
      <p:sp>
        <p:nvSpPr>
          <p:cNvPr id="62466" name="Content Placeholder 2"/>
          <p:cNvSpPr>
            <a:spLocks noGrp="1"/>
          </p:cNvSpPr>
          <p:nvPr>
            <p:ph idx="1"/>
          </p:nvPr>
        </p:nvSpPr>
        <p:spPr>
          <a:xfrm>
            <a:off x="539552" y="1196752"/>
            <a:ext cx="8424936" cy="5256584"/>
          </a:xfrm>
        </p:spPr>
        <p:txBody>
          <a:bodyPr/>
          <a:lstStyle/>
          <a:p>
            <a:pPr eaLnBrk="1" hangingPunct="1"/>
            <a:r>
              <a:rPr lang="el-GR" altLang="el-GR" dirty="0" smtClean="0"/>
              <a:t>Εξασθένηση υπολογιζόμενη στον επιμήκη άξονα –Ζ , στο πρόσθιο και πλάγιο </a:t>
            </a:r>
            <a:r>
              <a:rPr lang="el-GR" altLang="el-GR" dirty="0" err="1" smtClean="0"/>
              <a:t>τοπόγραμμα</a:t>
            </a:r>
            <a:r>
              <a:rPr lang="el-GR" altLang="el-GR" dirty="0" smtClean="0"/>
              <a:t>.</a:t>
            </a:r>
            <a:endParaRPr lang="en-US" altLang="el-GR" dirty="0" smtClean="0"/>
          </a:p>
        </p:txBody>
      </p:sp>
      <p:pic>
        <p:nvPicPr>
          <p:cNvPr id="6246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295858"/>
            <a:ext cx="8029079" cy="4483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xmlns="" val="346653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Άξονας – </a:t>
            </a:r>
            <a:r>
              <a:rPr lang="en-US" dirty="0">
                <a:solidFill>
                  <a:prstClr val="white"/>
                </a:solidFill>
              </a:rPr>
              <a:t>Z </a:t>
            </a:r>
            <a:r>
              <a:rPr lang="el-GR" dirty="0">
                <a:solidFill>
                  <a:prstClr val="white"/>
                </a:solidFill>
              </a:rPr>
              <a:t>και </a:t>
            </a:r>
            <a:r>
              <a:rPr lang="en-US" dirty="0">
                <a:solidFill>
                  <a:prstClr val="white"/>
                </a:solidFill>
              </a:rPr>
              <a:t>AEC</a:t>
            </a:r>
            <a:r>
              <a:rPr lang="el-GR" dirty="0">
                <a:solidFill>
                  <a:prstClr val="white"/>
                </a:solidFill>
              </a:rPr>
              <a:t> </a:t>
            </a:r>
            <a:r>
              <a:rPr lang="el-GR" sz="3000" b="0" dirty="0" smtClean="0">
                <a:solidFill>
                  <a:prstClr val="white"/>
                </a:solidFill>
              </a:rPr>
              <a:t>3/3</a:t>
            </a:r>
            <a:endParaRPr lang="el-GR" dirty="0"/>
          </a:p>
        </p:txBody>
      </p:sp>
      <p:sp>
        <p:nvSpPr>
          <p:cNvPr id="63490" name="Content Placeholder 2"/>
          <p:cNvSpPr>
            <a:spLocks noGrp="1"/>
          </p:cNvSpPr>
          <p:nvPr>
            <p:ph idx="1"/>
          </p:nvPr>
        </p:nvSpPr>
        <p:spPr>
          <a:xfrm>
            <a:off x="323528" y="1916832"/>
            <a:ext cx="4464496" cy="4680520"/>
          </a:xfrm>
        </p:spPr>
        <p:txBody>
          <a:bodyPr>
            <a:normAutofit/>
          </a:bodyPr>
          <a:lstStyle/>
          <a:p>
            <a:pPr eaLnBrk="1" hangingPunct="1"/>
            <a:r>
              <a:rPr lang="el-GR" altLang="el-GR" dirty="0" smtClean="0"/>
              <a:t>Εικόνες στο επίπεδο της πύλης των νεφρών με </a:t>
            </a:r>
          </a:p>
          <a:p>
            <a:pPr lvl="1" eaLnBrk="1" hangingPunct="1"/>
            <a:r>
              <a:rPr lang="el-GR" altLang="el-GR" dirty="0" smtClean="0"/>
              <a:t>α) σταθερό </a:t>
            </a:r>
            <a:r>
              <a:rPr lang="en-US" altLang="el-GR" dirty="0" err="1" smtClean="0"/>
              <a:t>mAs</a:t>
            </a:r>
            <a:r>
              <a:rPr lang="en-US" altLang="el-GR" dirty="0" smtClean="0"/>
              <a:t> </a:t>
            </a:r>
            <a:r>
              <a:rPr lang="el-GR" altLang="el-GR" dirty="0" smtClean="0"/>
              <a:t>και </a:t>
            </a:r>
          </a:p>
          <a:p>
            <a:pPr lvl="1" eaLnBrk="1" hangingPunct="1"/>
            <a:r>
              <a:rPr lang="en-US" altLang="el-GR" dirty="0" smtClean="0"/>
              <a:t>b) Z-axis AEC </a:t>
            </a:r>
            <a:endParaRPr lang="el-GR" altLang="el-GR" dirty="0" smtClean="0"/>
          </a:p>
          <a:p>
            <a:pPr eaLnBrk="1" hangingPunct="1"/>
            <a:r>
              <a:rPr lang="el-GR" altLang="el-GR" dirty="0" smtClean="0"/>
              <a:t>Οι εικόνες ελήφθησαν σε διαφορετική εξέταση  και θεωρούνται ικανοποιητικές.</a:t>
            </a:r>
            <a:endParaRPr lang="en-US" altLang="el-GR" dirty="0" smtClean="0"/>
          </a:p>
        </p:txBody>
      </p:sp>
      <p:pic>
        <p:nvPicPr>
          <p:cNvPr id="6349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9025" y="0"/>
            <a:ext cx="42449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xmlns="" val="363480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p:txBody>
          <a:bodyPr>
            <a:normAutofit/>
          </a:bodyPr>
          <a:lstStyle/>
          <a:p>
            <a:r>
              <a:rPr lang="el-GR" altLang="el-GR" dirty="0" smtClean="0">
                <a:ea typeface="Arial Unicode MS" pitchFamily="34" charset="-128"/>
                <a:cs typeface="Arial Unicode MS" pitchFamily="34" charset="-128"/>
              </a:rPr>
              <a:t>Το </a:t>
            </a:r>
            <a:r>
              <a:rPr lang="en-US" altLang="el-GR" dirty="0" err="1" smtClean="0">
                <a:ea typeface="Arial Unicode MS" pitchFamily="34" charset="-128"/>
                <a:cs typeface="Arial Unicode MS" pitchFamily="34" charset="-128"/>
              </a:rPr>
              <a:t>mAs</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τροποποιείται καθώς η λυχνία περιστρέφεται γύρω από τον ασθενή. Στις γωνίες (θέσεις της λυχνίας) που </a:t>
            </a:r>
            <a:r>
              <a:rPr lang="el-GR" altLang="el-GR" dirty="0">
                <a:ea typeface="Arial Unicode MS" pitchFamily="34" charset="-128"/>
                <a:cs typeface="Arial Unicode MS" pitchFamily="34" charset="-128"/>
              </a:rPr>
              <a:t>αυξάνεται </a:t>
            </a:r>
            <a:r>
              <a:rPr lang="el-GR" altLang="el-GR" dirty="0" smtClean="0">
                <a:ea typeface="Arial Unicode MS" pitchFamily="34" charset="-128"/>
                <a:cs typeface="Arial Unicode MS" pitchFamily="34" charset="-128"/>
              </a:rPr>
              <a:t>η απορρόφηση αυξάνεται αυτόματα και το </a:t>
            </a:r>
            <a:r>
              <a:rPr lang="en-US" altLang="el-GR" dirty="0" err="1" smtClean="0">
                <a:ea typeface="Arial Unicode MS" pitchFamily="34" charset="-128"/>
                <a:cs typeface="Arial Unicode MS" pitchFamily="34" charset="-128"/>
              </a:rPr>
              <a:t>mAs</a:t>
            </a:r>
            <a:endParaRPr lang="el-GR" altLang="el-GR" dirty="0" smtClean="0">
              <a:ea typeface="Arial Unicode MS" pitchFamily="34" charset="-128"/>
              <a:cs typeface="Arial Unicode MS" pitchFamily="34" charset="-128"/>
            </a:endParaRPr>
          </a:p>
          <a:p>
            <a:pPr eaLnBrk="1" hangingPunct="1"/>
            <a:r>
              <a:rPr lang="el-GR" altLang="el-GR" dirty="0" smtClean="0">
                <a:ea typeface="Arial Unicode MS" pitchFamily="34" charset="-128"/>
                <a:cs typeface="Arial Unicode MS" pitchFamily="34" charset="-128"/>
              </a:rPr>
              <a:t>Η τροποποίηση βασίζεται σε:</a:t>
            </a:r>
          </a:p>
          <a:p>
            <a:pPr lvl="1" eaLnBrk="1" hangingPunct="1"/>
            <a:r>
              <a:rPr lang="el-GR" altLang="el-GR" dirty="0" smtClean="0">
                <a:ea typeface="Arial Unicode MS" pitchFamily="34" charset="-128"/>
                <a:cs typeface="Arial Unicode MS" pitchFamily="34" charset="-128"/>
              </a:rPr>
              <a:t>μέτρηση που γίνεται στην αμέσως προηγούμενη τομή ή </a:t>
            </a:r>
          </a:p>
          <a:p>
            <a:pPr lvl="1" eaLnBrk="1" hangingPunct="1"/>
            <a:r>
              <a:rPr lang="el-GR" altLang="el-GR" dirty="0" smtClean="0">
                <a:ea typeface="Arial Unicode MS" pitchFamily="34" charset="-128"/>
                <a:cs typeface="Arial Unicode MS" pitchFamily="34" charset="-128"/>
              </a:rPr>
              <a:t>σε υπολογισμούς από το </a:t>
            </a:r>
            <a:r>
              <a:rPr lang="el-GR" altLang="el-GR" dirty="0" err="1" smtClean="0">
                <a:ea typeface="Arial Unicode MS" pitchFamily="34" charset="-128"/>
                <a:cs typeface="Arial Unicode MS" pitchFamily="34" charset="-128"/>
              </a:rPr>
              <a:t>τοπόγραμμα</a:t>
            </a:r>
            <a:r>
              <a:rPr lang="el-GR" altLang="el-GR" dirty="0" smtClean="0">
                <a:ea typeface="Arial Unicode MS" pitchFamily="34" charset="-128"/>
                <a:cs typeface="Arial Unicode MS" pitchFamily="34" charset="-128"/>
              </a:rPr>
              <a:t> (πρόσθιο και πλάγιο)</a:t>
            </a:r>
          </a:p>
          <a:p>
            <a:pPr eaLnBrk="1" hangingPunct="1"/>
            <a:r>
              <a:rPr lang="el-GR" altLang="el-GR" dirty="0" smtClean="0">
                <a:ea typeface="Arial Unicode MS" pitchFamily="34" charset="-128"/>
                <a:cs typeface="Arial Unicode MS" pitchFamily="34" charset="-128"/>
              </a:rPr>
              <a:t>Μείωση 20-30%</a:t>
            </a:r>
            <a:endParaRPr lang="en-US" altLang="el-GR"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3" name="Τίτλος 2"/>
          <p:cNvSpPr>
            <a:spLocks noGrp="1"/>
          </p:cNvSpPr>
          <p:nvPr>
            <p:ph type="title"/>
          </p:nvPr>
        </p:nvSpPr>
        <p:spPr/>
        <p:txBody>
          <a:bodyPr/>
          <a:lstStyle/>
          <a:p>
            <a:r>
              <a:rPr lang="el-GR" dirty="0"/>
              <a:t>Περιστροφικό </a:t>
            </a:r>
            <a:r>
              <a:rPr lang="en-US" dirty="0"/>
              <a:t>AEC</a:t>
            </a:r>
            <a:endParaRPr lang="el-GR" dirty="0"/>
          </a:p>
        </p:txBody>
      </p:sp>
    </p:spTree>
    <p:extLst>
      <p:ext uri="{BB962C8B-B14F-4D97-AF65-F5344CB8AC3E}">
        <p14:creationId xmlns:p14="http://schemas.microsoft.com/office/powerpoint/2010/main" xmlns="" val="82995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323528" y="980728"/>
            <a:ext cx="4536504" cy="5256584"/>
          </a:xfrm>
        </p:spPr>
        <p:txBody>
          <a:bodyPr/>
          <a:lstStyle/>
          <a:p>
            <a:pPr eaLnBrk="1" hangingPunct="1"/>
            <a:r>
              <a:rPr lang="el-GR" altLang="el-GR" dirty="0" smtClean="0"/>
              <a:t>Εικόνες στην πύελο </a:t>
            </a:r>
            <a:r>
              <a:rPr lang="en-US" altLang="el-GR" dirty="0" smtClean="0"/>
              <a:t>(a) </a:t>
            </a:r>
            <a:r>
              <a:rPr lang="el-GR" altLang="el-GR" dirty="0" smtClean="0"/>
              <a:t>χωρίς και </a:t>
            </a:r>
            <a:r>
              <a:rPr lang="en-US" altLang="el-GR" dirty="0" smtClean="0"/>
              <a:t>(b) </a:t>
            </a:r>
            <a:r>
              <a:rPr lang="el-GR" altLang="el-GR" dirty="0" smtClean="0"/>
              <a:t>με περιστροφικό </a:t>
            </a:r>
            <a:r>
              <a:rPr lang="en-US" altLang="el-GR" dirty="0" smtClean="0"/>
              <a:t>AEC.</a:t>
            </a:r>
            <a:endParaRPr lang="el-GR" altLang="el-GR" dirty="0" smtClean="0"/>
          </a:p>
          <a:p>
            <a:pPr eaLnBrk="1" hangingPunct="1"/>
            <a:r>
              <a:rPr lang="el-GR" altLang="el-GR" dirty="0" smtClean="0"/>
              <a:t>Η δόση στο </a:t>
            </a:r>
          </a:p>
          <a:p>
            <a:pPr eaLnBrk="1" hangingPunct="1">
              <a:buFont typeface="Wingdings 2" pitchFamily="18" charset="2"/>
              <a:buNone/>
            </a:pPr>
            <a:r>
              <a:rPr lang="el-GR" altLang="el-GR" dirty="0" smtClean="0"/>
              <a:t>	β = </a:t>
            </a:r>
            <a:r>
              <a:rPr lang="en-US" altLang="el-GR" dirty="0" smtClean="0"/>
              <a:t>27% </a:t>
            </a:r>
            <a:r>
              <a:rPr lang="el-GR" altLang="el-GR" dirty="0" smtClean="0"/>
              <a:t>&lt; α.</a:t>
            </a:r>
            <a:endParaRPr lang="en-US" altLang="el-GR" dirty="0" smtClean="0"/>
          </a:p>
        </p:txBody>
      </p:sp>
      <p:pic>
        <p:nvPicPr>
          <p:cNvPr id="6553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4938" y="214313"/>
            <a:ext cx="3519487" cy="664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xmlns="" val="304727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eaLnBrk="1" hangingPunct="1"/>
            <a:r>
              <a:rPr lang="el-GR" altLang="el-GR" dirty="0" smtClean="0"/>
              <a:t>Λόγω γεωμετρίας και χρήσης η </a:t>
            </a:r>
            <a:r>
              <a:rPr lang="en-US" altLang="el-GR" dirty="0" smtClean="0"/>
              <a:t>CT</a:t>
            </a:r>
            <a:r>
              <a:rPr lang="el-GR" altLang="el-GR" dirty="0" smtClean="0"/>
              <a:t> έχει δικούς της τρόπους μέτρησης της ακτινολογικής δόσης</a:t>
            </a:r>
          </a:p>
          <a:p>
            <a:pPr eaLnBrk="1" hangingPunct="1"/>
            <a:r>
              <a:rPr lang="el-GR" altLang="el-GR" dirty="0" smtClean="0"/>
              <a:t>Η έκθεση είναι συνεχής γύρω από τον ασθενή και όχι προβολική </a:t>
            </a:r>
          </a:p>
          <a:p>
            <a:pPr eaLnBrk="1" hangingPunct="1"/>
            <a:r>
              <a:rPr lang="el-GR" altLang="el-GR" dirty="0" smtClean="0"/>
              <a:t>Γίνονται πολλαπλές εκθέσεις κατά μήκος του ασθενούς για να καλυφθεί η απαραίτητη ανατομία </a:t>
            </a:r>
          </a:p>
          <a:p>
            <a:pPr eaLnBrk="1" hangingPunct="1"/>
            <a:r>
              <a:rPr lang="el-GR" altLang="el-GR" dirty="0" smtClean="0"/>
              <a:t>Επιπλέον επαναλαμβανόμενες σαρώσεις</a:t>
            </a:r>
            <a:endParaRPr lang="en-US" altLang="el-GR" dirty="0" smtClean="0"/>
          </a:p>
        </p:txBody>
      </p:sp>
      <p:sp>
        <p:nvSpPr>
          <p:cNvPr id="3" name="Τίτλος 2"/>
          <p:cNvSpPr>
            <a:spLocks noGrp="1"/>
          </p:cNvSpPr>
          <p:nvPr>
            <p:ph type="title"/>
          </p:nvPr>
        </p:nvSpPr>
        <p:spPr/>
        <p:txBody>
          <a:bodyPr/>
          <a:lstStyle/>
          <a:p>
            <a:r>
              <a:rPr lang="el-GR" dirty="0"/>
              <a:t>Μέτρηση δόσης ακτινοβολίας στην CT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xmlns="" val="1659855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p:txBody>
          <a:bodyPr>
            <a:normAutofit/>
          </a:bodyPr>
          <a:lstStyle/>
          <a:p>
            <a:pPr eaLnBrk="1" hangingPunct="1"/>
            <a:r>
              <a:rPr lang="el-GR" altLang="el-GR" dirty="0" smtClean="0"/>
              <a:t>Συνδυασμός  περιστροφικού και κατά μήκος –Ζ </a:t>
            </a:r>
            <a:r>
              <a:rPr lang="en-US" altLang="el-GR" dirty="0" smtClean="0"/>
              <a:t>AEC</a:t>
            </a:r>
            <a:r>
              <a:rPr lang="el-GR" altLang="el-GR" dirty="0" smtClean="0"/>
              <a:t> με ακόμα καλύτερα αποτελέσματα</a:t>
            </a:r>
          </a:p>
          <a:p>
            <a:pPr eaLnBrk="1" hangingPunct="1"/>
            <a:r>
              <a:rPr lang="el-GR" altLang="el-GR" dirty="0" smtClean="0"/>
              <a:t>Όλοι οι σύγχρονοι ΑΤ το διαθέτουν</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3" name="Τίτλος 2"/>
          <p:cNvSpPr>
            <a:spLocks noGrp="1"/>
          </p:cNvSpPr>
          <p:nvPr>
            <p:ph type="title"/>
          </p:nvPr>
        </p:nvSpPr>
        <p:spPr/>
        <p:txBody>
          <a:bodyPr/>
          <a:lstStyle/>
          <a:p>
            <a:r>
              <a:rPr lang="en-US" dirty="0"/>
              <a:t>3D-AEC</a:t>
            </a:r>
            <a:endParaRPr lang="el-GR" dirty="0"/>
          </a:p>
        </p:txBody>
      </p:sp>
    </p:spTree>
    <p:extLst>
      <p:ext uri="{BB962C8B-B14F-4D97-AF65-F5344CB8AC3E}">
        <p14:creationId xmlns:p14="http://schemas.microsoft.com/office/powerpoint/2010/main" xmlns="" val="2485159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431800"/>
            <a:ext cx="6811962"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9" name="Ορθογώνιο 1"/>
          <p:cNvSpPr>
            <a:spLocks noChangeArrowheads="1"/>
          </p:cNvSpPr>
          <p:nvPr/>
        </p:nvSpPr>
        <p:spPr bwMode="auto">
          <a:xfrm>
            <a:off x="2379613" y="6436839"/>
            <a:ext cx="457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1200" dirty="0">
                <a:latin typeface="+mn-lt"/>
                <a:hlinkClick r:id="rId3"/>
              </a:rPr>
              <a:t>ejradiology.com</a:t>
            </a:r>
            <a:endParaRPr lang="el-GR" alt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xmlns="" val="2527817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323528" y="620688"/>
            <a:ext cx="8424936" cy="6192688"/>
          </a:xfrm>
        </p:spPr>
        <p:txBody>
          <a:bodyPr>
            <a:normAutofit lnSpcReduction="10000"/>
          </a:bodyPr>
          <a:lstStyle/>
          <a:p>
            <a:pPr eaLnBrk="1" hangingPunct="1"/>
            <a:r>
              <a:rPr lang="en-US" altLang="el-GR" sz="2400" dirty="0" smtClean="0">
                <a:ea typeface="Arial Unicode MS" pitchFamily="34" charset="-128"/>
                <a:cs typeface="Arial Unicode MS" pitchFamily="34" charset="-128"/>
              </a:rPr>
              <a:t>3D-AEC </a:t>
            </a:r>
            <a:r>
              <a:rPr lang="el-GR" altLang="el-GR" sz="2400" dirty="0" smtClean="0">
                <a:ea typeface="Arial Unicode MS" pitchFamily="34" charset="-128"/>
                <a:cs typeface="Arial Unicode MS" pitchFamily="34" charset="-128"/>
              </a:rPr>
              <a:t>στο θώρακα και στην κοιλιά </a:t>
            </a:r>
          </a:p>
          <a:p>
            <a:pPr eaLnBrk="1" hangingPunct="1"/>
            <a:r>
              <a:rPr lang="en-US" altLang="el-GR" sz="2400" b="1" dirty="0" smtClean="0">
                <a:ea typeface="Arial Unicode MS" pitchFamily="34" charset="-128"/>
                <a:cs typeface="Arial Unicode MS" pitchFamily="34" charset="-128"/>
              </a:rPr>
              <a:t>(a) </a:t>
            </a:r>
            <a:r>
              <a:rPr lang="el-GR" altLang="el-GR" sz="2400" dirty="0" smtClean="0">
                <a:ea typeface="Arial Unicode MS" pitchFamily="34" charset="-128"/>
                <a:cs typeface="Arial Unicode MS" pitchFamily="34" charset="-128"/>
              </a:rPr>
              <a:t>στεφανιαία ανασύνθεση από ΑΤ που έγινε με σταθερό ρεύμα </a:t>
            </a:r>
            <a:r>
              <a:rPr lang="en-US" altLang="el-GR" sz="2400" dirty="0" smtClean="0">
                <a:ea typeface="Arial Unicode MS" pitchFamily="34" charset="-128"/>
                <a:cs typeface="Arial Unicode MS" pitchFamily="34" charset="-128"/>
              </a:rPr>
              <a:t>(</a:t>
            </a:r>
            <a:r>
              <a:rPr lang="el-GR" altLang="el-GR" sz="2400" dirty="0" smtClean="0">
                <a:ea typeface="Arial Unicode MS" pitchFamily="34" charset="-128"/>
                <a:cs typeface="Arial Unicode MS" pitchFamily="34" charset="-128"/>
              </a:rPr>
              <a:t>πράσινη γραμμή</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και ο επακόλουθος θόρυβος (κόκκινη γραμμή) </a:t>
            </a:r>
          </a:p>
          <a:p>
            <a:pPr eaLnBrk="1" hangingPunct="1"/>
            <a:r>
              <a:rPr lang="en-US" altLang="el-GR" sz="2400" b="1" dirty="0" smtClean="0">
                <a:ea typeface="Arial Unicode MS" pitchFamily="34" charset="-128"/>
                <a:cs typeface="Arial Unicode MS" pitchFamily="34" charset="-128"/>
              </a:rPr>
              <a:t>(b) </a:t>
            </a:r>
            <a:r>
              <a:rPr lang="el-GR" altLang="el-GR" sz="2400" dirty="0" smtClean="0">
                <a:ea typeface="Arial Unicode MS" pitchFamily="34" charset="-128"/>
                <a:cs typeface="Arial Unicode MS" pitchFamily="34" charset="-128"/>
              </a:rPr>
              <a:t>ανασύνθεση στεφανιαία από τομή με </a:t>
            </a:r>
            <a:r>
              <a:rPr lang="en-US" altLang="el-GR" sz="2400" dirty="0" smtClean="0">
                <a:ea typeface="Arial Unicode MS" pitchFamily="34" charset="-128"/>
                <a:cs typeface="Arial Unicode MS" pitchFamily="34" charset="-128"/>
              </a:rPr>
              <a:t>3D-AEC </a:t>
            </a:r>
            <a:endParaRPr lang="el-GR" altLang="el-GR" sz="2400" dirty="0" smtClean="0">
              <a:ea typeface="Arial Unicode MS" pitchFamily="34" charset="-128"/>
              <a:cs typeface="Arial Unicode MS" pitchFamily="34" charset="-128"/>
            </a:endParaRPr>
          </a:p>
          <a:p>
            <a:pPr lvl="1" eaLnBrk="1" hangingPunct="1"/>
            <a:r>
              <a:rPr lang="el-GR" altLang="el-GR" sz="2400" dirty="0" smtClean="0">
                <a:ea typeface="Arial Unicode MS" pitchFamily="34" charset="-128"/>
                <a:cs typeface="Arial Unicode MS" pitchFamily="34" charset="-128"/>
              </a:rPr>
              <a:t>Η παχιά πράσινη γραμμή είναι το μέσο ρεύμα στο Ζ-άξονα και η λεπτή πράσινη γραμμή η μεταβολή του ρεύματος σε όλες τις θέσεις στο Ζ- άξονα ανάλογα με το πάχος του ασθενούς στο εγκάρσιο επίπεδο.</a:t>
            </a:r>
          </a:p>
          <a:p>
            <a:pPr lvl="1" eaLnBrk="1" hangingPunct="1"/>
            <a:r>
              <a:rPr lang="el-GR" altLang="el-GR" sz="2400" dirty="0" smtClean="0">
                <a:ea typeface="Arial Unicode MS" pitchFamily="34" charset="-128"/>
                <a:cs typeface="Arial Unicode MS" pitchFamily="34" charset="-128"/>
              </a:rPr>
              <a:t>Ο θόρυβος της εικόνας είναι σχετικά σταθερός σε όλες τις θέσεις στο Ζ- άξονα</a:t>
            </a:r>
          </a:p>
          <a:p>
            <a:pPr eaLnBrk="1" hangingPunct="1"/>
            <a:r>
              <a:rPr lang="en-US" altLang="el-GR" sz="2400" b="1" dirty="0" smtClean="0">
                <a:ea typeface="Arial Unicode MS" pitchFamily="34" charset="-128"/>
                <a:cs typeface="Arial Unicode MS" pitchFamily="34" charset="-128"/>
              </a:rPr>
              <a:t>(c) </a:t>
            </a:r>
            <a:r>
              <a:rPr lang="el-GR" altLang="el-GR" sz="2400" dirty="0" smtClean="0">
                <a:ea typeface="Arial Unicode MS" pitchFamily="34" charset="-128"/>
                <a:cs typeface="Arial Unicode MS" pitchFamily="34" charset="-128"/>
              </a:rPr>
              <a:t>η κατανομή της δόσης δείχνει ότι οι πνεύμονες </a:t>
            </a:r>
            <a:r>
              <a:rPr lang="el-GR" altLang="el-GR" sz="2400" dirty="0" err="1" smtClean="0">
                <a:ea typeface="Arial Unicode MS" pitchFamily="34" charset="-128"/>
                <a:cs typeface="Arial Unicode MS" pitchFamily="34" charset="-128"/>
              </a:rPr>
              <a:t>υπερεκτίθενται</a:t>
            </a:r>
            <a:r>
              <a:rPr lang="el-GR" altLang="el-GR" sz="2400" dirty="0" smtClean="0">
                <a:ea typeface="Arial Unicode MS" pitchFamily="34" charset="-128"/>
                <a:cs typeface="Arial Unicode MS" pitchFamily="34" charset="-128"/>
              </a:rPr>
              <a:t> με το σταθερό ρεύμα σε σύγκριση με το </a:t>
            </a:r>
            <a:r>
              <a:rPr lang="en-US" altLang="el-GR" sz="2400" dirty="0" smtClean="0">
                <a:ea typeface="Arial Unicode MS" pitchFamily="34" charset="-128"/>
                <a:cs typeface="Arial Unicode MS" pitchFamily="34" charset="-128"/>
              </a:rPr>
              <a:t>(d)</a:t>
            </a:r>
            <a:r>
              <a:rPr lang="el-GR" altLang="el-GR" sz="2400" dirty="0" smtClean="0">
                <a:ea typeface="Arial Unicode MS" pitchFamily="34" charset="-128"/>
                <a:cs typeface="Arial Unicode MS" pitchFamily="34" charset="-128"/>
              </a:rPr>
              <a:t> </a:t>
            </a:r>
            <a:r>
              <a:rPr lang="en-US" altLang="el-GR" sz="2400" dirty="0" smtClean="0">
                <a:ea typeface="Arial Unicode MS" pitchFamily="34" charset="-128"/>
                <a:cs typeface="Arial Unicode MS" pitchFamily="34" charset="-128"/>
              </a:rPr>
              <a:t> 3D-AEC</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xmlns="" val="3296313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323528" y="1052736"/>
            <a:ext cx="8712968" cy="5661248"/>
          </a:xfrm>
        </p:spPr>
        <p:txBody>
          <a:bodyPr>
            <a:normAutofit lnSpcReduction="10000"/>
          </a:bodyPr>
          <a:lstStyle/>
          <a:p>
            <a:pPr eaLnBrk="1" hangingPunct="1">
              <a:lnSpc>
                <a:spcPct val="105000"/>
              </a:lnSpc>
            </a:pPr>
            <a:r>
              <a:rPr lang="el-GR" altLang="el-GR" sz="2200" dirty="0" smtClean="0">
                <a:ea typeface="Arial Unicode MS" pitchFamily="34" charset="-128"/>
                <a:cs typeface="Arial Unicode MS" pitchFamily="34" charset="-128"/>
              </a:rPr>
              <a:t>Εφαρμόζεται σε ασθενείς με μέσο κίνδυνο στεφανιαίας νόσου και σε ασθενείς με οξύ </a:t>
            </a:r>
            <a:r>
              <a:rPr lang="el-GR" altLang="el-GR" sz="2200" dirty="0" err="1" smtClean="0">
                <a:ea typeface="Arial Unicode MS" pitchFamily="34" charset="-128"/>
                <a:cs typeface="Arial Unicode MS" pitchFamily="34" charset="-128"/>
              </a:rPr>
              <a:t>προκάρδιο</a:t>
            </a:r>
            <a:r>
              <a:rPr lang="el-GR" altLang="el-GR" sz="2200" dirty="0" smtClean="0">
                <a:ea typeface="Arial Unicode MS" pitchFamily="34" charset="-128"/>
                <a:cs typeface="Arial Unicode MS" pitchFamily="34" charset="-128"/>
              </a:rPr>
              <a:t> άλγος  </a:t>
            </a:r>
          </a:p>
          <a:p>
            <a:pPr eaLnBrk="1" hangingPunct="1">
              <a:lnSpc>
                <a:spcPct val="105000"/>
              </a:lnSpc>
            </a:pPr>
            <a:r>
              <a:rPr lang="el-GR" altLang="el-GR" sz="2200" dirty="0" smtClean="0">
                <a:ea typeface="Arial Unicode MS" pitchFamily="34" charset="-128"/>
                <a:cs typeface="Arial Unicode MS" pitchFamily="34" charset="-128"/>
              </a:rPr>
              <a:t>Έως </a:t>
            </a:r>
            <a:r>
              <a:rPr lang="en-US" altLang="el-GR" sz="2200" dirty="0" smtClean="0">
                <a:ea typeface="Arial Unicode MS" pitchFamily="34" charset="-128"/>
                <a:cs typeface="Arial Unicode MS" pitchFamily="34" charset="-128"/>
              </a:rPr>
              <a:t>2</a:t>
            </a:r>
            <a:r>
              <a:rPr lang="el-GR" altLang="el-GR" sz="2200" dirty="0" smtClean="0">
                <a:ea typeface="Arial Unicode MS" pitchFamily="34" charset="-128"/>
                <a:cs typeface="Arial Unicode MS" pitchFamily="34" charset="-128"/>
              </a:rPr>
              <a:t>0</a:t>
            </a:r>
            <a:r>
              <a:rPr lang="en-US" altLang="el-GR" sz="2200" dirty="0" smtClean="0">
                <a:ea typeface="Arial Unicode MS" pitchFamily="34" charset="-128"/>
                <a:cs typeface="Arial Unicode MS" pitchFamily="34" charset="-128"/>
              </a:rPr>
              <a:t> </a:t>
            </a:r>
            <a:r>
              <a:rPr lang="en-US" altLang="el-GR" sz="2200" dirty="0" err="1" smtClean="0">
                <a:ea typeface="Arial Unicode MS" pitchFamily="34" charset="-128"/>
                <a:cs typeface="Arial Unicode MS" pitchFamily="34" charset="-128"/>
              </a:rPr>
              <a:t>mSv</a:t>
            </a:r>
            <a:r>
              <a:rPr lang="en-US" altLang="el-GR" sz="2200" dirty="0" smtClean="0">
                <a:ea typeface="Arial Unicode MS" pitchFamily="34" charset="-128"/>
                <a:cs typeface="Arial Unicode MS" pitchFamily="34" charset="-128"/>
              </a:rPr>
              <a:t> </a:t>
            </a:r>
            <a:r>
              <a:rPr lang="el-GR" altLang="el-GR" sz="2200" dirty="0" smtClean="0">
                <a:ea typeface="Arial Unicode MS" pitchFamily="34" charset="-128"/>
                <a:cs typeface="Arial Unicode MS" pitchFamily="34" charset="-128"/>
              </a:rPr>
              <a:t> χωρίς τις ειδικές τεχνικές (ΑΤ κοιλίας 14</a:t>
            </a:r>
            <a:r>
              <a:rPr lang="en-US" altLang="el-GR" sz="2200" dirty="0" smtClean="0">
                <a:ea typeface="Arial Unicode MS" pitchFamily="34" charset="-128"/>
                <a:cs typeface="Arial Unicode MS" pitchFamily="34" charset="-128"/>
              </a:rPr>
              <a:t> </a:t>
            </a:r>
            <a:r>
              <a:rPr lang="en-US" altLang="el-GR" sz="2200" dirty="0" err="1" smtClean="0">
                <a:ea typeface="Arial Unicode MS" pitchFamily="34" charset="-128"/>
                <a:cs typeface="Arial Unicode MS" pitchFamily="34" charset="-128"/>
              </a:rPr>
              <a:t>mSv</a:t>
            </a:r>
            <a:r>
              <a:rPr lang="en-US" altLang="el-GR" sz="2200" dirty="0" smtClean="0">
                <a:ea typeface="Arial Unicode MS" pitchFamily="34" charset="-128"/>
                <a:cs typeface="Arial Unicode MS" pitchFamily="34" charset="-128"/>
              </a:rPr>
              <a:t>, </a:t>
            </a:r>
            <a:r>
              <a:rPr lang="el-GR" altLang="el-GR" sz="2200" dirty="0" smtClean="0">
                <a:ea typeface="Arial Unicode MS" pitchFamily="34" charset="-128"/>
                <a:cs typeface="Arial Unicode MS" pitchFamily="34" charset="-128"/>
              </a:rPr>
              <a:t> αγγειογραφία θώρακος </a:t>
            </a:r>
            <a:r>
              <a:rPr lang="en-US" altLang="el-GR" sz="2200" dirty="0" smtClean="0">
                <a:ea typeface="Arial Unicode MS" pitchFamily="34" charset="-128"/>
                <a:cs typeface="Arial Unicode MS" pitchFamily="34" charset="-128"/>
              </a:rPr>
              <a:t>15 </a:t>
            </a:r>
            <a:r>
              <a:rPr lang="en-US" altLang="el-GR" sz="2200" dirty="0" err="1" smtClean="0">
                <a:ea typeface="Arial Unicode MS" pitchFamily="34" charset="-128"/>
                <a:cs typeface="Arial Unicode MS" pitchFamily="34" charset="-128"/>
              </a:rPr>
              <a:t>mSv</a:t>
            </a:r>
            <a:r>
              <a:rPr lang="el-GR" altLang="el-GR" sz="2200" dirty="0" smtClean="0">
                <a:ea typeface="Arial Unicode MS" pitchFamily="34" charset="-128"/>
                <a:cs typeface="Arial Unicode MS" pitchFamily="34" charset="-128"/>
              </a:rPr>
              <a:t>)</a:t>
            </a:r>
          </a:p>
          <a:p>
            <a:pPr eaLnBrk="1" hangingPunct="1">
              <a:lnSpc>
                <a:spcPct val="105000"/>
              </a:lnSpc>
            </a:pPr>
            <a:r>
              <a:rPr lang="el-GR" altLang="el-GR" sz="2200" dirty="0" smtClean="0">
                <a:ea typeface="Arial Unicode MS" pitchFamily="34" charset="-128"/>
                <a:cs typeface="Arial Unicode MS" pitchFamily="34" charset="-128"/>
              </a:rPr>
              <a:t>Απαιτεί λεπτές τομές </a:t>
            </a:r>
            <a:r>
              <a:rPr lang="en-US" altLang="el-GR" sz="2200" dirty="0" smtClean="0">
                <a:ea typeface="Arial Unicode MS" pitchFamily="34" charset="-128"/>
                <a:cs typeface="Arial Unicode MS" pitchFamily="34" charset="-128"/>
              </a:rPr>
              <a:t>0.5–0.625 mm </a:t>
            </a:r>
            <a:r>
              <a:rPr lang="el-GR" altLang="el-GR" sz="2200" dirty="0" smtClean="0">
                <a:ea typeface="Arial Unicode MS" pitchFamily="34" charset="-128"/>
                <a:cs typeface="Arial Unicode MS" pitchFamily="34" charset="-128"/>
              </a:rPr>
              <a:t>για την ανάδειξη των μικρών κλάδων των στεφανιαίων  αγγείων και χαμηλό </a:t>
            </a:r>
            <a:r>
              <a:rPr lang="en-US" altLang="el-GR" sz="2200" dirty="0" smtClean="0">
                <a:ea typeface="Arial Unicode MS" pitchFamily="34" charset="-128"/>
                <a:cs typeface="Arial Unicode MS" pitchFamily="34" charset="-128"/>
              </a:rPr>
              <a:t>pitch</a:t>
            </a:r>
            <a:endParaRPr lang="el-GR" altLang="el-GR" sz="2200" dirty="0" smtClean="0">
              <a:ea typeface="Arial Unicode MS" pitchFamily="34" charset="-128"/>
              <a:cs typeface="Arial Unicode MS" pitchFamily="34" charset="-128"/>
            </a:endParaRPr>
          </a:p>
          <a:p>
            <a:pPr eaLnBrk="1" hangingPunct="1">
              <a:lnSpc>
                <a:spcPct val="105000"/>
              </a:lnSpc>
            </a:pPr>
            <a:r>
              <a:rPr lang="el-GR" altLang="el-GR" sz="2200" dirty="0" smtClean="0">
                <a:ea typeface="Arial Unicode MS" pitchFamily="34" charset="-128"/>
                <a:cs typeface="Arial Unicode MS" pitchFamily="34" charset="-128"/>
              </a:rPr>
              <a:t>Απαιτεί υψηλή ταχύτητα περιστροφής για «ακίνητη καρδιά»  </a:t>
            </a:r>
            <a:r>
              <a:rPr lang="en-US" altLang="el-GR" sz="2200" dirty="0" smtClean="0">
                <a:ea typeface="Arial Unicode MS" pitchFamily="34" charset="-128"/>
                <a:cs typeface="Arial Unicode MS" pitchFamily="34" charset="-128"/>
              </a:rPr>
              <a:t>(0.3–0.35 s</a:t>
            </a:r>
            <a:r>
              <a:rPr lang="el-GR" altLang="el-GR" sz="2200" dirty="0" smtClean="0">
                <a:ea typeface="Arial Unicode MS" pitchFamily="34" charset="-128"/>
                <a:cs typeface="Arial Unicode MS" pitchFamily="34" charset="-128"/>
              </a:rPr>
              <a:t> ανά περιστροφή)</a:t>
            </a:r>
          </a:p>
          <a:p>
            <a:pPr eaLnBrk="1" hangingPunct="1">
              <a:lnSpc>
                <a:spcPct val="105000"/>
              </a:lnSpc>
            </a:pPr>
            <a:r>
              <a:rPr lang="el-GR" altLang="el-GR" sz="2200" dirty="0" smtClean="0">
                <a:ea typeface="Arial Unicode MS" pitchFamily="34" charset="-128"/>
                <a:cs typeface="Arial Unicode MS" pitchFamily="34" charset="-128"/>
              </a:rPr>
              <a:t>Λήψη δεδομένων σε όλη τη διάρκεια του καρδιακού κύκλου ενώ μόνο τα δεδομένα της διαστολικής φάσης είναι χρήσιμα στη </a:t>
            </a:r>
            <a:r>
              <a:rPr lang="el-GR" altLang="el-GR" sz="2200" dirty="0" err="1" smtClean="0">
                <a:ea typeface="Arial Unicode MS" pitchFamily="34" charset="-128"/>
                <a:cs typeface="Arial Unicode MS" pitchFamily="34" charset="-128"/>
              </a:rPr>
              <a:t>στεφανιογραφία</a:t>
            </a:r>
            <a:r>
              <a:rPr lang="el-GR" altLang="el-GR" sz="2200" dirty="0" smtClean="0">
                <a:ea typeface="Arial Unicode MS" pitchFamily="34" charset="-128"/>
                <a:cs typeface="Arial Unicode MS" pitchFamily="34" charset="-128"/>
              </a:rPr>
              <a:t>. </a:t>
            </a:r>
          </a:p>
          <a:p>
            <a:pPr lvl="1" eaLnBrk="1" hangingPunct="1">
              <a:lnSpc>
                <a:spcPct val="105000"/>
              </a:lnSpc>
            </a:pPr>
            <a:r>
              <a:rPr lang="el-GR" altLang="el-GR" sz="2200" dirty="0" smtClean="0">
                <a:ea typeface="Arial Unicode MS" pitchFamily="34" charset="-128"/>
                <a:cs typeface="Arial Unicode MS" pitchFamily="34" charset="-128"/>
              </a:rPr>
              <a:t>Τα συνολικά δεδομένα παρέχουν λειτουργικές πληροφορίες </a:t>
            </a:r>
          </a:p>
          <a:p>
            <a:pPr lvl="1" eaLnBrk="1" hangingPunct="1">
              <a:lnSpc>
                <a:spcPct val="105000"/>
              </a:lnSpc>
            </a:pPr>
            <a:r>
              <a:rPr lang="el-GR" altLang="el-GR" sz="2200" dirty="0" smtClean="0">
                <a:ea typeface="Arial Unicode MS" pitchFamily="34" charset="-128"/>
                <a:cs typeface="Arial Unicode MS" pitchFamily="34" charset="-128"/>
              </a:rPr>
              <a:t>Κλάσμα εξώθησης</a:t>
            </a:r>
          </a:p>
          <a:p>
            <a:pPr lvl="1" eaLnBrk="1" hangingPunct="1">
              <a:lnSpc>
                <a:spcPct val="105000"/>
              </a:lnSpc>
            </a:pPr>
            <a:r>
              <a:rPr lang="el-GR" altLang="el-GR" sz="2200" dirty="0" smtClean="0">
                <a:ea typeface="Arial Unicode MS" pitchFamily="34" charset="-128"/>
                <a:cs typeface="Arial Unicode MS" pitchFamily="34" charset="-128"/>
              </a:rPr>
              <a:t>Κίνηση του καρδιακού τοιχώματος</a:t>
            </a:r>
            <a:endParaRPr lang="en-US" altLang="el-GR" sz="2200"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3" name="Τίτλος 2"/>
          <p:cNvSpPr>
            <a:spLocks noGrp="1"/>
          </p:cNvSpPr>
          <p:nvPr>
            <p:ph type="title"/>
          </p:nvPr>
        </p:nvSpPr>
        <p:spPr/>
        <p:txBody>
          <a:bodyPr/>
          <a:lstStyle/>
          <a:p>
            <a:r>
              <a:rPr lang="el-GR" dirty="0"/>
              <a:t>Μείωση της δόσης στην ΑΤ καρδιάς</a:t>
            </a:r>
          </a:p>
        </p:txBody>
      </p:sp>
    </p:spTree>
    <p:extLst>
      <p:ext uri="{BB962C8B-B14F-4D97-AF65-F5344CB8AC3E}">
        <p14:creationId xmlns:p14="http://schemas.microsoft.com/office/powerpoint/2010/main" xmlns="" val="1178140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5256584"/>
          </a:xfrm>
        </p:spPr>
        <p:txBody>
          <a:bodyPr>
            <a:noAutofit/>
          </a:bodyPr>
          <a:lstStyle/>
          <a:p>
            <a:pPr marL="406908">
              <a:defRPr/>
            </a:pPr>
            <a:r>
              <a:rPr lang="el-GR" dirty="0" smtClean="0">
                <a:ea typeface="Arial Unicode MS" pitchFamily="34" charset="-128"/>
                <a:cs typeface="Arial Unicode MS" pitchFamily="34" charset="-128"/>
              </a:rPr>
              <a:t>Αναδρομικός ΗΚΓ συγχρονισμός</a:t>
            </a:r>
          </a:p>
          <a:p>
            <a:pPr marL="783272" lvl="1" indent="-342900">
              <a:defRPr/>
            </a:pPr>
            <a:r>
              <a:rPr lang="el-GR" dirty="0" smtClean="0">
                <a:ea typeface="Arial Unicode MS" pitchFamily="34" charset="-128"/>
                <a:cs typeface="Arial Unicode MS" pitchFamily="34" charset="-128"/>
              </a:rPr>
              <a:t>Τα δεδομένα λαμβάνονται συνεχώς </a:t>
            </a:r>
          </a:p>
          <a:p>
            <a:pPr marL="783272" lvl="1" indent="-342900">
              <a:defRPr/>
            </a:pPr>
            <a:r>
              <a:rPr lang="el-GR" dirty="0" smtClean="0">
                <a:ea typeface="Arial Unicode MS" pitchFamily="34" charset="-128"/>
                <a:cs typeface="Arial Unicode MS" pitchFamily="34" charset="-128"/>
              </a:rPr>
              <a:t>Το παράθυρο ανασύνθεσης επιλέγεται εκ των υστέρων στη μέση του διαστολικού χρόνου</a:t>
            </a:r>
          </a:p>
          <a:p>
            <a:pPr marL="406908">
              <a:defRPr/>
            </a:pPr>
            <a:r>
              <a:rPr lang="el-GR" dirty="0" smtClean="0">
                <a:ea typeface="Arial Unicode MS" pitchFamily="34" charset="-128"/>
                <a:cs typeface="Arial Unicode MS" pitchFamily="34" charset="-128"/>
              </a:rPr>
              <a:t>Προοπτικός συγχρονισμός με διαμόρφωση του </a:t>
            </a:r>
            <a:r>
              <a:rPr lang="en-US" dirty="0" err="1" smtClean="0">
                <a:ea typeface="Arial Unicode MS" pitchFamily="34" charset="-128"/>
                <a:cs typeface="Arial Unicode MS" pitchFamily="34" charset="-128"/>
              </a:rPr>
              <a:t>mA</a:t>
            </a:r>
            <a:r>
              <a:rPr lang="en-US" dirty="0" smtClean="0">
                <a:ea typeface="Arial Unicode MS" pitchFamily="34" charset="-128"/>
                <a:cs typeface="Arial Unicode MS" pitchFamily="34" charset="-128"/>
              </a:rPr>
              <a:t> (</a:t>
            </a:r>
            <a:r>
              <a:rPr lang="en-US" dirty="0">
                <a:ea typeface="Arial Unicode MS" pitchFamily="34" charset="-128"/>
                <a:cs typeface="Arial Unicode MS" pitchFamily="34" charset="-128"/>
              </a:rPr>
              <a:t>PECMTC</a:t>
            </a:r>
            <a:r>
              <a:rPr lang="en-US" dirty="0" smtClean="0">
                <a:ea typeface="Arial Unicode MS" pitchFamily="34" charset="-128"/>
                <a:cs typeface="Arial Unicode MS" pitchFamily="34" charset="-128"/>
              </a:rPr>
              <a:t>).</a:t>
            </a:r>
          </a:p>
          <a:p>
            <a:pPr marL="783272" lvl="1" indent="-342900">
              <a:defRPr/>
            </a:pPr>
            <a:r>
              <a:rPr lang="el-GR" dirty="0" smtClean="0">
                <a:ea typeface="Arial Unicode MS" pitchFamily="34" charset="-128"/>
                <a:cs typeface="Arial Unicode MS" pitchFamily="34" charset="-128"/>
              </a:rPr>
              <a:t>Το ρεύμα ρυθμίζεται από το ΗΚΓ ώστε να έχει συγκεκριμένη τιμή στο μέσον της διαστολής και μόνο στο 25% κατά τον υπόλοιπο καρδιακό κύκλο </a:t>
            </a:r>
          </a:p>
          <a:p>
            <a:pPr marL="783272" lvl="1" indent="-342900">
              <a:defRPr/>
            </a:pPr>
            <a:r>
              <a:rPr lang="el-GR" dirty="0" smtClean="0">
                <a:ea typeface="Arial Unicode MS" pitchFamily="34" charset="-128"/>
                <a:cs typeface="Arial Unicode MS" pitchFamily="34" charset="-128"/>
              </a:rPr>
              <a:t>Το παράθυρο ανασύνθεσης στο μέσο της διαστολής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4" name="Τίτλος 3"/>
          <p:cNvSpPr>
            <a:spLocks noGrp="1"/>
          </p:cNvSpPr>
          <p:nvPr>
            <p:ph type="title"/>
          </p:nvPr>
        </p:nvSpPr>
        <p:spPr>
          <a:xfrm>
            <a:off x="61784" y="116632"/>
            <a:ext cx="9082215" cy="1296144"/>
          </a:xfrm>
        </p:spPr>
        <p:txBody>
          <a:bodyPr>
            <a:normAutofit/>
          </a:bodyPr>
          <a:lstStyle/>
          <a:p>
            <a:r>
              <a:rPr lang="el-GR" dirty="0"/>
              <a:t>Διαφορετικοί τρόποι συγχρονισμού </a:t>
            </a:r>
            <a:r>
              <a:rPr lang="el-GR" dirty="0" smtClean="0"/>
              <a:t/>
            </a:r>
            <a:br>
              <a:rPr lang="el-GR" dirty="0" smtClean="0"/>
            </a:br>
            <a:r>
              <a:rPr lang="el-GR" dirty="0" smtClean="0"/>
              <a:t>προς </a:t>
            </a:r>
            <a:r>
              <a:rPr lang="el-GR" dirty="0"/>
              <a:t>το </a:t>
            </a:r>
            <a:r>
              <a:rPr lang="el-GR" dirty="0" smtClean="0"/>
              <a:t>ΗΚΓ </a:t>
            </a:r>
            <a:r>
              <a:rPr lang="el-GR" sz="3000" b="0" dirty="0" smtClean="0"/>
              <a:t>1/2</a:t>
            </a:r>
            <a:endParaRPr lang="el-GR" sz="3000" b="0" dirty="0"/>
          </a:p>
        </p:txBody>
      </p:sp>
    </p:spTree>
    <p:extLst>
      <p:ext uri="{BB962C8B-B14F-4D97-AF65-F5344CB8AC3E}">
        <p14:creationId xmlns:p14="http://schemas.microsoft.com/office/powerpoint/2010/main" xmlns="" val="2570633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4104456"/>
          </a:xfrm>
        </p:spPr>
        <p:txBody>
          <a:bodyPr>
            <a:noAutofit/>
          </a:bodyPr>
          <a:lstStyle/>
          <a:p>
            <a:pPr marL="406908">
              <a:defRPr/>
            </a:pPr>
            <a:r>
              <a:rPr lang="el-GR" dirty="0" smtClean="0">
                <a:ea typeface="Arial Unicode MS" pitchFamily="34" charset="-128"/>
                <a:cs typeface="Arial Unicode MS" pitchFamily="34" charset="-128"/>
              </a:rPr>
              <a:t>Προοπτικός συγχρονισμός με ΗΚΓ </a:t>
            </a:r>
            <a:r>
              <a:rPr lang="en-US" dirty="0" smtClean="0">
                <a:ea typeface="Arial Unicode MS" pitchFamily="34" charset="-128"/>
                <a:cs typeface="Arial Unicode MS" pitchFamily="34" charset="-128"/>
              </a:rPr>
              <a:t>(PEGAS</a:t>
            </a:r>
            <a:r>
              <a:rPr lang="en-US" dirty="0">
                <a:ea typeface="Arial Unicode MS" pitchFamily="34" charset="-128"/>
                <a:cs typeface="Arial Unicode MS" pitchFamily="34" charset="-128"/>
              </a:rPr>
              <a:t>). </a:t>
            </a:r>
            <a:endParaRPr lang="el-GR" dirty="0" smtClean="0">
              <a:ea typeface="Arial Unicode MS" pitchFamily="34" charset="-128"/>
              <a:cs typeface="Arial Unicode MS" pitchFamily="34" charset="-128"/>
            </a:endParaRPr>
          </a:p>
          <a:p>
            <a:pPr marL="783272" lvl="1" indent="-342900">
              <a:defRPr/>
            </a:pPr>
            <a:r>
              <a:rPr lang="el-GR" dirty="0" smtClean="0">
                <a:ea typeface="Arial Unicode MS" pitchFamily="34" charset="-128"/>
                <a:cs typeface="Arial Unicode MS" pitchFamily="34" charset="-128"/>
              </a:rPr>
              <a:t>Το ρεύμα εφαρμόζεται μόνο κατά τη μεσοδιαστολή με βάση το ΗΚΓ</a:t>
            </a:r>
          </a:p>
          <a:p>
            <a:pPr marL="783272" lvl="1" indent="-342900">
              <a:defRPr/>
            </a:pPr>
            <a:r>
              <a:rPr lang="el-GR" dirty="0" smtClean="0">
                <a:ea typeface="Arial Unicode MS" pitchFamily="34" charset="-128"/>
                <a:cs typeface="Arial Unicode MS" pitchFamily="34" charset="-128"/>
              </a:rPr>
              <a:t>Ανάλογα με το ρυθμό της  καρδιάς το τραπέζι μετακινείται είτε πριν από το επόμενο κύμα  </a:t>
            </a:r>
            <a:r>
              <a:rPr lang="en-US" dirty="0" smtClean="0">
                <a:ea typeface="Arial Unicode MS" pitchFamily="34" charset="-128"/>
                <a:cs typeface="Arial Unicode MS" pitchFamily="34" charset="-128"/>
              </a:rPr>
              <a:t>R</a:t>
            </a:r>
            <a:r>
              <a:rPr lang="el-GR" dirty="0" smtClean="0">
                <a:ea typeface="Arial Unicode MS" pitchFamily="34" charset="-128"/>
                <a:cs typeface="Arial Unicode MS" pitchFamily="34" charset="-128"/>
              </a:rPr>
              <a:t> ή στον επόμενο χτύπο </a:t>
            </a:r>
            <a:r>
              <a:rPr lang="en-US" dirty="0" smtClean="0">
                <a:ea typeface="Arial Unicode MS" pitchFamily="34" charset="-128"/>
                <a:cs typeface="Arial Unicode MS" pitchFamily="34" charset="-128"/>
              </a:rPr>
              <a:t> </a:t>
            </a:r>
            <a:endParaRPr lang="el-GR" dirty="0" smtClean="0">
              <a:ea typeface="Arial Unicode MS" pitchFamily="34" charset="-128"/>
              <a:cs typeface="Arial Unicode MS" pitchFamily="34" charset="-128"/>
            </a:endParaRPr>
          </a:p>
          <a:p>
            <a:pPr marL="783272" lvl="1" indent="-342900">
              <a:defRPr/>
            </a:pPr>
            <a:r>
              <a:rPr lang="en-US"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τεχνική </a:t>
            </a:r>
            <a:r>
              <a:rPr lang="en-US" dirty="0" smtClean="0">
                <a:ea typeface="Arial Unicode MS" pitchFamily="34" charset="-128"/>
                <a:cs typeface="Arial Unicode MS" pitchFamily="34" charset="-128"/>
              </a:rPr>
              <a:t>“step </a:t>
            </a:r>
            <a:r>
              <a:rPr lang="en-US" dirty="0">
                <a:ea typeface="Arial Unicode MS" pitchFamily="34" charset="-128"/>
                <a:cs typeface="Arial Unicode MS" pitchFamily="34" charset="-128"/>
              </a:rPr>
              <a:t>and shoot</a:t>
            </a:r>
            <a:r>
              <a:rPr lang="en-US" dirty="0" smtClean="0">
                <a:ea typeface="Arial Unicode MS" pitchFamily="34" charset="-128"/>
                <a:cs typeface="Arial Unicode MS" pitchFamily="34" charset="-128"/>
              </a:rPr>
              <a:t>”</a:t>
            </a:r>
            <a:endParaRPr lang="el-GR" dirty="0" smtClean="0">
              <a:ea typeface="Arial Unicode MS" pitchFamily="34" charset="-128"/>
              <a:cs typeface="Arial Unicode MS" pitchFamily="34" charset="-128"/>
            </a:endParaRPr>
          </a:p>
          <a:p>
            <a:pPr marL="783272" lvl="1" indent="-342900">
              <a:defRPr/>
            </a:pPr>
            <a:r>
              <a:rPr lang="el-GR" dirty="0" smtClean="0">
                <a:ea typeface="Arial Unicode MS" pitchFamily="34" charset="-128"/>
                <a:cs typeface="Arial Unicode MS" pitchFamily="34" charset="-128"/>
              </a:rPr>
              <a:t>Δεν καταγράφονται στοιχεία σε όλη τη διάρκεια του καρδιακού κύκλου</a:t>
            </a:r>
            <a:endParaRPr lang="en-US" dirty="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
        <p:nvSpPr>
          <p:cNvPr id="4" name="Τίτλος 3"/>
          <p:cNvSpPr>
            <a:spLocks noGrp="1"/>
          </p:cNvSpPr>
          <p:nvPr>
            <p:ph type="title"/>
          </p:nvPr>
        </p:nvSpPr>
        <p:spPr>
          <a:xfrm>
            <a:off x="61784" y="116632"/>
            <a:ext cx="9082215" cy="1296144"/>
          </a:xfrm>
        </p:spPr>
        <p:txBody>
          <a:bodyPr>
            <a:normAutofit/>
          </a:bodyPr>
          <a:lstStyle/>
          <a:p>
            <a:r>
              <a:rPr lang="el-GR" dirty="0"/>
              <a:t>Διαφορετικοί τρόποι συγχρονισμού </a:t>
            </a:r>
            <a:r>
              <a:rPr lang="el-GR" dirty="0" smtClean="0"/>
              <a:t/>
            </a:r>
            <a:br>
              <a:rPr lang="el-GR" dirty="0" smtClean="0"/>
            </a:br>
            <a:r>
              <a:rPr lang="el-GR" dirty="0" smtClean="0"/>
              <a:t>προς </a:t>
            </a:r>
            <a:r>
              <a:rPr lang="el-GR" dirty="0"/>
              <a:t>το </a:t>
            </a:r>
            <a:r>
              <a:rPr lang="el-GR" dirty="0" smtClean="0"/>
              <a:t>ΗΚΓ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xmlns="" val="30163519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425" y="785813"/>
            <a:ext cx="8980488"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3" name="Ορθογώνιο 2"/>
          <p:cNvSpPr>
            <a:spLocks noChangeArrowheads="1"/>
          </p:cNvSpPr>
          <p:nvPr/>
        </p:nvSpPr>
        <p:spPr bwMode="auto">
          <a:xfrm>
            <a:off x="2302669" y="6447224"/>
            <a:ext cx="457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1200" dirty="0">
                <a:latin typeface="+mn-lt"/>
                <a:hlinkClick r:id="rId3"/>
              </a:rPr>
              <a:t>ejradiology.com</a:t>
            </a:r>
            <a:endParaRPr lang="el-GR" alt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xmlns="" val="37671430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a:xfrm>
            <a:off x="323528" y="1484784"/>
            <a:ext cx="8424936" cy="5256584"/>
          </a:xfrm>
        </p:spPr>
        <p:txBody>
          <a:bodyPr/>
          <a:lstStyle/>
          <a:p>
            <a:pPr eaLnBrk="1" hangingPunct="1"/>
            <a:r>
              <a:rPr lang="el-GR" altLang="el-GR" sz="2400" dirty="0" smtClean="0">
                <a:ea typeface="Arial Unicode MS" pitchFamily="34" charset="-128"/>
                <a:cs typeface="Arial Unicode MS" pitchFamily="34" charset="-128"/>
              </a:rPr>
              <a:t>Στο τέλος της διαστολής τα στεφανιαία αγγεία υφίστανται τη μικρότερη επίδραση από την κίνηση της καρδιάς </a:t>
            </a:r>
          </a:p>
          <a:p>
            <a:pPr eaLnBrk="1" hangingPunct="1"/>
            <a:r>
              <a:rPr lang="el-GR" altLang="el-GR" sz="2400" dirty="0" smtClean="0">
                <a:ea typeface="Arial Unicode MS" pitchFamily="34" charset="-128"/>
                <a:cs typeface="Arial Unicode MS" pitchFamily="34" charset="-128"/>
              </a:rPr>
              <a:t>Επομένως με μείωση του ρεύματος στον υπόλοιπο καρδιακό κύκλο μειώνεται η δόση στον ασθενή</a:t>
            </a:r>
          </a:p>
          <a:p>
            <a:pPr eaLnBrk="1" hangingPunct="1"/>
            <a:r>
              <a:rPr lang="el-GR" altLang="el-GR" sz="2400" dirty="0" smtClean="0">
                <a:ea typeface="Arial Unicode MS" pitchFamily="34" charset="-128"/>
                <a:cs typeface="Arial Unicode MS" pitchFamily="34" charset="-128"/>
              </a:rPr>
              <a:t>Το ρεύμα επιλέγεται με τιμή 100% στη </a:t>
            </a:r>
            <a:r>
              <a:rPr lang="el-GR" altLang="el-GR" sz="2400" dirty="0" err="1" smtClean="0">
                <a:ea typeface="Arial Unicode MS" pitchFamily="34" charset="-128"/>
                <a:cs typeface="Arial Unicode MS" pitchFamily="34" charset="-128"/>
              </a:rPr>
              <a:t>μεσοδιαστολή</a:t>
            </a:r>
            <a:r>
              <a:rPr lang="el-GR" altLang="el-GR" sz="2400" dirty="0" smtClean="0">
                <a:ea typeface="Arial Unicode MS" pitchFamily="34" charset="-128"/>
                <a:cs typeface="Arial Unicode MS" pitchFamily="34" charset="-128"/>
              </a:rPr>
              <a:t> και μειώνεται στο 30% στον υπόλοιπο κύκλο </a:t>
            </a:r>
          </a:p>
          <a:p>
            <a:pPr eaLnBrk="1" hangingPunct="1"/>
            <a:r>
              <a:rPr lang="el-GR" altLang="el-GR" sz="2400" dirty="0" smtClean="0">
                <a:ea typeface="Arial Unicode MS" pitchFamily="34" charset="-128"/>
                <a:cs typeface="Arial Unicode MS" pitchFamily="34" charset="-128"/>
              </a:rPr>
              <a:t>Τα στοιχεία με μειωμένο ρεύμα δεν επαρκούν για μελέτη αγγείων επιτρέπουν όμως την μελέτη της καρδιακής λειτουργίας </a:t>
            </a:r>
          </a:p>
          <a:p>
            <a:pPr eaLnBrk="1" hangingPunct="1"/>
            <a:r>
              <a:rPr lang="el-GR" altLang="el-GR" sz="2400" dirty="0" smtClean="0">
                <a:ea typeface="Arial Unicode MS" pitchFamily="34" charset="-128"/>
                <a:cs typeface="Arial Unicode MS" pitchFamily="34" charset="-128"/>
              </a:rPr>
              <a:t>Σε πιο πρόσφατες μελέτες το ρεύμα εκτός </a:t>
            </a:r>
            <a:r>
              <a:rPr lang="el-GR" altLang="el-GR" sz="2400" dirty="0" err="1" smtClean="0">
                <a:ea typeface="Arial Unicode MS" pitchFamily="34" charset="-128"/>
                <a:cs typeface="Arial Unicode MS" pitchFamily="34" charset="-128"/>
              </a:rPr>
              <a:t>μεσοδιαστολής</a:t>
            </a:r>
            <a:r>
              <a:rPr lang="el-GR" altLang="el-GR" sz="2400" dirty="0" smtClean="0">
                <a:ea typeface="Arial Unicode MS" pitchFamily="34" charset="-128"/>
                <a:cs typeface="Arial Unicode MS" pitchFamily="34" charset="-128"/>
              </a:rPr>
              <a:t> μειώνεται στο 4% ή σβήνει με μείωση της δόσης κατά 25%</a:t>
            </a:r>
            <a:endParaRPr lang="en-US" altLang="el-GR" sz="2400"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3" name="Τίτλος 2"/>
          <p:cNvSpPr>
            <a:spLocks noGrp="1"/>
          </p:cNvSpPr>
          <p:nvPr>
            <p:ph type="title"/>
          </p:nvPr>
        </p:nvSpPr>
        <p:spPr>
          <a:xfrm>
            <a:off x="61784" y="116632"/>
            <a:ext cx="9082215" cy="1224136"/>
          </a:xfrm>
        </p:spPr>
        <p:txBody>
          <a:bodyPr>
            <a:normAutofit/>
          </a:bodyPr>
          <a:lstStyle/>
          <a:p>
            <a:r>
              <a:rPr lang="en-US" dirty="0"/>
              <a:t>Prospective electrocardiogram correlated modulation of tube current (PECMTC)</a:t>
            </a:r>
            <a:endParaRPr lang="el-GR" dirty="0"/>
          </a:p>
        </p:txBody>
      </p:sp>
    </p:spTree>
    <p:extLst>
      <p:ext uri="{BB962C8B-B14F-4D97-AF65-F5344CB8AC3E}">
        <p14:creationId xmlns:p14="http://schemas.microsoft.com/office/powerpoint/2010/main" xmlns="" val="73375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323528" y="1196752"/>
            <a:ext cx="8496944" cy="5472608"/>
          </a:xfrm>
        </p:spPr>
        <p:txBody>
          <a:bodyPr>
            <a:normAutofit/>
          </a:bodyPr>
          <a:lstStyle/>
          <a:p>
            <a:pPr eaLnBrk="1" hangingPunct="1">
              <a:lnSpc>
                <a:spcPct val="80000"/>
              </a:lnSpc>
            </a:pPr>
            <a:r>
              <a:rPr lang="el-GR" altLang="el-GR" sz="2200" dirty="0" smtClean="0"/>
              <a:t>Έχουν εισαχθεί ΥΤ με μικρό χρόνο περιστροφής για να είναι δυνατή η εξέταση ασθενών με ρυθμό &gt;60 ανά λεπτό </a:t>
            </a:r>
          </a:p>
          <a:p>
            <a:pPr eaLnBrk="1" hangingPunct="1">
              <a:lnSpc>
                <a:spcPct val="80000"/>
              </a:lnSpc>
            </a:pPr>
            <a:r>
              <a:rPr lang="el-GR" altLang="el-GR" sz="2200" dirty="0" smtClean="0"/>
              <a:t>Αυτή η τεχνική απαιτεί μείωση του </a:t>
            </a:r>
            <a:r>
              <a:rPr lang="en-US" altLang="el-GR" sz="2200" dirty="0" smtClean="0"/>
              <a:t>pitch </a:t>
            </a:r>
            <a:r>
              <a:rPr lang="el-GR" altLang="el-GR" sz="2200" dirty="0" smtClean="0"/>
              <a:t> που με τη σειρά του οδηγεί σε αύξηση της δόσης ακτινοβολίας </a:t>
            </a:r>
          </a:p>
          <a:p>
            <a:pPr eaLnBrk="1" hangingPunct="1">
              <a:lnSpc>
                <a:spcPct val="80000"/>
              </a:lnSpc>
            </a:pPr>
            <a:r>
              <a:rPr lang="en-US" altLang="el-GR" sz="2200" dirty="0" smtClean="0"/>
              <a:t>PEGAS</a:t>
            </a:r>
            <a:r>
              <a:rPr lang="el-GR" altLang="el-GR" sz="2200" dirty="0" smtClean="0"/>
              <a:t> συνδυάζονται </a:t>
            </a:r>
          </a:p>
          <a:p>
            <a:pPr lvl="1" eaLnBrk="1" hangingPunct="1">
              <a:lnSpc>
                <a:spcPct val="80000"/>
              </a:lnSpc>
            </a:pPr>
            <a:r>
              <a:rPr lang="el-GR" altLang="el-GR" sz="2200" dirty="0" smtClean="0"/>
              <a:t>προοπτικός συγχρονισμός με το ΗΚΓ με εγκάρσιες τομές (</a:t>
            </a:r>
            <a:r>
              <a:rPr lang="en-US" altLang="el-GR" sz="2200" dirty="0" smtClean="0"/>
              <a:t>pitch</a:t>
            </a:r>
            <a:r>
              <a:rPr lang="el-GR" altLang="el-GR" sz="2200" dirty="0" smtClean="0"/>
              <a:t>=0) που απομακρύνουν την αύξηση δόσης από επικαλυπτόμενη σάρωση στις διαδοχικές θέσεις της λυχνίας και </a:t>
            </a:r>
          </a:p>
          <a:p>
            <a:pPr lvl="1" eaLnBrk="1" hangingPunct="1">
              <a:lnSpc>
                <a:spcPct val="80000"/>
              </a:lnSpc>
            </a:pPr>
            <a:r>
              <a:rPr lang="el-GR" altLang="el-GR" sz="2200" dirty="0" smtClean="0"/>
              <a:t>Προοπτικός συγχρονισμός με το ΗΚΓ όπότε ρεύμα εφαρμόζεται μόνο στη διαστολή </a:t>
            </a:r>
          </a:p>
          <a:p>
            <a:pPr eaLnBrk="1" hangingPunct="1">
              <a:lnSpc>
                <a:spcPct val="80000"/>
              </a:lnSpc>
            </a:pPr>
            <a:r>
              <a:rPr lang="en-US" altLang="el-GR" sz="2200" dirty="0" smtClean="0"/>
              <a:t>PECMTC </a:t>
            </a:r>
            <a:r>
              <a:rPr lang="el-GR" altLang="el-GR" sz="2200" dirty="0" smtClean="0"/>
              <a:t>μειώνει τη δόση κατά </a:t>
            </a:r>
            <a:r>
              <a:rPr lang="en-US" altLang="el-GR" sz="2200" dirty="0" smtClean="0"/>
              <a:t>25%, </a:t>
            </a:r>
            <a:endParaRPr lang="el-GR" altLang="el-GR" sz="2200" dirty="0" smtClean="0"/>
          </a:p>
          <a:p>
            <a:pPr eaLnBrk="1" hangingPunct="1">
              <a:lnSpc>
                <a:spcPct val="80000"/>
              </a:lnSpc>
            </a:pPr>
            <a:r>
              <a:rPr lang="en-US" altLang="el-GR" sz="2200" dirty="0" smtClean="0"/>
              <a:t>PEGAS </a:t>
            </a:r>
            <a:r>
              <a:rPr lang="el-GR" altLang="el-GR" sz="2200" dirty="0" smtClean="0"/>
              <a:t>ακόμα περισσότερο κατά </a:t>
            </a:r>
            <a:r>
              <a:rPr lang="en-US" altLang="el-GR" sz="2200" dirty="0" smtClean="0"/>
              <a:t>68–78% </a:t>
            </a:r>
            <a:endParaRPr lang="el-GR" altLang="el-GR" sz="2200" dirty="0" smtClean="0"/>
          </a:p>
          <a:p>
            <a:pPr eaLnBrk="1" hangingPunct="1">
              <a:lnSpc>
                <a:spcPct val="80000"/>
              </a:lnSpc>
            </a:pPr>
            <a:r>
              <a:rPr lang="en-US" altLang="el-GR" sz="2200" dirty="0" smtClean="0"/>
              <a:t>PEGAS </a:t>
            </a:r>
            <a:r>
              <a:rPr lang="el-GR" altLang="el-GR" sz="2200" dirty="0" smtClean="0"/>
              <a:t>απαιτεί σταθερό καρδιακό ρυθμό </a:t>
            </a:r>
          </a:p>
          <a:p>
            <a:pPr eaLnBrk="1" hangingPunct="1">
              <a:lnSpc>
                <a:spcPct val="80000"/>
              </a:lnSpc>
            </a:pPr>
            <a:r>
              <a:rPr lang="el-GR" altLang="el-GR" sz="2200" dirty="0" smtClean="0"/>
              <a:t>Μόνο διαστολική εικόνα της καρδιάς, δεν είναι εφικτή η λειτουργική μελέτη</a:t>
            </a: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
        <p:nvSpPr>
          <p:cNvPr id="3" name="Τίτλος 2"/>
          <p:cNvSpPr>
            <a:spLocks noGrp="1"/>
          </p:cNvSpPr>
          <p:nvPr>
            <p:ph type="title"/>
          </p:nvPr>
        </p:nvSpPr>
        <p:spPr/>
        <p:txBody>
          <a:bodyPr>
            <a:normAutofit fontScale="90000"/>
          </a:bodyPr>
          <a:lstStyle/>
          <a:p>
            <a:r>
              <a:rPr lang="en-US" dirty="0"/>
              <a:t>Prospective electrocardiogram gated axial scanning (PEGAS)</a:t>
            </a:r>
            <a:endParaRPr lang="el-GR" dirty="0"/>
          </a:p>
        </p:txBody>
      </p:sp>
    </p:spTree>
    <p:extLst>
      <p:ext uri="{BB962C8B-B14F-4D97-AF65-F5344CB8AC3E}">
        <p14:creationId xmlns:p14="http://schemas.microsoft.com/office/powerpoint/2010/main" xmlns="" val="507680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323528" y="1556792"/>
            <a:ext cx="4608512" cy="5301208"/>
          </a:xfrm>
        </p:spPr>
        <p:txBody>
          <a:bodyPr>
            <a:normAutofit lnSpcReduction="10000"/>
          </a:bodyPr>
          <a:lstStyle/>
          <a:p>
            <a:pPr eaLnBrk="1" hangingPunct="1"/>
            <a:r>
              <a:rPr lang="el-GR" altLang="el-GR" sz="2400" dirty="0" smtClean="0">
                <a:ea typeface="Arial Unicode MS" pitchFamily="34" charset="-128"/>
                <a:cs typeface="Arial Unicode MS" pitchFamily="34" charset="-128"/>
              </a:rPr>
              <a:t>Ένας τρόπος μείωσης του χρόνου είναι η χρήση δύο ανεξάρτητα σετ λυχνιών/ ανιχνευτών που μειώνει το χρόνο κατά 50% </a:t>
            </a:r>
            <a:r>
              <a:rPr lang="en-US" altLang="el-GR" sz="2400" dirty="0" smtClean="0">
                <a:ea typeface="Arial Unicode MS" pitchFamily="34" charset="-128"/>
                <a:cs typeface="Arial Unicode MS" pitchFamily="34" charset="-128"/>
              </a:rPr>
              <a:t>SOMATOM Definition, Siemens Medical Solutions</a:t>
            </a:r>
            <a:r>
              <a:rPr lang="el-GR" altLang="el-GR" sz="2400" dirty="0" smtClean="0">
                <a:ea typeface="Arial Unicode MS" pitchFamily="34" charset="-128"/>
                <a:cs typeface="Arial Unicode MS" pitchFamily="34" charset="-128"/>
              </a:rPr>
              <a:t>.</a:t>
            </a:r>
          </a:p>
          <a:p>
            <a:pPr eaLnBrk="1" hangingPunct="1"/>
            <a:r>
              <a:rPr lang="el-GR" altLang="el-GR" sz="2400" dirty="0" smtClean="0">
                <a:ea typeface="Arial Unicode MS" pitchFamily="34" charset="-128"/>
                <a:cs typeface="Arial Unicode MS" pitchFamily="34" charset="-128"/>
              </a:rPr>
              <a:t>Τα δύο σετ σχηματίζουν γωνία </a:t>
            </a:r>
            <a:r>
              <a:rPr lang="en-US" altLang="el-GR" sz="2400" dirty="0" smtClean="0">
                <a:ea typeface="Arial Unicode MS" pitchFamily="34" charset="-128"/>
                <a:cs typeface="Arial Unicode MS" pitchFamily="34" charset="-128"/>
              </a:rPr>
              <a:t>90°</a:t>
            </a:r>
            <a:r>
              <a:rPr lang="el-GR" altLang="el-GR" sz="2400" dirty="0" smtClean="0">
                <a:ea typeface="Arial Unicode MS" pitchFamily="34" charset="-128"/>
                <a:cs typeface="Arial Unicode MS" pitchFamily="34" charset="-128"/>
              </a:rPr>
              <a:t>.</a:t>
            </a:r>
            <a:r>
              <a:rPr lang="en-US" altLang="el-GR" sz="2400" dirty="0" smtClean="0">
                <a:ea typeface="Arial Unicode MS" pitchFamily="34" charset="-128"/>
                <a:cs typeface="Arial Unicode MS" pitchFamily="34" charset="-128"/>
              </a:rPr>
              <a:t> </a:t>
            </a:r>
            <a:endParaRPr lang="el-GR" altLang="el-GR" sz="2400" dirty="0" smtClean="0">
              <a:ea typeface="Arial Unicode MS" pitchFamily="34" charset="-128"/>
              <a:cs typeface="Arial Unicode MS" pitchFamily="34" charset="-128"/>
            </a:endParaRPr>
          </a:p>
          <a:p>
            <a:pPr eaLnBrk="1" hangingPunct="1"/>
            <a:r>
              <a:rPr lang="el-GR" altLang="el-GR" sz="2400" dirty="0" smtClean="0">
                <a:ea typeface="Arial Unicode MS" pitchFamily="34" charset="-128"/>
                <a:cs typeface="Arial Unicode MS" pitchFamily="34" charset="-128"/>
              </a:rPr>
              <a:t>Φαίνεται ότι μπορεί να επιτευχθεί και μείωση δόσης με τον τρόπο αυτό αλλά χρειάζονται περαιτέρω μελέτες.</a:t>
            </a:r>
            <a:endParaRPr lang="en-US" altLang="el-GR" sz="2400" dirty="0" smtClean="0">
              <a:ea typeface="Arial Unicode MS" pitchFamily="34" charset="-128"/>
              <a:cs typeface="Arial Unicode MS" pitchFamily="34" charset="-128"/>
            </a:endParaRPr>
          </a:p>
        </p:txBody>
      </p:sp>
      <p:pic>
        <p:nvPicPr>
          <p:cNvPr id="7475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1628800"/>
            <a:ext cx="3976687" cy="397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
        <p:nvSpPr>
          <p:cNvPr id="3" name="Τίτλος 2"/>
          <p:cNvSpPr>
            <a:spLocks noGrp="1"/>
          </p:cNvSpPr>
          <p:nvPr>
            <p:ph type="title"/>
          </p:nvPr>
        </p:nvSpPr>
        <p:spPr>
          <a:xfrm>
            <a:off x="61784" y="116632"/>
            <a:ext cx="9082215" cy="1224136"/>
          </a:xfrm>
        </p:spPr>
        <p:txBody>
          <a:bodyPr>
            <a:normAutofit/>
          </a:bodyPr>
          <a:lstStyle/>
          <a:p>
            <a:r>
              <a:rPr lang="en-US" dirty="0"/>
              <a:t>Dual source CT (DSCT) </a:t>
            </a:r>
            <a:br>
              <a:rPr lang="en-US" dirty="0"/>
            </a:br>
            <a:r>
              <a:rPr lang="el-GR" dirty="0"/>
              <a:t>Αξονικός δύο πηγών</a:t>
            </a:r>
          </a:p>
        </p:txBody>
      </p:sp>
    </p:spTree>
    <p:extLst>
      <p:ext uri="{BB962C8B-B14F-4D97-AF65-F5344CB8AC3E}">
        <p14:creationId xmlns:p14="http://schemas.microsoft.com/office/powerpoint/2010/main" xmlns="" val="396779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23528" y="1556792"/>
            <a:ext cx="8424936" cy="4752528"/>
          </a:xfrm>
        </p:spPr>
        <p:txBody>
          <a:bodyPr>
            <a:normAutofit/>
          </a:bodyPr>
          <a:lstStyle/>
          <a:p>
            <a:pPr eaLnBrk="1" hangingPunct="1"/>
            <a:r>
              <a:rPr lang="el-GR" altLang="el-GR" dirty="0" smtClean="0">
                <a:ea typeface="Arial Unicode MS" pitchFamily="34" charset="-128"/>
                <a:cs typeface="Arial Unicode MS" pitchFamily="34" charset="-128"/>
              </a:rPr>
              <a:t>Στην προβολική ακτινογράφηση η λυχνία βρίσκεται σε μια θέση και η δόση στο δέρμα από την πλευρά της εισόδου της ακτινοβολίας είναι πολύ υψηλότερη από τη δόση εξόδου </a:t>
            </a:r>
          </a:p>
          <a:p>
            <a:pPr eaLnBrk="1" hangingPunct="1"/>
            <a:r>
              <a:rPr lang="el-GR" altLang="el-GR" dirty="0" smtClean="0">
                <a:ea typeface="Arial Unicode MS" pitchFamily="34" charset="-128"/>
                <a:cs typeface="Arial Unicode MS" pitchFamily="34" charset="-128"/>
              </a:rPr>
              <a:t>Αντίθετα στην αξονική τομογραφία με περιστροφή της λυχνίας </a:t>
            </a:r>
            <a:r>
              <a:rPr lang="en-US" altLang="el-GR" dirty="0" smtClean="0">
                <a:ea typeface="Arial Unicode MS" pitchFamily="34" charset="-128"/>
                <a:cs typeface="Arial Unicode MS" pitchFamily="34" charset="-128"/>
              </a:rPr>
              <a:t>360°</a:t>
            </a:r>
            <a:r>
              <a:rPr lang="el-GR" altLang="el-GR" dirty="0" smtClean="0">
                <a:ea typeface="Arial Unicode MS" pitchFamily="34" charset="-128"/>
                <a:cs typeface="Arial Unicode MS" pitchFamily="34" charset="-128"/>
              </a:rPr>
              <a:t> παρατηρείται περιστροφικά συμμετρική διαβάθμιση της ακτινοβολίας στον ασθενή δηλαδή σε ένα στρογγυλό ομοίωμα όλα τα σημεία με συγκεκριμένη απόσταση από το κέντρο δέχονται σχεδόν την ίδια δόση ακτινοβολίας </a:t>
            </a:r>
            <a:endParaRPr lang="en-US" altLang="el-GR" dirty="0" smtClean="0">
              <a:ea typeface="Arial Unicode MS" pitchFamily="34" charset="-128"/>
              <a:cs typeface="Arial Unicode MS" pitchFamily="34" charset="-128"/>
            </a:endParaRPr>
          </a:p>
          <a:p>
            <a:pPr eaLnBrk="1" hangingPunct="1"/>
            <a:r>
              <a:rPr lang="el-GR" altLang="el-GR" dirty="0" smtClean="0">
                <a:ea typeface="Arial Unicode MS" pitchFamily="34" charset="-128"/>
                <a:cs typeface="Arial Unicode MS" pitchFamily="34" charset="-128"/>
              </a:rPr>
              <a:t>Υπάρχει όμως διαβάθμιση της δόσης από την περιφέρεια προς το κέντρο</a:t>
            </a:r>
          </a:p>
        </p:txBody>
      </p:sp>
      <p:sp>
        <p:nvSpPr>
          <p:cNvPr id="3" name="Τίτλος 2"/>
          <p:cNvSpPr>
            <a:spLocks noGrp="1"/>
          </p:cNvSpPr>
          <p:nvPr>
            <p:ph type="title"/>
          </p:nvPr>
        </p:nvSpPr>
        <p:spPr>
          <a:xfrm>
            <a:off x="61784" y="116632"/>
            <a:ext cx="9082215" cy="1224136"/>
          </a:xfrm>
        </p:spPr>
        <p:txBody>
          <a:bodyPr>
            <a:normAutofit/>
          </a:bodyPr>
          <a:lstStyle/>
          <a:p>
            <a:r>
              <a:rPr lang="el-GR" dirty="0"/>
              <a:t>Διαφοροποιήσεις </a:t>
            </a:r>
            <a:r>
              <a:rPr lang="el-GR" dirty="0" smtClean="0"/>
              <a:t>δόσης εντός </a:t>
            </a:r>
            <a:r>
              <a:rPr lang="el-GR" dirty="0"/>
              <a:t>της </a:t>
            </a:r>
            <a:r>
              <a:rPr lang="el-GR" dirty="0" smtClean="0"/>
              <a:t>τομής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2274296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p:txBody>
          <a:bodyPr/>
          <a:lstStyle/>
          <a:p>
            <a:pPr eaLnBrk="1" hangingPunct="1"/>
            <a:r>
              <a:rPr lang="el-GR" altLang="el-GR" sz="2400" dirty="0" smtClean="0">
                <a:ea typeface="Arial Unicode MS" pitchFamily="34" charset="-128"/>
                <a:cs typeface="Arial Unicode MS" pitchFamily="34" charset="-128"/>
              </a:rPr>
              <a:t>Η χρήση περισσότερων ανιχνευτών επιτρέπει εγκάρσια εξέταση χωρίς την αναγκαία μετακίνηση της λυχνίας αφού σε μια περιστροφή καλύπτεται όλο το μήκος της καρδιάς </a:t>
            </a:r>
          </a:p>
          <a:p>
            <a:pPr lvl="1" eaLnBrk="1" hangingPunct="1"/>
            <a:r>
              <a:rPr lang="el-GR" altLang="el-GR" sz="2400" dirty="0" smtClean="0">
                <a:ea typeface="Arial Unicode MS" pitchFamily="34" charset="-128"/>
                <a:cs typeface="Arial Unicode MS" pitchFamily="34" charset="-128"/>
              </a:rPr>
              <a:t>64τομών (4εκ) περίπου 3 περιστροφές μετακίνηση, ακόμα και με συγχρονισμό δημιουργούνται σκαλοπάτια </a:t>
            </a:r>
          </a:p>
          <a:p>
            <a:pPr lvl="1" eaLnBrk="1" hangingPunct="1"/>
            <a:r>
              <a:rPr lang="el-GR" altLang="el-GR" sz="2400" dirty="0" smtClean="0">
                <a:ea typeface="Arial Unicode MS" pitchFamily="34" charset="-128"/>
                <a:cs typeface="Arial Unicode MS" pitchFamily="34" charset="-128"/>
              </a:rPr>
              <a:t>256 (</a:t>
            </a:r>
            <a:r>
              <a:rPr lang="en-US" altLang="el-GR" sz="2400" dirty="0" smtClean="0">
                <a:ea typeface="Arial Unicode MS" pitchFamily="34" charset="-128"/>
                <a:cs typeface="Arial Unicode MS" pitchFamily="34" charset="-128"/>
              </a:rPr>
              <a:t>Brilliance </a:t>
            </a:r>
            <a:r>
              <a:rPr lang="en-US" altLang="el-GR" sz="2400" dirty="0" err="1" smtClean="0">
                <a:ea typeface="Arial Unicode MS" pitchFamily="34" charset="-128"/>
                <a:cs typeface="Arial Unicode MS" pitchFamily="34" charset="-128"/>
              </a:rPr>
              <a:t>iCT</a:t>
            </a:r>
            <a:r>
              <a:rPr lang="en-US" altLang="el-GR" sz="2400" dirty="0" smtClean="0">
                <a:ea typeface="Arial Unicode MS" pitchFamily="34" charset="-128"/>
                <a:cs typeface="Arial Unicode MS" pitchFamily="34" charset="-128"/>
              </a:rPr>
              <a:t>, Philips Healthcare</a:t>
            </a:r>
            <a:r>
              <a:rPr lang="el-GR" altLang="el-GR" sz="2400" dirty="0" smtClean="0">
                <a:ea typeface="Arial Unicode MS" pitchFamily="34" charset="-128"/>
                <a:cs typeface="Arial Unicode MS" pitchFamily="34" charset="-128"/>
              </a:rPr>
              <a:t>)</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και 320 (</a:t>
            </a:r>
            <a:r>
              <a:rPr lang="en-US" altLang="el-GR" sz="2400" dirty="0" err="1" smtClean="0">
                <a:ea typeface="Arial Unicode MS" pitchFamily="34" charset="-128"/>
                <a:cs typeface="Arial Unicode MS" pitchFamily="34" charset="-128"/>
              </a:rPr>
              <a:t>AquilionOne</a:t>
            </a:r>
            <a:r>
              <a:rPr lang="en-US" altLang="el-GR" sz="2400" dirty="0" smtClean="0">
                <a:ea typeface="Arial Unicode MS" pitchFamily="34" charset="-128"/>
                <a:cs typeface="Arial Unicode MS" pitchFamily="34" charset="-128"/>
              </a:rPr>
              <a:t> Dynamic Volume CT, Toshiba Medical Systems</a:t>
            </a:r>
            <a:r>
              <a:rPr lang="el-GR" altLang="el-GR" sz="2400" dirty="0" smtClean="0">
                <a:ea typeface="Arial Unicode MS" pitchFamily="34" charset="-128"/>
                <a:cs typeface="Arial Unicode MS" pitchFamily="34" charset="-128"/>
              </a:rPr>
              <a:t>)</a:t>
            </a:r>
            <a:r>
              <a:rPr lang="en-US" altLang="el-GR" sz="2400" dirty="0" smtClean="0">
                <a:ea typeface="Arial Unicode MS" pitchFamily="34" charset="-128"/>
                <a:cs typeface="Arial Unicode MS" pitchFamily="34" charset="-128"/>
              </a:rPr>
              <a:t> </a:t>
            </a:r>
            <a:r>
              <a:rPr lang="el-GR" altLang="el-GR" sz="2400" dirty="0" smtClean="0">
                <a:ea typeface="Arial Unicode MS" pitchFamily="34" charset="-128"/>
                <a:cs typeface="Arial Unicode MS" pitchFamily="34" charset="-128"/>
              </a:rPr>
              <a:t>χωρίς μετακίνηση </a:t>
            </a:r>
          </a:p>
          <a:p>
            <a:pPr lvl="1" eaLnBrk="1" hangingPunct="1"/>
            <a:r>
              <a:rPr lang="el-GR" altLang="el-GR" sz="2400" dirty="0" smtClean="0">
                <a:ea typeface="Arial Unicode MS" pitchFamily="34" charset="-128"/>
                <a:cs typeface="Arial Unicode MS" pitchFamily="34" charset="-128"/>
              </a:rPr>
              <a:t>Μείωση της δόσης ακτινοβολίας κατά </a:t>
            </a:r>
            <a:r>
              <a:rPr lang="en-US" altLang="el-GR" sz="2400" dirty="0" smtClean="0">
                <a:ea typeface="Arial Unicode MS" pitchFamily="34" charset="-128"/>
                <a:cs typeface="Arial Unicode MS" pitchFamily="34" charset="-128"/>
              </a:rPr>
              <a:t>50–65% </a:t>
            </a:r>
            <a:r>
              <a:rPr lang="el-GR" altLang="el-GR" sz="2400" dirty="0" smtClean="0">
                <a:ea typeface="Arial Unicode MS" pitchFamily="34" charset="-128"/>
                <a:cs typeface="Arial Unicode MS" pitchFamily="34" charset="-128"/>
              </a:rPr>
              <a:t>από τη συμβατική </a:t>
            </a:r>
            <a:r>
              <a:rPr lang="en-US" altLang="el-GR" sz="2400" dirty="0" smtClean="0">
                <a:ea typeface="Arial Unicode MS" pitchFamily="34" charset="-128"/>
                <a:cs typeface="Arial Unicode MS" pitchFamily="34" charset="-128"/>
              </a:rPr>
              <a:t>CCAT </a:t>
            </a:r>
            <a:endParaRPr lang="el-GR" altLang="el-GR" sz="2400" dirty="0" smtClean="0">
              <a:ea typeface="Arial Unicode MS" pitchFamily="34" charset="-128"/>
              <a:cs typeface="Arial Unicode MS" pitchFamily="34" charset="-128"/>
            </a:endParaRPr>
          </a:p>
          <a:p>
            <a:pPr lvl="1" eaLnBrk="1" hangingPunct="1"/>
            <a:r>
              <a:rPr lang="el-GR" altLang="el-GR" sz="2400" dirty="0" smtClean="0">
                <a:ea typeface="Arial Unicode MS" pitchFamily="34" charset="-128"/>
                <a:cs typeface="Arial Unicode MS" pitchFamily="34" charset="-128"/>
              </a:rPr>
              <a:t>Ανάγκη για περαιτέρω μελέτες</a:t>
            </a:r>
            <a:endParaRPr lang="en-US" altLang="el-GR" sz="2400"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
        <p:nvSpPr>
          <p:cNvPr id="3" name="Τίτλος 2"/>
          <p:cNvSpPr>
            <a:spLocks noGrp="1"/>
          </p:cNvSpPr>
          <p:nvPr>
            <p:ph type="title"/>
          </p:nvPr>
        </p:nvSpPr>
        <p:spPr/>
        <p:txBody>
          <a:bodyPr/>
          <a:lstStyle/>
          <a:p>
            <a:r>
              <a:rPr lang="el-GR" dirty="0"/>
              <a:t>256- και 320-σειρές ανιχνευτών </a:t>
            </a:r>
          </a:p>
        </p:txBody>
      </p:sp>
    </p:spTree>
    <p:extLst>
      <p:ext uri="{BB962C8B-B14F-4D97-AF65-F5344CB8AC3E}">
        <p14:creationId xmlns:p14="http://schemas.microsoft.com/office/powerpoint/2010/main" xmlns="" val="23065006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p:txBody>
          <a:bodyPr>
            <a:normAutofit/>
          </a:bodyPr>
          <a:lstStyle/>
          <a:p>
            <a:pPr eaLnBrk="1" hangingPunct="1"/>
            <a:r>
              <a:rPr lang="el-GR" altLang="el-GR" dirty="0" smtClean="0">
                <a:ea typeface="Arial Unicode MS" pitchFamily="34" charset="-128"/>
                <a:cs typeface="Arial Unicode MS" pitchFamily="34" charset="-128"/>
              </a:rPr>
              <a:t>Η χρήση χαμηλών </a:t>
            </a:r>
            <a:r>
              <a:rPr lang="en-US" altLang="el-GR" dirty="0" err="1" smtClean="0">
                <a:ea typeface="Arial Unicode MS" pitchFamily="34" charset="-128"/>
                <a:cs typeface="Arial Unicode MS" pitchFamily="34" charset="-128"/>
              </a:rPr>
              <a:t>kVp</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έχει δύο πλεονεκτήματα:</a:t>
            </a:r>
          </a:p>
          <a:p>
            <a:pPr lvl="1" eaLnBrk="1" hangingPunct="1"/>
            <a:r>
              <a:rPr lang="el-GR" altLang="el-GR" dirty="0" smtClean="0">
                <a:ea typeface="Arial Unicode MS" pitchFamily="34" charset="-128"/>
                <a:cs typeface="Arial Unicode MS" pitchFamily="34" charset="-128"/>
              </a:rPr>
              <a:t>Χαμηλότερη δόση </a:t>
            </a:r>
            <a:endParaRPr lang="en-US" altLang="el-GR" dirty="0" smtClean="0">
              <a:ea typeface="Arial Unicode MS" pitchFamily="34" charset="-128"/>
              <a:cs typeface="Arial Unicode MS" pitchFamily="34" charset="-128"/>
            </a:endParaRPr>
          </a:p>
          <a:p>
            <a:pPr lvl="1" eaLnBrk="1" hangingPunct="1"/>
            <a:r>
              <a:rPr lang="el-GR" altLang="el-GR" dirty="0" smtClean="0">
                <a:ea typeface="Arial Unicode MS" pitchFamily="34" charset="-128"/>
                <a:cs typeface="Arial Unicode MS" pitchFamily="34" charset="-128"/>
              </a:rPr>
              <a:t>Αύξηση του </a:t>
            </a:r>
            <a:r>
              <a:rPr lang="en-US" altLang="el-GR" dirty="0" smtClean="0">
                <a:ea typeface="Arial Unicode MS" pitchFamily="34" charset="-128"/>
                <a:cs typeface="Arial Unicode MS" pitchFamily="34" charset="-128"/>
              </a:rPr>
              <a:t>contrast</a:t>
            </a:r>
            <a:r>
              <a:rPr lang="el-GR" altLang="el-GR" dirty="0" smtClean="0">
                <a:ea typeface="Arial Unicode MS" pitchFamily="34" charset="-128"/>
                <a:cs typeface="Arial Unicode MS" pitchFamily="34" charset="-128"/>
              </a:rPr>
              <a:t> </a:t>
            </a:r>
          </a:p>
          <a:p>
            <a:pPr lvl="1" eaLnBrk="1" hangingPunct="1"/>
            <a:r>
              <a:rPr lang="el-GR" altLang="el-GR" dirty="0" smtClean="0">
                <a:ea typeface="Arial Unicode MS" pitchFamily="34" charset="-128"/>
                <a:cs typeface="Arial Unicode MS" pitchFamily="34" charset="-128"/>
              </a:rPr>
              <a:t>Αύξηση του θορύβου με χαμηλά </a:t>
            </a:r>
            <a:r>
              <a:rPr lang="en-US" altLang="el-GR" dirty="0" err="1" smtClean="0">
                <a:ea typeface="Arial Unicode MS" pitchFamily="34" charset="-128"/>
                <a:cs typeface="Arial Unicode MS" pitchFamily="34" charset="-128"/>
              </a:rPr>
              <a:t>kVp</a:t>
            </a:r>
            <a:r>
              <a:rPr lang="el-GR" altLang="el-GR" dirty="0" smtClean="0">
                <a:ea typeface="Arial Unicode MS" pitchFamily="34" charset="-128"/>
                <a:cs typeface="Arial Unicode MS" pitchFamily="34" charset="-128"/>
              </a:rPr>
              <a:t> και μεγάλο βάρος ασθενούς </a:t>
            </a:r>
          </a:p>
          <a:p>
            <a:pPr lvl="1" eaLnBrk="1" hangingPunct="1"/>
            <a:r>
              <a:rPr lang="el-GR" altLang="el-GR" dirty="0" smtClean="0">
                <a:ea typeface="Arial Unicode MS" pitchFamily="34" charset="-128"/>
                <a:cs typeface="Arial Unicode MS" pitchFamily="34" charset="-128"/>
              </a:rPr>
              <a:t>Η χρήση 100</a:t>
            </a:r>
            <a:r>
              <a:rPr lang="en-US" altLang="el-GR" dirty="0" err="1" smtClean="0">
                <a:ea typeface="Arial Unicode MS" pitchFamily="34" charset="-128"/>
                <a:cs typeface="Arial Unicode MS" pitchFamily="34" charset="-128"/>
              </a:rPr>
              <a:t>kVp</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αντί για 120</a:t>
            </a:r>
            <a:r>
              <a:rPr lang="en-US" altLang="el-GR" dirty="0" err="1" smtClean="0">
                <a:ea typeface="Arial Unicode MS" pitchFamily="34" charset="-128"/>
                <a:cs typeface="Arial Unicode MS" pitchFamily="34" charset="-128"/>
              </a:rPr>
              <a:t>kVp</a:t>
            </a:r>
            <a:r>
              <a:rPr lang="en-US" altLang="el-GR" dirty="0" smtClean="0">
                <a:ea typeface="Arial Unicode MS" pitchFamily="34" charset="-128"/>
                <a:cs typeface="Arial Unicode MS" pitchFamily="34" charset="-128"/>
              </a:rPr>
              <a:t> </a:t>
            </a:r>
            <a:r>
              <a:rPr lang="el-GR" altLang="el-GR" dirty="0" smtClean="0">
                <a:ea typeface="Arial Unicode MS" pitchFamily="34" charset="-128"/>
                <a:cs typeface="Arial Unicode MS" pitchFamily="34" charset="-128"/>
              </a:rPr>
              <a:t>δείχνουν αποδεκτή απεικόνιση των αγγείων με μείωση της δόσης κατά 30-50%</a:t>
            </a:r>
            <a:endParaRPr lang="en-US" altLang="el-GR" dirty="0" smtClean="0">
              <a:ea typeface="Arial Unicode MS" pitchFamily="34" charset="-128"/>
              <a:cs typeface="Arial Unicode MS" pitchFamily="34" charset="-128"/>
            </a:endParaRPr>
          </a:p>
          <a:p>
            <a:pPr eaLnBrk="1" hangingPunct="1"/>
            <a:r>
              <a:rPr lang="el-GR" altLang="el-GR" dirty="0" smtClean="0">
                <a:ea typeface="Arial Unicode MS" pitchFamily="34" charset="-128"/>
                <a:cs typeface="Arial Unicode MS" pitchFamily="34" charset="-128"/>
              </a:rPr>
              <a:t>Το ίδιο ισχύει και για τα παιδιά και μικρόσωμους ασθενείς</a:t>
            </a:r>
            <a:endParaRPr lang="en-US" altLang="el-GR"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
        <p:nvSpPr>
          <p:cNvPr id="3" name="Τίτλος 2"/>
          <p:cNvSpPr>
            <a:spLocks noGrp="1"/>
          </p:cNvSpPr>
          <p:nvPr>
            <p:ph type="title"/>
          </p:nvPr>
        </p:nvSpPr>
        <p:spPr/>
        <p:txBody>
          <a:bodyPr/>
          <a:lstStyle/>
          <a:p>
            <a:r>
              <a:rPr lang="el-GR" dirty="0"/>
              <a:t>Χρήση χαμηλότερου </a:t>
            </a:r>
            <a:r>
              <a:rPr lang="en-US" dirty="0" err="1"/>
              <a:t>kVp</a:t>
            </a:r>
            <a:endParaRPr lang="el-GR" dirty="0"/>
          </a:p>
        </p:txBody>
      </p:sp>
    </p:spTree>
    <p:extLst>
      <p:ext uri="{BB962C8B-B14F-4D97-AF65-F5344CB8AC3E}">
        <p14:creationId xmlns:p14="http://schemas.microsoft.com/office/powerpoint/2010/main" xmlns="" val="560604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323528" y="1988840"/>
            <a:ext cx="8424936" cy="4608512"/>
          </a:xfrm>
        </p:spPr>
        <p:txBody>
          <a:bodyPr>
            <a:normAutofit/>
          </a:bodyPr>
          <a:lstStyle/>
          <a:p>
            <a:pPr eaLnBrk="1" hangingPunct="1"/>
            <a:r>
              <a:rPr lang="en-US" altLang="el-GR" dirty="0" smtClean="0"/>
              <a:t>adaptive statistical iterative reconstruction (ASIR) </a:t>
            </a:r>
            <a:endParaRPr lang="el-GR" altLang="el-GR" dirty="0" smtClean="0"/>
          </a:p>
          <a:p>
            <a:pPr eaLnBrk="1" hangingPunct="1"/>
            <a:r>
              <a:rPr lang="en-US" altLang="el-GR" dirty="0" smtClean="0"/>
              <a:t>model based iterative reconstruction (MBIR</a:t>
            </a:r>
            <a:r>
              <a:rPr lang="el-GR" altLang="el-GR" dirty="0" smtClean="0"/>
              <a:t>)</a:t>
            </a:r>
          </a:p>
          <a:p>
            <a:pPr eaLnBrk="1" hangingPunct="1"/>
            <a:r>
              <a:rPr lang="en-US" altLang="el-GR" dirty="0" smtClean="0"/>
              <a:t>iterative reconstruction in image space (IRIS) </a:t>
            </a:r>
            <a:endParaRPr lang="el-GR" altLang="el-GR" dirty="0" smtClean="0"/>
          </a:p>
          <a:p>
            <a:pPr eaLnBrk="1" hangingPunct="1"/>
            <a:r>
              <a:rPr lang="en-US" altLang="el-GR" dirty="0" smtClean="0"/>
              <a:t>adaptive iterative dose reduction (IARD) </a:t>
            </a:r>
            <a:endParaRPr lang="el-GR" altLang="el-GR" dirty="0" smtClean="0"/>
          </a:p>
          <a:p>
            <a:pPr eaLnBrk="1" hangingPunct="1"/>
            <a:r>
              <a:rPr lang="el-GR" altLang="el-GR" dirty="0" smtClean="0"/>
              <a:t>Χρήση διαφορετικών μεθόδων παραγωγής εικόνας αντί για την παραδοσιακή </a:t>
            </a:r>
            <a:r>
              <a:rPr lang="el-GR" altLang="el-GR" dirty="0" err="1" smtClean="0"/>
              <a:t>οπισθοπροβολή</a:t>
            </a:r>
            <a:endParaRPr lang="el-GR" altLang="el-GR" dirty="0" smtClean="0"/>
          </a:p>
          <a:p>
            <a:pPr eaLnBrk="1" hangingPunct="1"/>
            <a:r>
              <a:rPr lang="el-GR" altLang="el-GR" dirty="0" smtClean="0"/>
              <a:t>Αναμενόμενη μείωση δόσης 30-60%</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
        <p:nvSpPr>
          <p:cNvPr id="3" name="Τίτλος 2"/>
          <p:cNvSpPr>
            <a:spLocks noGrp="1"/>
          </p:cNvSpPr>
          <p:nvPr>
            <p:ph type="title"/>
          </p:nvPr>
        </p:nvSpPr>
        <p:spPr>
          <a:xfrm>
            <a:off x="61785" y="404664"/>
            <a:ext cx="9082215" cy="1296144"/>
          </a:xfrm>
        </p:spPr>
        <p:txBody>
          <a:bodyPr>
            <a:normAutofit/>
          </a:bodyPr>
          <a:lstStyle/>
          <a:p>
            <a:r>
              <a:rPr lang="el-GR" dirty="0"/>
              <a:t>Μείωση της δόσης με </a:t>
            </a:r>
            <a:r>
              <a:rPr lang="el-GR" dirty="0" smtClean="0"/>
              <a:t/>
            </a:r>
            <a:br>
              <a:rPr lang="el-GR" dirty="0" smtClean="0"/>
            </a:br>
            <a:r>
              <a:rPr lang="el-GR" dirty="0" smtClean="0"/>
              <a:t>ειδικές </a:t>
            </a:r>
            <a:r>
              <a:rPr lang="el-GR" dirty="0"/>
              <a:t>μεθόδους ανασύνθεσης </a:t>
            </a:r>
          </a:p>
        </p:txBody>
      </p:sp>
    </p:spTree>
    <p:extLst>
      <p:ext uri="{BB962C8B-B14F-4D97-AF65-F5344CB8AC3E}">
        <p14:creationId xmlns:p14="http://schemas.microsoft.com/office/powerpoint/2010/main" xmlns="" val="1672238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323528" y="3645024"/>
            <a:ext cx="8424936" cy="2952328"/>
          </a:xfrm>
        </p:spPr>
        <p:txBody>
          <a:bodyPr>
            <a:normAutofit/>
          </a:bodyPr>
          <a:lstStyle/>
          <a:p>
            <a:pPr marL="406908">
              <a:defRPr/>
            </a:pPr>
            <a:r>
              <a:rPr lang="el-GR" dirty="0" smtClean="0"/>
              <a:t>Σύγκριση εικόνων που έγιναν με </a:t>
            </a:r>
            <a:r>
              <a:rPr lang="en-US" dirty="0" smtClean="0"/>
              <a:t>(</a:t>
            </a:r>
            <a:r>
              <a:rPr lang="en-US" dirty="0"/>
              <a:t>a) </a:t>
            </a:r>
            <a:r>
              <a:rPr lang="el-GR" dirty="0" smtClean="0"/>
              <a:t>οπισθοπροβολή και </a:t>
            </a:r>
            <a:r>
              <a:rPr lang="en-US" dirty="0" smtClean="0"/>
              <a:t>(</a:t>
            </a:r>
            <a:r>
              <a:rPr lang="en-US" dirty="0"/>
              <a:t>b) </a:t>
            </a:r>
            <a:r>
              <a:rPr lang="en-US" dirty="0" smtClean="0"/>
              <a:t>ASIR</a:t>
            </a:r>
            <a:r>
              <a:rPr lang="el-GR" dirty="0" smtClean="0"/>
              <a:t> σε διαφορετκούς αξονικούς</a:t>
            </a:r>
          </a:p>
          <a:p>
            <a:pPr marL="406908">
              <a:defRPr/>
            </a:pPr>
            <a:r>
              <a:rPr lang="en-US" dirty="0" smtClean="0"/>
              <a:t>dose </a:t>
            </a:r>
            <a:r>
              <a:rPr lang="en-US" dirty="0"/>
              <a:t>length product </a:t>
            </a:r>
            <a:r>
              <a:rPr lang="el-GR" dirty="0" smtClean="0"/>
              <a:t>στην </a:t>
            </a:r>
            <a:r>
              <a:rPr lang="en-US" dirty="0" smtClean="0"/>
              <a:t>ASIR </a:t>
            </a:r>
            <a:r>
              <a:rPr lang="en-US" dirty="0"/>
              <a:t>study (b) </a:t>
            </a:r>
            <a:r>
              <a:rPr lang="en-US" dirty="0" smtClean="0"/>
              <a:t>35</a:t>
            </a:r>
            <a:r>
              <a:rPr lang="en-US" dirty="0"/>
              <a:t>% </a:t>
            </a:r>
            <a:r>
              <a:rPr lang="el-GR" dirty="0" smtClean="0"/>
              <a:t>&lt; από την (α) οπισθοπροβολή</a:t>
            </a:r>
            <a:r>
              <a:rPr lang="en-US" dirty="0" smtClean="0"/>
              <a:t> FBP </a:t>
            </a:r>
            <a:endParaRPr lang="el-GR" dirty="0" smtClean="0"/>
          </a:p>
          <a:p>
            <a:pPr marL="406908">
              <a:defRPr/>
            </a:pPr>
            <a:r>
              <a:rPr lang="el-GR" dirty="0" smtClean="0"/>
              <a:t>η εικόνα </a:t>
            </a:r>
            <a:r>
              <a:rPr lang="en-US" dirty="0" smtClean="0"/>
              <a:t>ASIR </a:t>
            </a:r>
            <a:r>
              <a:rPr lang="el-GR" dirty="0" smtClean="0"/>
              <a:t>έχει και χαμηλότερο θόρυβο</a:t>
            </a:r>
            <a:endParaRPr lang="en-US" dirty="0"/>
          </a:p>
        </p:txBody>
      </p:sp>
      <p:pic>
        <p:nvPicPr>
          <p:cNvPr id="7885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766175"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xmlns="" val="253021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2204864"/>
            <a:ext cx="9082215" cy="1008112"/>
          </a:xfrm>
        </p:spPr>
        <p:txBody>
          <a:bodyPr/>
          <a:lstStyle/>
          <a:p>
            <a:pPr eaLnBrk="1" hangingPunct="1">
              <a:defRPr/>
            </a:pPr>
            <a:r>
              <a:rPr lang="en-US" dirty="0" err="1" smtClean="0"/>
              <a:t>Overscanning</a:t>
            </a:r>
            <a:r>
              <a:rPr lang="el-GR" dirty="0" smtClean="0"/>
              <a:t> - </a:t>
            </a:r>
            <a:r>
              <a:rPr lang="en-US" dirty="0" err="1" smtClean="0"/>
              <a:t>Overbeaming</a:t>
            </a:r>
            <a:endParaRPr lang="en-US" dirty="0">
              <a:solidFill>
                <a:schemeClr val="accent1">
                  <a:tint val="83000"/>
                  <a:satMod val="150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xmlns="" val="3645661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4"/>
          <p:cNvSpPr>
            <a:spLocks noGrp="1"/>
          </p:cNvSpPr>
          <p:nvPr>
            <p:ph idx="1"/>
          </p:nvPr>
        </p:nvSpPr>
        <p:spPr/>
        <p:txBody>
          <a:bodyPr/>
          <a:lstStyle/>
          <a:p>
            <a:r>
              <a:rPr lang="el-GR" altLang="el-GR" sz="2400" dirty="0" smtClean="0"/>
              <a:t>½ στροφής δεδομένα για την ανακατασκευή της πρώτης και της τελευταίας τομής</a:t>
            </a:r>
            <a:endParaRPr lang="en-US" altLang="el-GR" sz="2400" dirty="0" smtClean="0"/>
          </a:p>
        </p:txBody>
      </p:sp>
      <p:pic>
        <p:nvPicPr>
          <p:cNvPr id="8090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0188" y="2273300"/>
            <a:ext cx="6357937" cy="458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
        <p:nvSpPr>
          <p:cNvPr id="4" name="Τίτλος 3"/>
          <p:cNvSpPr>
            <a:spLocks noGrp="1"/>
          </p:cNvSpPr>
          <p:nvPr>
            <p:ph type="title"/>
          </p:nvPr>
        </p:nvSpPr>
        <p:spPr>
          <a:xfrm>
            <a:off x="61784" y="116632"/>
            <a:ext cx="9082215" cy="1224136"/>
          </a:xfrm>
        </p:spPr>
        <p:txBody>
          <a:bodyPr>
            <a:normAutofit/>
          </a:bodyPr>
          <a:lstStyle/>
          <a:p>
            <a:r>
              <a:rPr lang="el-GR" dirty="0"/>
              <a:t>Περιοχή εξέτασης- ακτινοβόλησης</a:t>
            </a:r>
            <a:br>
              <a:rPr lang="el-GR" dirty="0"/>
            </a:br>
            <a:r>
              <a:rPr lang="en-US" dirty="0" err="1"/>
              <a:t>overranging</a:t>
            </a:r>
            <a:r>
              <a:rPr lang="en-US" dirty="0"/>
              <a:t>/</a:t>
            </a:r>
            <a:r>
              <a:rPr lang="en-US" dirty="0" err="1"/>
              <a:t>overscanning</a:t>
            </a:r>
            <a:endParaRPr lang="el-GR" dirty="0"/>
          </a:p>
        </p:txBody>
      </p:sp>
    </p:spTree>
    <p:extLst>
      <p:ext uri="{BB962C8B-B14F-4D97-AF65-F5344CB8AC3E}">
        <p14:creationId xmlns:p14="http://schemas.microsoft.com/office/powerpoint/2010/main" xmlns="" val="9692811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rmAutofit/>
          </a:bodyPr>
          <a:lstStyle/>
          <a:p>
            <a:pPr>
              <a:defRPr/>
            </a:pPr>
            <a:r>
              <a:rPr lang="en-US" dirty="0" smtClean="0"/>
              <a:t>Z-Axis Dose Profile for 10 mm slice</a:t>
            </a:r>
          </a:p>
        </p:txBody>
      </p:sp>
      <p:pic>
        <p:nvPicPr>
          <p:cNvPr id="81923"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81222" y="1052736"/>
            <a:ext cx="4818194" cy="5256212"/>
          </a:xfrm>
        </p:spPr>
      </p:pic>
      <p:pic>
        <p:nvPicPr>
          <p:cNvPr id="35533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3063" y="5791200"/>
            <a:ext cx="36576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3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22663" y="1752600"/>
            <a:ext cx="2641600" cy="376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3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92866" y="1763713"/>
            <a:ext cx="3997325" cy="375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37"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80528" y="1943327"/>
            <a:ext cx="355600" cy="356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38"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48063" y="1943100"/>
            <a:ext cx="338137" cy="356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41" name="Picture 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65800" y="3057525"/>
            <a:ext cx="35560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42" name="Picture 1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421063" y="2971800"/>
            <a:ext cx="3381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44" name="Picture 1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62663" y="2590800"/>
            <a:ext cx="67627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355345" name="Picture 1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878138" y="2514600"/>
            <a:ext cx="6778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xmlns="" val="1354031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55332"/>
                                        </p:tgtEl>
                                        <p:attrNameLst>
                                          <p:attrName>style.visibility</p:attrName>
                                        </p:attrNameLst>
                                      </p:cBhvr>
                                      <p:to>
                                        <p:strVal val="visible"/>
                                      </p:to>
                                    </p:set>
                                    <p:animEffect transition="in" filter="barn(outVertical)">
                                      <p:cBhvr>
                                        <p:cTn id="7" dur="500"/>
                                        <p:tgtEl>
                                          <p:spTgt spid="355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55333"/>
                                        </p:tgtEl>
                                        <p:attrNameLst>
                                          <p:attrName>style.visibility</p:attrName>
                                        </p:attrNameLst>
                                      </p:cBhvr>
                                      <p:to>
                                        <p:strVal val="visible"/>
                                      </p:to>
                                    </p:set>
                                    <p:animEffect transition="in" filter="wipe(up)">
                                      <p:cBhvr>
                                        <p:cTn id="12" dur="500"/>
                                        <p:tgtEl>
                                          <p:spTgt spid="3553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355334"/>
                                        </p:tgtEl>
                                        <p:attrNameLst>
                                          <p:attrName>style.visibility</p:attrName>
                                        </p:attrNameLst>
                                      </p:cBhvr>
                                      <p:to>
                                        <p:strVal val="visible"/>
                                      </p:to>
                                    </p:set>
                                    <p:animEffect transition="in" filter="barn(outVertical)">
                                      <p:cBhvr>
                                        <p:cTn id="17" dur="500"/>
                                        <p:tgtEl>
                                          <p:spTgt spid="355334"/>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355337"/>
                                        </p:tgtEl>
                                        <p:attrNameLst>
                                          <p:attrName>style.visibility</p:attrName>
                                        </p:attrNameLst>
                                      </p:cBhvr>
                                      <p:to>
                                        <p:strVal val="visible"/>
                                      </p:to>
                                    </p:set>
                                    <p:animEffect transition="in" filter="fade">
                                      <p:cBhvr>
                                        <p:cTn id="21" dur="500"/>
                                        <p:tgtEl>
                                          <p:spTgt spid="355337"/>
                                        </p:tgtEl>
                                      </p:cBhvr>
                                    </p:animEffect>
                                  </p:childTnLst>
                                </p:cTn>
                              </p:par>
                              <p:par>
                                <p:cTn id="22" presetID="10" presetClass="entr" presetSubtype="0" fill="hold" nodeType="withEffect">
                                  <p:stCondLst>
                                    <p:cond delay="0"/>
                                  </p:stCondLst>
                                  <p:childTnLst>
                                    <p:set>
                                      <p:cBhvr>
                                        <p:cTn id="23" dur="1" fill="hold">
                                          <p:stCondLst>
                                            <p:cond delay="0"/>
                                          </p:stCondLst>
                                        </p:cTn>
                                        <p:tgtEl>
                                          <p:spTgt spid="355338"/>
                                        </p:tgtEl>
                                        <p:attrNameLst>
                                          <p:attrName>style.visibility</p:attrName>
                                        </p:attrNameLst>
                                      </p:cBhvr>
                                      <p:to>
                                        <p:strVal val="visible"/>
                                      </p:to>
                                    </p:set>
                                    <p:animEffect transition="in" filter="fade">
                                      <p:cBhvr>
                                        <p:cTn id="24" dur="500"/>
                                        <p:tgtEl>
                                          <p:spTgt spid="3553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3" fill="hold" nodeType="clickEffect">
                                  <p:stCondLst>
                                    <p:cond delay="0"/>
                                  </p:stCondLst>
                                  <p:childTnLst>
                                    <p:set>
                                      <p:cBhvr>
                                        <p:cTn id="28" dur="1" fill="hold">
                                          <p:stCondLst>
                                            <p:cond delay="0"/>
                                          </p:stCondLst>
                                        </p:cTn>
                                        <p:tgtEl>
                                          <p:spTgt spid="355341"/>
                                        </p:tgtEl>
                                        <p:attrNameLst>
                                          <p:attrName>style.visibility</p:attrName>
                                        </p:attrNameLst>
                                      </p:cBhvr>
                                      <p:to>
                                        <p:strVal val="visible"/>
                                      </p:to>
                                    </p:set>
                                    <p:animEffect transition="in" filter="strips(upRight)">
                                      <p:cBhvr>
                                        <p:cTn id="29" dur="500"/>
                                        <p:tgtEl>
                                          <p:spTgt spid="355341"/>
                                        </p:tgtEl>
                                      </p:cBhvr>
                                    </p:animEffect>
                                  </p:childTnLst>
                                </p:cTn>
                              </p:par>
                              <p:par>
                                <p:cTn id="30" presetID="18" presetClass="entr" presetSubtype="9" fill="hold" nodeType="withEffect">
                                  <p:stCondLst>
                                    <p:cond delay="0"/>
                                  </p:stCondLst>
                                  <p:childTnLst>
                                    <p:set>
                                      <p:cBhvr>
                                        <p:cTn id="31" dur="1" fill="hold">
                                          <p:stCondLst>
                                            <p:cond delay="0"/>
                                          </p:stCondLst>
                                        </p:cTn>
                                        <p:tgtEl>
                                          <p:spTgt spid="355342"/>
                                        </p:tgtEl>
                                        <p:attrNameLst>
                                          <p:attrName>style.visibility</p:attrName>
                                        </p:attrNameLst>
                                      </p:cBhvr>
                                      <p:to>
                                        <p:strVal val="visible"/>
                                      </p:to>
                                    </p:set>
                                    <p:animEffect transition="in" filter="strips(upLeft)">
                                      <p:cBhvr>
                                        <p:cTn id="32" dur="500"/>
                                        <p:tgtEl>
                                          <p:spTgt spid="355342"/>
                                        </p:tgtEl>
                                      </p:cBhvr>
                                    </p:animEffect>
                                  </p:child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355344"/>
                                        </p:tgtEl>
                                        <p:attrNameLst>
                                          <p:attrName>style.visibility</p:attrName>
                                        </p:attrNameLst>
                                      </p:cBhvr>
                                      <p:to>
                                        <p:strVal val="visible"/>
                                      </p:to>
                                    </p:set>
                                    <p:animEffect transition="in" filter="fade">
                                      <p:cBhvr>
                                        <p:cTn id="36" dur="500"/>
                                        <p:tgtEl>
                                          <p:spTgt spid="355344"/>
                                        </p:tgtEl>
                                      </p:cBhvr>
                                    </p:animEffect>
                                  </p:childTnLst>
                                </p:cTn>
                              </p:par>
                              <p:par>
                                <p:cTn id="37" presetID="10" presetClass="entr" presetSubtype="0" fill="hold" nodeType="withEffect">
                                  <p:stCondLst>
                                    <p:cond delay="0"/>
                                  </p:stCondLst>
                                  <p:childTnLst>
                                    <p:set>
                                      <p:cBhvr>
                                        <p:cTn id="38" dur="1" fill="hold">
                                          <p:stCondLst>
                                            <p:cond delay="0"/>
                                          </p:stCondLst>
                                        </p:cTn>
                                        <p:tgtEl>
                                          <p:spTgt spid="355345"/>
                                        </p:tgtEl>
                                        <p:attrNameLst>
                                          <p:attrName>style.visibility</p:attrName>
                                        </p:attrNameLst>
                                      </p:cBhvr>
                                      <p:to>
                                        <p:strVal val="visible"/>
                                      </p:to>
                                    </p:set>
                                    <p:animEffect transition="in" filter="fade">
                                      <p:cBhvr>
                                        <p:cTn id="39" dur="500"/>
                                        <p:tgtEl>
                                          <p:spTgt spid="355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Δόση ακτινοβολίας </a:t>
            </a:r>
            <a:r>
              <a:rPr lang="el-GR" dirty="0" err="1" smtClean="0"/>
              <a:t>ανα</a:t>
            </a:r>
            <a:r>
              <a:rPr lang="el-GR" dirty="0" smtClean="0"/>
              <a:t> εξέταση  </a:t>
            </a:r>
            <a:r>
              <a:rPr lang="en-US" dirty="0" smtClean="0"/>
              <a:t>CT</a:t>
            </a:r>
            <a:endParaRPr lang="en-US" dirty="0"/>
          </a:p>
        </p:txBody>
      </p:sp>
      <p:sp>
        <p:nvSpPr>
          <p:cNvPr id="3" name="Θέση περιεχομένου 2"/>
          <p:cNvSpPr>
            <a:spLocks noGrp="1"/>
          </p:cNvSpPr>
          <p:nvPr>
            <p:ph idx="1"/>
          </p:nvPr>
        </p:nvSpPr>
        <p:spPr/>
        <p:txBody>
          <a:bodyPr/>
          <a:lstStyle/>
          <a:p>
            <a:endParaRPr lang="el-GR"/>
          </a:p>
        </p:txBody>
      </p:sp>
      <p:pic>
        <p:nvPicPr>
          <p:cNvPr id="829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1196975"/>
            <a:ext cx="8996363"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9" name="Ορθογώνιο 2"/>
          <p:cNvSpPr>
            <a:spLocks noChangeArrowheads="1"/>
          </p:cNvSpPr>
          <p:nvPr/>
        </p:nvSpPr>
        <p:spPr bwMode="auto">
          <a:xfrm>
            <a:off x="2339752" y="6608385"/>
            <a:ext cx="457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1200" dirty="0">
                <a:latin typeface="+mn-lt"/>
                <a:hlinkClick r:id="rId3"/>
              </a:rPr>
              <a:t>archinte.jamanetwork.com</a:t>
            </a:r>
            <a:endParaRPr lang="el-GR" alt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xmlns="" val="36677590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Βιβλιοραφία</a:t>
            </a:r>
            <a:r>
              <a:rPr lang="el-GR" dirty="0" smtClean="0"/>
              <a:t> </a:t>
            </a:r>
            <a:endParaRPr lang="el-GR" dirty="0"/>
          </a:p>
        </p:txBody>
      </p:sp>
      <p:sp>
        <p:nvSpPr>
          <p:cNvPr id="83970" name="Content Placeholder 2"/>
          <p:cNvSpPr>
            <a:spLocks noGrp="1"/>
          </p:cNvSpPr>
          <p:nvPr>
            <p:ph idx="1"/>
          </p:nvPr>
        </p:nvSpPr>
        <p:spPr/>
        <p:txBody>
          <a:bodyPr>
            <a:normAutofit/>
          </a:bodyPr>
          <a:lstStyle/>
          <a:p>
            <a:pPr eaLnBrk="1" hangingPunct="1"/>
            <a:r>
              <a:rPr lang="en-US" altLang="el-GR" sz="2000" dirty="0" smtClean="0"/>
              <a:t>AAPM/RSNA Physics Tutorial for Residents: Topics in CT</a:t>
            </a:r>
            <a:r>
              <a:rPr lang="el-GR" altLang="el-GR" sz="2000" dirty="0" smtClean="0"/>
              <a:t> </a:t>
            </a:r>
            <a:r>
              <a:rPr lang="en-US" altLang="el-GR" sz="2000" dirty="0" smtClean="0"/>
              <a:t>Radiation Dose in CT1</a:t>
            </a:r>
            <a:r>
              <a:rPr lang="el-GR" altLang="el-GR" sz="2000" dirty="0" smtClean="0"/>
              <a:t>. </a:t>
            </a:r>
            <a:r>
              <a:rPr lang="en-US" altLang="el-GR" sz="2000" dirty="0" smtClean="0">
                <a:hlinkClick r:id="rId2"/>
              </a:rPr>
              <a:t>Michael F. </a:t>
            </a:r>
            <a:r>
              <a:rPr lang="en-US" altLang="el-GR" sz="2000" dirty="0" err="1" smtClean="0">
                <a:hlinkClick r:id="rId2"/>
              </a:rPr>
              <a:t>McNitt</a:t>
            </a:r>
            <a:r>
              <a:rPr lang="en-US" altLang="el-GR" sz="2000" dirty="0" smtClean="0">
                <a:hlinkClick r:id="rId2"/>
              </a:rPr>
              <a:t>-Gray</a:t>
            </a:r>
            <a:r>
              <a:rPr lang="en-US" altLang="el-GR" sz="2000" dirty="0" smtClean="0"/>
              <a:t>, PhD</a:t>
            </a:r>
            <a:r>
              <a:rPr lang="el-GR" altLang="el-GR" sz="2000" dirty="0" smtClean="0"/>
              <a:t>.</a:t>
            </a:r>
            <a:r>
              <a:rPr lang="en-US" altLang="el-GR" sz="2000" dirty="0" smtClean="0"/>
              <a:t> November 2002 </a:t>
            </a:r>
            <a:r>
              <a:rPr lang="en-US" altLang="el-GR" sz="2000" dirty="0" err="1" smtClean="0"/>
              <a:t>RadioGraphics</a:t>
            </a:r>
            <a:r>
              <a:rPr lang="en-US" altLang="el-GR" sz="2000" dirty="0" smtClean="0"/>
              <a:t>, 22, 1541-1553</a:t>
            </a:r>
            <a:endParaRPr lang="el-GR" altLang="el-GR" sz="2000" dirty="0" smtClean="0"/>
          </a:p>
          <a:p>
            <a:pPr eaLnBrk="1" hangingPunct="1"/>
            <a:r>
              <a:rPr lang="en-US" altLang="el-GR" sz="2000" dirty="0" smtClean="0"/>
              <a:t>Impact of new technologies on dose reduction in CT</a:t>
            </a:r>
            <a:r>
              <a:rPr lang="el-GR" altLang="el-GR" sz="2000" dirty="0" smtClean="0"/>
              <a:t>. </a:t>
            </a:r>
            <a:r>
              <a:rPr lang="en-US" altLang="el-GR" sz="2000" b="1" dirty="0" smtClean="0">
                <a:hlinkClick r:id="rId3"/>
              </a:rPr>
              <a:t>Ting-</a:t>
            </a:r>
            <a:r>
              <a:rPr lang="en-US" altLang="el-GR" sz="2000" b="1" dirty="0" err="1" smtClean="0">
                <a:hlinkClick r:id="rId3"/>
              </a:rPr>
              <a:t>Yim</a:t>
            </a:r>
            <a:r>
              <a:rPr lang="en-US" altLang="el-GR" sz="2000" b="1" dirty="0" smtClean="0">
                <a:hlinkClick r:id="rId3"/>
              </a:rPr>
              <a:t> </a:t>
            </a:r>
            <a:r>
              <a:rPr lang="en-US" altLang="el-GR" sz="2000" b="1" dirty="0" err="1" smtClean="0">
                <a:hlinkClick r:id="rId3"/>
              </a:rPr>
              <a:t>Lee</a:t>
            </a:r>
            <a:r>
              <a:rPr lang="en-US" altLang="el-GR" sz="2000" b="1" baseline="30000" dirty="0" err="1" smtClean="0">
                <a:hlinkClick r:id="rId4"/>
              </a:rPr>
              <a:t>a</a:t>
            </a:r>
            <a:r>
              <a:rPr lang="en-US" altLang="el-GR" sz="2000" b="1" baseline="30000" dirty="0" smtClean="0"/>
              <a:t>, , </a:t>
            </a:r>
            <a:r>
              <a:rPr lang="en-US" altLang="el-GR" sz="2000" b="1" dirty="0" smtClean="0"/>
              <a:t>and </a:t>
            </a:r>
            <a:r>
              <a:rPr lang="en-US" altLang="el-GR" sz="2000" b="1" dirty="0" err="1" smtClean="0">
                <a:hlinkClick r:id="rId5"/>
              </a:rPr>
              <a:t>Rethy</a:t>
            </a:r>
            <a:r>
              <a:rPr lang="en-US" altLang="el-GR" sz="2000" b="1" dirty="0" smtClean="0">
                <a:hlinkClick r:id="rId5"/>
              </a:rPr>
              <a:t> K. </a:t>
            </a:r>
            <a:r>
              <a:rPr lang="en-US" altLang="el-GR" sz="2000" b="1" dirty="0" err="1" smtClean="0">
                <a:hlinkClick r:id="rId5"/>
              </a:rPr>
              <a:t>Chhem</a:t>
            </a:r>
            <a:r>
              <a:rPr lang="el-GR" altLang="el-GR" sz="2000" b="1" dirty="0" smtClean="0"/>
              <a:t>. </a:t>
            </a:r>
            <a:r>
              <a:rPr lang="en-US" altLang="el-GR" sz="2000" b="1" dirty="0" smtClean="0">
                <a:hlinkClick r:id="rId6"/>
              </a:rPr>
              <a:t>European Journal of Radiology</a:t>
            </a:r>
            <a:r>
              <a:rPr lang="el-GR" altLang="el-GR" sz="2000" b="1" dirty="0" smtClean="0"/>
              <a:t> </a:t>
            </a:r>
            <a:r>
              <a:rPr lang="en-US" altLang="el-GR" sz="2000" dirty="0" smtClean="0">
                <a:hlinkClick r:id="rId7"/>
              </a:rPr>
              <a:t>Volume 76, Issue 1</a:t>
            </a:r>
            <a:r>
              <a:rPr lang="en-US" altLang="el-GR" sz="2000" dirty="0" smtClean="0"/>
              <a:t>, October 2010</a:t>
            </a:r>
            <a:r>
              <a:rPr lang="el-GR" altLang="el-GR" sz="2000" dirty="0" smtClean="0"/>
              <a:t>, 28-35 </a:t>
            </a:r>
            <a:endParaRPr lang="en-US" altLang="el-GR" sz="2000" dirty="0" smtClean="0"/>
          </a:p>
          <a:p>
            <a:r>
              <a:rPr lang="en-US" altLang="el-GR" sz="2000" b="1" dirty="0" smtClean="0"/>
              <a:t>Radiation Dose Associated With Common Computed Tomography Examinations and the Associated Lifetime Attributable Risk of Cancer. </a:t>
            </a:r>
            <a:r>
              <a:rPr lang="en-US" altLang="el-GR" sz="2000" dirty="0" smtClean="0"/>
              <a:t>Rebecca Smith-</a:t>
            </a:r>
            <a:r>
              <a:rPr lang="en-US" altLang="el-GR" sz="2000" dirty="0" err="1" smtClean="0"/>
              <a:t>Bindman</a:t>
            </a:r>
            <a:r>
              <a:rPr lang="en-US" altLang="el-GR" sz="2000" dirty="0" smtClean="0"/>
              <a:t>, MD; </a:t>
            </a:r>
            <a:r>
              <a:rPr lang="en-US" altLang="el-GR" sz="2000" dirty="0" err="1" smtClean="0"/>
              <a:t>Jafi</a:t>
            </a:r>
            <a:r>
              <a:rPr lang="en-US" altLang="el-GR" sz="2000" dirty="0" smtClean="0"/>
              <a:t> Lipson, MD; Ralph Marcus, BA; Kwang-</a:t>
            </a:r>
            <a:r>
              <a:rPr lang="en-US" altLang="el-GR" sz="2000" dirty="0" err="1" smtClean="0"/>
              <a:t>Pyo</a:t>
            </a:r>
            <a:r>
              <a:rPr lang="en-US" altLang="el-GR" sz="2000" dirty="0" smtClean="0"/>
              <a:t> Kim, PhD; </a:t>
            </a:r>
            <a:r>
              <a:rPr lang="en-US" altLang="el-GR" sz="2000" dirty="0" err="1" smtClean="0"/>
              <a:t>Mahadevappa</a:t>
            </a:r>
            <a:r>
              <a:rPr lang="en-US" altLang="el-GR" sz="2000" dirty="0" smtClean="0"/>
              <a:t> Mahesh, MS, PhD; Robert Gould, ScD; Amy </a:t>
            </a:r>
            <a:r>
              <a:rPr lang="en-US" altLang="el-GR" sz="2000" dirty="0" err="1" smtClean="0"/>
              <a:t>Berrington</a:t>
            </a:r>
            <a:r>
              <a:rPr lang="en-US" altLang="el-GR" sz="2000" dirty="0" smtClean="0"/>
              <a:t> de </a:t>
            </a:r>
            <a:r>
              <a:rPr lang="en-US" altLang="el-GR" sz="2000" dirty="0" err="1" smtClean="0"/>
              <a:t>Gonza</a:t>
            </a:r>
            <a:r>
              <a:rPr lang="en-US" altLang="el-GR" sz="2000" dirty="0" smtClean="0"/>
              <a:t>´ </a:t>
            </a:r>
            <a:r>
              <a:rPr lang="en-US" altLang="el-GR" sz="2000" dirty="0" err="1" smtClean="0"/>
              <a:t>lez</a:t>
            </a:r>
            <a:r>
              <a:rPr lang="en-US" altLang="el-GR" sz="2000" dirty="0" smtClean="0"/>
              <a:t>, DPhil; Diana L. </a:t>
            </a:r>
            <a:r>
              <a:rPr lang="en-US" altLang="el-GR" sz="2000" dirty="0" err="1" smtClean="0"/>
              <a:t>Miglioretti</a:t>
            </a:r>
            <a:r>
              <a:rPr lang="en-US" altLang="el-GR" sz="2000" dirty="0" smtClean="0"/>
              <a:t>, PhD. ARCH INTERN MED/VOL 169 (NO. 22), DEC 14/28, 2009</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xmlns="" val="66411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451355"/>
            <a:ext cx="3456954" cy="3076360"/>
          </a:xfrm>
          <a:prstGeom prst="rect">
            <a:avLst/>
          </a:prstGeom>
          <a:solidFill>
            <a:schemeClr val="accent2"/>
          </a:solidFill>
          <a:ln w="19050">
            <a:solidFill>
              <a:schemeClr val="accent1"/>
            </a:solidFill>
            <a:miter lim="800000"/>
            <a:headEnd/>
            <a:tailEnd/>
          </a:ln>
        </p:spPr>
      </p:pic>
      <p:pic>
        <p:nvPicPr>
          <p:cNvPr id="225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219" y="3464411"/>
            <a:ext cx="3081628" cy="3348965"/>
          </a:xfrm>
          <a:prstGeom prst="rect">
            <a:avLst/>
          </a:prstGeom>
          <a:solidFill>
            <a:schemeClr val="accent2"/>
          </a:solidFill>
          <a:ln w="19050">
            <a:solidFill>
              <a:schemeClr val="accent1"/>
            </a:solidFill>
            <a:miter lim="800000"/>
            <a:headEnd/>
            <a:tailEnd/>
          </a:ln>
        </p:spPr>
      </p:pic>
      <p:sp>
        <p:nvSpPr>
          <p:cNvPr id="22532" name="Content Placeholder 4"/>
          <p:cNvSpPr>
            <a:spLocks noGrp="1"/>
          </p:cNvSpPr>
          <p:nvPr>
            <p:ph idx="1"/>
          </p:nvPr>
        </p:nvSpPr>
        <p:spPr>
          <a:xfrm>
            <a:off x="323528" y="1268760"/>
            <a:ext cx="8424936" cy="2376264"/>
          </a:xfrm>
        </p:spPr>
        <p:txBody>
          <a:bodyPr>
            <a:normAutofit/>
          </a:bodyPr>
          <a:lstStyle/>
          <a:p>
            <a:pPr eaLnBrk="1" hangingPunct="1">
              <a:lnSpc>
                <a:spcPct val="100000"/>
              </a:lnSpc>
              <a:spcBef>
                <a:spcPts val="600"/>
              </a:spcBef>
            </a:pPr>
            <a:r>
              <a:rPr lang="el-GR" altLang="el-GR" dirty="0" smtClean="0">
                <a:ea typeface="Arial Unicode MS" pitchFamily="34" charset="-128"/>
                <a:cs typeface="Arial Unicode MS" pitchFamily="34" charset="-128"/>
              </a:rPr>
              <a:t>Η διαβάθμιση της δόσης από το κέντρο προς την περιφέρεια εξαρτάται από διάφορες παραμέτρους</a:t>
            </a:r>
          </a:p>
          <a:p>
            <a:pPr lvl="1" eaLnBrk="1" hangingPunct="1">
              <a:lnSpc>
                <a:spcPct val="100000"/>
              </a:lnSpc>
              <a:spcBef>
                <a:spcPts val="600"/>
              </a:spcBef>
            </a:pPr>
            <a:r>
              <a:rPr lang="el-GR" altLang="el-GR" dirty="0" smtClean="0">
                <a:ea typeface="Arial Unicode MS" pitchFamily="34" charset="-128"/>
                <a:cs typeface="Arial Unicode MS" pitchFamily="34" charset="-128"/>
              </a:rPr>
              <a:t>Μέγεθος αντικειμένου</a:t>
            </a:r>
          </a:p>
          <a:p>
            <a:pPr lvl="1" eaLnBrk="1" hangingPunct="1">
              <a:lnSpc>
                <a:spcPct val="100000"/>
              </a:lnSpc>
              <a:spcBef>
                <a:spcPts val="600"/>
              </a:spcBef>
            </a:pPr>
            <a:r>
              <a:rPr lang="el-GR" altLang="el-GR" dirty="0" smtClean="0">
                <a:ea typeface="Arial Unicode MS" pitchFamily="34" charset="-128"/>
                <a:cs typeface="Arial Unicode MS" pitchFamily="34" charset="-128"/>
              </a:rPr>
              <a:t>Φάσμα δέσμης</a:t>
            </a:r>
          </a:p>
          <a:p>
            <a:pPr lvl="1" eaLnBrk="1" hangingPunct="1">
              <a:lnSpc>
                <a:spcPct val="100000"/>
              </a:lnSpc>
              <a:spcBef>
                <a:spcPts val="600"/>
              </a:spcBef>
            </a:pPr>
            <a:r>
              <a:rPr lang="el-GR" altLang="el-GR" dirty="0" smtClean="0">
                <a:ea typeface="Arial Unicode MS" pitchFamily="34" charset="-128"/>
                <a:cs typeface="Arial Unicode MS" pitchFamily="34" charset="-128"/>
              </a:rPr>
              <a:t>Εξασθένηση από τον ιστό</a:t>
            </a:r>
            <a:endParaRPr lang="en-US" altLang="el-GR" dirty="0" smtClean="0"/>
          </a:p>
        </p:txBody>
      </p:sp>
      <p:sp>
        <p:nvSpPr>
          <p:cNvPr id="22533" name="Ορθογώνιο 1"/>
          <p:cNvSpPr>
            <a:spLocks noChangeArrowheads="1"/>
          </p:cNvSpPr>
          <p:nvPr/>
        </p:nvSpPr>
        <p:spPr bwMode="auto">
          <a:xfrm>
            <a:off x="4972484" y="6527715"/>
            <a:ext cx="27987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dirty="0">
                <a:solidFill>
                  <a:schemeClr val="bg1">
                    <a:lumMod val="75000"/>
                  </a:schemeClr>
                </a:solidFill>
                <a:latin typeface="+mn-lt"/>
                <a:hlinkClick r:id="rId4"/>
              </a:rPr>
              <a:t>medicine.uottawa.ca</a:t>
            </a:r>
            <a:endParaRPr lang="el-GR" altLang="el-GR" sz="1200" dirty="0">
              <a:solidFill>
                <a:schemeClr val="bg1">
                  <a:lumMod val="75000"/>
                </a:schemeClr>
              </a:solidFill>
              <a:latin typeface="+mn-lt"/>
            </a:endParaRPr>
          </a:p>
        </p:txBody>
      </p:sp>
      <p:sp>
        <p:nvSpPr>
          <p:cNvPr id="7" name="Τίτλος 2"/>
          <p:cNvSpPr>
            <a:spLocks noGrp="1"/>
          </p:cNvSpPr>
          <p:nvPr>
            <p:ph type="title"/>
          </p:nvPr>
        </p:nvSpPr>
        <p:spPr>
          <a:xfrm>
            <a:off x="61784" y="116632"/>
            <a:ext cx="9082215" cy="1224136"/>
          </a:xfrm>
        </p:spPr>
        <p:txBody>
          <a:bodyPr>
            <a:normAutofit/>
          </a:bodyPr>
          <a:lstStyle/>
          <a:p>
            <a:r>
              <a:rPr lang="el-GR" dirty="0"/>
              <a:t>Διαφοροποιήσεις </a:t>
            </a:r>
            <a:r>
              <a:rPr lang="el-GR" dirty="0" smtClean="0"/>
              <a:t>δόσης εντός </a:t>
            </a:r>
            <a:r>
              <a:rPr lang="el-GR" dirty="0"/>
              <a:t>της </a:t>
            </a:r>
            <a:r>
              <a:rPr lang="el-GR" dirty="0" smtClean="0"/>
              <a:t>τομής </a:t>
            </a:r>
            <a:r>
              <a:rPr lang="el-GR" sz="3000" b="0" dirty="0"/>
              <a:t>2</a:t>
            </a:r>
            <a:r>
              <a:rPr lang="el-GR" sz="3000" b="0" dirty="0" smtClean="0"/>
              <a:t>/3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14077974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Γεωργία Οικονόμου </a:t>
            </a:r>
            <a:r>
              <a:rPr lang="el-GR" sz="2000" dirty="0" smtClean="0"/>
              <a:t>2014. </a:t>
            </a:r>
            <a:r>
              <a:rPr lang="el-GR" sz="2000" dirty="0"/>
              <a:t>Γεωργία Οικονόμου. «Ιατρική Απεικόνιση ΙΙΙ (Θ). </a:t>
            </a:r>
            <a:r>
              <a:rPr lang="el-GR" sz="2000" dirty="0" smtClean="0"/>
              <a:t>Ενότητα 9 :</a:t>
            </a:r>
            <a:r>
              <a:rPr lang="en-US" sz="2000" dirty="0" smtClean="0"/>
              <a:t> </a:t>
            </a:r>
            <a:r>
              <a:rPr lang="el-GR" sz="2000" dirty="0" smtClean="0"/>
              <a:t>Δόση Ακτινοβολίας στην Υπολογιστική Τομογραφία».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23528" y="1628800"/>
            <a:ext cx="8424936" cy="4968552"/>
          </a:xfrm>
        </p:spPr>
        <p:txBody>
          <a:bodyPr/>
          <a:lstStyle/>
          <a:p>
            <a:pPr eaLnBrk="1" hangingPunct="1"/>
            <a:r>
              <a:rPr lang="el-GR" altLang="el-GR" dirty="0" smtClean="0"/>
              <a:t>Η έκταση των διαφορών στη δόση ακτινοβολίας από το κέντρο στην περιφέρεια εξαρτάται από το μέγεθος του ανατομικού θέματος που επηρεάζει και τη δόση ακτινοβολίας που απορροφάται</a:t>
            </a:r>
          </a:p>
        </p:txBody>
      </p:sp>
      <p:sp>
        <p:nvSpPr>
          <p:cNvPr id="4" name="Τίτλος 2"/>
          <p:cNvSpPr>
            <a:spLocks noGrp="1"/>
          </p:cNvSpPr>
          <p:nvPr>
            <p:ph type="title"/>
          </p:nvPr>
        </p:nvSpPr>
        <p:spPr>
          <a:xfrm>
            <a:off x="61784" y="116632"/>
            <a:ext cx="9082215" cy="1224136"/>
          </a:xfrm>
        </p:spPr>
        <p:txBody>
          <a:bodyPr>
            <a:normAutofit/>
          </a:bodyPr>
          <a:lstStyle/>
          <a:p>
            <a:r>
              <a:rPr lang="el-GR" dirty="0"/>
              <a:t>Διαφοροποιήσεις </a:t>
            </a:r>
            <a:r>
              <a:rPr lang="el-GR" dirty="0" smtClean="0"/>
              <a:t>δόσης εντός </a:t>
            </a:r>
            <a:r>
              <a:rPr lang="el-GR" dirty="0"/>
              <a:t>της </a:t>
            </a:r>
            <a:r>
              <a:rPr lang="el-GR" dirty="0" smtClean="0"/>
              <a:t>τομής </a:t>
            </a:r>
            <a:r>
              <a:rPr lang="el-GR" sz="3000" b="0" dirty="0"/>
              <a:t>3</a:t>
            </a:r>
            <a:r>
              <a:rPr lang="el-GR" sz="3000" b="0" dirty="0" smtClean="0"/>
              <a:t>/3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xmlns="" val="34157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323528" y="1340768"/>
            <a:ext cx="4967610" cy="5256584"/>
          </a:xfrm>
        </p:spPr>
        <p:txBody>
          <a:bodyPr/>
          <a:lstStyle/>
          <a:p>
            <a:pPr eaLnBrk="1" hangingPunct="1">
              <a:lnSpc>
                <a:spcPct val="105000"/>
              </a:lnSpc>
            </a:pPr>
            <a:r>
              <a:rPr lang="el-GR" altLang="el-GR" sz="2400" dirty="0" smtClean="0">
                <a:ea typeface="Arial Unicode MS" pitchFamily="34" charset="-128"/>
                <a:cs typeface="Arial Unicode MS" pitchFamily="34" charset="-128"/>
              </a:rPr>
              <a:t>Χαρακτηριστικές δόσεις σε ομοίωμα σώματος διαμέτρου </a:t>
            </a:r>
            <a:r>
              <a:rPr lang="en-US" altLang="el-GR" sz="2400" dirty="0" smtClean="0">
                <a:ea typeface="Arial Unicode MS" pitchFamily="34" charset="-128"/>
                <a:cs typeface="Arial Unicode MS" pitchFamily="34" charset="-128"/>
              </a:rPr>
              <a:t>32-cm </a:t>
            </a:r>
            <a:r>
              <a:rPr lang="el-GR" altLang="el-GR" sz="2400" dirty="0" smtClean="0">
                <a:ea typeface="Arial Unicode MS" pitchFamily="34" charset="-128"/>
                <a:cs typeface="Arial Unicode MS" pitchFamily="34" charset="-128"/>
              </a:rPr>
              <a:t>από </a:t>
            </a:r>
            <a:r>
              <a:rPr lang="en-US" altLang="el-GR" sz="2400" dirty="0" smtClean="0">
                <a:ea typeface="Arial Unicode MS" pitchFamily="34" charset="-128"/>
                <a:cs typeface="Arial Unicode MS" pitchFamily="34" charset="-128"/>
              </a:rPr>
              <a:t>CT </a:t>
            </a:r>
            <a:r>
              <a:rPr lang="el-GR" altLang="el-GR" sz="2400" dirty="0" smtClean="0">
                <a:ea typeface="Arial Unicode MS" pitchFamily="34" charset="-128"/>
                <a:cs typeface="Arial Unicode MS" pitchFamily="34" charset="-128"/>
              </a:rPr>
              <a:t>με μια σειρά ανιχνευτών.</a:t>
            </a:r>
          </a:p>
          <a:p>
            <a:pPr eaLnBrk="1" hangingPunct="1">
              <a:lnSpc>
                <a:spcPct val="105000"/>
              </a:lnSpc>
            </a:pPr>
            <a:r>
              <a:rPr lang="el-GR" altLang="el-GR" sz="2400" dirty="0" smtClean="0">
                <a:ea typeface="Arial Unicode MS" pitchFamily="34" charset="-128"/>
                <a:cs typeface="Arial Unicode MS" pitchFamily="34" charset="-128"/>
              </a:rPr>
              <a:t>Τιμές που μετρώνται στην περιφέρεια </a:t>
            </a:r>
            <a:r>
              <a:rPr lang="en-US" altLang="el-GR" sz="2400" dirty="0" smtClean="0">
                <a:ea typeface="Arial Unicode MS" pitchFamily="34" charset="-128"/>
                <a:cs typeface="Arial Unicode MS" pitchFamily="34" charset="-128"/>
              </a:rPr>
              <a:t>(1 cm </a:t>
            </a:r>
            <a:r>
              <a:rPr lang="el-GR" altLang="el-GR" sz="2400" dirty="0" smtClean="0">
                <a:ea typeface="Arial Unicode MS" pitchFamily="34" charset="-128"/>
                <a:cs typeface="Arial Unicode MS" pitchFamily="34" charset="-128"/>
              </a:rPr>
              <a:t>κάτω από την επιφάνεια) δείχνουν διαβάθμιση </a:t>
            </a:r>
            <a:r>
              <a:rPr lang="en-US" altLang="el-GR" sz="2400" dirty="0" smtClean="0">
                <a:ea typeface="Arial Unicode MS" pitchFamily="34" charset="-128"/>
                <a:cs typeface="Arial Unicode MS" pitchFamily="34" charset="-128"/>
              </a:rPr>
              <a:t>2:1 </a:t>
            </a:r>
            <a:r>
              <a:rPr lang="el-GR" altLang="el-GR" sz="2400" dirty="0" smtClean="0">
                <a:ea typeface="Arial Unicode MS" pitchFamily="34" charset="-128"/>
                <a:cs typeface="Arial Unicode MS" pitchFamily="34" charset="-128"/>
              </a:rPr>
              <a:t>από την περιφέρεια προς το κέντρο</a:t>
            </a:r>
          </a:p>
          <a:p>
            <a:pPr eaLnBrk="1" hangingPunct="1">
              <a:lnSpc>
                <a:spcPct val="105000"/>
              </a:lnSpc>
            </a:pPr>
            <a:r>
              <a:rPr lang="el-GR" altLang="el-GR" sz="2400" dirty="0" smtClean="0">
                <a:ea typeface="Arial Unicode MS" pitchFamily="34" charset="-128"/>
                <a:cs typeface="Arial Unicode MS" pitchFamily="34" charset="-128"/>
              </a:rPr>
              <a:t>Τεχνικές παράμετροι: </a:t>
            </a:r>
            <a:r>
              <a:rPr lang="en-US" altLang="el-GR" sz="2400" dirty="0" smtClean="0">
                <a:ea typeface="Arial Unicode MS" pitchFamily="34" charset="-128"/>
                <a:cs typeface="Arial Unicode MS" pitchFamily="34" charset="-128"/>
              </a:rPr>
              <a:t>120 </a:t>
            </a:r>
            <a:r>
              <a:rPr lang="en-US" altLang="el-GR" sz="2400" dirty="0" err="1" smtClean="0">
                <a:ea typeface="Arial Unicode MS" pitchFamily="34" charset="-128"/>
                <a:cs typeface="Arial Unicode MS" pitchFamily="34" charset="-128"/>
              </a:rPr>
              <a:t>kVp</a:t>
            </a:r>
            <a:r>
              <a:rPr lang="en-US" altLang="el-GR" sz="2400" dirty="0" smtClean="0">
                <a:ea typeface="Arial Unicode MS" pitchFamily="34" charset="-128"/>
                <a:cs typeface="Arial Unicode MS" pitchFamily="34" charset="-128"/>
              </a:rPr>
              <a:t>, 280 mA, 1-sec </a:t>
            </a:r>
            <a:r>
              <a:rPr lang="el-GR" altLang="el-GR" sz="2400" dirty="0" smtClean="0">
                <a:ea typeface="Arial Unicode MS" pitchFamily="34" charset="-128"/>
                <a:cs typeface="Arial Unicode MS" pitchFamily="34" charset="-128"/>
              </a:rPr>
              <a:t>περιστροφή</a:t>
            </a:r>
            <a:r>
              <a:rPr lang="en-US" altLang="el-GR" sz="2400" dirty="0" smtClean="0">
                <a:ea typeface="Arial Unicode MS" pitchFamily="34" charset="-128"/>
                <a:cs typeface="Arial Unicode MS" pitchFamily="34" charset="-128"/>
              </a:rPr>
              <a:t> (280 </a:t>
            </a:r>
            <a:r>
              <a:rPr lang="en-US" altLang="el-GR" sz="2400" dirty="0" err="1" smtClean="0">
                <a:ea typeface="Arial Unicode MS" pitchFamily="34" charset="-128"/>
                <a:cs typeface="Arial Unicode MS" pitchFamily="34" charset="-128"/>
              </a:rPr>
              <a:t>mAs</a:t>
            </a:r>
            <a:r>
              <a:rPr lang="en-US" altLang="el-GR" sz="2400" dirty="0" smtClean="0">
                <a:ea typeface="Arial Unicode MS" pitchFamily="34" charset="-128"/>
                <a:cs typeface="Arial Unicode MS" pitchFamily="34" charset="-128"/>
              </a:rPr>
              <a:t>)</a:t>
            </a:r>
            <a:r>
              <a:rPr lang="el-GR" altLang="el-GR" sz="2400" dirty="0" smtClean="0">
                <a:ea typeface="Arial Unicode MS" pitchFamily="34" charset="-128"/>
                <a:cs typeface="Arial Unicode MS" pitchFamily="34" charset="-128"/>
              </a:rPr>
              <a:t>, </a:t>
            </a:r>
            <a:r>
              <a:rPr lang="en-US" altLang="el-GR" sz="2400" dirty="0" smtClean="0">
                <a:ea typeface="Arial Unicode MS" pitchFamily="34" charset="-128"/>
                <a:cs typeface="Arial Unicode MS" pitchFamily="34" charset="-128"/>
              </a:rPr>
              <a:t>10-mm </a:t>
            </a:r>
            <a:r>
              <a:rPr lang="el-GR" altLang="el-GR" sz="2400" dirty="0" smtClean="0">
                <a:ea typeface="Arial Unicode MS" pitchFamily="34" charset="-128"/>
                <a:cs typeface="Arial Unicode MS" pitchFamily="34" charset="-128"/>
              </a:rPr>
              <a:t>πάχος τομής</a:t>
            </a:r>
            <a:r>
              <a:rPr lang="en-US" altLang="el-GR" sz="2400" dirty="0" smtClean="0">
                <a:ea typeface="Arial Unicode MS" pitchFamily="34" charset="-128"/>
                <a:cs typeface="Arial Unicode MS" pitchFamily="34" charset="-128"/>
              </a:rPr>
              <a:t>.</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1138" y="1700808"/>
            <a:ext cx="3852862" cy="3429000"/>
          </a:xfrm>
          <a:prstGeom prst="rect">
            <a:avLst/>
          </a:prstGeom>
          <a:solidFill>
            <a:schemeClr val="accent2"/>
          </a:solidFill>
          <a:ln w="19050">
            <a:solidFill>
              <a:schemeClr val="tx1"/>
            </a:solidFill>
            <a:miter lim="800000"/>
            <a:headEnd/>
            <a:tailEnd/>
          </a:ln>
        </p:spPr>
      </p:pic>
      <p:sp>
        <p:nvSpPr>
          <p:cNvPr id="24581" name="Ορθογώνιο 4"/>
          <p:cNvSpPr>
            <a:spLocks noChangeArrowheads="1"/>
          </p:cNvSpPr>
          <p:nvPr/>
        </p:nvSpPr>
        <p:spPr bwMode="auto">
          <a:xfrm>
            <a:off x="5910956" y="5178534"/>
            <a:ext cx="27987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1200">
                <a:latin typeface="+mn-lt"/>
                <a:hlinkClick r:id="rId3"/>
              </a:rPr>
              <a:t>medicine.uottawa.ca</a:t>
            </a:r>
            <a:endParaRPr lang="el-GR" altLang="el-GR" sz="1200">
              <a:latin typeface="+mn-lt"/>
            </a:endParaRPr>
          </a:p>
        </p:txBody>
      </p:sp>
      <p:sp>
        <p:nvSpPr>
          <p:cNvPr id="3" name="Τίτλος 2"/>
          <p:cNvSpPr>
            <a:spLocks noGrp="1"/>
          </p:cNvSpPr>
          <p:nvPr>
            <p:ph type="title"/>
          </p:nvPr>
        </p:nvSpPr>
        <p:spPr/>
        <p:txBody>
          <a:bodyPr/>
          <a:lstStyle/>
          <a:p>
            <a:r>
              <a:rPr lang="el-GR" dirty="0"/>
              <a:t>Μεγάλο ανατομικό θέμα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xmlns="" val="1637047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3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294</TotalTime>
  <Words>3955</Words>
  <Application>Microsoft Office PowerPoint</Application>
  <PresentationFormat>On-screen Show (4:3)</PresentationFormat>
  <Paragraphs>442</Paragraphs>
  <Slides>75</Slides>
  <Notes>11</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exo-opistho_simeiomata</vt:lpstr>
      <vt:lpstr>OC_template_updated</vt:lpstr>
      <vt:lpstr>Ιατρική Απεικόνιση ΙΙΙ (Θ)</vt:lpstr>
      <vt:lpstr>Ακτινολογική έκθεση</vt:lpstr>
      <vt:lpstr>Ακτινολογική δόση  Absorbed Radiation Dose</vt:lpstr>
      <vt:lpstr>Ισοδύναμη δόση - Effective Dose</vt:lpstr>
      <vt:lpstr>Μέτρηση δόσης ακτινοβολίας στην CT</vt:lpstr>
      <vt:lpstr>Διαφοροποιήσεις δόσης εντός της τομής 1/3</vt:lpstr>
      <vt:lpstr>Διαφοροποιήσεις δόσης εντός της τομής 2/3</vt:lpstr>
      <vt:lpstr>Διαφοροποιήσεις δόσης εντός της τομής 3/3</vt:lpstr>
      <vt:lpstr>Μεγάλο ανατομικό θέμα</vt:lpstr>
      <vt:lpstr>Μικρό ανατομικό θέμα</vt:lpstr>
      <vt:lpstr>Μεταβολές στον διαμήκη άξονα -Ζ</vt:lpstr>
      <vt:lpstr>Slide 11</vt:lpstr>
      <vt:lpstr>Slide 12</vt:lpstr>
      <vt:lpstr>Slide 13</vt:lpstr>
      <vt:lpstr>Multiple Scan Average Dose (MSAD) </vt:lpstr>
      <vt:lpstr>Computed Tomography Dose Index (CTDI)</vt:lpstr>
      <vt:lpstr>Θάλαμος  ιονισμού</vt:lpstr>
      <vt:lpstr>CTDI100</vt:lpstr>
      <vt:lpstr>CTDI100</vt:lpstr>
      <vt:lpstr>CTDIw</vt:lpstr>
      <vt:lpstr>CTDIvol</vt:lpstr>
      <vt:lpstr>Slide 21</vt:lpstr>
      <vt:lpstr>Slide 22</vt:lpstr>
      <vt:lpstr>Dose Length Product (DLP)</vt:lpstr>
      <vt:lpstr>Παράγοντες που επηρεάζουν τη δόση ακτινοβολίας στην ΑΤ</vt:lpstr>
      <vt:lpstr>Ενέργεια της δέσμης kVp</vt:lpstr>
      <vt:lpstr>Ποσότητα δέσμης </vt:lpstr>
      <vt:lpstr>Βήμα της έλικας - Pitch</vt:lpstr>
      <vt:lpstr>Πάχος -Ελικοειδής ΥΤ μονής τομής </vt:lpstr>
      <vt:lpstr>Dose Efficiency vs Slice Thickness</vt:lpstr>
      <vt:lpstr>Πάχος – Πολυτομικοί ΑΤ</vt:lpstr>
      <vt:lpstr>Μέγεθος θέματος</vt:lpstr>
      <vt:lpstr>Δυνατότητες περιορισμού δόσης </vt:lpstr>
      <vt:lpstr>Έμμεσες επιδράσεις στη δόση ακτινοβολίας </vt:lpstr>
      <vt:lpstr>Τρόποι μείωσης της δόσης</vt:lpstr>
      <vt:lpstr>Μείωση των Milliamper-Seconds</vt:lpstr>
      <vt:lpstr>Αύξηση Pitch</vt:lpstr>
      <vt:lpstr>Μεταβολή των Milliamper-Seconds  με το μέγεθος του ασθενούς</vt:lpstr>
      <vt:lpstr>Μείωση των kVp</vt:lpstr>
      <vt:lpstr>Υπολογισμός της ισοδύναμης δόσης </vt:lpstr>
      <vt:lpstr>Γραμμές θορύβου 1/2</vt:lpstr>
      <vt:lpstr>Γραμμές θορύβου 2/2</vt:lpstr>
      <vt:lpstr>Συστήματα AEC</vt:lpstr>
      <vt:lpstr>Μέγεθος ασθενούς και AEC</vt:lpstr>
      <vt:lpstr>Άξονας – Z και AEC 1/3</vt:lpstr>
      <vt:lpstr>Άξονας – Z και AEC 2/3</vt:lpstr>
      <vt:lpstr>Άξονας – Z και AEC 3/3</vt:lpstr>
      <vt:lpstr>Περιστροφικό AEC</vt:lpstr>
      <vt:lpstr>Slide 48</vt:lpstr>
      <vt:lpstr>3D-AEC</vt:lpstr>
      <vt:lpstr>Slide 50</vt:lpstr>
      <vt:lpstr>Slide 51</vt:lpstr>
      <vt:lpstr>Μείωση της δόσης στην ΑΤ καρδιάς</vt:lpstr>
      <vt:lpstr>Διαφορετικοί τρόποι συγχρονισμού  προς το ΗΚΓ 1/2</vt:lpstr>
      <vt:lpstr>Διαφορετικοί τρόποι συγχρονισμού  προς το ΗΚΓ 2/2</vt:lpstr>
      <vt:lpstr>Slide 55</vt:lpstr>
      <vt:lpstr>Prospective electrocardiogram correlated modulation of tube current (PECMTC)</vt:lpstr>
      <vt:lpstr>Prospective electrocardiogram gated axial scanning (PEGAS)</vt:lpstr>
      <vt:lpstr>Dual source CT (DSCT)  Αξονικός δύο πηγών</vt:lpstr>
      <vt:lpstr>256- και 320-σειρές ανιχνευτών </vt:lpstr>
      <vt:lpstr>Χρήση χαμηλότερου kVp</vt:lpstr>
      <vt:lpstr>Μείωση της δόσης με  ειδικές μεθόδους ανασύνθεσης </vt:lpstr>
      <vt:lpstr>Slide 62</vt:lpstr>
      <vt:lpstr>Overscanning - Overbeaming</vt:lpstr>
      <vt:lpstr>Περιοχή εξέτασης- ακτινοβόλησης overranging/overscanning</vt:lpstr>
      <vt:lpstr>Z-Axis Dose Profile for 10 mm slice</vt:lpstr>
      <vt:lpstr>Δόση ακτινοβολίας ανα εξέταση  CT</vt:lpstr>
      <vt:lpstr>Βιβλιοραφία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Ιατρική Απεικόνιση ΙΙΙ (Θ)</dc:title>
  <dc:creator>opencourses@teiath.gr</dc:creator>
  <cp:lastModifiedBy>Georgia</cp:lastModifiedBy>
  <cp:revision>16</cp:revision>
  <dcterms:created xsi:type="dcterms:W3CDTF">2015-12-02T08:50:24Z</dcterms:created>
  <dcterms:modified xsi:type="dcterms:W3CDTF">2015-12-09T10:14:54Z</dcterms:modified>
</cp:coreProperties>
</file>