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19" r:id="rId1"/>
    <p:sldMasterId id="2147483696" r:id="rId2"/>
    <p:sldMasterId id="2147483684" r:id="rId3"/>
    <p:sldMasterId id="214748370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9" r:id="rId6"/>
    <p:sldId id="270" r:id="rId7"/>
    <p:sldId id="277" r:id="rId8"/>
    <p:sldId id="257" r:id="rId9"/>
    <p:sldId id="262" r:id="rId10"/>
    <p:sldId id="264" r:id="rId11"/>
    <p:sldId id="267" r:id="rId12"/>
    <p:sldId id="268" r:id="rId13"/>
    <p:sldId id="266" r:id="rId14"/>
    <p:sldId id="261" r:id="rId15"/>
  </p:sldIdLst>
  <p:sldSz cx="9144000" cy="6858000" type="screen4x3"/>
  <p:notesSz cx="7104063" cy="10234613"/>
  <p:custDataLst>
    <p:tags r:id="rId18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C89E"/>
    <a:srgbClr val="404F21"/>
    <a:srgbClr val="004A82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35" autoAdjust="0"/>
    <p:restoredTop sz="94660"/>
  </p:normalViewPr>
  <p:slideViewPr>
    <p:cSldViewPr>
      <p:cViewPr>
        <p:scale>
          <a:sx n="114" d="100"/>
          <a:sy n="114" d="100"/>
        </p:scale>
        <p:origin x="-172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2/7/2015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2/7/2015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7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lex\Desktop\light-lines-colors-powerpoint-backgrounds-light-lines-colors-design.jpg"/>
          <p:cNvPicPr>
            <a:picLocks noChangeAspect="1" noChangeArrowheads="1"/>
          </p:cNvPicPr>
          <p:nvPr userDrawn="1"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22538"/>
            <a:ext cx="9174051" cy="6880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2"/>
          <p:cNvSpPr/>
          <p:nvPr userDrawn="1"/>
        </p:nvSpPr>
        <p:spPr>
          <a:xfrm>
            <a:off x="251520" y="-22538"/>
            <a:ext cx="8712968" cy="6880538"/>
          </a:xfrm>
          <a:prstGeom prst="roundRect">
            <a:avLst>
              <a:gd name="adj" fmla="val 2428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10" name="Rectangle 3"/>
          <p:cNvSpPr/>
          <p:nvPr userDrawn="1"/>
        </p:nvSpPr>
        <p:spPr>
          <a:xfrm>
            <a:off x="0" y="0"/>
            <a:ext cx="5508104" cy="6880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8" name="Rectangle 3"/>
          <p:cNvSpPr/>
          <p:nvPr userDrawn="1"/>
        </p:nvSpPr>
        <p:spPr>
          <a:xfrm>
            <a:off x="0" y="-22538"/>
            <a:ext cx="5508104" cy="6880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352928" cy="90872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352928" cy="5040560"/>
          </a:xfrm>
        </p:spPr>
        <p:txBody>
          <a:bodyPr>
            <a:normAutofit/>
          </a:bodyPr>
          <a:lstStyle>
            <a:lvl1pPr>
              <a:lnSpc>
                <a:spcPct val="112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2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2000"/>
              </a:lnSpc>
              <a:spcBef>
                <a:spcPts val="1200"/>
              </a:spcBef>
              <a:defRPr sz="2400"/>
            </a:lvl3pPr>
            <a:lvl4pPr>
              <a:lnSpc>
                <a:spcPct val="112000"/>
              </a:lnSpc>
              <a:spcBef>
                <a:spcPts val="1200"/>
              </a:spcBef>
              <a:defRPr sz="2400"/>
            </a:lvl4pPr>
            <a:lvl5pPr>
              <a:lnSpc>
                <a:spcPct val="112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033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595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455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F847-EEAA-44CE-BFC9-E9E1A83AF3AD}" type="slidenum">
              <a:rPr lang="el-GR" smtClean="0">
                <a:solidFill>
                  <a:prstClr val="black"/>
                </a:solidFill>
              </a:rPr>
              <a:pPr/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899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278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3570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950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416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936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308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262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lex\Desktop\wave-green-background-backgrounds-wallpapers-wave-green-background-slide.jpg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2"/>
            <a:ext cx="9144000" cy="686133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9" name="Content Placeholder 9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071056"/>
          </a:xfrm>
          <a:gradFill flip="none" rotWithShape="1">
            <a:gsLst>
              <a:gs pos="0">
                <a:srgbClr val="E2E2E2">
                  <a:alpha val="0"/>
                </a:srgbClr>
              </a:gs>
              <a:gs pos="8000">
                <a:srgbClr val="F5F5F5">
                  <a:alpha val="63000"/>
                </a:srgbClr>
              </a:gs>
              <a:gs pos="22000">
                <a:schemeClr val="bg1"/>
              </a:gs>
            </a:gsLst>
            <a:lin ang="16200000" scaled="1"/>
            <a:tileRect/>
          </a:gradFill>
        </p:spPr>
        <p:txBody>
          <a:bodyPr>
            <a:normAutofit/>
          </a:bodyPr>
          <a:lstStyle>
            <a:lvl1pPr marL="442913" indent="-342900">
              <a:lnSpc>
                <a:spcPct val="114000"/>
              </a:lnSpc>
              <a:spcBef>
                <a:spcPts val="1200"/>
              </a:spcBef>
              <a:buClr>
                <a:srgbClr val="404F21"/>
              </a:buClr>
              <a:defRPr sz="2200"/>
            </a:lvl1pPr>
            <a:lvl2pPr marL="803275" indent="-442913">
              <a:buClr>
                <a:srgbClr val="404F21"/>
              </a:buClr>
              <a:buFont typeface="Courier New" panose="02070309020205020404" pitchFamily="49" charset="0"/>
              <a:buChar char="o"/>
              <a:defRPr sz="2200"/>
            </a:lvl2pPr>
          </a:lstStyle>
          <a:p>
            <a:pPr lvl="0"/>
            <a:r>
              <a:rPr lang="el-GR" sz="2400" smtClean="0"/>
              <a:t>Στυλ υποδείγματος κειμένου</a:t>
            </a:r>
          </a:p>
          <a:p>
            <a:pPr lvl="1"/>
            <a:r>
              <a:rPr lang="el-GR" sz="2400" smtClean="0"/>
              <a:t>Δεύτερου επιπέδου</a:t>
            </a:r>
          </a:p>
        </p:txBody>
      </p:sp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301006"/>
          </a:xfrm>
          <a:solidFill>
            <a:schemeClr val="bg1"/>
          </a:solidFill>
        </p:spPr>
        <p:txBody>
          <a:bodyPr/>
          <a:lstStyle>
            <a:lvl1pPr>
              <a:defRPr>
                <a:solidFill>
                  <a:srgbClr val="404F2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0464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262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699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332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666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712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723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908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033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527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46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682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101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4000" b="1" dirty="0" smtClean="0">
                <a:solidFill>
                  <a:schemeClr val="tx1"/>
                </a:solidFill>
                <a:latin typeface="+mn-lt"/>
              </a:rPr>
              <a:t>Κοσμητολογία ΙΙ (Θ)</a:t>
            </a:r>
            <a:endParaRPr lang="el-GR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08823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l-GR" sz="2600" b="1" dirty="0" smtClean="0"/>
              <a:t>Ενότητα </a:t>
            </a:r>
            <a:r>
              <a:rPr lang="en-US" sz="2600" b="1" dirty="0" smtClean="0"/>
              <a:t>3</a:t>
            </a:r>
            <a:r>
              <a:rPr lang="el-GR" sz="2600" dirty="0" smtClean="0"/>
              <a:t>:</a:t>
            </a:r>
            <a:r>
              <a:rPr lang="en-US" sz="2600" dirty="0" smtClean="0"/>
              <a:t> </a:t>
            </a:r>
            <a:r>
              <a:rPr lang="en-US" sz="2600" dirty="0"/>
              <a:t>K</a:t>
            </a:r>
            <a:r>
              <a:rPr lang="el-GR" sz="2600" dirty="0"/>
              <a:t>ρέμες </a:t>
            </a:r>
            <a:r>
              <a:rPr lang="en-US" sz="2600" dirty="0" smtClean="0"/>
              <a:t>(</a:t>
            </a:r>
            <a:r>
              <a:rPr lang="el-GR" sz="2600" dirty="0"/>
              <a:t>γ</a:t>
            </a:r>
            <a:r>
              <a:rPr lang="el-GR" sz="2600" dirty="0" smtClean="0"/>
              <a:t>’ μέρος)</a:t>
            </a:r>
          </a:p>
          <a:p>
            <a:pPr>
              <a:spcBef>
                <a:spcPts val="0"/>
              </a:spcBef>
            </a:pPr>
            <a:r>
              <a:rPr lang="el-GR" sz="2200" dirty="0" smtClean="0"/>
              <a:t>Δρ. Αθανασία Βαρβαρέσου</a:t>
            </a:r>
          </a:p>
          <a:p>
            <a:pPr>
              <a:spcBef>
                <a:spcPts val="0"/>
              </a:spcBef>
            </a:pPr>
            <a:r>
              <a:rPr lang="el-GR" sz="2200" dirty="0" smtClean="0"/>
              <a:t>Αναπληρώτρια Καθηγήτρια Κοσμητολογίας</a:t>
            </a:r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Αισθητικής και Κοσμητολογίας</a:t>
            </a:r>
            <a:endParaRPr lang="el-GR" sz="2200" dirty="0"/>
          </a:p>
        </p:txBody>
      </p:sp>
      <p:pic>
        <p:nvPicPr>
          <p:cNvPr id="6" name="Picture 5" descr="Λογότυπο έργου Ανοικτών Ακαδημαϊκών Μαθημάτων" title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 title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dirty="0"/>
              <a:t>Κ</a:t>
            </a:r>
            <a:r>
              <a:rPr lang="el-GR" altLang="el-GR" dirty="0" smtClean="0"/>
              <a:t>ρέμες βάσης </a:t>
            </a:r>
            <a:r>
              <a:rPr lang="en-US" altLang="el-GR" dirty="0" smtClean="0"/>
              <a:t>make-up</a:t>
            </a:r>
            <a:endParaRPr lang="el-GR" altLang="el-GR" dirty="0" smtClean="0"/>
          </a:p>
        </p:txBody>
      </p:sp>
      <p:sp>
        <p:nvSpPr>
          <p:cNvPr id="2051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altLang="el-GR" b="1" dirty="0" smtClean="0"/>
              <a:t>Άχρωμες</a:t>
            </a:r>
          </a:p>
          <a:p>
            <a:pPr lvl="1"/>
            <a:r>
              <a:rPr lang="el-GR" altLang="el-GR" dirty="0" smtClean="0"/>
              <a:t>Κάτω από το </a:t>
            </a:r>
            <a:r>
              <a:rPr lang="en-US" altLang="el-GR" dirty="0" smtClean="0"/>
              <a:t>make-up</a:t>
            </a:r>
            <a:r>
              <a:rPr lang="el-GR" altLang="el-GR" dirty="0" smtClean="0"/>
              <a:t>.</a:t>
            </a:r>
            <a:endParaRPr lang="en-US" altLang="el-GR" dirty="0" smtClean="0"/>
          </a:p>
          <a:p>
            <a:pPr lvl="1"/>
            <a:r>
              <a:rPr lang="el-GR" altLang="el-GR" dirty="0" smtClean="0"/>
              <a:t>Κολλώδες υπόστρωμα για τη συγκράτησή του.</a:t>
            </a:r>
          </a:p>
          <a:p>
            <a:pPr lvl="1"/>
            <a:r>
              <a:rPr lang="el-GR" altLang="el-GR" dirty="0" smtClean="0"/>
              <a:t>Κολλώδες</a:t>
            </a:r>
            <a:r>
              <a:rPr lang="en-US" altLang="el-GR" dirty="0" smtClean="0"/>
              <a:t>: </a:t>
            </a:r>
            <a:r>
              <a:rPr lang="el-GR" altLang="el-GR" dirty="0" smtClean="0"/>
              <a:t>Λανολίνη, υγραντικές ουσίες.</a:t>
            </a:r>
          </a:p>
          <a:p>
            <a:pPr eaLnBrk="1" hangingPunct="1"/>
            <a:r>
              <a:rPr lang="el-GR" altLang="el-GR" b="1" dirty="0" smtClean="0"/>
              <a:t>Έγχρωμες</a:t>
            </a:r>
          </a:p>
          <a:p>
            <a:pPr lvl="1"/>
            <a:r>
              <a:rPr lang="el-GR" altLang="el-GR" dirty="0" smtClean="0"/>
              <a:t>Καλύπτουν ατέλειες, μαύρους κύκλους, χρώμα στο δέρμα, αλλαγή περιγράμματος.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11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b="1" dirty="0" smtClean="0"/>
              <a:t>Έγχρωμες</a:t>
            </a:r>
            <a:r>
              <a:rPr lang="en-US" b="1" dirty="0" smtClean="0"/>
              <a:t> </a:t>
            </a:r>
            <a:r>
              <a:rPr lang="en-US" sz="3000" b="0" dirty="0" smtClean="0"/>
              <a:t>1/2</a:t>
            </a:r>
            <a:endParaRPr lang="el-GR" sz="3000" b="0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 smtClean="0"/>
              <a:t>Ανόργανα πιγμέντα 3-20 %</a:t>
            </a:r>
          </a:p>
          <a:p>
            <a:pPr marL="355600" indent="0" eaLnBrk="1" hangingPunct="1">
              <a:buFont typeface="Arial" charset="0"/>
              <a:buNone/>
            </a:pPr>
            <a:r>
              <a:rPr lang="el-GR" altLang="el-GR" dirty="0"/>
              <a:t>Ο</a:t>
            </a:r>
            <a:r>
              <a:rPr lang="el-GR" altLang="el-GR" dirty="0" smtClean="0"/>
              <a:t>ξείδια του σιδήρου, διοξείδιο του τιτανίου, οξείδιο του ψευδαργύρου.</a:t>
            </a:r>
          </a:p>
          <a:p>
            <a:r>
              <a:rPr lang="el-GR" altLang="el-GR" dirty="0" smtClean="0"/>
              <a:t>3-10 %</a:t>
            </a:r>
          </a:p>
          <a:p>
            <a:pPr marL="355600" indent="0" eaLnBrk="1" hangingPunct="1">
              <a:buFont typeface="Arial" charset="0"/>
              <a:buNone/>
            </a:pPr>
            <a:r>
              <a:rPr lang="el-GR" altLang="el-GR" dirty="0" smtClean="0"/>
              <a:t>Υπόστρωμα για </a:t>
            </a:r>
            <a:r>
              <a:rPr lang="en-US" altLang="el-GR" dirty="0" smtClean="0"/>
              <a:t>make-up</a:t>
            </a:r>
            <a:r>
              <a:rPr lang="el-GR" altLang="el-GR" dirty="0" smtClean="0"/>
              <a:t>.</a:t>
            </a:r>
            <a:endParaRPr lang="en-US" altLang="el-GR" dirty="0" smtClean="0"/>
          </a:p>
          <a:p>
            <a:r>
              <a:rPr lang="el-GR" altLang="el-GR" dirty="0"/>
              <a:t>Μ</a:t>
            </a:r>
            <a:r>
              <a:rPr lang="el-GR" altLang="el-GR" dirty="0" smtClean="0"/>
              <a:t>εγαλύτερο από 10 %</a:t>
            </a:r>
          </a:p>
          <a:p>
            <a:pPr marL="355600" indent="0" eaLnBrk="1" hangingPunct="1">
              <a:buFont typeface="Arial" charset="0"/>
              <a:buNone/>
            </a:pPr>
            <a:r>
              <a:rPr lang="en-US" altLang="el-GR" dirty="0" smtClean="0"/>
              <a:t>Make-up</a:t>
            </a:r>
            <a:r>
              <a:rPr lang="el-GR" altLang="el-GR" dirty="0" smtClean="0"/>
              <a:t>.</a:t>
            </a:r>
            <a:endParaRPr lang="en-US" altLang="el-GR" dirty="0" smtClean="0"/>
          </a:p>
          <a:p>
            <a:r>
              <a:rPr lang="en-US" altLang="el-GR" dirty="0" smtClean="0"/>
              <a:t>H </a:t>
            </a:r>
            <a:r>
              <a:rPr lang="el-GR" altLang="el-GR" dirty="0" smtClean="0"/>
              <a:t>προσθήκη των πιγμέντων απαιτεί τη χρήση διαβροχοποιητών όπως </a:t>
            </a:r>
            <a:r>
              <a:rPr lang="en-US" altLang="el-GR" dirty="0" smtClean="0"/>
              <a:t>SLS</a:t>
            </a:r>
            <a:r>
              <a:rPr lang="el-GR" altLang="el-GR" dirty="0" smtClean="0"/>
              <a:t>.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46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prstClr val="black"/>
                </a:solidFill>
              </a:rPr>
              <a:t>Έγχρωμες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sz="3000" b="0" dirty="0" smtClean="0">
                <a:solidFill>
                  <a:prstClr val="black"/>
                </a:solidFill>
              </a:rPr>
              <a:t>2/2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Τα οξείδια του σιδήρου προσφέρουν χρωματισμό αλλά όχι καλυπτικότητα.</a:t>
            </a:r>
          </a:p>
          <a:p>
            <a:r>
              <a:rPr lang="en-US" dirty="0" smtClean="0"/>
              <a:t>To </a:t>
            </a:r>
            <a:r>
              <a:rPr lang="el-GR" dirty="0" smtClean="0"/>
              <a:t>διοξείδιο του τιτανίου προσθέτει μεγάλη καλυπτικότητα, λευκότητα και αδιαφάνεια. </a:t>
            </a:r>
          </a:p>
          <a:p>
            <a:r>
              <a:rPr lang="el-GR" dirty="0" smtClean="0"/>
              <a:t>Το διοξείδιο του ψευδαργύρου δίνει μικρότερη καλυπτικότητα αλλά έχει και αντιφλογιστική δράση.</a:t>
            </a:r>
          </a:p>
          <a:p>
            <a:r>
              <a:rPr lang="el-GR" dirty="0" smtClean="0"/>
              <a:t>Και τα δυο ανακλούν ή σκεδάζουν την υπεριώδη ακτινοβολία και προσφέρουν ένα βαθμό αντηλιακής προστασίας.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319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Αθανασία Βαρβαρέσου 2014. </a:t>
            </a:r>
            <a:r>
              <a:rPr lang="el-GR" sz="2000" dirty="0"/>
              <a:t>Αθανασία Βαρβαρέσου . </a:t>
            </a:r>
            <a:r>
              <a:rPr lang="el-GR" sz="2000" dirty="0" smtClean="0"/>
              <a:t>«Κοσμητολογία ΙΙ </a:t>
            </a:r>
            <a:r>
              <a:rPr lang="en-US" sz="2000" dirty="0" smtClean="0"/>
              <a:t>(</a:t>
            </a:r>
            <a:r>
              <a:rPr lang="el-GR" sz="2000" dirty="0"/>
              <a:t>Θ</a:t>
            </a:r>
            <a:r>
              <a:rPr lang="en-US" sz="2000" dirty="0" smtClean="0"/>
              <a:t>)</a:t>
            </a:r>
            <a:r>
              <a:rPr lang="el-GR" sz="2000" dirty="0" smtClean="0"/>
              <a:t>. Ενότητα 3</a:t>
            </a:r>
            <a:r>
              <a:rPr lang="en-US" sz="2000" dirty="0" smtClean="0"/>
              <a:t>:</a:t>
            </a:r>
            <a:r>
              <a:rPr lang="el-GR" sz="2000" dirty="0" smtClean="0"/>
              <a:t> Κρέμες (γ’ </a:t>
            </a:r>
            <a:r>
              <a:rPr lang="el-GR" sz="2000" dirty="0"/>
              <a:t>μέρος)». 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fontAlgn="auto">
              <a:spcBef>
                <a:spcPts val="60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338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12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late1">
  <a:themeElements>
    <a:clrScheme name="Προσαρμοσμένο 2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59</TotalTime>
  <Words>737</Words>
  <Application>Microsoft Office PowerPoint</Application>
  <PresentationFormat>Προβολή στην οθόνη (4:3)</PresentationFormat>
  <Paragraphs>89</Paragraphs>
  <Slides>11</Slides>
  <Notes>7</Notes>
  <HiddenSlides>0</HiddenSlides>
  <MMClips>0</MMClips>
  <ScaleCrop>false</ScaleCrop>
  <HeadingPairs>
    <vt:vector size="4" baseType="variant">
      <vt:variant>
        <vt:lpstr>Θέμα</vt:lpstr>
      </vt:variant>
      <vt:variant>
        <vt:i4>4</vt:i4>
      </vt:variant>
      <vt:variant>
        <vt:lpstr>Τίτλοι διαφανειών</vt:lpstr>
      </vt:variant>
      <vt:variant>
        <vt:i4>11</vt:i4>
      </vt:variant>
    </vt:vector>
  </HeadingPairs>
  <TitlesOfParts>
    <vt:vector size="15" baseType="lpstr">
      <vt:lpstr>template</vt:lpstr>
      <vt:lpstr>1_temlate1</vt:lpstr>
      <vt:lpstr>temlate1</vt:lpstr>
      <vt:lpstr>OC_template_updated</vt:lpstr>
      <vt:lpstr>Κοσμητολογία ΙΙ (Θ)</vt:lpstr>
      <vt:lpstr>Κρέμες βάσης make-up</vt:lpstr>
      <vt:lpstr>Έγχρωμες 1/2</vt:lpstr>
      <vt:lpstr>Έγχρωμες 2/2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Κοσμητολογία ΙΙ (Θ)</dc:title>
  <dc:creator>opencourses@teiath.gr</dc:creator>
  <cp:lastModifiedBy>natasakar new</cp:lastModifiedBy>
  <cp:revision>15</cp:revision>
  <dcterms:created xsi:type="dcterms:W3CDTF">2015-05-06T10:52:15Z</dcterms:created>
  <dcterms:modified xsi:type="dcterms:W3CDTF">2015-07-02T11:16:08Z</dcterms:modified>
</cp:coreProperties>
</file>