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0"/>
  </p:notesMasterIdLst>
  <p:handoutMasterIdLst>
    <p:handoutMasterId r:id="rId21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7" r:id="rId13"/>
    <p:sldId id="262" r:id="rId14"/>
    <p:sldId id="264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12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4EC176-8D73-4D47-84C3-EF7BB39C6A45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22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F9A69E-37F9-4473-B073-217CECA98364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</a:t>
            </a:r>
            <a:r>
              <a:rPr lang="en-US" sz="2600" dirty="0"/>
              <a:t>after shave lotion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11</a:t>
            </a:r>
            <a:r>
              <a:rPr lang="en-US" sz="2000" dirty="0" smtClean="0"/>
              <a:t>:</a:t>
            </a:r>
            <a:r>
              <a:rPr lang="el-GR" sz="2000" dirty="0"/>
              <a:t> Παρασκευή </a:t>
            </a:r>
            <a:r>
              <a:rPr lang="en-US" sz="2000" dirty="0"/>
              <a:t>after shave lotion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2000"/>
              </a:lnSpc>
              <a:defRPr/>
            </a:pPr>
            <a:r>
              <a:rPr lang="el-GR" altLang="el-GR" b="1" dirty="0"/>
              <a:t>Στόχος προϊόντων για μετά το ξύρισμα</a:t>
            </a:r>
            <a:r>
              <a:rPr lang="en-US" altLang="el-GR" b="1" dirty="0"/>
              <a:t>:</a:t>
            </a:r>
            <a:endParaRPr lang="el-GR" altLang="el-GR" b="1" dirty="0"/>
          </a:p>
          <a:p>
            <a:pPr lvl="1">
              <a:lnSpc>
                <a:spcPct val="112000"/>
              </a:lnSpc>
              <a:defRPr/>
            </a:pPr>
            <a:r>
              <a:rPr lang="el-GR" altLang="el-GR" dirty="0" smtClean="0"/>
              <a:t>Μείωση </a:t>
            </a:r>
            <a:r>
              <a:rPr lang="el-GR" altLang="el-GR" dirty="0"/>
              <a:t>του ερεθισμού και ερυθρότητας (αίσθηση δροσιάς</a:t>
            </a:r>
            <a:r>
              <a:rPr lang="el-GR" altLang="el-GR" dirty="0" smtClean="0"/>
              <a:t>).</a:t>
            </a:r>
            <a:endParaRPr lang="en-US" altLang="el-GR" dirty="0"/>
          </a:p>
          <a:p>
            <a:pPr>
              <a:lnSpc>
                <a:spcPct val="112000"/>
              </a:lnSpc>
              <a:defRPr/>
            </a:pPr>
            <a:r>
              <a:rPr lang="el-GR" altLang="el-GR" b="1" dirty="0"/>
              <a:t>Δράση</a:t>
            </a:r>
            <a:r>
              <a:rPr lang="en-US" altLang="el-GR" b="1" dirty="0"/>
              <a:t>:</a:t>
            </a:r>
            <a:endParaRPr lang="el-GR" altLang="el-GR" b="1" dirty="0"/>
          </a:p>
          <a:p>
            <a:pPr lvl="1">
              <a:lnSpc>
                <a:spcPct val="112000"/>
              </a:lnSpc>
              <a:defRPr/>
            </a:pPr>
            <a:r>
              <a:rPr lang="el-GR" altLang="el-GR" dirty="0"/>
              <a:t>Ήπια στυπτική, </a:t>
            </a:r>
            <a:r>
              <a:rPr lang="el-GR" altLang="el-GR" dirty="0">
                <a:sym typeface="Wingdings" pitchFamily="2" charset="2"/>
              </a:rPr>
              <a:t>Μαλακτική, Αντισηπτική, Τοπική </a:t>
            </a:r>
            <a:r>
              <a:rPr lang="el-GR" altLang="el-GR" dirty="0" smtClean="0">
                <a:sym typeface="Wingdings" pitchFamily="2" charset="2"/>
              </a:rPr>
              <a:t>αναισθητική.</a:t>
            </a:r>
            <a:endParaRPr lang="el-GR" altLang="el-GR" dirty="0">
              <a:sym typeface="Wingdings" pitchFamily="2" charset="2"/>
            </a:endParaRPr>
          </a:p>
          <a:p>
            <a:pPr>
              <a:lnSpc>
                <a:spcPct val="112000"/>
              </a:lnSpc>
              <a:defRPr/>
            </a:pPr>
            <a:r>
              <a:rPr lang="el-GR" altLang="el-GR" b="1" dirty="0">
                <a:sym typeface="Wingdings" pitchFamily="2" charset="2"/>
              </a:rPr>
              <a:t>Μορφές</a:t>
            </a:r>
            <a:r>
              <a:rPr lang="en-US" altLang="el-GR" b="1" dirty="0">
                <a:sym typeface="Wingdings" pitchFamily="2" charset="2"/>
              </a:rPr>
              <a:t>:</a:t>
            </a:r>
            <a:endParaRPr lang="el-GR" altLang="el-GR" b="1" dirty="0">
              <a:sym typeface="Wingdings" pitchFamily="2" charset="2"/>
            </a:endParaRPr>
          </a:p>
          <a:p>
            <a:pPr lvl="1">
              <a:lnSpc>
                <a:spcPct val="112000"/>
              </a:lnSpc>
              <a:defRPr/>
            </a:pPr>
            <a:r>
              <a:rPr lang="el-GR" altLang="el-GR" dirty="0" err="1" smtClean="0">
                <a:sym typeface="Wingdings" pitchFamily="2" charset="2"/>
              </a:rPr>
              <a:t>Αλκοολοϋδατική</a:t>
            </a:r>
            <a:r>
              <a:rPr lang="el-GR" altLang="el-GR" dirty="0" smtClean="0">
                <a:sym typeface="Wingdings" pitchFamily="2" charset="2"/>
              </a:rPr>
              <a:t> </a:t>
            </a:r>
            <a:r>
              <a:rPr lang="el-GR" altLang="el-GR" dirty="0">
                <a:sym typeface="Wingdings" pitchFamily="2" charset="2"/>
              </a:rPr>
              <a:t>λοσιόν, </a:t>
            </a:r>
            <a:r>
              <a:rPr lang="el-GR" altLang="el-GR" dirty="0" smtClean="0">
                <a:sym typeface="Wingdings" pitchFamily="2" charset="2"/>
              </a:rPr>
              <a:t>πήκτωμα</a:t>
            </a:r>
            <a:r>
              <a:rPr lang="en-US" altLang="el-GR" dirty="0" smtClean="0">
                <a:sym typeface="Wingdings" pitchFamily="2" charset="2"/>
              </a:rPr>
              <a:t> </a:t>
            </a:r>
            <a:r>
              <a:rPr lang="el-GR" altLang="el-GR" dirty="0" smtClean="0">
                <a:sym typeface="Wingdings" pitchFamily="2" charset="2"/>
              </a:rPr>
              <a:t>ή </a:t>
            </a:r>
            <a:r>
              <a:rPr lang="el-GR" altLang="el-GR" dirty="0" err="1" smtClean="0">
                <a:sym typeface="Wingdings" pitchFamily="2" charset="2"/>
              </a:rPr>
              <a:t>γαλακτ</a:t>
            </a:r>
            <a:r>
              <a:rPr lang="el-GR" altLang="el-GR" dirty="0" smtClean="0">
                <a:sym typeface="Wingdings" pitchFamily="2" charset="2"/>
              </a:rPr>
              <a:t>/μένη λοσιόν.</a:t>
            </a:r>
            <a:endParaRPr lang="en-US" altLang="el-GR" dirty="0">
              <a:sym typeface="Wingdings" pitchFamily="2" charset="2"/>
            </a:endParaRPr>
          </a:p>
          <a:p>
            <a:pPr>
              <a:lnSpc>
                <a:spcPct val="112000"/>
              </a:lnSpc>
              <a:defRPr/>
            </a:pPr>
            <a:r>
              <a:rPr lang="en-US" altLang="el-GR" b="1" dirty="0" smtClean="0">
                <a:sym typeface="Wingdings" pitchFamily="2" charset="2"/>
              </a:rPr>
              <a:t>After </a:t>
            </a:r>
            <a:r>
              <a:rPr lang="en-US" altLang="el-GR" b="1" dirty="0">
                <a:sym typeface="Wingdings" pitchFamily="2" charset="2"/>
              </a:rPr>
              <a:t>shave </a:t>
            </a:r>
            <a:r>
              <a:rPr lang="en-US" altLang="el-GR" b="1" dirty="0" err="1">
                <a:sym typeface="Wingdings" pitchFamily="2" charset="2"/>
              </a:rPr>
              <a:t>losion</a:t>
            </a:r>
            <a:endParaRPr lang="en-US" altLang="el-GR" b="1" dirty="0">
              <a:sym typeface="Wingdings" pitchFamily="2" charset="2"/>
            </a:endParaRPr>
          </a:p>
          <a:p>
            <a:pPr lvl="1">
              <a:lnSpc>
                <a:spcPct val="112000"/>
              </a:lnSpc>
              <a:defRPr/>
            </a:pPr>
            <a:r>
              <a:rPr lang="el-GR" altLang="el-GR" dirty="0" smtClean="0">
                <a:sym typeface="Wingdings" pitchFamily="2" charset="2"/>
              </a:rPr>
              <a:t>Περιέχουν </a:t>
            </a:r>
            <a:r>
              <a:rPr lang="el-GR" altLang="el-GR" dirty="0">
                <a:sym typeface="Wingdings" pitchFamily="2" charset="2"/>
              </a:rPr>
              <a:t>άρωμα (η διαλυτότητα του αρώματος καθορίζει το </a:t>
            </a:r>
            <a:r>
              <a:rPr lang="el-GR" altLang="el-GR" dirty="0" smtClean="0">
                <a:sym typeface="Wingdings" pitchFamily="2" charset="2"/>
              </a:rPr>
              <a:t>% αιθανόλης).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78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Ορθογώνιο"/>
          <p:cNvSpPr>
            <a:spLocks noChangeArrowheads="1"/>
          </p:cNvSpPr>
          <p:nvPr/>
        </p:nvSpPr>
        <p:spPr bwMode="auto">
          <a:xfrm>
            <a:off x="468313" y="623728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1600" i="1" dirty="0">
                <a:latin typeface="+mn-lt"/>
              </a:rPr>
              <a:t>*INCI </a:t>
            </a:r>
            <a:r>
              <a:rPr lang="el-GR" altLang="el-GR" sz="1600" i="1" dirty="0">
                <a:latin typeface="+mn-lt"/>
              </a:rPr>
              <a:t>ονομασία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</a:t>
            </a:r>
            <a:r>
              <a:rPr lang="el-GR" sz="3000" b="0" dirty="0"/>
              <a:t>1/2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SOLULAN</a:t>
            </a:r>
            <a:r>
              <a:rPr lang="el-GR" b="1" dirty="0"/>
              <a:t> </a:t>
            </a:r>
            <a:r>
              <a:rPr lang="el-GR" b="1" dirty="0" smtClean="0"/>
              <a:t>98 </a:t>
            </a:r>
            <a:r>
              <a:rPr lang="el-GR" dirty="0" err="1"/>
              <a:t>διαλυτοποιητής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/>
              <a:t>λιπαντικό (τονωτικές </a:t>
            </a:r>
            <a:r>
              <a:rPr lang="el-GR" dirty="0" smtClean="0"/>
              <a:t>και </a:t>
            </a:r>
            <a:r>
              <a:rPr lang="el-GR" dirty="0"/>
              <a:t>στυπτικές λοσιόν, </a:t>
            </a:r>
            <a:r>
              <a:rPr lang="el-GR" dirty="0" err="1"/>
              <a:t>υγρα</a:t>
            </a:r>
            <a:r>
              <a:rPr lang="el-GR" dirty="0"/>
              <a:t> καθαριστικά προσώπου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n-US" b="1" dirty="0"/>
              <a:t>Ethanol</a:t>
            </a:r>
            <a:r>
              <a:rPr lang="el-GR" dirty="0"/>
              <a:t> (</a:t>
            </a:r>
            <a:r>
              <a:rPr lang="en-US" dirty="0"/>
              <a:t>Ethyl alcohol</a:t>
            </a:r>
            <a:r>
              <a:rPr lang="el-GR" dirty="0"/>
              <a:t>)</a:t>
            </a:r>
            <a:r>
              <a:rPr lang="en-US" dirty="0"/>
              <a:t>*</a:t>
            </a:r>
            <a:r>
              <a:rPr lang="el-GR" dirty="0"/>
              <a:t> αντισηπτικό, ήπιο στυπτικό, </a:t>
            </a:r>
            <a:r>
              <a:rPr lang="el-GR" dirty="0" err="1"/>
              <a:t>απολιπαντικό</a:t>
            </a:r>
            <a:r>
              <a:rPr lang="el-GR" dirty="0"/>
              <a:t>, αίσθηση </a:t>
            </a:r>
            <a:r>
              <a:rPr lang="el-GR" dirty="0" smtClean="0"/>
              <a:t>δροσιάς.</a:t>
            </a:r>
            <a:endParaRPr lang="el-GR" dirty="0"/>
          </a:p>
          <a:p>
            <a:pPr>
              <a:defRPr/>
            </a:pPr>
            <a:r>
              <a:rPr lang="en-US" b="1" dirty="0" err="1"/>
              <a:t>Allantoin</a:t>
            </a:r>
            <a:r>
              <a:rPr lang="en-US" b="1" dirty="0"/>
              <a:t>  </a:t>
            </a:r>
            <a:r>
              <a:rPr lang="el-GR" dirty="0"/>
              <a:t>επουλωτικό, αντιφλογιστικό (αποσυντίθεται σε υψηλό </a:t>
            </a:r>
            <a:r>
              <a:rPr lang="en-US" dirty="0"/>
              <a:t>pH</a:t>
            </a:r>
            <a:r>
              <a:rPr lang="el-GR" dirty="0"/>
              <a:t> → προϊόντα όξινα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n-US" b="1" dirty="0"/>
              <a:t>Propylene glycol </a:t>
            </a:r>
            <a:r>
              <a:rPr lang="el-GR" dirty="0"/>
              <a:t>υγραντικό (υγροσκοπική) για παρεμπόδιση / περιορισμό εξάτμισης </a:t>
            </a:r>
            <a:r>
              <a:rPr lang="el-GR" dirty="0" smtClean="0"/>
              <a:t>αιθανόλης.</a:t>
            </a:r>
            <a:endParaRPr lang="el-GR" dirty="0">
              <a:sym typeface="Wingdings" pitchFamily="2" charset="2"/>
            </a:endParaRPr>
          </a:p>
          <a:p>
            <a:pPr>
              <a:defRPr/>
            </a:pPr>
            <a:r>
              <a:rPr lang="en-US" b="1" dirty="0" smtClean="0"/>
              <a:t>Perfume</a:t>
            </a:r>
            <a:r>
              <a:rPr lang="el-GR" b="1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4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b="1" dirty="0">
                <a:latin typeface="Calibri" pitchFamily="34" charset="0"/>
              </a:rPr>
              <a:t>Menthol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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αίσθηση δροσιάς, </a:t>
            </a:r>
            <a:r>
              <a:rPr lang="el-GR" dirty="0" err="1">
                <a:latin typeface="Calibri" pitchFamily="34" charset="0"/>
              </a:rPr>
              <a:t>αντικνησμώδη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δράση.</a:t>
            </a:r>
            <a:endParaRPr lang="el-GR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b="1" dirty="0">
                <a:latin typeface="Calibri" pitchFamily="34" charset="0"/>
              </a:rPr>
              <a:t>Lactic acid</a:t>
            </a:r>
            <a:r>
              <a:rPr lang="el-GR" b="1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ενυδατικό, καταπολέμηση  μη φλεγμονωδών στοιχείων ακμής, ανανέωση φυσιολογικού δέρματος, </a:t>
            </a:r>
            <a:r>
              <a:rPr lang="el-GR" dirty="0" err="1">
                <a:latin typeface="Calibri" pitchFamily="34" charset="0"/>
              </a:rPr>
              <a:t>οξίνιση</a:t>
            </a:r>
            <a:r>
              <a:rPr lang="el-GR" dirty="0">
                <a:latin typeface="Calibri" pitchFamily="34" charset="0"/>
              </a:rPr>
              <a:t> καλλυντικών </a:t>
            </a:r>
            <a:r>
              <a:rPr lang="el-GR" dirty="0" err="1">
                <a:latin typeface="Calibri" pitchFamily="34" charset="0"/>
              </a:rPr>
              <a:t>προιοντων</a:t>
            </a:r>
            <a:r>
              <a:rPr lang="el-GR" dirty="0">
                <a:latin typeface="Calibri" pitchFamily="34" charset="0"/>
              </a:rPr>
              <a:t> (</a:t>
            </a:r>
            <a:r>
              <a:rPr lang="en-US" dirty="0">
                <a:latin typeface="Calibri" pitchFamily="34" charset="0"/>
              </a:rPr>
              <a:t>pH</a:t>
            </a:r>
            <a:r>
              <a:rPr lang="el-GR" dirty="0">
                <a:latin typeface="Calibri" pitchFamily="34" charset="0"/>
              </a:rPr>
              <a:t> ~ φυσιολογικού δέρματος), υγραντικό, </a:t>
            </a:r>
            <a:r>
              <a:rPr lang="el-GR" dirty="0" smtClean="0">
                <a:latin typeface="Calibri" pitchFamily="34" charset="0"/>
              </a:rPr>
              <a:t>στυπτικό.</a:t>
            </a:r>
            <a:endParaRPr lang="el-GR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b="1" dirty="0" err="1">
                <a:latin typeface="Calibri" pitchFamily="34" charset="0"/>
              </a:rPr>
              <a:t>Hamamelis</a:t>
            </a:r>
            <a:r>
              <a:rPr lang="en-US" b="1" dirty="0">
                <a:latin typeface="Calibri" pitchFamily="34" charset="0"/>
              </a:rPr>
              <a:t> distillate </a:t>
            </a:r>
            <a:r>
              <a:rPr lang="el-GR" dirty="0">
                <a:latin typeface="Calibri" pitchFamily="34" charset="0"/>
              </a:rPr>
              <a:t>τονωτικό, αντιφλογιστικό, </a:t>
            </a:r>
            <a:r>
              <a:rPr lang="el-GR" dirty="0" smtClean="0">
                <a:latin typeface="Calibri" pitchFamily="34" charset="0"/>
              </a:rPr>
              <a:t>στυπτικό.</a:t>
            </a:r>
            <a:endParaRPr lang="el-GR" dirty="0">
              <a:latin typeface="Calibri" pitchFamily="34" charset="0"/>
            </a:endParaRPr>
          </a:p>
          <a:p>
            <a:pPr eaLnBrk="0" hangingPunct="0">
              <a:spcAft>
                <a:spcPts val="1200"/>
              </a:spcAft>
              <a:defRPr/>
            </a:pPr>
            <a:r>
              <a:rPr lang="en-US" b="1" dirty="0" err="1">
                <a:latin typeface="Calibri" pitchFamily="34" charset="0"/>
              </a:rPr>
              <a:t>Glucam</a:t>
            </a:r>
            <a:r>
              <a:rPr lang="en-US" b="1" dirty="0">
                <a:latin typeface="Calibri" pitchFamily="34" charset="0"/>
              </a:rPr>
              <a:t> P</a:t>
            </a:r>
            <a:r>
              <a:rPr lang="el-GR" b="1" dirty="0">
                <a:latin typeface="Calibri" pitchFamily="34" charset="0"/>
              </a:rPr>
              <a:t> 20 </a:t>
            </a:r>
            <a:r>
              <a:rPr lang="el-GR" dirty="0">
                <a:latin typeface="Calibri" pitchFamily="34" charset="0"/>
              </a:rPr>
              <a:t>υγραντικό, ↓ τσούξιμο , </a:t>
            </a:r>
            <a:r>
              <a:rPr lang="en-US" dirty="0">
                <a:latin typeface="Calibri" pitchFamily="34" charset="0"/>
              </a:rPr>
              <a:t>perfume </a:t>
            </a:r>
            <a:r>
              <a:rPr lang="en-US" dirty="0" smtClean="0">
                <a:latin typeface="Calibri" pitchFamily="34" charset="0"/>
              </a:rPr>
              <a:t>fixative</a:t>
            </a:r>
            <a:r>
              <a:rPr lang="el-GR" dirty="0" smtClean="0">
                <a:latin typeface="Calibri" pitchFamily="34" charset="0"/>
              </a:rPr>
              <a:t>.</a:t>
            </a:r>
            <a:endParaRPr lang="el-GR" dirty="0">
              <a:latin typeface="Calibri" pitchFamily="34" charset="0"/>
            </a:endParaRPr>
          </a:p>
          <a:p>
            <a:pPr marL="0" indent="0" eaLnBrk="0" hangingPunct="0">
              <a:buNone/>
              <a:defRPr/>
            </a:pPr>
            <a:r>
              <a:rPr lang="el-GR" sz="2400" b="1" dirty="0" smtClean="0"/>
              <a:t>Συντηρητικά</a:t>
            </a:r>
            <a:endParaRPr lang="el-GR" sz="2400" b="1" dirty="0"/>
          </a:p>
          <a:p>
            <a:pPr eaLnBrk="0" hangingPunct="0">
              <a:defRPr/>
            </a:pPr>
            <a:r>
              <a:rPr lang="en-US" b="1" dirty="0" err="1" smtClean="0">
                <a:latin typeface="Calibri" pitchFamily="34" charset="0"/>
              </a:rPr>
              <a:t>Benzalkonium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chloride </a:t>
            </a:r>
            <a:r>
              <a:rPr lang="el-GR" dirty="0">
                <a:latin typeface="Calibri" pitchFamily="34" charset="0"/>
              </a:rPr>
              <a:t>αντισηπτικό,  δράση εναντίον θετικών κατά </a:t>
            </a:r>
            <a:r>
              <a:rPr lang="en-US" dirty="0">
                <a:latin typeface="Calibri" pitchFamily="34" charset="0"/>
              </a:rPr>
              <a:t>Gram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βακτηρίων.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αλκοολικής φάσης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σε ποτήρι ζέσεως:</a:t>
            </a:r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smtClean="0"/>
              <a:t>Ethanol</a:t>
            </a:r>
            <a:r>
              <a:rPr lang="el-GR" b="1" dirty="0" smtClean="0"/>
              <a:t>.</a:t>
            </a:r>
            <a:endParaRPr lang="el-GR" b="1" dirty="0"/>
          </a:p>
          <a:p>
            <a:pPr>
              <a:defRPr/>
            </a:pPr>
            <a:r>
              <a:rPr lang="el-GR" altLang="el-GR" dirty="0"/>
              <a:t>Ανάδευση (γυάλινη ράβδο)</a:t>
            </a:r>
            <a:r>
              <a:rPr lang="el-GR" altLang="el-GR" b="1" dirty="0"/>
              <a:t>, </a:t>
            </a:r>
            <a:r>
              <a:rPr lang="el-GR" dirty="0" smtClean="0"/>
              <a:t>προσθήκη:</a:t>
            </a:r>
            <a:endParaRPr lang="el-GR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/>
              <a:t>SOLULAN</a:t>
            </a:r>
            <a:r>
              <a:rPr lang="el-GR" dirty="0"/>
              <a:t>  </a:t>
            </a:r>
            <a:r>
              <a:rPr lang="el-GR" dirty="0" smtClean="0"/>
              <a:t>98.</a:t>
            </a:r>
            <a:endParaRPr lang="el-GR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smtClean="0"/>
              <a:t>Perfume</a:t>
            </a:r>
            <a:r>
              <a:rPr lang="el-GR" dirty="0" smtClean="0"/>
              <a:t>.</a:t>
            </a:r>
            <a:endParaRPr lang="el-GR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smtClean="0"/>
              <a:t>Menthol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altLang="el-GR" dirty="0"/>
              <a:t>Ανάδευση (πλήρης διάλυση</a:t>
            </a:r>
            <a:r>
              <a:rPr lang="el-GR" altLang="el-GR" dirty="0" smtClean="0"/>
              <a:t>).</a:t>
            </a:r>
            <a:endParaRPr lang="el-GR" b="1" dirty="0"/>
          </a:p>
          <a:p>
            <a:pPr>
              <a:buFont typeface="Courier New" pitchFamily="49" charset="0"/>
              <a:buChar char="o"/>
              <a:defRPr/>
            </a:pPr>
            <a:endParaRPr lang="el-GR" b="1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5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εξιό άγκιστρο"/>
          <p:cNvSpPr/>
          <p:nvPr/>
        </p:nvSpPr>
        <p:spPr bwMode="auto">
          <a:xfrm>
            <a:off x="3707905" y="3501008"/>
            <a:ext cx="216396" cy="150222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4 - Ορθογώνιο"/>
          <p:cNvSpPr/>
          <p:nvPr/>
        </p:nvSpPr>
        <p:spPr bwMode="auto">
          <a:xfrm>
            <a:off x="4070349" y="4021137"/>
            <a:ext cx="38147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 err="1">
                <a:latin typeface="+mn-lt"/>
              </a:rPr>
              <a:t>προζύγιση</a:t>
            </a:r>
            <a:r>
              <a:rPr lang="el-GR" sz="2400" dirty="0">
                <a:latin typeface="+mn-lt"/>
              </a:rPr>
              <a:t> σε </a:t>
            </a:r>
            <a:r>
              <a:rPr lang="el-GR" altLang="el-GR" sz="2400" dirty="0">
                <a:latin typeface="+mn-lt"/>
              </a:rPr>
              <a:t>ποτήρι ζέσεως </a:t>
            </a:r>
            <a:endParaRPr lang="el-GR" sz="24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φάσης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σε ποτήρι ζέσεως του </a:t>
            </a:r>
            <a:r>
              <a:rPr lang="el-GR" altLang="el-GR" dirty="0" smtClean="0"/>
              <a:t>νερού.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Προσθήκη:</a:t>
            </a:r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err="1"/>
              <a:t>Allantoin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 err="1"/>
              <a:t>προζύγιση</a:t>
            </a:r>
            <a:r>
              <a:rPr lang="el-GR" dirty="0"/>
              <a:t> σε ύαλο ωρολογίου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>
              <a:defRPr/>
            </a:pPr>
            <a:r>
              <a:rPr lang="el-GR" altLang="el-GR" dirty="0"/>
              <a:t>Ανάδευση μέχρι διάλυσης</a:t>
            </a:r>
            <a:r>
              <a:rPr lang="en-US" altLang="el-GR" dirty="0"/>
              <a:t>, </a:t>
            </a:r>
            <a:r>
              <a:rPr lang="el-GR" altLang="el-GR" dirty="0"/>
              <a:t>προσθήκη:</a:t>
            </a:r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>
                <a:ea typeface="Calibri" pitchFamily="34" charset="0"/>
                <a:cs typeface="Arial" pitchFamily="34" charset="0"/>
              </a:rPr>
              <a:t>Propylene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glycol</a:t>
            </a:r>
            <a:r>
              <a:rPr lang="el-GR" dirty="0" smtClean="0">
                <a:ea typeface="Calibri" pitchFamily="34" charset="0"/>
                <a:cs typeface="Arial" pitchFamily="34" charset="0"/>
              </a:rPr>
              <a:t>.</a:t>
            </a:r>
            <a:endParaRPr lang="en-US" dirty="0">
              <a:ea typeface="Calibri" pitchFamily="34" charset="0"/>
              <a:cs typeface="Arial" pitchFamily="34" charset="0"/>
            </a:endParaRPr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err="1">
                <a:ea typeface="Calibri" pitchFamily="34" charset="0"/>
                <a:cs typeface="Arial" pitchFamily="34" charset="0"/>
              </a:rPr>
              <a:t>H</a:t>
            </a:r>
            <a:r>
              <a:rPr lang="en-US" dirty="0" err="1" smtClean="0">
                <a:ea typeface="Calibri" pitchFamily="34" charset="0"/>
                <a:cs typeface="Arial" pitchFamily="34" charset="0"/>
              </a:rPr>
              <a:t>amamelis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distillate</a:t>
            </a:r>
            <a:r>
              <a:rPr lang="el-GR" dirty="0" smtClean="0">
                <a:ea typeface="Calibri" pitchFamily="34" charset="0"/>
                <a:cs typeface="Arial" pitchFamily="34" charset="0"/>
              </a:rPr>
              <a:t>.</a:t>
            </a:r>
            <a:endParaRPr lang="en-US" dirty="0">
              <a:ea typeface="Calibri" pitchFamily="34" charset="0"/>
              <a:cs typeface="Arial" pitchFamily="34" charset="0"/>
            </a:endParaRPr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/>
              <a:t>Lactic </a:t>
            </a:r>
            <a:r>
              <a:rPr lang="en-US" dirty="0" smtClean="0"/>
              <a:t>acid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altLang="el-GR" dirty="0"/>
              <a:t>Ανάδευση (ομογενές μίγμα</a:t>
            </a:r>
            <a:r>
              <a:rPr lang="el-GR" altLang="el-GR" dirty="0" smtClean="0"/>
              <a:t>).</a:t>
            </a:r>
            <a:endParaRPr lang="el-GR" b="1" dirty="0"/>
          </a:p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6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Ανάμιξη των φάσεων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altLang="el-GR" sz="2400" dirty="0"/>
              <a:t>Μεταφορά της </a:t>
            </a:r>
            <a:r>
              <a:rPr lang="el-GR" altLang="el-GR" sz="2400" b="1" dirty="0"/>
              <a:t>αλκοολικής φάσης </a:t>
            </a:r>
            <a:r>
              <a:rPr lang="el-GR" altLang="el-GR" sz="2400" dirty="0"/>
              <a:t>στην </a:t>
            </a:r>
            <a:r>
              <a:rPr lang="el-GR" altLang="el-GR" sz="2400" b="1" dirty="0"/>
              <a:t>υδατική</a:t>
            </a:r>
            <a:r>
              <a:rPr lang="el-GR" altLang="el-GR" sz="2400" dirty="0"/>
              <a:t> </a:t>
            </a:r>
            <a:r>
              <a:rPr lang="el-GR" altLang="el-GR" sz="2400" b="1" dirty="0"/>
              <a:t>φάση </a:t>
            </a:r>
            <a:r>
              <a:rPr lang="el-GR" altLang="el-GR" sz="2400" dirty="0"/>
              <a:t>με ισχυρή ανάδευση (γυάλινη ράβδο</a:t>
            </a:r>
            <a:r>
              <a:rPr lang="el-GR" altLang="el-GR" sz="2400" dirty="0" smtClean="0"/>
              <a:t>).</a:t>
            </a:r>
            <a:endParaRPr lang="el-GR" altLang="el-GR" sz="2400" dirty="0"/>
          </a:p>
          <a:p>
            <a:pPr>
              <a:defRPr/>
            </a:pPr>
            <a:r>
              <a:rPr lang="el-GR" altLang="el-GR" sz="2400" dirty="0"/>
              <a:t>Προσθήκη:</a:t>
            </a:r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sz="2400" dirty="0" err="1"/>
              <a:t>Benzalkonium</a:t>
            </a:r>
            <a:r>
              <a:rPr lang="en-US" sz="2400" dirty="0"/>
              <a:t> </a:t>
            </a:r>
            <a:r>
              <a:rPr lang="en-US" sz="2400" dirty="0" smtClean="0"/>
              <a:t>chloride</a:t>
            </a:r>
            <a:r>
              <a:rPr lang="el-GR" sz="2400" dirty="0" smtClean="0"/>
              <a:t>.</a:t>
            </a:r>
            <a:endParaRPr lang="el-GR" sz="2400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sz="2400" dirty="0" err="1">
                <a:ea typeface="Calibri" pitchFamily="34" charset="0"/>
                <a:cs typeface="Arial" pitchFamily="34" charset="0"/>
              </a:rPr>
              <a:t>Glucam</a:t>
            </a:r>
            <a:r>
              <a:rPr lang="en-US" sz="2400" dirty="0">
                <a:ea typeface="Calibri" pitchFamily="34" charset="0"/>
                <a:cs typeface="Arial" pitchFamily="34" charset="0"/>
              </a:rPr>
              <a:t> P</a:t>
            </a:r>
            <a:r>
              <a:rPr lang="el-GR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l-GR" sz="2400" dirty="0" smtClean="0">
                <a:ea typeface="Calibri" pitchFamily="34" charset="0"/>
                <a:cs typeface="Arial" pitchFamily="34" charset="0"/>
              </a:rPr>
              <a:t>20.</a:t>
            </a:r>
            <a:endParaRPr lang="el-GR" alt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6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8 - Ομάδα"/>
          <p:cNvGrpSpPr>
            <a:grpSpLocks/>
          </p:cNvGrpSpPr>
          <p:nvPr/>
        </p:nvGrpSpPr>
        <p:grpSpPr bwMode="auto">
          <a:xfrm>
            <a:off x="6156325" y="1844824"/>
            <a:ext cx="1562100" cy="2400300"/>
            <a:chOff x="6156176" y="2060848"/>
            <a:chExt cx="1562100" cy="2400300"/>
          </a:xfrm>
        </p:grpSpPr>
        <p:grpSp>
          <p:nvGrpSpPr>
            <p:cNvPr id="9221" name="6 - Ομάδα"/>
            <p:cNvGrpSpPr>
              <a:grpSpLocks/>
            </p:cNvGrpSpPr>
            <p:nvPr/>
          </p:nvGrpSpPr>
          <p:grpSpPr bwMode="auto">
            <a:xfrm>
              <a:off x="6156176" y="2060848"/>
              <a:ext cx="1562100" cy="2400300"/>
              <a:chOff x="6156176" y="2060848"/>
              <a:chExt cx="1562100" cy="2400300"/>
            </a:xfrm>
          </p:grpSpPr>
          <p:pic>
            <p:nvPicPr>
              <p:cNvPr id="9223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2060848"/>
                <a:ext cx="1562100" cy="2400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5 - Στρογγυλεμένο ορθογώνιο"/>
              <p:cNvSpPr/>
              <p:nvPr/>
            </p:nvSpPr>
            <p:spPr>
              <a:xfrm>
                <a:off x="6516539" y="2853011"/>
                <a:ext cx="792162" cy="1223962"/>
              </a:xfrm>
              <a:prstGeom prst="roundRect">
                <a:avLst/>
              </a:prstGeom>
              <a:solidFill>
                <a:srgbClr val="1400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</p:grpSp>
        <p:sp>
          <p:nvSpPr>
            <p:cNvPr id="8" name="7 - Ορθογώνιο"/>
            <p:cNvSpPr/>
            <p:nvPr/>
          </p:nvSpPr>
          <p:spPr>
            <a:xfrm>
              <a:off x="6337151" y="3010173"/>
              <a:ext cx="1187450" cy="9223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After Shave Lotion</a:t>
              </a:r>
              <a:endParaRPr lang="el-GR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Παρατηρήσεις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sz="2400" dirty="0"/>
              <a:t>Μέτρηση </a:t>
            </a:r>
            <a:r>
              <a:rPr lang="en-US" altLang="el-GR" sz="2400" dirty="0"/>
              <a:t>pH</a:t>
            </a:r>
            <a:endParaRPr lang="el-GR" altLang="el-GR" sz="2400" dirty="0"/>
          </a:p>
          <a:p>
            <a:pPr marL="722313">
              <a:buFont typeface="Courier New" panose="02070309020205020404" pitchFamily="49" charset="0"/>
              <a:buChar char="o"/>
              <a:defRPr/>
            </a:pPr>
            <a:r>
              <a:rPr lang="el-GR" altLang="el-GR" sz="2400" dirty="0"/>
              <a:t>Απευθείας στο </a:t>
            </a:r>
            <a:r>
              <a:rPr lang="el-GR" altLang="el-GR" sz="2400" dirty="0" smtClean="0"/>
              <a:t>προϊόν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7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6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</TotalTime>
  <Words>926</Words>
  <Application>Microsoft Office PowerPoint</Application>
  <PresentationFormat>Προβολή στην οθόνη (4:3)</PresentationFormat>
  <Paragraphs>128</Paragraphs>
  <Slides>16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template</vt:lpstr>
      <vt:lpstr>1_exo-opistho_simeiomata</vt:lpstr>
      <vt:lpstr>OC_template_updated</vt:lpstr>
      <vt:lpstr>Κοσμητολογία ΙΙI (Ε)</vt:lpstr>
      <vt:lpstr>Γενικά</vt:lpstr>
      <vt:lpstr>Συστατικά 1/2</vt:lpstr>
      <vt:lpstr>Συστατικά 2/2</vt:lpstr>
      <vt:lpstr>Παρασκευή της αλκοολικής φάσης</vt:lpstr>
      <vt:lpstr>Παρασκευή της υδατικής φάσης </vt:lpstr>
      <vt:lpstr>Ανάμιξη των φάσεων</vt:lpstr>
      <vt:lpstr>Παρατηρήσεις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fkaram2</cp:lastModifiedBy>
  <cp:revision>7</cp:revision>
  <dcterms:created xsi:type="dcterms:W3CDTF">2015-05-08T06:31:32Z</dcterms:created>
  <dcterms:modified xsi:type="dcterms:W3CDTF">2015-05-11T06:05:45Z</dcterms:modified>
</cp:coreProperties>
</file>