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0"/>
  </p:notesMasterIdLst>
  <p:handoutMasterIdLst>
    <p:handoutMasterId r:id="rId21"/>
  </p:handoutMasterIdLst>
  <p:sldIdLst>
    <p:sldId id="348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257" r:id="rId13"/>
    <p:sldId id="262" r:id="rId14"/>
    <p:sldId id="309" r:id="rId15"/>
    <p:sldId id="269" r:id="rId16"/>
    <p:sldId id="270" r:id="rId17"/>
    <p:sldId id="266" r:id="rId18"/>
    <p:sldId id="261" r:id="rId19"/>
  </p:sldIdLst>
  <p:sldSz cx="9144000" cy="6858000" type="screen4x3"/>
  <p:notesSz cx="7104063" cy="10234613"/>
  <p:custDataLst>
    <p:tags r:id="rId22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3A59"/>
    <a:srgbClr val="AD1F5C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69" d="100"/>
          <a:sy n="69" d="100"/>
        </p:scale>
        <p:origin x="155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90" y="-90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20/12/2015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20/12/2015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923A59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Μέθοδοι προσωρινής αποτρίχωσης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69368" y="3096543"/>
            <a:ext cx="6400800" cy="17526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800" b="1" dirty="0" smtClean="0"/>
              <a:t>Ενότητα 07</a:t>
            </a:r>
            <a:r>
              <a:rPr lang="el-GR" sz="2800" dirty="0" smtClean="0"/>
              <a:t>:</a:t>
            </a:r>
            <a:r>
              <a:rPr lang="en-US" sz="2800" dirty="0" smtClean="0"/>
              <a:t> </a:t>
            </a:r>
            <a:r>
              <a:rPr lang="el-GR" sz="2800" dirty="0" smtClean="0"/>
              <a:t>Προβλήματα που συνδέονται με τους μαστούς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l-GR" sz="2400" dirty="0" smtClean="0"/>
              <a:t>Ιωάννα Γκρεκ</a:t>
            </a:r>
            <a:endParaRPr lang="el-GR" sz="2400" dirty="0"/>
          </a:p>
          <a:p>
            <a:pPr>
              <a:spcBef>
                <a:spcPts val="0"/>
              </a:spcBef>
            </a:pPr>
            <a:r>
              <a:rPr lang="el-GR" sz="2400" dirty="0"/>
              <a:t>Τμήμα </a:t>
            </a:r>
            <a:r>
              <a:rPr lang="el-GR" sz="2400" dirty="0" smtClean="0"/>
              <a:t>Αισθητικής και Κοσμητολογίας</a:t>
            </a:r>
            <a:endParaRPr lang="el-GR" sz="2400" dirty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85897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5" name="Picture 3" descr="Λογότυπο Επιχειρησιακού Προγράμματος Εκπαίδευση και Δια βίου Μάθηση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227" y="5269682"/>
            <a:ext cx="35433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326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Γυναικομαστία σε νεαρό αγόρι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704232"/>
            <a:ext cx="5112568" cy="4354244"/>
          </a:xfrm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0675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Ιωάννα Γκρεκ 2014. Ιωάννα Γκρεκ. «Μέθοδοι προσωρινής αποτρίχωσης. Ενότητα 7</a:t>
            </a:r>
            <a:r>
              <a:rPr lang="en-US" sz="2000" dirty="0" smtClean="0"/>
              <a:t>:</a:t>
            </a:r>
            <a:r>
              <a:rPr lang="el-GR" sz="2000" dirty="0" smtClean="0"/>
              <a:t> </a:t>
            </a:r>
            <a:r>
              <a:rPr lang="el-GR" sz="2000" dirty="0"/>
              <a:t>Προβλήματα που συνδέονται με τους </a:t>
            </a:r>
            <a:r>
              <a:rPr lang="el-GR" sz="2000" dirty="0" smtClean="0"/>
              <a:t>μαστούς».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411596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Ινοκυστική μαστοπάθεια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Χαρακτηρίζεται από</a:t>
            </a:r>
            <a:r>
              <a:rPr lang="en-US" dirty="0" smtClean="0"/>
              <a:t>:</a:t>
            </a:r>
          </a:p>
          <a:p>
            <a:r>
              <a:rPr lang="el-GR" dirty="0" smtClean="0"/>
              <a:t>Ιστολογικές αλλοιώσεις στο μαστό</a:t>
            </a:r>
          </a:p>
          <a:p>
            <a:r>
              <a:rPr lang="el-GR" dirty="0" smtClean="0"/>
              <a:t>Η συχνότερη πάθηση μαστού στις γυναίκες ηλικίας 35-40</a:t>
            </a:r>
          </a:p>
          <a:p>
            <a:r>
              <a:rPr lang="el-GR" dirty="0" smtClean="0"/>
              <a:t>Συμπτώματα εμφανίζονται στο 15-20% γυναικών πριν από την εμμηνόπαυση</a:t>
            </a:r>
          </a:p>
          <a:p>
            <a:r>
              <a:rPr lang="el-GR" dirty="0" smtClean="0"/>
              <a:t>Ορμονοεξαρτώμενη πάθηση γιατί εμφανίζεται στην αναπαραγωγική ηλικία της γυναίκας</a:t>
            </a:r>
          </a:p>
          <a:p>
            <a:r>
              <a:rPr lang="el-GR" dirty="0" smtClean="0"/>
              <a:t>Αμφοτερόπλευρη</a:t>
            </a:r>
          </a:p>
          <a:p>
            <a:r>
              <a:rPr lang="el-GR" dirty="0" smtClean="0"/>
              <a:t>Η ακριβής αιτιολογία είναι άγνωστη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816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Παράγοντες που συμβάλλουν στην εμφάνισή της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Καθυστερημένη εμφάνιση εμμηνορρυσίας</a:t>
            </a:r>
          </a:p>
          <a:p>
            <a:r>
              <a:rPr lang="el-GR" dirty="0" smtClean="0"/>
              <a:t>Κοινωνικοοικονομική κατάσταση γυναίκας. Εμφανίζεται συχνότερα στις κοινωνικά ανώτερες τάξεις, σε γυναίκες που κατοικούν σε πόλη.</a:t>
            </a:r>
          </a:p>
          <a:p>
            <a:r>
              <a:rPr lang="en-US" dirty="0" smtClean="0"/>
              <a:t>Stress </a:t>
            </a:r>
            <a:r>
              <a:rPr lang="el-GR" dirty="0" smtClean="0"/>
              <a:t>και ψυχική υπερένταση</a:t>
            </a:r>
          </a:p>
          <a:p>
            <a:r>
              <a:rPr lang="el-GR" dirty="0" smtClean="0"/>
              <a:t>Κατάχρηση ποτών όπως τσάι, κόκα κόλα, καφές, σοκολάτα</a:t>
            </a:r>
          </a:p>
          <a:p>
            <a:r>
              <a:rPr lang="el-GR" dirty="0" smtClean="0"/>
              <a:t>Αγαμία, ατεκνία, απόκτηση ενός παιδιού</a:t>
            </a:r>
          </a:p>
          <a:p>
            <a:r>
              <a:rPr lang="el-GR" dirty="0" smtClean="0"/>
              <a:t>Προδιαθεσικός παράγοντας</a:t>
            </a:r>
          </a:p>
          <a:p>
            <a:r>
              <a:rPr lang="el-GR" dirty="0" smtClean="0"/>
              <a:t>Χρήση αντισυλληπτικών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518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Συμπτώματα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Μασταλγία</a:t>
            </a:r>
          </a:p>
          <a:p>
            <a:r>
              <a:rPr lang="el-GR" dirty="0" smtClean="0"/>
              <a:t>Οζίδια που ψηλαφώνται</a:t>
            </a:r>
          </a:p>
          <a:p>
            <a:r>
              <a:rPr lang="el-GR" dirty="0" smtClean="0"/>
              <a:t>‘Εκκριση της θηλής</a:t>
            </a:r>
          </a:p>
          <a:p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34737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Διάγνωση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Κλινικός έλεγχος (ψηλάφηση μαστού)</a:t>
            </a:r>
          </a:p>
          <a:p>
            <a:r>
              <a:rPr lang="el-GR" dirty="0" smtClean="0"/>
              <a:t>Εργαστηριακός έλεγχος (διαφανοσκόπηση, μαστογραφία, θερμογραφία)</a:t>
            </a:r>
          </a:p>
          <a:p>
            <a:r>
              <a:rPr lang="el-GR" dirty="0" smtClean="0"/>
              <a:t>Εγχειρητικός έλεγχος (παρακέντηση κύστης, ιστοληψία βλάβης)</a:t>
            </a:r>
          </a:p>
          <a:p>
            <a:r>
              <a:rPr lang="el-GR" dirty="0" smtClean="0"/>
              <a:t>Διαφορική διάγνωση 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2449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Τις περισσότερες φορές δεν χρειάζεται θεραπεία</a:t>
            </a:r>
          </a:p>
          <a:p>
            <a:r>
              <a:rPr lang="el-GR" dirty="0" smtClean="0"/>
              <a:t>Συντηρητική αντιμετώπιση</a:t>
            </a:r>
          </a:p>
          <a:p>
            <a:pPr lvl="1"/>
            <a:r>
              <a:rPr lang="el-GR" dirty="0" smtClean="0"/>
              <a:t>Δίαιτα</a:t>
            </a:r>
          </a:p>
          <a:p>
            <a:pPr lvl="1"/>
            <a:r>
              <a:rPr lang="el-GR" dirty="0" smtClean="0"/>
              <a:t>Χρήση στηθόδεσμου</a:t>
            </a:r>
          </a:p>
          <a:p>
            <a:pPr lvl="1"/>
            <a:r>
              <a:rPr lang="el-GR" dirty="0" smtClean="0"/>
              <a:t>Παυσίπονα</a:t>
            </a:r>
          </a:p>
          <a:p>
            <a:pPr lvl="1"/>
            <a:r>
              <a:rPr lang="el-GR" dirty="0" smtClean="0"/>
              <a:t>Χορήγηση διουρητικών</a:t>
            </a:r>
          </a:p>
          <a:p>
            <a:pPr lvl="1"/>
            <a:r>
              <a:rPr lang="el-GR" dirty="0" smtClean="0"/>
              <a:t>Χορήγηση προγεσταγόνων</a:t>
            </a:r>
          </a:p>
          <a:p>
            <a:pPr lvl="1"/>
            <a:r>
              <a:rPr lang="el-GR" dirty="0" smtClean="0"/>
              <a:t>Χορήγηση ταμοξιφαίνης</a:t>
            </a:r>
          </a:p>
          <a:p>
            <a:pPr lvl="1"/>
            <a:r>
              <a:rPr lang="el-GR" dirty="0" smtClean="0"/>
              <a:t>Χορήγηση δαναζόλης</a:t>
            </a:r>
          </a:p>
          <a:p>
            <a:pPr lvl="1"/>
            <a:r>
              <a:rPr lang="el-GR" dirty="0" smtClean="0"/>
              <a:t>Χορήγηση βρωμοκρυπτίνης</a:t>
            </a:r>
          </a:p>
          <a:p>
            <a:r>
              <a:rPr lang="el-GR" dirty="0" smtClean="0"/>
              <a:t>Επέμβαση μετά την εξάντληση συντηρητικής αντιμετώπισης (παρακέντηση κύστεων, εξαίρεση τμήματος, υποδερμάτια μ</a:t>
            </a:r>
            <a:r>
              <a:rPr lang="el-GR" dirty="0"/>
              <a:t>α</a:t>
            </a:r>
            <a:r>
              <a:rPr lang="el-GR" dirty="0" smtClean="0"/>
              <a:t>στεκτομή, απλή μαστεκτομή)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8968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Γυναικομαστία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Καλοήθης αύξηση μαστικού αδένα άρρενος</a:t>
            </a:r>
          </a:p>
          <a:p>
            <a:r>
              <a:rPr lang="el-GR" dirty="0" smtClean="0"/>
              <a:t>Εμφανίζεται αμφοτερόπλευρα  συχνότερα απ΄</a:t>
            </a:r>
            <a:r>
              <a:rPr lang="el-GR" dirty="0"/>
              <a:t> </a:t>
            </a:r>
            <a:r>
              <a:rPr lang="el-GR" dirty="0" smtClean="0"/>
              <a:t>ό,τι ετερόπλευρα</a:t>
            </a:r>
          </a:p>
          <a:p>
            <a:r>
              <a:rPr lang="el-GR" dirty="0" smtClean="0"/>
              <a:t>Εμφανίζεται στο 70% των έφηβων αγοριών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9184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Αίτια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 smtClean="0"/>
              <a:t>Ιδιοπαθή</a:t>
            </a:r>
            <a:r>
              <a:rPr lang="en-US" dirty="0" smtClean="0"/>
              <a:t>: </a:t>
            </a:r>
            <a:r>
              <a:rPr lang="el-GR" dirty="0" smtClean="0"/>
              <a:t>φυσιολογικά-εφηβεία, παχυσαρκία</a:t>
            </a:r>
          </a:p>
          <a:p>
            <a:r>
              <a:rPr lang="el-GR" i="1" dirty="0" smtClean="0"/>
              <a:t>Οικογενή</a:t>
            </a:r>
            <a:r>
              <a:rPr lang="en-US" dirty="0" smtClean="0"/>
              <a:t>: </a:t>
            </a:r>
            <a:r>
              <a:rPr lang="el-GR" dirty="0" smtClean="0"/>
              <a:t>ενδοκρινικής αιτίας-υπόφυσης, επινεφριδίων, θυρεοειδούς</a:t>
            </a:r>
          </a:p>
          <a:p>
            <a:r>
              <a:rPr lang="el-GR" i="1" dirty="0" smtClean="0"/>
              <a:t>Υπογοναδισμός</a:t>
            </a:r>
            <a:r>
              <a:rPr lang="en-US" dirty="0" smtClean="0"/>
              <a:t>: </a:t>
            </a:r>
            <a:r>
              <a:rPr lang="el-GR" dirty="0" smtClean="0"/>
              <a:t>πρωτοπαθής, επίκτητος</a:t>
            </a:r>
          </a:p>
          <a:p>
            <a:r>
              <a:rPr lang="el-GR" i="1" dirty="0" smtClean="0"/>
              <a:t>Ηπατική νόσος</a:t>
            </a:r>
            <a:r>
              <a:rPr lang="en-US" dirty="0" smtClean="0"/>
              <a:t>: </a:t>
            </a:r>
            <a:r>
              <a:rPr lang="el-GR" dirty="0" smtClean="0"/>
              <a:t>ηπατίτιδα</a:t>
            </a:r>
          </a:p>
          <a:p>
            <a:r>
              <a:rPr lang="el-GR" i="1" dirty="0"/>
              <a:t>Ό</a:t>
            </a:r>
            <a:r>
              <a:rPr lang="el-GR" i="1" dirty="0" smtClean="0"/>
              <a:t>γκοι</a:t>
            </a:r>
            <a:r>
              <a:rPr lang="en-US" dirty="0" smtClean="0"/>
              <a:t>: </a:t>
            </a:r>
            <a:r>
              <a:rPr lang="el-GR" dirty="0" smtClean="0"/>
              <a:t>όγκος όρχεων</a:t>
            </a:r>
          </a:p>
          <a:p>
            <a:r>
              <a:rPr lang="el-GR" i="1" dirty="0" smtClean="0"/>
              <a:t>Φάρμακα</a:t>
            </a:r>
            <a:r>
              <a:rPr lang="en-US" dirty="0" smtClean="0"/>
              <a:t>: </a:t>
            </a:r>
            <a:r>
              <a:rPr lang="el-GR" dirty="0" smtClean="0"/>
              <a:t>ορμόνες, αντιανδρογόνα, σπειρολακτόνη, προγεσταγόνα κ.α.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094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Κλινική εικόνα-διάγνωση-θεραπεία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Αμφοτερόπλευρη ή ετερόπλευρη αύξηση μαζικού αδένα</a:t>
            </a:r>
          </a:p>
          <a:p>
            <a:r>
              <a:rPr lang="el-GR" dirty="0" smtClean="0"/>
              <a:t>Γαλακτόρροια (στο 48% των περιπτώσεων)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Διάγνωση</a:t>
            </a:r>
            <a:r>
              <a:rPr lang="en-US" dirty="0" smtClean="0"/>
              <a:t>:</a:t>
            </a:r>
          </a:p>
          <a:p>
            <a:r>
              <a:rPr lang="el-GR" dirty="0" smtClean="0"/>
              <a:t>Κλινική εξέταση</a:t>
            </a:r>
          </a:p>
          <a:p>
            <a:r>
              <a:rPr lang="el-GR" dirty="0" smtClean="0"/>
              <a:t>Βιοχημικός έλεγχος</a:t>
            </a:r>
          </a:p>
          <a:p>
            <a:r>
              <a:rPr lang="el-GR" dirty="0" smtClean="0"/>
              <a:t>Υπερηχογραφικός έλεγχος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Θεραπεία</a:t>
            </a:r>
            <a:r>
              <a:rPr lang="en-US" dirty="0" smtClean="0"/>
              <a:t>: </a:t>
            </a:r>
            <a:r>
              <a:rPr lang="el-GR" dirty="0" smtClean="0"/>
              <a:t>φαρμακευτική θεραπεία, χειρουργική αντιμετώπιση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8896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68</TotalTime>
  <Words>871</Words>
  <Application>Microsoft Office PowerPoint</Application>
  <PresentationFormat>Προβολή στην οθόνη (4:3)</PresentationFormat>
  <Paragraphs>134</Paragraphs>
  <Slides>17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Times New Roman</vt:lpstr>
      <vt:lpstr>Wingdings</vt:lpstr>
      <vt:lpstr>template</vt:lpstr>
      <vt:lpstr>OC_template_updated</vt:lpstr>
      <vt:lpstr>Μέθοδοι προσωρινής αποτρίχωσης</vt:lpstr>
      <vt:lpstr>Ινοκυστική μαστοπάθεια</vt:lpstr>
      <vt:lpstr>Παράγοντες που συμβάλλουν στην εμφάνισή της</vt:lpstr>
      <vt:lpstr>Συμπτώματα</vt:lpstr>
      <vt:lpstr>Διάγνωση</vt:lpstr>
      <vt:lpstr>Θεραπεία</vt:lpstr>
      <vt:lpstr>Γυναικομαστία</vt:lpstr>
      <vt:lpstr>Αίτια</vt:lpstr>
      <vt:lpstr>Κλινική εικόνα-διάγνωση-θεραπεία</vt:lpstr>
      <vt:lpstr>Γυναικομαστία σε νεαρό αγόρι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natasakar new</dc:creator>
  <cp:lastModifiedBy>Natassa Karap</cp:lastModifiedBy>
  <cp:revision>21</cp:revision>
  <dcterms:created xsi:type="dcterms:W3CDTF">2015-05-12T06:58:27Z</dcterms:created>
  <dcterms:modified xsi:type="dcterms:W3CDTF">2015-12-20T07:42:59Z</dcterms:modified>
</cp:coreProperties>
</file>