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38"/>
  </p:notesMasterIdLst>
  <p:handoutMasterIdLst>
    <p:handoutMasterId r:id="rId39"/>
  </p:handoutMasterIdLst>
  <p:sldIdLst>
    <p:sldId id="256" r:id="rId3"/>
    <p:sldId id="268" r:id="rId4"/>
    <p:sldId id="269" r:id="rId5"/>
    <p:sldId id="271" r:id="rId6"/>
    <p:sldId id="272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6" r:id="rId29"/>
    <p:sldId id="298" r:id="rId30"/>
    <p:sldId id="257" r:id="rId31"/>
    <p:sldId id="262" r:id="rId32"/>
    <p:sldId id="264" r:id="rId33"/>
    <p:sldId id="299" r:id="rId34"/>
    <p:sldId id="300" r:id="rId35"/>
    <p:sldId id="266" r:id="rId36"/>
    <p:sldId id="261" r:id="rId37"/>
  </p:sldIdLst>
  <p:sldSz cx="9144000" cy="6858000" type="screen4x3"/>
  <p:notesSz cx="7104063" cy="10234613"/>
  <p:custDataLst>
    <p:tags r:id="rId4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B69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>
        <p:scale>
          <a:sx n="109" d="100"/>
          <a:sy n="109" d="100"/>
        </p:scale>
        <p:origin x="-184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13/2/2015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13/2/2015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879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096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0441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672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463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174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458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121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568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752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light-lines-colors-powerpoint-backgrounds-light-lines-colors-design.jpg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2538"/>
            <a:ext cx="9174051" cy="688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2"/>
          <p:cNvSpPr/>
          <p:nvPr userDrawn="1"/>
        </p:nvSpPr>
        <p:spPr>
          <a:xfrm>
            <a:off x="251520" y="-22538"/>
            <a:ext cx="8712968" cy="6880538"/>
          </a:xfrm>
          <a:prstGeom prst="roundRect">
            <a:avLst>
              <a:gd name="adj" fmla="val 242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0" name="Rectangle 3"/>
          <p:cNvSpPr/>
          <p:nvPr userDrawn="1"/>
        </p:nvSpPr>
        <p:spPr>
          <a:xfrm>
            <a:off x="0" y="0"/>
            <a:ext cx="5508104" cy="688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 userDrawn="1"/>
        </p:nvSpPr>
        <p:spPr>
          <a:xfrm>
            <a:off x="0" y="-22538"/>
            <a:ext cx="5508104" cy="688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25974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400"/>
            </a:lvl1pPr>
            <a:lvl2pPr>
              <a:lnSpc>
                <a:spcPct val="112000"/>
              </a:lnSpc>
              <a:spcBef>
                <a:spcPts val="1200"/>
              </a:spcBef>
              <a:defRPr sz="2400"/>
            </a:lvl2pPr>
            <a:lvl3pPr>
              <a:lnSpc>
                <a:spcPct val="112000"/>
              </a:lnSpc>
              <a:spcBef>
                <a:spcPts val="1200"/>
              </a:spcBef>
              <a:defRPr sz="2400"/>
            </a:lvl3pPr>
            <a:lvl4pPr>
              <a:lnSpc>
                <a:spcPct val="112000"/>
              </a:lnSpc>
              <a:spcBef>
                <a:spcPts val="1200"/>
              </a:spcBef>
              <a:defRPr sz="2400"/>
            </a:lvl4pPr>
            <a:lvl5pPr>
              <a:lnSpc>
                <a:spcPct val="112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493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192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435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40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937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811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708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917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873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4151D-B011-44DD-8F54-F1E749DA09D6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108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795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ommons.wikimedia.org/wiki/User:File_Upload_Bot_(Magnus_Manske)" TargetMode="External"/><Relationship Id="rId4" Type="http://schemas.openxmlformats.org/officeDocument/2006/relationships/hyperlink" Target="http://commons.wikimedia.org/wiki/File:Pendant_drop_test.sv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biolinscientific-china.com/attension/yingyong/index.html" TargetMode="External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Κοσμητολογία Ι - Θ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08823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1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Επιφάνειες διαχωρισμού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Δρ. Αθανασία Βαρβαρέσου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Αναπληρώτρια Καθηγήτρια Κοσμητολογίας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Αισθητικής και Κοσμητολογίας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Επιφάνεια </a:t>
            </a:r>
            <a:r>
              <a:rPr lang="el-GR" dirty="0"/>
              <a:t>Διαχωρισμού </a:t>
            </a:r>
            <a:r>
              <a:rPr lang="el-GR" sz="3200" b="0" dirty="0" smtClean="0"/>
              <a:t>(3/3</a:t>
            </a:r>
            <a:r>
              <a:rPr lang="el-GR" sz="3200" b="0" dirty="0"/>
              <a:t>)</a:t>
            </a:r>
            <a:endParaRPr lang="el-GR" dirty="0"/>
          </a:p>
        </p:txBody>
      </p:sp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726176"/>
              </p:ext>
            </p:extLst>
          </p:nvPr>
        </p:nvGraphicFramePr>
        <p:xfrm>
          <a:off x="467544" y="1628800"/>
          <a:ext cx="7992888" cy="27712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4296"/>
                <a:gridCol w="2664296"/>
                <a:gridCol w="2664296"/>
              </a:tblGrid>
              <a:tr h="668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  <a:tab pos="2637155" algn="ctr"/>
                          <a:tab pos="5274310" algn="r"/>
                        </a:tabLst>
                      </a:pPr>
                      <a:r>
                        <a:rPr lang="el-GR" sz="2400" dirty="0">
                          <a:effectLst/>
                        </a:rPr>
                        <a:t>Συνεχής φάση</a:t>
                      </a:r>
                      <a:endParaRPr lang="el-G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>
                          <a:effectLst/>
                        </a:rPr>
                        <a:t>Ασυνεχής</a:t>
                      </a:r>
                      <a:endParaRPr lang="el-G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>
                          <a:effectLst/>
                        </a:rPr>
                        <a:t>Σύστημα</a:t>
                      </a:r>
                      <a:endParaRPr lang="el-G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7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>
                          <a:effectLst/>
                        </a:rPr>
                        <a:t>Αέριο</a:t>
                      </a:r>
                      <a:endParaRPr lang="el-G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>
                          <a:effectLst/>
                        </a:rPr>
                        <a:t>Υγρό</a:t>
                      </a:r>
                      <a:endParaRPr lang="el-G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>
                          <a:effectLst/>
                        </a:rPr>
                        <a:t>Αεροσόλ</a:t>
                      </a:r>
                      <a:endParaRPr lang="el-G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7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>
                          <a:effectLst/>
                        </a:rPr>
                        <a:t>Υγρό</a:t>
                      </a:r>
                      <a:endParaRPr lang="el-G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>
                          <a:effectLst/>
                        </a:rPr>
                        <a:t>Αέριο</a:t>
                      </a:r>
                      <a:endParaRPr lang="el-G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>
                          <a:effectLst/>
                        </a:rPr>
                        <a:t>Αφρός</a:t>
                      </a:r>
                      <a:endParaRPr lang="el-G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7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>
                          <a:effectLst/>
                        </a:rPr>
                        <a:t>Υγρό</a:t>
                      </a:r>
                      <a:endParaRPr lang="el-G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>
                          <a:effectLst/>
                        </a:rPr>
                        <a:t>Στερεό</a:t>
                      </a:r>
                      <a:endParaRPr lang="el-G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>
                          <a:effectLst/>
                        </a:rPr>
                        <a:t>Εναιώρημα</a:t>
                      </a:r>
                      <a:endParaRPr lang="el-G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7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>
                          <a:effectLst/>
                        </a:rPr>
                        <a:t>Υγρό</a:t>
                      </a:r>
                      <a:endParaRPr lang="el-G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>
                          <a:effectLst/>
                        </a:rPr>
                        <a:t>Υγρό</a:t>
                      </a:r>
                      <a:endParaRPr lang="el-G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>
                          <a:effectLst/>
                        </a:rPr>
                        <a:t>Γαλάκτωμα</a:t>
                      </a:r>
                      <a:endParaRPr lang="el-G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7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>
                          <a:effectLst/>
                        </a:rPr>
                        <a:t>Στερεό</a:t>
                      </a:r>
                      <a:endParaRPr lang="el-G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>
                          <a:effectLst/>
                        </a:rPr>
                        <a:t>Αέριο</a:t>
                      </a:r>
                      <a:endParaRPr lang="el-G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>
                          <a:effectLst/>
                        </a:rPr>
                        <a:t>Αφρός</a:t>
                      </a:r>
                      <a:endParaRPr lang="el-G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60538" y="34083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altLang="el-GR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>
          <a:xfrm>
            <a:off x="457200" y="4437112"/>
            <a:ext cx="8229600" cy="1800200"/>
          </a:xfrm>
        </p:spPr>
        <p:txBody>
          <a:bodyPr/>
          <a:lstStyle/>
          <a:p>
            <a:r>
              <a:rPr lang="el-GR" dirty="0"/>
              <a:t>Τάση επιφάνειας διαχωρισμού = Mεσεπιφανειακή τάση = Επιφανειακή </a:t>
            </a:r>
            <a:r>
              <a:rPr lang="el-GR" dirty="0" smtClean="0"/>
              <a:t>τάση.</a:t>
            </a:r>
            <a:endParaRPr lang="el-GR" dirty="0"/>
          </a:p>
          <a:p>
            <a:r>
              <a:rPr lang="el-GR" dirty="0"/>
              <a:t>Eλεύθερη επιφανειακή </a:t>
            </a:r>
            <a:r>
              <a:rPr lang="el-GR" dirty="0" smtClean="0"/>
              <a:t>ενέργεια.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025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Επιφάνειες </a:t>
            </a:r>
            <a:r>
              <a:rPr lang="el-GR" dirty="0"/>
              <a:t>Δ</a:t>
            </a:r>
            <a:r>
              <a:rPr lang="el-GR" dirty="0" smtClean="0"/>
              <a:t>ιαχωρισμού</a:t>
            </a:r>
            <a:endParaRPr lang="el-GR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Υγρές επιφάνειες διαχωρισμού </a:t>
            </a:r>
            <a:endParaRPr lang="el-GR" dirty="0" smtClean="0"/>
          </a:p>
          <a:p>
            <a:pPr marL="35560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l-GR" dirty="0" smtClean="0"/>
              <a:t>(</a:t>
            </a:r>
            <a:r>
              <a:rPr lang="el-GR" dirty="0"/>
              <a:t>υγρό/αέριο), (υγρό/υγρό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Στερεές επιφάνειες </a:t>
            </a:r>
            <a:r>
              <a:rPr lang="el-GR" dirty="0" smtClean="0"/>
              <a:t>διαχωρισμού</a:t>
            </a:r>
          </a:p>
          <a:p>
            <a:pPr marL="355600" indent="0">
              <a:spcBef>
                <a:spcPts val="0"/>
              </a:spcBef>
              <a:buNone/>
            </a:pPr>
            <a:r>
              <a:rPr lang="el-GR" dirty="0" smtClean="0"/>
              <a:t>(στερεό/αέριο</a:t>
            </a:r>
            <a:r>
              <a:rPr lang="el-GR" dirty="0"/>
              <a:t>), (στερεό/υγρό</a:t>
            </a:r>
            <a:r>
              <a:rPr lang="el-GR" dirty="0" smtClean="0"/>
              <a:t>).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7086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Υγρές επιφάνειες διαχωρισμού</a:t>
            </a:r>
          </a:p>
        </p:txBody>
      </p:sp>
      <p:grpSp>
        <p:nvGrpSpPr>
          <p:cNvPr id="7" name="Ομάδα 6"/>
          <p:cNvGrpSpPr/>
          <p:nvPr/>
        </p:nvGrpSpPr>
        <p:grpSpPr>
          <a:xfrm>
            <a:off x="2303748" y="2060848"/>
            <a:ext cx="4536504" cy="3528392"/>
            <a:chOff x="1691680" y="2492896"/>
            <a:chExt cx="3571875" cy="284797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5">
                  <a:lumMod val="40000"/>
                  <a:lumOff val="6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2492896"/>
              <a:ext cx="3571875" cy="28479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Ορθογώνιο 1"/>
            <p:cNvSpPr/>
            <p:nvPr/>
          </p:nvSpPr>
          <p:spPr>
            <a:xfrm>
              <a:off x="1691680" y="2492896"/>
              <a:ext cx="3571875" cy="5760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b="1" dirty="0" smtClean="0">
                  <a:solidFill>
                    <a:schemeClr val="tx1"/>
                  </a:solidFill>
                </a:rPr>
                <a:t>Αέρας</a:t>
              </a:r>
              <a:endParaRPr lang="el-GR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668404" y="4054689"/>
              <a:ext cx="557717" cy="29811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b="1" dirty="0" smtClean="0">
                  <a:latin typeface="+mn-lt"/>
                </a:rPr>
                <a:t>Υγρό </a:t>
              </a:r>
              <a:endParaRPr lang="el-GR" b="1" dirty="0">
                <a:latin typeface="+mn-lt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948264" y="2751311"/>
            <a:ext cx="151216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S=</a:t>
            </a:r>
            <a:r>
              <a:rPr lang="el-GR" dirty="0" smtClean="0">
                <a:latin typeface="+mn-lt"/>
              </a:rPr>
              <a:t> μόριο στην επιφάνεια διαχωρισμού</a:t>
            </a:r>
            <a:endParaRPr lang="el-GR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3936219"/>
            <a:ext cx="162018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l=</a:t>
            </a:r>
            <a:r>
              <a:rPr lang="el-GR" dirty="0" smtClean="0"/>
              <a:t> μόριο στο εσωτερικό του υγρού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0582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Τάση </a:t>
            </a:r>
            <a:r>
              <a:rPr lang="el-GR" dirty="0"/>
              <a:t>επιφάνειας διαχωρισμού ή μεσεπιφανειακή τάση </a:t>
            </a:r>
            <a:r>
              <a:rPr lang="el-GR" sz="3300" b="0" dirty="0"/>
              <a:t>(Surface Tension</a:t>
            </a:r>
            <a:r>
              <a:rPr lang="el-GR" sz="3300" b="0" dirty="0" smtClean="0"/>
              <a:t>) (1/2)</a:t>
            </a:r>
            <a:endParaRPr lang="el-GR" sz="3300" b="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/>
          <a:lstStyle/>
          <a:p>
            <a:r>
              <a:rPr lang="el-GR" dirty="0"/>
              <a:t>Η δύναμη ανά μονάδα μήκους που πρέπει να εφαρμοσθεί στην επιφάνεια διαχωρισμού για να εξουδετερώσει τη συνιστάμενη δύναμη που έλκει τα μόρια του υγρού στο εσωτερικό </a:t>
            </a:r>
            <a:r>
              <a:rPr lang="el-GR" dirty="0" smtClean="0"/>
              <a:t>του.</a:t>
            </a:r>
            <a:endParaRPr lang="el-GR" dirty="0"/>
          </a:p>
          <a:p>
            <a:r>
              <a:rPr lang="el-GR" dirty="0"/>
              <a:t>Όταν ανάμεσα σε δυο υγρά δεν υπάρχει μεσεπιφανειακή τάση τότε αυτά αναμιγνύονται </a:t>
            </a:r>
            <a:r>
              <a:rPr lang="el-GR" dirty="0" smtClean="0"/>
              <a:t>εύκολα.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7149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Τάση </a:t>
            </a:r>
            <a:r>
              <a:rPr lang="el-GR" dirty="0"/>
              <a:t>επιφάνειας διαχωρισμού ή μεσεπιφανειακή τάση </a:t>
            </a:r>
            <a:r>
              <a:rPr lang="el-GR" sz="3300" b="0" dirty="0"/>
              <a:t>(Surface Tension) </a:t>
            </a:r>
            <a:r>
              <a:rPr lang="el-GR" sz="3300" b="0" dirty="0" smtClean="0"/>
              <a:t>(2/2)</a:t>
            </a:r>
            <a:endParaRPr lang="el-GR" dirty="0"/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323528" y="2133600"/>
            <a:ext cx="4562475" cy="244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l-GR" sz="3000" b="1" dirty="0">
                <a:solidFill>
                  <a:prstClr val="black"/>
                </a:solidFill>
                <a:latin typeface="Calibri"/>
              </a:rPr>
              <a:t>γ </a:t>
            </a:r>
            <a:r>
              <a:rPr lang="en-US" sz="3000" b="1" dirty="0">
                <a:solidFill>
                  <a:prstClr val="black"/>
                </a:solidFill>
                <a:latin typeface="Calibri"/>
              </a:rPr>
              <a:t>= K x (F/2L)</a:t>
            </a:r>
            <a:endParaRPr lang="el-GR" sz="3000" b="1" dirty="0">
              <a:solidFill>
                <a:prstClr val="black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l-GR" sz="3000" b="1" dirty="0">
                <a:solidFill>
                  <a:prstClr val="black"/>
                </a:solidFill>
                <a:latin typeface="Calibri"/>
              </a:rPr>
              <a:t>Κ </a:t>
            </a:r>
            <a:r>
              <a:rPr lang="en-US" sz="3000" b="1" dirty="0">
                <a:solidFill>
                  <a:prstClr val="black"/>
                </a:solidFill>
                <a:latin typeface="Calibri"/>
              </a:rPr>
              <a:t>= </a:t>
            </a:r>
            <a:r>
              <a:rPr lang="el-GR" sz="3000" b="1" dirty="0">
                <a:solidFill>
                  <a:prstClr val="black"/>
                </a:solidFill>
                <a:latin typeface="Calibri"/>
              </a:rPr>
              <a:t>σταθερά διόρθωσης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3000" b="1" dirty="0">
                <a:solidFill>
                  <a:prstClr val="black"/>
                </a:solidFill>
                <a:latin typeface="Calibri"/>
              </a:rPr>
              <a:t>F = </a:t>
            </a:r>
            <a:r>
              <a:rPr lang="el-GR" sz="3000" b="1" dirty="0">
                <a:solidFill>
                  <a:prstClr val="black"/>
                </a:solidFill>
                <a:latin typeface="Calibri"/>
              </a:rPr>
              <a:t>δύναμη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3000" b="1" dirty="0">
                <a:solidFill>
                  <a:prstClr val="black"/>
                </a:solidFill>
                <a:latin typeface="Calibri"/>
              </a:rPr>
              <a:t>L = </a:t>
            </a:r>
            <a:r>
              <a:rPr lang="el-GR" sz="3000" b="1" dirty="0">
                <a:solidFill>
                  <a:prstClr val="black"/>
                </a:solidFill>
                <a:latin typeface="Calibri"/>
              </a:rPr>
              <a:t>μήκος πλαισίου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  <p:grpSp>
        <p:nvGrpSpPr>
          <p:cNvPr id="36" name="Ομάδα 35"/>
          <p:cNvGrpSpPr/>
          <p:nvPr/>
        </p:nvGrpSpPr>
        <p:grpSpPr>
          <a:xfrm>
            <a:off x="5204071" y="1619508"/>
            <a:ext cx="3148567" cy="4257764"/>
            <a:chOff x="5204071" y="1619508"/>
            <a:chExt cx="3148567" cy="4257764"/>
          </a:xfrm>
        </p:grpSpPr>
        <p:cxnSp>
          <p:nvCxnSpPr>
            <p:cNvPr id="5" name="Ευθεία γραμμή σύνδεσης 4"/>
            <p:cNvCxnSpPr/>
            <p:nvPr/>
          </p:nvCxnSpPr>
          <p:spPr>
            <a:xfrm flipV="1">
              <a:off x="5508104" y="2276872"/>
              <a:ext cx="0" cy="216024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Ευθεία γραμμή σύνδεσης 6"/>
            <p:cNvCxnSpPr/>
            <p:nvPr/>
          </p:nvCxnSpPr>
          <p:spPr>
            <a:xfrm flipV="1">
              <a:off x="7812360" y="2276872"/>
              <a:ext cx="0" cy="216024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Ευθεία γραμμή σύνδεσης 8"/>
            <p:cNvCxnSpPr/>
            <p:nvPr/>
          </p:nvCxnSpPr>
          <p:spPr>
            <a:xfrm>
              <a:off x="5508104" y="2276872"/>
              <a:ext cx="2304256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Ελεύθερη σχεδίαση 10"/>
            <p:cNvSpPr/>
            <p:nvPr/>
          </p:nvSpPr>
          <p:spPr>
            <a:xfrm>
              <a:off x="5443766" y="3622089"/>
              <a:ext cx="2496289" cy="124616"/>
            </a:xfrm>
            <a:custGeom>
              <a:avLst/>
              <a:gdLst>
                <a:gd name="connsiteX0" fmla="*/ 140288 w 2496289"/>
                <a:gd name="connsiteY0" fmla="*/ 17756 h 124616"/>
                <a:gd name="connsiteX1" fmla="*/ 69267 w 2496289"/>
                <a:gd name="connsiteY1" fmla="*/ 17756 h 124616"/>
                <a:gd name="connsiteX2" fmla="*/ 16001 w 2496289"/>
                <a:gd name="connsiteY2" fmla="*/ 53266 h 124616"/>
                <a:gd name="connsiteX3" fmla="*/ 16001 w 2496289"/>
                <a:gd name="connsiteY3" fmla="*/ 115410 h 124616"/>
                <a:gd name="connsiteX4" fmla="*/ 202432 w 2496289"/>
                <a:gd name="connsiteY4" fmla="*/ 124288 h 124616"/>
                <a:gd name="connsiteX5" fmla="*/ 2297562 w 2496289"/>
                <a:gd name="connsiteY5" fmla="*/ 115410 h 124616"/>
                <a:gd name="connsiteX6" fmla="*/ 2288684 w 2496289"/>
                <a:gd name="connsiteY6" fmla="*/ 0 h 124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6289" h="124616">
                  <a:moveTo>
                    <a:pt x="140288" y="17756"/>
                  </a:moveTo>
                  <a:cubicBezTo>
                    <a:pt x="115135" y="14797"/>
                    <a:pt x="89982" y="11838"/>
                    <a:pt x="69267" y="17756"/>
                  </a:cubicBezTo>
                  <a:cubicBezTo>
                    <a:pt x="48552" y="23674"/>
                    <a:pt x="24879" y="36990"/>
                    <a:pt x="16001" y="53266"/>
                  </a:cubicBezTo>
                  <a:cubicBezTo>
                    <a:pt x="7123" y="69542"/>
                    <a:pt x="-15071" y="103573"/>
                    <a:pt x="16001" y="115410"/>
                  </a:cubicBezTo>
                  <a:cubicBezTo>
                    <a:pt x="47073" y="127247"/>
                    <a:pt x="202432" y="124288"/>
                    <a:pt x="202432" y="124288"/>
                  </a:cubicBezTo>
                  <a:lnTo>
                    <a:pt x="2297562" y="115410"/>
                  </a:lnTo>
                  <a:cubicBezTo>
                    <a:pt x="2645271" y="94695"/>
                    <a:pt x="2466977" y="47347"/>
                    <a:pt x="2288684" y="0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5" name="Ελεύθερη σχεδίαση 14"/>
            <p:cNvSpPr/>
            <p:nvPr/>
          </p:nvSpPr>
          <p:spPr>
            <a:xfrm>
              <a:off x="5443766" y="4005064"/>
              <a:ext cx="2496289" cy="124616"/>
            </a:xfrm>
            <a:custGeom>
              <a:avLst/>
              <a:gdLst>
                <a:gd name="connsiteX0" fmla="*/ 140288 w 2496289"/>
                <a:gd name="connsiteY0" fmla="*/ 17756 h 124616"/>
                <a:gd name="connsiteX1" fmla="*/ 69267 w 2496289"/>
                <a:gd name="connsiteY1" fmla="*/ 17756 h 124616"/>
                <a:gd name="connsiteX2" fmla="*/ 16001 w 2496289"/>
                <a:gd name="connsiteY2" fmla="*/ 53266 h 124616"/>
                <a:gd name="connsiteX3" fmla="*/ 16001 w 2496289"/>
                <a:gd name="connsiteY3" fmla="*/ 115410 h 124616"/>
                <a:gd name="connsiteX4" fmla="*/ 202432 w 2496289"/>
                <a:gd name="connsiteY4" fmla="*/ 124288 h 124616"/>
                <a:gd name="connsiteX5" fmla="*/ 2297562 w 2496289"/>
                <a:gd name="connsiteY5" fmla="*/ 115410 h 124616"/>
                <a:gd name="connsiteX6" fmla="*/ 2288684 w 2496289"/>
                <a:gd name="connsiteY6" fmla="*/ 0 h 124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6289" h="124616">
                  <a:moveTo>
                    <a:pt x="140288" y="17756"/>
                  </a:moveTo>
                  <a:cubicBezTo>
                    <a:pt x="115135" y="14797"/>
                    <a:pt x="89982" y="11838"/>
                    <a:pt x="69267" y="17756"/>
                  </a:cubicBezTo>
                  <a:cubicBezTo>
                    <a:pt x="48552" y="23674"/>
                    <a:pt x="24879" y="36990"/>
                    <a:pt x="16001" y="53266"/>
                  </a:cubicBezTo>
                  <a:cubicBezTo>
                    <a:pt x="7123" y="69542"/>
                    <a:pt x="-15071" y="103573"/>
                    <a:pt x="16001" y="115410"/>
                  </a:cubicBezTo>
                  <a:cubicBezTo>
                    <a:pt x="47073" y="127247"/>
                    <a:pt x="202432" y="124288"/>
                    <a:pt x="202432" y="124288"/>
                  </a:cubicBezTo>
                  <a:lnTo>
                    <a:pt x="2297562" y="115410"/>
                  </a:lnTo>
                  <a:cubicBezTo>
                    <a:pt x="2645271" y="94695"/>
                    <a:pt x="2466977" y="47347"/>
                    <a:pt x="2288684" y="0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13" name="Ευθεία γραμμή σύνδεσης 12"/>
            <p:cNvCxnSpPr/>
            <p:nvPr/>
          </p:nvCxnSpPr>
          <p:spPr>
            <a:xfrm flipV="1">
              <a:off x="5508104" y="1772816"/>
              <a:ext cx="0" cy="36078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Ευθεία γραμμή σύνδεσης 17"/>
            <p:cNvCxnSpPr/>
            <p:nvPr/>
          </p:nvCxnSpPr>
          <p:spPr>
            <a:xfrm flipV="1">
              <a:off x="7817788" y="1772816"/>
              <a:ext cx="0" cy="36078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Ευθύγραμμο βέλος σύνδεσης 15"/>
            <p:cNvCxnSpPr/>
            <p:nvPr/>
          </p:nvCxnSpPr>
          <p:spPr>
            <a:xfrm>
              <a:off x="5580112" y="1953208"/>
              <a:ext cx="2088232" cy="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Ορθογώνιο 16"/>
            <p:cNvSpPr/>
            <p:nvPr/>
          </p:nvSpPr>
          <p:spPr>
            <a:xfrm>
              <a:off x="6300192" y="4580424"/>
              <a:ext cx="720080" cy="504760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20" name="Ευθεία γραμμή σύνδεσης 19"/>
            <p:cNvCxnSpPr>
              <a:endCxn id="17" idx="0"/>
            </p:cNvCxnSpPr>
            <p:nvPr/>
          </p:nvCxnSpPr>
          <p:spPr>
            <a:xfrm>
              <a:off x="6660232" y="3746705"/>
              <a:ext cx="0" cy="83371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Ευθύγραμμο βέλος σύνδεσης 21"/>
            <p:cNvCxnSpPr/>
            <p:nvPr/>
          </p:nvCxnSpPr>
          <p:spPr>
            <a:xfrm>
              <a:off x="6660232" y="5157192"/>
              <a:ext cx="0" cy="72008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Ευθεία γραμμή σύνδεσης 26"/>
            <p:cNvCxnSpPr/>
            <p:nvPr/>
          </p:nvCxnSpPr>
          <p:spPr>
            <a:xfrm>
              <a:off x="8028384" y="3746705"/>
              <a:ext cx="0" cy="382975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460877" y="1619508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L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20072" y="2164214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B</a:t>
              </a:r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740352" y="2133600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C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204071" y="3429000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Calibri"/>
                </a:rPr>
                <a:t>A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884783" y="3429000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D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956376" y="3717032"/>
              <a:ext cx="396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ds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369768" y="5260558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F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095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1988840"/>
            <a:ext cx="8424936" cy="1440160"/>
          </a:xfrm>
          <a:ln w="19050">
            <a:solidFill>
              <a:srgbClr val="225974"/>
            </a:solidFill>
          </a:ln>
        </p:spPr>
        <p:txBody>
          <a:bodyPr>
            <a:normAutofit/>
          </a:bodyPr>
          <a:lstStyle/>
          <a:p>
            <a:r>
              <a:rPr lang="el-GR" dirty="0" smtClean="0"/>
              <a:t>Μέθοδοι μέτρησης μεσεπιφανειακής τάσης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16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725144"/>
            <a:ext cx="8229600" cy="1512168"/>
          </a:xfrm>
        </p:spPr>
        <p:txBody>
          <a:bodyPr>
            <a:noAutofit/>
          </a:bodyPr>
          <a:lstStyle/>
          <a:p>
            <a:pPr eaLnBrk="1" hangingPunct="1"/>
            <a:r>
              <a:rPr lang="el-GR" dirty="0" smtClean="0"/>
              <a:t>α</a:t>
            </a:r>
            <a:r>
              <a:rPr lang="en-US" dirty="0" smtClean="0"/>
              <a:t> = </a:t>
            </a:r>
            <a:r>
              <a:rPr lang="el-GR" dirty="0" smtClean="0"/>
              <a:t>δοχείο με το προς εξέταση υγρό</a:t>
            </a:r>
          </a:p>
          <a:p>
            <a:pPr eaLnBrk="1" hangingPunct="1"/>
            <a:r>
              <a:rPr lang="el-GR" dirty="0" smtClean="0"/>
              <a:t>β </a:t>
            </a:r>
            <a:r>
              <a:rPr lang="en-US" dirty="0" smtClean="0"/>
              <a:t>= </a:t>
            </a:r>
            <a:r>
              <a:rPr lang="el-GR" dirty="0" smtClean="0"/>
              <a:t>συρμάτινος δακτύλιος</a:t>
            </a:r>
          </a:p>
          <a:p>
            <a:pPr eaLnBrk="1" hangingPunct="1"/>
            <a:r>
              <a:rPr lang="el-GR" dirty="0" smtClean="0"/>
              <a:t>γ </a:t>
            </a:r>
            <a:r>
              <a:rPr lang="en-US" dirty="0" smtClean="0"/>
              <a:t>= </a:t>
            </a:r>
            <a:r>
              <a:rPr lang="el-GR" dirty="0" smtClean="0"/>
              <a:t>δίσκος δυναμόμετρου</a:t>
            </a:r>
          </a:p>
        </p:txBody>
      </p:sp>
      <p:pic>
        <p:nvPicPr>
          <p:cNvPr id="10244" name="Picture 5" descr="C:\my documents1\my old documents\tei\didaskalia I\tasi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6"/>
          <a:stretch/>
        </p:blipFill>
        <p:spPr bwMode="auto">
          <a:xfrm>
            <a:off x="1547664" y="1340768"/>
            <a:ext cx="5218107" cy="34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Μέθοδος του δακτυλίου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3939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0" y="116632"/>
            <a:ext cx="8697144" cy="1008112"/>
          </a:xfrm>
        </p:spPr>
        <p:txBody>
          <a:bodyPr>
            <a:normAutofit/>
          </a:bodyPr>
          <a:lstStyle/>
          <a:p>
            <a:r>
              <a:rPr lang="el-GR" dirty="0" smtClean="0"/>
              <a:t>Μέθοδος του τριχοειδούς σωλήνα</a:t>
            </a:r>
            <a:r>
              <a:rPr lang="el-GR" dirty="0"/>
              <a:t> </a:t>
            </a:r>
            <a:r>
              <a:rPr lang="en-US" sz="3200" b="0" dirty="0" smtClean="0"/>
              <a:t>(1/2</a:t>
            </a:r>
            <a:r>
              <a:rPr lang="en-US" sz="3200" b="0" dirty="0"/>
              <a:t>)</a:t>
            </a:r>
            <a:endParaRPr lang="el-GR" sz="3200" b="0" dirty="0"/>
          </a:p>
        </p:txBody>
      </p:sp>
      <p:grpSp>
        <p:nvGrpSpPr>
          <p:cNvPr id="43" name="Ομάδα 42"/>
          <p:cNvGrpSpPr/>
          <p:nvPr/>
        </p:nvGrpSpPr>
        <p:grpSpPr>
          <a:xfrm>
            <a:off x="2339752" y="1906269"/>
            <a:ext cx="3816424" cy="3322931"/>
            <a:chOff x="2627784" y="1906269"/>
            <a:chExt cx="3240360" cy="2818875"/>
          </a:xfrm>
        </p:grpSpPr>
        <p:sp>
          <p:nvSpPr>
            <p:cNvPr id="6" name="Ορθογώνιο 5"/>
            <p:cNvSpPr/>
            <p:nvPr/>
          </p:nvSpPr>
          <p:spPr>
            <a:xfrm>
              <a:off x="2627784" y="3789040"/>
              <a:ext cx="3240360" cy="936104"/>
            </a:xfrm>
            <a:prstGeom prst="rect">
              <a:avLst/>
            </a:prstGeom>
            <a:pattFill prst="pct60">
              <a:fgClr>
                <a:schemeClr val="tx2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l-GR" dirty="0" smtClean="0">
                  <a:solidFill>
                    <a:prstClr val="black"/>
                  </a:solidFill>
                </a:rPr>
                <a:t>Υγρό </a:t>
              </a:r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7" name="Ορθογώνιο 6"/>
            <p:cNvSpPr/>
            <p:nvPr/>
          </p:nvSpPr>
          <p:spPr>
            <a:xfrm>
              <a:off x="4046899" y="2492896"/>
              <a:ext cx="497941" cy="1368152"/>
            </a:xfrm>
            <a:prstGeom prst="rect">
              <a:avLst/>
            </a:prstGeom>
            <a:pattFill prst="pct60">
              <a:fgClr>
                <a:schemeClr val="tx2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d</a:t>
              </a:r>
              <a:endParaRPr lang="el-GR" dirty="0">
                <a:solidFill>
                  <a:prstClr val="black"/>
                </a:solidFill>
              </a:endParaRPr>
            </a:p>
          </p:txBody>
        </p:sp>
        <p:cxnSp>
          <p:nvCxnSpPr>
            <p:cNvPr id="13" name="Ευθεία γραμμή σύνδεσης 12"/>
            <p:cNvCxnSpPr/>
            <p:nvPr/>
          </p:nvCxnSpPr>
          <p:spPr>
            <a:xfrm>
              <a:off x="4544840" y="1916832"/>
              <a:ext cx="0" cy="234026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Ευθεία γραμμή σύνδεσης 13"/>
            <p:cNvCxnSpPr/>
            <p:nvPr/>
          </p:nvCxnSpPr>
          <p:spPr>
            <a:xfrm>
              <a:off x="4067944" y="1906269"/>
              <a:ext cx="0" cy="23508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Ελεύθερη σχεδίαση 21"/>
            <p:cNvSpPr/>
            <p:nvPr/>
          </p:nvSpPr>
          <p:spPr>
            <a:xfrm>
              <a:off x="4078309" y="2216021"/>
              <a:ext cx="466531" cy="307910"/>
            </a:xfrm>
            <a:custGeom>
              <a:avLst/>
              <a:gdLst>
                <a:gd name="connsiteX0" fmla="*/ 0 w 466531"/>
                <a:gd name="connsiteY0" fmla="*/ 307910 h 307910"/>
                <a:gd name="connsiteX1" fmla="*/ 9331 w 466531"/>
                <a:gd name="connsiteY1" fmla="*/ 0 h 307910"/>
                <a:gd name="connsiteX2" fmla="*/ 46653 w 466531"/>
                <a:gd name="connsiteY2" fmla="*/ 130628 h 307910"/>
                <a:gd name="connsiteX3" fmla="*/ 93306 w 466531"/>
                <a:gd name="connsiteY3" fmla="*/ 177281 h 307910"/>
                <a:gd name="connsiteX4" fmla="*/ 111967 w 466531"/>
                <a:gd name="connsiteY4" fmla="*/ 177281 h 307910"/>
                <a:gd name="connsiteX5" fmla="*/ 167951 w 466531"/>
                <a:gd name="connsiteY5" fmla="*/ 186612 h 307910"/>
                <a:gd name="connsiteX6" fmla="*/ 186612 w 466531"/>
                <a:gd name="connsiteY6" fmla="*/ 186612 h 307910"/>
                <a:gd name="connsiteX7" fmla="*/ 261257 w 466531"/>
                <a:gd name="connsiteY7" fmla="*/ 186612 h 307910"/>
                <a:gd name="connsiteX8" fmla="*/ 298580 w 466531"/>
                <a:gd name="connsiteY8" fmla="*/ 186612 h 307910"/>
                <a:gd name="connsiteX9" fmla="*/ 345233 w 466531"/>
                <a:gd name="connsiteY9" fmla="*/ 177281 h 307910"/>
                <a:gd name="connsiteX10" fmla="*/ 382555 w 466531"/>
                <a:gd name="connsiteY10" fmla="*/ 167951 h 307910"/>
                <a:gd name="connsiteX11" fmla="*/ 410547 w 466531"/>
                <a:gd name="connsiteY11" fmla="*/ 139959 h 307910"/>
                <a:gd name="connsiteX12" fmla="*/ 438539 w 466531"/>
                <a:gd name="connsiteY12" fmla="*/ 111967 h 307910"/>
                <a:gd name="connsiteX13" fmla="*/ 447869 w 466531"/>
                <a:gd name="connsiteY13" fmla="*/ 74645 h 307910"/>
                <a:gd name="connsiteX14" fmla="*/ 466531 w 466531"/>
                <a:gd name="connsiteY14" fmla="*/ 37322 h 307910"/>
                <a:gd name="connsiteX15" fmla="*/ 457200 w 466531"/>
                <a:gd name="connsiteY15" fmla="*/ 289249 h 307910"/>
                <a:gd name="connsiteX16" fmla="*/ 0 w 466531"/>
                <a:gd name="connsiteY16" fmla="*/ 307910 h 307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66531" h="307910">
                  <a:moveTo>
                    <a:pt x="0" y="307910"/>
                  </a:moveTo>
                  <a:lnTo>
                    <a:pt x="9331" y="0"/>
                  </a:lnTo>
                  <a:lnTo>
                    <a:pt x="46653" y="130628"/>
                  </a:lnTo>
                  <a:lnTo>
                    <a:pt x="93306" y="177281"/>
                  </a:lnTo>
                  <a:lnTo>
                    <a:pt x="111967" y="177281"/>
                  </a:lnTo>
                  <a:lnTo>
                    <a:pt x="167951" y="186612"/>
                  </a:lnTo>
                  <a:lnTo>
                    <a:pt x="186612" y="186612"/>
                  </a:lnTo>
                  <a:lnTo>
                    <a:pt x="261257" y="186612"/>
                  </a:lnTo>
                  <a:lnTo>
                    <a:pt x="298580" y="186612"/>
                  </a:lnTo>
                  <a:lnTo>
                    <a:pt x="345233" y="177281"/>
                  </a:lnTo>
                  <a:lnTo>
                    <a:pt x="382555" y="167951"/>
                  </a:lnTo>
                  <a:lnTo>
                    <a:pt x="410547" y="139959"/>
                  </a:lnTo>
                  <a:lnTo>
                    <a:pt x="438539" y="111967"/>
                  </a:lnTo>
                  <a:lnTo>
                    <a:pt x="447869" y="74645"/>
                  </a:lnTo>
                  <a:lnTo>
                    <a:pt x="466531" y="37322"/>
                  </a:lnTo>
                  <a:lnTo>
                    <a:pt x="457200" y="289249"/>
                  </a:lnTo>
                  <a:lnTo>
                    <a:pt x="0" y="307910"/>
                  </a:lnTo>
                  <a:close/>
                </a:path>
              </a:pathLst>
            </a:custGeom>
            <a:pattFill prst="pct60">
              <a:fgClr>
                <a:schemeClr val="tx2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24" name="Ευθεία γραμμή σύνδεσης 23"/>
            <p:cNvCxnSpPr/>
            <p:nvPr/>
          </p:nvCxnSpPr>
          <p:spPr>
            <a:xfrm>
              <a:off x="4788024" y="2174033"/>
              <a:ext cx="64807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Ευθύγραμμο βέλος σύνδεσης 25"/>
            <p:cNvCxnSpPr/>
            <p:nvPr/>
          </p:nvCxnSpPr>
          <p:spPr>
            <a:xfrm>
              <a:off x="5112060" y="2174033"/>
              <a:ext cx="0" cy="161500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5088531" y="271763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h</a:t>
              </a:r>
              <a:endParaRPr lang="el-GR" dirty="0">
                <a:solidFill>
                  <a:prstClr val="black"/>
                </a:solidFill>
              </a:endParaRPr>
            </a:p>
          </p:txBody>
        </p:sp>
        <p:cxnSp>
          <p:nvCxnSpPr>
            <p:cNvPr id="31" name="Ευθύγραμμο βέλος σύνδεσης 30"/>
            <p:cNvCxnSpPr/>
            <p:nvPr/>
          </p:nvCxnSpPr>
          <p:spPr>
            <a:xfrm>
              <a:off x="4068147" y="3284984"/>
              <a:ext cx="46653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Ευθεία γραμμή σύνδεσης 32"/>
            <p:cNvCxnSpPr>
              <a:stCxn id="22" idx="14"/>
            </p:cNvCxnSpPr>
            <p:nvPr/>
          </p:nvCxnSpPr>
          <p:spPr>
            <a:xfrm flipH="1">
              <a:off x="4311574" y="2253343"/>
              <a:ext cx="233266" cy="383569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Ελεύθερη σχεδίαση 34"/>
            <p:cNvSpPr/>
            <p:nvPr/>
          </p:nvSpPr>
          <p:spPr>
            <a:xfrm>
              <a:off x="4422710" y="2463282"/>
              <a:ext cx="121298" cy="47550"/>
            </a:xfrm>
            <a:custGeom>
              <a:avLst/>
              <a:gdLst>
                <a:gd name="connsiteX0" fmla="*/ 0 w 121298"/>
                <a:gd name="connsiteY0" fmla="*/ 0 h 47550"/>
                <a:gd name="connsiteX1" fmla="*/ 37323 w 121298"/>
                <a:gd name="connsiteY1" fmla="*/ 37322 h 47550"/>
                <a:gd name="connsiteX2" fmla="*/ 74645 w 121298"/>
                <a:gd name="connsiteY2" fmla="*/ 46653 h 47550"/>
                <a:gd name="connsiteX3" fmla="*/ 121298 w 121298"/>
                <a:gd name="connsiteY3" fmla="*/ 46653 h 47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98" h="47550">
                  <a:moveTo>
                    <a:pt x="0" y="0"/>
                  </a:moveTo>
                  <a:cubicBezTo>
                    <a:pt x="12441" y="14773"/>
                    <a:pt x="24882" y="29547"/>
                    <a:pt x="37323" y="37322"/>
                  </a:cubicBezTo>
                  <a:cubicBezTo>
                    <a:pt x="49764" y="45097"/>
                    <a:pt x="60649" y="45098"/>
                    <a:pt x="74645" y="46653"/>
                  </a:cubicBezTo>
                  <a:cubicBezTo>
                    <a:pt x="88641" y="48208"/>
                    <a:pt x="104969" y="47430"/>
                    <a:pt x="121298" y="46653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37" name="Ευθεία γραμμή σύνδεσης 36"/>
            <p:cNvCxnSpPr/>
            <p:nvPr/>
          </p:nvCxnSpPr>
          <p:spPr>
            <a:xfrm>
              <a:off x="2627784" y="3717032"/>
              <a:ext cx="0" cy="10081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Ευθεία γραμμή σύνδεσης 38"/>
            <p:cNvCxnSpPr/>
            <p:nvPr/>
          </p:nvCxnSpPr>
          <p:spPr>
            <a:xfrm>
              <a:off x="2627784" y="4725144"/>
              <a:ext cx="324036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Ευθεία γραμμή σύνδεσης 40"/>
            <p:cNvCxnSpPr/>
            <p:nvPr/>
          </p:nvCxnSpPr>
          <p:spPr>
            <a:xfrm flipV="1">
              <a:off x="5868144" y="3717032"/>
              <a:ext cx="0" cy="10081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2452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0" y="116632"/>
            <a:ext cx="8697144" cy="1008112"/>
          </a:xfrm>
        </p:spPr>
        <p:txBody>
          <a:bodyPr>
            <a:normAutofit/>
          </a:bodyPr>
          <a:lstStyle/>
          <a:p>
            <a:r>
              <a:rPr lang="el-GR" dirty="0" smtClean="0"/>
              <a:t>Μέθοδος </a:t>
            </a:r>
            <a:r>
              <a:rPr lang="el-GR" dirty="0"/>
              <a:t>του τριχοειδούς </a:t>
            </a:r>
            <a:r>
              <a:rPr lang="el-GR" dirty="0" smtClean="0"/>
              <a:t>σωλήνα</a:t>
            </a:r>
            <a:r>
              <a:rPr lang="el-GR" dirty="0"/>
              <a:t> </a:t>
            </a:r>
            <a:r>
              <a:rPr lang="en-US" sz="3200" b="0" dirty="0" smtClean="0"/>
              <a:t>(</a:t>
            </a:r>
            <a:r>
              <a:rPr lang="el-GR" sz="3200" b="0" dirty="0" smtClean="0"/>
              <a:t>2</a:t>
            </a:r>
            <a:r>
              <a:rPr lang="en-US" sz="3200" b="0" dirty="0" smtClean="0"/>
              <a:t>/2</a:t>
            </a:r>
            <a:r>
              <a:rPr lang="en-US" sz="3200" b="0" dirty="0"/>
              <a:t>)</a:t>
            </a:r>
            <a:endParaRPr lang="el-G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424936" cy="5400600"/>
              </a:xfrm>
            </p:spPr>
            <p:txBody>
              <a:bodyPr>
                <a:noAutofit/>
              </a:bodyPr>
              <a:lstStyle/>
              <a:p>
                <a:pPr marL="514350" indent="-514350">
                  <a:spcBef>
                    <a:spcPts val="800"/>
                  </a:spcBef>
                  <a:buFont typeface="+mj-lt"/>
                  <a:buAutoNum type="arabicPeriod"/>
                </a:pPr>
                <a:r>
                  <a:rPr lang="el-GR" sz="2200" dirty="0" smtClean="0"/>
                  <a:t>Η </a:t>
                </a:r>
                <a:r>
                  <a:rPr lang="el-GR" sz="2200" dirty="0"/>
                  <a:t>δύναμη </a:t>
                </a:r>
                <a:r>
                  <a:rPr lang="en-US" sz="2200" dirty="0"/>
                  <a:t>F</a:t>
                </a:r>
                <a:r>
                  <a:rPr lang="el-GR" sz="2200" dirty="0"/>
                  <a:t> που προκάλεσε την </a:t>
                </a:r>
                <a:r>
                  <a:rPr lang="el-GR" sz="2200" dirty="0" smtClean="0"/>
                  <a:t>ανύψωσητου υγρού</a:t>
                </a:r>
                <a:r>
                  <a:rPr lang="en-US" sz="2200" dirty="0" smtClean="0"/>
                  <a:t>: F</a:t>
                </a:r>
                <a:r>
                  <a:rPr lang="el-GR" sz="2200" dirty="0" smtClean="0"/>
                  <a:t> = π.</a:t>
                </a:r>
                <a:r>
                  <a:rPr lang="en-US" sz="2200" dirty="0" smtClean="0"/>
                  <a:t>d</a:t>
                </a:r>
                <a:r>
                  <a:rPr lang="el-GR" sz="2200" dirty="0" smtClean="0"/>
                  <a:t>.γ.συνθ</a:t>
                </a:r>
              </a:p>
              <a:p>
                <a:pPr marL="514350" indent="-514350">
                  <a:spcBef>
                    <a:spcPts val="800"/>
                  </a:spcBef>
                  <a:buFont typeface="+mj-lt"/>
                  <a:buAutoNum type="arabicPeriod"/>
                </a:pPr>
                <a:r>
                  <a:rPr lang="en-US" sz="2200" dirty="0" smtClean="0"/>
                  <a:t>H </a:t>
                </a:r>
                <a:r>
                  <a:rPr lang="el-GR" sz="2200" dirty="0" smtClean="0"/>
                  <a:t>γωνία θ</a:t>
                </a:r>
                <a:r>
                  <a:rPr lang="en-US" sz="2200" dirty="0" smtClean="0"/>
                  <a:t>:</a:t>
                </a:r>
                <a:r>
                  <a:rPr lang="el-GR" sz="2200" dirty="0" smtClean="0"/>
                  <a:t> θεωρείται πολύ μικρή και το συνθ λαμβάνεται ίσο με τη μονάδα</a:t>
                </a:r>
                <a:endParaRPr lang="en-US" sz="2200" dirty="0" smtClean="0"/>
              </a:p>
              <a:p>
                <a:pPr marL="541338" indent="0">
                  <a:spcBef>
                    <a:spcPts val="800"/>
                  </a:spcBef>
                  <a:buNone/>
                </a:pPr>
                <a:r>
                  <a:rPr lang="en-US" sz="2200" dirty="0" smtClean="0"/>
                  <a:t>F</a:t>
                </a:r>
                <a:r>
                  <a:rPr lang="el-GR" sz="2200" dirty="0"/>
                  <a:t>= π.</a:t>
                </a:r>
                <a:r>
                  <a:rPr lang="en-US" sz="2200" dirty="0"/>
                  <a:t>d</a:t>
                </a:r>
                <a:r>
                  <a:rPr lang="el-GR" sz="2200" dirty="0"/>
                  <a:t>.γ. </a:t>
                </a:r>
                <a:endParaRPr lang="el-GR" sz="2200" dirty="0" smtClean="0"/>
              </a:p>
              <a:p>
                <a:pPr marL="514350" indent="-514350">
                  <a:spcBef>
                    <a:spcPts val="800"/>
                  </a:spcBef>
                  <a:buFont typeface="+mj-lt"/>
                  <a:buAutoNum type="arabicPeriod" startAt="3"/>
                </a:pPr>
                <a:r>
                  <a:rPr lang="en-US" sz="2200" dirty="0" smtClean="0"/>
                  <a:t>To </a:t>
                </a:r>
                <a:r>
                  <a:rPr lang="el-GR" sz="2200" dirty="0" smtClean="0"/>
                  <a:t>βάρος της στήλες </a:t>
                </a:r>
                <a:r>
                  <a:rPr lang="el-GR" sz="2200" dirty="0"/>
                  <a:t>του </a:t>
                </a:r>
                <a:r>
                  <a:rPr lang="el-GR" sz="2200" dirty="0" smtClean="0"/>
                  <a:t>υγρού (Β)</a:t>
                </a:r>
                <a:r>
                  <a:rPr lang="en-US" sz="2200" dirty="0" smtClean="0"/>
                  <a:t>:</a:t>
                </a:r>
                <a:endParaRPr lang="el-GR" sz="2200" dirty="0" smtClean="0"/>
              </a:p>
              <a:p>
                <a:pPr marL="0" indent="0">
                  <a:spcBef>
                    <a:spcPts val="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200" b="0" i="0" smtClean="0">
                          <a:latin typeface="Cambria Math"/>
                        </a:rPr>
                        <m:t>Β</m:t>
                      </m:r>
                      <m:r>
                        <a:rPr lang="el-GR" sz="22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22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l-GR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l-GR" sz="2200" b="0" i="1" smtClean="0">
                                  <a:latin typeface="Cambria Math"/>
                                </a:rPr>
                                <m:t>𝜋</m:t>
                              </m:r>
                              <m:r>
                                <a:rPr lang="el-GR" sz="2200" b="0" i="1" smtClean="0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.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b="0" i="1" smtClean="0">
                              <a:latin typeface="Cambria Math"/>
                            </a:rPr>
                            <m:t>h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.</m:t>
                          </m:r>
                          <m:r>
                            <a:rPr lang="el-GR" sz="2200" b="0" i="1" smtClean="0">
                              <a:latin typeface="Cambria Math"/>
                            </a:rPr>
                            <m:t>𝜌</m:t>
                          </m:r>
                          <m:r>
                            <a:rPr lang="el-GR" sz="2200" b="0" i="1" smtClean="0">
                              <a:latin typeface="Cambria Math"/>
                            </a:rPr>
                            <m:t>.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𝑔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l-GR" sz="2200" dirty="0"/>
              </a:p>
              <a:p>
                <a:pPr marL="514350" indent="-514350">
                  <a:spcBef>
                    <a:spcPts val="800"/>
                  </a:spcBef>
                  <a:buFont typeface="+mj-lt"/>
                  <a:buAutoNum type="arabicPeriod" startAt="4"/>
                </a:pPr>
                <a:r>
                  <a:rPr lang="el-GR" sz="2200" dirty="0" smtClean="0"/>
                  <a:t>όμως  </a:t>
                </a:r>
                <a:r>
                  <a:rPr lang="en-US" sz="2200" dirty="0"/>
                  <a:t>B</a:t>
                </a:r>
                <a:r>
                  <a:rPr lang="el-GR" sz="2200" dirty="0"/>
                  <a:t>=</a:t>
                </a:r>
                <a:r>
                  <a:rPr lang="en-US" sz="2200" dirty="0" smtClean="0"/>
                  <a:t>F</a:t>
                </a:r>
              </a:p>
              <a:p>
                <a:pPr marL="0" indent="0">
                  <a:spcBef>
                    <a:spcPts val="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200" b="0" i="1" smtClean="0">
                          <a:latin typeface="Cambria Math"/>
                        </a:rPr>
                        <m:t>𝜋</m:t>
                      </m:r>
                      <m:r>
                        <a:rPr lang="el-GR" sz="2200" b="0" i="1" smtClean="0">
                          <a:latin typeface="Cambria Math"/>
                        </a:rPr>
                        <m:t>.</m:t>
                      </m:r>
                      <m:r>
                        <a:rPr lang="en-US" sz="2200" b="0" i="1" smtClean="0">
                          <a:latin typeface="Cambria Math"/>
                        </a:rPr>
                        <m:t>𝑑</m:t>
                      </m:r>
                      <m:r>
                        <a:rPr lang="el-GR" sz="2200" b="0" i="1" smtClean="0">
                          <a:latin typeface="Cambria Math"/>
                        </a:rPr>
                        <m:t>.</m:t>
                      </m:r>
                      <m:r>
                        <a:rPr lang="el-GR" sz="2200" b="0" i="1" smtClean="0">
                          <a:latin typeface="Cambria Math"/>
                        </a:rPr>
                        <m:t>𝛾</m:t>
                      </m:r>
                      <m:r>
                        <a:rPr lang="el-GR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22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l-GR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l-GR" sz="2200" b="0" i="1" smtClean="0">
                                  <a:latin typeface="Cambria Math"/>
                                </a:rPr>
                                <m:t>𝜋</m:t>
                              </m:r>
                              <m:r>
                                <a:rPr lang="el-GR" sz="2200" b="0" i="1" smtClean="0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l-GR" sz="2200" b="0" i="1" smtClean="0">
                                  <a:latin typeface="Cambria Math"/>
                                </a:rPr>
                                <m:t>.</m:t>
                              </m:r>
                            </m:e>
                            <m:sup>
                              <m:r>
                                <a:rPr lang="el-GR" sz="2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b="0" i="1" smtClean="0">
                              <a:latin typeface="Cambria Math"/>
                            </a:rPr>
                            <m:t>h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.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.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𝑔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l-GR" sz="2200" dirty="0"/>
              </a:p>
              <a:p>
                <a:pPr marL="0" indent="0">
                  <a:spcBef>
                    <a:spcPts val="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200" b="0" i="1" smtClean="0">
                          <a:latin typeface="Cambria Math"/>
                        </a:rPr>
                        <m:t>𝛾</m:t>
                      </m:r>
                      <m:r>
                        <a:rPr lang="el-GR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.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h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.</m:t>
                          </m:r>
                          <m:r>
                            <a:rPr lang="el-GR" sz="2200" b="0" i="1" smtClean="0">
                              <a:latin typeface="Cambria Math"/>
                            </a:rPr>
                            <m:t>𝜌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.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𝑔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l-GR" sz="22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424936" cy="5400600"/>
              </a:xfrm>
              <a:blipFill rotWithShape="1">
                <a:blip r:embed="rId2"/>
                <a:stretch>
                  <a:fillRect l="-1013" t="-564" r="-79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6194822" y="3557478"/>
            <a:ext cx="2232248" cy="2383802"/>
            <a:chOff x="2627784" y="1906269"/>
            <a:chExt cx="3240360" cy="2818875"/>
          </a:xfrm>
        </p:grpSpPr>
        <p:sp>
          <p:nvSpPr>
            <p:cNvPr id="8" name="Ορθογώνιο 7"/>
            <p:cNvSpPr/>
            <p:nvPr/>
          </p:nvSpPr>
          <p:spPr>
            <a:xfrm>
              <a:off x="2627784" y="3789040"/>
              <a:ext cx="3240360" cy="936104"/>
            </a:xfrm>
            <a:prstGeom prst="rect">
              <a:avLst/>
            </a:prstGeom>
            <a:pattFill prst="pct60">
              <a:fgClr>
                <a:schemeClr val="tx2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l-GR" sz="1600" dirty="0" smtClean="0">
                  <a:solidFill>
                    <a:prstClr val="black"/>
                  </a:solidFill>
                </a:rPr>
                <a:t>Υγρό </a:t>
              </a:r>
              <a:endParaRPr lang="el-GR" sz="1600" dirty="0">
                <a:solidFill>
                  <a:prstClr val="black"/>
                </a:solidFill>
              </a:endParaRPr>
            </a:p>
          </p:txBody>
        </p:sp>
        <p:sp>
          <p:nvSpPr>
            <p:cNvPr id="9" name="Ορθογώνιο 8"/>
            <p:cNvSpPr/>
            <p:nvPr/>
          </p:nvSpPr>
          <p:spPr>
            <a:xfrm>
              <a:off x="4046899" y="2492896"/>
              <a:ext cx="497941" cy="1368152"/>
            </a:xfrm>
            <a:prstGeom prst="rect">
              <a:avLst/>
            </a:prstGeom>
            <a:pattFill prst="pct60">
              <a:fgClr>
                <a:schemeClr val="tx2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prstClr val="black"/>
                  </a:solidFill>
                </a:rPr>
                <a:t>d</a:t>
              </a:r>
              <a:endParaRPr lang="el-GR" sz="1600" dirty="0">
                <a:solidFill>
                  <a:prstClr val="black"/>
                </a:solidFill>
              </a:endParaRPr>
            </a:p>
          </p:txBody>
        </p:sp>
        <p:cxnSp>
          <p:nvCxnSpPr>
            <p:cNvPr id="10" name="Ευθεία γραμμή σύνδεσης 9"/>
            <p:cNvCxnSpPr/>
            <p:nvPr/>
          </p:nvCxnSpPr>
          <p:spPr>
            <a:xfrm>
              <a:off x="4544840" y="1916832"/>
              <a:ext cx="0" cy="234026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Ευθεία γραμμή σύνδεσης 10"/>
            <p:cNvCxnSpPr/>
            <p:nvPr/>
          </p:nvCxnSpPr>
          <p:spPr>
            <a:xfrm>
              <a:off x="4067944" y="1906269"/>
              <a:ext cx="0" cy="23508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Ελεύθερη σχεδίαση 11"/>
            <p:cNvSpPr/>
            <p:nvPr/>
          </p:nvSpPr>
          <p:spPr>
            <a:xfrm>
              <a:off x="4078309" y="2216021"/>
              <a:ext cx="466531" cy="307910"/>
            </a:xfrm>
            <a:custGeom>
              <a:avLst/>
              <a:gdLst>
                <a:gd name="connsiteX0" fmla="*/ 0 w 466531"/>
                <a:gd name="connsiteY0" fmla="*/ 307910 h 307910"/>
                <a:gd name="connsiteX1" fmla="*/ 9331 w 466531"/>
                <a:gd name="connsiteY1" fmla="*/ 0 h 307910"/>
                <a:gd name="connsiteX2" fmla="*/ 46653 w 466531"/>
                <a:gd name="connsiteY2" fmla="*/ 130628 h 307910"/>
                <a:gd name="connsiteX3" fmla="*/ 93306 w 466531"/>
                <a:gd name="connsiteY3" fmla="*/ 177281 h 307910"/>
                <a:gd name="connsiteX4" fmla="*/ 111967 w 466531"/>
                <a:gd name="connsiteY4" fmla="*/ 177281 h 307910"/>
                <a:gd name="connsiteX5" fmla="*/ 167951 w 466531"/>
                <a:gd name="connsiteY5" fmla="*/ 186612 h 307910"/>
                <a:gd name="connsiteX6" fmla="*/ 186612 w 466531"/>
                <a:gd name="connsiteY6" fmla="*/ 186612 h 307910"/>
                <a:gd name="connsiteX7" fmla="*/ 261257 w 466531"/>
                <a:gd name="connsiteY7" fmla="*/ 186612 h 307910"/>
                <a:gd name="connsiteX8" fmla="*/ 298580 w 466531"/>
                <a:gd name="connsiteY8" fmla="*/ 186612 h 307910"/>
                <a:gd name="connsiteX9" fmla="*/ 345233 w 466531"/>
                <a:gd name="connsiteY9" fmla="*/ 177281 h 307910"/>
                <a:gd name="connsiteX10" fmla="*/ 382555 w 466531"/>
                <a:gd name="connsiteY10" fmla="*/ 167951 h 307910"/>
                <a:gd name="connsiteX11" fmla="*/ 410547 w 466531"/>
                <a:gd name="connsiteY11" fmla="*/ 139959 h 307910"/>
                <a:gd name="connsiteX12" fmla="*/ 438539 w 466531"/>
                <a:gd name="connsiteY12" fmla="*/ 111967 h 307910"/>
                <a:gd name="connsiteX13" fmla="*/ 447869 w 466531"/>
                <a:gd name="connsiteY13" fmla="*/ 74645 h 307910"/>
                <a:gd name="connsiteX14" fmla="*/ 466531 w 466531"/>
                <a:gd name="connsiteY14" fmla="*/ 37322 h 307910"/>
                <a:gd name="connsiteX15" fmla="*/ 457200 w 466531"/>
                <a:gd name="connsiteY15" fmla="*/ 289249 h 307910"/>
                <a:gd name="connsiteX16" fmla="*/ 0 w 466531"/>
                <a:gd name="connsiteY16" fmla="*/ 307910 h 307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66531" h="307910">
                  <a:moveTo>
                    <a:pt x="0" y="307910"/>
                  </a:moveTo>
                  <a:lnTo>
                    <a:pt x="9331" y="0"/>
                  </a:lnTo>
                  <a:lnTo>
                    <a:pt x="46653" y="130628"/>
                  </a:lnTo>
                  <a:lnTo>
                    <a:pt x="93306" y="177281"/>
                  </a:lnTo>
                  <a:lnTo>
                    <a:pt x="111967" y="177281"/>
                  </a:lnTo>
                  <a:lnTo>
                    <a:pt x="167951" y="186612"/>
                  </a:lnTo>
                  <a:lnTo>
                    <a:pt x="186612" y="186612"/>
                  </a:lnTo>
                  <a:lnTo>
                    <a:pt x="261257" y="186612"/>
                  </a:lnTo>
                  <a:lnTo>
                    <a:pt x="298580" y="186612"/>
                  </a:lnTo>
                  <a:lnTo>
                    <a:pt x="345233" y="177281"/>
                  </a:lnTo>
                  <a:lnTo>
                    <a:pt x="382555" y="167951"/>
                  </a:lnTo>
                  <a:lnTo>
                    <a:pt x="410547" y="139959"/>
                  </a:lnTo>
                  <a:lnTo>
                    <a:pt x="438539" y="111967"/>
                  </a:lnTo>
                  <a:lnTo>
                    <a:pt x="447869" y="74645"/>
                  </a:lnTo>
                  <a:lnTo>
                    <a:pt x="466531" y="37322"/>
                  </a:lnTo>
                  <a:lnTo>
                    <a:pt x="457200" y="289249"/>
                  </a:lnTo>
                  <a:lnTo>
                    <a:pt x="0" y="307910"/>
                  </a:lnTo>
                  <a:close/>
                </a:path>
              </a:pathLst>
            </a:custGeom>
            <a:pattFill prst="pct60">
              <a:fgClr>
                <a:schemeClr val="tx2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600" dirty="0">
                <a:solidFill>
                  <a:prstClr val="white"/>
                </a:solidFill>
              </a:endParaRPr>
            </a:p>
          </p:txBody>
        </p:sp>
        <p:cxnSp>
          <p:nvCxnSpPr>
            <p:cNvPr id="13" name="Ευθεία γραμμή σύνδεσης 12"/>
            <p:cNvCxnSpPr/>
            <p:nvPr/>
          </p:nvCxnSpPr>
          <p:spPr>
            <a:xfrm>
              <a:off x="4788024" y="2174033"/>
              <a:ext cx="64807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Ευθύγραμμο βέλος σύνδεσης 13"/>
            <p:cNvCxnSpPr/>
            <p:nvPr/>
          </p:nvCxnSpPr>
          <p:spPr>
            <a:xfrm>
              <a:off x="5112060" y="2174033"/>
              <a:ext cx="0" cy="161500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088531" y="2717629"/>
              <a:ext cx="610527" cy="5621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prstClr val="black"/>
                  </a:solidFill>
                </a:rPr>
                <a:t>h</a:t>
              </a:r>
              <a:endParaRPr lang="el-GR" sz="1600" dirty="0">
                <a:solidFill>
                  <a:prstClr val="black"/>
                </a:solidFill>
              </a:endParaRPr>
            </a:p>
          </p:txBody>
        </p:sp>
        <p:cxnSp>
          <p:nvCxnSpPr>
            <p:cNvPr id="16" name="Ευθύγραμμο βέλος σύνδεσης 15"/>
            <p:cNvCxnSpPr/>
            <p:nvPr/>
          </p:nvCxnSpPr>
          <p:spPr>
            <a:xfrm>
              <a:off x="4068147" y="3284984"/>
              <a:ext cx="46653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Ευθεία γραμμή σύνδεσης 16"/>
            <p:cNvCxnSpPr>
              <a:stCxn id="12" idx="14"/>
            </p:cNvCxnSpPr>
            <p:nvPr/>
          </p:nvCxnSpPr>
          <p:spPr>
            <a:xfrm flipH="1">
              <a:off x="4311574" y="2253343"/>
              <a:ext cx="233266" cy="383569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Ελεύθερη σχεδίαση 17"/>
            <p:cNvSpPr/>
            <p:nvPr/>
          </p:nvSpPr>
          <p:spPr>
            <a:xfrm>
              <a:off x="4422710" y="2463282"/>
              <a:ext cx="121298" cy="47550"/>
            </a:xfrm>
            <a:custGeom>
              <a:avLst/>
              <a:gdLst>
                <a:gd name="connsiteX0" fmla="*/ 0 w 121298"/>
                <a:gd name="connsiteY0" fmla="*/ 0 h 47550"/>
                <a:gd name="connsiteX1" fmla="*/ 37323 w 121298"/>
                <a:gd name="connsiteY1" fmla="*/ 37322 h 47550"/>
                <a:gd name="connsiteX2" fmla="*/ 74645 w 121298"/>
                <a:gd name="connsiteY2" fmla="*/ 46653 h 47550"/>
                <a:gd name="connsiteX3" fmla="*/ 121298 w 121298"/>
                <a:gd name="connsiteY3" fmla="*/ 46653 h 47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98" h="47550">
                  <a:moveTo>
                    <a:pt x="0" y="0"/>
                  </a:moveTo>
                  <a:cubicBezTo>
                    <a:pt x="12441" y="14773"/>
                    <a:pt x="24882" y="29547"/>
                    <a:pt x="37323" y="37322"/>
                  </a:cubicBezTo>
                  <a:cubicBezTo>
                    <a:pt x="49764" y="45097"/>
                    <a:pt x="60649" y="45098"/>
                    <a:pt x="74645" y="46653"/>
                  </a:cubicBezTo>
                  <a:cubicBezTo>
                    <a:pt x="88641" y="48208"/>
                    <a:pt x="104969" y="47430"/>
                    <a:pt x="121298" y="46653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1600" dirty="0">
                <a:solidFill>
                  <a:prstClr val="white"/>
                </a:solidFill>
              </a:endParaRPr>
            </a:p>
          </p:txBody>
        </p:sp>
        <p:cxnSp>
          <p:nvCxnSpPr>
            <p:cNvPr id="19" name="Ευθεία γραμμή σύνδεσης 18"/>
            <p:cNvCxnSpPr/>
            <p:nvPr/>
          </p:nvCxnSpPr>
          <p:spPr>
            <a:xfrm>
              <a:off x="2627784" y="3717032"/>
              <a:ext cx="0" cy="10081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Ευθεία γραμμή σύνδεσης 19"/>
            <p:cNvCxnSpPr/>
            <p:nvPr/>
          </p:nvCxnSpPr>
          <p:spPr>
            <a:xfrm>
              <a:off x="2627784" y="4725144"/>
              <a:ext cx="324036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Ευθεία γραμμή σύνδεσης 20"/>
            <p:cNvCxnSpPr/>
            <p:nvPr/>
          </p:nvCxnSpPr>
          <p:spPr>
            <a:xfrm flipV="1">
              <a:off x="5868144" y="3717032"/>
              <a:ext cx="0" cy="10081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949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Μέθοδος βάρους σταγόνας </a:t>
            </a:r>
            <a:r>
              <a:rPr lang="el-GR" sz="3200" b="0" dirty="0" smtClean="0"/>
              <a:t>(1/2)</a:t>
            </a:r>
            <a:endParaRPr lang="el-GR" sz="3200" b="0" dirty="0"/>
          </a:p>
        </p:txBody>
      </p:sp>
      <p:pic>
        <p:nvPicPr>
          <p:cNvPr id="21506" name="Picture 2" descr="File:Pendant drop test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41488"/>
            <a:ext cx="3104503" cy="505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2666885" y="6093296"/>
            <a:ext cx="33143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Pendant drop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test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 tooltip="User:File Upload Bot (Magnus Manske)"/>
              </a:rPr>
              <a:t>File Upload Bot (Magnus Manske)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04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Ορισμός καλλυντικού προϊόντος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400600"/>
          </a:xfrm>
        </p:spPr>
        <p:txBody>
          <a:bodyPr>
            <a:noAutofit/>
          </a:bodyPr>
          <a:lstStyle/>
          <a:p>
            <a:r>
              <a:rPr lang="el-GR" sz="2200" dirty="0"/>
              <a:t>76/768/ΕEC </a:t>
            </a:r>
          </a:p>
          <a:p>
            <a:r>
              <a:rPr lang="el-GR" sz="2200" dirty="0"/>
              <a:t>93/95/ΕC =6η Τροποποίηση  </a:t>
            </a:r>
          </a:p>
          <a:p>
            <a:r>
              <a:rPr lang="el-GR" sz="2200" dirty="0"/>
              <a:t>2003/15/EC =7η Τροποποίηση.</a:t>
            </a:r>
          </a:p>
          <a:p>
            <a:r>
              <a:rPr lang="el-GR" sz="2200" dirty="0"/>
              <a:t>«καλλυντικό προϊόν» νοείται κάθε ουσία ή παρασκεύασμα που προορίζεται να έλθει σε επαφή με διάφορα εξωτερικά μέρη του ανθρώπινου σώματος (επιδερμίδα, τριχωτά μέρη του σώματος και της κεφαλής, νύχια, χείλη και εξωτερικά γεννητικά όργανα) ή με τα δόντια και τους βλεννογόνους της στοματικής κοιλότητας, με αποκλειστικό ή κύριο σκοπό τον καθαρισμό τους, τον αρωματισμό τους, τη μεταβολή της εμφάνισής τους ή / και τη διόρθωση των σωματικών οσμών ή/ και την προστασία τους ή τη διατήρησή τους σε καλή κατάσταση</a:t>
            </a:r>
            <a:r>
              <a:rPr lang="el-GR" sz="2200" dirty="0" smtClean="0"/>
              <a:t>».</a:t>
            </a:r>
            <a:endParaRPr lang="el-GR" sz="22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26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Μέθοδος </a:t>
            </a:r>
            <a:r>
              <a:rPr lang="el-GR" dirty="0"/>
              <a:t>βάρους σταγόνας </a:t>
            </a:r>
            <a:r>
              <a:rPr lang="el-GR" sz="3200" b="0" dirty="0" smtClean="0"/>
              <a:t>(2/2</a:t>
            </a:r>
            <a:r>
              <a:rPr lang="el-GR" sz="3200" b="0" dirty="0"/>
              <a:t>)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Θέση περιεχομένου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N: </a:t>
                </a:r>
                <a:r>
                  <a:rPr lang="el-GR" dirty="0"/>
                  <a:t>αριθμός </a:t>
                </a:r>
                <a:r>
                  <a:rPr lang="el-GR" dirty="0" smtClean="0"/>
                  <a:t>σταγόνων, </a:t>
                </a:r>
                <a:r>
                  <a:rPr lang="el-GR" b="1" dirty="0"/>
                  <a:t>Ω: </a:t>
                </a:r>
                <a:r>
                  <a:rPr lang="el-GR" dirty="0"/>
                  <a:t>όγκος σταγόνων αριθμό Ν </a:t>
                </a:r>
              </a:p>
              <a:p>
                <a:pPr marL="457200" indent="-457200"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/>
                      </a:rPr>
                      <m:t>Βς</m:t>
                    </m:r>
                    <m:r>
                      <a:rPr lang="el-GR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  <m:r>
                          <a:rPr lang="el-GR" b="0" i="1" smtClean="0">
                            <a:latin typeface="Cambria Math"/>
                          </a:rPr>
                          <m:t>𝜌</m:t>
                        </m:r>
                        <m:r>
                          <a:rPr lang="en-US" b="0" i="1" smtClean="0">
                            <a:latin typeface="Cambria Math"/>
                          </a:rPr>
                          <m:t>.</m:t>
                        </m:r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457200" indent="-457200"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V</m:t>
                    </m:r>
                    <m:r>
                      <a:rPr lang="el-GR" b="0" i="1" smtClean="0">
                        <a:latin typeface="Cambria Math"/>
                      </a:rPr>
                      <m:t>𝜍</m:t>
                    </m:r>
                    <m:r>
                      <a:rPr lang="el-G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/>
                  <a:t>V</a:t>
                </a:r>
                <a:r>
                  <a:rPr lang="el-GR" dirty="0"/>
                  <a:t>ς = όγκος κάθε σταγόνας (</a:t>
                </a:r>
                <a:r>
                  <a:rPr lang="en-US" dirty="0"/>
                  <a:t>cm3)</a:t>
                </a:r>
              </a:p>
              <a:p>
                <a:r>
                  <a:rPr lang="el-GR" dirty="0"/>
                  <a:t>ρ = πυκνότητα του υγρού (</a:t>
                </a:r>
                <a:r>
                  <a:rPr lang="en-US" dirty="0"/>
                  <a:t>g/cm3)</a:t>
                </a:r>
              </a:p>
              <a:p>
                <a:r>
                  <a:rPr lang="en-US" dirty="0"/>
                  <a:t>g = </a:t>
                </a:r>
                <a:r>
                  <a:rPr lang="el-GR" dirty="0"/>
                  <a:t>επιτάχυνση της βαρύτητας (981 </a:t>
                </a:r>
                <a:r>
                  <a:rPr lang="en-US" dirty="0"/>
                  <a:t>cm/sec2)</a:t>
                </a:r>
              </a:p>
              <a:p>
                <a:pPr marL="0" indent="0">
                  <a:buNone/>
                </a:pPr>
                <a:r>
                  <a:rPr lang="en-US" dirty="0"/>
                  <a:t>F= </a:t>
                </a:r>
                <a:r>
                  <a:rPr lang="el-GR" dirty="0"/>
                  <a:t>κ. π.</a:t>
                </a:r>
                <a:r>
                  <a:rPr lang="en-US" dirty="0"/>
                  <a:t>d.</a:t>
                </a:r>
                <a:r>
                  <a:rPr lang="el-GR" dirty="0"/>
                  <a:t>γ</a:t>
                </a:r>
              </a:p>
              <a:p>
                <a:pPr marL="0" indent="0">
                  <a:buNone/>
                </a:pPr>
                <a:r>
                  <a:rPr lang="en-US" dirty="0"/>
                  <a:t>F=</a:t>
                </a:r>
                <a:r>
                  <a:rPr lang="el-GR" dirty="0"/>
                  <a:t>Βς</a:t>
                </a:r>
              </a:p>
              <a:p>
                <a:pPr marL="0" indent="0">
                  <a:buNone/>
                </a:pPr>
                <a:r>
                  <a:rPr lang="en-US" dirty="0"/>
                  <a:t>K. </a:t>
                </a:r>
                <a:r>
                  <a:rPr lang="el-GR" dirty="0"/>
                  <a:t>π.</a:t>
                </a:r>
                <a:r>
                  <a:rPr lang="en-US" dirty="0"/>
                  <a:t>d.</a:t>
                </a:r>
                <a:r>
                  <a:rPr lang="el-GR" dirty="0"/>
                  <a:t>γ =</a:t>
                </a:r>
                <a:r>
                  <a:rPr lang="en-US" dirty="0"/>
                  <a:t>V</a:t>
                </a:r>
                <a:r>
                  <a:rPr lang="el-GR" dirty="0"/>
                  <a:t>ς.ρ.</a:t>
                </a:r>
                <a:r>
                  <a:rPr lang="en-US" dirty="0"/>
                  <a:t>g                   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/>
                        </a:rPr>
                        <m:t>𝛾</m:t>
                      </m:r>
                      <m:r>
                        <a:rPr lang="el-G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/>
                            </a:rPr>
                            <m:t>Κ</m:t>
                          </m:r>
                        </m:den>
                      </m:f>
                      <m:r>
                        <a:rPr lang="el-GR" b="0" i="1" smtClean="0">
                          <a:latin typeface="Cambria Math"/>
                        </a:rPr>
                        <m:t>  </m:t>
                      </m:r>
                      <m:f>
                        <m:fPr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  <m:r>
                            <a:rPr lang="el-GR" b="0" i="1" smtClean="0">
                              <a:latin typeface="Cambria Math"/>
                            </a:rPr>
                            <m:t>𝜍</m:t>
                          </m:r>
                          <m:r>
                            <a:rPr lang="el-GR" b="0" i="1" smtClean="0">
                              <a:latin typeface="Cambria Math"/>
                            </a:rPr>
                            <m:t>.</m:t>
                          </m:r>
                          <m:r>
                            <a:rPr lang="el-GR" b="0" i="1" smtClean="0">
                              <a:latin typeface="Cambria Math"/>
                            </a:rPr>
                            <m:t>𝜌</m:t>
                          </m:r>
                          <m:r>
                            <a:rPr lang="el-GR" b="0" i="1" smtClean="0">
                              <a:latin typeface="Cambria Math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num>
                        <m:den>
                          <m:r>
                            <a:rPr lang="el-GR" b="0" i="1" smtClean="0">
                              <a:latin typeface="Cambria Math"/>
                            </a:rPr>
                            <m:t>𝜋</m:t>
                          </m:r>
                          <m:r>
                            <a:rPr lang="el-GR" b="0" i="1" smtClean="0">
                              <a:latin typeface="Cambria Math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741" t="-72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227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4330824" cy="504056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dirty="0" smtClean="0"/>
              <a:t>dW = F x dS (1)</a:t>
            </a:r>
          </a:p>
          <a:p>
            <a:pPr marL="0" indent="0" eaLnBrk="1" hangingPunct="1">
              <a:buNone/>
            </a:pPr>
            <a:r>
              <a:rPr lang="en-US" dirty="0" smtClean="0"/>
              <a:t>F= </a:t>
            </a:r>
            <a:r>
              <a:rPr lang="el-GR" dirty="0" smtClean="0"/>
              <a:t>γ </a:t>
            </a:r>
            <a:r>
              <a:rPr lang="en-US" dirty="0" smtClean="0"/>
              <a:t>x 2L (2)</a:t>
            </a:r>
          </a:p>
          <a:p>
            <a:pPr marL="0" indent="0" eaLnBrk="1" hangingPunct="1">
              <a:buNone/>
            </a:pPr>
            <a:r>
              <a:rPr lang="en-US" dirty="0" smtClean="0">
                <a:sym typeface="Symbol" pitchFamily="18" charset="2"/>
              </a:rPr>
              <a:t>(1) </a:t>
            </a:r>
            <a:r>
              <a:rPr lang="el-GR" dirty="0" smtClean="0">
                <a:sym typeface="Symbol" pitchFamily="18" charset="2"/>
              </a:rPr>
              <a:t>και (2) </a:t>
            </a:r>
            <a:r>
              <a:rPr lang="en-US" dirty="0" smtClean="0">
                <a:sym typeface="Symbol" pitchFamily="18" charset="2"/>
              </a:rPr>
              <a:t> </a:t>
            </a:r>
            <a:endParaRPr lang="el-GR" dirty="0" smtClean="0">
              <a:sym typeface="Symbol" pitchFamily="18" charset="2"/>
            </a:endParaRPr>
          </a:p>
          <a:p>
            <a:pPr marL="0" indent="0" eaLnBrk="1" hangingPunct="1">
              <a:buNone/>
            </a:pPr>
            <a:r>
              <a:rPr lang="en-US" dirty="0" smtClean="0">
                <a:sym typeface="Symbol" pitchFamily="18" charset="2"/>
              </a:rPr>
              <a:t>dW = </a:t>
            </a:r>
            <a:r>
              <a:rPr lang="el-GR" dirty="0" smtClean="0">
                <a:sym typeface="Symbol" pitchFamily="18" charset="2"/>
              </a:rPr>
              <a:t>γ</a:t>
            </a:r>
            <a:r>
              <a:rPr lang="en-US" dirty="0" smtClean="0">
                <a:sym typeface="Symbol" pitchFamily="18" charset="2"/>
              </a:rPr>
              <a:t> x </a:t>
            </a:r>
            <a:r>
              <a:rPr lang="el-GR" dirty="0" smtClean="0">
                <a:sym typeface="Symbol" pitchFamily="18" charset="2"/>
              </a:rPr>
              <a:t>2</a:t>
            </a:r>
            <a:r>
              <a:rPr lang="en-US" dirty="0" smtClean="0">
                <a:sym typeface="Symbol" pitchFamily="18" charset="2"/>
              </a:rPr>
              <a:t>L x dS (3) </a:t>
            </a:r>
            <a:endParaRPr lang="en-US" dirty="0" smtClean="0"/>
          </a:p>
          <a:p>
            <a:pPr marL="0" indent="0" eaLnBrk="1" hangingPunct="1">
              <a:buNone/>
            </a:pPr>
            <a:r>
              <a:rPr lang="en-US" dirty="0" smtClean="0"/>
              <a:t>dA = 2L x dS (4)</a:t>
            </a:r>
          </a:p>
          <a:p>
            <a:pPr marL="609600" indent="-609600" eaLnBrk="1" hangingPunct="1">
              <a:buFontTx/>
              <a:buNone/>
            </a:pPr>
            <a:r>
              <a:rPr lang="el-GR" dirty="0" smtClean="0"/>
              <a:t>(3) και (4) </a:t>
            </a:r>
            <a:r>
              <a:rPr lang="en-US" dirty="0" smtClean="0">
                <a:sym typeface="Symbol" pitchFamily="18" charset="2"/>
              </a:rPr>
              <a:t></a:t>
            </a:r>
            <a:r>
              <a:rPr lang="el-GR" dirty="0" smtClean="0"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dW = </a:t>
            </a:r>
            <a:r>
              <a:rPr lang="el-GR" dirty="0" smtClean="0">
                <a:sym typeface="Symbol" pitchFamily="18" charset="2"/>
              </a:rPr>
              <a:t>γ </a:t>
            </a:r>
            <a:r>
              <a:rPr lang="en-US" dirty="0" smtClean="0">
                <a:sym typeface="Symbol" pitchFamily="18" charset="2"/>
              </a:rPr>
              <a:t>x dA</a:t>
            </a:r>
            <a:endParaRPr lang="el-GR" dirty="0" smtClean="0">
              <a:sym typeface="Symbol" pitchFamily="18" charset="2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</a:t>
            </a:r>
            <a:r>
              <a:rPr lang="el-GR" dirty="0" smtClean="0"/>
              <a:t>λεύθερη </a:t>
            </a:r>
            <a:r>
              <a:rPr lang="el-GR" dirty="0"/>
              <a:t>επιφανειακή ενέργεια</a:t>
            </a:r>
          </a:p>
        </p:txBody>
      </p:sp>
      <p:grpSp>
        <p:nvGrpSpPr>
          <p:cNvPr id="7" name="Ομάδα 6"/>
          <p:cNvGrpSpPr/>
          <p:nvPr/>
        </p:nvGrpSpPr>
        <p:grpSpPr>
          <a:xfrm>
            <a:off x="5148064" y="1340768"/>
            <a:ext cx="3148567" cy="4257764"/>
            <a:chOff x="5204071" y="1619508"/>
            <a:chExt cx="3148567" cy="4257764"/>
          </a:xfrm>
        </p:grpSpPr>
        <p:cxnSp>
          <p:nvCxnSpPr>
            <p:cNvPr id="8" name="Ευθεία γραμμή σύνδεσης 7"/>
            <p:cNvCxnSpPr/>
            <p:nvPr/>
          </p:nvCxnSpPr>
          <p:spPr>
            <a:xfrm flipV="1">
              <a:off x="5508104" y="2276872"/>
              <a:ext cx="0" cy="216024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Ευθεία γραμμή σύνδεσης 8"/>
            <p:cNvCxnSpPr/>
            <p:nvPr/>
          </p:nvCxnSpPr>
          <p:spPr>
            <a:xfrm flipV="1">
              <a:off x="7812360" y="2276872"/>
              <a:ext cx="0" cy="216024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Ευθεία γραμμή σύνδεσης 9"/>
            <p:cNvCxnSpPr/>
            <p:nvPr/>
          </p:nvCxnSpPr>
          <p:spPr>
            <a:xfrm>
              <a:off x="5508104" y="2276872"/>
              <a:ext cx="2304256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Ελεύθερη σχεδίαση 10"/>
            <p:cNvSpPr/>
            <p:nvPr/>
          </p:nvSpPr>
          <p:spPr>
            <a:xfrm>
              <a:off x="5443766" y="3622089"/>
              <a:ext cx="2496289" cy="124616"/>
            </a:xfrm>
            <a:custGeom>
              <a:avLst/>
              <a:gdLst>
                <a:gd name="connsiteX0" fmla="*/ 140288 w 2496289"/>
                <a:gd name="connsiteY0" fmla="*/ 17756 h 124616"/>
                <a:gd name="connsiteX1" fmla="*/ 69267 w 2496289"/>
                <a:gd name="connsiteY1" fmla="*/ 17756 h 124616"/>
                <a:gd name="connsiteX2" fmla="*/ 16001 w 2496289"/>
                <a:gd name="connsiteY2" fmla="*/ 53266 h 124616"/>
                <a:gd name="connsiteX3" fmla="*/ 16001 w 2496289"/>
                <a:gd name="connsiteY3" fmla="*/ 115410 h 124616"/>
                <a:gd name="connsiteX4" fmla="*/ 202432 w 2496289"/>
                <a:gd name="connsiteY4" fmla="*/ 124288 h 124616"/>
                <a:gd name="connsiteX5" fmla="*/ 2297562 w 2496289"/>
                <a:gd name="connsiteY5" fmla="*/ 115410 h 124616"/>
                <a:gd name="connsiteX6" fmla="*/ 2288684 w 2496289"/>
                <a:gd name="connsiteY6" fmla="*/ 0 h 124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6289" h="124616">
                  <a:moveTo>
                    <a:pt x="140288" y="17756"/>
                  </a:moveTo>
                  <a:cubicBezTo>
                    <a:pt x="115135" y="14797"/>
                    <a:pt x="89982" y="11838"/>
                    <a:pt x="69267" y="17756"/>
                  </a:cubicBezTo>
                  <a:cubicBezTo>
                    <a:pt x="48552" y="23674"/>
                    <a:pt x="24879" y="36990"/>
                    <a:pt x="16001" y="53266"/>
                  </a:cubicBezTo>
                  <a:cubicBezTo>
                    <a:pt x="7123" y="69542"/>
                    <a:pt x="-15071" y="103573"/>
                    <a:pt x="16001" y="115410"/>
                  </a:cubicBezTo>
                  <a:cubicBezTo>
                    <a:pt x="47073" y="127247"/>
                    <a:pt x="202432" y="124288"/>
                    <a:pt x="202432" y="124288"/>
                  </a:cubicBezTo>
                  <a:lnTo>
                    <a:pt x="2297562" y="115410"/>
                  </a:lnTo>
                  <a:cubicBezTo>
                    <a:pt x="2645271" y="94695"/>
                    <a:pt x="2466977" y="47347"/>
                    <a:pt x="2288684" y="0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2" name="Ελεύθερη σχεδίαση 11"/>
            <p:cNvSpPr/>
            <p:nvPr/>
          </p:nvSpPr>
          <p:spPr>
            <a:xfrm>
              <a:off x="5443766" y="4005064"/>
              <a:ext cx="2496289" cy="124616"/>
            </a:xfrm>
            <a:custGeom>
              <a:avLst/>
              <a:gdLst>
                <a:gd name="connsiteX0" fmla="*/ 140288 w 2496289"/>
                <a:gd name="connsiteY0" fmla="*/ 17756 h 124616"/>
                <a:gd name="connsiteX1" fmla="*/ 69267 w 2496289"/>
                <a:gd name="connsiteY1" fmla="*/ 17756 h 124616"/>
                <a:gd name="connsiteX2" fmla="*/ 16001 w 2496289"/>
                <a:gd name="connsiteY2" fmla="*/ 53266 h 124616"/>
                <a:gd name="connsiteX3" fmla="*/ 16001 w 2496289"/>
                <a:gd name="connsiteY3" fmla="*/ 115410 h 124616"/>
                <a:gd name="connsiteX4" fmla="*/ 202432 w 2496289"/>
                <a:gd name="connsiteY4" fmla="*/ 124288 h 124616"/>
                <a:gd name="connsiteX5" fmla="*/ 2297562 w 2496289"/>
                <a:gd name="connsiteY5" fmla="*/ 115410 h 124616"/>
                <a:gd name="connsiteX6" fmla="*/ 2288684 w 2496289"/>
                <a:gd name="connsiteY6" fmla="*/ 0 h 124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6289" h="124616">
                  <a:moveTo>
                    <a:pt x="140288" y="17756"/>
                  </a:moveTo>
                  <a:cubicBezTo>
                    <a:pt x="115135" y="14797"/>
                    <a:pt x="89982" y="11838"/>
                    <a:pt x="69267" y="17756"/>
                  </a:cubicBezTo>
                  <a:cubicBezTo>
                    <a:pt x="48552" y="23674"/>
                    <a:pt x="24879" y="36990"/>
                    <a:pt x="16001" y="53266"/>
                  </a:cubicBezTo>
                  <a:cubicBezTo>
                    <a:pt x="7123" y="69542"/>
                    <a:pt x="-15071" y="103573"/>
                    <a:pt x="16001" y="115410"/>
                  </a:cubicBezTo>
                  <a:cubicBezTo>
                    <a:pt x="47073" y="127247"/>
                    <a:pt x="202432" y="124288"/>
                    <a:pt x="202432" y="124288"/>
                  </a:cubicBezTo>
                  <a:lnTo>
                    <a:pt x="2297562" y="115410"/>
                  </a:lnTo>
                  <a:cubicBezTo>
                    <a:pt x="2645271" y="94695"/>
                    <a:pt x="2466977" y="47347"/>
                    <a:pt x="2288684" y="0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13" name="Ευθεία γραμμή σύνδεσης 12"/>
            <p:cNvCxnSpPr/>
            <p:nvPr/>
          </p:nvCxnSpPr>
          <p:spPr>
            <a:xfrm flipV="1">
              <a:off x="5508104" y="1772816"/>
              <a:ext cx="0" cy="36078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Ευθεία γραμμή σύνδεσης 13"/>
            <p:cNvCxnSpPr/>
            <p:nvPr/>
          </p:nvCxnSpPr>
          <p:spPr>
            <a:xfrm flipV="1">
              <a:off x="7817788" y="1772816"/>
              <a:ext cx="0" cy="36078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Ευθύγραμμο βέλος σύνδεσης 14"/>
            <p:cNvCxnSpPr/>
            <p:nvPr/>
          </p:nvCxnSpPr>
          <p:spPr>
            <a:xfrm>
              <a:off x="5580112" y="1953208"/>
              <a:ext cx="2088232" cy="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Ορθογώνιο 15"/>
            <p:cNvSpPr/>
            <p:nvPr/>
          </p:nvSpPr>
          <p:spPr>
            <a:xfrm>
              <a:off x="6300192" y="4580424"/>
              <a:ext cx="720080" cy="504760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17" name="Ευθεία γραμμή σύνδεσης 16"/>
            <p:cNvCxnSpPr>
              <a:endCxn id="16" idx="0"/>
            </p:cNvCxnSpPr>
            <p:nvPr/>
          </p:nvCxnSpPr>
          <p:spPr>
            <a:xfrm>
              <a:off x="6660232" y="3746705"/>
              <a:ext cx="0" cy="83371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Ευθύγραμμο βέλος σύνδεσης 17"/>
            <p:cNvCxnSpPr/>
            <p:nvPr/>
          </p:nvCxnSpPr>
          <p:spPr>
            <a:xfrm>
              <a:off x="6660232" y="5157192"/>
              <a:ext cx="0" cy="72008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Ευθεία γραμμή σύνδεσης 18"/>
            <p:cNvCxnSpPr/>
            <p:nvPr/>
          </p:nvCxnSpPr>
          <p:spPr>
            <a:xfrm>
              <a:off x="8028384" y="3746705"/>
              <a:ext cx="0" cy="382975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460877" y="1619508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L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220072" y="2164214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B</a:t>
              </a:r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740352" y="2133600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C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204071" y="3429000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Calibri"/>
                </a:rPr>
                <a:t>A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884783" y="3429000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D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956376" y="3717032"/>
              <a:ext cx="396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ds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369768" y="5260558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F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215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040560"/>
          </a:xfrm>
        </p:spPr>
        <p:txBody>
          <a:bodyPr/>
          <a:lstStyle/>
          <a:p>
            <a:pPr eaLnBrk="1" hangingPunct="1"/>
            <a:r>
              <a:rPr lang="el-GR" dirty="0" smtClean="0"/>
              <a:t>Βρίσκονται με τη μορφή μορίων ή ιόντων.</a:t>
            </a:r>
          </a:p>
          <a:p>
            <a:pPr eaLnBrk="1" hangingPunct="1"/>
            <a:r>
              <a:rPr lang="el-GR" dirty="0" smtClean="0"/>
              <a:t>Προσροφώνται στην επιφάνεια διαχωρισμού.</a:t>
            </a:r>
          </a:p>
          <a:p>
            <a:pPr eaLnBrk="1" hangingPunct="1"/>
            <a:r>
              <a:rPr lang="el-GR" dirty="0" smtClean="0"/>
              <a:t>Μειώνουν την επιφανειακή τάση και την ελεύθερη επιφανειακή ενέργεια.</a:t>
            </a:r>
          </a:p>
          <a:p>
            <a:pPr eaLnBrk="1" hangingPunct="1"/>
            <a:r>
              <a:rPr lang="el-GR" dirty="0" smtClean="0"/>
              <a:t>Μη πολικές, λιπόφιλες ομάδες και πολικές υδρόφιλες ομάδες.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Επιφανειακοενεργές ουσίες </a:t>
            </a:r>
            <a:r>
              <a:rPr lang="el-GR" sz="3200" b="0" dirty="0" smtClean="0"/>
              <a:t>(1/</a:t>
            </a:r>
            <a:r>
              <a:rPr lang="en-US" sz="3200" b="0" dirty="0" smtClean="0"/>
              <a:t>4</a:t>
            </a:r>
            <a:r>
              <a:rPr lang="el-GR" sz="3200" b="0" dirty="0" smtClean="0"/>
              <a:t>)</a:t>
            </a:r>
            <a:endParaRPr lang="el-GR" sz="3200" b="0" dirty="0"/>
          </a:p>
        </p:txBody>
      </p:sp>
    </p:spTree>
    <p:extLst>
      <p:ext uri="{BB962C8B-B14F-4D97-AF65-F5344CB8AC3E}">
        <p14:creationId xmlns:p14="http://schemas.microsoft.com/office/powerpoint/2010/main" val="207199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C:\my documents1\my old documents\tei\cosmetology new\surfacta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56992"/>
            <a:ext cx="8382000" cy="289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2156520" y="1556792"/>
            <a:ext cx="4572000" cy="13952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Calibri"/>
              </a:rPr>
              <a:t>CH</a:t>
            </a:r>
            <a:r>
              <a:rPr lang="en-US" sz="4000" b="1" baseline="-25000" dirty="0" smtClean="0">
                <a:solidFill>
                  <a:srgbClr val="C00000"/>
                </a:solidFill>
                <a:latin typeface="Calibri"/>
              </a:rPr>
              <a:t>3</a:t>
            </a:r>
            <a:r>
              <a:rPr lang="en-US" sz="4000" b="1" dirty="0" smtClean="0">
                <a:solidFill>
                  <a:srgbClr val="C00000"/>
                </a:solidFill>
                <a:latin typeface="Calibri"/>
              </a:rPr>
              <a:t>(CH2)</a:t>
            </a:r>
            <a:r>
              <a:rPr lang="en-US" sz="4000" b="1" baseline="-25000" dirty="0" smtClean="0">
                <a:solidFill>
                  <a:srgbClr val="C00000"/>
                </a:solidFill>
                <a:latin typeface="Calibri"/>
              </a:rPr>
              <a:t>15</a:t>
            </a:r>
            <a:r>
              <a:rPr lang="en-US" sz="4000" b="1" dirty="0" smtClean="0">
                <a:solidFill>
                  <a:srgbClr val="004A82"/>
                </a:solidFill>
                <a:latin typeface="Calibri"/>
              </a:rPr>
              <a:t>COO</a:t>
            </a:r>
            <a:r>
              <a:rPr lang="en-US" sz="4000" b="1" baseline="30000" dirty="0" smtClean="0">
                <a:solidFill>
                  <a:srgbClr val="004A82"/>
                </a:solidFill>
                <a:latin typeface="Calibri"/>
              </a:rPr>
              <a:t>-</a:t>
            </a:r>
            <a:r>
              <a:rPr lang="en-US" sz="4000" b="1" dirty="0" smtClean="0">
                <a:solidFill>
                  <a:srgbClr val="004A82"/>
                </a:solidFill>
                <a:latin typeface="Calibri"/>
              </a:rPr>
              <a:t>Na</a:t>
            </a:r>
            <a:r>
              <a:rPr lang="en-US" sz="4000" b="1" baseline="30000" dirty="0" smtClean="0">
                <a:solidFill>
                  <a:srgbClr val="004A82"/>
                </a:solidFill>
                <a:latin typeface="Calibri"/>
              </a:rPr>
              <a:t>+</a:t>
            </a:r>
            <a:br>
              <a:rPr lang="en-US" sz="4000" b="1" baseline="30000" dirty="0" smtClean="0">
                <a:solidFill>
                  <a:srgbClr val="004A82"/>
                </a:solidFill>
                <a:latin typeface="Calibri"/>
              </a:rPr>
            </a:br>
            <a:r>
              <a:rPr lang="en-US" sz="4000" b="1" baseline="30000" dirty="0" smtClean="0">
                <a:solidFill>
                  <a:srgbClr val="004A82"/>
                </a:solidFill>
                <a:latin typeface="Calibri"/>
              </a:rPr>
              <a:t/>
            </a:r>
            <a:br>
              <a:rPr lang="en-US" sz="4000" b="1" baseline="30000" dirty="0" smtClean="0">
                <a:solidFill>
                  <a:srgbClr val="004A82"/>
                </a:solidFill>
                <a:latin typeface="Calibri"/>
              </a:rPr>
            </a:br>
            <a:endParaRPr lang="el-GR" dirty="0">
              <a:solidFill>
                <a:srgbClr val="004A82"/>
              </a:solidFill>
            </a:endParaRP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Επιφανειακοενεργές </a:t>
            </a:r>
            <a:r>
              <a:rPr lang="el-GR" dirty="0"/>
              <a:t>ουσίες </a:t>
            </a:r>
            <a:r>
              <a:rPr lang="el-GR" sz="3200" b="0" dirty="0" smtClean="0"/>
              <a:t>(2/</a:t>
            </a:r>
            <a:r>
              <a:rPr lang="en-US" sz="3200" b="0" dirty="0" smtClean="0"/>
              <a:t>4</a:t>
            </a:r>
            <a:r>
              <a:rPr lang="el-GR" sz="3200" b="0" dirty="0" smtClean="0"/>
              <a:t>)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2555776" y="2414668"/>
            <a:ext cx="1415773" cy="83099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Calibri"/>
              </a:rPr>
              <a:t>L</a:t>
            </a:r>
          </a:p>
          <a:p>
            <a:pPr algn="ctr"/>
            <a:r>
              <a:rPr lang="el-GR" sz="2400" b="1" dirty="0" smtClean="0">
                <a:solidFill>
                  <a:srgbClr val="C00000"/>
                </a:solidFill>
                <a:latin typeface="Calibri"/>
              </a:rPr>
              <a:t>Λιπόφιλο</a:t>
            </a:r>
            <a:endParaRPr lang="el-GR" sz="2400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2414667"/>
            <a:ext cx="1454245" cy="83099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04A82"/>
                </a:solidFill>
                <a:latin typeface="Calibri"/>
              </a:rPr>
              <a:t>Η</a:t>
            </a:r>
          </a:p>
          <a:p>
            <a:pPr algn="ctr"/>
            <a:r>
              <a:rPr lang="el-GR" sz="2400" b="1" dirty="0" smtClean="0">
                <a:solidFill>
                  <a:srgbClr val="004A82"/>
                </a:solidFill>
                <a:latin typeface="Calibri"/>
              </a:rPr>
              <a:t>Υδρόφιλο</a:t>
            </a:r>
            <a:endParaRPr lang="el-GR" sz="2400" b="1" dirty="0">
              <a:solidFill>
                <a:srgbClr val="004A82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794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Επιφανειακοενεργές </a:t>
            </a:r>
            <a:r>
              <a:rPr lang="el-GR" dirty="0"/>
              <a:t>ουσίες </a:t>
            </a:r>
            <a:r>
              <a:rPr lang="el-GR" sz="3200" b="0" dirty="0" smtClean="0"/>
              <a:t>(3/</a:t>
            </a:r>
            <a:r>
              <a:rPr lang="en-US" sz="3200" b="0" dirty="0" smtClean="0"/>
              <a:t>4</a:t>
            </a:r>
            <a:r>
              <a:rPr lang="el-GR" sz="3200" b="0" dirty="0" smtClean="0"/>
              <a:t>)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2050" name="Picture 2" descr="http://www.biolinscientific.com/zafepress.php?url=/images/Attension/Illustration%20%26%20Graphs/Application%20areas/AT_AdsorptionLayer_Illustration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0848"/>
            <a:ext cx="6465656" cy="26642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2278468" y="495160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5"/>
              </a:rPr>
              <a:t>biolinscientific-china.com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613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Επιφανειακοενεργές </a:t>
            </a:r>
            <a:r>
              <a:rPr lang="el-GR" dirty="0"/>
              <a:t>ουσίες </a:t>
            </a:r>
            <a:r>
              <a:rPr lang="el-GR" sz="3200" b="0" dirty="0" smtClean="0"/>
              <a:t>(</a:t>
            </a:r>
            <a:r>
              <a:rPr lang="en-US" sz="3200" b="0" dirty="0" smtClean="0"/>
              <a:t>4</a:t>
            </a:r>
            <a:r>
              <a:rPr lang="el-GR" sz="3200" b="0" dirty="0" smtClean="0"/>
              <a:t>/</a:t>
            </a:r>
            <a:r>
              <a:rPr lang="en-US" sz="3200" b="0" dirty="0"/>
              <a:t>4</a:t>
            </a:r>
            <a:r>
              <a:rPr lang="el-GR" sz="3200" b="0" dirty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403491"/>
            <a:ext cx="8229600" cy="64807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E</a:t>
            </a:r>
            <a:r>
              <a:rPr lang="el-GR" dirty="0" smtClean="0"/>
              <a:t>πιφανειακοενεργή ουσία (</a:t>
            </a:r>
            <a:r>
              <a:rPr lang="en-US" dirty="0"/>
              <a:t>F’&lt;F</a:t>
            </a:r>
            <a:r>
              <a:rPr lang="en-US" dirty="0" smtClean="0"/>
              <a:t>)</a:t>
            </a:r>
            <a:endParaRPr lang="el-GR" dirty="0" smtClean="0"/>
          </a:p>
          <a:p>
            <a:pPr marL="0" indent="0" algn="ctr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 dirty="0">
              <a:solidFill>
                <a:prstClr val="black"/>
              </a:solidFill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474961" y="1759176"/>
            <a:ext cx="8417519" cy="3686048"/>
            <a:chOff x="474961" y="1759176"/>
            <a:chExt cx="8417519" cy="3686048"/>
          </a:xfrm>
        </p:grpSpPr>
        <p:grpSp>
          <p:nvGrpSpPr>
            <p:cNvPr id="34" name="Ομάδα 33"/>
            <p:cNvGrpSpPr/>
            <p:nvPr/>
          </p:nvGrpSpPr>
          <p:grpSpPr>
            <a:xfrm>
              <a:off x="474961" y="2457234"/>
              <a:ext cx="3456384" cy="2880320"/>
              <a:chOff x="683568" y="2204864"/>
              <a:chExt cx="3456384" cy="2880320"/>
            </a:xfrm>
          </p:grpSpPr>
          <p:sp>
            <p:nvSpPr>
              <p:cNvPr id="14" name="Ορθογώνιο 13"/>
              <p:cNvSpPr/>
              <p:nvPr/>
            </p:nvSpPr>
            <p:spPr>
              <a:xfrm>
                <a:off x="683568" y="2204864"/>
                <a:ext cx="3456384" cy="720763"/>
              </a:xfrm>
              <a:prstGeom prst="rect">
                <a:avLst/>
              </a:prstGeom>
              <a:solidFill>
                <a:srgbClr val="FFDB69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13" name="Ορθογώνιο 12"/>
              <p:cNvSpPr/>
              <p:nvPr/>
            </p:nvSpPr>
            <p:spPr>
              <a:xfrm>
                <a:off x="683568" y="2925627"/>
                <a:ext cx="3456384" cy="2159557"/>
              </a:xfrm>
              <a:prstGeom prst="rect">
                <a:avLst/>
              </a:prstGeom>
              <a:pattFill prst="dashHorz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7" name="Έλλειψη 6"/>
              <p:cNvSpPr/>
              <p:nvPr/>
            </p:nvSpPr>
            <p:spPr>
              <a:xfrm>
                <a:off x="979017" y="2457575"/>
                <a:ext cx="1224136" cy="1080120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8" name="Έλλειψη 7"/>
              <p:cNvSpPr/>
              <p:nvPr/>
            </p:nvSpPr>
            <p:spPr>
              <a:xfrm>
                <a:off x="1504783" y="2925627"/>
                <a:ext cx="172603" cy="144016"/>
              </a:xfrm>
              <a:prstGeom prst="ellips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cxnSp>
            <p:nvCxnSpPr>
              <p:cNvPr id="12" name="Ευθύγραμμο βέλος σύνδεσης 11"/>
              <p:cNvCxnSpPr>
                <a:stCxn id="8" idx="0"/>
              </p:cNvCxnSpPr>
              <p:nvPr/>
            </p:nvCxnSpPr>
            <p:spPr>
              <a:xfrm>
                <a:off x="1591085" y="2925627"/>
                <a:ext cx="0" cy="136746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Έλλειψη 14"/>
              <p:cNvSpPr/>
              <p:nvPr/>
            </p:nvSpPr>
            <p:spPr>
              <a:xfrm>
                <a:off x="2483768" y="3501008"/>
                <a:ext cx="1224136" cy="1080120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16" name="Έλλειψη 15"/>
              <p:cNvSpPr/>
              <p:nvPr/>
            </p:nvSpPr>
            <p:spPr>
              <a:xfrm>
                <a:off x="3009534" y="3969060"/>
                <a:ext cx="172603" cy="144016"/>
              </a:xfrm>
              <a:prstGeom prst="ellips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944192" y="4123819"/>
                <a:ext cx="3097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600" b="1" dirty="0">
                    <a:latin typeface="+mn-lt"/>
                  </a:rPr>
                  <a:t>Α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46324" y="2946385"/>
                <a:ext cx="30008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600" b="1" dirty="0" smtClean="0">
                    <a:latin typeface="+mn-lt"/>
                  </a:rPr>
                  <a:t>Β</a:t>
                </a:r>
                <a:endParaRPr lang="el-GR" sz="1600" b="1" dirty="0">
                  <a:latin typeface="+mn-lt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451463" y="4242574"/>
                <a:ext cx="27924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atin typeface="+mn-lt"/>
                  </a:rPr>
                  <a:t>F</a:t>
                </a:r>
                <a:endParaRPr lang="el-GR" sz="1600" b="1" dirty="0">
                  <a:latin typeface="+mn-lt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458099" y="2228878"/>
                <a:ext cx="68185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>
                    <a:latin typeface="+mn-lt"/>
                  </a:rPr>
                  <a:t>Λάδι </a:t>
                </a:r>
                <a:endParaRPr lang="el-GR" dirty="0">
                  <a:latin typeface="+mn-lt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461561" y="4714581"/>
                <a:ext cx="67839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>
                    <a:latin typeface="+mn-lt"/>
                  </a:rPr>
                  <a:t>Νερό</a:t>
                </a:r>
                <a:endParaRPr lang="el-GR" dirty="0">
                  <a:latin typeface="+mn-lt"/>
                </a:endParaRPr>
              </a:p>
            </p:txBody>
          </p:sp>
        </p:grpSp>
        <p:grpSp>
          <p:nvGrpSpPr>
            <p:cNvPr id="37" name="Ομάδα 36"/>
            <p:cNvGrpSpPr/>
            <p:nvPr/>
          </p:nvGrpSpPr>
          <p:grpSpPr>
            <a:xfrm>
              <a:off x="4139952" y="2396310"/>
              <a:ext cx="3456384" cy="3048914"/>
              <a:chOff x="4592844" y="2049909"/>
              <a:chExt cx="3456384" cy="3048914"/>
            </a:xfrm>
          </p:grpSpPr>
          <p:sp>
            <p:nvSpPr>
              <p:cNvPr id="35" name="Ορθογώνιο 34"/>
              <p:cNvSpPr/>
              <p:nvPr/>
            </p:nvSpPr>
            <p:spPr>
              <a:xfrm>
                <a:off x="4592844" y="2507218"/>
                <a:ext cx="3456384" cy="432048"/>
              </a:xfrm>
              <a:prstGeom prst="rect">
                <a:avLst/>
              </a:prstGeom>
              <a:pattFill prst="ltUpDiag">
                <a:fgClr>
                  <a:schemeClr val="accent2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22" name="Ορθογώνιο 21"/>
              <p:cNvSpPr/>
              <p:nvPr/>
            </p:nvSpPr>
            <p:spPr>
              <a:xfrm>
                <a:off x="4592844" y="2049909"/>
                <a:ext cx="3456384" cy="457309"/>
              </a:xfrm>
              <a:prstGeom prst="rect">
                <a:avLst/>
              </a:prstGeom>
              <a:solidFill>
                <a:srgbClr val="FFDB69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23" name="Ορθογώνιο 22"/>
              <p:cNvSpPr/>
              <p:nvPr/>
            </p:nvSpPr>
            <p:spPr>
              <a:xfrm>
                <a:off x="4592844" y="2939266"/>
                <a:ext cx="3456384" cy="2159557"/>
              </a:xfrm>
              <a:prstGeom prst="rect">
                <a:avLst/>
              </a:prstGeom>
              <a:pattFill prst="dashHorz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24" name="Έλλειψη 23"/>
              <p:cNvSpPr/>
              <p:nvPr/>
            </p:nvSpPr>
            <p:spPr>
              <a:xfrm>
                <a:off x="5672964" y="2651234"/>
                <a:ext cx="1224136" cy="1080120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sp>
            <p:nvSpPr>
              <p:cNvPr id="25" name="Έλλειψη 24"/>
              <p:cNvSpPr/>
              <p:nvPr/>
            </p:nvSpPr>
            <p:spPr>
              <a:xfrm>
                <a:off x="6198730" y="3119286"/>
                <a:ext cx="172603" cy="144016"/>
              </a:xfrm>
              <a:prstGeom prst="ellips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/>
              </a:p>
            </p:txBody>
          </p:sp>
          <p:cxnSp>
            <p:nvCxnSpPr>
              <p:cNvPr id="26" name="Ευθύγραμμο βέλος σύνδεσης 25"/>
              <p:cNvCxnSpPr>
                <a:stCxn id="25" idx="0"/>
              </p:cNvCxnSpPr>
              <p:nvPr/>
            </p:nvCxnSpPr>
            <p:spPr>
              <a:xfrm>
                <a:off x="6285032" y="3119286"/>
                <a:ext cx="0" cy="136746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>
              <a:xfrm>
                <a:off x="6340271" y="3140044"/>
                <a:ext cx="30008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600" b="1" dirty="0" smtClean="0">
                    <a:latin typeface="+mn-lt"/>
                  </a:rPr>
                  <a:t>Β</a:t>
                </a:r>
                <a:endParaRPr lang="el-GR" sz="1600" b="1" dirty="0">
                  <a:latin typeface="+mn-lt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118448" y="4480643"/>
                <a:ext cx="3331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latin typeface="+mn-lt"/>
                  </a:rPr>
                  <a:t>F</a:t>
                </a:r>
                <a:r>
                  <a:rPr lang="el-GR" sz="1600" b="1" dirty="0" smtClean="0">
                    <a:latin typeface="+mn-lt"/>
                  </a:rPr>
                  <a:t>’</a:t>
                </a:r>
                <a:endParaRPr lang="el-GR" sz="1600" b="1" dirty="0">
                  <a:latin typeface="+mn-lt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7361777" y="2049909"/>
                <a:ext cx="68185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>
                    <a:latin typeface="+mn-lt"/>
                  </a:rPr>
                  <a:t>Λάδι </a:t>
                </a:r>
                <a:endParaRPr lang="el-GR" dirty="0">
                  <a:latin typeface="+mn-lt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370837" y="4728220"/>
                <a:ext cx="67839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>
                    <a:latin typeface="+mn-lt"/>
                  </a:rPr>
                  <a:t>Νερό</a:t>
                </a:r>
                <a:endParaRPr lang="el-GR" dirty="0">
                  <a:latin typeface="+mn-lt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7020272" y="1759176"/>
              <a:ext cx="1872208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l-GR" sz="1600" dirty="0" smtClean="0">
                  <a:latin typeface="+mn-lt"/>
                </a:rPr>
                <a:t>Επιφανειακοενεργή ουσία</a:t>
              </a:r>
              <a:endParaRPr lang="el-GR" sz="1600" dirty="0">
                <a:latin typeface="+mn-lt"/>
              </a:endParaRPr>
            </a:p>
          </p:txBody>
        </p:sp>
        <p:cxnSp>
          <p:nvCxnSpPr>
            <p:cNvPr id="39" name="Γωνιακή σύνδεση 38"/>
            <p:cNvCxnSpPr>
              <a:stCxn id="36" idx="2"/>
              <a:endCxn id="35" idx="3"/>
            </p:cNvCxnSpPr>
            <p:nvPr/>
          </p:nvCxnSpPr>
          <p:spPr>
            <a:xfrm rot="5400000">
              <a:off x="7413510" y="2526777"/>
              <a:ext cx="725692" cy="360040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9409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8697144" cy="90872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Υδροφιλική-Λιποφιλική </a:t>
            </a:r>
            <a:r>
              <a:rPr lang="el-GR" dirty="0"/>
              <a:t>Ισορροπία (Η</a:t>
            </a:r>
            <a:r>
              <a:rPr lang="en-US" dirty="0"/>
              <a:t>LB</a:t>
            </a:r>
            <a:r>
              <a:rPr lang="en-US" dirty="0" smtClean="0"/>
              <a:t>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l-GR" dirty="0"/>
              <a:t>H τιμή αυτή δείχνει το % βάρος της υδρόφιλης ομάδας διαιρεμένο με τον αριθμό 5. </a:t>
            </a:r>
          </a:p>
          <a:p>
            <a:r>
              <a:rPr lang="el-GR" dirty="0" smtClean="0"/>
              <a:t>Αν HLB είναι μεγάλη  </a:t>
            </a:r>
            <a:r>
              <a:rPr lang="el-GR" dirty="0"/>
              <a:t>η </a:t>
            </a:r>
            <a:r>
              <a:rPr lang="el-GR" dirty="0" smtClean="0"/>
              <a:t>επιφανειακοενεργή ουσία χαρακτηρίζεται υδρόφιλη.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5" name="Picture 5" descr="C:\my documents1\my old documents\tei\cosmetology new\surfacta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01008"/>
            <a:ext cx="5008151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62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8388424" cy="90872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Ταξινόμηση επιφανειακοενεργών ουσιών ανάλογα με την τιμή Η</a:t>
            </a:r>
            <a:r>
              <a:rPr lang="en-US" dirty="0" smtClean="0"/>
              <a:t>LB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Aντιαφριστικές (Eμποδίζουν </a:t>
            </a:r>
            <a:r>
              <a:rPr lang="el-GR" dirty="0"/>
              <a:t>το σχηματισμό </a:t>
            </a:r>
            <a:r>
              <a:rPr lang="el-GR" dirty="0" smtClean="0"/>
              <a:t>αφρού) </a:t>
            </a:r>
            <a:r>
              <a:rPr lang="el-GR" dirty="0"/>
              <a:t>: 1-3</a:t>
            </a:r>
          </a:p>
          <a:p>
            <a:r>
              <a:rPr lang="el-GR" dirty="0" smtClean="0"/>
              <a:t>Γαλακτωματοποιητές</a:t>
            </a:r>
            <a:r>
              <a:rPr lang="el-GR" dirty="0"/>
              <a:t>: 3-8 W/O, 8-16 </a:t>
            </a:r>
            <a:r>
              <a:rPr lang="el-GR" dirty="0" smtClean="0"/>
              <a:t>O/W</a:t>
            </a:r>
            <a:endParaRPr lang="el-GR" dirty="0"/>
          </a:p>
          <a:p>
            <a:r>
              <a:rPr lang="el-GR" dirty="0" smtClean="0"/>
              <a:t>Απορρυπαντικά: 13-16</a:t>
            </a:r>
            <a:endParaRPr lang="en-US" dirty="0" smtClean="0"/>
          </a:p>
          <a:p>
            <a:r>
              <a:rPr lang="el-GR" dirty="0" smtClean="0"/>
              <a:t>Διαβροχοποιητές</a:t>
            </a:r>
            <a:r>
              <a:rPr lang="el-GR" dirty="0"/>
              <a:t>: Αντικατάσταση της αέριας από την υγρή σε σύστημα στερεού/υγρού </a:t>
            </a:r>
            <a:r>
              <a:rPr lang="el-GR" dirty="0" smtClean="0"/>
              <a:t>7-9</a:t>
            </a:r>
            <a:endParaRPr lang="en-US" dirty="0" smtClean="0"/>
          </a:p>
          <a:p>
            <a:r>
              <a:rPr lang="el-GR" dirty="0" smtClean="0"/>
              <a:t>Διαλυτοποιητές</a:t>
            </a:r>
            <a:r>
              <a:rPr lang="el-GR" dirty="0"/>
              <a:t>: </a:t>
            </a:r>
            <a:r>
              <a:rPr lang="el-GR" dirty="0" smtClean="0"/>
              <a:t>16.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89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8388424" cy="90872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Ταξινόμηση </a:t>
            </a:r>
            <a:r>
              <a:rPr lang="el-GR" dirty="0"/>
              <a:t>επιφανειακοενεργών ουσιών ανάλογα </a:t>
            </a:r>
            <a:r>
              <a:rPr lang="el-GR" dirty="0" smtClean="0"/>
              <a:t>με τη χημική δομή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/>
          <a:lstStyle/>
          <a:p>
            <a:pPr marL="0" indent="0" algn="ctr">
              <a:buNone/>
            </a:pPr>
            <a:r>
              <a:rPr lang="el-GR" dirty="0" smtClean="0"/>
              <a:t>Επιφανειακοενεργές ουσίες:</a:t>
            </a:r>
          </a:p>
          <a:p>
            <a:r>
              <a:rPr lang="el-GR" b="1" dirty="0" smtClean="0"/>
              <a:t>Υδρογονανθρακικές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2200" dirty="0" smtClean="0"/>
              <a:t>Ανιονικές,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2200" dirty="0" smtClean="0"/>
              <a:t>Κατιονικές,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2200" dirty="0" smtClean="0"/>
              <a:t>Επανφοτερίζουσες,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2200" dirty="0" smtClean="0"/>
              <a:t>Μη ιονικές.</a:t>
            </a:r>
          </a:p>
          <a:p>
            <a:pPr>
              <a:spcBef>
                <a:spcPts val="4200"/>
              </a:spcBef>
            </a:pPr>
            <a:r>
              <a:rPr lang="el-GR" b="1" dirty="0" smtClean="0"/>
              <a:t>Οργανοπυριτικές.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98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Βασικά πεδία </a:t>
            </a:r>
            <a:r>
              <a:rPr lang="el-GR" dirty="0"/>
              <a:t>Κ</a:t>
            </a:r>
            <a:r>
              <a:rPr lang="el-GR" dirty="0" smtClean="0"/>
              <a:t>οσμητολογίας</a:t>
            </a:r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Ανάπτυξη καλλυντικών </a:t>
            </a:r>
            <a:r>
              <a:rPr lang="el-GR" dirty="0" smtClean="0"/>
              <a:t>προϊόντων.</a:t>
            </a:r>
            <a:endParaRPr lang="el-GR" dirty="0"/>
          </a:p>
          <a:p>
            <a:r>
              <a:rPr lang="el-GR" dirty="0"/>
              <a:t>Παραγωγή καλλυντικών </a:t>
            </a:r>
            <a:r>
              <a:rPr lang="el-GR" dirty="0" smtClean="0"/>
              <a:t>προϊόντων.</a:t>
            </a:r>
            <a:endParaRPr lang="el-GR" dirty="0"/>
          </a:p>
          <a:p>
            <a:r>
              <a:rPr lang="el-GR" dirty="0"/>
              <a:t>Ανάλυση καλλυντικών </a:t>
            </a:r>
            <a:r>
              <a:rPr lang="el-GR" dirty="0" smtClean="0"/>
              <a:t>προϊόντων.</a:t>
            </a:r>
            <a:endParaRPr lang="el-GR" dirty="0"/>
          </a:p>
          <a:p>
            <a:r>
              <a:rPr lang="el-GR" dirty="0"/>
              <a:t>Ασφάλεια καλλυντικών </a:t>
            </a:r>
            <a:r>
              <a:rPr lang="el-GR" dirty="0" smtClean="0"/>
              <a:t>προϊόντων.</a:t>
            </a:r>
          </a:p>
          <a:p>
            <a:r>
              <a:rPr lang="el-GR" dirty="0" smtClean="0"/>
              <a:t>Μικροβιολογία καλλυντικών προϊόντων</a:t>
            </a:r>
          </a:p>
          <a:p>
            <a:r>
              <a:rPr lang="el-GR" dirty="0" smtClean="0"/>
              <a:t>Φυτοκοσμητολογία</a:t>
            </a:r>
            <a:endParaRPr lang="el-GR" dirty="0"/>
          </a:p>
          <a:p>
            <a:r>
              <a:rPr lang="el-GR" dirty="0"/>
              <a:t>Αποτελεσματικότητα καλλυντικών προϊόντων.</a:t>
            </a:r>
          </a:p>
          <a:p>
            <a:r>
              <a:rPr lang="el-GR" dirty="0" smtClean="0"/>
              <a:t>Νομοθεσία </a:t>
            </a:r>
            <a:r>
              <a:rPr lang="el-GR" dirty="0"/>
              <a:t>καλλυντικών </a:t>
            </a:r>
            <a:r>
              <a:rPr lang="el-GR" dirty="0" smtClean="0"/>
              <a:t>προϊόντων.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0199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Αθανασία Βαρβαρέσου 2014. </a:t>
            </a:r>
            <a:r>
              <a:rPr lang="el-GR" sz="2000" dirty="0"/>
              <a:t>Αθανασία Βαρβαρέσου . </a:t>
            </a:r>
            <a:r>
              <a:rPr lang="el-GR" sz="2000" dirty="0" smtClean="0"/>
              <a:t>«Κοσμητολογία Ι - Θ. Ενότητα 1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Επιφάνειες διαχωρισμού».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73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21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68137"/>
            <a:ext cx="6718714" cy="4769151"/>
          </a:xfrm>
          <a:ln>
            <a:solidFill>
              <a:schemeClr val="tx1"/>
            </a:solidFill>
          </a:ln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Παρασκευή γαλακτώματος</a:t>
            </a:r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2339752" y="638132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200" dirty="0">
                <a:latin typeface="+mn-lt"/>
              </a:rPr>
              <a:t>Ε</a:t>
            </a:r>
            <a:r>
              <a:rPr lang="el-GR" sz="1200" dirty="0" smtClean="0">
                <a:latin typeface="+mn-lt"/>
              </a:rPr>
              <a:t>ργαστήριο </a:t>
            </a:r>
            <a:r>
              <a:rPr lang="el-GR" sz="1200" dirty="0">
                <a:latin typeface="+mn-lt"/>
              </a:rPr>
              <a:t>Κ</a:t>
            </a:r>
            <a:r>
              <a:rPr lang="el-GR" sz="1200" dirty="0" smtClean="0">
                <a:latin typeface="+mn-lt"/>
              </a:rPr>
              <a:t>οσμητολογίας ΤΕΙ Αθήνας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729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59731"/>
            <a:ext cx="5486400" cy="4114800"/>
          </a:xfrm>
          <a:ln>
            <a:solidFill>
              <a:schemeClr val="tx1"/>
            </a:solidFill>
          </a:ln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0" y="116632"/>
            <a:ext cx="8697144" cy="1080120"/>
          </a:xfrm>
        </p:spPr>
        <p:txBody>
          <a:bodyPr>
            <a:noAutofit/>
          </a:bodyPr>
          <a:lstStyle/>
          <a:p>
            <a:r>
              <a:rPr lang="el-GR" sz="3200" dirty="0" smtClean="0"/>
              <a:t>Απεικόνιση της μικροτοπογραφίας του δέρματος  Αποτελεσματικότητα Καλλυντικών Προϊόντων</a:t>
            </a:r>
            <a:br>
              <a:rPr lang="el-GR" sz="3200" dirty="0" smtClean="0"/>
            </a:br>
            <a:endParaRPr lang="el-GR" sz="1600" dirty="0"/>
          </a:p>
        </p:txBody>
      </p:sp>
      <p:sp>
        <p:nvSpPr>
          <p:cNvPr id="2" name="Ορθογώνιο 1"/>
          <p:cNvSpPr/>
          <p:nvPr/>
        </p:nvSpPr>
        <p:spPr>
          <a:xfrm>
            <a:off x="2339752" y="594928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200" dirty="0">
                <a:latin typeface="+mn-lt"/>
              </a:rPr>
              <a:t>Ε</a:t>
            </a:r>
            <a:r>
              <a:rPr lang="el-GR" sz="1200" dirty="0" smtClean="0">
                <a:latin typeface="+mn-lt"/>
              </a:rPr>
              <a:t>ργαστήριο </a:t>
            </a:r>
            <a:r>
              <a:rPr lang="el-GR" sz="1200" dirty="0">
                <a:latin typeface="+mn-lt"/>
              </a:rPr>
              <a:t>Κ</a:t>
            </a:r>
            <a:r>
              <a:rPr lang="el-GR" sz="1200" dirty="0" smtClean="0">
                <a:latin typeface="+mn-lt"/>
              </a:rPr>
              <a:t>οσμητολογίας ΤΕΙ Αθήνας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412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Σύστημα </a:t>
            </a:r>
            <a:r>
              <a:rPr lang="el-GR" sz="3200" b="0" dirty="0" smtClean="0"/>
              <a:t>(1/2)</a:t>
            </a:r>
            <a:endParaRPr lang="el-GR" sz="3200" b="0" dirty="0" smtClean="0">
              <a:solidFill>
                <a:srgbClr val="FFFF00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Οριοθετημένος </a:t>
            </a:r>
            <a:r>
              <a:rPr lang="el-GR" dirty="0"/>
              <a:t>χώρος ή μια καθορισμένη ποσότητα κάποιας ουσίας πού υπόκειται σε παρατήρηση ή υποβάλλεται σε πείραμα. </a:t>
            </a:r>
          </a:p>
          <a:p>
            <a:pPr marL="0" indent="0">
              <a:buNone/>
            </a:pPr>
            <a:r>
              <a:rPr lang="el-GR" dirty="0" smtClean="0"/>
              <a:t>Οτιδήποτε </a:t>
            </a:r>
            <a:r>
              <a:rPr lang="el-GR" dirty="0"/>
              <a:t>άλλο βρίσκεται έξω από το σύστημα που εξετάζεται λέγεται </a:t>
            </a:r>
            <a:r>
              <a:rPr lang="el-GR" dirty="0" smtClean="0"/>
              <a:t>περιβάλλον</a:t>
            </a:r>
            <a:r>
              <a:rPr lang="en-US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9027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Σύστημα </a:t>
            </a:r>
            <a:r>
              <a:rPr lang="el-GR" sz="3200" b="0" dirty="0" smtClean="0"/>
              <a:t>(2/2</a:t>
            </a:r>
            <a:r>
              <a:rPr lang="el-GR" sz="3200" b="0" dirty="0"/>
              <a:t>)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Δυνατότητα </a:t>
            </a:r>
            <a:r>
              <a:rPr lang="el-GR" dirty="0"/>
              <a:t>ανταλλαγής ύλης και ενέργειας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dirty="0"/>
              <a:t>Ανοικτό (ύλη και ενέργεια</a:t>
            </a:r>
            <a:r>
              <a:rPr lang="el-GR" dirty="0" smtClean="0"/>
              <a:t>),</a:t>
            </a:r>
            <a:endParaRPr lang="el-GR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l-GR" dirty="0"/>
              <a:t>Κλειστό (ενέργεια</a:t>
            </a:r>
            <a:r>
              <a:rPr lang="el-GR" dirty="0" smtClean="0"/>
              <a:t>),</a:t>
            </a:r>
            <a:endParaRPr lang="el-GR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l-GR" dirty="0" smtClean="0"/>
              <a:t>Απομονωμένο.</a:t>
            </a:r>
            <a:endParaRPr lang="el-GR" dirty="0"/>
          </a:p>
          <a:p>
            <a:pPr marL="457200" indent="-457200">
              <a:buFont typeface="+mj-lt"/>
              <a:buAutoNum type="arabicPeriod" startAt="2"/>
            </a:pPr>
            <a:r>
              <a:rPr lang="el-GR" dirty="0" smtClean="0"/>
              <a:t>Τιμή </a:t>
            </a:r>
            <a:r>
              <a:rPr lang="el-GR" dirty="0"/>
              <a:t>εντατικών ιδιοτήτων π.χ. ο δείκτης διάθλασης, η θερμοκρασία, η πυκνότητα, που λέγονται </a:t>
            </a:r>
            <a:r>
              <a:rPr lang="el-GR" dirty="0" smtClean="0"/>
              <a:t>εντατικές</a:t>
            </a:r>
            <a:endParaRPr lang="el-GR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l-GR" dirty="0"/>
              <a:t>Ομογενές : διατηρεί την ίδια αριθμητική τιμή σ' όλη την έκταση του, δηλαδή σε κάθε σημείο του συστήματος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dirty="0"/>
              <a:t>Ετερογενές : αποτελείται από περισσότερες από μια περιοχές ομογένειας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9710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Επιφάνεια Διαχωρισμού </a:t>
            </a:r>
            <a:r>
              <a:rPr lang="el-GR" sz="3200" b="0" dirty="0" smtClean="0"/>
              <a:t>(1/3)</a:t>
            </a:r>
            <a:endParaRPr lang="el-GR" sz="3200" b="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Φάση = </a:t>
            </a:r>
            <a:r>
              <a:rPr lang="el-GR" dirty="0"/>
              <a:t>Ομογενής επιφάνεια που διακρίνεται από τις υπόλοιπες </a:t>
            </a:r>
            <a:r>
              <a:rPr lang="el-GR" dirty="0" smtClean="0"/>
              <a:t>επιφάνειες.</a:t>
            </a:r>
            <a:endParaRPr lang="el-GR" dirty="0"/>
          </a:p>
          <a:p>
            <a:r>
              <a:rPr lang="el-GR" dirty="0"/>
              <a:t>Επιφάνεια </a:t>
            </a:r>
            <a:r>
              <a:rPr lang="el-GR" dirty="0" smtClean="0"/>
              <a:t>Διαχωρισμού-Μεσεπιφάνεια = διαχωριστική φάση = όριο </a:t>
            </a:r>
            <a:r>
              <a:rPr lang="el-GR" dirty="0"/>
              <a:t>διαχωρισμού μεταξύ των </a:t>
            </a:r>
            <a:r>
              <a:rPr lang="el-GR" dirty="0" smtClean="0"/>
              <a:t>φάσεων = όχι ομογενής.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5302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23" name="Τίτλος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Επιφάνεια </a:t>
            </a:r>
            <a:r>
              <a:rPr lang="el-GR" dirty="0"/>
              <a:t>Διαχωρισμού </a:t>
            </a:r>
            <a:r>
              <a:rPr lang="el-GR" sz="3200" b="0" dirty="0" smtClean="0"/>
              <a:t>(2/3</a:t>
            </a:r>
            <a:r>
              <a:rPr lang="el-GR" sz="3200" b="0" dirty="0"/>
              <a:t>)</a:t>
            </a:r>
          </a:p>
        </p:txBody>
      </p:sp>
      <p:grpSp>
        <p:nvGrpSpPr>
          <p:cNvPr id="43" name="Ομάδα 42"/>
          <p:cNvGrpSpPr/>
          <p:nvPr/>
        </p:nvGrpSpPr>
        <p:grpSpPr>
          <a:xfrm>
            <a:off x="1172820" y="1952765"/>
            <a:ext cx="5991468" cy="4428563"/>
            <a:chOff x="1172820" y="1952765"/>
            <a:chExt cx="5991468" cy="4428563"/>
          </a:xfrm>
        </p:grpSpPr>
        <p:cxnSp>
          <p:nvCxnSpPr>
            <p:cNvPr id="5" name="Ευθεία γραμμή σύνδεσης 4"/>
            <p:cNvCxnSpPr/>
            <p:nvPr/>
          </p:nvCxnSpPr>
          <p:spPr>
            <a:xfrm>
              <a:off x="1979712" y="2276872"/>
              <a:ext cx="5184576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Ευθεία γραμμή σύνδεσης 7"/>
            <p:cNvCxnSpPr/>
            <p:nvPr/>
          </p:nvCxnSpPr>
          <p:spPr>
            <a:xfrm>
              <a:off x="1979712" y="2276872"/>
              <a:ext cx="0" cy="115212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Ευθεία γραμμή σύνδεσης 9"/>
            <p:cNvCxnSpPr/>
            <p:nvPr/>
          </p:nvCxnSpPr>
          <p:spPr>
            <a:xfrm flipV="1">
              <a:off x="1979712" y="3356992"/>
              <a:ext cx="5184576" cy="7200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Ευθεία γραμμή σύνδεσης 11"/>
            <p:cNvCxnSpPr/>
            <p:nvPr/>
          </p:nvCxnSpPr>
          <p:spPr>
            <a:xfrm>
              <a:off x="7164288" y="2276872"/>
              <a:ext cx="0" cy="108012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Ευθεία γραμμή σύνδεσης 13"/>
            <p:cNvCxnSpPr/>
            <p:nvPr/>
          </p:nvCxnSpPr>
          <p:spPr>
            <a:xfrm>
              <a:off x="4355975" y="2276872"/>
              <a:ext cx="0" cy="115212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Ευθεία γραμμή σύνδεσης 15"/>
            <p:cNvCxnSpPr/>
            <p:nvPr/>
          </p:nvCxnSpPr>
          <p:spPr>
            <a:xfrm>
              <a:off x="4860032" y="2276872"/>
              <a:ext cx="0" cy="111612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Ευθεία γραμμή σύνδεσης 17"/>
            <p:cNvCxnSpPr/>
            <p:nvPr/>
          </p:nvCxnSpPr>
          <p:spPr>
            <a:xfrm>
              <a:off x="1979712" y="3861048"/>
              <a:ext cx="0" cy="201622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Ευθεία γραμμή σύνδεσης 19"/>
            <p:cNvCxnSpPr/>
            <p:nvPr/>
          </p:nvCxnSpPr>
          <p:spPr>
            <a:xfrm flipV="1">
              <a:off x="1979712" y="5805264"/>
              <a:ext cx="5184576" cy="7200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Ελεύθερη σχεδίαση 21"/>
            <p:cNvSpPr/>
            <p:nvPr/>
          </p:nvSpPr>
          <p:spPr>
            <a:xfrm>
              <a:off x="1988598" y="4589755"/>
              <a:ext cx="5131293" cy="523783"/>
            </a:xfrm>
            <a:custGeom>
              <a:avLst/>
              <a:gdLst>
                <a:gd name="connsiteX0" fmla="*/ 0 w 5131293"/>
                <a:gd name="connsiteY0" fmla="*/ 523783 h 523783"/>
                <a:gd name="connsiteX1" fmla="*/ 1287262 w 5131293"/>
                <a:gd name="connsiteY1" fmla="*/ 514905 h 523783"/>
                <a:gd name="connsiteX2" fmla="*/ 1819922 w 5131293"/>
                <a:gd name="connsiteY2" fmla="*/ 488272 h 523783"/>
                <a:gd name="connsiteX3" fmla="*/ 2334827 w 5131293"/>
                <a:gd name="connsiteY3" fmla="*/ 479395 h 523783"/>
                <a:gd name="connsiteX4" fmla="*/ 2467992 w 5131293"/>
                <a:gd name="connsiteY4" fmla="*/ 399495 h 523783"/>
                <a:gd name="connsiteX5" fmla="*/ 2636668 w 5131293"/>
                <a:gd name="connsiteY5" fmla="*/ 177554 h 523783"/>
                <a:gd name="connsiteX6" fmla="*/ 2849732 w 5131293"/>
                <a:gd name="connsiteY6" fmla="*/ 35511 h 523783"/>
                <a:gd name="connsiteX7" fmla="*/ 3062796 w 5131293"/>
                <a:gd name="connsiteY7" fmla="*/ 35511 h 523783"/>
                <a:gd name="connsiteX8" fmla="*/ 5131293 w 5131293"/>
                <a:gd name="connsiteY8" fmla="*/ 0 h 52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31293" h="523783">
                  <a:moveTo>
                    <a:pt x="0" y="523783"/>
                  </a:moveTo>
                  <a:lnTo>
                    <a:pt x="1287262" y="514905"/>
                  </a:lnTo>
                  <a:cubicBezTo>
                    <a:pt x="1590582" y="508986"/>
                    <a:pt x="1645328" y="494190"/>
                    <a:pt x="1819922" y="488272"/>
                  </a:cubicBezTo>
                  <a:cubicBezTo>
                    <a:pt x="1994516" y="482354"/>
                    <a:pt x="2226815" y="494191"/>
                    <a:pt x="2334827" y="479395"/>
                  </a:cubicBezTo>
                  <a:cubicBezTo>
                    <a:pt x="2442839" y="464599"/>
                    <a:pt x="2417685" y="449802"/>
                    <a:pt x="2467992" y="399495"/>
                  </a:cubicBezTo>
                  <a:cubicBezTo>
                    <a:pt x="2518299" y="349188"/>
                    <a:pt x="2573045" y="238218"/>
                    <a:pt x="2636668" y="177554"/>
                  </a:cubicBezTo>
                  <a:cubicBezTo>
                    <a:pt x="2700291" y="116890"/>
                    <a:pt x="2778711" y="59185"/>
                    <a:pt x="2849732" y="35511"/>
                  </a:cubicBezTo>
                  <a:cubicBezTo>
                    <a:pt x="2920753" y="11837"/>
                    <a:pt x="3062796" y="35511"/>
                    <a:pt x="3062796" y="35511"/>
                  </a:cubicBezTo>
                  <a:lnTo>
                    <a:pt x="5131293" y="0"/>
                  </a:lnTo>
                </a:path>
              </a:pathLst>
            </a:cu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25" name="Ευθεία γραμμή σύνδεσης 24"/>
            <p:cNvCxnSpPr/>
            <p:nvPr/>
          </p:nvCxnSpPr>
          <p:spPr>
            <a:xfrm>
              <a:off x="4355975" y="3429000"/>
              <a:ext cx="0" cy="2448272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Ευθεία γραμμή σύνδεσης 27"/>
            <p:cNvCxnSpPr/>
            <p:nvPr/>
          </p:nvCxnSpPr>
          <p:spPr>
            <a:xfrm>
              <a:off x="4860032" y="3392996"/>
              <a:ext cx="0" cy="2448272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2696684" y="2529770"/>
              <a:ext cx="9215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Φάση Α</a:t>
              </a:r>
            </a:p>
            <a:p>
              <a:pPr algn="ctr"/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ΛΑΔΙ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74793" y="2511768"/>
              <a:ext cx="9135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Φάση Β</a:t>
              </a:r>
            </a:p>
            <a:p>
              <a:pPr algn="ctr"/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ΝΕΡΟ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368823" y="2407036"/>
              <a:ext cx="461665" cy="870944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Φάση Φ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34" name="Ευθύγραμμο βέλος σύνδεσης 33"/>
            <p:cNvCxnSpPr/>
            <p:nvPr/>
          </p:nvCxnSpPr>
          <p:spPr>
            <a:xfrm flipV="1">
              <a:off x="1691680" y="4041068"/>
              <a:ext cx="0" cy="122413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1172820" y="3491716"/>
              <a:ext cx="1213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Πυκνότητα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891602" y="5859201"/>
              <a:ext cx="11568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απόσταση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38" name="Ευθύγραμμο βέλος σύνδεσης 37"/>
            <p:cNvCxnSpPr/>
            <p:nvPr/>
          </p:nvCxnSpPr>
          <p:spPr>
            <a:xfrm>
              <a:off x="4599655" y="6381328"/>
              <a:ext cx="252023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4140961" y="1952765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α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735149" y="195611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δ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055051" y="3347376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β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830488" y="3307050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γ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195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late1">
  <a:themeElements>
    <a:clrScheme name="Προσαρμοσμένο 18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10">
  <a:themeElements>
    <a:clrScheme name="Προσαρμοσμένο 17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temlate1</Template>
  <TotalTime>196</TotalTime>
  <Words>1617</Words>
  <Application>Microsoft Office PowerPoint</Application>
  <PresentationFormat>Προβολή στην οθόνη (4:3)</PresentationFormat>
  <Paragraphs>286</Paragraphs>
  <Slides>35</Slides>
  <Notes>16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35</vt:i4>
      </vt:variant>
    </vt:vector>
  </HeadingPairs>
  <TitlesOfParts>
    <vt:vector size="37" baseType="lpstr">
      <vt:lpstr>temlate1</vt:lpstr>
      <vt:lpstr>OC_template_10</vt:lpstr>
      <vt:lpstr>Κοσμητολογία Ι - Θ</vt:lpstr>
      <vt:lpstr>Ορισμός καλλυντικού προϊόντος</vt:lpstr>
      <vt:lpstr>Βασικά πεδία Κοσμητολογίας</vt:lpstr>
      <vt:lpstr>Παρασκευή γαλακτώματος</vt:lpstr>
      <vt:lpstr>Απεικόνιση της μικροτοπογραφίας του δέρματος  Αποτελεσματικότητα Καλλυντικών Προϊόντων </vt:lpstr>
      <vt:lpstr>Σύστημα (1/2)</vt:lpstr>
      <vt:lpstr>Σύστημα (2/2)</vt:lpstr>
      <vt:lpstr>Επιφάνεια Διαχωρισμού (1/3)</vt:lpstr>
      <vt:lpstr>Επιφάνεια Διαχωρισμού (2/3)</vt:lpstr>
      <vt:lpstr>Επιφάνεια Διαχωρισμού (3/3)</vt:lpstr>
      <vt:lpstr>Επιφάνειες Διαχωρισμού</vt:lpstr>
      <vt:lpstr>Υγρές επιφάνειες διαχωρισμού</vt:lpstr>
      <vt:lpstr>Τάση επιφάνειας διαχωρισμού ή μεσεπιφανειακή τάση (Surface Tension) (1/2)</vt:lpstr>
      <vt:lpstr>Τάση επιφάνειας διαχωρισμού ή μεσεπιφανειακή τάση (Surface Tension) (2/2)</vt:lpstr>
      <vt:lpstr>Μέθοδοι μέτρησης μεσεπιφανειακής τάσης</vt:lpstr>
      <vt:lpstr>Μέθοδος του δακτυλίου</vt:lpstr>
      <vt:lpstr>Μέθοδος του τριχοειδούς σωλήνα (1/2)</vt:lpstr>
      <vt:lpstr>Μέθοδος του τριχοειδούς σωλήνα (2/2)</vt:lpstr>
      <vt:lpstr>Μέθοδος βάρους σταγόνας (1/2)</vt:lpstr>
      <vt:lpstr>Μέθοδος βάρους σταγόνας (2/2)</vt:lpstr>
      <vt:lpstr>Ελεύθερη επιφανειακή ενέργεια</vt:lpstr>
      <vt:lpstr>Επιφανειακοενεργές ουσίες (1/4)</vt:lpstr>
      <vt:lpstr>Επιφανειακοενεργές ουσίες (2/4)</vt:lpstr>
      <vt:lpstr>Επιφανειακοενεργές ουσίες (3/4)</vt:lpstr>
      <vt:lpstr>Επιφανειακοενεργές ουσίες (4/4)</vt:lpstr>
      <vt:lpstr>Υδροφιλική-Λιποφιλική Ισορροπία (ΗLB)</vt:lpstr>
      <vt:lpstr>Ταξινόμηση επιφανειακοενεργών ουσιών ανάλογα με την τιμή ΗLB</vt:lpstr>
      <vt:lpstr>Ταξινόμηση επιφανειακοενεργών ουσιών ανάλογα με τη χημική δομή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Κοσμητολογία Ι - Θ</dc:title>
  <dc:creator>opencourses@teiath.gr</dc:creator>
  <cp:lastModifiedBy>natasakar new</cp:lastModifiedBy>
  <cp:revision>84</cp:revision>
  <dcterms:created xsi:type="dcterms:W3CDTF">2014-11-17T10:30:06Z</dcterms:created>
  <dcterms:modified xsi:type="dcterms:W3CDTF">2015-02-13T13:05:12Z</dcterms:modified>
</cp:coreProperties>
</file>