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17"/>
  </p:notesMasterIdLst>
  <p:handoutMasterIdLst>
    <p:handoutMasterId r:id="rId218"/>
  </p:handoutMasterIdLst>
  <p:sldIdLst>
    <p:sldId id="256" r:id="rId4"/>
    <p:sldId id="272" r:id="rId5"/>
    <p:sldId id="273" r:id="rId6"/>
    <p:sldId id="274" r:id="rId7"/>
    <p:sldId id="275" r:id="rId8"/>
    <p:sldId id="276" r:id="rId9"/>
    <p:sldId id="277" r:id="rId10"/>
    <p:sldId id="278" r:id="rId11"/>
    <p:sldId id="426" r:id="rId12"/>
    <p:sldId id="279" r:id="rId13"/>
    <p:sldId id="280" r:id="rId14"/>
    <p:sldId id="427" r:id="rId15"/>
    <p:sldId id="281" r:id="rId16"/>
    <p:sldId id="282" r:id="rId17"/>
    <p:sldId id="428" r:id="rId18"/>
    <p:sldId id="283" r:id="rId19"/>
    <p:sldId id="429" r:id="rId20"/>
    <p:sldId id="284" r:id="rId21"/>
    <p:sldId id="430" r:id="rId22"/>
    <p:sldId id="285" r:id="rId23"/>
    <p:sldId id="286" r:id="rId24"/>
    <p:sldId id="287" r:id="rId25"/>
    <p:sldId id="288" r:id="rId26"/>
    <p:sldId id="289" r:id="rId27"/>
    <p:sldId id="290" r:id="rId28"/>
    <p:sldId id="431" r:id="rId29"/>
    <p:sldId id="291" r:id="rId30"/>
    <p:sldId id="292" r:id="rId31"/>
    <p:sldId id="432" r:id="rId32"/>
    <p:sldId id="293" r:id="rId33"/>
    <p:sldId id="294" r:id="rId34"/>
    <p:sldId id="433" r:id="rId35"/>
    <p:sldId id="295" r:id="rId36"/>
    <p:sldId id="296" r:id="rId37"/>
    <p:sldId id="297" r:id="rId38"/>
    <p:sldId id="298" r:id="rId39"/>
    <p:sldId id="299" r:id="rId40"/>
    <p:sldId id="300" r:id="rId41"/>
    <p:sldId id="434" r:id="rId42"/>
    <p:sldId id="301" r:id="rId43"/>
    <p:sldId id="302" r:id="rId44"/>
    <p:sldId id="303" r:id="rId45"/>
    <p:sldId id="304" r:id="rId46"/>
    <p:sldId id="305" r:id="rId47"/>
    <p:sldId id="306" r:id="rId48"/>
    <p:sldId id="307" r:id="rId49"/>
    <p:sldId id="308" r:id="rId50"/>
    <p:sldId id="309" r:id="rId51"/>
    <p:sldId id="435" r:id="rId52"/>
    <p:sldId id="310" r:id="rId53"/>
    <p:sldId id="311" r:id="rId54"/>
    <p:sldId id="312" r:id="rId55"/>
    <p:sldId id="313" r:id="rId56"/>
    <p:sldId id="314" r:id="rId57"/>
    <p:sldId id="436" r:id="rId58"/>
    <p:sldId id="315" r:id="rId59"/>
    <p:sldId id="316" r:id="rId60"/>
    <p:sldId id="317" r:id="rId61"/>
    <p:sldId id="437" r:id="rId62"/>
    <p:sldId id="318" r:id="rId63"/>
    <p:sldId id="319" r:id="rId64"/>
    <p:sldId id="320" r:id="rId65"/>
    <p:sldId id="321" r:id="rId66"/>
    <p:sldId id="438" r:id="rId67"/>
    <p:sldId id="322" r:id="rId68"/>
    <p:sldId id="323" r:id="rId69"/>
    <p:sldId id="439" r:id="rId70"/>
    <p:sldId id="324" r:id="rId71"/>
    <p:sldId id="325" r:id="rId72"/>
    <p:sldId id="326" r:id="rId73"/>
    <p:sldId id="440" r:id="rId74"/>
    <p:sldId id="327" r:id="rId75"/>
    <p:sldId id="328" r:id="rId76"/>
    <p:sldId id="329" r:id="rId77"/>
    <p:sldId id="330" r:id="rId78"/>
    <p:sldId id="441" r:id="rId79"/>
    <p:sldId id="331" r:id="rId80"/>
    <p:sldId id="442"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476" r:id="rId109"/>
    <p:sldId id="359" r:id="rId110"/>
    <p:sldId id="360" r:id="rId111"/>
    <p:sldId id="443" r:id="rId112"/>
    <p:sldId id="361" r:id="rId113"/>
    <p:sldId id="444" r:id="rId114"/>
    <p:sldId id="362" r:id="rId115"/>
    <p:sldId id="445" r:id="rId116"/>
    <p:sldId id="363" r:id="rId117"/>
    <p:sldId id="446" r:id="rId118"/>
    <p:sldId id="364" r:id="rId119"/>
    <p:sldId id="447" r:id="rId120"/>
    <p:sldId id="448" r:id="rId121"/>
    <p:sldId id="365" r:id="rId122"/>
    <p:sldId id="449" r:id="rId123"/>
    <p:sldId id="450" r:id="rId124"/>
    <p:sldId id="366" r:id="rId125"/>
    <p:sldId id="367" r:id="rId126"/>
    <p:sldId id="451" r:id="rId127"/>
    <p:sldId id="368" r:id="rId128"/>
    <p:sldId id="369" r:id="rId129"/>
    <p:sldId id="370" r:id="rId130"/>
    <p:sldId id="371" r:id="rId131"/>
    <p:sldId id="372" r:id="rId132"/>
    <p:sldId id="373" r:id="rId133"/>
    <p:sldId id="374" r:id="rId134"/>
    <p:sldId id="452" r:id="rId135"/>
    <p:sldId id="375" r:id="rId136"/>
    <p:sldId id="376" r:id="rId137"/>
    <p:sldId id="377" r:id="rId138"/>
    <p:sldId id="453" r:id="rId139"/>
    <p:sldId id="378" r:id="rId140"/>
    <p:sldId id="454" r:id="rId141"/>
    <p:sldId id="379" r:id="rId142"/>
    <p:sldId id="380" r:id="rId143"/>
    <p:sldId id="381" r:id="rId144"/>
    <p:sldId id="382" r:id="rId145"/>
    <p:sldId id="383" r:id="rId146"/>
    <p:sldId id="384" r:id="rId147"/>
    <p:sldId id="455" r:id="rId148"/>
    <p:sldId id="385" r:id="rId149"/>
    <p:sldId id="386" r:id="rId150"/>
    <p:sldId id="387" r:id="rId151"/>
    <p:sldId id="456" r:id="rId152"/>
    <p:sldId id="388" r:id="rId153"/>
    <p:sldId id="389" r:id="rId154"/>
    <p:sldId id="457" r:id="rId155"/>
    <p:sldId id="390" r:id="rId156"/>
    <p:sldId id="458" r:id="rId157"/>
    <p:sldId id="391" r:id="rId158"/>
    <p:sldId id="459" r:id="rId159"/>
    <p:sldId id="392" r:id="rId160"/>
    <p:sldId id="460" r:id="rId161"/>
    <p:sldId id="461" r:id="rId162"/>
    <p:sldId id="393" r:id="rId163"/>
    <p:sldId id="394" r:id="rId164"/>
    <p:sldId id="395" r:id="rId165"/>
    <p:sldId id="462" r:id="rId166"/>
    <p:sldId id="396" r:id="rId167"/>
    <p:sldId id="397" r:id="rId168"/>
    <p:sldId id="463" r:id="rId169"/>
    <p:sldId id="464" r:id="rId170"/>
    <p:sldId id="398" r:id="rId171"/>
    <p:sldId id="399" r:id="rId172"/>
    <p:sldId id="465" r:id="rId173"/>
    <p:sldId id="400" r:id="rId174"/>
    <p:sldId id="401" r:id="rId175"/>
    <p:sldId id="466" r:id="rId176"/>
    <p:sldId id="402" r:id="rId177"/>
    <p:sldId id="403" r:id="rId178"/>
    <p:sldId id="467" r:id="rId179"/>
    <p:sldId id="404" r:id="rId180"/>
    <p:sldId id="405" r:id="rId181"/>
    <p:sldId id="406" r:id="rId182"/>
    <p:sldId id="407" r:id="rId183"/>
    <p:sldId id="468" r:id="rId184"/>
    <p:sldId id="408" r:id="rId185"/>
    <p:sldId id="409" r:id="rId186"/>
    <p:sldId id="469" r:id="rId187"/>
    <p:sldId id="410" r:id="rId188"/>
    <p:sldId id="411" r:id="rId189"/>
    <p:sldId id="470" r:id="rId190"/>
    <p:sldId id="412" r:id="rId191"/>
    <p:sldId id="471" r:id="rId192"/>
    <p:sldId id="413" r:id="rId193"/>
    <p:sldId id="472" r:id="rId194"/>
    <p:sldId id="414" r:id="rId195"/>
    <p:sldId id="415" r:id="rId196"/>
    <p:sldId id="416" r:id="rId197"/>
    <p:sldId id="473" r:id="rId198"/>
    <p:sldId id="417" r:id="rId199"/>
    <p:sldId id="418" r:id="rId200"/>
    <p:sldId id="474" r:id="rId201"/>
    <p:sldId id="419" r:id="rId202"/>
    <p:sldId id="420" r:id="rId203"/>
    <p:sldId id="475" r:id="rId204"/>
    <p:sldId id="421" r:id="rId205"/>
    <p:sldId id="422" r:id="rId206"/>
    <p:sldId id="423" r:id="rId207"/>
    <p:sldId id="424" r:id="rId208"/>
    <p:sldId id="425" r:id="rId209"/>
    <p:sldId id="257" r:id="rId210"/>
    <p:sldId id="262" r:id="rId211"/>
    <p:sldId id="264" r:id="rId212"/>
    <p:sldId id="267" r:id="rId213"/>
    <p:sldId id="268" r:id="rId214"/>
    <p:sldId id="269" r:id="rId215"/>
    <p:sldId id="270" r:id="rId216"/>
  </p:sldIdLst>
  <p:sldSz cx="9144000" cy="6858000" type="screen4x3"/>
  <p:notesSz cx="7104063" cy="10234613"/>
  <p:custDataLst>
    <p:tags r:id="rId21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notesMaster" Target="notesMasters/notesMaster1.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13" Type="http://schemas.openxmlformats.org/officeDocument/2006/relationships/slide" Target="slides/slide10.xml"/><Relationship Id="rId109" Type="http://schemas.openxmlformats.org/officeDocument/2006/relationships/slide" Target="slides/slide106.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handoutMaster" Target="handoutMasters/handoutMaster1.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tags" Target="tags/tag1.xml"/><Relationship Id="rId3" Type="http://schemas.openxmlformats.org/officeDocument/2006/relationships/slideMaster" Target="slideMasters/slideMaster3.xml"/><Relationship Id="rId214" Type="http://schemas.openxmlformats.org/officeDocument/2006/relationships/slide" Target="slides/slide21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viewProps" Target="viewProps.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theme" Target="theme/theme1.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slide" Target="slides/slide199.xml"/><Relationship Id="rId223" Type="http://schemas.openxmlformats.org/officeDocument/2006/relationships/tableStyles" Target="tableStyles.xml"/><Relationship Id="rId18" Type="http://schemas.openxmlformats.org/officeDocument/2006/relationships/slide" Target="slides/slide15.xml"/><Relationship Id="rId39" Type="http://schemas.openxmlformats.org/officeDocument/2006/relationships/slide" Target="slides/slide36.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 Type="http://schemas.openxmlformats.org/officeDocument/2006/relationships/slideMaster" Target="slideMasters/slideMaster2.xml"/><Relationship Id="rId29" Type="http://schemas.openxmlformats.org/officeDocument/2006/relationships/slide" Target="slides/slide26.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23390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3664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252508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17489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44186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208</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Diagram_of_the_human_heart_(cropped)_el.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ad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ommons.wikimedia.org/w/index.php?title=User:Emilyguitar&amp;action=edit&amp;redlink=1" TargetMode="External"/><Relationship Id="rId4" Type="http://schemas.openxmlformats.org/officeDocument/2006/relationships/hyperlink" Target="http://commons.wikimedia.org/wiki/File:Circulation_of_Blood_Through_the_Heart.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alumet" TargetMode="External"/><Relationship Id="rId4" Type="http://schemas.openxmlformats.org/officeDocument/2006/relationships/hyperlink" Target="http://commons.wikimedia.org/wiki/File:ECG_Principle_fast.gi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commons.wikimedia.org/wiki/File:SinusRhythmLabels.sv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commons.wikimedia.org/wiki/User:Atom_cz"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ilvia3" TargetMode="External"/><Relationship Id="rId4" Type="http://schemas.openxmlformats.org/officeDocument/2006/relationships/hyperlink" Target="http://commons.wikimedia.org/wiki/File:Action_potential_ventr_myocyte.gi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17</a:t>
            </a:r>
            <a:r>
              <a:rPr lang="el-GR" sz="2600" dirty="0" smtClean="0"/>
              <a:t>:</a:t>
            </a:r>
            <a:r>
              <a:rPr lang="en-US" sz="2600" dirty="0" smtClean="0"/>
              <a:t> </a:t>
            </a:r>
            <a:r>
              <a:rPr lang="el-GR" sz="2600" dirty="0" smtClean="0"/>
              <a:t>Καρδιααγγειακό σύστημα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R="0" lvl="0">
              <a:lnSpc>
                <a:spcPct val="115000"/>
              </a:lnSpc>
              <a:spcBef>
                <a:spcPts val="0"/>
              </a:spcBef>
              <a:spcAft>
                <a:spcPts val="1000"/>
              </a:spcAft>
              <a:tabLst>
                <a:tab pos="457200" algn="l"/>
              </a:tabLst>
            </a:pPr>
            <a:r>
              <a:rPr lang="el-GR" sz="3600" b="1" dirty="0" smtClean="0">
                <a:solidFill>
                  <a:schemeClr val="tx2"/>
                </a:solidFill>
                <a:ea typeface="Times New Roman"/>
                <a:cs typeface="Times New Roman"/>
              </a:rPr>
              <a:t>Χάλαση </a:t>
            </a:r>
            <a:r>
              <a:rPr lang="el-GR" sz="3600" b="1" dirty="0">
                <a:solidFill>
                  <a:schemeClr val="tx2"/>
                </a:solidFill>
                <a:ea typeface="Times New Roman"/>
                <a:cs typeface="Times New Roman"/>
              </a:rPr>
              <a:t>του </a:t>
            </a:r>
            <a:r>
              <a:rPr lang="el-GR" sz="3600" b="1" dirty="0" smtClean="0">
                <a:solidFill>
                  <a:schemeClr val="tx2"/>
                </a:solidFill>
                <a:ea typeface="Times New Roman"/>
                <a:cs typeface="Times New Roman"/>
              </a:rPr>
              <a:t>μυοκαρδίου</a:t>
            </a:r>
            <a:endParaRPr lang="en-US" sz="3600" dirty="0">
              <a:solidFill>
                <a:schemeClr val="tx2"/>
              </a:solidFill>
            </a:endParaRPr>
          </a:p>
        </p:txBody>
      </p:sp>
      <p:sp>
        <p:nvSpPr>
          <p:cNvPr id="3" name="Θέση περιεχομένου 2"/>
          <p:cNvSpPr>
            <a:spLocks noGrp="1"/>
          </p:cNvSpPr>
          <p:nvPr>
            <p:ph idx="1"/>
          </p:nvPr>
        </p:nvSpPr>
        <p:spPr/>
        <p:txBody>
          <a:bodyPr/>
          <a:lstStyle/>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Η χάλαση ακολουθεί την συστολή, μετά το πέρας της εκπόλωσης. </a:t>
            </a:r>
            <a:endParaRPr lang="en-US" dirty="0" smtClean="0">
              <a:solidFill>
                <a:srgbClr val="000000"/>
              </a:solidFill>
              <a:ea typeface="Times New Roman"/>
              <a:cs typeface="Times New Roman"/>
            </a:endParaRPr>
          </a:p>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Στην </a:t>
            </a:r>
            <a:r>
              <a:rPr lang="el-GR" dirty="0">
                <a:solidFill>
                  <a:srgbClr val="000000"/>
                </a:solidFill>
                <a:ea typeface="Times New Roman"/>
                <a:cs typeface="Times New Roman"/>
              </a:rPr>
              <a:t>χάλαση, το ασβέστιο αποσυνδέεται από την τροπονίνη, αίρει δε η τροπομυοσίνη την σύζευξη ακτίνης-μυοσίνης και επαναφέρει το αρχικό μέγεθος των καρδιακών ινών.</a:t>
            </a:r>
            <a:endParaRPr lang="en-US" dirty="0" smtClean="0">
              <a:effectLst/>
              <a:latin typeface="Times New Roman"/>
              <a:ea typeface="Times New Roman"/>
              <a:cs typeface="Times New Roman"/>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0505510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Ηλεκτροκαρδιογράφημα</a:t>
            </a:r>
            <a:endParaRPr lang="en-US" dirty="0">
              <a:solidFill>
                <a:schemeClr val="tx2"/>
              </a:solidFill>
            </a:endParaRPr>
          </a:p>
        </p:txBody>
      </p:sp>
      <p:sp>
        <p:nvSpPr>
          <p:cNvPr id="3" name="Θέση περιεχομένου 2"/>
          <p:cNvSpPr>
            <a:spLocks noGrp="1"/>
          </p:cNvSpPr>
          <p:nvPr>
            <p:ph idx="1"/>
          </p:nvPr>
        </p:nvSpPr>
        <p:spPr>
          <a:xfrm>
            <a:off x="457200" y="1196752"/>
            <a:ext cx="8435280" cy="5661248"/>
          </a:xfrm>
        </p:spPr>
        <p:txBody>
          <a:bodyPr>
            <a:noAutofit/>
          </a:bodyPr>
          <a:lstStyle/>
          <a:p>
            <a:pPr>
              <a:lnSpc>
                <a:spcPct val="110000"/>
              </a:lnSpc>
              <a:spcBef>
                <a:spcPts val="900"/>
              </a:spcBef>
            </a:pPr>
            <a:r>
              <a:rPr lang="el-GR" dirty="0"/>
              <a:t>Το χαρακτηριστικό εύρημα του οξέος εμφράγματος του μυοκαρδίου είναι η ανάσπαση του ST διαστήματος, τις πρώτες ώρες, η οποία με την πάροδο του χρόνου υποχωρεί και σταδιακά εμφανίζονται τα  κύματα Q της νεκρώσεως, που μπορεί να παραμείνουν έφορου ζωής.</a:t>
            </a:r>
            <a:endParaRPr lang="en-US" dirty="0"/>
          </a:p>
          <a:p>
            <a:pPr>
              <a:lnSpc>
                <a:spcPct val="110000"/>
              </a:lnSpc>
              <a:spcBef>
                <a:spcPts val="900"/>
              </a:spcBef>
            </a:pPr>
            <a:r>
              <a:rPr lang="el-GR" dirty="0"/>
              <a:t>Σε έμφραγμα του κατώτερου τοιχώματος τα ηλεκτροκαρδιογραφικά ευρήματα παρατηρούνται στις απαγωγές ΙΙ, ΙΙΙ και AVF και σε πρόσθιο έμφραγμα στις απαγωγές V1-V6, σε πλάγιο έμφραγμα στις απαγωγές I, AVL,V5,V6, ενώ στο οπίσθιο έμφραγμα στις απαγωγές V1-V3.</a:t>
            </a:r>
            <a:endParaRPr lang="en-US" dirty="0"/>
          </a:p>
          <a:p>
            <a:pPr>
              <a:lnSpc>
                <a:spcPct val="110000"/>
              </a:lnSpc>
              <a:spcBef>
                <a:spcPts val="900"/>
              </a:spcBef>
            </a:pPr>
            <a:r>
              <a:rPr lang="el-GR" dirty="0"/>
              <a:t>Η ανάσπαση του τμήματος του ST διακρίνει το οξύ έμφραγμα του μυοκαρδίου με ανάσπαση του </a:t>
            </a:r>
            <a:r>
              <a:rPr lang="en-US" dirty="0"/>
              <a:t>ST </a:t>
            </a:r>
            <a:r>
              <a:rPr lang="el-GR" dirty="0"/>
              <a:t>και το οξύ έμφραγμα μυοκαρδίου χωρίς ανύψωση του ST. Το τελευταίο διαγιγνώσκεται  όταν ανυψώνονται τα καρδιακά ένζυμα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2964864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smtClean="0">
                <a:solidFill>
                  <a:schemeClr val="tx2"/>
                </a:solidFill>
              </a:rPr>
              <a:t>Ηλεκτροκαρδιογράφημα επί εμφράγματος</a:t>
            </a:r>
            <a:endParaRPr lang="en-US" dirty="0">
              <a:solidFill>
                <a:schemeClr val="tx2"/>
              </a:solidFill>
            </a:endParaRPr>
          </a:p>
        </p:txBody>
      </p:sp>
      <p:pic>
        <p:nvPicPr>
          <p:cNvPr id="4" name="Θέση περιεχομένου 3" descr="http://www.incardiology.gr/pathiseis_stefaniaia/images/ST-Q.jpg"/>
          <p:cNvPicPr>
            <a:picLocks noGrp="1"/>
          </p:cNvPicPr>
          <p:nvPr>
            <p:ph idx="1"/>
          </p:nvPr>
        </p:nvPicPr>
        <p:blipFill>
          <a:blip r:embed="rId2" cstate="print"/>
          <a:stretch>
            <a:fillRect/>
          </a:stretch>
        </p:blipFill>
        <p:spPr bwMode="auto">
          <a:xfrm>
            <a:off x="977900" y="2047081"/>
            <a:ext cx="7188200" cy="3340100"/>
          </a:xfrm>
          <a:prstGeom prst="rect">
            <a:avLst/>
          </a:prstGeom>
          <a:noFill/>
          <a:ln w="9525">
            <a:solidFill>
              <a:schemeClr val="tx1"/>
            </a:solid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38440801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Ένζυμα του </a:t>
            </a:r>
            <a:r>
              <a:rPr lang="el-GR" b="1" dirty="0" smtClean="0">
                <a:solidFill>
                  <a:schemeClr val="tx2"/>
                </a:solidFill>
              </a:rPr>
              <a:t>ορού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Από το μυοκάρδιο που υφίσταται νέκρωση απελευθερώνονται ένζυμα. Έτσι στο περιφερικό αίμα μπορεί να βρεθεί αύξηση των ένζυμων του μυοκαρδίου. Τα ένζυμα που συνήθως χρησιμοποιούνται είναι η καρδιακή τροπονίνη (</a:t>
            </a:r>
            <a:r>
              <a:rPr lang="en-US" dirty="0"/>
              <a:t>CTNI</a:t>
            </a:r>
            <a:r>
              <a:rPr lang="el-GR" dirty="0"/>
              <a:t>),</a:t>
            </a:r>
            <a:r>
              <a:rPr lang="en-US" dirty="0"/>
              <a:t> </a:t>
            </a:r>
            <a:r>
              <a:rPr lang="el-GR" dirty="0"/>
              <a:t>η κρεατινοφωσφοκινάση (CK) και ιδιαίτερα το μυοκαρδιακό κλάσμα της MB (</a:t>
            </a:r>
            <a:r>
              <a:rPr lang="en-US" dirty="0"/>
              <a:t>CK</a:t>
            </a:r>
            <a:r>
              <a:rPr lang="el-GR" dirty="0"/>
              <a:t>-</a:t>
            </a:r>
            <a:r>
              <a:rPr lang="en-US" dirty="0"/>
              <a:t>MB</a:t>
            </a:r>
            <a:r>
              <a:rPr lang="el-GR" dirty="0"/>
              <a:t>), η οξαλοξεική (SGOT) και γλουταμινική (SGPT) τρανσαμινάση και η γαλακτική δεϋδρογενάση</a:t>
            </a:r>
            <a:r>
              <a:rPr lang="en-US" dirty="0"/>
              <a:t> </a:t>
            </a:r>
            <a:r>
              <a:rPr lang="el-GR" dirty="0"/>
              <a:t>(LDH).</a:t>
            </a:r>
            <a:endParaRPr lang="en-US" dirty="0"/>
          </a:p>
          <a:p>
            <a:r>
              <a:rPr lang="el-GR" dirty="0"/>
              <a:t>Η καρδιακή τροπονίνη Τ και Ι και η καρδιακή CK-</a:t>
            </a:r>
            <a:r>
              <a:rPr lang="en-US" dirty="0"/>
              <a:t>MB</a:t>
            </a:r>
            <a:r>
              <a:rPr lang="el-GR" dirty="0"/>
              <a:t> είναι τα πιο ευαίσθητα και ειδικά ένζυμα για τη διάγνωση του εμφράγματος. Τα υπόλοιπα ένζυμα δεν χρησιμοποιούνται.</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4498267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Ένζυμα του ορού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a:xfrm>
            <a:off x="457200" y="1196752"/>
            <a:ext cx="8507288" cy="5661248"/>
          </a:xfrm>
        </p:spPr>
        <p:txBody>
          <a:bodyPr>
            <a:normAutofit/>
          </a:bodyPr>
          <a:lstStyle/>
          <a:p>
            <a:pPr>
              <a:lnSpc>
                <a:spcPct val="110000"/>
              </a:lnSpc>
              <a:spcBef>
                <a:spcPts val="900"/>
              </a:spcBef>
            </a:pPr>
            <a:r>
              <a:rPr lang="el-GR" dirty="0"/>
              <a:t>Τα επίπεδα της CK-ΜΒ συνεχώς αυξανόμενα εμφανίζονται 4-6 ώρες μετά την έναρξη της νέκρωσης, με κορύφωση μετά 24 ώρες και προοδευτική μείωση τις επόμενες 3-4 ημέρες. Η αξία της όμως κλονίζεται από το γεγονός ότι δεν έχει πολύ υψηλή ειδικότητα και μπορεί να βρεθεί και σε άλλες παθολογικές καταστάσεις.</a:t>
            </a:r>
            <a:endParaRPr lang="en-US" dirty="0"/>
          </a:p>
          <a:p>
            <a:pPr>
              <a:lnSpc>
                <a:spcPct val="110000"/>
              </a:lnSpc>
              <a:spcBef>
                <a:spcPts val="900"/>
              </a:spcBef>
            </a:pPr>
            <a:r>
              <a:rPr lang="el-GR" dirty="0"/>
              <a:t>Για τους λόγους αυτούς σήμερα χρησιμοποιούνται μόνο οι καρδιακές τροπονίνες και μόνο η </a:t>
            </a:r>
            <a:r>
              <a:rPr lang="en-US" dirty="0"/>
              <a:t>I</a:t>
            </a:r>
            <a:r>
              <a:rPr lang="el-GR" dirty="0"/>
              <a:t>, που είναι ένζυμα που προέρχονται μόνο από τη καρδιά και ως εκ τούτου έχουν υψηλή ειδικότητα. Η παρουσία τους μπορεί να διαπιστωθεί ακόμη και 15 ημέρες μετά το έμφραγμα του μυοκαρδίου και ανευρίσκονται ακόμη και επί επαναιμάτωσης μετά θρομβόλυση του νεκρωθέντος τμήματος.</a:t>
            </a:r>
            <a:endParaRPr lang="en-US" dirty="0"/>
          </a:p>
          <a:p>
            <a:pPr>
              <a:lnSpc>
                <a:spcPct val="110000"/>
              </a:lnSpc>
              <a:spcBef>
                <a:spcPts val="900"/>
              </a:spcBef>
            </a:pPr>
            <a:r>
              <a:rPr lang="el-GR" dirty="0"/>
              <a:t>Αν μετά από οκτάωρη παρατήρηση δεν επισημανθούν αυξήσεις ενζύμων και δεν υπάρχουν ηλεκτροκαρδιογραφικές μεταβολές με πιθανότητα 99% δεν υπάρχει έμφραγμα μυοκαρδίου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31122112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Ανώδυνο έμφραγμα </a:t>
            </a:r>
            <a:r>
              <a:rPr lang="el-GR" b="1" dirty="0" smtClean="0">
                <a:solidFill>
                  <a:schemeClr val="tx2"/>
                </a:solidFill>
              </a:rPr>
              <a:t>μυοκαρδίου</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Κατά το οξύ έμφραγμα του μυοκαρδίου, ο πόνος είναι συνήθως, αλλά όχι πάντα, πιο σοβαρός και συνοδεύεται συχνότερα από αίσθημα επικείμενου θανάτου. </a:t>
            </a:r>
            <a:endParaRPr lang="el-GR" dirty="0" smtClean="0"/>
          </a:p>
          <a:p>
            <a:r>
              <a:rPr lang="el-GR" dirty="0" smtClean="0"/>
              <a:t>Παρά </a:t>
            </a:r>
            <a:r>
              <a:rPr lang="el-GR" dirty="0"/>
              <a:t>την υπερβολική βαρύτητα της ισχαιμίας, που χαρακτηρίζει το έμφραγμα του μυοκαρδίου, περίπου το 34% των οξέων εμφραγμάτων του μυοκαρδίου δεν συνδέονταν με πόνο ο οποίος μπορούσε να αναγνωριστεί από τον ασθενή. </a:t>
            </a:r>
            <a:endParaRPr lang="el-GR" dirty="0" smtClean="0"/>
          </a:p>
          <a:p>
            <a:r>
              <a:rPr lang="el-GR" dirty="0" smtClean="0"/>
              <a:t>Το </a:t>
            </a:r>
            <a:r>
              <a:rPr lang="el-GR" dirty="0"/>
              <a:t>ποσοστό ανώδυνων εμφραγμάτων του μυοκαρδίου ήταν υψηλότερο σε διαβητικούς και υπερτασικούς ασθενείς. Στους άνδρες, αλλά όχι και στις γυναίκες, υπήρχε μία τάση αύξησης του ποσοστού ανώδυνων εμφραγμάτων ανάλογα με την ηλικία.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23797743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Θεραπεία </a:t>
            </a:r>
            <a:r>
              <a:rPr lang="el-GR" b="1" dirty="0">
                <a:solidFill>
                  <a:schemeClr val="tx2"/>
                </a:solidFill>
              </a:rPr>
              <a:t>του οξέος εμφράγματος του </a:t>
            </a:r>
            <a:r>
              <a:rPr lang="el-GR" b="1" dirty="0" smtClean="0">
                <a:solidFill>
                  <a:schemeClr val="tx2"/>
                </a:solidFill>
              </a:rPr>
              <a:t>μυοκαρδίου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229600" cy="4824536"/>
          </a:xfrm>
        </p:spPr>
        <p:txBody>
          <a:bodyPr>
            <a:noAutofit/>
          </a:bodyPr>
          <a:lstStyle/>
          <a:p>
            <a:pPr marL="0" indent="0">
              <a:buNone/>
            </a:pPr>
            <a:r>
              <a:rPr lang="el-GR" sz="2400" b="1" dirty="0" smtClean="0"/>
              <a:t>Αντιμετώπιση </a:t>
            </a:r>
            <a:r>
              <a:rPr lang="el-GR" sz="2400" b="1" dirty="0"/>
              <a:t>του πόνου</a:t>
            </a:r>
            <a:endParaRPr lang="en-US" sz="2400" b="1" dirty="0"/>
          </a:p>
          <a:p>
            <a:r>
              <a:rPr lang="el-GR" sz="2400" b="1" dirty="0"/>
              <a:t>Μορφίνη: </a:t>
            </a:r>
            <a:r>
              <a:rPr lang="el-GR" sz="2400" dirty="0"/>
              <a:t>Χορηγείται ως παυσίπονο αν η συστολική πίεση είναι μεγαλύτερη από 100 mmHg και δεν υπάρχει βραδυκαρδία με αριθμό σφύξεων μικρότερο από 50/λεπτό. Οι παρενέργειες από την μορφίνη είναι η υπόταση και οι εμετοί.</a:t>
            </a:r>
            <a:endParaRPr lang="en-US" sz="2400" dirty="0"/>
          </a:p>
          <a:p>
            <a:r>
              <a:rPr lang="el-GR" sz="2400" b="1" dirty="0"/>
              <a:t>Πεθιδίνη: </a:t>
            </a:r>
            <a:r>
              <a:rPr lang="el-GR" sz="2400" dirty="0"/>
              <a:t>Είναι χρήσιμη αν ο πόνος συνοδεύεται και από βραδυκαρδία διότι η πεθιδίνη αυξάνει την καρδιακή συχνότητα</a:t>
            </a:r>
            <a:r>
              <a:rPr lang="el-GR" sz="2400" dirty="0" smtClean="0"/>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13377921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Θεραπεία </a:t>
            </a:r>
            <a:r>
              <a:rPr lang="el-GR" b="1" dirty="0">
                <a:solidFill>
                  <a:schemeClr val="tx2"/>
                </a:solidFill>
              </a:rPr>
              <a:t>του οξέος εμφράγματος του </a:t>
            </a:r>
            <a:r>
              <a:rPr lang="el-GR" b="1" dirty="0" smtClean="0">
                <a:solidFill>
                  <a:schemeClr val="tx2"/>
                </a:solidFill>
              </a:rPr>
              <a:t>μυοκαρδίου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229600" cy="4824536"/>
          </a:xfrm>
        </p:spPr>
        <p:txBody>
          <a:bodyPr>
            <a:noAutofit/>
          </a:bodyPr>
          <a:lstStyle/>
          <a:p>
            <a:pPr marL="0" indent="0">
              <a:buNone/>
            </a:pPr>
            <a:r>
              <a:rPr lang="el-GR" sz="2400" b="1" dirty="0" smtClean="0"/>
              <a:t>Αντιθρομβωτική </a:t>
            </a:r>
            <a:r>
              <a:rPr lang="el-GR" sz="2400" b="1" dirty="0"/>
              <a:t>θεραπεία</a:t>
            </a:r>
            <a:endParaRPr lang="en-US" sz="2400" b="1" dirty="0"/>
          </a:p>
          <a:p>
            <a:pPr lvl="0"/>
            <a:r>
              <a:rPr lang="el-GR" sz="2400" b="1" dirty="0"/>
              <a:t>Αντιαιμοπεταλιακή θεραπεία:</a:t>
            </a:r>
            <a:r>
              <a:rPr lang="el-GR" sz="2400" dirty="0"/>
              <a:t> Χορηγείται συνδυασμός ασπιρίνης και κλοπιδογρέλης σε δόση 100 και 75 </a:t>
            </a:r>
            <a:r>
              <a:rPr lang="en-US" sz="2400" dirty="0"/>
              <a:t>mg </a:t>
            </a:r>
            <a:r>
              <a:rPr lang="el-GR" sz="2400" dirty="0"/>
              <a:t>αντίστοιχα.</a:t>
            </a:r>
            <a:endParaRPr lang="en-US" sz="2400" dirty="0"/>
          </a:p>
          <a:p>
            <a:r>
              <a:rPr lang="el-GR" sz="2400" dirty="0"/>
              <a:t>Ηπαρίνη: Βάσει των τελευταίων μελετών χορηγούνται μικρού μοριακού βάρους ηπαρίνες υποδόρια που φαίνεται τουλάχιστον να μειώνουν τις επιπλοκές της ενδοφλέβιας </a:t>
            </a:r>
            <a:r>
              <a:rPr lang="el-GR" sz="2400" dirty="0" smtClean="0"/>
              <a:t>ηπαρίνης.</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48244471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Τα θρομβολυτικά </a:t>
            </a:r>
            <a:r>
              <a:rPr lang="el-GR" b="1" dirty="0" smtClean="0">
                <a:solidFill>
                  <a:schemeClr val="tx2"/>
                </a:solidFill>
              </a:rPr>
              <a:t>φάρμακα </a:t>
            </a:r>
            <a:r>
              <a:rPr lang="el-GR" sz="3000" b="0" dirty="0" smtClean="0">
                <a:solidFill>
                  <a:schemeClr val="tx2"/>
                </a:solidFill>
              </a:rPr>
              <a:t>1/5</a:t>
            </a:r>
            <a:endParaRPr lang="en-US" sz="3000" b="0" dirty="0">
              <a:solidFill>
                <a:schemeClr val="tx2"/>
              </a:solidFill>
            </a:endParaRPr>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Θρομβολυτική αγωγή</a:t>
            </a:r>
            <a:endParaRPr lang="en-US" b="1" dirty="0"/>
          </a:p>
          <a:p>
            <a:r>
              <a:rPr lang="el-GR" dirty="0"/>
              <a:t>Θρομβόλυση γίνεται, με την ενδοφλέβια χρησιμοποίηση ινωδολυτικών παραγόντων, αποτελεί δε τη ταχύτερη και τη λιγότερο δαπανηρή μέθοδο αποκατάστασης της επαναιμάτωσης κατά τη διάρκεια του οξέος ε</a:t>
            </a:r>
            <a:r>
              <a:rPr lang="el-GR" dirty="0" smtClean="0"/>
              <a:t>μφράγματος</a:t>
            </a:r>
            <a:r>
              <a:rPr lang="el-GR" dirty="0"/>
              <a:t>. </a:t>
            </a:r>
            <a:endParaRPr lang="el-GR" dirty="0" smtClean="0"/>
          </a:p>
          <a:p>
            <a:r>
              <a:rPr lang="el-GR" dirty="0" smtClean="0"/>
              <a:t>Τα </a:t>
            </a:r>
            <a:r>
              <a:rPr lang="el-GR" dirty="0"/>
              <a:t>θρομβολυτικά φάρμακα χρησιμοποιούνται για να διαλύσουν πρόσφατα σχηματισμένους θρόμβους, ενεργοποιώντας το πλασμινογόνο για να σχηματισθεί πλασμίνη, η οποία </a:t>
            </a:r>
            <a:r>
              <a:rPr lang="el-GR" dirty="0" smtClean="0"/>
              <a:t>αποδoμεί </a:t>
            </a:r>
            <a:r>
              <a:rPr lang="el-GR" dirty="0"/>
              <a:t>το ινώδες και διαλύει τους θρόμβους. </a:t>
            </a:r>
            <a:endParaRPr lang="el-GR" dirty="0" smtClean="0"/>
          </a:p>
          <a:p>
            <a:r>
              <a:rPr lang="el-GR" dirty="0" smtClean="0"/>
              <a:t>Οι </a:t>
            </a:r>
            <a:r>
              <a:rPr lang="el-GR" dirty="0"/>
              <a:t>κίνδυνοι αιμορραγίας και άλλων ανεπιθύμητων ενεργειών είναι σοβαροί και γι' αυτό τα φάρμακα αυτά πρέπει να χρησιμοποιούνται σε νοσοκομείο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36190502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Τα θρομβολυτικά φάρμακα </a:t>
            </a:r>
            <a:r>
              <a:rPr lang="el-GR" sz="3000" b="0" dirty="0" smtClean="0">
                <a:solidFill>
                  <a:srgbClr val="1F497D"/>
                </a:solidFill>
              </a:rPr>
              <a:t>2/5</a:t>
            </a:r>
            <a:endParaRPr lang="en-US" dirty="0"/>
          </a:p>
        </p:txBody>
      </p:sp>
      <p:sp>
        <p:nvSpPr>
          <p:cNvPr id="3" name="Θέση περιεχομένου 2"/>
          <p:cNvSpPr>
            <a:spLocks noGrp="1"/>
          </p:cNvSpPr>
          <p:nvPr>
            <p:ph idx="1"/>
          </p:nvPr>
        </p:nvSpPr>
        <p:spPr/>
        <p:txBody>
          <a:bodyPr>
            <a:noAutofit/>
          </a:bodyPr>
          <a:lstStyle/>
          <a:p>
            <a:r>
              <a:rPr lang="el-GR" dirty="0"/>
              <a:t>Έχει δειχθεί ότι τα θρομβολυτικά φάρμακα ελαττώνουν τη θνητότητα στο οξύ έμφραγμα του μυοκαρδίου όταν δίνονται ενδοφλεβίως τις πρώτες 6-12 ώρες.</a:t>
            </a:r>
            <a:endParaRPr lang="en-US" dirty="0"/>
          </a:p>
          <a:p>
            <a:r>
              <a:rPr lang="el-GR" dirty="0"/>
              <a:t>Τα θρομβολυτικά φάρμακα ενδείκνυνται σε όλους τους ασθενείς με οξύ έμφραγμα του μυοκαρδίου. Η μεγάλη ηλικία από μόνη της δεν αποτελεί αντένδειξη χορήγησης των θρομβολυτικών φαρμάκων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177837861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Τα θρομβολυτικά φάρμακα </a:t>
            </a:r>
            <a:r>
              <a:rPr lang="el-GR" sz="3000" b="0" dirty="0" smtClean="0">
                <a:solidFill>
                  <a:srgbClr val="1F497D"/>
                </a:solidFill>
              </a:rPr>
              <a:t>3/5</a:t>
            </a:r>
            <a:endParaRPr lang="en-US" dirty="0"/>
          </a:p>
        </p:txBody>
      </p:sp>
      <p:sp>
        <p:nvSpPr>
          <p:cNvPr id="3" name="Θέση περιεχομένου 2"/>
          <p:cNvSpPr>
            <a:spLocks noGrp="1"/>
          </p:cNvSpPr>
          <p:nvPr>
            <p:ph idx="1"/>
          </p:nvPr>
        </p:nvSpPr>
        <p:spPr/>
        <p:txBody>
          <a:bodyPr>
            <a:noAutofit/>
          </a:bodyPr>
          <a:lstStyle/>
          <a:p>
            <a:r>
              <a:rPr lang="el-GR" dirty="0" smtClean="0"/>
              <a:t>Και </a:t>
            </a:r>
            <a:r>
              <a:rPr lang="el-GR" dirty="0"/>
              <a:t>οι ενεργοποιητές του ιστικού πλασμινογόνου αλτεπλάση και τενεκτεπλάση αποτελούν τις συνηθέστερες ινωδολυτικές ουσίες που χρησιμοποιούνται σήμερα. Οι ενεργοποιητές του ιστικού πλασμινογόνου δεν προκαλούν αλλεργικές αντιδράσεις πού μπορούν να συνοδεύουν τη χορήγηση της στρεπτοκινάσης. Εμφάνιση βαριών αρρυθμιών συμβαίνει με την επαναιμάτωση του μυοκαρδίου. Έτσι, ενδείκνυται η μονάδα εντατικής νοσηλείας. Η θρομβόλυση πρέπει να γίνεται όσο το δυνατόν ταχύτερα μετά την εισβολή του πόνου για να είναι αποτελεσματική. Το κρίσιμο χρονικό διάστημα που πρέπει να δοθεί είναι οι 6-12 πρώτες ώρες.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544701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Στην συστολή έχουμε μηχανική ενέργεια που είναι ισοδύναμη ως γνωστό με την (1) δύναμη Χ (2) την απόσταση.</a:t>
            </a:r>
            <a:endParaRPr lang="en-US" dirty="0" smtClean="0">
              <a:effectLst/>
              <a:ea typeface="Times New Roman"/>
              <a:cs typeface="Times New Roman"/>
            </a:endParaRPr>
          </a:p>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(1) Η δύναμη εκφράζει το συστελλόμενο μυοκάρδιο, δηλαδή πίεση του αίματος. Η δυναμική ενέργεια ισούται με την πίεση Χ τον όγκο. Η υδραυλική ενέργεια ισούται με την ροή του αίματος ενάντια στις αντιστάσεις των αγγείων</a:t>
            </a:r>
            <a:r>
              <a:rPr lang="el-GR" dirty="0" smtClean="0">
                <a:solidFill>
                  <a:srgbClr val="000000"/>
                </a:solidFill>
                <a:ea typeface="Times New Roman"/>
                <a:cs typeface="Times New Roman"/>
              </a:rPr>
              <a:t>.</a:t>
            </a:r>
            <a:endParaRPr lang="en-US" dirty="0" smtClean="0">
              <a:effectLst/>
              <a:ea typeface="Times New Roman"/>
              <a:cs typeface="Times New Roman"/>
            </a:endParaRPr>
          </a:p>
        </p:txBody>
      </p:sp>
      <p:sp>
        <p:nvSpPr>
          <p:cNvPr id="4" name="Τίτλος 3"/>
          <p:cNvSpPr>
            <a:spLocks noGrp="1"/>
          </p:cNvSpPr>
          <p:nvPr>
            <p:ph type="title"/>
          </p:nvPr>
        </p:nvSpPr>
        <p:spPr/>
        <p:txBody>
          <a:bodyPr/>
          <a:lstStyle/>
          <a:p>
            <a:r>
              <a:rPr lang="el-GR" dirty="0"/>
              <a:t>Μηχανικό έργο της </a:t>
            </a:r>
            <a:r>
              <a:rPr lang="el-GR" dirty="0" smtClean="0"/>
              <a:t>καρδιάς</a:t>
            </a:r>
            <a:r>
              <a:rPr lang="en-US" dirty="0" smtClean="0"/>
              <a:t> </a:t>
            </a:r>
            <a:r>
              <a:rPr lang="en-US" sz="3000" b="0" dirty="0" smtClean="0"/>
              <a:t>1/2</a:t>
            </a:r>
            <a:endParaRPr lang="el-GR" sz="3000" b="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5968003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Τα θρομβολυτικά φάρμακα </a:t>
            </a:r>
            <a:r>
              <a:rPr lang="el-GR" sz="3000" b="0" dirty="0" smtClean="0">
                <a:solidFill>
                  <a:srgbClr val="1F497D"/>
                </a:solidFill>
              </a:rPr>
              <a:t>4/5</a:t>
            </a:r>
            <a:endParaRPr lang="en-US" dirty="0"/>
          </a:p>
        </p:txBody>
      </p:sp>
      <p:sp>
        <p:nvSpPr>
          <p:cNvPr id="3" name="Θέση περιεχομένου 2"/>
          <p:cNvSpPr>
            <a:spLocks noGrp="1"/>
          </p:cNvSpPr>
          <p:nvPr>
            <p:ph idx="1"/>
          </p:nvPr>
        </p:nvSpPr>
        <p:spPr>
          <a:xfrm>
            <a:off x="457200" y="1196752"/>
            <a:ext cx="8363272" cy="5472608"/>
          </a:xfrm>
        </p:spPr>
        <p:txBody>
          <a:bodyPr>
            <a:noAutofit/>
          </a:bodyPr>
          <a:lstStyle/>
          <a:p>
            <a:r>
              <a:rPr lang="el-GR" b="1" dirty="0" smtClean="0"/>
              <a:t>Στρεπτοκινάση:</a:t>
            </a:r>
            <a:r>
              <a:rPr lang="el-GR" dirty="0"/>
              <a:t> </a:t>
            </a:r>
            <a:r>
              <a:rPr lang="el-GR" dirty="0" smtClean="0"/>
              <a:t>Εάν </a:t>
            </a:r>
            <a:r>
              <a:rPr lang="el-GR" dirty="0"/>
              <a:t>έχει γίνει προηγούμενη θρομβόλυση τούς τελευταίους 12 μήνες με στρεπτοκινάση τότε πιθανά να μη δράσει εξαιτίας παραμονής αντισωμάτων.</a:t>
            </a:r>
            <a:endParaRPr lang="en-US" dirty="0"/>
          </a:p>
          <a:p>
            <a:r>
              <a:rPr lang="el-GR" b="1" dirty="0"/>
              <a:t>Αλτεπλάση: </a:t>
            </a:r>
            <a:r>
              <a:rPr lang="el-GR" dirty="0"/>
              <a:t>Ενδέχεται μετά τη θρομβόλυση να παρουσιαστούν αρρυθμίες επαναιμάτωσης εξαιτίας απελευθέρωσης τοξικών ριζών από την νεκρωτική περιοχή. Το συνολικό όφελος από τη θρομβόλυση ωστόσο, στατιστικά υπερτερεί</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11043833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Τα θρομβολυτικά φάρμακα </a:t>
            </a:r>
            <a:r>
              <a:rPr lang="el-GR" sz="3000" b="0" dirty="0" smtClean="0">
                <a:solidFill>
                  <a:srgbClr val="1F497D"/>
                </a:solidFill>
              </a:rPr>
              <a:t>5/5</a:t>
            </a:r>
            <a:endParaRPr lang="en-US" dirty="0"/>
          </a:p>
        </p:txBody>
      </p:sp>
      <p:sp>
        <p:nvSpPr>
          <p:cNvPr id="3" name="Θέση περιεχομένου 2"/>
          <p:cNvSpPr>
            <a:spLocks noGrp="1"/>
          </p:cNvSpPr>
          <p:nvPr>
            <p:ph idx="1"/>
          </p:nvPr>
        </p:nvSpPr>
        <p:spPr>
          <a:xfrm>
            <a:off x="457200" y="1196752"/>
            <a:ext cx="8363272" cy="5472608"/>
          </a:xfrm>
        </p:spPr>
        <p:txBody>
          <a:bodyPr>
            <a:noAutofit/>
          </a:bodyPr>
          <a:lstStyle/>
          <a:p>
            <a:r>
              <a:rPr lang="el-GR" b="1" dirty="0" smtClean="0"/>
              <a:t>Τενεκτεπλάση:</a:t>
            </a:r>
            <a:r>
              <a:rPr lang="el-GR" dirty="0"/>
              <a:t> </a:t>
            </a:r>
            <a:r>
              <a:rPr lang="el-GR" dirty="0" smtClean="0"/>
              <a:t>Είναι </a:t>
            </a:r>
            <a:r>
              <a:rPr lang="el-GR" dirty="0"/>
              <a:t>το πρώτο θρομβολυτικό που μπορεί να δοθεί εντός δευτερολέπτων σε μια ενιαία εφ' άπαξ δόση, προσφέροντας πρωτοφανή ταχύτητα και αξιοπιστία στη θεραπεία οξέος εμφράγματος.</a:t>
            </a:r>
            <a:endParaRPr lang="en-US" dirty="0"/>
          </a:p>
          <a:p>
            <a:r>
              <a:rPr lang="el-GR" b="1" dirty="0"/>
              <a:t>Αντενδείξεις θρομβόλυσης:</a:t>
            </a:r>
            <a:r>
              <a:rPr lang="el-GR" dirty="0"/>
              <a:t> Μη ελεγχόμενη υπέρταση, ιστορικό αιμορραγικού εγκεφαλικού επεισοδίου, ενεργό πεπτικό έλκος, ηπατοπάθεια, νευροχειρουργική επέμβαση ή οσφυονωτιαία παρακέντηση το τελευταίο δίμηνο, κάκωση ή επέμβαση χειρουργική το τελευταίο 10ήμερο, ενδοκρανιακό νεόπλασμα ή ανεύρυσμα.</a:t>
            </a:r>
            <a:endParaRPr lang="en-US" dirty="0"/>
          </a:p>
          <a:p>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26298301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Πρωτογενής </a:t>
            </a:r>
            <a:r>
              <a:rPr lang="el-GR" b="1" dirty="0" smtClean="0">
                <a:solidFill>
                  <a:schemeClr val="tx2"/>
                </a:solidFill>
              </a:rPr>
              <a:t>αγγειοπλαστική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544616"/>
          </a:xfrm>
        </p:spPr>
        <p:txBody>
          <a:bodyPr>
            <a:noAutofit/>
          </a:bodyPr>
          <a:lstStyle/>
          <a:p>
            <a:r>
              <a:rPr lang="el-GR" dirty="0"/>
              <a:t>Η άλλη μέθοδος είναι της μηχανικής διάνοιξης του αγγείου με τη μορφή επείγουσας πρωτογενούς αγγειοπλαστικής. Σ’ αυτή τη μέθοδο, διενεργείται μια γρήγορη στεφανιογραφία με τη χρήση τοπικού αναισθητικού, όπου πραγματοποιείται προώθηση κάποιων λεπτών πλαστικών σωλήνων από το μηρό του ασθενούς, διαμέσου της μηριαίας αρτηρίας εντός του στομίου των δύο στεφανιαίων αρτηριών. Διαπιστώνεται πού βρίσκεται το πρόβλημα της οξείας απόφραξης και την ίδια στιγμή πραγματοποιείται διάνοιξη με τη χρήση ενός μπαλονιού και την τοποθέτηση κάποιων εσωτερικών μεταλλικών πλεγμάτων, των λεγόμενων </a:t>
            </a:r>
            <a:r>
              <a:rPr lang="el-GR" dirty="0" smtClean="0"/>
              <a:t>stent.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24004831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Πρωτογενής </a:t>
            </a:r>
            <a:r>
              <a:rPr lang="el-GR" b="1" dirty="0" smtClean="0">
                <a:solidFill>
                  <a:schemeClr val="tx2"/>
                </a:solidFill>
              </a:rPr>
              <a:t>αγγειοπλαστική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544616"/>
          </a:xfrm>
        </p:spPr>
        <p:txBody>
          <a:bodyPr>
            <a:noAutofit/>
          </a:bodyPr>
          <a:lstStyle/>
          <a:p>
            <a:r>
              <a:rPr lang="el-GR" dirty="0" smtClean="0"/>
              <a:t>Το </a:t>
            </a:r>
            <a:r>
              <a:rPr lang="el-GR" dirty="0"/>
              <a:t>πλεονέκτημα αυτής της μεθόδου είναι ότι δεν απαιτεί τη χρήση ισχυρών θρομβολυτικών φαρμάκων και άρα μειώνεται ο κίνδυνος της αιμορραγίας, ενώ εξασφαλίζεται αφενός η πλήρης διάνοιξη του αγγείου σε πολύ μεγάλο ποσοστό, και ελαττώνονται οι πιθανότητες επανέμφραξης του αγγείου, διότι αντιμετωπίζεται και η υποκείμενη στένωση της αρτηρίας.</a:t>
            </a:r>
            <a:endParaRPr lang="en-US" dirty="0"/>
          </a:p>
          <a:p>
            <a:r>
              <a:rPr lang="el-GR" dirty="0"/>
              <a:t>Η πραγματοποίηση επείγουσας αγγειοπλαστικής υπερτερεί της χορήγησης θρομβολυτικού </a:t>
            </a:r>
            <a:r>
              <a:rPr lang="el-GR" dirty="0" smtClean="0"/>
              <a:t>φαρμάκου.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3058973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Άλλα φάρμακα επί εμφράγματος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052736"/>
            <a:ext cx="8507288" cy="5805264"/>
          </a:xfrm>
        </p:spPr>
        <p:txBody>
          <a:bodyPr>
            <a:noAutofit/>
          </a:bodyPr>
          <a:lstStyle/>
          <a:p>
            <a:pPr marL="0" indent="0">
              <a:buNone/>
            </a:pPr>
            <a:r>
              <a:rPr lang="el-GR" b="1" dirty="0"/>
              <a:t>Φάρμακα </a:t>
            </a:r>
            <a:endParaRPr lang="en-US" b="1" dirty="0"/>
          </a:p>
          <a:p>
            <a:pPr marL="0" indent="0">
              <a:lnSpc>
                <a:spcPct val="105000"/>
              </a:lnSpc>
              <a:buNone/>
            </a:pPr>
            <a:r>
              <a:rPr lang="el-GR" dirty="0"/>
              <a:t>Εκτός από την ασπιρίνη και κλοπιδογρέλη χορηγούνται </a:t>
            </a:r>
            <a:r>
              <a:rPr lang="el-GR" dirty="0" smtClean="0"/>
              <a:t>επίσης:</a:t>
            </a:r>
            <a:endParaRPr lang="en-US" dirty="0"/>
          </a:p>
          <a:p>
            <a:pPr>
              <a:lnSpc>
                <a:spcPct val="105000"/>
              </a:lnSpc>
            </a:pPr>
            <a:r>
              <a:rPr lang="el-GR" b="1" dirty="0"/>
              <a:t>Nιτρώδη:</a:t>
            </a:r>
            <a:r>
              <a:rPr lang="el-GR" dirty="0"/>
              <a:t> Η νιτρογλυκερίνη ασκεί θεραπευτική δράση μέσω μειώσεως του προφορτίου και του μεταφορτίου αλλά και μέσω διαστολής των στεφανιαίων. Η ένδειξή της είναι ευμεγέθη εμφράγματα με υποσυστολή αλλά χωρίς υπόταση. Χορηγείται αρχικά ενδοφλεβίως δύο 24ωρα περίπου και κατόπιν από του στόματος ή του δέρματος. Χρειάζεται παρακολούθηση της συστολικής πίεσης διότι μετά τη χορήγηση των νιτρωδών είναι πιθανό να μειωθεί. </a:t>
            </a:r>
            <a:endParaRPr lang="en-US" dirty="0"/>
          </a:p>
          <a:p>
            <a:pPr>
              <a:lnSpc>
                <a:spcPct val="105000"/>
              </a:lnSpc>
            </a:pPr>
            <a:r>
              <a:rPr lang="el-GR" b="1" dirty="0"/>
              <a:t>Β-αδρενεργικοί αναστολείς: </a:t>
            </a:r>
            <a:r>
              <a:rPr lang="el-GR" dirty="0"/>
              <a:t>Τα φάρμακα αυτά εξοικονομούν οξυγόνο χάρη στη μείωση της καρδιακής συχνότητας, της αρτηριακής πίεσης και της συστολικής δύναμης που επιφέρουν. Χορηγούνται όσο το δυνατόν ταχύτερα ενδοφλεβίως και κατόπιν από του στόματος αν δεν υπάρξουν επιπλοκές ή αντενδείξεις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110443609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Άλλα φάρμακα επί εμφράγματος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507288" cy="5661248"/>
          </a:xfrm>
        </p:spPr>
        <p:txBody>
          <a:bodyPr>
            <a:noAutofit/>
          </a:bodyPr>
          <a:lstStyle/>
          <a:p>
            <a:r>
              <a:rPr lang="el-GR" b="1" dirty="0" smtClean="0"/>
              <a:t>Αναστολείς </a:t>
            </a:r>
            <a:r>
              <a:rPr lang="el-GR" b="1" dirty="0"/>
              <a:t>του μετατρεπτικού ενζύμου της αγγειοτενσίνης: </a:t>
            </a:r>
            <a:r>
              <a:rPr lang="el-GR" dirty="0"/>
              <a:t>Έχουν ευνοϊκή επίδραση επί του προφορτίου αλλά και του μεταφορτίου και ενδείκνυνται και για μακρά χορήγηση σε ανωμαλίες της μηχανικής της αριστεράς κοιλίας, προηγούμενα εμφράγματα, δυσκινησία τοιχώματος ή χαμηλή παροχή. Μπορούν να χορηγούνται από την πρώτη ημέρα του εμφράγματος εφόσον φυσικά η συστολική πίεση είναι μεγαλύτερη από 100 mmHg.</a:t>
            </a:r>
            <a:endParaRPr lang="en-US" dirty="0"/>
          </a:p>
          <a:p>
            <a:r>
              <a:rPr lang="el-GR" b="1" dirty="0"/>
              <a:t>Ανταγωνιστές ασβεστίου: </a:t>
            </a:r>
            <a:r>
              <a:rPr lang="el-GR" dirty="0"/>
              <a:t>Εξ αυτών προτιμητέα η βεραπαμίλη ή η διλτιαζέμη, και μόνο στις περιπτώσεις που υπάρχει αντένδειξη στη χορήγηση των β-αναστολέων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30613917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Μετά το έμφραγμα-Αγωγή κατ’ οίκον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Ακετυλοσαλυκυλικό </a:t>
            </a:r>
            <a:r>
              <a:rPr lang="el-GR" b="1" dirty="0"/>
              <a:t>οξύ (ασπιρίνη): </a:t>
            </a:r>
            <a:r>
              <a:rPr lang="el-GR" dirty="0"/>
              <a:t>Είναι το πιο συχνά χορηγούμενο φάρμακο, αλλά μερικοί άνθρωποι δεν μπορούν να την πάρουν, συνήθως διότι αντιμετωπίζουν προβλήματα με το στομάχι τους. O κύριος στόχος της είναι να μειώσει τη συγκόλληση των αιμοπεταλίων. Χορηγείται έφορου ζωής.</a:t>
            </a:r>
            <a:endParaRPr lang="en-US" b="1" dirty="0"/>
          </a:p>
          <a:p>
            <a:pPr lvl="0"/>
            <a:r>
              <a:rPr lang="el-GR" b="1" dirty="0"/>
              <a:t>Κλοπιδογρέλη:</a:t>
            </a:r>
            <a:r>
              <a:rPr lang="el-GR" dirty="0"/>
              <a:t> Χορηγείται κατά τη διάρκεια της νοσηλείας και για διάστημα ενός έτους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1884611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Μετά το έμφραγμα-Αγωγή κατ’ οίκον  </a:t>
            </a:r>
            <a:r>
              <a:rPr lang="el-GR" sz="3000" b="0" dirty="0" smtClean="0">
                <a:solidFill>
                  <a:schemeClr val="tx2"/>
                </a:solidFill>
              </a:rPr>
              <a:t>2/3</a:t>
            </a:r>
            <a:endParaRPr lang="en-US" sz="3000" b="0" dirty="0">
              <a:solidFill>
                <a:schemeClr val="tx2"/>
              </a:solidFill>
            </a:endParaRPr>
          </a:p>
        </p:txBody>
      </p:sp>
      <p:sp>
        <p:nvSpPr>
          <p:cNvPr id="3" name="Θέση περιεχομένου 2"/>
          <p:cNvSpPr>
            <a:spLocks noGrp="1"/>
          </p:cNvSpPr>
          <p:nvPr>
            <p:ph idx="1"/>
          </p:nvPr>
        </p:nvSpPr>
        <p:spPr>
          <a:xfrm>
            <a:off x="457200" y="1196752"/>
            <a:ext cx="8435280" cy="5544616"/>
          </a:xfrm>
        </p:spPr>
        <p:txBody>
          <a:bodyPr>
            <a:noAutofit/>
          </a:bodyPr>
          <a:lstStyle/>
          <a:p>
            <a:pPr lvl="0"/>
            <a:r>
              <a:rPr lang="el-GR" b="1" dirty="0" smtClean="0"/>
              <a:t>Βήτα-αναστολείς</a:t>
            </a:r>
            <a:r>
              <a:rPr lang="el-GR" b="1" dirty="0"/>
              <a:t>:</a:t>
            </a:r>
            <a:r>
              <a:rPr lang="el-GR" dirty="0"/>
              <a:t> Τα φάρμακα αυτά εμποδίζουν τη δράση της αδρεναλίνης σε συγκεκριμένους υποδοχείς των κυττάρων της καρδιάς και των αιμοφόρων αγγείων. Με αυτόν τον τρόπο μειώνουν τον κίνδυνο αναπτύξεως νέου εμφράγματος και έτσι ελαττώνουν τη θνησιμότητα. Η χορήγησή τους είναι συνήθης σε ασθενείς με έμφραγμα, πλην όσων έχουν άσθμα, βρογχίτιδα ή καρδιακή ανεπάρκεια.</a:t>
            </a:r>
            <a:endParaRPr lang="en-US" dirty="0"/>
          </a:p>
          <a:p>
            <a:pPr lvl="0"/>
            <a:r>
              <a:rPr lang="el-GR" b="1" dirty="0"/>
              <a:t>Αναστολείς του μετατρεπτικού ενζύμου της αγγειοτενσίνης (αΜΕΑ):</a:t>
            </a:r>
            <a:r>
              <a:rPr lang="el-GR" dirty="0"/>
              <a:t>  Oι αΜΕΑ μειώνουν την ποσότητα της αγγειοτασίνης που κυκλοφορεί στο αίμα. Η αγγειοτασίνη βοηθάει τα αιμοφόρα αγγεία να συστέλλονται και κάνει το σώμα να κατακρατά περισσότερο αλάτι και νερό απ' όσο είναι φυσιολογικό. Οι αΜΕΑ μειώνουν τα επίπεδα της αγγειοτασίνης και έχουν ελαττώσει τον αριθμό των ανθρώπων που αναπτύσσουν έμφραγμα και καρδιακή ανεπάρκεια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Tree>
    <p:extLst>
      <p:ext uri="{BB962C8B-B14F-4D97-AF65-F5344CB8AC3E}">
        <p14:creationId xmlns:p14="http://schemas.microsoft.com/office/powerpoint/2010/main" val="13469523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Μετά το έμφραγμα-Αγωγή κατ’ οίκον  </a:t>
            </a:r>
            <a:r>
              <a:rPr lang="el-GR" sz="3000" b="0" dirty="0">
                <a:solidFill>
                  <a:schemeClr val="tx2"/>
                </a:solidFill>
              </a:rPr>
              <a:t>3</a:t>
            </a:r>
            <a:r>
              <a:rPr lang="el-GR" sz="3000" b="0" dirty="0" smtClean="0">
                <a:solidFill>
                  <a:schemeClr val="tx2"/>
                </a:solidFill>
              </a:rPr>
              <a:t>/3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Στατίνες</a:t>
            </a:r>
            <a:r>
              <a:rPr lang="el-GR" b="1" dirty="0"/>
              <a:t>:</a:t>
            </a:r>
            <a:r>
              <a:rPr lang="el-GR" dirty="0"/>
              <a:t> Πρόκειται για ισχυρά, νέα φάρμακα, τα οποία μειώνουν τα επίπεδα χοληστερόλης. Δρουν ελαττώνοντας την ποσότητα της χοληστερόλης που παράγει το σώμα (κυρίως το ήπαρ) και συμβάλλουν στην πρόληψη της περαιτέρω στένωσης των στεφανιαίων.</a:t>
            </a:r>
            <a:endParaRPr lang="en-US" dirty="0"/>
          </a:p>
          <a:p>
            <a:pPr lvl="0"/>
            <a:r>
              <a:rPr lang="el-GR" b="1" dirty="0"/>
              <a:t>Νιτρώδη (Υπογλώσσια</a:t>
            </a:r>
            <a:r>
              <a:rPr lang="el-GR" dirty="0"/>
              <a:t>): </a:t>
            </a:r>
            <a:r>
              <a:rPr lang="el-GR" dirty="0" smtClean="0"/>
              <a:t>Βελτίωση </a:t>
            </a:r>
            <a:r>
              <a:rPr lang="el-GR" dirty="0"/>
              <a:t>και έλεγχος του </a:t>
            </a:r>
            <a:r>
              <a:rPr lang="el-GR" dirty="0" smtClean="0"/>
              <a:t>πόνου.</a:t>
            </a:r>
            <a:endParaRPr lang="en-US" dirty="0"/>
          </a:p>
          <a:p>
            <a:pPr lvl="0"/>
            <a:r>
              <a:rPr lang="el-GR" b="1" dirty="0"/>
              <a:t>Μέτρα υγιεινής-Τροποποίηση των παραγόντων </a:t>
            </a:r>
            <a:r>
              <a:rPr lang="el-GR" b="1" dirty="0" smtClean="0"/>
              <a:t>κινδύνου.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dirty="0"/>
          </a:p>
        </p:txBody>
      </p:sp>
    </p:spTree>
    <p:extLst>
      <p:ext uri="{BB962C8B-B14F-4D97-AF65-F5344CB8AC3E}">
        <p14:creationId xmlns:p14="http://schemas.microsoft.com/office/powerpoint/2010/main" val="411500321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Αρρυθμίες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a:xfrm>
            <a:off x="323528" y="1196752"/>
            <a:ext cx="8712968" cy="5544616"/>
          </a:xfrm>
        </p:spPr>
        <p:txBody>
          <a:bodyPr>
            <a:noAutofit/>
          </a:bodyPr>
          <a:lstStyle/>
          <a:p>
            <a:pPr marL="0" indent="0">
              <a:lnSpc>
                <a:spcPct val="110000"/>
              </a:lnSpc>
              <a:spcBef>
                <a:spcPts val="900"/>
              </a:spcBef>
              <a:buNone/>
            </a:pPr>
            <a:r>
              <a:rPr lang="el-GR" b="1" dirty="0"/>
              <a:t>Οι καρδιακές αρρυθμίες προκαλούνται με τους παρακάτω μηχανισμούς:</a:t>
            </a:r>
            <a:endParaRPr lang="en-US" dirty="0"/>
          </a:p>
          <a:p>
            <a:pPr marL="457200" indent="-457200">
              <a:lnSpc>
                <a:spcPct val="110000"/>
              </a:lnSpc>
              <a:spcBef>
                <a:spcPts val="900"/>
              </a:spcBef>
              <a:buFont typeface="+mj-lt"/>
              <a:buAutoNum type="arabicPeriod"/>
            </a:pPr>
            <a:r>
              <a:rPr lang="el-GR" b="1" dirty="0" smtClean="0"/>
              <a:t>Διαταραχές </a:t>
            </a:r>
            <a:r>
              <a:rPr lang="el-GR" b="1" dirty="0"/>
              <a:t>της αγωγιμότητας</a:t>
            </a:r>
            <a:endParaRPr lang="en-US" dirty="0"/>
          </a:p>
          <a:p>
            <a:pPr>
              <a:lnSpc>
                <a:spcPct val="110000"/>
              </a:lnSpc>
              <a:spcBef>
                <a:spcPts val="900"/>
              </a:spcBef>
            </a:pPr>
            <a:r>
              <a:rPr lang="el-GR" dirty="0"/>
              <a:t>Οι διαταραχές αγωγής οδηγούν είτε σε απλή καθυστέρηση ή στον αποκλεισμό του ερεθίσματος σε κάποιο επίπεδο του συστήματος αγωγής από το φλεβόκομβο μέχρι τις ίνες Purkinje. </a:t>
            </a:r>
            <a:endParaRPr lang="el-GR" dirty="0" smtClean="0"/>
          </a:p>
          <a:p>
            <a:pPr>
              <a:lnSpc>
                <a:spcPct val="110000"/>
              </a:lnSpc>
              <a:spcBef>
                <a:spcPts val="900"/>
              </a:spcBef>
            </a:pPr>
            <a:r>
              <a:rPr lang="el-GR" dirty="0" smtClean="0"/>
              <a:t>'Οταν </a:t>
            </a:r>
            <a:r>
              <a:rPr lang="el-GR" dirty="0"/>
              <a:t>η διέγερση δεν φθάσει στις κοιλίες λόγω αποκλεισμού σε κάποιο επίπεδο, ένας τριτεύων βηματοδότης εκδηλώνει τον αυτοματισμό του και έτσι το άτομο επιβιώνει. </a:t>
            </a:r>
            <a:endParaRPr lang="el-GR" dirty="0" smtClean="0"/>
          </a:p>
          <a:p>
            <a:pPr>
              <a:lnSpc>
                <a:spcPct val="110000"/>
              </a:lnSpc>
              <a:spcBef>
                <a:spcPts val="900"/>
              </a:spcBef>
            </a:pPr>
            <a:r>
              <a:rPr lang="el-GR" dirty="0" smtClean="0"/>
              <a:t>Αν </a:t>
            </a:r>
            <a:r>
              <a:rPr lang="el-GR" dirty="0"/>
              <a:t>όμως υπάρχει μειωμένος αυτοματισμός και τον τριτευόντων κέντρων παύει η καρδιακή λειτουργία. </a:t>
            </a:r>
            <a:endParaRPr lang="el-GR" dirty="0" smtClean="0"/>
          </a:p>
          <a:p>
            <a:pPr>
              <a:lnSpc>
                <a:spcPct val="110000"/>
              </a:lnSpc>
              <a:spcBef>
                <a:spcPts val="900"/>
              </a:spcBef>
            </a:pPr>
            <a:r>
              <a:rPr lang="el-GR" dirty="0" smtClean="0"/>
              <a:t>Εκτός </a:t>
            </a:r>
            <a:r>
              <a:rPr lang="el-GR" dirty="0"/>
              <a:t>από τους αποκλεισμούς σε διάφορα επίπεδα οι διαταραχές στην αγωγή του ερεθίσματος μπορεί να οδηγήσουν στην εμφάνιση αρρυθμιών με μηχανισμό επανεισόδου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dirty="0"/>
          </a:p>
        </p:txBody>
      </p:sp>
    </p:spTree>
    <p:extLst>
      <p:ext uri="{BB962C8B-B14F-4D97-AF65-F5344CB8AC3E}">
        <p14:creationId xmlns:p14="http://schemas.microsoft.com/office/powerpoint/2010/main" val="2583616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Το </a:t>
            </a:r>
            <a:r>
              <a:rPr lang="el-GR" b="1" dirty="0">
                <a:solidFill>
                  <a:srgbClr val="000000"/>
                </a:solidFill>
                <a:ea typeface="Times New Roman"/>
                <a:cs typeface="Times New Roman"/>
              </a:rPr>
              <a:t>μηχανικό έργο της καρδίας (ΜΕΚ) </a:t>
            </a:r>
            <a:r>
              <a:rPr lang="el-GR" dirty="0">
                <a:solidFill>
                  <a:srgbClr val="000000"/>
                </a:solidFill>
                <a:ea typeface="Times New Roman"/>
                <a:cs typeface="Times New Roman"/>
              </a:rPr>
              <a:t>εκφράζεται από τα εξής </a:t>
            </a:r>
            <a:r>
              <a:rPr lang="el-GR" dirty="0" smtClean="0">
                <a:solidFill>
                  <a:srgbClr val="000000"/>
                </a:solidFill>
                <a:ea typeface="Times New Roman"/>
                <a:cs typeface="Times New Roman"/>
              </a:rPr>
              <a:t>μεγέθη</a:t>
            </a:r>
            <a:r>
              <a:rPr lang="el-GR" dirty="0">
                <a:solidFill>
                  <a:srgbClr val="000000"/>
                </a:solidFill>
                <a:ea typeface="Times New Roman"/>
                <a:cs typeface="Times New Roman"/>
              </a:rPr>
              <a:t>:</a:t>
            </a:r>
            <a:endParaRPr lang="en-US" dirty="0" smtClean="0">
              <a:effectLst/>
              <a:ea typeface="Times New Roman"/>
              <a:cs typeface="Times New Roman"/>
            </a:endParaRPr>
          </a:p>
          <a:p>
            <a:pPr lvl="1">
              <a:lnSpc>
                <a:spcPct val="115000"/>
              </a:lnSpc>
              <a:spcBef>
                <a:spcPts val="0"/>
              </a:spcBef>
              <a:spcAft>
                <a:spcPts val="1000"/>
              </a:spcAft>
              <a:tabLst>
                <a:tab pos="457200" algn="l"/>
              </a:tabLst>
            </a:pPr>
            <a:r>
              <a:rPr lang="el-GR" dirty="0" smtClean="0">
                <a:solidFill>
                  <a:srgbClr val="000000"/>
                </a:solidFill>
                <a:ea typeface="Times New Roman"/>
                <a:cs typeface="Times New Roman"/>
              </a:rPr>
              <a:t>Συστολικό </a:t>
            </a:r>
            <a:r>
              <a:rPr lang="el-GR" dirty="0">
                <a:solidFill>
                  <a:srgbClr val="000000"/>
                </a:solidFill>
                <a:ea typeface="Times New Roman"/>
                <a:cs typeface="Times New Roman"/>
              </a:rPr>
              <a:t>όγκο (ΣΟ), </a:t>
            </a:r>
            <a:endParaRPr lang="en-US" dirty="0" smtClean="0">
              <a:effectLst/>
              <a:ea typeface="Times New Roman"/>
              <a:cs typeface="Times New Roman"/>
            </a:endParaRPr>
          </a:p>
          <a:p>
            <a:pPr lvl="1">
              <a:lnSpc>
                <a:spcPct val="115000"/>
              </a:lnSpc>
              <a:spcBef>
                <a:spcPts val="0"/>
              </a:spcBef>
              <a:spcAft>
                <a:spcPts val="1000"/>
              </a:spcAft>
              <a:tabLst>
                <a:tab pos="457200" algn="l"/>
              </a:tabLst>
            </a:pPr>
            <a:r>
              <a:rPr lang="el-GR" dirty="0" smtClean="0">
                <a:solidFill>
                  <a:srgbClr val="000000"/>
                </a:solidFill>
                <a:ea typeface="Times New Roman"/>
                <a:cs typeface="Times New Roman"/>
              </a:rPr>
              <a:t>Καρδιακή </a:t>
            </a:r>
            <a:r>
              <a:rPr lang="el-GR" dirty="0">
                <a:solidFill>
                  <a:srgbClr val="000000"/>
                </a:solidFill>
                <a:ea typeface="Times New Roman"/>
                <a:cs typeface="Times New Roman"/>
              </a:rPr>
              <a:t>συχνότητα (ΚΣ), </a:t>
            </a:r>
            <a:endParaRPr lang="en-US" dirty="0" smtClean="0">
              <a:effectLst/>
              <a:ea typeface="Times New Roman"/>
              <a:cs typeface="Times New Roman"/>
            </a:endParaRPr>
          </a:p>
          <a:p>
            <a:pPr lvl="1">
              <a:lnSpc>
                <a:spcPct val="115000"/>
              </a:lnSpc>
              <a:spcBef>
                <a:spcPts val="0"/>
              </a:spcBef>
              <a:spcAft>
                <a:spcPts val="1000"/>
              </a:spcAft>
              <a:tabLst>
                <a:tab pos="457200" algn="l"/>
              </a:tabLst>
            </a:pPr>
            <a:r>
              <a:rPr lang="el-GR" dirty="0" smtClean="0">
                <a:solidFill>
                  <a:srgbClr val="000000"/>
                </a:solidFill>
                <a:ea typeface="Times New Roman"/>
                <a:cs typeface="Times New Roman"/>
              </a:rPr>
              <a:t>Αρτηριακή </a:t>
            </a:r>
            <a:r>
              <a:rPr lang="el-GR" dirty="0">
                <a:solidFill>
                  <a:srgbClr val="000000"/>
                </a:solidFill>
                <a:ea typeface="Times New Roman"/>
                <a:cs typeface="Times New Roman"/>
              </a:rPr>
              <a:t>πίεση (αορτής/πνευμονικής) (ΑΠ), </a:t>
            </a:r>
            <a:endParaRPr lang="en-US" dirty="0" smtClean="0">
              <a:effectLst/>
              <a:ea typeface="Times New Roman"/>
              <a:cs typeface="Times New Roman"/>
            </a:endParaRPr>
          </a:p>
          <a:p>
            <a:pPr lvl="1">
              <a:lnSpc>
                <a:spcPct val="115000"/>
              </a:lnSpc>
              <a:spcBef>
                <a:spcPts val="0"/>
              </a:spcBef>
              <a:spcAft>
                <a:spcPts val="1000"/>
              </a:spcAft>
              <a:tabLst>
                <a:tab pos="457200" algn="l"/>
              </a:tabLst>
            </a:pPr>
            <a:r>
              <a:rPr lang="el-GR" dirty="0" smtClean="0">
                <a:solidFill>
                  <a:srgbClr val="000000"/>
                </a:solidFill>
                <a:ea typeface="Times New Roman"/>
                <a:cs typeface="Times New Roman"/>
              </a:rPr>
              <a:t>Ταχύτητα </a:t>
            </a:r>
            <a:r>
              <a:rPr lang="el-GR" dirty="0">
                <a:solidFill>
                  <a:srgbClr val="000000"/>
                </a:solidFill>
                <a:ea typeface="Times New Roman"/>
                <a:cs typeface="Times New Roman"/>
              </a:rPr>
              <a:t>διοχέτευσης αίματος από της κοιλίες (v). </a:t>
            </a:r>
            <a:endParaRPr lang="en-US" dirty="0" smtClean="0">
              <a:effectLst/>
              <a:ea typeface="Times New Roman"/>
              <a:cs typeface="Times New Roman"/>
            </a:endParaRPr>
          </a:p>
          <a:p>
            <a:pPr>
              <a:lnSpc>
                <a:spcPct val="115000"/>
              </a:lnSpc>
              <a:spcBef>
                <a:spcPts val="0"/>
              </a:spcBef>
              <a:spcAft>
                <a:spcPts val="1000"/>
              </a:spcAft>
              <a:tabLst>
                <a:tab pos="457200" algn="l"/>
              </a:tabLst>
            </a:pPr>
            <a:r>
              <a:rPr lang="el-GR" dirty="0">
                <a:solidFill>
                  <a:srgbClr val="000000"/>
                </a:solidFill>
                <a:ea typeface="Times New Roman"/>
                <a:cs typeface="Times New Roman"/>
              </a:rPr>
              <a:t>Ισχύει δε </a:t>
            </a:r>
            <a:r>
              <a:rPr lang="el-GR" b="1" dirty="0">
                <a:solidFill>
                  <a:srgbClr val="000000"/>
                </a:solidFill>
                <a:ea typeface="Times New Roman"/>
                <a:cs typeface="Times New Roman"/>
              </a:rPr>
              <a:t>ο τύπος </a:t>
            </a:r>
            <a:r>
              <a:rPr lang="el-GR" dirty="0">
                <a:solidFill>
                  <a:srgbClr val="000000"/>
                </a:solidFill>
                <a:ea typeface="Times New Roman"/>
                <a:cs typeface="Times New Roman"/>
              </a:rPr>
              <a:t>ΜΕΚ=Ε=PXV+wXv(2)/</a:t>
            </a:r>
            <a:r>
              <a:rPr lang="el-GR" dirty="0" smtClean="0">
                <a:solidFill>
                  <a:srgbClr val="000000"/>
                </a:solidFill>
                <a:ea typeface="Times New Roman"/>
                <a:cs typeface="Times New Roman"/>
              </a:rPr>
              <a:t>2g.</a:t>
            </a:r>
            <a:endParaRPr lang="en-US" dirty="0" smtClean="0">
              <a:effectLst/>
              <a:ea typeface="Times New Roman"/>
              <a:cs typeface="Times New Roman"/>
            </a:endParaRPr>
          </a:p>
          <a:p>
            <a:pPr marL="355600" indent="0">
              <a:lnSpc>
                <a:spcPct val="115000"/>
              </a:lnSpc>
              <a:spcBef>
                <a:spcPts val="0"/>
              </a:spcBef>
              <a:spcAft>
                <a:spcPts val="1000"/>
              </a:spcAft>
              <a:buNone/>
              <a:tabLst>
                <a:tab pos="457200" algn="l"/>
              </a:tabLst>
            </a:pPr>
            <a:r>
              <a:rPr lang="el-GR" dirty="0">
                <a:solidFill>
                  <a:srgbClr val="000000"/>
                </a:solidFill>
                <a:ea typeface="Times New Roman"/>
                <a:cs typeface="Times New Roman"/>
              </a:rPr>
              <a:t>Όπου P=ΑΠ, V=ΣΟ, W=βάρος διοχετευμένου αίματος, </a:t>
            </a:r>
            <a:r>
              <a:rPr lang="el-GR" dirty="0" smtClean="0">
                <a:solidFill>
                  <a:srgbClr val="000000"/>
                </a:solidFill>
                <a:ea typeface="Times New Roman"/>
                <a:cs typeface="Times New Roman"/>
              </a:rPr>
              <a:t>g=επιτάχυνση </a:t>
            </a:r>
            <a:r>
              <a:rPr lang="el-GR" dirty="0">
                <a:solidFill>
                  <a:srgbClr val="000000"/>
                </a:solidFill>
                <a:ea typeface="Times New Roman"/>
                <a:cs typeface="Times New Roman"/>
              </a:rPr>
              <a:t>της βαρύτητας και v=ταχύτητα ροής</a:t>
            </a:r>
            <a:r>
              <a:rPr lang="el-GR" dirty="0" smtClean="0">
                <a:solidFill>
                  <a:srgbClr val="000000"/>
                </a:solidFill>
                <a:ea typeface="Times New Roman"/>
                <a:cs typeface="Times New Roman"/>
              </a:rPr>
              <a:t>.</a:t>
            </a:r>
            <a:endParaRPr lang="en-US" dirty="0" smtClean="0">
              <a:effectLst/>
              <a:ea typeface="Times New Roman"/>
              <a:cs typeface="Times New Roman"/>
            </a:endParaRPr>
          </a:p>
        </p:txBody>
      </p:sp>
      <p:sp>
        <p:nvSpPr>
          <p:cNvPr id="4" name="Τίτλος 3"/>
          <p:cNvSpPr>
            <a:spLocks noGrp="1"/>
          </p:cNvSpPr>
          <p:nvPr>
            <p:ph type="title"/>
          </p:nvPr>
        </p:nvSpPr>
        <p:spPr/>
        <p:txBody>
          <a:bodyPr/>
          <a:lstStyle/>
          <a:p>
            <a:r>
              <a:rPr lang="el-GR" dirty="0"/>
              <a:t>Μηχανικό έργο της </a:t>
            </a:r>
            <a:r>
              <a:rPr lang="el-GR" dirty="0" smtClean="0"/>
              <a:t>καρδιάς</a:t>
            </a:r>
            <a:r>
              <a:rPr lang="en-US" dirty="0" smtClean="0"/>
              <a:t> </a:t>
            </a:r>
            <a:r>
              <a:rPr lang="el-GR" sz="3000" b="0" dirty="0"/>
              <a:t>2</a:t>
            </a:r>
            <a:r>
              <a:rPr lang="en-US" sz="3000" b="0" dirty="0" smtClean="0"/>
              <a:t>/2</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26749959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Αρρυθμίες </a:t>
            </a:r>
            <a:r>
              <a:rPr lang="el-GR" sz="3000" b="0" dirty="0">
                <a:solidFill>
                  <a:schemeClr val="tx2"/>
                </a:solidFill>
              </a:rPr>
              <a:t>2</a:t>
            </a:r>
            <a:r>
              <a:rPr lang="el-GR" sz="3000" b="0" dirty="0" smtClean="0">
                <a:solidFill>
                  <a:schemeClr val="tx2"/>
                </a:solidFill>
              </a:rPr>
              <a:t>/3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2"/>
            </a:pPr>
            <a:r>
              <a:rPr lang="el-GR" b="1" dirty="0" smtClean="0"/>
              <a:t>Διαταραχές του αυτοματισμού</a:t>
            </a:r>
            <a:endParaRPr lang="en-US" dirty="0" smtClean="0"/>
          </a:p>
          <a:p>
            <a:r>
              <a:rPr lang="el-GR" dirty="0" smtClean="0"/>
              <a:t>Οι </a:t>
            </a:r>
            <a:r>
              <a:rPr lang="el-GR" dirty="0"/>
              <a:t>διαταραχές αυτοματισμού φυσιολογικού ή παθολογικού οδηγούν σε μεταβολές της συχνότητας των εκπεμπομένων ερεθισμάτων από τον φλεβόκομβο ή τα άλλα αυτοματικά κέντρα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Tree>
    <p:extLst>
      <p:ext uri="{BB962C8B-B14F-4D97-AF65-F5344CB8AC3E}">
        <p14:creationId xmlns:p14="http://schemas.microsoft.com/office/powerpoint/2010/main" val="393811512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Αρρυθμίες </a:t>
            </a:r>
            <a:r>
              <a:rPr lang="el-GR" sz="3000" b="0" dirty="0" smtClean="0">
                <a:solidFill>
                  <a:schemeClr val="tx2"/>
                </a:solidFill>
              </a:rPr>
              <a:t>3/3</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91264" cy="5328592"/>
          </a:xfrm>
        </p:spPr>
        <p:txBody>
          <a:bodyPr>
            <a:noAutofit/>
          </a:bodyPr>
          <a:lstStyle/>
          <a:p>
            <a:pPr marL="457200" indent="-457200">
              <a:buFont typeface="+mj-lt"/>
              <a:buAutoNum type="arabicPeriod" startAt="3"/>
            </a:pPr>
            <a:r>
              <a:rPr lang="el-GR" b="1" dirty="0" smtClean="0"/>
              <a:t>Μηχανισμός </a:t>
            </a:r>
            <a:r>
              <a:rPr lang="el-GR" b="1" dirty="0"/>
              <a:t>επανεισόδου</a:t>
            </a:r>
            <a:endParaRPr lang="en-US" dirty="0"/>
          </a:p>
          <a:p>
            <a:r>
              <a:rPr lang="el-GR" dirty="0"/>
              <a:t>Όταν δύο περιοχές της καρδιάς συνδέονται όχι με μία αλλά με δύο οδούς αγωγής, ενδέχεται η διέγερση της μιας περιοχής να άγεται στην άλλη διαμέσου της μιας οδού και να επιστρέφει διαμέσου της άλλης οδού στην πρώτη περιοχή</a:t>
            </a:r>
            <a:r>
              <a:rPr lang="el-GR" dirty="0" smtClean="0"/>
              <a:t>.</a:t>
            </a:r>
          </a:p>
          <a:p>
            <a:r>
              <a:rPr lang="el-GR" dirty="0" smtClean="0"/>
              <a:t>Εκεί </a:t>
            </a:r>
            <a:r>
              <a:rPr lang="el-GR" dirty="0"/>
              <a:t>η ανερέθιστη περίοδος μπορεί να έχει λήξει στο μεταξύ και η περιοχή να ξαναδιεγερθεί. </a:t>
            </a:r>
            <a:endParaRPr lang="el-GR" dirty="0" smtClean="0"/>
          </a:p>
          <a:p>
            <a:r>
              <a:rPr lang="el-GR" dirty="0" smtClean="0"/>
              <a:t>Αν </a:t>
            </a:r>
            <a:r>
              <a:rPr lang="el-GR" dirty="0"/>
              <a:t>στο μεταξύ έχει λήξει η ανερέθιστη περίοδος της πρώτης οδού και της δεύτερης περιοχής, η διέγερση εκτελεί μια συνεχή κυκλική κίνηση.</a:t>
            </a:r>
            <a:endParaRPr lang="en-US" dirty="0"/>
          </a:p>
          <a:p>
            <a:r>
              <a:rPr lang="el-GR" dirty="0"/>
              <a:t>Οι δύο οδοί αγωγής μπορεί να είναι ανατομικά διάκριτες όπως συμβαίνει στα σύνδρομα προδιέγερσης.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dirty="0"/>
          </a:p>
        </p:txBody>
      </p:sp>
    </p:spTree>
    <p:extLst>
      <p:ext uri="{BB962C8B-B14F-4D97-AF65-F5344CB8AC3E}">
        <p14:creationId xmlns:p14="http://schemas.microsoft.com/office/powerpoint/2010/main" val="273987126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Διαίρεση αρρυθμιών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661248"/>
          </a:xfrm>
        </p:spPr>
        <p:txBody>
          <a:bodyPr>
            <a:noAutofit/>
          </a:bodyPr>
          <a:lstStyle/>
          <a:p>
            <a:pPr marL="0" indent="0">
              <a:lnSpc>
                <a:spcPct val="110000"/>
              </a:lnSpc>
              <a:spcBef>
                <a:spcPts val="900"/>
              </a:spcBef>
              <a:buNone/>
            </a:pPr>
            <a:r>
              <a:rPr lang="el-GR" b="1" dirty="0"/>
              <a:t>Καλοήθεις:</a:t>
            </a:r>
            <a:endParaRPr lang="en-US" dirty="0"/>
          </a:p>
          <a:p>
            <a:pPr>
              <a:lnSpc>
                <a:spcPct val="110000"/>
              </a:lnSpc>
              <a:spcBef>
                <a:spcPts val="900"/>
              </a:spcBef>
            </a:pPr>
            <a:r>
              <a:rPr lang="el-GR" dirty="0"/>
              <a:t>Οι καλοήθεις αρρυθμίες είναι αραιοί (λιγότεροι από 10/ώρα) μονοεστιακοί έκτοποι παλμοί, που συμβαίνουν σε άτομα χωρίς καρδιακή νόσο. Σε αυτά τα άτομα αρκεί η εξωνοσοκομειακή </a:t>
            </a:r>
            <a:r>
              <a:rPr lang="el-GR" dirty="0" smtClean="0"/>
              <a:t>ηλεκτροκαρδιογραφική αξιολόγηση </a:t>
            </a:r>
            <a:r>
              <a:rPr lang="el-GR" dirty="0"/>
              <a:t>ή μια δοκιμασία Holter.</a:t>
            </a:r>
            <a:endParaRPr lang="en-US" dirty="0"/>
          </a:p>
          <a:p>
            <a:pPr marL="0" indent="0">
              <a:lnSpc>
                <a:spcPct val="110000"/>
              </a:lnSpc>
              <a:spcBef>
                <a:spcPts val="900"/>
              </a:spcBef>
              <a:buNone/>
            </a:pPr>
            <a:r>
              <a:rPr lang="el-GR" b="1" dirty="0"/>
              <a:t>Δυνητικά Κακοήθεις:</a:t>
            </a:r>
            <a:endParaRPr lang="en-US" dirty="0"/>
          </a:p>
          <a:p>
            <a:pPr>
              <a:lnSpc>
                <a:spcPct val="110000"/>
              </a:lnSpc>
              <a:spcBef>
                <a:spcPts val="900"/>
              </a:spcBef>
            </a:pPr>
            <a:r>
              <a:rPr lang="el-GR" dirty="0"/>
              <a:t>Εδώ υπάγονται συχνοί ή πολυεστιακοί κοιλιακοί έκτοποι παλμοί ή κατά ζεύγη, ή η μη εμμένουσα κοιλιακή ταχυκαρδία (που σταματά αυτόματα σε λιγότερο από 30 δευτερόλεπτα). Απαντούν σε καρδιοπάθειες με μέση ή σοβαρή ανατομική βλάβη.</a:t>
            </a:r>
            <a:endParaRPr lang="en-US" dirty="0"/>
          </a:p>
          <a:p>
            <a:pPr>
              <a:lnSpc>
                <a:spcPct val="110000"/>
              </a:lnSpc>
              <a:spcBef>
                <a:spcPts val="900"/>
              </a:spcBef>
            </a:pPr>
            <a:r>
              <a:rPr lang="el-GR" dirty="0"/>
              <a:t>Η πρόγνωση εξαρτάται από την επίδοση της αριστερής κοιλίας. Χρειάζεται πλήρης μελέτη εξω- ή ενδο- νοσοκομειακή με σύστημα Holter και ίσως ηλεκτροφυσιολογική μελέτη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dirty="0"/>
          </a:p>
        </p:txBody>
      </p:sp>
    </p:spTree>
    <p:extLst>
      <p:ext uri="{BB962C8B-B14F-4D97-AF65-F5344CB8AC3E}">
        <p14:creationId xmlns:p14="http://schemas.microsoft.com/office/powerpoint/2010/main" val="34919524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Διαίρεση αρρυθμιών </a:t>
            </a:r>
            <a:r>
              <a:rPr lang="el-GR" sz="3000" b="0" dirty="0" smtClean="0">
                <a:solidFill>
                  <a:srgbClr val="1F497D"/>
                </a:solidFill>
              </a:rPr>
              <a:t>2/3</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b="1" dirty="0"/>
              <a:t>Κακοήθεις:</a:t>
            </a:r>
            <a:endParaRPr lang="en-US" dirty="0"/>
          </a:p>
          <a:p>
            <a:r>
              <a:rPr lang="el-GR" dirty="0"/>
              <a:t>Είναι ο κολποκοιλιακός αποκλεισμός, η κοιλιακή μαρμαρυγή και η εμμένουσα κοιλιακή ταχυκαρδία. Ο κίνδυνος αιφνίδιου θανάτου σε άτομα που είχαν επεισόδια τέτοιων αρρυθμιών είναι μεγάλος. Πρέπει να αξιολογηθούν ενδονοσοκομειακά με ηλεκτροφυσιολογική μελέτη.</a:t>
            </a:r>
            <a:endParaRPr lang="en-US" dirty="0"/>
          </a:p>
          <a:p>
            <a:r>
              <a:rPr lang="el-GR" dirty="0"/>
              <a:t>Από τις υπερκοιλιακές αρρυθμίες κακοήθεις είναι μόνο η κολπική μαρμαρυγή. Αν η μέση κοιλιακή συχνότητα είναι περί τους 300 ανά λεπτό, ο κίνδυνος να μεταπέσει σε κοιλιακή μαρμαρυγή είναι άμεσος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dirty="0"/>
          </a:p>
        </p:txBody>
      </p:sp>
    </p:spTree>
    <p:extLst>
      <p:ext uri="{BB962C8B-B14F-4D97-AF65-F5344CB8AC3E}">
        <p14:creationId xmlns:p14="http://schemas.microsoft.com/office/powerpoint/2010/main" val="4070781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Διαίρεση αρρυθμιών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p:txBody>
          <a:bodyPr>
            <a:normAutofit/>
          </a:bodyPr>
          <a:lstStyle/>
          <a:p>
            <a:r>
              <a:rPr lang="el-GR" sz="2400" b="1" dirty="0" smtClean="0"/>
              <a:t>Οι </a:t>
            </a:r>
            <a:r>
              <a:rPr lang="el-GR" sz="2400" b="1" dirty="0"/>
              <a:t>αρρυθμίες χωρίζονται σε δυο μεγάλες κατηγορίες</a:t>
            </a:r>
            <a:endParaRPr lang="en-US" sz="2400" dirty="0"/>
          </a:p>
          <a:p>
            <a:pPr lvl="1"/>
            <a:r>
              <a:rPr lang="el-GR" sz="2400" b="1" dirty="0"/>
              <a:t>Υπερκοιλιακές:</a:t>
            </a:r>
            <a:r>
              <a:rPr lang="el-GR" sz="2400" dirty="0"/>
              <a:t> όταν η έκτοπη εστία είναι πάνω από τον κολποκοιλιακό κόμβο.</a:t>
            </a:r>
            <a:endParaRPr lang="en-US" sz="2400" dirty="0"/>
          </a:p>
          <a:p>
            <a:pPr lvl="1"/>
            <a:r>
              <a:rPr lang="el-GR" sz="2400" b="1" dirty="0"/>
              <a:t>Κοιλιακές:</a:t>
            </a:r>
            <a:r>
              <a:rPr lang="el-GR" sz="2400" dirty="0"/>
              <a:t> όταν η έκτοπη εστία είναι κάτω από τον κολποκοιλιακό </a:t>
            </a:r>
            <a:r>
              <a:rPr lang="el-GR" sz="2400" dirty="0" smtClean="0"/>
              <a:t>κόμβο.</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310133590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000" b="1" dirty="0" smtClean="0">
                <a:solidFill>
                  <a:schemeClr val="tx2"/>
                </a:solidFill>
              </a:rPr>
              <a:t>Υπερκοιλιακές αρρυθμίες</a:t>
            </a:r>
            <a:br>
              <a:rPr lang="el-GR" sz="4000" b="1" dirty="0" smtClean="0">
                <a:solidFill>
                  <a:schemeClr val="tx2"/>
                </a:solidFill>
              </a:rPr>
            </a:br>
            <a:r>
              <a:rPr lang="el-GR" sz="4000" b="1" dirty="0" smtClean="0">
                <a:solidFill>
                  <a:schemeClr val="tx2"/>
                </a:solidFill>
              </a:rPr>
              <a:t>Φλεβοκομβική ταχυκαρδία</a:t>
            </a:r>
            <a:endParaRPr lang="en-US" dirty="0"/>
          </a:p>
        </p:txBody>
      </p:sp>
      <p:sp>
        <p:nvSpPr>
          <p:cNvPr id="3" name="Θέση περιεχομένου 2"/>
          <p:cNvSpPr>
            <a:spLocks noGrp="1"/>
          </p:cNvSpPr>
          <p:nvPr>
            <p:ph idx="1"/>
          </p:nvPr>
        </p:nvSpPr>
        <p:spPr>
          <a:xfrm>
            <a:off x="457200" y="1412776"/>
            <a:ext cx="8229600" cy="4824536"/>
          </a:xfrm>
        </p:spPr>
        <p:txBody>
          <a:bodyPr>
            <a:noAutofit/>
          </a:bodyPr>
          <a:lstStyle/>
          <a:p>
            <a:pPr marL="0" indent="0">
              <a:buNone/>
            </a:pPr>
            <a:r>
              <a:rPr lang="el-GR" dirty="0" smtClean="0"/>
              <a:t>Ο </a:t>
            </a:r>
            <a:r>
              <a:rPr lang="el-GR" dirty="0"/>
              <a:t>φλεβόκομβος βηματοδοτεί την καρδιά με συχνότητα από 50-100 </a:t>
            </a:r>
            <a:r>
              <a:rPr lang="el-GR" dirty="0" smtClean="0"/>
              <a:t>παλμούς </a:t>
            </a:r>
            <a:r>
              <a:rPr lang="el-GR" dirty="0"/>
              <a:t>ανά λεπτό. </a:t>
            </a:r>
            <a:endParaRPr lang="el-GR" dirty="0" smtClean="0"/>
          </a:p>
          <a:p>
            <a:pPr marL="0" indent="0">
              <a:buNone/>
            </a:pPr>
            <a:r>
              <a:rPr lang="el-GR" dirty="0" smtClean="0"/>
              <a:t>Εάν </a:t>
            </a:r>
            <a:r>
              <a:rPr lang="el-GR" dirty="0"/>
              <a:t>η συχνότητα υπερβεί τους 100 παλμούς ανά λεπτό τότε μιλάμε για φλεβοκομβική ταχυκαρδία.</a:t>
            </a:r>
            <a:endParaRPr lang="en-US" dirty="0"/>
          </a:p>
          <a:p>
            <a:r>
              <a:rPr lang="el-GR" b="1" dirty="0"/>
              <a:t>Αίτια φλεβοκομβικής ταχυκαρδίας;</a:t>
            </a:r>
            <a:endParaRPr lang="en-US" dirty="0"/>
          </a:p>
          <a:p>
            <a:pPr lvl="0"/>
            <a:r>
              <a:rPr lang="el-GR" dirty="0"/>
              <a:t>Σωματική άσκηση.</a:t>
            </a:r>
            <a:endParaRPr lang="en-US" dirty="0"/>
          </a:p>
          <a:p>
            <a:pPr lvl="0"/>
            <a:r>
              <a:rPr lang="el-GR" dirty="0"/>
              <a:t>Άγχος, </a:t>
            </a:r>
            <a:r>
              <a:rPr lang="el-GR" dirty="0" smtClean="0"/>
              <a:t>φόβος.</a:t>
            </a:r>
            <a:endParaRPr lang="en-US" dirty="0"/>
          </a:p>
          <a:p>
            <a:pPr lvl="0"/>
            <a:r>
              <a:rPr lang="el-GR" dirty="0"/>
              <a:t>Επώδυνες καταστάσεις.</a:t>
            </a:r>
            <a:endParaRPr lang="en-US" dirty="0"/>
          </a:p>
          <a:p>
            <a:pPr lvl="0"/>
            <a:r>
              <a:rPr lang="el-GR" dirty="0"/>
              <a:t>Φάρμακα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dirty="0"/>
          </a:p>
        </p:txBody>
      </p:sp>
      <p:sp>
        <p:nvSpPr>
          <p:cNvPr id="5" name="Ορθογώνιο 4"/>
          <p:cNvSpPr/>
          <p:nvPr/>
        </p:nvSpPr>
        <p:spPr>
          <a:xfrm>
            <a:off x="4572000" y="3734441"/>
            <a:ext cx="3635896" cy="2070823"/>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sz="2200" dirty="0" smtClean="0">
                <a:solidFill>
                  <a:prstClr val="black"/>
                </a:solidFill>
                <a:latin typeface="Calibri"/>
              </a:rPr>
              <a:t>Πυρετός.</a:t>
            </a:r>
            <a:endParaRPr lang="en-US"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Υπερθυρεοειδισμός.</a:t>
            </a:r>
            <a:endParaRPr lang="en-US"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Αναιμία.</a:t>
            </a:r>
            <a:endParaRPr lang="en-US"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Καρδιακή </a:t>
            </a:r>
            <a:r>
              <a:rPr lang="el-GR" sz="2200" dirty="0" smtClean="0">
                <a:solidFill>
                  <a:prstClr val="black"/>
                </a:solidFill>
                <a:latin typeface="Calibri"/>
              </a:rPr>
              <a:t>ανεπάρκεια.</a:t>
            </a:r>
            <a:endParaRPr lang="en-US" sz="2200" dirty="0">
              <a:solidFill>
                <a:prstClr val="black"/>
              </a:solidFill>
              <a:latin typeface="Calibri"/>
            </a:endParaRPr>
          </a:p>
        </p:txBody>
      </p:sp>
      <p:cxnSp>
        <p:nvCxnSpPr>
          <p:cNvPr id="7" name="Ευθεία γραμμή σύνδεσης 6"/>
          <p:cNvCxnSpPr/>
          <p:nvPr/>
        </p:nvCxnSpPr>
        <p:spPr>
          <a:xfrm>
            <a:off x="4283968" y="3789040"/>
            <a:ext cx="0" cy="2016224"/>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455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Κολποκοιλιακός αποκλεισμός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Φυσιολογικά </a:t>
            </a:r>
            <a:r>
              <a:rPr lang="el-GR" dirty="0"/>
              <a:t>οι παλμοί της καρδιάς προέρχονται από τον φλεβοκόμβο ο οποίος βηματοδοτεί την καρδιά με 50-100 παλμούς ανά λεπτό. Μετά τον </a:t>
            </a:r>
            <a:r>
              <a:rPr lang="el-GR" dirty="0" smtClean="0"/>
              <a:t>φλεβοκόμβο </a:t>
            </a:r>
            <a:r>
              <a:rPr lang="el-GR" dirty="0"/>
              <a:t>το ερέθισμα μέσω του ερεθισματαγωγού συστήματος κατευθύνεται προς τις κοιλίες</a:t>
            </a:r>
            <a:endParaRPr lang="en-US" dirty="0"/>
          </a:p>
          <a:p>
            <a:r>
              <a:rPr lang="el-GR" dirty="0"/>
              <a:t>Εάν παρουσιαστεί βλάβη σε κάποιο σημείο του ερεθισματαγωγικού συστήματος με αποτέλεσμα μείωση ή διακοπή της αγωγής η κατάσταση αυτή λέγεται κολποκοιλιακός αποκλεισμός. Συνέπεια αυτού είναι να εμφανισθεί βραδυκαρδία η ασύστολα από την οποία και κινδυνεύει ο άρρωστος.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dirty="0"/>
          </a:p>
        </p:txBody>
      </p:sp>
    </p:spTree>
    <p:extLst>
      <p:ext uri="{BB962C8B-B14F-4D97-AF65-F5344CB8AC3E}">
        <p14:creationId xmlns:p14="http://schemas.microsoft.com/office/powerpoint/2010/main" val="26923435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Κολποκοιλιακός αποκλεισμός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a:xfrm>
            <a:off x="457200" y="1196752"/>
            <a:ext cx="8507288" cy="5400600"/>
          </a:xfrm>
        </p:spPr>
        <p:txBody>
          <a:bodyPr>
            <a:noAutofit/>
          </a:bodyPr>
          <a:lstStyle/>
          <a:p>
            <a:pPr>
              <a:lnSpc>
                <a:spcPct val="110000"/>
              </a:lnSpc>
              <a:spcBef>
                <a:spcPts val="900"/>
              </a:spcBef>
            </a:pPr>
            <a:r>
              <a:rPr lang="el-GR" dirty="0"/>
              <a:t>Η βλάβη συνήθως είναι στον κολποκοιλιακό κόμβο </a:t>
            </a:r>
            <a:r>
              <a:rPr lang="el-GR" dirty="0" smtClean="0"/>
              <a:t>ή </a:t>
            </a:r>
            <a:r>
              <a:rPr lang="el-GR" dirty="0"/>
              <a:t>δεμάτιο του His.</a:t>
            </a:r>
            <a:endParaRPr lang="en-US" dirty="0"/>
          </a:p>
          <a:p>
            <a:pPr>
              <a:lnSpc>
                <a:spcPct val="110000"/>
              </a:lnSpc>
              <a:spcBef>
                <a:spcPts val="900"/>
              </a:spcBef>
            </a:pPr>
            <a:r>
              <a:rPr lang="el-GR" dirty="0"/>
              <a:t>Υπάρχουν 3 βαθμοί σοβαρότητας των κολποκοιλιακού αποκλεισμού:</a:t>
            </a:r>
            <a:endParaRPr lang="en-US" dirty="0"/>
          </a:p>
          <a:p>
            <a:pPr lvl="1">
              <a:lnSpc>
                <a:spcPct val="110000"/>
              </a:lnSpc>
              <a:spcBef>
                <a:spcPts val="900"/>
              </a:spcBef>
            </a:pPr>
            <a:r>
              <a:rPr lang="el-GR" b="1" dirty="0"/>
              <a:t>1ου βαθμού:</a:t>
            </a:r>
            <a:r>
              <a:rPr lang="el-GR" dirty="0"/>
              <a:t> Στο ηλεκτροκαρδιογράφημα καταγράφεται παράταση του PR διαστήματος.</a:t>
            </a:r>
            <a:endParaRPr lang="en-US" dirty="0"/>
          </a:p>
          <a:p>
            <a:pPr lvl="1">
              <a:lnSpc>
                <a:spcPct val="110000"/>
              </a:lnSpc>
              <a:spcBef>
                <a:spcPts val="900"/>
              </a:spcBef>
            </a:pPr>
            <a:r>
              <a:rPr lang="el-GR" b="1" dirty="0"/>
              <a:t>2ου βαθμού:</a:t>
            </a:r>
            <a:r>
              <a:rPr lang="el-GR" dirty="0"/>
              <a:t> Τα περισσότερα ερεθίσματα περνούν στις κοιλίες αλλά ορισμένα χάνονται.</a:t>
            </a:r>
            <a:endParaRPr lang="en-US" dirty="0"/>
          </a:p>
          <a:p>
            <a:pPr lvl="1">
              <a:lnSpc>
                <a:spcPct val="110000"/>
              </a:lnSpc>
              <a:spcBef>
                <a:spcPts val="900"/>
              </a:spcBef>
            </a:pPr>
            <a:r>
              <a:rPr lang="el-GR" b="1" dirty="0"/>
              <a:t>3ου βαθμού ή πλήρης</a:t>
            </a:r>
            <a:r>
              <a:rPr lang="el-GR" dirty="0"/>
              <a:t>: Κανένα ερέθισμα δεν περνά στις κοιλίες.</a:t>
            </a:r>
            <a:endParaRPr lang="en-US" dirty="0"/>
          </a:p>
          <a:p>
            <a:pPr>
              <a:lnSpc>
                <a:spcPct val="110000"/>
              </a:lnSpc>
              <a:spcBef>
                <a:spcPts val="900"/>
              </a:spcBef>
            </a:pPr>
            <a:r>
              <a:rPr lang="el-GR" b="1" dirty="0"/>
              <a:t>Αίτια – Κλινική σημασία</a:t>
            </a:r>
            <a:endParaRPr lang="en-US" dirty="0"/>
          </a:p>
          <a:p>
            <a:pPr marL="355600" indent="0">
              <a:lnSpc>
                <a:spcPct val="110000"/>
              </a:lnSpc>
              <a:spcBef>
                <a:spcPts val="300"/>
              </a:spcBef>
              <a:buNone/>
            </a:pPr>
            <a:r>
              <a:rPr lang="el-GR" dirty="0"/>
              <a:t>Ο πλήρης κολποκοιλιακός αποκλεισμός συνήθως είναι επίκτητος και σε λίγες περιπτώσεις </a:t>
            </a:r>
            <a:r>
              <a:rPr lang="el-GR" dirty="0" smtClean="0"/>
              <a:t>συγγενής.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dirty="0"/>
          </a:p>
        </p:txBody>
      </p:sp>
    </p:spTree>
    <p:extLst>
      <p:ext uri="{BB962C8B-B14F-4D97-AF65-F5344CB8AC3E}">
        <p14:creationId xmlns:p14="http://schemas.microsoft.com/office/powerpoint/2010/main" val="2515729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b="1" dirty="0" smtClean="0">
                <a:solidFill>
                  <a:schemeClr val="tx2"/>
                </a:solidFill>
              </a:rPr>
              <a:t/>
            </a:r>
            <a:br>
              <a:rPr lang="el-GR" sz="3600" b="1" dirty="0" smtClean="0">
                <a:solidFill>
                  <a:schemeClr val="tx2"/>
                </a:solidFill>
              </a:rPr>
            </a:br>
            <a:r>
              <a:rPr lang="el-GR" sz="3600" b="1" dirty="0" smtClean="0">
                <a:solidFill>
                  <a:schemeClr val="tx2"/>
                </a:solidFill>
              </a:rPr>
              <a:t>Κλινική εικόνα κολποκοιλιακού αποκλεισμού</a:t>
            </a:r>
            <a:r>
              <a:rPr lang="en-US" sz="3600" dirty="0" smtClean="0">
                <a:solidFill>
                  <a:schemeClr val="tx2"/>
                </a:solidFill>
              </a:rPr>
              <a:t/>
            </a:r>
            <a:br>
              <a:rPr lang="en-US" sz="3600" dirty="0" smtClean="0">
                <a:solidFill>
                  <a:schemeClr val="tx2"/>
                </a:solidFill>
              </a:rPr>
            </a:br>
            <a:endParaRPr lang="en-US" sz="3600"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smtClean="0"/>
              <a:t>Σε </a:t>
            </a:r>
            <a:r>
              <a:rPr lang="el-GR" dirty="0"/>
              <a:t>πλήρη κολποκοιλιακό αποκλεισμό με σταθερή καρδιακή συχνότητα, 35-40/λ ή μεγαλύτερη, συχνά οι ασθενείς δεν έχουν συμπτώματα. Όμως μπορεί ορισμένοι εξ' αυτών να εμφανίσουν εκδηλώσεις καρδιακής ανεπάρκειας, εγκεφαλικής ισχαιμίας ή και στεφανιαίας ανεπάρκειας. Στους περισσότερους ασθενείς εμφανίζονται κρίσεις Adams-Stokes</a:t>
            </a:r>
            <a:r>
              <a:rPr lang="el-GR" b="1" dirty="0"/>
              <a:t>.</a:t>
            </a:r>
            <a:r>
              <a:rPr lang="el-GR" dirty="0"/>
              <a:t> Οι κρίσεις αυτές είναι συγκοπτικές και χαρακτηρίζονται από απώλεια συνειδήσεως, ωχρότητα του προσώπου και, εάν διαρκούν άνω των 15 sec, κυάνωση, βαθειά ρεγχώδη αναπνοή και σπασμούς. Συγκοπτικές κρίσεις που διαρκούν πάνω από 60 sec είναι συνήθως θανατηφόρες, εκτός εάν γίνει καρδιακή ανάνηψη. Η τελική διάγνωση γίνεται με το ηλεκτροκαρδιογράφημα εάν η βλάβη είναι μόνιμη, και με το Holter εάν εμφανίζεται παροδικά και διαλειπόντως.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dirty="0"/>
          </a:p>
        </p:txBody>
      </p:sp>
    </p:spTree>
    <p:extLst>
      <p:ext uri="{BB962C8B-B14F-4D97-AF65-F5344CB8AC3E}">
        <p14:creationId xmlns:p14="http://schemas.microsoft.com/office/powerpoint/2010/main" val="353253089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b="1" dirty="0" smtClean="0">
                <a:solidFill>
                  <a:schemeClr val="tx2"/>
                </a:solidFill>
              </a:rPr>
              <a:t>Θεραπεία κολποκοιλιακού αποκλεισμού</a:t>
            </a:r>
            <a:endParaRPr lang="en-US" dirty="0"/>
          </a:p>
        </p:txBody>
      </p:sp>
      <p:sp>
        <p:nvSpPr>
          <p:cNvPr id="3" name="Θέση περιεχομένου 2"/>
          <p:cNvSpPr>
            <a:spLocks noGrp="1"/>
          </p:cNvSpPr>
          <p:nvPr>
            <p:ph idx="1"/>
          </p:nvPr>
        </p:nvSpPr>
        <p:spPr/>
        <p:txBody>
          <a:bodyPr>
            <a:normAutofit/>
          </a:bodyPr>
          <a:lstStyle/>
          <a:p>
            <a:r>
              <a:rPr lang="el-GR" dirty="0" smtClean="0"/>
              <a:t>Ο </a:t>
            </a:r>
            <a:r>
              <a:rPr lang="el-GR" dirty="0"/>
              <a:t>πλήρης κολποκοιλιακός αποκλεισμός θεραπεύεται με τεχνητή βηματοδότηση.</a:t>
            </a:r>
            <a:endParaRPr lang="en-US" dirty="0"/>
          </a:p>
          <a:p>
            <a:r>
              <a:rPr lang="el-GR" dirty="0"/>
              <a:t>Κατά τη διάρκεια κρίσεως Adams-Stokes επιφέρονται ισχυρά κτυπήματα στην προκάρδια χώρα και εάν δεν επανέλθει η καρδιακή λειτουργία γίνεται καρδιακή ανάνηψη, δηλαδή τεχνητή αναπνοή και εξωτερικές μαλάξεις. Εάν το ΗΚΓ δείχνει κοιλιακή μαρμαρυγή γίνεται απινίδωση με ηλεκτρικό shock. Η δε καρδιακή ανάνηψη συνεχίζεται μέχρι να επανέλθει καρδιακή λειτουργία και στη συνέχεια γίνεται τεχνητή </a:t>
            </a:r>
            <a:r>
              <a:rPr lang="el-GR" dirty="0" smtClean="0"/>
              <a:t>βηματοδότηση.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dirty="0"/>
          </a:p>
        </p:txBody>
      </p:sp>
    </p:spTree>
    <p:extLst>
      <p:ext uri="{BB962C8B-B14F-4D97-AF65-F5344CB8AC3E}">
        <p14:creationId xmlns:p14="http://schemas.microsoft.com/office/powerpoint/2010/main" val="276436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Κατανάλωση ενέργειας μυοκαρδίου</a:t>
            </a:r>
            <a:endParaRPr lang="en-US" b="1" dirty="0">
              <a:solidFill>
                <a:schemeClr val="tx2"/>
              </a:solidFill>
            </a:endParaRPr>
          </a:p>
        </p:txBody>
      </p:sp>
      <p:sp>
        <p:nvSpPr>
          <p:cNvPr id="3" name="Θέση περιεχομένου 2"/>
          <p:cNvSpPr>
            <a:spLocks noGrp="1"/>
          </p:cNvSpPr>
          <p:nvPr>
            <p:ph idx="1"/>
          </p:nvPr>
        </p:nvSpPr>
        <p:spPr/>
        <p:txBody>
          <a:bodyPr/>
          <a:lstStyle/>
          <a:p>
            <a:r>
              <a:rPr lang="el-GR" dirty="0" smtClean="0"/>
              <a:t>Κατανάλωση ενέργειας μυοκαρδίου: υπολογίζεται από την κατανάλωση του Ο</a:t>
            </a:r>
            <a:r>
              <a:rPr lang="el-GR" baseline="-25000" dirty="0" smtClean="0"/>
              <a:t>2</a:t>
            </a:r>
            <a:r>
              <a:rPr lang="el-GR" dirty="0" smtClean="0"/>
              <a:t> και η κατανάλωση Ο</a:t>
            </a:r>
            <a:r>
              <a:rPr lang="el-GR" baseline="-25000" dirty="0" smtClean="0"/>
              <a:t>2</a:t>
            </a:r>
            <a:r>
              <a:rPr lang="el-GR" dirty="0" smtClean="0"/>
              <a:t> καθορίζετα</a:t>
            </a:r>
            <a:r>
              <a:rPr lang="el-GR" dirty="0"/>
              <a:t>ι</a:t>
            </a:r>
            <a:r>
              <a:rPr lang="el-GR" dirty="0" smtClean="0"/>
              <a:t> με την μέτρηση:</a:t>
            </a:r>
          </a:p>
          <a:p>
            <a:pPr lvl="1"/>
            <a:r>
              <a:rPr lang="el-GR" dirty="0" smtClean="0"/>
              <a:t>Της στεφανιαίας ροής αίματος και</a:t>
            </a:r>
          </a:p>
          <a:p>
            <a:pPr lvl="1"/>
            <a:r>
              <a:rPr lang="el-GR" dirty="0" smtClean="0"/>
              <a:t>Με την αρτηριοφλεβώδη διαφορά Ο</a:t>
            </a:r>
            <a:r>
              <a:rPr lang="el-GR" baseline="-25000" dirty="0" smtClean="0"/>
              <a:t>2</a:t>
            </a:r>
            <a:r>
              <a:rPr lang="el-GR" dirty="0" smtClean="0"/>
              <a:t>.</a:t>
            </a:r>
          </a:p>
          <a:p>
            <a:r>
              <a:rPr lang="el-GR" dirty="0" smtClean="0"/>
              <a:t>Επάρκεια της καρδιάς είναι το πηλίκο του: </a:t>
            </a:r>
          </a:p>
          <a:p>
            <a:pPr marL="355600" indent="0" algn="ctr">
              <a:spcBef>
                <a:spcPts val="600"/>
              </a:spcBef>
              <a:buNone/>
            </a:pPr>
            <a:r>
              <a:rPr lang="el-GR" dirty="0" smtClean="0"/>
              <a:t>Αποδιδόμενου Έργου</a:t>
            </a:r>
            <a:r>
              <a:rPr lang="el-GR" b="1" dirty="0" smtClean="0"/>
              <a:t>/</a:t>
            </a:r>
            <a:r>
              <a:rPr lang="el-GR" dirty="0" smtClean="0"/>
              <a:t>Καταναλισκόμενη Ενέργεια.</a:t>
            </a:r>
          </a:p>
          <a:p>
            <a:r>
              <a:rPr lang="el-GR" dirty="0" smtClean="0"/>
              <a:t>Παράδειγμα έργου καρδιάς:</a:t>
            </a:r>
          </a:p>
          <a:p>
            <a:pPr lvl="1"/>
            <a:r>
              <a:rPr lang="el-GR" dirty="0" smtClean="0"/>
              <a:t>Όγκος αίματος,</a:t>
            </a:r>
          </a:p>
          <a:p>
            <a:pPr lvl="1"/>
            <a:r>
              <a:rPr lang="el-GR" dirty="0" smtClean="0"/>
              <a:t>Πίεση στην κοιλιά.</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25166275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
            </a:r>
            <a:br>
              <a:rPr lang="el-GR" b="1" dirty="0" smtClean="0"/>
            </a:br>
            <a:r>
              <a:rPr lang="el-GR" sz="4000" b="1" dirty="0" smtClean="0">
                <a:solidFill>
                  <a:schemeClr val="tx2"/>
                </a:solidFill>
              </a:rPr>
              <a:t>Παροξυσμική </a:t>
            </a:r>
            <a:r>
              <a:rPr lang="el-GR" sz="4000" b="1" dirty="0">
                <a:solidFill>
                  <a:schemeClr val="tx2"/>
                </a:solidFill>
              </a:rPr>
              <a:t>υπερκοιλιακή ταχυκαρδία</a:t>
            </a:r>
            <a:r>
              <a:rPr lang="en-US" sz="4000" b="1" dirty="0">
                <a:solidFill>
                  <a:schemeClr val="tx2"/>
                </a:solidFill>
              </a:rPr>
              <a:t/>
            </a:r>
            <a:br>
              <a:rPr lang="en-US" sz="4000" b="1" dirty="0">
                <a:solidFill>
                  <a:schemeClr val="tx2"/>
                </a:solidFill>
              </a:rPr>
            </a:br>
            <a:endParaRPr lang="en-US" sz="4000" dirty="0">
              <a:solidFill>
                <a:schemeClr val="tx2"/>
              </a:solidFill>
            </a:endParaRPr>
          </a:p>
        </p:txBody>
      </p:sp>
      <p:sp>
        <p:nvSpPr>
          <p:cNvPr id="3" name="Θέση περιεχομένου 2"/>
          <p:cNvSpPr>
            <a:spLocks noGrp="1"/>
          </p:cNvSpPr>
          <p:nvPr>
            <p:ph idx="1"/>
          </p:nvPr>
        </p:nvSpPr>
        <p:spPr/>
        <p:txBody>
          <a:bodyPr/>
          <a:lstStyle/>
          <a:p>
            <a:r>
              <a:rPr lang="el-GR" dirty="0" smtClean="0"/>
              <a:t>Εάν </a:t>
            </a:r>
            <a:r>
              <a:rPr lang="el-GR" dirty="0"/>
              <a:t>από κάποια αιτία αναλάβουν την βηματοδότηση της καρδιάς κέντρα εκτός του φλεβόκομβου, τα οποία βρίσκονται στο επίπεδο των κόλπων εμφανίζεται αρρυθμία που ονομάζεται παροξυσμική υπερκοιλιακή ταχυκαρδία.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dirty="0"/>
          </a:p>
        </p:txBody>
      </p:sp>
    </p:spTree>
    <p:extLst>
      <p:ext uri="{BB962C8B-B14F-4D97-AF65-F5344CB8AC3E}">
        <p14:creationId xmlns:p14="http://schemas.microsoft.com/office/powerpoint/2010/main" val="183255908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Μηχανισμοί της παροξυσμικής υπερκοιλιακής </a:t>
            </a:r>
            <a:r>
              <a:rPr lang="el-GR" b="1" dirty="0" smtClean="0">
                <a:solidFill>
                  <a:schemeClr val="tx2"/>
                </a:solidFill>
              </a:rPr>
              <a:t>ταχυκαρδίας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363272" cy="5328592"/>
          </a:xfrm>
        </p:spPr>
        <p:txBody>
          <a:bodyPr>
            <a:noAutofit/>
          </a:bodyPr>
          <a:lstStyle/>
          <a:p>
            <a:r>
              <a:rPr lang="el-GR" b="1" dirty="0" smtClean="0"/>
              <a:t>Αυτοματικό </a:t>
            </a:r>
            <a:r>
              <a:rPr lang="el-GR" b="1" dirty="0"/>
              <a:t>κέντρο: </a:t>
            </a:r>
            <a:r>
              <a:rPr lang="el-GR" dirty="0"/>
              <a:t>Ένα κομμάτι κολπικού μυοκαρδίου παράγει παλμούς με συχνότητα μεγαλύτερη του φλεβόκομβου, και αναλαμβάνει την βηματοδότηση της καρδιάς με γρήγορο ρυθμό.</a:t>
            </a:r>
            <a:endParaRPr lang="en-US" dirty="0"/>
          </a:p>
          <a:p>
            <a:r>
              <a:rPr lang="el-GR" b="1" dirty="0"/>
              <a:t>Επανείσοδος: </a:t>
            </a:r>
            <a:r>
              <a:rPr lang="el-GR" dirty="0"/>
              <a:t>Το φυσιολογικό ερέθισμα λόγω παθολογικής αγωγής κάνει ταχύ κύκλο μέσα στον κολποκοιλιακό κόμβο με αποτέλεσμα ταχεία βηματοδότηση.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dirty="0"/>
          </a:p>
        </p:txBody>
      </p:sp>
    </p:spTree>
    <p:extLst>
      <p:ext uri="{BB962C8B-B14F-4D97-AF65-F5344CB8AC3E}">
        <p14:creationId xmlns:p14="http://schemas.microsoft.com/office/powerpoint/2010/main" val="148329987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Μηχανισμοί της παροξυσμικής υπερκοιλιακής </a:t>
            </a:r>
            <a:r>
              <a:rPr lang="el-GR" b="1" dirty="0" smtClean="0">
                <a:solidFill>
                  <a:schemeClr val="tx2"/>
                </a:solidFill>
              </a:rPr>
              <a:t>ταχυκαρδίας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363272" cy="5328592"/>
          </a:xfrm>
        </p:spPr>
        <p:txBody>
          <a:bodyPr>
            <a:noAutofit/>
          </a:bodyPr>
          <a:lstStyle/>
          <a:p>
            <a:r>
              <a:rPr lang="el-GR" b="1" dirty="0" smtClean="0"/>
              <a:t>Επανείσοδος </a:t>
            </a:r>
            <a:r>
              <a:rPr lang="el-GR" b="1" dirty="0"/>
              <a:t>από παραπληρωματικό δεμάτιο: </a:t>
            </a:r>
            <a:r>
              <a:rPr lang="el-GR" dirty="0"/>
              <a:t>Το φυσιολογικό ερέθισμα λόγω ύπαρξης παραπληρωματικού δεματίου κάνει ταχύ κύκλο μεταξύ κολποκοιλιακού κόμβου και παραπληρωματικού δεματίου και συντηρεί μια ταχυκαρδία που ονομάζεται κολποκοιλιακή ταχυκαρδία. Φυσιολογικά οι κόλποι και οι κοιλίες επικοινωνούν ηλεκτρικά μόνο μέσω του κολποκοιλιακού κόμβου. Το παραπληρωματικό δεμάτιο είναι νησίδα μυοκαρδιακού αγώγιμου ιστού, που βραχυκυκλώνει κόλπους και κοιλίες. Τα άτομα που έχουν αυτό το επιπλέον δεμάτιο έχουν σύνδρομο </a:t>
            </a:r>
            <a:r>
              <a:rPr lang="el-GR" dirty="0" smtClean="0"/>
              <a:t>Wolff-Parkinson-White.</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dirty="0"/>
          </a:p>
        </p:txBody>
      </p:sp>
    </p:spTree>
    <p:extLst>
      <p:ext uri="{BB962C8B-B14F-4D97-AF65-F5344CB8AC3E}">
        <p14:creationId xmlns:p14="http://schemas.microsoft.com/office/powerpoint/2010/main" val="220748060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Αίτια της παροξυσμικής υπερκοιλιακής ταχυκαρδίας</a:t>
            </a:r>
            <a:endParaRPr lang="en-US" b="1" dirty="0">
              <a:solidFill>
                <a:schemeClr val="tx2"/>
              </a:solidFill>
            </a:endParaRPr>
          </a:p>
        </p:txBody>
      </p:sp>
      <p:sp>
        <p:nvSpPr>
          <p:cNvPr id="3" name="Θέση περιεχομένου 2"/>
          <p:cNvSpPr>
            <a:spLocks noGrp="1"/>
          </p:cNvSpPr>
          <p:nvPr>
            <p:ph idx="1"/>
          </p:nvPr>
        </p:nvSpPr>
        <p:spPr>
          <a:xfrm>
            <a:off x="457200" y="1268760"/>
            <a:ext cx="8219256" cy="5328592"/>
          </a:xfrm>
        </p:spPr>
        <p:txBody>
          <a:bodyPr>
            <a:normAutofit/>
          </a:bodyPr>
          <a:lstStyle/>
          <a:p>
            <a:r>
              <a:rPr lang="el-GR" dirty="0" smtClean="0"/>
              <a:t>Η </a:t>
            </a:r>
            <a:r>
              <a:rPr lang="el-GR" dirty="0"/>
              <a:t>αυτοματική κολπική ταχυκαρδία εμφανίζεται σε οργανική καρδιοπάθεια, ενώ οι ταχυκαρδίες από επανείσοδο σε άτομα χωρίς οργανική καρδιακή πάθηση.</a:t>
            </a:r>
            <a:endParaRPr lang="en-US" dirty="0"/>
          </a:p>
          <a:p>
            <a:r>
              <a:rPr lang="el-GR" b="1" dirty="0"/>
              <a:t>Κλινική εικόνα</a:t>
            </a:r>
            <a:endParaRPr lang="en-US" b="1" dirty="0"/>
          </a:p>
          <a:p>
            <a:pPr marL="355600" indent="0">
              <a:spcBef>
                <a:spcPts val="300"/>
              </a:spcBef>
              <a:buNone/>
            </a:pPr>
            <a:r>
              <a:rPr lang="el-GR" dirty="0"/>
              <a:t>Χαρακτηρίζεται από αιφνίδια έναρξη, διαρκεί λεπτά, ώρες, η ημέρες και αιφνίδια σταματάει. Ο καρδιακός ρυθμός εμφανίζει μεγάλη συχνότητα που κυμαίνεται μεταξύ 150-250 σφίξεις ανά λεπτό. Εάν συνυπάρχει οργανική καρδιοπάθεια μπορεί να προκληθεί δύσπνοια ή υπόταση.</a:t>
            </a:r>
            <a:endParaRPr lang="en-US" dirty="0"/>
          </a:p>
          <a:p>
            <a:r>
              <a:rPr lang="el-GR" b="1" dirty="0"/>
              <a:t>Διάγνωση της παροξυσμικής υπερκοιλιακής ταχυκαρδίας</a:t>
            </a:r>
            <a:endParaRPr lang="en-US" b="1" dirty="0"/>
          </a:p>
          <a:p>
            <a:pPr marL="355600" indent="0">
              <a:spcBef>
                <a:spcPts val="300"/>
              </a:spcBef>
              <a:buNone/>
            </a:pPr>
            <a:r>
              <a:rPr lang="el-GR" dirty="0"/>
              <a:t>Από το ιστορικό του ασθενή: Αίσθημα προκαρδίων παλμών που εμφανίζονται και υποχωρούν αιφνίδια.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dirty="0"/>
          </a:p>
        </p:txBody>
      </p:sp>
    </p:spTree>
    <p:extLst>
      <p:ext uri="{BB962C8B-B14F-4D97-AF65-F5344CB8AC3E}">
        <p14:creationId xmlns:p14="http://schemas.microsoft.com/office/powerpoint/2010/main" val="336241893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Θεραπεία της παροξυσμικής υπερκοιλιακής ταχυκαρδίας</a:t>
            </a:r>
            <a:endParaRPr lang="en-US" dirty="0">
              <a:solidFill>
                <a:schemeClr val="tx2"/>
              </a:solidFill>
            </a:endParaRPr>
          </a:p>
        </p:txBody>
      </p:sp>
      <p:sp>
        <p:nvSpPr>
          <p:cNvPr id="3" name="Θέση περιεχομένου 2"/>
          <p:cNvSpPr>
            <a:spLocks noGrp="1"/>
          </p:cNvSpPr>
          <p:nvPr>
            <p:ph idx="1"/>
          </p:nvPr>
        </p:nvSpPr>
        <p:spPr>
          <a:xfrm>
            <a:off x="457200" y="1340768"/>
            <a:ext cx="8229600" cy="5040560"/>
          </a:xfrm>
        </p:spPr>
        <p:txBody>
          <a:bodyPr>
            <a:normAutofit/>
          </a:bodyPr>
          <a:lstStyle/>
          <a:p>
            <a:r>
              <a:rPr lang="el-GR" dirty="0" smtClean="0"/>
              <a:t>Γίνεται </a:t>
            </a:r>
            <a:r>
              <a:rPr lang="el-GR" dirty="0"/>
              <a:t>ανάταξη της ταχυκαρδίας: α) με διάφορους χειρισμούς που διεγείρουν το παρασυμπαθητικό σύστημα όπως δοκιμασία Vals</a:t>
            </a:r>
            <a:r>
              <a:rPr lang="en-US" dirty="0"/>
              <a:t>a</a:t>
            </a:r>
            <a:r>
              <a:rPr lang="el-GR" dirty="0"/>
              <a:t>va ή μάλαξη των καρωτίδων β) με φάρμακα όπως αδενοσίνη, βεραπαμίλη ή διλτιαζεμη γ) επί αστοχίας, η ταχυκαρδία ανατάσσεται με απινίδωση.</a:t>
            </a:r>
            <a:endParaRPr lang="en-US" dirty="0"/>
          </a:p>
          <a:p>
            <a:r>
              <a:rPr lang="el-GR" dirty="0"/>
              <a:t>Για την πρόληψη των υποτροπών συνιστάται υγιεινοδιαιτητική αγωγή με αποφυγή καπνίσματος, οινοπνευματωδών ποτών, συγκινήσεων, μεγάλων γευμάτων.  Από φαρμακευτικής πλευράς μπορεί να χορηγηθεί κινιδίνη ή αναστολέας των β-αδρενεργικών υποδοχέων ή αμιοδαρόνη ή και άλλο αντιαρρυθμικό φάρμακο. Εάν υπάρχει υποψία καρδιακής ανεπάρκειας προτιμάται η χορήγηση δακτυλίτιδος.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dirty="0"/>
          </a:p>
        </p:txBody>
      </p:sp>
    </p:spTree>
    <p:extLst>
      <p:ext uri="{BB962C8B-B14F-4D97-AF65-F5344CB8AC3E}">
        <p14:creationId xmlns:p14="http://schemas.microsoft.com/office/powerpoint/2010/main" val="347044607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Κοιλιακές αρρυθμίες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Τα </a:t>
            </a:r>
            <a:r>
              <a:rPr lang="el-GR" dirty="0"/>
              <a:t>κυριότερα συμπτώματα της κοιλιακής αρρυθμίας είναι αίσθημα παλμών, απώλεια αισθήσεων και επιδείνωση των συμπτωμάτων μιας προυπάρχουσας καρδιοπάθειας. Η κοιλιακή ταχυκαρδία μπορεί μέσα σε λίγα δευτερόλεπτα να εξελιχθεί σε κοιλιακή μαρμαρυγή, όπου οι κοιλίες παύουν να εκτελούν μια οργανωμένη συστολή. Ουσιαστικά είναι μία θανατηφόρος αρρυθμία, αν δεν αντιμετωπισθεί με ηλεκτρική ανάταξη σε 3 λεπτά. Είναι δε ο συχνότερος μηχανισμός αιφνίδιου καρδιακού θανάτου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dirty="0"/>
          </a:p>
        </p:txBody>
      </p:sp>
    </p:spTree>
    <p:extLst>
      <p:ext uri="{BB962C8B-B14F-4D97-AF65-F5344CB8AC3E}">
        <p14:creationId xmlns:p14="http://schemas.microsoft.com/office/powerpoint/2010/main" val="216321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Κοιλιακές αρρυθμίες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Το </a:t>
            </a:r>
            <a:r>
              <a:rPr lang="el-GR" dirty="0"/>
              <a:t>επεισόδιο της κοιλιακής ταχυκαρδίας μπορεί να αντιμετωπιστεί με αντιαρρυθμικά φάρμακα ή με τη χρήση ηλεκτρικού ρεύματος μέσω μιας συσκευής που λέγεται απινιδωτής. Πρόληψη νέων επεισοδίων γίνεται με θεραπεία της υποκείμενης καρδιακής νόσου, με την χρήση αντιαρρυθμικών φαρμάκων και σπανιότατα με την τοποθέτηση ενός απινιδωτή που ανατάσσει αυτόματα μέσω ηλεκτρικού ρεύματος, την αρρυθμία.</a:t>
            </a:r>
            <a:endParaRPr lang="en-US" dirty="0"/>
          </a:p>
          <a:p>
            <a:r>
              <a:rPr lang="el-GR" dirty="0"/>
              <a:t>Υπάρχουν πολλές μορφές κοιλιακής </a:t>
            </a:r>
            <a:r>
              <a:rPr lang="el-GR" dirty="0" smtClean="0"/>
              <a:t>αρρυθμίας.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dirty="0"/>
          </a:p>
        </p:txBody>
      </p:sp>
    </p:spTree>
    <p:extLst>
      <p:ext uri="{BB962C8B-B14F-4D97-AF65-F5344CB8AC3E}">
        <p14:creationId xmlns:p14="http://schemas.microsoft.com/office/powerpoint/2010/main" val="40584700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Μορφές κοιλιακών αρρυθμιών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616624"/>
          </a:xfrm>
        </p:spPr>
        <p:txBody>
          <a:bodyPr>
            <a:noAutofit/>
          </a:bodyPr>
          <a:lstStyle/>
          <a:p>
            <a:pPr lvl="0"/>
            <a:r>
              <a:rPr lang="el-GR" dirty="0"/>
              <a:t>Έκτακτες κοιλιακές </a:t>
            </a:r>
            <a:r>
              <a:rPr lang="el-GR" dirty="0" smtClean="0"/>
              <a:t>συστολές.</a:t>
            </a:r>
            <a:endParaRPr lang="en-US" dirty="0"/>
          </a:p>
          <a:p>
            <a:pPr lvl="0"/>
            <a:r>
              <a:rPr lang="el-GR" dirty="0"/>
              <a:t>Επιταχυνόμενη κοιλιακή </a:t>
            </a:r>
            <a:r>
              <a:rPr lang="el-GR" dirty="0" smtClean="0"/>
              <a:t>ταχυκαρδία.</a:t>
            </a:r>
            <a:endParaRPr lang="en-US" dirty="0"/>
          </a:p>
          <a:p>
            <a:pPr lvl="0"/>
            <a:r>
              <a:rPr lang="el-GR" dirty="0"/>
              <a:t>Ιδιοκοιλιακός </a:t>
            </a:r>
            <a:r>
              <a:rPr lang="el-GR" dirty="0" smtClean="0"/>
              <a:t>ρυθμός.</a:t>
            </a:r>
            <a:endParaRPr lang="en-US" dirty="0"/>
          </a:p>
          <a:p>
            <a:pPr lvl="0"/>
            <a:r>
              <a:rPr lang="el-GR" dirty="0"/>
              <a:t>Κοιλιακή ταχυκαρδία (ΚΤ</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dirty="0"/>
          </a:p>
        </p:txBody>
      </p:sp>
    </p:spTree>
    <p:extLst>
      <p:ext uri="{BB962C8B-B14F-4D97-AF65-F5344CB8AC3E}">
        <p14:creationId xmlns:p14="http://schemas.microsoft.com/office/powerpoint/2010/main" val="342247598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Μορφές κοιλιακών αρρυθμιών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616624"/>
          </a:xfrm>
        </p:spPr>
        <p:txBody>
          <a:bodyPr>
            <a:noAutofit/>
          </a:bodyPr>
          <a:lstStyle/>
          <a:p>
            <a:pPr lvl="0"/>
            <a:r>
              <a:rPr lang="el-GR" dirty="0" smtClean="0"/>
              <a:t>Πολύμορφη </a:t>
            </a:r>
            <a:r>
              <a:rPr lang="el-GR" dirty="0"/>
              <a:t>κοιλιακή </a:t>
            </a:r>
            <a:r>
              <a:rPr lang="el-GR" dirty="0" smtClean="0"/>
              <a:t>ταχυκαρδία (</a:t>
            </a:r>
            <a:r>
              <a:rPr lang="el-GR" dirty="0"/>
              <a:t>torsades des pointes) ή σύνδρομο με μακρό Q-T</a:t>
            </a:r>
            <a:endParaRPr lang="en-US" dirty="0"/>
          </a:p>
          <a:p>
            <a:pPr lvl="1"/>
            <a:r>
              <a:rPr lang="el-GR" dirty="0"/>
              <a:t>Συγγενής, με σταθερά παρατεταμένο διάστημα QT και διέγερση του συμπαθητικού συστήματος.</a:t>
            </a:r>
            <a:endParaRPr lang="en-US" dirty="0"/>
          </a:p>
          <a:p>
            <a:pPr lvl="1"/>
            <a:r>
              <a:rPr lang="el-GR" dirty="0"/>
              <a:t>Επίκτητη, με σταθερή παράταση του QT αλλά χωρίς διέγερση του συμπαθητικού συστήματος. Συνηθέστερες αιτίες είναι το οξύ έμφραγμα του μυοκαρδίου, η υποκαλιαιμία, η λήψη αντιαρρυθμικών φαρμάκων.</a:t>
            </a:r>
            <a:endParaRPr lang="en-US" dirty="0"/>
          </a:p>
          <a:p>
            <a:pPr lvl="0"/>
            <a:r>
              <a:rPr lang="el-GR" dirty="0"/>
              <a:t>Κοιλιακή ταχυκαρδία δεξιάς </a:t>
            </a:r>
            <a:r>
              <a:rPr lang="el-GR" dirty="0" smtClean="0"/>
              <a:t>κοιλίας.</a:t>
            </a:r>
            <a:endParaRPr lang="en-US" dirty="0"/>
          </a:p>
          <a:p>
            <a:pPr lvl="0"/>
            <a:r>
              <a:rPr lang="el-GR" dirty="0"/>
              <a:t>Κοιλιακή </a:t>
            </a:r>
            <a:r>
              <a:rPr lang="el-GR" dirty="0" smtClean="0"/>
              <a:t>μαρμαρυγή.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dirty="0"/>
          </a:p>
        </p:txBody>
      </p:sp>
    </p:spTree>
    <p:extLst>
      <p:ext uri="{BB962C8B-B14F-4D97-AF65-F5344CB8AC3E}">
        <p14:creationId xmlns:p14="http://schemas.microsoft.com/office/powerpoint/2010/main" val="231354294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Κοιλιακή ταχυκαρδία (ΚΤ</a:t>
            </a:r>
            <a:r>
              <a:rPr lang="el-GR" b="1" dirty="0" smtClean="0">
                <a:solidFill>
                  <a:schemeClr val="tx2"/>
                </a:solidFill>
              </a:rPr>
              <a:t>)</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Φ</a:t>
            </a:r>
            <a:r>
              <a:rPr lang="el-GR" dirty="0" smtClean="0"/>
              <a:t>υσιολογικά </a:t>
            </a:r>
            <a:r>
              <a:rPr lang="el-GR" dirty="0"/>
              <a:t>οι παλμοί της καρδιάς προέρχονται από τον φλεβόκομβο ο οποίος βηματοδοτεί την καρδιά με 60-100 παλμούς ανά </a:t>
            </a:r>
            <a:r>
              <a:rPr lang="el-GR" dirty="0" smtClean="0"/>
              <a:t>λεπτό.</a:t>
            </a:r>
            <a:endParaRPr lang="en-US" dirty="0"/>
          </a:p>
          <a:p>
            <a:r>
              <a:rPr lang="el-GR" dirty="0"/>
              <a:t>Εάν για κάποια αιτία μια έκτοπη εστία που βρίσκεται στο επίπεδο των κοιλιών αναλάβει να βηματοδοτεί την καρδία τότε </a:t>
            </a:r>
            <a:r>
              <a:rPr lang="el-GR" dirty="0" smtClean="0"/>
              <a:t>υπάρχει </a:t>
            </a:r>
            <a:r>
              <a:rPr lang="el-GR" dirty="0"/>
              <a:t>κοιλιακή ταχυκαρδία.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dirty="0"/>
          </a:p>
        </p:txBody>
      </p:sp>
    </p:spTree>
    <p:extLst>
      <p:ext uri="{BB962C8B-B14F-4D97-AF65-F5344CB8AC3E}">
        <p14:creationId xmlns:p14="http://schemas.microsoft.com/office/powerpoint/2010/main" val="3549456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chemeClr val="tx2"/>
                </a:solidFill>
              </a:rPr>
              <a:t>Εφεδρεία της καρδιάς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b="1" dirty="0">
                <a:solidFill>
                  <a:srgbClr val="000000"/>
                </a:solidFill>
                <a:ea typeface="Times New Roman"/>
                <a:cs typeface="Times New Roman"/>
              </a:rPr>
              <a:t>Εφεδρεία της καρδιάς: </a:t>
            </a:r>
            <a:r>
              <a:rPr lang="el-GR" dirty="0">
                <a:solidFill>
                  <a:srgbClr val="000000"/>
                </a:solidFill>
                <a:ea typeface="Times New Roman"/>
                <a:cs typeface="Times New Roman"/>
              </a:rPr>
              <a:t>είναι η ικανότητα της καρδιάς να αυξάνει την καρδιακή παροχή και να αντιμετωπίζει τις αυξημένες ανάγκες του σώματος, με μια πίεση μεγαλύτερη της κανονικής. </a:t>
            </a:r>
            <a:endParaRPr lang="en-US" dirty="0" smtClean="0">
              <a:solidFill>
                <a:srgbClr val="000000"/>
              </a:solidFill>
              <a:ea typeface="Times New Roman"/>
              <a:cs typeface="Times New Roman"/>
            </a:endParaRPr>
          </a:p>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αύξηση της καρδιακής παροχής βασίζεται στον νόμο του Starling σύμφωνα με τον οποίο η αυξημένη φλεβική επιστροφή, αυξάνει την διαστολική πλήρωση και επίσης αυξάνει την διάταση των μυοκαρδιακών ινών. </a:t>
            </a:r>
            <a:endParaRPr lang="en-US" dirty="0" smtClean="0">
              <a:solidFill>
                <a:srgbClr val="000000"/>
              </a:solidFill>
              <a:ea typeface="Times New Roman"/>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5063088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Αίτια της </a:t>
            </a:r>
            <a:r>
              <a:rPr lang="el-GR" b="1" dirty="0" smtClean="0">
                <a:solidFill>
                  <a:schemeClr val="tx2"/>
                </a:solidFill>
              </a:rPr>
              <a:t>ΚΤ</a:t>
            </a:r>
            <a:endParaRPr lang="en-US" dirty="0">
              <a:solidFill>
                <a:schemeClr val="tx2"/>
              </a:solidFill>
            </a:endParaRPr>
          </a:p>
        </p:txBody>
      </p:sp>
      <p:sp>
        <p:nvSpPr>
          <p:cNvPr id="3" name="Θέση περιεχομένου 2"/>
          <p:cNvSpPr>
            <a:spLocks noGrp="1"/>
          </p:cNvSpPr>
          <p:nvPr>
            <p:ph idx="1"/>
          </p:nvPr>
        </p:nvSpPr>
        <p:spPr>
          <a:xfrm>
            <a:off x="457200" y="1196752"/>
            <a:ext cx="8291264" cy="5184576"/>
          </a:xfrm>
        </p:spPr>
        <p:txBody>
          <a:bodyPr>
            <a:normAutofit lnSpcReduction="10000"/>
          </a:bodyPr>
          <a:lstStyle/>
          <a:p>
            <a:pPr>
              <a:lnSpc>
                <a:spcPct val="115000"/>
              </a:lnSpc>
            </a:pPr>
            <a:r>
              <a:rPr lang="el-GR" dirty="0" smtClean="0"/>
              <a:t>Εμφανίζεται </a:t>
            </a:r>
            <a:r>
              <a:rPr lang="el-GR" dirty="0"/>
              <a:t>πάντα σαν επιπλοκή οργανικών παθήσεων της καρδιάς. Τα πιο συχνά αίτια </a:t>
            </a:r>
            <a:r>
              <a:rPr lang="el-GR" dirty="0" smtClean="0"/>
              <a:t>είναι:</a:t>
            </a:r>
            <a:endParaRPr lang="en-US" dirty="0"/>
          </a:p>
          <a:p>
            <a:pPr lvl="1">
              <a:lnSpc>
                <a:spcPct val="115000"/>
              </a:lnSpc>
            </a:pPr>
            <a:r>
              <a:rPr lang="el-GR" dirty="0"/>
              <a:t>Στεφανιαία </a:t>
            </a:r>
            <a:r>
              <a:rPr lang="el-GR" dirty="0" smtClean="0"/>
              <a:t>νόσος.</a:t>
            </a:r>
            <a:endParaRPr lang="en-US" dirty="0"/>
          </a:p>
          <a:p>
            <a:pPr lvl="1">
              <a:lnSpc>
                <a:spcPct val="115000"/>
              </a:lnSpc>
            </a:pPr>
            <a:r>
              <a:rPr lang="el-GR" dirty="0" smtClean="0"/>
              <a:t>Μυοκαρδιοπάθειες.</a:t>
            </a:r>
            <a:endParaRPr lang="en-US" dirty="0"/>
          </a:p>
          <a:p>
            <a:pPr lvl="1">
              <a:lnSpc>
                <a:spcPct val="115000"/>
              </a:lnSpc>
            </a:pPr>
            <a:r>
              <a:rPr lang="el-GR" dirty="0"/>
              <a:t>Υπερτασική </a:t>
            </a:r>
            <a:r>
              <a:rPr lang="el-GR" dirty="0" smtClean="0"/>
              <a:t>καρδιοπάθεια.</a:t>
            </a:r>
            <a:endParaRPr lang="en-US" dirty="0"/>
          </a:p>
          <a:p>
            <a:pPr lvl="1">
              <a:lnSpc>
                <a:spcPct val="115000"/>
              </a:lnSpc>
            </a:pPr>
            <a:r>
              <a:rPr lang="el-GR" dirty="0" smtClean="0"/>
              <a:t>Βαλβιδοπάθειες.</a:t>
            </a:r>
            <a:endParaRPr lang="en-US" dirty="0"/>
          </a:p>
          <a:p>
            <a:pPr lvl="1">
              <a:lnSpc>
                <a:spcPct val="115000"/>
              </a:lnSpc>
            </a:pPr>
            <a:r>
              <a:rPr lang="el-GR" dirty="0"/>
              <a:t>Μεταβολικές </a:t>
            </a:r>
            <a:r>
              <a:rPr lang="el-GR" dirty="0" smtClean="0"/>
              <a:t>διαταραχές.</a:t>
            </a:r>
            <a:endParaRPr lang="en-US" dirty="0"/>
          </a:p>
          <a:p>
            <a:pPr>
              <a:lnSpc>
                <a:spcPct val="115000"/>
              </a:lnSpc>
            </a:pPr>
            <a:r>
              <a:rPr lang="el-GR" b="1" dirty="0"/>
              <a:t>Κλινική εικόνα </a:t>
            </a:r>
            <a:endParaRPr lang="en-US" b="1" dirty="0"/>
          </a:p>
          <a:p>
            <a:pPr marL="355600" indent="0">
              <a:lnSpc>
                <a:spcPct val="115000"/>
              </a:lnSpc>
              <a:spcBef>
                <a:spcPts val="300"/>
              </a:spcBef>
              <a:buNone/>
            </a:pPr>
            <a:r>
              <a:rPr lang="el-GR" dirty="0"/>
              <a:t>Αιφνίδια έναρξη προκάρδιων παλμών. Εάν η υποκείμενη καρδιοπάθεια είναι σοβαρή μπορεί να συνοδεύεται από λιποθυμία ή υπόταση.</a:t>
            </a:r>
            <a:endParaRPr lang="en-US" dirty="0"/>
          </a:p>
          <a:p>
            <a:pPr>
              <a:lnSpc>
                <a:spcPct val="115000"/>
              </a:lnSpc>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dirty="0"/>
          </a:p>
        </p:txBody>
      </p:sp>
    </p:spTree>
    <p:extLst>
      <p:ext uri="{BB962C8B-B14F-4D97-AF65-F5344CB8AC3E}">
        <p14:creationId xmlns:p14="http://schemas.microsoft.com/office/powerpoint/2010/main" val="241429264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Θεραπεία ΚΤ</a:t>
            </a:r>
            <a:endParaRPr lang="en-US" dirty="0">
              <a:solidFill>
                <a:schemeClr val="tx2"/>
              </a:solidFill>
            </a:endParaRPr>
          </a:p>
        </p:txBody>
      </p:sp>
      <p:sp>
        <p:nvSpPr>
          <p:cNvPr id="3" name="Θέση περιεχομένου 2"/>
          <p:cNvSpPr>
            <a:spLocks noGrp="1"/>
          </p:cNvSpPr>
          <p:nvPr>
            <p:ph idx="1"/>
          </p:nvPr>
        </p:nvSpPr>
        <p:spPr/>
        <p:txBody>
          <a:bodyPr>
            <a:normAutofit lnSpcReduction="10000"/>
          </a:bodyPr>
          <a:lstStyle/>
          <a:p>
            <a:pPr marL="0" indent="0">
              <a:buNone/>
            </a:pPr>
            <a:r>
              <a:rPr lang="el-GR" dirty="0" smtClean="0"/>
              <a:t>Θεραπεία </a:t>
            </a:r>
            <a:r>
              <a:rPr lang="el-GR" dirty="0"/>
              <a:t>πρωταρχικά της υποκείμενης καρδιοπάθειας.</a:t>
            </a:r>
            <a:endParaRPr lang="en-US" dirty="0"/>
          </a:p>
          <a:p>
            <a:r>
              <a:rPr lang="el-GR" b="1" dirty="0"/>
              <a:t>Φαρμακευτική:</a:t>
            </a:r>
            <a:endParaRPr lang="en-US" dirty="0"/>
          </a:p>
          <a:p>
            <a:r>
              <a:rPr lang="el-GR" dirty="0"/>
              <a:t>Χορηγείται </a:t>
            </a:r>
            <a:r>
              <a:rPr lang="el-GR" dirty="0" smtClean="0"/>
              <a:t>ξυλοκαΐνη</a:t>
            </a:r>
            <a:r>
              <a:rPr lang="el-GR" dirty="0"/>
              <a:t>, προκαιναμίδη, αμιοδαρόνη.</a:t>
            </a:r>
            <a:endParaRPr lang="en-US" dirty="0"/>
          </a:p>
          <a:p>
            <a:r>
              <a:rPr lang="el-GR" b="1" dirty="0"/>
              <a:t>Ηλεκτρική ανάταξη:</a:t>
            </a:r>
            <a:endParaRPr lang="en-US" dirty="0"/>
          </a:p>
          <a:p>
            <a:r>
              <a:rPr lang="el-GR" dirty="0"/>
              <a:t>Όταν αποτύχουν τα φάρμακα ή ο άρρωστος έχει υπόταση ή δύσπνοια.</a:t>
            </a:r>
            <a:endParaRPr lang="en-US" dirty="0"/>
          </a:p>
          <a:p>
            <a:r>
              <a:rPr lang="el-GR" b="1" dirty="0"/>
              <a:t>Πρόληψη:</a:t>
            </a:r>
            <a:endParaRPr lang="en-US" dirty="0"/>
          </a:p>
          <a:p>
            <a:r>
              <a:rPr lang="el-GR" dirty="0"/>
              <a:t>Εάν εμφανίζεται κατά το πρώτο 24ωρο του οξέος εμφράγματος του μυοκαρδίου δεν χρειάζεται μακροχρόνια θεραπεία.</a:t>
            </a:r>
            <a:endParaRPr lang="en-US" dirty="0"/>
          </a:p>
          <a:p>
            <a:r>
              <a:rPr lang="el-GR" dirty="0"/>
              <a:t>Στις άλλες η θεραπεία είναι φαρμακευτική ή κατάλυση της έκτοπης εστίας με ρεύμα ή εμφύτευση μόνιμου απινιδωτή.</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dirty="0"/>
          </a:p>
        </p:txBody>
      </p:sp>
    </p:spTree>
    <p:extLst>
      <p:ext uri="{BB962C8B-B14F-4D97-AF65-F5344CB8AC3E}">
        <p14:creationId xmlns:p14="http://schemas.microsoft.com/office/powerpoint/2010/main" val="401702143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Κοιλιακή </a:t>
            </a:r>
            <a:r>
              <a:rPr lang="el-GR" b="1" dirty="0" smtClean="0">
                <a:solidFill>
                  <a:schemeClr val="tx2"/>
                </a:solidFill>
              </a:rPr>
              <a:t>μαρμαρυγή</a:t>
            </a:r>
            <a:endParaRPr lang="en-US" dirty="0"/>
          </a:p>
        </p:txBody>
      </p:sp>
      <p:sp>
        <p:nvSpPr>
          <p:cNvPr id="3" name="Θέση περιεχομένου 2"/>
          <p:cNvSpPr>
            <a:spLocks noGrp="1"/>
          </p:cNvSpPr>
          <p:nvPr>
            <p:ph idx="1"/>
          </p:nvPr>
        </p:nvSpPr>
        <p:spPr/>
        <p:txBody>
          <a:bodyPr>
            <a:normAutofit/>
          </a:bodyPr>
          <a:lstStyle/>
          <a:p>
            <a:r>
              <a:rPr lang="el-GR" dirty="0" smtClean="0"/>
              <a:t>Στις </a:t>
            </a:r>
            <a:r>
              <a:rPr lang="el-GR" dirty="0"/>
              <a:t>κοιλίες επικρατεί ένας χαώδης ρυθμός με συχνότητα ερεθισμάτων 300-4000 ανά λεπτό έτσι διάφορα τμήματα του κοιλιακού μυοκαρδίου συσπώνται και χαλαρώνονται χωρίς κανένα συντονισμό. </a:t>
            </a:r>
            <a:endParaRPr lang="el-GR" dirty="0" smtClean="0"/>
          </a:p>
          <a:p>
            <a:r>
              <a:rPr lang="el-GR" dirty="0" smtClean="0"/>
              <a:t>Πρόκειται </a:t>
            </a:r>
            <a:r>
              <a:rPr lang="el-GR" dirty="0"/>
              <a:t>για μία αρρυθμία κατά την οποία οι κοιλίες παύουν να εκτελούν μια οργανωμένη συστολή. </a:t>
            </a:r>
            <a:endParaRPr lang="el-GR" dirty="0" smtClean="0"/>
          </a:p>
          <a:p>
            <a:r>
              <a:rPr lang="el-GR" dirty="0" smtClean="0"/>
              <a:t>Αποτέλεσμα </a:t>
            </a:r>
            <a:r>
              <a:rPr lang="el-GR" dirty="0"/>
              <a:t>είναι η ανυπαρξία αποτελεσματικής κοιλιακής σύσπασης και διακοπή της κυκλοφορίας. Ουσιαστικά είναι μία θανατηφόρα αρρυθμία αν δεν αντιμετωπισθεί με ηλεκτρική ανάταξη σε 3 λεπτά. </a:t>
            </a:r>
            <a:endParaRPr lang="el-GR" dirty="0" smtClean="0"/>
          </a:p>
          <a:p>
            <a:r>
              <a:rPr lang="el-GR" dirty="0" smtClean="0"/>
              <a:t>Αποτελεί </a:t>
            </a:r>
            <a:r>
              <a:rPr lang="el-GR" dirty="0"/>
              <a:t>τον συχνότερο μηχανισμό αιφνίδιου καρδιακού θανάτου.</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dirty="0"/>
          </a:p>
        </p:txBody>
      </p:sp>
    </p:spTree>
    <p:extLst>
      <p:ext uri="{BB962C8B-B14F-4D97-AF65-F5344CB8AC3E}">
        <p14:creationId xmlns:p14="http://schemas.microsoft.com/office/powerpoint/2010/main" val="32051558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Διάγνωση κοιλιακής μαρμαρυγής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διάγνωση της γίνεται όταν σε ασθενή με απώλεια της συνείδησης καταγραφεί στο ΗΚΓ άμορφη και ανώμαλη κυματοειδής παραμόρφωση της ισοηλεκτρικής γραμμής, χωρίς να είναι δυνατή η διάκριση των κυμάτων Ρ, των συμπλεγμάτων QRS, του τμήματος ST και των κυμάτων Τ. </a:t>
            </a:r>
            <a:endParaRPr lang="el-GR" dirty="0" smtClean="0"/>
          </a:p>
          <a:p>
            <a:r>
              <a:rPr lang="el-GR" dirty="0" smtClean="0"/>
              <a:t>Αποτελεί </a:t>
            </a:r>
            <a:r>
              <a:rPr lang="el-GR" dirty="0"/>
              <a:t>την αρρυθμία με την οποία συνήθως καταλήγουν οι ασθενείς, ανεξάρτητα από την πρωτοπαθή καρδιακή ή εξωκαρδιακή νόσο.</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dirty="0"/>
          </a:p>
        </p:txBody>
      </p:sp>
    </p:spTree>
    <p:extLst>
      <p:ext uri="{BB962C8B-B14F-4D97-AF65-F5344CB8AC3E}">
        <p14:creationId xmlns:p14="http://schemas.microsoft.com/office/powerpoint/2010/main" val="83746311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Αίτια της κοιλιακής μαρμαρυγής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Autofit/>
          </a:bodyPr>
          <a:lstStyle/>
          <a:p>
            <a:pPr marL="0" indent="0">
              <a:buNone/>
            </a:pPr>
            <a:r>
              <a:rPr lang="el-GR" dirty="0" smtClean="0"/>
              <a:t>Εμφανίζεται </a:t>
            </a:r>
            <a:r>
              <a:rPr lang="el-GR" dirty="0"/>
              <a:t>πάντα σαν επιπλοκή οργανικών παθήσεων της καρδιάς. Τα πιο συχνά αίτια είναι:</a:t>
            </a:r>
            <a:endParaRPr lang="en-US" dirty="0"/>
          </a:p>
          <a:p>
            <a:pPr lvl="0"/>
            <a:r>
              <a:rPr lang="el-GR" dirty="0"/>
              <a:t>Στεφανιαία νόσος ιδιαίτερα το έμφραγμα του </a:t>
            </a:r>
            <a:r>
              <a:rPr lang="el-GR" dirty="0" smtClean="0"/>
              <a:t>μυοκαρδίου.</a:t>
            </a:r>
            <a:endParaRPr lang="en-US" dirty="0"/>
          </a:p>
          <a:p>
            <a:pPr lvl="0"/>
            <a:r>
              <a:rPr lang="el-GR" dirty="0"/>
              <a:t>Ιδιοπαθής βλάβη της ηλεκτρικής δραστηριότητας της </a:t>
            </a:r>
            <a:r>
              <a:rPr lang="el-GR" dirty="0" smtClean="0"/>
              <a:t>καρδιάς.</a:t>
            </a:r>
            <a:endParaRPr lang="en-US" dirty="0"/>
          </a:p>
          <a:p>
            <a:pPr lvl="0"/>
            <a:r>
              <a:rPr lang="el-GR" dirty="0" smtClean="0"/>
              <a:t>Μυοκαρδιοπάθειες.</a:t>
            </a:r>
            <a:endParaRPr lang="en-US" dirty="0"/>
          </a:p>
          <a:p>
            <a:pPr lvl="0"/>
            <a:r>
              <a:rPr lang="el-GR" dirty="0"/>
              <a:t>Υπερτασική </a:t>
            </a:r>
            <a:r>
              <a:rPr lang="el-GR" dirty="0" smtClean="0"/>
              <a:t>καρδιοπάθεια.</a:t>
            </a:r>
            <a:endParaRPr lang="en-US" dirty="0"/>
          </a:p>
          <a:p>
            <a:pPr lvl="0"/>
            <a:r>
              <a:rPr lang="el-GR" dirty="0" smtClean="0"/>
              <a:t>Βαλβιδοπάθειες.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dirty="0"/>
          </a:p>
        </p:txBody>
      </p:sp>
    </p:spTree>
    <p:extLst>
      <p:ext uri="{BB962C8B-B14F-4D97-AF65-F5344CB8AC3E}">
        <p14:creationId xmlns:p14="http://schemas.microsoft.com/office/powerpoint/2010/main" val="53649385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Αίτια της κοιλιακής μαρμαρυγής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Autofit/>
          </a:bodyPr>
          <a:lstStyle/>
          <a:p>
            <a:pPr lvl="0"/>
            <a:r>
              <a:rPr lang="el-GR" dirty="0" smtClean="0"/>
              <a:t>Σοβαρές </a:t>
            </a:r>
            <a:r>
              <a:rPr lang="el-GR" dirty="0"/>
              <a:t>ηλεκτρολυτικές διαταραχές (δηλαδή μεγάλες αυξήσεις ή μειώσεις του καλίου, του ασβεστίου και άλλων ηλεκτρολυτών στο αίμα</a:t>
            </a:r>
            <a:r>
              <a:rPr lang="el-GR" dirty="0" smtClean="0"/>
              <a:t>).</a:t>
            </a:r>
            <a:endParaRPr lang="en-US" dirty="0"/>
          </a:p>
          <a:p>
            <a:pPr lvl="0"/>
            <a:r>
              <a:rPr lang="el-GR" dirty="0"/>
              <a:t>Άλλες μεταβολικές </a:t>
            </a:r>
            <a:r>
              <a:rPr lang="el-GR" dirty="0" smtClean="0"/>
              <a:t>διαταραχές.</a:t>
            </a:r>
            <a:endParaRPr lang="en-US" dirty="0"/>
          </a:p>
          <a:p>
            <a:r>
              <a:rPr lang="el-GR" dirty="0"/>
              <a:t>Κοιλιακή μαρμαρυγή μπορεί να συμβεί στη διάρκεια χορήγησης αντιαρρυθμικών φαρμάκων υποξίας, ισχαιμίας, κολπικής μαρμαρυγής και πολύ ταχέων κοιλιακών συχνοτήτων στο σύνδρομο προδιέγερσης, μετά από ηλεκτρικό σοκ που χορηγείται στη διάρκεια </a:t>
            </a:r>
            <a:r>
              <a:rPr lang="el-GR" dirty="0" smtClean="0"/>
              <a:t>καρδιοανάταξης.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dirty="0"/>
          </a:p>
        </p:txBody>
      </p:sp>
    </p:spTree>
    <p:extLst>
      <p:ext uri="{BB962C8B-B14F-4D97-AF65-F5344CB8AC3E}">
        <p14:creationId xmlns:p14="http://schemas.microsoft.com/office/powerpoint/2010/main" val="235615593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Κλινική εικόνα κοιλιακής μαρμαρυγής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Από την κοιλιακή μαρμαρυγή μπορεί να προηγηθούν κοιλιακές έκτακτες συστολές, κοιλιακή ταχυκαρδία ή να εμφανιστεί αιφνίδια χωρίς καμία προειδοποίηση. Ο άρρωστος ξαφνικά χάνει τις αισθήσεις του, γίνεται ωχρός και εμφανίζει αραιά και ρεγχώδη αναπνοή</a:t>
            </a:r>
            <a:r>
              <a:rPr lang="el-GR" dirty="0" smtClean="0"/>
              <a:t>.</a:t>
            </a:r>
          </a:p>
          <a:p>
            <a:r>
              <a:rPr lang="el-GR" dirty="0" smtClean="0"/>
              <a:t>Ο </a:t>
            </a:r>
            <a:r>
              <a:rPr lang="el-GR" dirty="0"/>
              <a:t>σφυγμός είναι αψηλάφητος και η λήψη της ΑΠ αδύνατη. </a:t>
            </a:r>
            <a:endParaRPr lang="el-GR" dirty="0" smtClean="0"/>
          </a:p>
          <a:p>
            <a:r>
              <a:rPr lang="el-GR" dirty="0" smtClean="0"/>
              <a:t>Η </a:t>
            </a:r>
            <a:r>
              <a:rPr lang="el-GR" dirty="0"/>
              <a:t>κυκλοφορία σταματάει τελείως, ακολουθεί κυάνωση, διαστολή (μυδρίαση) της κόρης των οφθαλμών και σπασμοί λόγω ανοξίας του εγκεφάλου. Αν δεν αποκατασταθεί η καρδιακή λειτουργία μέσα σε 3-4’ επέρχεται ο θάνατος.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145</a:t>
            </a:fld>
            <a:endParaRPr lang="el-GR" dirty="0"/>
          </a:p>
        </p:txBody>
      </p:sp>
    </p:spTree>
    <p:extLst>
      <p:ext uri="{BB962C8B-B14F-4D97-AF65-F5344CB8AC3E}">
        <p14:creationId xmlns:p14="http://schemas.microsoft.com/office/powerpoint/2010/main" val="186598572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b="1" dirty="0" smtClean="0">
                <a:solidFill>
                  <a:schemeClr val="tx2"/>
                </a:solidFill>
              </a:rPr>
              <a:t>Ηλεκτρικά μέσα ανάταξης των αρρυθμιών - Ηλεκτρικό shock - Απινίδωση</a:t>
            </a:r>
            <a:endParaRPr lang="en-US" dirty="0">
              <a:solidFill>
                <a:schemeClr val="tx2"/>
              </a:solidFill>
            </a:endParaRPr>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dirty="0" smtClean="0"/>
              <a:t>Αποτελεί </a:t>
            </a:r>
            <a:r>
              <a:rPr lang="el-GR" dirty="0"/>
              <a:t>τρόπο διόρθωσης ορισμένων αρρυθμιών με εφαρμογή ελεγχόμενου ηλεκτρικού shock στο στήθος. Γίνεται επειγόντως (σε πολύ σοβαρά ασθενείς ή κατόπιν προγραμματισμού με ελαφρά γενική αναισθησία. Υπάρχουν τρεις τρόποι:</a:t>
            </a:r>
            <a:endParaRPr lang="en-US" dirty="0"/>
          </a:p>
          <a:p>
            <a:pPr lvl="1"/>
            <a:r>
              <a:rPr lang="el-GR" dirty="0"/>
              <a:t>Η καρδιακή </a:t>
            </a:r>
            <a:r>
              <a:rPr lang="el-GR" dirty="0" smtClean="0"/>
              <a:t>απινίδωση.</a:t>
            </a:r>
            <a:endParaRPr lang="en-US" dirty="0"/>
          </a:p>
          <a:p>
            <a:pPr lvl="1"/>
            <a:r>
              <a:rPr lang="el-GR" dirty="0"/>
              <a:t>Οι αυτόματοι εμφυτεύσιμοι </a:t>
            </a:r>
            <a:r>
              <a:rPr lang="el-GR" dirty="0" smtClean="0"/>
              <a:t>απινιδωτές.</a:t>
            </a:r>
            <a:endParaRPr lang="en-US" dirty="0"/>
          </a:p>
          <a:p>
            <a:pPr lvl="1"/>
            <a:r>
              <a:rPr lang="el-GR" dirty="0"/>
              <a:t>Η τεχνητή </a:t>
            </a:r>
            <a:r>
              <a:rPr lang="el-GR" dirty="0" smtClean="0"/>
              <a:t>βηματοδότηση.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146</a:t>
            </a:fld>
            <a:endParaRPr lang="el-GR" dirty="0"/>
          </a:p>
        </p:txBody>
      </p:sp>
    </p:spTree>
    <p:extLst>
      <p:ext uri="{BB962C8B-B14F-4D97-AF65-F5344CB8AC3E}">
        <p14:creationId xmlns:p14="http://schemas.microsoft.com/office/powerpoint/2010/main" val="14945976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0" lvl="0" indent="0">
              <a:buNone/>
            </a:pPr>
            <a:r>
              <a:rPr lang="el-GR" dirty="0" smtClean="0"/>
              <a:t>Τα </a:t>
            </a:r>
            <a:r>
              <a:rPr lang="el-GR" dirty="0"/>
              <a:t>αντιαρρυθμικά φάρμακα διαχωρίζονται σε τάξεις (</a:t>
            </a:r>
            <a:r>
              <a:rPr lang="en-US" dirty="0"/>
              <a:t>classes</a:t>
            </a:r>
            <a:r>
              <a:rPr lang="el-GR" dirty="0"/>
              <a:t>) και συγγράφονται ανάλογα των αναγκών, της κλινικής εικόνας των ασθενών και το προηγούμενο ιστορικό τους.</a:t>
            </a:r>
            <a:endParaRPr lang="en-US" dirty="0"/>
          </a:p>
          <a:p>
            <a:pPr lvl="0"/>
            <a:r>
              <a:rPr lang="en-US" b="1" dirty="0"/>
              <a:t>Class I </a:t>
            </a:r>
            <a:endParaRPr lang="en-US" dirty="0"/>
          </a:p>
          <a:p>
            <a:pPr lvl="1"/>
            <a:r>
              <a:rPr lang="el-GR" dirty="0"/>
              <a:t>Εμποδίζουν τα κανάλια Να, δρουν σε φάση Ο και σχετίζονται με γρήγορη εκπόλωση.</a:t>
            </a:r>
            <a:endParaRPr lang="en-US" dirty="0"/>
          </a:p>
          <a:p>
            <a:pPr lvl="1"/>
            <a:r>
              <a:rPr lang="el-GR" dirty="0"/>
              <a:t>Ια – κινιδίνη (παλαιά, ιστορικής αξίας), προκαιναμίδη, δισοπυραμίδη.</a:t>
            </a:r>
            <a:endParaRPr lang="en-US" dirty="0"/>
          </a:p>
          <a:p>
            <a:pPr lvl="1"/>
            <a:r>
              <a:rPr lang="el-GR" dirty="0"/>
              <a:t>Ιβ – λιδοκαίνη, (</a:t>
            </a:r>
            <a:r>
              <a:rPr lang="en-US" dirty="0"/>
              <a:t>IV</a:t>
            </a:r>
            <a:r>
              <a:rPr lang="el-GR" dirty="0"/>
              <a:t>, κοιλιακές αρρυθμίες), φαινυντοίνη (με προσοχή-αντιεπιληπτικό φάρμακο).</a:t>
            </a:r>
            <a:endParaRPr lang="en-US" dirty="0"/>
          </a:p>
          <a:p>
            <a:pPr lvl="1"/>
            <a:r>
              <a:rPr lang="el-GR" dirty="0"/>
              <a:t>Ιγ φλικαινίδη, ενκανιδίνη (έκτοπες κοιλιακές).</a:t>
            </a:r>
            <a:r>
              <a:rPr lang="el-GR" u="sng"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
        <p:nvSpPr>
          <p:cNvPr id="5" name="Τίτλος 4"/>
          <p:cNvSpPr>
            <a:spLocks noGrp="1"/>
          </p:cNvSpPr>
          <p:nvPr>
            <p:ph type="title"/>
          </p:nvPr>
        </p:nvSpPr>
        <p:spPr/>
        <p:txBody>
          <a:bodyPr/>
          <a:lstStyle/>
          <a:p>
            <a:r>
              <a:rPr lang="el-GR" dirty="0"/>
              <a:t>Αντιαρρυθμικά </a:t>
            </a:r>
            <a:r>
              <a:rPr lang="el-GR" dirty="0" smtClean="0"/>
              <a:t>Φάρμακα </a:t>
            </a:r>
            <a:r>
              <a:rPr lang="el-GR" sz="3000" b="0" dirty="0" smtClean="0"/>
              <a:t>1/2</a:t>
            </a:r>
            <a:endParaRPr lang="el-GR" sz="3000" b="0" dirty="0"/>
          </a:p>
        </p:txBody>
      </p:sp>
    </p:spTree>
    <p:extLst>
      <p:ext uri="{BB962C8B-B14F-4D97-AF65-F5344CB8AC3E}">
        <p14:creationId xmlns:p14="http://schemas.microsoft.com/office/powerpoint/2010/main" val="228208900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507288" cy="5328592"/>
          </a:xfrm>
        </p:spPr>
        <p:txBody>
          <a:bodyPr>
            <a:noAutofit/>
          </a:bodyPr>
          <a:lstStyle/>
          <a:p>
            <a:pPr lvl="0">
              <a:spcBef>
                <a:spcPts val="900"/>
              </a:spcBef>
            </a:pPr>
            <a:r>
              <a:rPr lang="en-US" b="1" dirty="0" smtClean="0"/>
              <a:t>Class </a:t>
            </a:r>
            <a:r>
              <a:rPr lang="en-US" b="1" dirty="0"/>
              <a:t>II </a:t>
            </a:r>
            <a:r>
              <a:rPr lang="el-GR" b="1" dirty="0"/>
              <a:t>–</a:t>
            </a:r>
            <a:r>
              <a:rPr lang="el-GR" dirty="0"/>
              <a:t> (</a:t>
            </a:r>
            <a:r>
              <a:rPr lang="en-US" dirty="0"/>
              <a:t>phase</a:t>
            </a:r>
            <a:r>
              <a:rPr lang="el-GR" dirty="0"/>
              <a:t> 2 – </a:t>
            </a:r>
            <a:r>
              <a:rPr lang="en-US" dirty="0"/>
              <a:t>plateau</a:t>
            </a:r>
            <a:r>
              <a:rPr lang="el-GR" dirty="0"/>
              <a:t>)</a:t>
            </a:r>
            <a:endParaRPr lang="en-US" dirty="0"/>
          </a:p>
          <a:p>
            <a:pPr lvl="1">
              <a:spcBef>
                <a:spcPts val="900"/>
              </a:spcBef>
            </a:pPr>
            <a:r>
              <a:rPr lang="el-GR" dirty="0"/>
              <a:t>β – αναστολείς (προπρανολόλη, ατενολόλη).</a:t>
            </a:r>
            <a:r>
              <a:rPr lang="el-GR" u="sng" dirty="0"/>
              <a:t> </a:t>
            </a:r>
            <a:endParaRPr lang="en-US" dirty="0"/>
          </a:p>
          <a:p>
            <a:pPr lvl="0">
              <a:spcBef>
                <a:spcPts val="900"/>
              </a:spcBef>
            </a:pPr>
            <a:r>
              <a:rPr lang="en-US" b="1" dirty="0"/>
              <a:t>Class III</a:t>
            </a:r>
            <a:r>
              <a:rPr lang="en-US" dirty="0"/>
              <a:t> </a:t>
            </a:r>
            <a:r>
              <a:rPr lang="el-GR" dirty="0"/>
              <a:t>– (</a:t>
            </a:r>
            <a:r>
              <a:rPr lang="en-US" dirty="0"/>
              <a:t>phase</a:t>
            </a:r>
            <a:r>
              <a:rPr lang="el-GR" dirty="0"/>
              <a:t> 3)</a:t>
            </a:r>
            <a:endParaRPr lang="en-US" dirty="0"/>
          </a:p>
          <a:p>
            <a:pPr lvl="1">
              <a:spcBef>
                <a:spcPts val="900"/>
              </a:spcBef>
            </a:pPr>
            <a:r>
              <a:rPr lang="el-GR" dirty="0"/>
              <a:t>Αμιοδαρόνη και Σοταλόλη,</a:t>
            </a:r>
            <a:endParaRPr lang="en-US" dirty="0"/>
          </a:p>
          <a:p>
            <a:pPr lvl="1">
              <a:spcBef>
                <a:spcPts val="900"/>
              </a:spcBef>
            </a:pPr>
            <a:r>
              <a:rPr lang="el-GR" dirty="0"/>
              <a:t>Αναστέλλουν μερικά από τα κανάλια του Κ,</a:t>
            </a:r>
            <a:endParaRPr lang="en-US" dirty="0"/>
          </a:p>
          <a:p>
            <a:pPr lvl="1">
              <a:spcBef>
                <a:spcPts val="900"/>
              </a:spcBef>
            </a:pPr>
            <a:r>
              <a:rPr lang="el-GR" dirty="0"/>
              <a:t>Είναι αποτελεσματικά αντιαρρυθμικά φάρμακα.</a:t>
            </a:r>
            <a:r>
              <a:rPr lang="el-GR" u="sng" dirty="0"/>
              <a:t> </a:t>
            </a:r>
            <a:endParaRPr lang="en-US" dirty="0"/>
          </a:p>
          <a:p>
            <a:pPr lvl="0">
              <a:spcBef>
                <a:spcPts val="900"/>
              </a:spcBef>
            </a:pPr>
            <a:r>
              <a:rPr lang="en-US" b="1" dirty="0"/>
              <a:t>Class IV </a:t>
            </a:r>
            <a:endParaRPr lang="en-US" dirty="0"/>
          </a:p>
          <a:p>
            <a:pPr lvl="1">
              <a:spcBef>
                <a:spcPts val="900"/>
              </a:spcBef>
            </a:pPr>
            <a:r>
              <a:rPr lang="el-GR" dirty="0"/>
              <a:t>Από του στόματος,</a:t>
            </a:r>
            <a:endParaRPr lang="en-US" dirty="0"/>
          </a:p>
          <a:p>
            <a:pPr lvl="1">
              <a:spcBef>
                <a:spcPts val="900"/>
              </a:spcBef>
            </a:pPr>
            <a:r>
              <a:rPr lang="el-GR" dirty="0"/>
              <a:t>βεραπαμίλη και διλτιαζέμη (</a:t>
            </a:r>
            <a:r>
              <a:rPr lang="en-US" dirty="0"/>
              <a:t>Tildiem</a:t>
            </a:r>
            <a:r>
              <a:rPr lang="el-GR" dirty="0"/>
              <a:t>),</a:t>
            </a:r>
            <a:endParaRPr lang="en-US" dirty="0"/>
          </a:p>
          <a:p>
            <a:pPr lvl="1">
              <a:spcBef>
                <a:spcPts val="900"/>
              </a:spcBef>
            </a:pPr>
            <a:r>
              <a:rPr lang="el-GR" dirty="0"/>
              <a:t>Η βεραπαμίλη και η διγοξίνη μπορούν να χορηγηθούν μαζί σε μη καλώς ελεγχόμενη κολπική μαρμαρυγή.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148</a:t>
            </a:fld>
            <a:endParaRPr lang="el-GR" dirty="0"/>
          </a:p>
        </p:txBody>
      </p:sp>
      <p:sp>
        <p:nvSpPr>
          <p:cNvPr id="5" name="Τίτλος 4"/>
          <p:cNvSpPr>
            <a:spLocks noGrp="1"/>
          </p:cNvSpPr>
          <p:nvPr>
            <p:ph type="title"/>
          </p:nvPr>
        </p:nvSpPr>
        <p:spPr/>
        <p:txBody>
          <a:bodyPr/>
          <a:lstStyle/>
          <a:p>
            <a:r>
              <a:rPr lang="el-GR" dirty="0"/>
              <a:t>Αντιαρρυθμικά </a:t>
            </a:r>
            <a:r>
              <a:rPr lang="el-GR" dirty="0" smtClean="0"/>
              <a:t>Φάρμακα </a:t>
            </a:r>
            <a:r>
              <a:rPr lang="el-GR" sz="3000" b="0" dirty="0" smtClean="0"/>
              <a:t>2/2</a:t>
            </a:r>
            <a:endParaRPr lang="el-GR" sz="3000" b="0" dirty="0"/>
          </a:p>
        </p:txBody>
      </p:sp>
    </p:spTree>
    <p:extLst>
      <p:ext uri="{BB962C8B-B14F-4D97-AF65-F5344CB8AC3E}">
        <p14:creationId xmlns:p14="http://schemas.microsoft.com/office/powerpoint/2010/main" val="4128994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chemeClr val="tx2"/>
                </a:solidFill>
              </a:rPr>
              <a:t>Εφεδρεία της καρδιάς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εφεδρεία της καρδιάς ελαττώνεται στην </a:t>
            </a:r>
            <a:r>
              <a:rPr lang="el-GR" b="1" dirty="0">
                <a:solidFill>
                  <a:srgbClr val="000000"/>
                </a:solidFill>
                <a:ea typeface="Times New Roman"/>
                <a:cs typeface="Times New Roman"/>
              </a:rPr>
              <a:t>καρδιακή ανεπάρκεια, </a:t>
            </a:r>
            <a:r>
              <a:rPr lang="el-GR" dirty="0">
                <a:solidFill>
                  <a:srgbClr val="000000"/>
                </a:solidFill>
                <a:ea typeface="Times New Roman"/>
                <a:cs typeface="Times New Roman"/>
              </a:rPr>
              <a:t>τόσο στην αριστερά, στην δεξιά όσο και στην ολική καρδιακή ανεπάρκεια. Σε ανεπαρκούσα καρδιά, η </a:t>
            </a:r>
            <a:r>
              <a:rPr lang="el-GR" b="1" dirty="0">
                <a:solidFill>
                  <a:srgbClr val="000000"/>
                </a:solidFill>
                <a:ea typeface="Times New Roman"/>
                <a:cs typeface="Times New Roman"/>
              </a:rPr>
              <a:t>καρδιοτόνωση</a:t>
            </a:r>
            <a:r>
              <a:rPr lang="el-GR" dirty="0">
                <a:solidFill>
                  <a:srgbClr val="000000"/>
                </a:solidFill>
                <a:ea typeface="Times New Roman"/>
                <a:cs typeface="Times New Roman"/>
              </a:rPr>
              <a:t> συνεπάγεται την αύξηση σε απόδοση με λιγότερη κατανάλωση </a:t>
            </a:r>
            <a:r>
              <a:rPr lang="en-US" dirty="0">
                <a:solidFill>
                  <a:srgbClr val="000000"/>
                </a:solidFill>
                <a:ea typeface="Times New Roman"/>
                <a:cs typeface="Times New Roman"/>
              </a:rPr>
              <a:t>O</a:t>
            </a:r>
            <a:r>
              <a:rPr lang="el-GR" baseline="-25000" dirty="0">
                <a:solidFill>
                  <a:srgbClr val="000000"/>
                </a:solidFill>
                <a:ea typeface="Times New Roman"/>
                <a:cs typeface="Times New Roman"/>
              </a:rPr>
              <a:t>2.</a:t>
            </a:r>
            <a:r>
              <a:rPr lang="el-GR" dirty="0">
                <a:solidFill>
                  <a:srgbClr val="000000"/>
                </a:solidFill>
                <a:ea typeface="Times New Roman"/>
                <a:cs typeface="Times New Roman"/>
              </a:rPr>
              <a:t>  Αυτό επιτυγχάνεται με την χορήγηση δακτυλίτιδος η οποία αυξάνει την δύναμη της συστολής καθώς και αυξάνει την ανερέθιστη περίοδο του κολποκοιλιακού κόμβου.</a:t>
            </a:r>
            <a:endParaRPr lang="en-US" dirty="0" smtClean="0">
              <a:effectLst/>
              <a:ea typeface="Times New Roman"/>
              <a:cs typeface="Times New Roman"/>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5831780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Υπερλιποπρωτεϊναιμίες </a:t>
            </a:r>
            <a:r>
              <a:rPr lang="el-GR" sz="3000" b="0" dirty="0" smtClean="0">
                <a:solidFill>
                  <a:schemeClr val="tx2"/>
                </a:solidFill>
              </a:rPr>
              <a:t>1/7</a:t>
            </a:r>
            <a:endParaRPr lang="en-US" sz="3000" b="0" dirty="0">
              <a:solidFill>
                <a:schemeClr val="tx2"/>
              </a:solidFill>
            </a:endParaRPr>
          </a:p>
        </p:txBody>
      </p:sp>
      <p:sp>
        <p:nvSpPr>
          <p:cNvPr id="3" name="Θέση περιεχομένου 2"/>
          <p:cNvSpPr>
            <a:spLocks noGrp="1"/>
          </p:cNvSpPr>
          <p:nvPr>
            <p:ph idx="1"/>
          </p:nvPr>
        </p:nvSpPr>
        <p:spPr>
          <a:xfrm>
            <a:off x="457200" y="1196752"/>
            <a:ext cx="8435280" cy="5328592"/>
          </a:xfrm>
        </p:spPr>
        <p:txBody>
          <a:bodyPr>
            <a:noAutofit/>
          </a:bodyPr>
          <a:lstStyle/>
          <a:p>
            <a:r>
              <a:rPr lang="el-GR" dirty="0"/>
              <a:t>Οι υπερλιποπρωτεϊναιμίες διακρίνονται σε πρωτογενείς και δευτερογενείς. Οι πρωτογενείς οφείλονται σε νοσήματα που κληρονομούνται. Οι δευτερογενείς υπερλιποπρωτεϊναιμίες αποδίδονται σε διαταραχές του μεταβολισμού ή σύνδρομα.</a:t>
            </a:r>
            <a:endParaRPr lang="en-US" dirty="0"/>
          </a:p>
          <a:p>
            <a:pPr marL="0" indent="0">
              <a:buNone/>
            </a:pPr>
            <a:r>
              <a:rPr lang="el-GR" b="1" dirty="0"/>
              <a:t>Υπερλιπρωτεϊναιμία τύπου I</a:t>
            </a:r>
            <a:endParaRPr lang="en-US" dirty="0"/>
          </a:p>
          <a:p>
            <a:r>
              <a:rPr lang="el-GR" dirty="0"/>
              <a:t>Χαρακτηρίζεται από μεγάλη αύξηση των χυλομικρών. Η χοληστερίνη είναι φυσιολογική, ενώ τα τριγλυκερίδια είναι πολύ αυξημένα.</a:t>
            </a:r>
            <a:endParaRPr lang="en-US" dirty="0"/>
          </a:p>
          <a:p>
            <a:r>
              <a:rPr lang="el-GR" dirty="0"/>
              <a:t>Τα συμπτώματα εμφανίζονται συχνά, αλλά όχι πάντα πριν από το 10 έτος της ηλικίας. Συνήθως παρατηρούνται έντονοι πόνοι στην κοιλιά. Το ήπαρ και ο σπλήνας είναι διογκωμένα. Στην οφθαλμοσκόπηση τα αγγεία φαίνονται κιτρινωπά. Ενίοτε εμφανίζεται οξεία παγκρεατίτιδα. Η νόσος κληρονομείται κατά τον υπολειπόμενο χαρακτήρα.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149</a:t>
            </a:fld>
            <a:endParaRPr lang="el-GR" dirty="0"/>
          </a:p>
        </p:txBody>
      </p:sp>
    </p:spTree>
    <p:extLst>
      <p:ext uri="{BB962C8B-B14F-4D97-AF65-F5344CB8AC3E}">
        <p14:creationId xmlns:p14="http://schemas.microsoft.com/office/powerpoint/2010/main" val="205422927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2/7</a:t>
            </a:r>
            <a:endParaRPr lang="en-US" dirty="0"/>
          </a:p>
        </p:txBody>
      </p:sp>
      <p:sp>
        <p:nvSpPr>
          <p:cNvPr id="3" name="Θέση περιεχομένου 2"/>
          <p:cNvSpPr>
            <a:spLocks noGrp="1"/>
          </p:cNvSpPr>
          <p:nvPr>
            <p:ph idx="1"/>
          </p:nvPr>
        </p:nvSpPr>
        <p:spPr>
          <a:xfrm>
            <a:off x="457200" y="1196752"/>
            <a:ext cx="8507288" cy="5328592"/>
          </a:xfrm>
        </p:spPr>
        <p:txBody>
          <a:bodyPr>
            <a:noAutofit/>
          </a:bodyPr>
          <a:lstStyle/>
          <a:p>
            <a:pPr marL="0" indent="0">
              <a:buNone/>
            </a:pPr>
            <a:r>
              <a:rPr lang="el-GR" b="1" dirty="0"/>
              <a:t>Υπερλιποπρωτεϊναιμία τύπου </a:t>
            </a:r>
            <a:r>
              <a:rPr lang="el-GR" b="1" dirty="0" smtClean="0"/>
              <a:t>ΙΙ</a:t>
            </a:r>
            <a:endParaRPr lang="el-GR" dirty="0"/>
          </a:p>
          <a:p>
            <a:pPr marL="0" indent="0">
              <a:buNone/>
            </a:pPr>
            <a:r>
              <a:rPr lang="el-GR" dirty="0" smtClean="0"/>
              <a:t>Διακρίνεται </a:t>
            </a:r>
            <a:r>
              <a:rPr lang="el-GR" dirty="0"/>
              <a:t>στους υποτύπους ΙΙα και ΙΙβ.</a:t>
            </a:r>
            <a:endParaRPr lang="en-US" dirty="0"/>
          </a:p>
          <a:p>
            <a:r>
              <a:rPr lang="el-GR" b="1" dirty="0"/>
              <a:t>Ο τύπος ΙΙα</a:t>
            </a:r>
            <a:r>
              <a:rPr lang="el-GR" dirty="0"/>
              <a:t> χαρακτηρίζεται από μεγάλη αύξηση της LDL χοληστερίνης. Οι τιμές της χοληστερίνης του πλάσματος είναι υψηλές, αλλά τα τριγλυκερίδια φυσιολογικά. Η γενετική βλάβη είναι η οικογενής υπερχοληστερολαιμία, που κληρονομείται κατά τον αυτόσωμο επικρατούντα χαρακτήρα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150</a:t>
            </a:fld>
            <a:endParaRPr lang="el-GR" dirty="0"/>
          </a:p>
        </p:txBody>
      </p:sp>
    </p:spTree>
    <p:extLst>
      <p:ext uri="{BB962C8B-B14F-4D97-AF65-F5344CB8AC3E}">
        <p14:creationId xmlns:p14="http://schemas.microsoft.com/office/powerpoint/2010/main" val="281006913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3/7</a:t>
            </a:r>
            <a:endParaRPr lang="en-US" dirty="0"/>
          </a:p>
        </p:txBody>
      </p:sp>
      <p:sp>
        <p:nvSpPr>
          <p:cNvPr id="3" name="Θέση περιεχομένου 2"/>
          <p:cNvSpPr>
            <a:spLocks noGrp="1"/>
          </p:cNvSpPr>
          <p:nvPr>
            <p:ph idx="1"/>
          </p:nvPr>
        </p:nvSpPr>
        <p:spPr>
          <a:xfrm>
            <a:off x="457200" y="1196752"/>
            <a:ext cx="8507288" cy="5328592"/>
          </a:xfrm>
        </p:spPr>
        <p:txBody>
          <a:bodyPr>
            <a:noAutofit/>
          </a:bodyPr>
          <a:lstStyle/>
          <a:p>
            <a:r>
              <a:rPr lang="el-GR" b="1" dirty="0" smtClean="0"/>
              <a:t>Ο </a:t>
            </a:r>
            <a:r>
              <a:rPr lang="el-GR" b="1" dirty="0"/>
              <a:t>τύπος ΙΙβ</a:t>
            </a:r>
            <a:r>
              <a:rPr lang="el-GR" dirty="0"/>
              <a:t> είναι σχετικά συχνός και χαρακτηρίζεται από αυξήσεις των LDL αλλά και των VLDL. Αυξάνουν τόσο η χοληστερίνη όσο και τα τριγλυκερίδια. Οι ομοζυγώτες παρουσιάζουν βαρύτερη και πρωιμότερη κλινική εικόνα σε σύγκριση προς τους ετεροζυγώτες. Οι περισσότεροι από τους ομοζυγώτες δεν επιζούν μετά το 40ο έτος της ηλικίας. Οι ετεροζυγώτες εμφανίζουν συνήθως στηθάγχη ή έμφραγμα μεταξύ της ηλικίας 30 και 60 ετών. Σε αρκετές περιπτώσεις (προπαντός στους ομοζυγώτες), παρατηρούνται ξανθώματα (διογκώσεις από εναπόθεση λίπους στους τένοντες ιδίως τους αχίλλειους αλλά και στις εκτατικές επιφάνειες των χεριών των γονάτων και των αγκώνων). Συχνά παρατηρείται γεροντότοξο ενώ σε άλλες περιπτώσεις εναποτίθεται λίπος στα βλέφαρα (ξανθελάσματα).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dirty="0"/>
          </a:p>
        </p:txBody>
      </p:sp>
    </p:spTree>
    <p:extLst>
      <p:ext uri="{BB962C8B-B14F-4D97-AF65-F5344CB8AC3E}">
        <p14:creationId xmlns:p14="http://schemas.microsoft.com/office/powerpoint/2010/main" val="162877347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4/7</a:t>
            </a:r>
            <a:endParaRPr lang="en-US" dirty="0"/>
          </a:p>
        </p:txBody>
      </p:sp>
      <p:sp>
        <p:nvSpPr>
          <p:cNvPr id="3" name="Θέση περιεχομένου 2"/>
          <p:cNvSpPr>
            <a:spLocks noGrp="1"/>
          </p:cNvSpPr>
          <p:nvPr>
            <p:ph idx="1"/>
          </p:nvPr>
        </p:nvSpPr>
        <p:spPr>
          <a:xfrm>
            <a:off x="395536" y="1052736"/>
            <a:ext cx="8651304" cy="5661248"/>
          </a:xfrm>
        </p:spPr>
        <p:txBody>
          <a:bodyPr>
            <a:noAutofit/>
          </a:bodyPr>
          <a:lstStyle/>
          <a:p>
            <a:pPr marL="0" indent="0">
              <a:buNone/>
            </a:pPr>
            <a:r>
              <a:rPr lang="el-GR" b="1" dirty="0"/>
              <a:t>Υπερλιποπρωτεϊναιμία τύπου ΙΙΙ</a:t>
            </a:r>
            <a:endParaRPr lang="en-US" dirty="0"/>
          </a:p>
          <a:p>
            <a:r>
              <a:rPr lang="el-GR" dirty="0"/>
              <a:t>Η χοληστερίνη και τα τριγλυκερίδια αυξάνουν περίπου ισόποσα. Σχετικώς σπάνια.</a:t>
            </a:r>
            <a:endParaRPr lang="en-US" dirty="0"/>
          </a:p>
          <a:p>
            <a:pPr marL="0" indent="0">
              <a:buNone/>
            </a:pPr>
            <a:r>
              <a:rPr lang="el-GR" b="1" dirty="0"/>
              <a:t>Υπερλιποπρωτεϊναιμία τύπου IV</a:t>
            </a:r>
            <a:endParaRPr lang="en-US" dirty="0"/>
          </a:p>
          <a:p>
            <a:r>
              <a:rPr lang="el-GR" dirty="0"/>
              <a:t>Συμπεριλαμβάνεται η οικογενής συνδυασμένη υπερλιποπρωτεϊναιμία, και οι ελαφρότερες μορφές της οικογενούς υπερτριγλυκεριδαιμίας. Παρατηρείται συχνά στο διαβήτη, στη νεφρική ανεπάρκεια, στο νεφρωσικό σύνδρομο, σε λήψη οιστρογόνων, αντισυλληπτικών δισκίων, στον υποθυρεοειδισμό ως δευτερογενής. </a:t>
            </a:r>
            <a:endParaRPr lang="en-US" dirty="0"/>
          </a:p>
          <a:p>
            <a:r>
              <a:rPr lang="el-GR" dirty="0"/>
              <a:t>Είναι αρκετά συχνή κατάσταση και αφορά συνήθως μεσήλικες ή υπερήλικες με διαβήτη ή υπερουριχαιμία. Η διατροφή με πολλούς υδατάνθρακες καθώς και η λήψη οινοπνεύματος επιδεινώνουν την υπερτριγλυκεριδαιμία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152</a:t>
            </a:fld>
            <a:endParaRPr lang="el-GR" dirty="0"/>
          </a:p>
        </p:txBody>
      </p:sp>
    </p:spTree>
    <p:extLst>
      <p:ext uri="{BB962C8B-B14F-4D97-AF65-F5344CB8AC3E}">
        <p14:creationId xmlns:p14="http://schemas.microsoft.com/office/powerpoint/2010/main" val="190812517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5/7</a:t>
            </a:r>
            <a:endParaRPr lang="en-US" dirty="0"/>
          </a:p>
        </p:txBody>
      </p:sp>
      <p:sp>
        <p:nvSpPr>
          <p:cNvPr id="3" name="Θέση περιεχομένου 2"/>
          <p:cNvSpPr>
            <a:spLocks noGrp="1"/>
          </p:cNvSpPr>
          <p:nvPr>
            <p:ph idx="1"/>
          </p:nvPr>
        </p:nvSpPr>
        <p:spPr/>
        <p:txBody>
          <a:bodyPr>
            <a:noAutofit/>
          </a:bodyPr>
          <a:lstStyle/>
          <a:p>
            <a:pPr marL="0" indent="0">
              <a:buNone/>
            </a:pPr>
            <a:r>
              <a:rPr lang="el-GR" b="1" dirty="0" smtClean="0"/>
              <a:t>Υπερλιποπρωτεϊναιμία </a:t>
            </a:r>
            <a:r>
              <a:rPr lang="el-GR" b="1" dirty="0"/>
              <a:t>τύπου V</a:t>
            </a:r>
            <a:endParaRPr lang="en-US" dirty="0"/>
          </a:p>
          <a:p>
            <a:r>
              <a:rPr lang="el-GR" dirty="0"/>
              <a:t>Είναι σπάνια κατάσταση. Χαρακτηρίζεται από μεγάλη αύξηση χυλομικρών και VLDL. Αυξάνουν τόσο η χοληστερίνη όσο και τα τριγλυκερίδια. Χειροτερεύει με διατροφή πλούσια σε λίπος αλλά και σε υδατάνθρακες. Τα συμπτώματα ποικίλλουν (κοιλιακοί πόνοι, παγκρεατίτιδα ηπατοσπληνομεγαλία, παχυσαρκία, διαβήτης).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153</a:t>
            </a:fld>
            <a:endParaRPr lang="el-GR" dirty="0"/>
          </a:p>
        </p:txBody>
      </p:sp>
    </p:spTree>
    <p:extLst>
      <p:ext uri="{BB962C8B-B14F-4D97-AF65-F5344CB8AC3E}">
        <p14:creationId xmlns:p14="http://schemas.microsoft.com/office/powerpoint/2010/main" val="40984151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6/7</a:t>
            </a:r>
            <a:endParaRPr lang="en-US" dirty="0"/>
          </a:p>
        </p:txBody>
      </p:sp>
      <p:sp>
        <p:nvSpPr>
          <p:cNvPr id="3" name="Θέση περιεχομένου 2"/>
          <p:cNvSpPr>
            <a:spLocks noGrp="1"/>
          </p:cNvSpPr>
          <p:nvPr>
            <p:ph idx="1"/>
          </p:nvPr>
        </p:nvSpPr>
        <p:spPr/>
        <p:txBody>
          <a:bodyPr>
            <a:noAutofit/>
          </a:bodyPr>
          <a:lstStyle/>
          <a:p>
            <a:pPr marL="0" indent="0">
              <a:buNone/>
            </a:pPr>
            <a:r>
              <a:rPr lang="el-GR" b="1" dirty="0"/>
              <a:t>Οικογενής συνδυασμένη υπερλιπιδαιμία</a:t>
            </a:r>
            <a:endParaRPr lang="en-US" b="1" dirty="0"/>
          </a:p>
          <a:p>
            <a:r>
              <a:rPr lang="el-GR" dirty="0"/>
              <a:t>Οι συγκεντρώσεις των λιπιδίων του ορού ποικίλλουν μεταξύ των ατόμων που έχουν προσβληθεί μέσα στην ίδια οικογένεια, αλλά ακόμη και στο ίδιο άτομο σε διαφορετικές χρονικές στιγμές. Υπάρχει επιρρέπεια για πρώιμη αθηροσκλήρωση και στεφανιαία νόσο. Σε ορισμένους ασθενείς προέχει το στοιχείο της υπερτριγλυκεριδαιμίας, σε άλλους της υπερχοληστεριναιμίας και σε άλλους αμφότερα συνυπάρχουν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154</a:t>
            </a:fld>
            <a:endParaRPr lang="el-GR" dirty="0"/>
          </a:p>
        </p:txBody>
      </p:sp>
    </p:spTree>
    <p:extLst>
      <p:ext uri="{BB962C8B-B14F-4D97-AF65-F5344CB8AC3E}">
        <p14:creationId xmlns:p14="http://schemas.microsoft.com/office/powerpoint/2010/main" val="162704205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Υπερλιποπρωτεϊναιμίες </a:t>
            </a:r>
            <a:r>
              <a:rPr lang="el-GR" sz="3000" b="0" dirty="0" smtClean="0">
                <a:solidFill>
                  <a:srgbClr val="1F497D"/>
                </a:solidFill>
              </a:rPr>
              <a:t>7/7</a:t>
            </a:r>
            <a:endParaRPr lang="en-US" dirty="0"/>
          </a:p>
        </p:txBody>
      </p:sp>
      <p:sp>
        <p:nvSpPr>
          <p:cNvPr id="3" name="Θέση περιεχομένου 2"/>
          <p:cNvSpPr>
            <a:spLocks noGrp="1"/>
          </p:cNvSpPr>
          <p:nvPr>
            <p:ph idx="1"/>
          </p:nvPr>
        </p:nvSpPr>
        <p:spPr/>
        <p:txBody>
          <a:bodyPr>
            <a:noAutofit/>
          </a:bodyPr>
          <a:lstStyle/>
          <a:p>
            <a:pPr marL="0" indent="0">
              <a:buNone/>
            </a:pPr>
            <a:r>
              <a:rPr lang="el-GR" b="1" dirty="0" smtClean="0"/>
              <a:t>Οικογενής </a:t>
            </a:r>
            <a:r>
              <a:rPr lang="el-GR" b="1" dirty="0"/>
              <a:t>υπερχοληστερολαιμία</a:t>
            </a:r>
            <a:endParaRPr lang="en-US" b="1" dirty="0"/>
          </a:p>
          <a:p>
            <a:r>
              <a:rPr lang="el-GR" dirty="0"/>
              <a:t>Κληρονομείται κατά τον αυτόσωμο επικρατούντα χαρακτήρα. Η ετερόζυγη μορφή είναι συχνή γενετική νόσος, με συχνότητα εμφάνισης 1:500. Η ομόζυγη μορφή αντίθετα εμφανίζεται με μικρότερη συχνότητα της τάξης του 1:1.000.000. Για να εμφανισθεί η ομόζυγη μορφή  πρέπει και οι δύο γονείς να πάσχουν από ετερόζυγη οικογενή υπερχοληστεριναιμία. Η κλινική εκδήλωση της οικογενούς υπερχοληστεριναιμίας είναι η στεφανιαία νόσος.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155</a:t>
            </a:fld>
            <a:endParaRPr lang="el-GR" dirty="0"/>
          </a:p>
        </p:txBody>
      </p:sp>
    </p:spTree>
    <p:extLst>
      <p:ext uri="{BB962C8B-B14F-4D97-AF65-F5344CB8AC3E}">
        <p14:creationId xmlns:p14="http://schemas.microsoft.com/office/powerpoint/2010/main" val="395967152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Φάρμακα κατά της υψηλής χοληστερίνης και τριγλυκεριδίων </a:t>
            </a:r>
            <a:r>
              <a:rPr lang="el-GR" sz="3000" b="0" dirty="0" smtClean="0">
                <a:solidFill>
                  <a:schemeClr val="tx2"/>
                </a:solidFill>
              </a:rPr>
              <a:t>1/3</a:t>
            </a:r>
            <a:endParaRPr lang="en-US" sz="3000" b="0" dirty="0"/>
          </a:p>
        </p:txBody>
      </p:sp>
      <p:sp>
        <p:nvSpPr>
          <p:cNvPr id="3" name="Θέση περιεχομένου 2"/>
          <p:cNvSpPr>
            <a:spLocks noGrp="1"/>
          </p:cNvSpPr>
          <p:nvPr>
            <p:ph idx="1"/>
          </p:nvPr>
        </p:nvSpPr>
        <p:spPr>
          <a:xfrm>
            <a:off x="457200" y="1412776"/>
            <a:ext cx="8229600" cy="4824536"/>
          </a:xfrm>
        </p:spPr>
        <p:txBody>
          <a:bodyPr>
            <a:noAutofit/>
          </a:bodyPr>
          <a:lstStyle/>
          <a:p>
            <a:r>
              <a:rPr lang="el-GR" dirty="0" smtClean="0"/>
              <a:t>Τα </a:t>
            </a:r>
            <a:r>
              <a:rPr lang="el-GR" dirty="0"/>
              <a:t>φάρμακα πρώτης επιλογής για τη μείωση της χοληστερίνης και την αντιμετώπιση των περισσότερων υπερλιπιδαιμιών είναι οι στατίνες που κυκλοφόρησαν για πρώτη φορά το 1987. </a:t>
            </a:r>
            <a:endParaRPr lang="el-GR" dirty="0" smtClean="0"/>
          </a:p>
          <a:p>
            <a:r>
              <a:rPr lang="el-GR" dirty="0" smtClean="0"/>
              <a:t>Σε </a:t>
            </a:r>
            <a:r>
              <a:rPr lang="el-GR" dirty="0"/>
              <a:t>ειδικές περιπτώσεις, χρησιμοποιούνται οι φιμπράτες (δεσμευτικές των χολικών οξέων ουσίες) και το νικοτινικό οξύ. </a:t>
            </a:r>
            <a:endParaRPr lang="el-GR" dirty="0" smtClean="0"/>
          </a:p>
          <a:p>
            <a:r>
              <a:rPr lang="el-GR" dirty="0" smtClean="0"/>
              <a:t>Πρόσφατα </a:t>
            </a:r>
            <a:r>
              <a:rPr lang="el-GR" dirty="0"/>
              <a:t>κυκλοφόρησε και ένας ειδικός αναστολέας απορρόφησης της χοληστερόλης, η έζετιμίδη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156</a:t>
            </a:fld>
            <a:endParaRPr lang="el-GR" dirty="0"/>
          </a:p>
        </p:txBody>
      </p:sp>
    </p:spTree>
    <p:extLst>
      <p:ext uri="{BB962C8B-B14F-4D97-AF65-F5344CB8AC3E}">
        <p14:creationId xmlns:p14="http://schemas.microsoft.com/office/powerpoint/2010/main" val="162365995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Φάρμακα κατά της υψηλής χοληστερίνης και τριγλυκεριδίων </a:t>
            </a:r>
            <a:r>
              <a:rPr lang="el-GR" sz="3000" b="0" dirty="0">
                <a:solidFill>
                  <a:schemeClr val="tx2"/>
                </a:solidFill>
              </a:rPr>
              <a:t>2</a:t>
            </a:r>
            <a:r>
              <a:rPr lang="el-GR" sz="3000" b="0" dirty="0" smtClean="0">
                <a:solidFill>
                  <a:schemeClr val="tx2"/>
                </a:solidFill>
              </a:rPr>
              <a:t>/3</a:t>
            </a:r>
            <a:endParaRPr lang="en-US" sz="3000" b="0" dirty="0"/>
          </a:p>
        </p:txBody>
      </p:sp>
      <p:sp>
        <p:nvSpPr>
          <p:cNvPr id="3" name="Θέση περιεχομένου 2"/>
          <p:cNvSpPr>
            <a:spLocks noGrp="1"/>
          </p:cNvSpPr>
          <p:nvPr>
            <p:ph idx="1"/>
          </p:nvPr>
        </p:nvSpPr>
        <p:spPr>
          <a:xfrm>
            <a:off x="457200" y="1412776"/>
            <a:ext cx="8229600" cy="4824536"/>
          </a:xfrm>
        </p:spPr>
        <p:txBody>
          <a:bodyPr>
            <a:noAutofit/>
          </a:bodyPr>
          <a:lstStyle/>
          <a:p>
            <a:pPr marL="0" indent="0">
              <a:buNone/>
            </a:pPr>
            <a:r>
              <a:rPr lang="el-GR" b="1" dirty="0" smtClean="0"/>
              <a:t>Στατίνες</a:t>
            </a:r>
            <a:endParaRPr lang="en-US" b="1" dirty="0"/>
          </a:p>
          <a:p>
            <a:r>
              <a:rPr lang="el-GR" dirty="0"/>
              <a:t>Οι στατίνες (σιμβαστατίνη, πραβαστατίνη, ατορβαστατίνη, φλουβαστατίνη, λοβαστατίνη και ροσουβαστατίνη) δρουν μέσω αναστολής ενός ενζύμου πού συμμετέχει στη σύνθεση της χοληστερίνης στο ήπαρ (αναγωγάση </a:t>
            </a:r>
            <a:r>
              <a:rPr lang="en-US" dirty="0"/>
              <a:t>HMG</a:t>
            </a:r>
            <a:r>
              <a:rPr lang="el-GR" dirty="0"/>
              <a:t>-</a:t>
            </a:r>
            <a:r>
              <a:rPr lang="en-US" dirty="0"/>
              <a:t>CoA</a:t>
            </a:r>
            <a:r>
              <a:rPr lang="el-GR" dirty="0"/>
              <a:t>). </a:t>
            </a:r>
            <a:endParaRPr lang="el-GR" dirty="0" smtClean="0"/>
          </a:p>
          <a:p>
            <a:r>
              <a:rPr lang="el-GR" dirty="0" smtClean="0"/>
              <a:t>Μειώνουν </a:t>
            </a:r>
            <a:r>
              <a:rPr lang="el-GR" dirty="0"/>
              <a:t>την </a:t>
            </a:r>
            <a:r>
              <a:rPr lang="en-US" dirty="0"/>
              <a:t>LDL</a:t>
            </a:r>
            <a:r>
              <a:rPr lang="el-GR" dirty="0"/>
              <a:t>, αλλά και τα τριγλυκερίδια, ενώ προκαλούν και μικρή αύξηση της </a:t>
            </a:r>
            <a:r>
              <a:rPr lang="en-US" dirty="0"/>
              <a:t>HDL</a:t>
            </a:r>
            <a:r>
              <a:rPr lang="el-GR" dirty="0"/>
              <a:t>. Έχει αποδειχθεί ότι χορήγηση στατινών σε ασθενείς με στεφανιαία νόσο αλλά και σε υγιή άτομα υψηλού κινδύνου μειώνει τα εμφράγματα μυοκαρδίου</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236874659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Φάρμακα κατά της υψηλής χοληστερίνης και τριγλυκεριδίων </a:t>
            </a:r>
            <a:r>
              <a:rPr lang="el-GR" sz="3000" b="0" dirty="0" smtClean="0">
                <a:solidFill>
                  <a:schemeClr val="tx2"/>
                </a:solidFill>
              </a:rPr>
              <a:t>3/3</a:t>
            </a:r>
            <a:endParaRPr lang="en-US" sz="3000" b="0" dirty="0"/>
          </a:p>
        </p:txBody>
      </p:sp>
      <p:sp>
        <p:nvSpPr>
          <p:cNvPr id="3" name="Θέση περιεχομένου 2"/>
          <p:cNvSpPr>
            <a:spLocks noGrp="1"/>
          </p:cNvSpPr>
          <p:nvPr>
            <p:ph idx="1"/>
          </p:nvPr>
        </p:nvSpPr>
        <p:spPr>
          <a:xfrm>
            <a:off x="457200" y="1412776"/>
            <a:ext cx="8229600" cy="4824536"/>
          </a:xfrm>
        </p:spPr>
        <p:txBody>
          <a:bodyPr>
            <a:noAutofit/>
          </a:bodyPr>
          <a:lstStyle/>
          <a:p>
            <a:pPr marL="0" indent="0">
              <a:buNone/>
            </a:pPr>
            <a:r>
              <a:rPr lang="el-GR" b="1" dirty="0" smtClean="0"/>
              <a:t>Στατίνες </a:t>
            </a:r>
            <a:r>
              <a:rPr lang="el-GR" dirty="0" smtClean="0"/>
              <a:t>(συνέχεια)</a:t>
            </a:r>
            <a:endParaRPr lang="en-US" dirty="0"/>
          </a:p>
          <a:p>
            <a:r>
              <a:rPr lang="el-GR" dirty="0" smtClean="0"/>
              <a:t>Οι </a:t>
            </a:r>
            <a:r>
              <a:rPr lang="el-GR" dirty="0"/>
              <a:t>στατίνες είναι δυνατόν να επιτύχουν μείωση της </a:t>
            </a:r>
            <a:r>
              <a:rPr lang="en-US" dirty="0"/>
              <a:t>LDL</a:t>
            </a:r>
            <a:r>
              <a:rPr lang="el-GR" dirty="0"/>
              <a:t> από 20% έως 60%. Επίσης μειώνουν τα τριγλυκερίδια. </a:t>
            </a:r>
            <a:endParaRPr lang="el-GR" dirty="0" smtClean="0"/>
          </a:p>
          <a:p>
            <a:r>
              <a:rPr lang="el-GR" dirty="0" smtClean="0"/>
              <a:t>Συνήθως </a:t>
            </a:r>
            <a:r>
              <a:rPr lang="el-GR" dirty="0"/>
              <a:t>χορηγούνται σε μια δόση, το βράδυ, διότι ο οργανισμός μας συνθέτει την περισσότερη χοληστερίνη τη νύκτα.</a:t>
            </a:r>
            <a:endParaRPr lang="en-US" dirty="0"/>
          </a:p>
          <a:p>
            <a:r>
              <a:rPr lang="el-GR" dirty="0"/>
              <a:t>Τα πρώτα αποτελέσματα στη μείωση της LDL χοληστερίνης παρατηρούνται σε 4 έως 6 εβδομάδες. Οι μετρήσεις χοληστερίνης μετά από 6 έως 8 εβδομάδες επιτρέπουν στο γιατρό να προσδιορίσει την καλύτερη δόση που χρειάζεται για τον ασθενή.</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158</a:t>
            </a:fld>
            <a:endParaRPr lang="el-GR" dirty="0"/>
          </a:p>
        </p:txBody>
      </p:sp>
    </p:spTree>
    <p:extLst>
      <p:ext uri="{BB962C8B-B14F-4D97-AF65-F5344CB8AC3E}">
        <p14:creationId xmlns:p14="http://schemas.microsoft.com/office/powerpoint/2010/main" val="1075538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a:solidFill>
                  <a:srgbClr val="000000"/>
                </a:solidFill>
                <a:ea typeface="Times New Roman"/>
                <a:cs typeface="Angsana New"/>
              </a:rPr>
              <a:t>Περιλαμβάνει τις φάσεις συστολής και διαστολής πριν αρχίσει ο καρδιακός κύκλος, η καρδιά είναι σε διαστολική φάση. Ο καρδιακός κύκλος αρχίζει με την διέγερση, δηλαδή την συστολή των κόλπων. Μια ποσότητα αίματος, κατά την συστολή των κόλπων επιστρέφει προς σύστοιχες φλέβες του δεξιού κόλπου και δημιουργεί τον σφαγιτιδικό σφυγμό. </a:t>
            </a:r>
            <a:endParaRPr lang="el-GR" dirty="0" smtClean="0">
              <a:solidFill>
                <a:srgbClr val="000000"/>
              </a:solidFill>
              <a:ea typeface="Times New Roman"/>
              <a:cs typeface="Angsana New"/>
            </a:endParaRPr>
          </a:p>
        </p:txBody>
      </p:sp>
      <p:sp>
        <p:nvSpPr>
          <p:cNvPr id="4" name="Τίτλος 3"/>
          <p:cNvSpPr>
            <a:spLocks noGrp="1"/>
          </p:cNvSpPr>
          <p:nvPr>
            <p:ph type="title"/>
          </p:nvPr>
        </p:nvSpPr>
        <p:spPr/>
        <p:txBody>
          <a:bodyPr/>
          <a:lstStyle/>
          <a:p>
            <a:r>
              <a:rPr lang="el-GR" dirty="0"/>
              <a:t>Καρδιακός κύκλος </a:t>
            </a:r>
            <a:r>
              <a:rPr lang="el-GR" sz="3000" b="0" dirty="0" smtClean="0"/>
              <a:t>1/4</a:t>
            </a:r>
            <a:r>
              <a:rPr lang="el-GR" dirty="0" smtClean="0"/>
              <a:t>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32691837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Φιμπράτες</a:t>
            </a:r>
            <a:endParaRPr lang="en-US"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smtClean="0"/>
              <a:t>Οι </a:t>
            </a:r>
            <a:r>
              <a:rPr lang="el-GR" dirty="0"/>
              <a:t>φιμπράτες (φαινοφιμπράτη, γεμφιμπροζίλη, βεζαφιμπράτη, σιπροφιμπράτη) ενεργοποιούν τη λιποπρωτεινική λιπάση, ένα ένζυμο πού διευκολύνει τον καταβολισμό των πλούσιων σε τριγλυκερίδια λιποπρωτεϊνών. Μειώνουν τα τριγλυκερίδια και αυξάνουν την </a:t>
            </a:r>
            <a:r>
              <a:rPr lang="en-US" dirty="0"/>
              <a:t>HDL</a:t>
            </a:r>
            <a:r>
              <a:rPr lang="el-GR" dirty="0"/>
              <a:t>, ενώ είναι δυνατόν να μειώσουν η να αυξήσουν την </a:t>
            </a:r>
            <a:r>
              <a:rPr lang="en-US" dirty="0"/>
              <a:t>LDL</a:t>
            </a:r>
            <a:r>
              <a:rPr lang="el-GR" dirty="0"/>
              <a:t>. Θεωρούνται αντιλιπιδαιμικοί παράγοντες ευρέως φάσματος γιατί αν και η κύρια δράση τους είναι η μείωση των τριγλυκεριδίων, ελαττώνουν επίσης τα επίπεδα της LDL και αυξάνουν την HDL. Η δράση τους αποδίδεται κυρίως στην ενεργοποίηση της λιποπρωτεϊνικής λιπάσης, την αναστολή της αναγωγάσης τον HMG-CoA και την αύξηση τον καταβολισμού των λιποπρωτεϊνών πολύ χαμηλής πυκνότητας (VLDL).</a:t>
            </a:r>
            <a:endParaRPr lang="en-US" dirty="0"/>
          </a:p>
          <a:p>
            <a:r>
              <a:rPr lang="el-GR" dirty="0"/>
              <a:t>Υπάρχουν στο εμπόριο αρκετές φιμπράτες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Tree>
    <p:extLst>
      <p:ext uri="{BB962C8B-B14F-4D97-AF65-F5344CB8AC3E}">
        <p14:creationId xmlns:p14="http://schemas.microsoft.com/office/powerpoint/2010/main" val="386034437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Υπέρταση</a:t>
            </a:r>
            <a:endParaRPr lang="en-US"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smtClean="0"/>
              <a:t>Η </a:t>
            </a:r>
            <a:r>
              <a:rPr lang="el-GR" dirty="0"/>
              <a:t>καρδιά προωθεί το αίμα μέσω των αρτηριών, με αποτέλεσμα οι αρτηρίες να βρίσκονται υπό πίεση. Υπέρταση έχουμε όταν η πίεση παραμένει υψηλή για μεγάλο χρονικό διάστημα ακόμα και όταν είμαστε ήρεμοι, ακόμη και όταν κοιμόμαστε.</a:t>
            </a:r>
            <a:endParaRPr lang="en-US" dirty="0"/>
          </a:p>
          <a:p>
            <a:r>
              <a:rPr lang="el-GR" dirty="0"/>
              <a:t>Η φυσιολογική αρτηριακή πίεση μετριέται σε χιλιοστά στήλης υδραργύρου (mmHg). Διακρίνεται δε σε:</a:t>
            </a:r>
            <a:endParaRPr lang="en-US" dirty="0"/>
          </a:p>
          <a:p>
            <a:r>
              <a:rPr lang="el-GR" b="1" dirty="0"/>
              <a:t>Συστολική:</a:t>
            </a:r>
            <a:r>
              <a:rPr lang="el-GR" dirty="0"/>
              <a:t> Είναι η πίεση του αίματος όταν η καρδιά συστέλλεται και στέλνει το αίμα σε όλο το σώμα. Το φυσιολογικό όριό της είναι τα 140 mmHg.</a:t>
            </a:r>
            <a:endParaRPr lang="en-US" dirty="0"/>
          </a:p>
          <a:p>
            <a:r>
              <a:rPr lang="el-GR" b="1" dirty="0"/>
              <a:t>Διαστολική:</a:t>
            </a:r>
            <a:r>
              <a:rPr lang="el-GR" dirty="0"/>
              <a:t> Είναι η πίεση του αίματος όταν η καρδιά διαστέλλεται, έτσι ώστε να γεμίσει με αίμα, το οποίο στο επόμενο στάδιο (συστολή) θα το εξωθήσει στα αγγεία. Το φυσιολογικό όριό της είναι τα 90 mmHg.</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320902927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Φάρμακα της αρτηριακής υπέρτασης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91264" cy="5544616"/>
          </a:xfrm>
        </p:spPr>
        <p:txBody>
          <a:bodyPr>
            <a:noAutofit/>
          </a:bodyPr>
          <a:lstStyle/>
          <a:p>
            <a:r>
              <a:rPr lang="el-GR" dirty="0" smtClean="0"/>
              <a:t>Διάφορες </a:t>
            </a:r>
            <a:r>
              <a:rPr lang="el-GR" dirty="0"/>
              <a:t>διεθνείς μελέτες έχουν επιβεβαιώσει ότι η μείωση της συστολικής αρτηριακής υπέρτασης σε ασθενείς έως 80 ετών είναι ιδιαίτερα αποτελεσματική ως προς τη μείωση της συχνότητας εκδήλωσης εγκεφαλικού επεισοδίου</a:t>
            </a:r>
            <a:r>
              <a:rPr lang="el-GR" dirty="0" smtClean="0"/>
              <a:t>.</a:t>
            </a:r>
          </a:p>
          <a:p>
            <a:r>
              <a:rPr lang="el-GR" dirty="0" smtClean="0"/>
              <a:t>Οι Αμερικανικές κατευθυντήριες οδηγίες (</a:t>
            </a:r>
            <a:r>
              <a:rPr lang="en-US" dirty="0" smtClean="0"/>
              <a:t>JNC</a:t>
            </a:r>
            <a:r>
              <a:rPr lang="el-GR" dirty="0" smtClean="0"/>
              <a:t>-7) συνιστούν αντιυπερτασική αγωγή σε περίπτωση συστολικής αρτηριακής πίεσης (ΣΑΠ) &gt;140 </a:t>
            </a:r>
            <a:r>
              <a:rPr lang="en-US" dirty="0" smtClean="0"/>
              <a:t>mm Hg </a:t>
            </a:r>
            <a:r>
              <a:rPr lang="el-GR" dirty="0" smtClean="0"/>
              <a:t>και διαστολικής αρτηριακής πίεσης (ΔΑΠ) &gt;90</a:t>
            </a:r>
            <a:r>
              <a:rPr lang="en-US" dirty="0" smtClean="0"/>
              <a:t>mm Hg</a:t>
            </a:r>
            <a:r>
              <a:rPr lang="el-GR" dirty="0" smtClean="0"/>
              <a:t>, ανεξαρτήτως άλλων κλινικών παραγόντων κινδύνου. </a:t>
            </a:r>
          </a:p>
          <a:p>
            <a:r>
              <a:rPr lang="el-GR" dirty="0" smtClean="0"/>
              <a:t>Στις Βρετανικές κατευθυντήριες οδηγίες (</a:t>
            </a:r>
            <a:r>
              <a:rPr lang="en-US" dirty="0" smtClean="0"/>
              <a:t>BSH</a:t>
            </a:r>
            <a:r>
              <a:rPr lang="el-GR" dirty="0" smtClean="0"/>
              <a:t>-</a:t>
            </a:r>
            <a:r>
              <a:rPr lang="en-US" dirty="0" smtClean="0"/>
              <a:t>IV</a:t>
            </a:r>
            <a:r>
              <a:rPr lang="el-GR" dirty="0" smtClean="0"/>
              <a:t>), η συστολική αρτηριακή υπέρταση (ΣΑΠ) χωρίζεται σε σταδίου 1 (ΣΑΠ 140-159 </a:t>
            </a:r>
            <a:r>
              <a:rPr lang="en-US" dirty="0" smtClean="0"/>
              <a:t>mm Hg </a:t>
            </a:r>
            <a:r>
              <a:rPr lang="el-GR" dirty="0" smtClean="0"/>
              <a:t>και ΔΑΠ&lt;90 </a:t>
            </a:r>
            <a:r>
              <a:rPr lang="en-US" dirty="0" smtClean="0"/>
              <a:t>mm Hg</a:t>
            </a:r>
            <a:r>
              <a:rPr lang="el-GR" dirty="0" smtClean="0"/>
              <a:t>} και σταδίου 2 (ΣΑΠ &gt;160 </a:t>
            </a:r>
            <a:r>
              <a:rPr lang="en-US" dirty="0" smtClean="0"/>
              <a:t>mm Hg </a:t>
            </a:r>
            <a:r>
              <a:rPr lang="el-GR" dirty="0" smtClean="0"/>
              <a:t>και ΔΑΠ&lt;90 </a:t>
            </a:r>
            <a:r>
              <a:rPr lang="en-US" dirty="0" smtClean="0"/>
              <a:t>mm Hg</a:t>
            </a:r>
            <a:r>
              <a:rPr lang="el-GR" dirty="0" smtClean="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77480101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Φάρμακα της αρτηριακής υπέρτασης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544616"/>
          </a:xfrm>
        </p:spPr>
        <p:txBody>
          <a:bodyPr>
            <a:noAutofit/>
          </a:bodyPr>
          <a:lstStyle/>
          <a:p>
            <a:pPr>
              <a:lnSpc>
                <a:spcPct val="110000"/>
              </a:lnSpc>
            </a:pPr>
            <a:r>
              <a:rPr lang="el-GR" sz="2100" dirty="0" smtClean="0"/>
              <a:t>Φαρμακευτική αγωγή συνιστάται σε ασθενείς με ΣΑΠ&gt;140 </a:t>
            </a:r>
            <a:r>
              <a:rPr lang="en-US" sz="2100" dirty="0" smtClean="0"/>
              <a:t>mm Hg </a:t>
            </a:r>
            <a:r>
              <a:rPr lang="el-GR" sz="2100" dirty="0" smtClean="0"/>
              <a:t>εάν υπάρχει επιπλοκή της υπέρτασης, βλάβη οργάνου - στόχου, διαβήτης ή εκτίμηση 10ετούς κινδύνου &gt;20% για καρδιαγγειακή νόσο. Υπάρχει σημαντική ομοφωνία μεταξύ των κυριότερων κατευθυντήριων οδηγιών σε ό,τι αφορά στην έναρξη της αγωγής. Οι κατευθυντήριες οδηγίες τόσο της </a:t>
            </a:r>
            <a:r>
              <a:rPr lang="en-US" sz="2100" dirty="0" smtClean="0"/>
              <a:t>JNC </a:t>
            </a:r>
            <a:r>
              <a:rPr lang="el-GR" sz="2100" dirty="0" smtClean="0"/>
              <a:t>7 όσο και της </a:t>
            </a:r>
            <a:r>
              <a:rPr lang="en-US" sz="2100" dirty="0" smtClean="0"/>
              <a:t>WHO</a:t>
            </a:r>
            <a:r>
              <a:rPr lang="el-GR" sz="2100" dirty="0" smtClean="0"/>
              <a:t>-</a:t>
            </a:r>
            <a:r>
              <a:rPr lang="en-US" sz="2100" dirty="0" smtClean="0"/>
              <a:t>ISH </a:t>
            </a:r>
            <a:r>
              <a:rPr lang="el-GR" sz="2100" dirty="0" smtClean="0"/>
              <a:t>συνιστούν διουρητικό ως αγωγή πρώτης επιλογής, εκτός εάν υπάρχουν υποχρεωτικές ενδείξεις για τη χρήση άλλου αντιυπερτασικού φαρμάκου. Σύμφωνα με τις Καναδικές κατευθυντήριες οδηγίες, οι β-αποκλειστές δεν συνιστώνται ως αγωγή πρώτης επιλογής για μη επιπλεγμένη υπέρταση στους ηλικιωμένους. Οι πρόσφατες κατευθυντήριες οδηγίες της </a:t>
            </a:r>
            <a:r>
              <a:rPr lang="en-US" sz="2100" dirty="0" smtClean="0"/>
              <a:t>BSH</a:t>
            </a:r>
            <a:r>
              <a:rPr lang="el-GR" sz="2100" dirty="0" smtClean="0"/>
              <a:t>-</a:t>
            </a:r>
            <a:r>
              <a:rPr lang="en-US" sz="2100" dirty="0" smtClean="0"/>
              <a:t>IV </a:t>
            </a:r>
            <a:r>
              <a:rPr lang="el-GR" sz="2100" dirty="0" smtClean="0"/>
              <a:t>(2006) συνιστούν διουρητικό ή αποκλειστή διαύλων ασβεστίου σε όλους τους υπερτασικούς άνω των 55 ετών και εφιστούν την προσοχή σε ό,τι αφορά στη χρήση β-αποκλειστών.</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162</a:t>
            </a:fld>
            <a:endParaRPr lang="el-GR" dirty="0"/>
          </a:p>
        </p:txBody>
      </p:sp>
    </p:spTree>
    <p:extLst>
      <p:ext uri="{BB962C8B-B14F-4D97-AF65-F5344CB8AC3E}">
        <p14:creationId xmlns:p14="http://schemas.microsoft.com/office/powerpoint/2010/main" val="27154711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Υπερτασική </a:t>
            </a:r>
            <a:r>
              <a:rPr lang="el-GR" b="1" dirty="0" smtClean="0">
                <a:solidFill>
                  <a:schemeClr val="tx2"/>
                </a:solidFill>
              </a:rPr>
              <a:t>κρίση</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Ως </a:t>
            </a:r>
            <a:r>
              <a:rPr lang="el-GR" dirty="0"/>
              <a:t>υπερτασική κρίση που ορίζεται ως σοβαρή αύξηση της αρτηριακής πίεσης (διαστολική αρτηριακή πίεση πάνω από 120 mmHg) και πρέπει να αντιμετωπιστεί άμεσα. Υπερτασική κρίση μπορεί να εμφανίσει ακόμη και άτομο χωρίς γνωστό πρόβλημα υπέρτασης.</a:t>
            </a:r>
            <a:endParaRPr lang="en-US" dirty="0"/>
          </a:p>
          <a:p>
            <a:r>
              <a:rPr lang="el-GR" dirty="0"/>
              <a:t>Ο όρος υπερτασική κρίση συχνά δημιουργεί σύγχυση διότι σε αυτή τη γενική έννοια περιλαμβάνονται οι όροι: επιταχυνόμενη υπέρταση, κακοήθης υπέρταση, υπερτασική εγκεφαλοπάθεια, παροξυσμική υπέρταση και αιχμή υπέρτασης.</a:t>
            </a:r>
            <a:endParaRPr lang="en-US" dirty="0"/>
          </a:p>
          <a:p>
            <a:r>
              <a:rPr lang="el-GR" dirty="0"/>
              <a:t>Αιφνίδιες αυξήσεις της αρτηριακής πίεσης παρατηρούνται συχνά στους υπερτασικούς. </a:t>
            </a:r>
            <a:r>
              <a:rPr lang="el-GR" dirty="0" smtClean="0"/>
              <a:t>Οι </a:t>
            </a:r>
            <a:r>
              <a:rPr lang="el-GR" dirty="0"/>
              <a:t>αιφνίδιες αυτές μεταβολές χαρακτηρίζονται μερικές φορές ως υπερτασικές </a:t>
            </a:r>
            <a:r>
              <a:rPr lang="el-GR" dirty="0" smtClean="0"/>
              <a:t>κρίσεις.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163</a:t>
            </a:fld>
            <a:endParaRPr lang="el-GR" dirty="0"/>
          </a:p>
        </p:txBody>
      </p:sp>
    </p:spTree>
    <p:extLst>
      <p:ext uri="{BB962C8B-B14F-4D97-AF65-F5344CB8AC3E}">
        <p14:creationId xmlns:p14="http://schemas.microsoft.com/office/powerpoint/2010/main" val="353555382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solidFill>
                  <a:schemeClr val="tx2"/>
                </a:solidFill>
              </a:rPr>
              <a:t>Νεφραγγειακή υπέρταση και στένωση νεφρικής </a:t>
            </a:r>
            <a:r>
              <a:rPr lang="el-GR" b="1" dirty="0" smtClean="0">
                <a:solidFill>
                  <a:schemeClr val="tx2"/>
                </a:solidFill>
              </a:rPr>
              <a:t>αρτηρίας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a:xfrm>
            <a:off x="457200" y="1412776"/>
            <a:ext cx="8363272" cy="5328592"/>
          </a:xfrm>
        </p:spPr>
        <p:txBody>
          <a:bodyPr>
            <a:noAutofit/>
          </a:bodyPr>
          <a:lstStyle/>
          <a:p>
            <a:r>
              <a:rPr lang="el-GR" dirty="0" smtClean="0"/>
              <a:t>Οι </a:t>
            </a:r>
            <a:r>
              <a:rPr lang="el-GR" dirty="0"/>
              <a:t>δύο νεφροί βρίσκονται στον οπισθοπεριτοναϊκό χώρο της κοιλιάς, ένας δεξιά και ένας αριστερά, αρδεύονται δε από τη δεξιά και αριστερή νεφρική αρτηρία αντίστοιχα. </a:t>
            </a:r>
            <a:endParaRPr lang="el-GR" dirty="0" smtClean="0"/>
          </a:p>
          <a:p>
            <a:r>
              <a:rPr lang="el-GR" dirty="0" smtClean="0"/>
              <a:t>Οι </a:t>
            </a:r>
            <a:r>
              <a:rPr lang="el-GR" dirty="0"/>
              <a:t>νεφρικές αρτηρίες είναι κλάδοι της κοιλιακής αορτής και η διάμετρός τους είναι συνήθως 5-6mm. </a:t>
            </a:r>
            <a:endParaRPr lang="el-GR" dirty="0" smtClean="0"/>
          </a:p>
          <a:p>
            <a:r>
              <a:rPr lang="el-GR" dirty="0" smtClean="0"/>
              <a:t>Η </a:t>
            </a:r>
            <a:r>
              <a:rPr lang="el-GR" dirty="0"/>
              <a:t>στένωση της μιας ή και των δύο νεφρικών αρτηριών οδηγούν σε υπέρταση και νεφρική ανεπάρκεια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164</a:t>
            </a:fld>
            <a:endParaRPr lang="el-GR" dirty="0"/>
          </a:p>
        </p:txBody>
      </p:sp>
    </p:spTree>
    <p:extLst>
      <p:ext uri="{BB962C8B-B14F-4D97-AF65-F5344CB8AC3E}">
        <p14:creationId xmlns:p14="http://schemas.microsoft.com/office/powerpoint/2010/main" val="234343047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solidFill>
                  <a:schemeClr val="tx2"/>
                </a:solidFill>
              </a:rPr>
              <a:t>Νεφραγγειακή υπέρταση και στένωση νεφρικής </a:t>
            </a:r>
            <a:r>
              <a:rPr lang="el-GR" b="1" dirty="0" smtClean="0">
                <a:solidFill>
                  <a:schemeClr val="tx2"/>
                </a:solidFill>
              </a:rPr>
              <a:t>αρτηρίας </a:t>
            </a:r>
            <a:r>
              <a:rPr lang="el-GR" sz="3000" b="0" dirty="0" smtClean="0">
                <a:solidFill>
                  <a:schemeClr val="tx2"/>
                </a:solidFill>
              </a:rPr>
              <a:t>2/3</a:t>
            </a:r>
            <a:endParaRPr lang="en-US" sz="3000" b="0" dirty="0">
              <a:solidFill>
                <a:schemeClr val="tx2"/>
              </a:solidFill>
            </a:endParaRPr>
          </a:p>
        </p:txBody>
      </p:sp>
      <p:sp>
        <p:nvSpPr>
          <p:cNvPr id="3" name="Θέση περιεχομένου 2"/>
          <p:cNvSpPr>
            <a:spLocks noGrp="1"/>
          </p:cNvSpPr>
          <p:nvPr>
            <p:ph idx="1"/>
          </p:nvPr>
        </p:nvSpPr>
        <p:spPr>
          <a:xfrm>
            <a:off x="457200" y="1412776"/>
            <a:ext cx="8363272" cy="5328592"/>
          </a:xfrm>
        </p:spPr>
        <p:txBody>
          <a:bodyPr>
            <a:noAutofit/>
          </a:bodyPr>
          <a:lstStyle/>
          <a:p>
            <a:pPr marL="0" indent="0">
              <a:buNone/>
            </a:pPr>
            <a:r>
              <a:rPr lang="el-GR" b="1" dirty="0" smtClean="0"/>
              <a:t>Αίτια</a:t>
            </a:r>
            <a:endParaRPr lang="en-US" b="1" dirty="0"/>
          </a:p>
          <a:p>
            <a:r>
              <a:rPr lang="el-GR" dirty="0"/>
              <a:t>Νεφραγγειακή υπέρταση μπορεί να προκληθεί από διάφορες καταστάσεις αλλά οι συνηθέστερες είναι</a:t>
            </a:r>
            <a:endParaRPr lang="en-US" dirty="0"/>
          </a:p>
          <a:p>
            <a:pPr lvl="0"/>
            <a:r>
              <a:rPr lang="el-GR" dirty="0"/>
              <a:t>η ινομυώδης δυσπλασία της νεφρικής αρτηρίας.</a:t>
            </a:r>
            <a:endParaRPr lang="en-US" dirty="0"/>
          </a:p>
          <a:p>
            <a:pPr lvl="0"/>
            <a:r>
              <a:rPr lang="el-GR" dirty="0"/>
              <a:t>η στένωση των νεφρικών αρτηριών λόγω αθηρωμάτωσης.</a:t>
            </a:r>
            <a:endParaRPr lang="en-US" dirty="0"/>
          </a:p>
          <a:p>
            <a:r>
              <a:rPr lang="el-GR" dirty="0"/>
              <a:t>Η νεφραγγειακή υπέρταση είναι από</a:t>
            </a:r>
            <a:r>
              <a:rPr lang="en-US" dirty="0"/>
              <a:t> </a:t>
            </a:r>
            <a:r>
              <a:rPr lang="el-GR" dirty="0"/>
              <a:t>τις συνηθέστερες αιτίες δευτεροπαθούς υπέρτασης.</a:t>
            </a:r>
            <a:r>
              <a:rPr lang="en-US" dirty="0"/>
              <a:t> </a:t>
            </a:r>
            <a:endParaRPr lang="el-GR" dirty="0"/>
          </a:p>
          <a:p>
            <a:r>
              <a:rPr lang="el-GR" dirty="0" smtClean="0"/>
              <a:t>Σημαντική </a:t>
            </a:r>
            <a:r>
              <a:rPr lang="el-GR" dirty="0"/>
              <a:t>στένωση νεφρικής αρτηρίας (&gt;50%) υπολογίζεται ότι υπάρχει σε ένα ποσοστό 6-7% των ατόμων με ηλικία πάνω από 65 έτη.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165</a:t>
            </a:fld>
            <a:endParaRPr lang="el-GR" dirty="0"/>
          </a:p>
        </p:txBody>
      </p:sp>
    </p:spTree>
    <p:extLst>
      <p:ext uri="{BB962C8B-B14F-4D97-AF65-F5344CB8AC3E}">
        <p14:creationId xmlns:p14="http://schemas.microsoft.com/office/powerpoint/2010/main" val="209359486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solidFill>
                  <a:schemeClr val="tx2"/>
                </a:solidFill>
              </a:rPr>
              <a:t>Νεφραγγειακή υπέρταση και στένωση νεφρικής </a:t>
            </a:r>
            <a:r>
              <a:rPr lang="el-GR" b="1" dirty="0" smtClean="0">
                <a:solidFill>
                  <a:schemeClr val="tx2"/>
                </a:solidFill>
              </a:rPr>
              <a:t>αρτηρίας </a:t>
            </a:r>
            <a:r>
              <a:rPr lang="el-GR" sz="3000" b="0" dirty="0" smtClean="0">
                <a:solidFill>
                  <a:schemeClr val="tx2"/>
                </a:solidFill>
              </a:rPr>
              <a:t>3/3</a:t>
            </a:r>
            <a:endParaRPr lang="en-US" sz="3000" b="0" dirty="0">
              <a:solidFill>
                <a:schemeClr val="tx2"/>
              </a:solidFill>
            </a:endParaRPr>
          </a:p>
        </p:txBody>
      </p:sp>
      <p:sp>
        <p:nvSpPr>
          <p:cNvPr id="3" name="Θέση περιεχομένου 2"/>
          <p:cNvSpPr>
            <a:spLocks noGrp="1"/>
          </p:cNvSpPr>
          <p:nvPr>
            <p:ph idx="1"/>
          </p:nvPr>
        </p:nvSpPr>
        <p:spPr>
          <a:xfrm>
            <a:off x="457200" y="1412776"/>
            <a:ext cx="8363272" cy="5328592"/>
          </a:xfrm>
        </p:spPr>
        <p:txBody>
          <a:bodyPr>
            <a:noAutofit/>
          </a:bodyPr>
          <a:lstStyle/>
          <a:p>
            <a:pPr marL="0" indent="0">
              <a:buNone/>
            </a:pPr>
            <a:r>
              <a:rPr lang="el-GR" b="1" dirty="0" smtClean="0"/>
              <a:t>Επιπλοκές </a:t>
            </a:r>
            <a:r>
              <a:rPr lang="el-GR" b="1" dirty="0"/>
              <a:t>της νόσου</a:t>
            </a:r>
            <a:endParaRPr lang="en-US" b="1" dirty="0"/>
          </a:p>
          <a:p>
            <a:r>
              <a:rPr lang="el-GR" dirty="0"/>
              <a:t>Οι σοβαρές στενώσεις των νεφρικών αρτηριών μπορεί να προκαλέσουν ατροφία του σύστοιχου νεφρού, έκπτωση της νεφρικής λειτουργίας, νεφραγγειακή υπέρταση και καρδιακή ανεπάρκεια. </a:t>
            </a:r>
            <a:endParaRPr lang="el-GR" dirty="0" smtClean="0"/>
          </a:p>
          <a:p>
            <a:r>
              <a:rPr lang="el-GR" dirty="0" smtClean="0"/>
              <a:t>Ο </a:t>
            </a:r>
            <a:r>
              <a:rPr lang="el-GR" dirty="0"/>
              <a:t>κίνδυνος για νεφρική ανεπάρκεια τελικού σταδίου είναι πολύ μεγαλύτερος σε αμφοτερόπλευρη εντόπιση και σε μονόνεφρους ασθενείς.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166</a:t>
            </a:fld>
            <a:endParaRPr lang="el-GR" dirty="0"/>
          </a:p>
        </p:txBody>
      </p:sp>
    </p:spTree>
    <p:extLst>
      <p:ext uri="{BB962C8B-B14F-4D97-AF65-F5344CB8AC3E}">
        <p14:creationId xmlns:p14="http://schemas.microsoft.com/office/powerpoint/2010/main" val="316621929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a:solidFill>
                  <a:schemeClr val="tx2"/>
                </a:solidFill>
              </a:rPr>
              <a:t>Φαιοχρωμοκύττωμα και αρτηριακή υπέρταση</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Πρόκειται </a:t>
            </a:r>
            <a:r>
              <a:rPr lang="el-GR" dirty="0"/>
              <a:t>για σπάνιο όγκο της μυελώδους μοίρας των επινεφριδίων. </a:t>
            </a:r>
            <a:endParaRPr lang="el-GR" dirty="0" smtClean="0"/>
          </a:p>
          <a:p>
            <a:r>
              <a:rPr lang="el-GR" dirty="0" smtClean="0"/>
              <a:t>Όταν </a:t>
            </a:r>
            <a:r>
              <a:rPr lang="el-GR" dirty="0"/>
              <a:t>εντοπίζεται εκτός των επινεφριδίων ονομάζεται παραγαγγλίωμα. </a:t>
            </a:r>
            <a:endParaRPr lang="el-GR" dirty="0" smtClean="0"/>
          </a:p>
          <a:p>
            <a:r>
              <a:rPr lang="el-GR" dirty="0" smtClean="0"/>
              <a:t>Λόγω </a:t>
            </a:r>
            <a:r>
              <a:rPr lang="el-GR" dirty="0"/>
              <a:t>της αυξημένης έκκρισης κατεχολαμινών (αδρεναλίνης και νοραδρεναλίνης, σπάνια και ντοπαμίνης) προκαλεί υπέρταση και καρδιακές </a:t>
            </a:r>
            <a:r>
              <a:rPr lang="el-GR" dirty="0" smtClean="0"/>
              <a:t>αρρυθμίες.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167</a:t>
            </a:fld>
            <a:endParaRPr lang="el-GR" dirty="0"/>
          </a:p>
        </p:txBody>
      </p:sp>
    </p:spTree>
    <p:extLst>
      <p:ext uri="{BB962C8B-B14F-4D97-AF65-F5344CB8AC3E}">
        <p14:creationId xmlns:p14="http://schemas.microsoft.com/office/powerpoint/2010/main" val="29231276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Βαλβιδοπάθειες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Autofit/>
          </a:bodyPr>
          <a:lstStyle/>
          <a:p>
            <a:r>
              <a:rPr lang="el-GR" dirty="0" smtClean="0"/>
              <a:t>Το </a:t>
            </a:r>
            <a:r>
              <a:rPr lang="el-GR" dirty="0"/>
              <a:t>μεγαλύτερο βάρος πιέσεων δέχονται οι βαλβίδες που βρίσκονται στο αριστερό μέρος της καρδιάς (μιτροειδής και αορτή) και για το λόγο αυτό οι βαλβίδες αυτές προσβάλλονται από στένωση ή ανεπάρκεια. Όταν αναφέρουμε στένωση μιας βαλβίδας, σημαίνει ότι η βαλβίδα αυτή δεν μπορεί να ανοίξει πλήρως. Αντιθέτως, όταν αναφερόμαστε σε ανεπάρκεια σημαίνει ότι η βαλβίδα δεν μπορεί να κλείσει υδατοστεγώς. Χαρακτηριστικό παράδειγμα προσβολής βαλβίδων αποτελεί ο ρευματικός πυρετός, του οποίου η συχνότητα ποικίλλει από χώρα σε χώρα.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168</a:t>
            </a:fld>
            <a:endParaRPr lang="el-GR" dirty="0"/>
          </a:p>
        </p:txBody>
      </p:sp>
    </p:spTree>
    <p:extLst>
      <p:ext uri="{BB962C8B-B14F-4D97-AF65-F5344CB8AC3E}">
        <p14:creationId xmlns:p14="http://schemas.microsoft.com/office/powerpoint/2010/main" val="3562192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solidFill>
                  <a:srgbClr val="000000"/>
                </a:solidFill>
                <a:ea typeface="Times New Roman"/>
                <a:cs typeface="Angsana New"/>
              </a:rPr>
              <a:t>Στην </a:t>
            </a:r>
            <a:r>
              <a:rPr lang="el-GR" dirty="0">
                <a:solidFill>
                  <a:srgbClr val="000000"/>
                </a:solidFill>
                <a:ea typeface="Times New Roman"/>
                <a:cs typeface="Angsana New"/>
              </a:rPr>
              <a:t>συνέχεια, η διέγερση διεγείρει τις κοιλίες, οι οποίες συσπούνται ενώ επέρχεται χάλαση των κόλπων. Ταυτόχρονα κλείνουν οι κολποκοιλιακές βαλβίδες, ενώ οι μηνοειδείς βαλβίδες είναι κλειστές και οι κοιλίες δεν έχουν αναπτύξει πιέσεις. Αυτή είναι η ισο-ογκοτική φάση, (</a:t>
            </a:r>
            <a:r>
              <a:rPr lang="el-GR" b="1" dirty="0">
                <a:solidFill>
                  <a:srgbClr val="000000"/>
                </a:solidFill>
                <a:ea typeface="Times New Roman"/>
                <a:cs typeface="Angsana New"/>
              </a:rPr>
              <a:t>ισομετρική συστολή</a:t>
            </a:r>
            <a:r>
              <a:rPr lang="el-GR" dirty="0">
                <a:solidFill>
                  <a:srgbClr val="000000"/>
                </a:solidFill>
                <a:ea typeface="Times New Roman"/>
                <a:cs typeface="Angsana New"/>
              </a:rPr>
              <a:t>) η φάση πρώτη της συστολής της κοιλίας. Όταν όμως αυξηθούν οι πιέσεις στις κοιλίες και υπερβούν εκείνες των αγγείων, ανοίγουν οι μηνοειδείς βαλβίδες. Αυτός είναι ο χρόνος διοχέτευσης του αίματος ή χρόνος της </a:t>
            </a:r>
            <a:r>
              <a:rPr lang="el-GR" b="1" dirty="0">
                <a:solidFill>
                  <a:srgbClr val="000000"/>
                </a:solidFill>
                <a:ea typeface="Times New Roman"/>
                <a:cs typeface="Angsana New"/>
              </a:rPr>
              <a:t>ισοτονικής συστολής. </a:t>
            </a:r>
            <a:endParaRPr lang="en-US" dirty="0"/>
          </a:p>
        </p:txBody>
      </p:sp>
      <p:sp>
        <p:nvSpPr>
          <p:cNvPr id="4" name="Τίτλος 3"/>
          <p:cNvSpPr>
            <a:spLocks noGrp="1"/>
          </p:cNvSpPr>
          <p:nvPr>
            <p:ph type="title"/>
          </p:nvPr>
        </p:nvSpPr>
        <p:spPr/>
        <p:txBody>
          <a:bodyPr/>
          <a:lstStyle/>
          <a:p>
            <a:r>
              <a:rPr lang="el-GR" dirty="0"/>
              <a:t>Καρδιακός κύκλος </a:t>
            </a:r>
            <a:r>
              <a:rPr lang="el-GR" sz="3000" b="0" dirty="0" smtClean="0"/>
              <a:t>2/4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9277050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Βαλβιδοπάθειες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Autofit/>
          </a:bodyPr>
          <a:lstStyle/>
          <a:p>
            <a:r>
              <a:rPr lang="el-GR" dirty="0" smtClean="0"/>
              <a:t>Σήμερα </a:t>
            </a:r>
            <a:r>
              <a:rPr lang="el-GR" dirty="0"/>
              <a:t>ο ρευματικός πυρετός είναι άγνωστος στις οικονομικά αναπτυγμένες χώρες, ενώ, αντιθέτως, εξακολουθεί να υπάρχει σε υψηλά ποσοστά στις υπό ανάπτυξη. Ο τρόπος ζωής των κατοίκων τους ευνοεί την αύξηση της στεφανιαίας νόσου και της υπέρτασης, με αποτέλεσμα να αυξάνονται οι ανεπάρκειες των βαλβίδων, λόγω του αυξημένου ποσοστού εμφραγμάτων του μυοκαρδίου (ανεπάρκεια της μιτροειδούς) ή του αριθμού των υπερτασικών ασθενών (ανεπάρκεια της αορτής).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169</a:t>
            </a:fld>
            <a:endParaRPr lang="el-GR" dirty="0"/>
          </a:p>
        </p:txBody>
      </p:sp>
    </p:spTree>
    <p:extLst>
      <p:ext uri="{BB962C8B-B14F-4D97-AF65-F5344CB8AC3E}">
        <p14:creationId xmlns:p14="http://schemas.microsoft.com/office/powerpoint/2010/main" val="183990449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Ρευματικός πυρετός</a:t>
            </a:r>
            <a:endParaRPr lang="en-US" b="1"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rmAutofit lnSpcReduction="10000"/>
          </a:bodyPr>
          <a:lstStyle/>
          <a:p>
            <a:r>
              <a:rPr lang="el-GR" dirty="0" smtClean="0"/>
              <a:t>Ο </a:t>
            </a:r>
            <a:r>
              <a:rPr lang="el-GR" dirty="0"/>
              <a:t>ρευματικός πυρετός προκαλείται από φλεγμονή που οφείλεται στο β-αιμολυτικό στρεπτόκοκκο της ομάδας Α. Ο στρεπτόκοκκος προσβάλλει συνήθως τον φάρυγγα και τις αμυγδαλές. 1-3 βδομάδες μετά από τη στρεπτοκοκκική λοίμωξη, εκδηλώνεται ο πνευματικός πυρετός. Οι καρδιακές βλάβες οφείλονται σε ανοσολογική αντίδραση του οργανισμού έναντι αντιγόνων του στρεπτόκοκκου.</a:t>
            </a:r>
            <a:endParaRPr lang="en-US" dirty="0"/>
          </a:p>
          <a:p>
            <a:r>
              <a:rPr lang="el-GR" dirty="0"/>
              <a:t>Προσβάλλονται συνήθως παιδιά ηλικίας 5-15 ετών, ενώ η προσβολή των ενήλικων είναι σπάνια. Η νόσος προσβάλλει κατά κύριο λόγο την καρδιά αλλά και αλλά όργανα όπως οι αρθρώσεις, οι τένοντες, οι περιτονίες, οι μύες, ο υποδόριος ιστός, οι αρτηρίες, οι ορογόνοι υμένες, οι πνεύμονες και ο εγκέφαλος. Στην καρδιά εμφανίζεται πανκαρδιτίδα λόγω προσβολής του ενδοκαρδίου, μυοκαρδίου, περικαρδίου. Στο μυοκάρδιο αναπτύσσονται τα οζίδια του Aschoff που είναι η κύρια παθολογοανατομική βλάβη του ρευματικού πυρετού</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170</a:t>
            </a:fld>
            <a:endParaRPr lang="el-GR" dirty="0"/>
          </a:p>
        </p:txBody>
      </p:sp>
    </p:spTree>
    <p:extLst>
      <p:ext uri="{BB962C8B-B14F-4D97-AF65-F5344CB8AC3E}">
        <p14:creationId xmlns:p14="http://schemas.microsoft.com/office/powerpoint/2010/main" val="117048213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Πρόπτωση μιτροειδούς </a:t>
            </a:r>
            <a:r>
              <a:rPr lang="el-GR" b="1" dirty="0" smtClean="0">
                <a:solidFill>
                  <a:schemeClr val="tx2"/>
                </a:solidFill>
              </a:rPr>
              <a:t>βαλβίδας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Η </a:t>
            </a:r>
            <a:r>
              <a:rPr lang="el-GR" dirty="0"/>
              <a:t>μιτροειδής είναι μία "δίφυλλη" βαλβίδα της καρδιάς. Τα δύο φύλλα της μιτροειδούς λέγονται "γλωχίνες" και σε κάθε καρδιακό κύκλο (συστολή-διαστολή) κλείνουν και ανοίγουν. </a:t>
            </a:r>
            <a:endParaRPr lang="el-GR" dirty="0" smtClean="0"/>
          </a:p>
          <a:p>
            <a:r>
              <a:rPr lang="el-GR" dirty="0" smtClean="0"/>
              <a:t>Όταν </a:t>
            </a:r>
            <a:r>
              <a:rPr lang="el-GR" dirty="0"/>
              <a:t>ανοίγουν, επιτρέπουν να περάσει το αίμα από τον αριστερό κόλπο στην αριστερή κοιλία, ενώ, όταν κλείνουν, σταματά η ροή αίματος από τη μία κοιλότητα στην άλλη. </a:t>
            </a:r>
            <a:endParaRPr lang="el-GR" dirty="0" smtClean="0"/>
          </a:p>
          <a:p>
            <a:r>
              <a:rPr lang="el-GR" dirty="0" smtClean="0"/>
              <a:t>Αυτές </a:t>
            </a:r>
            <a:r>
              <a:rPr lang="el-GR" dirty="0"/>
              <a:t>οι γλωχίνες της μιτροειδούς έχουν χαρακτηριστική μορφολογία και κλείνουν σε μία συγκεκριμένη θέση.</a:t>
            </a:r>
            <a:endParaRPr lang="en-US" dirty="0"/>
          </a:p>
          <a:p>
            <a:r>
              <a:rPr lang="el-GR" dirty="0"/>
              <a:t>Σε ένα μεγάλο αριθμό υγιών ανθρώπων, συχνότερα σε γυναίκες, η βαλβίδα παρουσιάζει κάποιες ιδιομορφίες, που συνήθως έχουν δημιουργηθεί κατά την κατασκευή της καρδιάς στην εμβρυϊκή περίοδο.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171</a:t>
            </a:fld>
            <a:endParaRPr lang="el-GR" dirty="0"/>
          </a:p>
        </p:txBody>
      </p:sp>
    </p:spTree>
    <p:extLst>
      <p:ext uri="{BB962C8B-B14F-4D97-AF65-F5344CB8AC3E}">
        <p14:creationId xmlns:p14="http://schemas.microsoft.com/office/powerpoint/2010/main" val="28474884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Πρόπτωση μιτροειδούς </a:t>
            </a:r>
            <a:r>
              <a:rPr lang="el-GR" b="1" dirty="0" smtClean="0">
                <a:solidFill>
                  <a:schemeClr val="tx2"/>
                </a:solidFill>
              </a:rPr>
              <a:t>βαλβίδας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Μία </a:t>
            </a:r>
            <a:r>
              <a:rPr lang="el-GR" dirty="0"/>
              <a:t>από αυτές τις ιδιαιτερότητες είναι η "χαλαρότητα" των γλωχίνων της μιτροειδούς, με αποτέλεσμα στο κλείσιμό τους να υποχωρούν προς τον αριστερό κόλπο. </a:t>
            </a:r>
            <a:r>
              <a:rPr lang="el-GR" dirty="0" smtClean="0"/>
              <a:t>Αυτό </a:t>
            </a:r>
            <a:r>
              <a:rPr lang="el-GR" dirty="0"/>
              <a:t>το φαινόμενο ονομάζεται "πρόπτωση της μιτροειδούς βαλβίδας". Στους περισσότερους η πρόπτωση της μιτροειδούς περνάει απαρατήρητη, δηλαδή χωρίς να προκαλεί καμία ενόχληση σε όλη τη διάρκεια της ζωής τους. Σε ένα μικρό ποσοστό μπορεί να δημιουργήσει δυσλειτουργία της καρδιάς. Όταν η βαλβίδα δεν κλείνει, έχουμε ανεπάρκεια της μιτροειδούς.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172</a:t>
            </a:fld>
            <a:endParaRPr lang="el-GR" dirty="0"/>
          </a:p>
        </p:txBody>
      </p:sp>
    </p:spTree>
    <p:extLst>
      <p:ext uri="{BB962C8B-B14F-4D97-AF65-F5344CB8AC3E}">
        <p14:creationId xmlns:p14="http://schemas.microsoft.com/office/powerpoint/2010/main" val="418401530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Στένωση μιτροειδούς</a:t>
            </a:r>
            <a:endParaRPr lang="en-US" b="1" dirty="0">
              <a:solidFill>
                <a:schemeClr val="tx2"/>
              </a:solidFill>
            </a:endParaRPr>
          </a:p>
        </p:txBody>
      </p:sp>
      <p:sp>
        <p:nvSpPr>
          <p:cNvPr id="3" name="Θέση περιεχομένου 2"/>
          <p:cNvSpPr>
            <a:spLocks noGrp="1"/>
          </p:cNvSpPr>
          <p:nvPr>
            <p:ph idx="1"/>
          </p:nvPr>
        </p:nvSpPr>
        <p:spPr>
          <a:xfrm>
            <a:off x="457200" y="1196752"/>
            <a:ext cx="8435280" cy="5544616"/>
          </a:xfrm>
        </p:spPr>
        <p:txBody>
          <a:bodyPr>
            <a:noAutofit/>
          </a:bodyPr>
          <a:lstStyle/>
          <a:p>
            <a:r>
              <a:rPr lang="el-GR" dirty="0"/>
              <a:t>Η μιτροειδής βαλβίδα βρίσκεται μεταξύ αριστερού κόλπου και αριστεράς κοιλιάς. Στην συστολή της καρδιάς κλείνει και στην διαστολή ανοίγει. Φυσιολογικά το άνοιγμα της βαλβίδας είναι 4-6 τετραγωνικά εκατοστά. Εάν από κάποια αιτία το στόμιο της βαλβίδας γίνει μικρότερο η κατάσταση αυτή ονομάζεται στένωση μιτροειδούς βαλβίδας. Φυσιολογικά η διαφορά πίεσης μεταξύ αριστερού κόλπου και αριστερής κοιλίας είναι 1mmHg. Σε στένωση μιτροειδούς αυξάνεται η πίεση του αριστερού κόλπου. Σε επιφάνεια μιτροειδικού στομίου 1 εκατοστό η πίεση του αριστερού κόλπου κατά την ανάπαυση είναι 15-25 mmHg. Σε επιφάνεια στομίου 0,5 cm2 η πίεση του αριστερού κόλπου σε ηρεμία είναι σταθερά 25 mmHg και αυξάνεται περισσότερο κατά την κόπωση. Επί αυξήσεως της πίεσης των πνευμονικών τριχοειδών μεγαλύτερη των 25mmHg εμφανίζεται εικόνα πνευμονικού οιδήματος.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173</a:t>
            </a:fld>
            <a:endParaRPr lang="el-GR" dirty="0"/>
          </a:p>
        </p:txBody>
      </p:sp>
    </p:spTree>
    <p:extLst>
      <p:ext uri="{BB962C8B-B14F-4D97-AF65-F5344CB8AC3E}">
        <p14:creationId xmlns:p14="http://schemas.microsoft.com/office/powerpoint/2010/main" val="260529019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Αίτια της στένωσης </a:t>
            </a:r>
            <a:r>
              <a:rPr lang="el-GR" b="1" dirty="0" smtClean="0">
                <a:solidFill>
                  <a:schemeClr val="tx2"/>
                </a:solidFill>
              </a:rPr>
              <a:t>μιτροειδούς</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Συνήθως </a:t>
            </a:r>
            <a:r>
              <a:rPr lang="el-GR" dirty="0"/>
              <a:t>οφείλεται σε ρευματικό πυρετό που προκαλεί συγκόλληση και ασβέστωση των πτυχών της βαλβίδας. Σπάνια μπορεί να είναι συγγενής σε συνδυασμό μάλιστα με μεσοκολπική επικοινωνία (σύνδρομο Lutembacher) ή να οφείλεται σε όγκο ή θρόμβο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174</a:t>
            </a:fld>
            <a:endParaRPr lang="el-GR" dirty="0"/>
          </a:p>
        </p:txBody>
      </p:sp>
    </p:spTree>
    <p:extLst>
      <p:ext uri="{BB962C8B-B14F-4D97-AF65-F5344CB8AC3E}">
        <p14:creationId xmlns:p14="http://schemas.microsoft.com/office/powerpoint/2010/main" val="296459166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Κλινική εικόνα </a:t>
            </a:r>
            <a:r>
              <a:rPr lang="el-GR" b="1" dirty="0">
                <a:solidFill>
                  <a:schemeClr val="tx2"/>
                </a:solidFill>
              </a:rPr>
              <a:t>της στένωσης </a:t>
            </a:r>
            <a:r>
              <a:rPr lang="el-GR" b="1" dirty="0" smtClean="0">
                <a:solidFill>
                  <a:schemeClr val="tx2"/>
                </a:solidFill>
              </a:rPr>
              <a:t>μιτροειδούς</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Στη </a:t>
            </a:r>
            <a:r>
              <a:rPr lang="el-GR" dirty="0"/>
              <a:t>στένωση μιτροειδούς τα συμπτώματα αρχίζουν πρώιμα και η έντασή τους είναι ανάλογη με το βαθμό της στένωσης, γιατί μεταξύ της πάσχουσας βαλβίδας και των πνευμόνων, που είναι η κύρια πηγή των συμπτωμάτων, δεν παρεμβάλλεται ένα ισχυρό μυοκάρδιο για να αντιρροπήσει τη στένωση. Από τη στιγμή που θα αρχίσουν τα συμπτώματα, η πορεία της νόσου είναι συνήθως μακρά, γιατί η κύρια πηγή ισχύος της καρδιάς, η αριστερή κοιλία, μένει αλώβητη. Ο ασθενής παραπονείται κυρίως για καταβολή και δύσπνοια που αρχίζει στην κόπωση και εξελίσσεται σε παροξυσμική με καρδιακό άσθμα και πνευμονικό οίδημα.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175</a:t>
            </a:fld>
            <a:endParaRPr lang="el-GR" dirty="0"/>
          </a:p>
        </p:txBody>
      </p:sp>
    </p:spTree>
    <p:extLst>
      <p:ext uri="{BB962C8B-B14F-4D97-AF65-F5344CB8AC3E}">
        <p14:creationId xmlns:p14="http://schemas.microsoft.com/office/powerpoint/2010/main" val="231409226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Μ</a:t>
            </a:r>
            <a:r>
              <a:rPr lang="el-GR" b="1" dirty="0" smtClean="0">
                <a:solidFill>
                  <a:schemeClr val="tx2"/>
                </a:solidFill>
              </a:rPr>
              <a:t>ύξωμα </a:t>
            </a:r>
            <a:r>
              <a:rPr lang="el-GR" b="1" dirty="0">
                <a:solidFill>
                  <a:schemeClr val="tx2"/>
                </a:solidFill>
              </a:rPr>
              <a:t>της καρδιάς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smtClean="0"/>
              <a:t>Το </a:t>
            </a:r>
            <a:r>
              <a:rPr lang="el-GR" b="1" dirty="0"/>
              <a:t>μύξωμα της καρδιάς</a:t>
            </a:r>
            <a:r>
              <a:rPr lang="el-GR" dirty="0"/>
              <a:t> είναι ένας βλεννώδης όγκος στον αριστερό κόλπο, σπανιότερα αλλού. Προβάλλοντας δια μέσου της μιτροειδούς δίνει σημεία στένωσης, αλλά μπορεί και να αποκλείσει τελείως το στόμιο προκαλώντας συγκοπτικό επεισόδιο ή αιφνίδιο θάνατο. </a:t>
            </a:r>
            <a:endParaRPr lang="el-GR" dirty="0" smtClean="0"/>
          </a:p>
          <a:p>
            <a:r>
              <a:rPr lang="el-GR" dirty="0" smtClean="0"/>
              <a:t>Διαφέρει </a:t>
            </a:r>
            <a:r>
              <a:rPr lang="el-GR" dirty="0"/>
              <a:t>από μια στένωση μιτροειδούς κατά το διαλείποντα χαρακτήρα της συμπτωματολογίας, την ταχεία εξέλιξη και την παρουσία γενικών φαινομένων (πυρετού, λευκοκυττάρωσης, υπερσφαιριναιμίας και αυξημένης ταχύτητας καθίζησης). </a:t>
            </a:r>
            <a:endParaRPr lang="el-GR" dirty="0" smtClean="0"/>
          </a:p>
          <a:p>
            <a:r>
              <a:rPr lang="el-GR" dirty="0" smtClean="0"/>
              <a:t>Ο </a:t>
            </a:r>
            <a:r>
              <a:rPr lang="el-GR" dirty="0"/>
              <a:t>όγκος αφαιρείται χειρουργικά και όλες οι εκδηλώσεις </a:t>
            </a:r>
            <a:r>
              <a:rPr lang="el-GR" dirty="0" smtClean="0"/>
              <a:t>υποχωρούν.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176</a:t>
            </a:fld>
            <a:endParaRPr lang="el-GR" dirty="0"/>
          </a:p>
        </p:txBody>
      </p:sp>
    </p:spTree>
    <p:extLst>
      <p:ext uri="{BB962C8B-B14F-4D97-AF65-F5344CB8AC3E}">
        <p14:creationId xmlns:p14="http://schemas.microsoft.com/office/powerpoint/2010/main" val="271527743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Φαρμακευτική </a:t>
            </a:r>
            <a:r>
              <a:rPr lang="el-GR" b="1" dirty="0" smtClean="0">
                <a:solidFill>
                  <a:schemeClr val="tx2"/>
                </a:solidFill>
              </a:rPr>
              <a:t>και χειρουργική θεραπεία στένωσης μιτροειδούς</a:t>
            </a:r>
            <a:endParaRPr lang="en-US" dirty="0">
              <a:solidFill>
                <a:schemeClr val="tx2"/>
              </a:solidFill>
            </a:endParaRPr>
          </a:p>
        </p:txBody>
      </p:sp>
      <p:sp>
        <p:nvSpPr>
          <p:cNvPr id="3" name="Θέση περιεχομένου 2"/>
          <p:cNvSpPr>
            <a:spLocks noGrp="1"/>
          </p:cNvSpPr>
          <p:nvPr>
            <p:ph idx="1"/>
          </p:nvPr>
        </p:nvSpPr>
        <p:spPr>
          <a:xfrm>
            <a:off x="457200" y="1412776"/>
            <a:ext cx="8363272" cy="5445224"/>
          </a:xfrm>
        </p:spPr>
        <p:txBody>
          <a:bodyPr>
            <a:normAutofit lnSpcReduction="10000"/>
          </a:bodyPr>
          <a:lstStyle/>
          <a:p>
            <a:r>
              <a:rPr lang="el-GR" dirty="0" smtClean="0"/>
              <a:t>Σε </a:t>
            </a:r>
            <a:r>
              <a:rPr lang="el-GR" dirty="0"/>
              <a:t>δύσπνοια διουρητικά και σε κολπική μαρμαρυγή δακτυλίτιδα.</a:t>
            </a:r>
            <a:endParaRPr lang="en-US" dirty="0"/>
          </a:p>
          <a:p>
            <a:pPr marL="0" indent="0">
              <a:buNone/>
            </a:pPr>
            <a:r>
              <a:rPr lang="el-GR" b="1" dirty="0"/>
              <a:t>Χειρουργική θεραπεία:</a:t>
            </a:r>
            <a:endParaRPr lang="en-US" dirty="0"/>
          </a:p>
          <a:p>
            <a:r>
              <a:rPr lang="el-GR" dirty="0"/>
              <a:t>Όταν η στένωση της μιτροειδούς είναι σοβαρή γίνεται αντικατάσταση της βαλβίδας με βιολογική ή μεταλλική βαλβίδα. Σε ειδικές περιπτώσεις που η βαλβίδα δεν είναι έντονα ασβεστωμένη μπορεί να γίνει διάνοιξη της βαλβίδας με </a:t>
            </a:r>
            <a:r>
              <a:rPr lang="el-GR" dirty="0" smtClean="0"/>
              <a:t>μπαλόνι (</a:t>
            </a:r>
            <a:r>
              <a:rPr lang="el-GR" dirty="0"/>
              <a:t>διαδερμική βαλβιδοπλαστική της μιτροειδούς). Η διαδερμική βαλβιδοπλαστική της μιτροειδούς αποτελεί, υπό προϋποθέσεις, ενδεδειγμένη μέθοδο αντιμετώπισης της στένωσης της μιτροειδούς. Έχει επίσης αναπτυχθεί μία εναλλακτική μέθοδος, η λεγόμενη «ανάδρομη» βαλβιδοπλαστική της μιτροειδούς, που εκτελείται με ειδικά καθοδηγούμενο καθετήρα. Το πλεονέκτημα είναι ότι με την συγκεκριμένη τεχνική διατηρείται ανέπαφο το μεσοκολπικό διάφραγμα.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177</a:t>
            </a:fld>
            <a:endParaRPr lang="el-GR" dirty="0"/>
          </a:p>
        </p:txBody>
      </p:sp>
    </p:spTree>
    <p:extLst>
      <p:ext uri="{BB962C8B-B14F-4D97-AF65-F5344CB8AC3E}">
        <p14:creationId xmlns:p14="http://schemas.microsoft.com/office/powerpoint/2010/main" val="81291093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Ανεπάρκεια μιτροειδούς βαλβίδας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Εάν </a:t>
            </a:r>
            <a:r>
              <a:rPr lang="el-GR" dirty="0"/>
              <a:t>από κάποια αιτία το στόμιο της βαλβίδας δεν κλείσει στεγανά τότε αίμα παλινδρομεί από την αριστερά κοιλία στον αριστερό κόλπο και η κατάσταση αυτή ονομάζεται ανεπάρκεια μιτροειδούς. </a:t>
            </a:r>
            <a:endParaRPr lang="el-GR" dirty="0" smtClean="0"/>
          </a:p>
          <a:p>
            <a:r>
              <a:rPr lang="el-GR" dirty="0" smtClean="0"/>
              <a:t>Η </a:t>
            </a:r>
            <a:r>
              <a:rPr lang="el-GR" dirty="0"/>
              <a:t>παλινδρομούσα ποσότητα αίματος αυξάνει τις διαστάσεις του αριστερού κόλπου, ενώ στη διαστολή επιστρέφει στην αριστερά κοιλία επιβαρύνοντας το έργο της. Αντιδραστικά η αριστερή κοιλία διατείνεται και παρουσιάζει υπερτροφία.</a:t>
            </a:r>
            <a:endParaRPr lang="en-US" dirty="0"/>
          </a:p>
          <a:p>
            <a:r>
              <a:rPr lang="el-GR" dirty="0"/>
              <a:t>Εάν εκδηλωθεί αιφνίδια ονομάζεται οξεία, αλλιώς, χρόνια ανεπάρκεια μιτροειδούς.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178</a:t>
            </a:fld>
            <a:endParaRPr lang="el-GR" dirty="0"/>
          </a:p>
        </p:txBody>
      </p:sp>
    </p:spTree>
    <p:extLst>
      <p:ext uri="{BB962C8B-B14F-4D97-AF65-F5344CB8AC3E}">
        <p14:creationId xmlns:p14="http://schemas.microsoft.com/office/powerpoint/2010/main" val="1735955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Ακολουθεί η ελάττωση της πίεσης των κοιλιών και η σύγκληση των μηνοειδών βαλβίδων. Αυτή είναι η πρώτη φάση διαστολής των κοιλιών ή ισο-ογκοτική διαστολή ή </a:t>
            </a:r>
            <a:r>
              <a:rPr lang="el-GR" b="1" dirty="0">
                <a:solidFill>
                  <a:srgbClr val="000000"/>
                </a:solidFill>
                <a:ea typeface="Times New Roman"/>
                <a:cs typeface="Times New Roman"/>
              </a:rPr>
              <a:t>ισομετρική διαστολή. </a:t>
            </a:r>
            <a:r>
              <a:rPr lang="el-GR" dirty="0">
                <a:solidFill>
                  <a:srgbClr val="000000"/>
                </a:solidFill>
                <a:ea typeface="Times New Roman"/>
                <a:cs typeface="Times New Roman"/>
              </a:rPr>
              <a:t>Τότε ανοίγουν οι κολποκοιλιακές βαλβίδες και το αίμα εισέρχεται στις κοιλίες</a:t>
            </a:r>
            <a:r>
              <a:rPr lang="el-GR" dirty="0" smtClean="0">
                <a:solidFill>
                  <a:srgbClr val="000000"/>
                </a:solidFill>
                <a:ea typeface="Times New Roman"/>
                <a:cs typeface="Times New Roman"/>
              </a:rPr>
              <a:t>.</a:t>
            </a:r>
            <a:endParaRPr lang="en-US" dirty="0" smtClean="0">
              <a:effectLst/>
              <a:ea typeface="Times New Roman"/>
              <a:cs typeface="Times New Roman"/>
            </a:endParaRPr>
          </a:p>
        </p:txBody>
      </p:sp>
      <p:sp>
        <p:nvSpPr>
          <p:cNvPr id="4" name="Τίτλος 3"/>
          <p:cNvSpPr>
            <a:spLocks noGrp="1"/>
          </p:cNvSpPr>
          <p:nvPr>
            <p:ph type="title"/>
          </p:nvPr>
        </p:nvSpPr>
        <p:spPr/>
        <p:txBody>
          <a:bodyPr/>
          <a:lstStyle/>
          <a:p>
            <a:r>
              <a:rPr lang="el-GR" dirty="0"/>
              <a:t>Καρδιακός κύκλος </a:t>
            </a:r>
            <a:r>
              <a:rPr lang="el-GR" sz="3000" b="0" dirty="0" smtClean="0"/>
              <a:t>3/4</a:t>
            </a:r>
            <a:r>
              <a:rPr lang="el-GR" dirty="0" smtClean="0"/>
              <a:t>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26886870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chemeClr val="tx2"/>
                </a:solidFill>
              </a:rPr>
              <a:t>Χρόνια </a:t>
            </a:r>
            <a:r>
              <a:rPr lang="el-GR" sz="3600" b="1" dirty="0">
                <a:solidFill>
                  <a:schemeClr val="tx2"/>
                </a:solidFill>
              </a:rPr>
              <a:t>ανεπάρκεια </a:t>
            </a:r>
            <a:r>
              <a:rPr lang="el-GR" sz="3600" b="1" dirty="0" smtClean="0">
                <a:solidFill>
                  <a:schemeClr val="tx2"/>
                </a:solidFill>
              </a:rPr>
              <a:t>μιτροειδούς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00600"/>
          </a:xfrm>
        </p:spPr>
        <p:txBody>
          <a:bodyPr>
            <a:noAutofit/>
          </a:bodyPr>
          <a:lstStyle/>
          <a:p>
            <a:r>
              <a:rPr lang="el-GR" dirty="0"/>
              <a:t>Στη χρόνια ανεπάρκεια μιτροειδούς λόγω αυξημένης διατασιμότητας της αριστερής κοιλίας η μεγάλη αύξηση του όγκου της αριστερής κοιλίας συνδυάζεται με χαμηλή τελοδιαστολική πίεση. Αποτέλεσμα των μηχανισμών αντιρρόπισης είναι ότι σε χρόνια ανεπάρκεια μιτροειδούς με μεγάλο και διατατό κόλπο, για πολλά χρόνια διατηρείται φυσιολογική η καρδιακή παροχή και η αρτηριακή πίεση με πνευμονικές πιέσεις επίσης φυσιολογικές ή λίγο αυξημένες. Βαριά πνευμονική υπέρταση απαντά πολύ σπάνια σε αυτή τη μορφή της ανεπάρκειας μιτροειδούς. Στο τελικό στάδιο εμφανίζονται εκδηλώσεις χαμηλής καρδιακής παροχής και λιγότερο πνευμονικής συμφόρησης.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179</a:t>
            </a:fld>
            <a:endParaRPr lang="el-GR" dirty="0"/>
          </a:p>
        </p:txBody>
      </p:sp>
    </p:spTree>
    <p:extLst>
      <p:ext uri="{BB962C8B-B14F-4D97-AF65-F5344CB8AC3E}">
        <p14:creationId xmlns:p14="http://schemas.microsoft.com/office/powerpoint/2010/main" val="76563840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chemeClr val="tx2"/>
                </a:solidFill>
              </a:rPr>
              <a:t>Χρόνια </a:t>
            </a:r>
            <a:r>
              <a:rPr lang="el-GR" sz="3600" b="1" dirty="0">
                <a:solidFill>
                  <a:schemeClr val="tx2"/>
                </a:solidFill>
              </a:rPr>
              <a:t>ανεπάρκεια </a:t>
            </a:r>
            <a:r>
              <a:rPr lang="el-GR" sz="3600" b="1" dirty="0" smtClean="0">
                <a:solidFill>
                  <a:schemeClr val="tx2"/>
                </a:solidFill>
              </a:rPr>
              <a:t>μιτροειδούς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363272" cy="5400600"/>
          </a:xfrm>
        </p:spPr>
        <p:txBody>
          <a:bodyPr>
            <a:noAutofit/>
          </a:bodyPr>
          <a:lstStyle/>
          <a:p>
            <a:r>
              <a:rPr lang="el-GR" dirty="0" smtClean="0"/>
              <a:t>Από </a:t>
            </a:r>
            <a:r>
              <a:rPr lang="el-GR" dirty="0"/>
              <a:t>την άλλη, όταν ο αριστερός κόλπος είναι μικρός και με φυσιολογική ή μειωμένη διατασιμότητα (οξεία ανεπάρκεια της μιτροειδούς) η πίεση στον αριστερό κόλπο και ιδιαίτερα το κύμα V αυξάνονται πολύ.</a:t>
            </a:r>
            <a:endParaRPr lang="en-US" dirty="0"/>
          </a:p>
          <a:p>
            <a:r>
              <a:rPr lang="el-GR" dirty="0"/>
              <a:t>Το κλινικοπαθολογικό επακόλουθο της σοβαρής οξείας ανεπάρκειας μιτροειδούς είναι πνευμονική συμφόρηση και οξύ πνευμονικό οίδημα.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180</a:t>
            </a:fld>
            <a:endParaRPr lang="el-GR" dirty="0"/>
          </a:p>
        </p:txBody>
      </p:sp>
    </p:spTree>
    <p:extLst>
      <p:ext uri="{BB962C8B-B14F-4D97-AF65-F5344CB8AC3E}">
        <p14:creationId xmlns:p14="http://schemas.microsoft.com/office/powerpoint/2010/main" val="268536746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Αίτια ανεπάρκειας </a:t>
            </a:r>
            <a:r>
              <a:rPr lang="el-GR" b="1" dirty="0" smtClean="0">
                <a:solidFill>
                  <a:schemeClr val="tx2"/>
                </a:solidFill>
              </a:rPr>
              <a:t>μιτροειδούς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smtClean="0"/>
              <a:t>Οξεία</a:t>
            </a:r>
            <a:endParaRPr lang="en-US" dirty="0"/>
          </a:p>
          <a:p>
            <a:pPr marL="355600" indent="0">
              <a:spcBef>
                <a:spcPts val="300"/>
              </a:spcBef>
              <a:buNone/>
            </a:pPr>
            <a:r>
              <a:rPr lang="el-GR" dirty="0"/>
              <a:t>Οφείλεται σε έμφραγμα του μυοκαρδίου, λοιμώδη  ενδοκαρδίτιδα η τραυματισμό.</a:t>
            </a:r>
            <a:endParaRPr lang="en-US" dirty="0"/>
          </a:p>
          <a:p>
            <a:r>
              <a:rPr lang="el-GR" b="1" dirty="0"/>
              <a:t>Χρόνια</a:t>
            </a:r>
            <a:endParaRPr lang="en-US" dirty="0"/>
          </a:p>
          <a:p>
            <a:pPr marL="355600" indent="0">
              <a:spcBef>
                <a:spcPts val="300"/>
              </a:spcBef>
              <a:buNone/>
            </a:pPr>
            <a:r>
              <a:rPr lang="el-GR" dirty="0"/>
              <a:t>Συνήθως οφείλεται σε ρευματικό πυρετό, όπου συνυπάρχει ταυτόχρονα και στένωση της βαλβίδας. Άλλες αιτίες είναι η πρόπτωση της βαλβίδας, η λειτουργική ανεπάρκεια λόγω διεύρυνσης του δακτυλίου που στηρίζεται η βαλβίδα από διάταση της αριστεράς κοιλιάς σε καταστάσεις όπως η καρδιακή ανεπάρκεια.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181</a:t>
            </a:fld>
            <a:endParaRPr lang="el-GR" dirty="0"/>
          </a:p>
        </p:txBody>
      </p:sp>
    </p:spTree>
    <p:extLst>
      <p:ext uri="{BB962C8B-B14F-4D97-AF65-F5344CB8AC3E}">
        <p14:creationId xmlns:p14="http://schemas.microsoft.com/office/powerpoint/2010/main" val="69173729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Θεραπεία ανεπάρκειας </a:t>
            </a:r>
            <a:r>
              <a:rPr lang="el-GR" b="1" dirty="0" smtClean="0">
                <a:solidFill>
                  <a:schemeClr val="tx2"/>
                </a:solidFill>
              </a:rPr>
              <a:t>μιτροειδούς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Σε </a:t>
            </a:r>
            <a:r>
              <a:rPr lang="el-GR" dirty="0"/>
              <a:t>όλες τις περιπτώσεις προληπτική προφύλαξη για ενδοκαρδίτιδα με την χορήγηση αντιβιοτικών, όταν υπάρχει τραυματισμός, ή γίνεται οδοντιατρική ή χειρουργική επέμβαση.</a:t>
            </a:r>
            <a:endParaRPr lang="en-US" dirty="0"/>
          </a:p>
          <a:p>
            <a:pPr marL="0" indent="0">
              <a:buNone/>
            </a:pPr>
            <a:r>
              <a:rPr lang="el-GR" b="1" dirty="0"/>
              <a:t>Φαρμακευτική θεραπεία:</a:t>
            </a:r>
            <a:endParaRPr lang="en-US" dirty="0"/>
          </a:p>
          <a:p>
            <a:r>
              <a:rPr lang="el-GR" dirty="0"/>
              <a:t>Σε δύσπνοια διουρητικά και σε αρρυθμία που οφείλεται σε κολπική μαρμαρυγή δακτυλίτιδα ή αλλά βραδυκαρδιακά φάρμακα. Τα αγγειοδιασταλτικά βελτιώνουν την ανεπάρκεια της μιτροειδούς, καθώς αυξάνουν το ποσοστό του όγκου παλμού που προωθείται συγκριτικά με εκείνο που παλινδρομεί</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182</a:t>
            </a:fld>
            <a:endParaRPr lang="el-GR" dirty="0"/>
          </a:p>
        </p:txBody>
      </p:sp>
    </p:spTree>
    <p:extLst>
      <p:ext uri="{BB962C8B-B14F-4D97-AF65-F5344CB8AC3E}">
        <p14:creationId xmlns:p14="http://schemas.microsoft.com/office/powerpoint/2010/main" val="343065326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Θεραπεία ανεπάρκειας </a:t>
            </a:r>
            <a:r>
              <a:rPr lang="el-GR" b="1" dirty="0" smtClean="0">
                <a:solidFill>
                  <a:schemeClr val="tx2"/>
                </a:solidFill>
              </a:rPr>
              <a:t>μιτροειδούς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marL="0" indent="0">
              <a:buNone/>
            </a:pPr>
            <a:r>
              <a:rPr lang="el-GR" b="1" dirty="0" smtClean="0"/>
              <a:t>Χειρουργική </a:t>
            </a:r>
            <a:r>
              <a:rPr lang="el-GR" b="1" dirty="0"/>
              <a:t>θεραπεία:</a:t>
            </a:r>
            <a:endParaRPr lang="en-US" dirty="0"/>
          </a:p>
          <a:p>
            <a:r>
              <a:rPr lang="el-GR" dirty="0"/>
              <a:t>Όταν η ανεπάρκεια της μιτροειδούς είναι σοβαρή γίνεται διόρθωση ή αντικατάσταση της βαλβίδας. Η ανεπάρκεια της μιτροειδούς πρέπει να διορθωθεί, πριν επέλθει αριστερή καρδιακή ανεπάρκεια.</a:t>
            </a:r>
            <a:endParaRPr lang="en-US" dirty="0"/>
          </a:p>
          <a:p>
            <a:r>
              <a:rPr lang="el-GR" dirty="0"/>
              <a:t>Η διόρθωση μπορεί να γίνει με βαλβιδοπλαστική, (διόρθωση και αποκατάσταση με ειδική τεχνική ή με αντικατάσταση της βαλβίδας με βιολογικό μόσχευμα ή μεταλλική βαλβίδα).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183</a:t>
            </a:fld>
            <a:endParaRPr lang="el-GR" dirty="0"/>
          </a:p>
        </p:txBody>
      </p:sp>
    </p:spTree>
    <p:extLst>
      <p:ext uri="{BB962C8B-B14F-4D97-AF65-F5344CB8AC3E}">
        <p14:creationId xmlns:p14="http://schemas.microsoft.com/office/powerpoint/2010/main" val="127683332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Στένωση αορτικής βαλβίδας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αορτική βαλβίδα βρίσκεται μεταξύ αριστεράς κοιλιάς και αορτής, και αποτελείται από τρεις πτυχές. Στην συστολή της καρδιάς ανοίγει και στην διαστολή κλείνει. </a:t>
            </a:r>
            <a:endParaRPr lang="el-GR" dirty="0" smtClean="0"/>
          </a:p>
          <a:p>
            <a:r>
              <a:rPr lang="el-GR" dirty="0" smtClean="0"/>
              <a:t>Φυσιολογικά </a:t>
            </a:r>
            <a:r>
              <a:rPr lang="el-GR" dirty="0"/>
              <a:t>το άνοιγμα της βαλβίδας είναι 3-4 τετραγωνικά εκατοστά. Εάν από κάποια αιτία το στόμιο της βαλβίδας γίνει μικρότερο η κατάσταση αυτή ονομάζεται στένωση της αορτικής βαλβίδας. </a:t>
            </a:r>
            <a:endParaRPr lang="el-GR" dirty="0" smtClean="0"/>
          </a:p>
          <a:p>
            <a:r>
              <a:rPr lang="el-GR" dirty="0" smtClean="0"/>
              <a:t>Η </a:t>
            </a:r>
            <a:r>
              <a:rPr lang="el-GR" dirty="0"/>
              <a:t>μείωση του όγκου παλμού συμβαίνει όταν το στόμιο της αορτικής βαλβίδας φθάσει στο μισό του φυσιολογικού και τα συμπτώματα σε ακόμα μικρότερη στένωση του στομίου.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184</a:t>
            </a:fld>
            <a:endParaRPr lang="el-GR" dirty="0"/>
          </a:p>
        </p:txBody>
      </p:sp>
    </p:spTree>
    <p:extLst>
      <p:ext uri="{BB962C8B-B14F-4D97-AF65-F5344CB8AC3E}">
        <p14:creationId xmlns:p14="http://schemas.microsoft.com/office/powerpoint/2010/main" val="218610767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b="1" dirty="0">
                <a:solidFill>
                  <a:schemeClr val="tx2"/>
                </a:solidFill>
              </a:rPr>
              <a:t>Αίτια της στένωσης της αορτικής </a:t>
            </a:r>
            <a:r>
              <a:rPr lang="el-GR" sz="4000" b="1" dirty="0" smtClean="0">
                <a:solidFill>
                  <a:schemeClr val="tx2"/>
                </a:solidFill>
              </a:rPr>
              <a:t>βαλβίδας </a:t>
            </a:r>
            <a:r>
              <a:rPr lang="el-GR" sz="3300" b="0" dirty="0" smtClean="0">
                <a:solidFill>
                  <a:schemeClr val="tx2"/>
                </a:solidFill>
              </a:rPr>
              <a:t>1/2</a:t>
            </a:r>
            <a:endParaRPr lang="en-US" sz="3300" b="0" dirty="0"/>
          </a:p>
        </p:txBody>
      </p:sp>
      <p:sp>
        <p:nvSpPr>
          <p:cNvPr id="3" name="Θέση περιεχομένου 2"/>
          <p:cNvSpPr>
            <a:spLocks noGrp="1"/>
          </p:cNvSpPr>
          <p:nvPr>
            <p:ph idx="1"/>
          </p:nvPr>
        </p:nvSpPr>
        <p:spPr/>
        <p:txBody>
          <a:bodyPr>
            <a:noAutofit/>
          </a:bodyPr>
          <a:lstStyle/>
          <a:p>
            <a:r>
              <a:rPr lang="el-GR" b="1" dirty="0" smtClean="0"/>
              <a:t>Συγγενή αίτια:</a:t>
            </a:r>
            <a:r>
              <a:rPr lang="el-GR" dirty="0" smtClean="0"/>
              <a:t> Πρόκειται </a:t>
            </a:r>
            <a:r>
              <a:rPr lang="el-GR" dirty="0"/>
              <a:t>για ασβέστωση συγγενούς δίπτυχης αορτικής βαλβίδας. Η στένωση παρουσιάζεται σε ηλικία 30-60 ετών περίπου. Σπάνια η βαλβίδα αποτελείται από μια πτυχή (μονόπτυχη αορτική βαλβίδα) και η στένωση εμφανίζεται σε μικρή ηλικία. Εμφανίζεται σε άτομα μικρότερα των 30 ετών και οφείλεται σε παρουσία μονόπτυχης ή δίπτυχης αορτικής βαλβίδας. Γενικότερα η συγγενής στένωση μπορεί να εμφανίζεται σε ηλικίες από 30-70 ετών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185</a:t>
            </a:fld>
            <a:endParaRPr lang="el-GR" dirty="0"/>
          </a:p>
        </p:txBody>
      </p:sp>
    </p:spTree>
    <p:extLst>
      <p:ext uri="{BB962C8B-B14F-4D97-AF65-F5344CB8AC3E}">
        <p14:creationId xmlns:p14="http://schemas.microsoft.com/office/powerpoint/2010/main" val="260507117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000" b="1" dirty="0">
                <a:solidFill>
                  <a:schemeClr val="tx2"/>
                </a:solidFill>
              </a:rPr>
              <a:t>Αίτια της στένωσης της αορτικής </a:t>
            </a:r>
            <a:r>
              <a:rPr lang="el-GR" sz="4000" b="1" dirty="0" smtClean="0">
                <a:solidFill>
                  <a:schemeClr val="tx2"/>
                </a:solidFill>
              </a:rPr>
              <a:t>βαλβίδας </a:t>
            </a:r>
            <a:r>
              <a:rPr lang="el-GR" sz="3300" b="0" dirty="0">
                <a:solidFill>
                  <a:schemeClr val="tx2"/>
                </a:solidFill>
              </a:rPr>
              <a:t>2</a:t>
            </a:r>
            <a:r>
              <a:rPr lang="el-GR" sz="3300" b="0" dirty="0" smtClean="0">
                <a:solidFill>
                  <a:schemeClr val="tx2"/>
                </a:solidFill>
              </a:rPr>
              <a:t>/2</a:t>
            </a:r>
            <a:endParaRPr lang="en-US" sz="3300" b="0" dirty="0"/>
          </a:p>
        </p:txBody>
      </p:sp>
      <p:sp>
        <p:nvSpPr>
          <p:cNvPr id="3" name="Θέση περιεχομένου 2"/>
          <p:cNvSpPr>
            <a:spLocks noGrp="1"/>
          </p:cNvSpPr>
          <p:nvPr>
            <p:ph idx="1"/>
          </p:nvPr>
        </p:nvSpPr>
        <p:spPr/>
        <p:txBody>
          <a:bodyPr>
            <a:noAutofit/>
          </a:bodyPr>
          <a:lstStyle/>
          <a:p>
            <a:r>
              <a:rPr lang="el-GR" b="1" dirty="0" smtClean="0"/>
              <a:t>Ρευματικός </a:t>
            </a:r>
            <a:r>
              <a:rPr lang="el-GR" b="1" dirty="0"/>
              <a:t>πυρετός: </a:t>
            </a:r>
            <a:r>
              <a:rPr lang="el-GR" dirty="0"/>
              <a:t>Συμβαίνει ή λόγω εκτεταμένης συγκόλλησης ή λόγω δευτερογενούς εναπόθεσης αλάτων ασβεστίου λόγω ρευματικού πυρετού.</a:t>
            </a:r>
            <a:endParaRPr lang="en-US" dirty="0"/>
          </a:p>
          <a:p>
            <a:r>
              <a:rPr lang="el-GR" b="1" dirty="0"/>
              <a:t>Εκφυλιστικές μεταβολές της βαλβίδας</a:t>
            </a:r>
            <a:r>
              <a:rPr lang="el-GR" dirty="0"/>
              <a:t>: Σε μεγάλη ηλικία συγκεντρώνεται ασβέστιο και προκαλείται στένωση της τρίπτυχης αορτικής βαλβίδας. Εμφανίζεται σε άτομα ηλικίας μεγαλύτερης των 70 ετών. Το ποσοστό ασβέστωσης τρίπτυχης αορτικής βαλβίδας σε άτομα πάνω από 85 ετών φθάνει το 30%.</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186</a:t>
            </a:fld>
            <a:endParaRPr lang="el-GR" dirty="0"/>
          </a:p>
        </p:txBody>
      </p:sp>
    </p:spTree>
    <p:extLst>
      <p:ext uri="{BB962C8B-B14F-4D97-AF65-F5344CB8AC3E}">
        <p14:creationId xmlns:p14="http://schemas.microsoft.com/office/powerpoint/2010/main" val="429023561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solidFill>
                  <a:schemeClr val="tx2"/>
                </a:solidFill>
              </a:rPr>
              <a:t>Συμπτώματα στένωσης αορτικής βαλβίδας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Η </a:t>
            </a:r>
            <a:r>
              <a:rPr lang="el-GR" dirty="0"/>
              <a:t>στένωση αορτής εμφανίζεται με την χαρακτηριστική τριάδα συμπτωμάτων:</a:t>
            </a:r>
            <a:endParaRPr lang="en-US" dirty="0"/>
          </a:p>
          <a:p>
            <a:pPr lvl="1"/>
            <a:r>
              <a:rPr lang="el-GR" dirty="0"/>
              <a:t>Δύσπνοια και εύκολη </a:t>
            </a:r>
            <a:r>
              <a:rPr lang="el-GR" dirty="0" smtClean="0"/>
              <a:t>κόπωση.</a:t>
            </a:r>
            <a:endParaRPr lang="en-US" dirty="0"/>
          </a:p>
          <a:p>
            <a:pPr lvl="1"/>
            <a:r>
              <a:rPr lang="el-GR" dirty="0"/>
              <a:t>Συγκοπτικά επεισόδια.</a:t>
            </a:r>
            <a:endParaRPr lang="en-US" dirty="0"/>
          </a:p>
          <a:p>
            <a:pPr lvl="1"/>
            <a:r>
              <a:rPr lang="el-GR" dirty="0" smtClean="0"/>
              <a:t>Στηθάγχη.</a:t>
            </a:r>
            <a:endParaRPr lang="en-US" dirty="0"/>
          </a:p>
          <a:p>
            <a:r>
              <a:rPr lang="el-GR" b="1" dirty="0"/>
              <a:t>Δύσπνοια: </a:t>
            </a:r>
            <a:r>
              <a:rPr lang="el-GR" dirty="0"/>
              <a:t>Οφείλεται σε αριστερή καρδιακή ανεπάρκεια. Στην αρχή παρουσιάζεται στην κόπωση, και μετά στην ηρεμία. Όταν είναι σοβαρή η δύσπνοια μπορεί να εκδηλωθεί σαν οξύ πνευμονικό οίδημα.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187</a:t>
            </a:fld>
            <a:endParaRPr lang="el-GR" dirty="0"/>
          </a:p>
        </p:txBody>
      </p:sp>
    </p:spTree>
    <p:extLst>
      <p:ext uri="{BB962C8B-B14F-4D97-AF65-F5344CB8AC3E}">
        <p14:creationId xmlns:p14="http://schemas.microsoft.com/office/powerpoint/2010/main" val="153106251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solidFill>
                  <a:schemeClr val="tx2"/>
                </a:solidFill>
              </a:rPr>
              <a:t>Συμπτώματα στένωσης αορτικής βαλβίδας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Συγκοπτικά </a:t>
            </a:r>
            <a:r>
              <a:rPr lang="el-GR" b="1" dirty="0"/>
              <a:t>επεισόδια ή ζάλη στην προσπάθεια: </a:t>
            </a:r>
            <a:r>
              <a:rPr lang="el-GR" dirty="0"/>
              <a:t>Οι συγκοπτικές κρίσεις εμφανίζονται κατά ή μετά την προσπάθεια και οφείλονται σε πτώση της καρδιακής παροχής ή διαταραχές του καρδιακού ρυθμού.</a:t>
            </a:r>
            <a:endParaRPr lang="en-US" dirty="0"/>
          </a:p>
          <a:p>
            <a:r>
              <a:rPr lang="el-GR" b="1" dirty="0"/>
              <a:t>Στηθάγχη: </a:t>
            </a:r>
            <a:r>
              <a:rPr lang="el-GR" dirty="0"/>
              <a:t>Η στηθάγχη είναι το συχνότερο σύμπτωμα και η εμφάνιση της μειώνει την επιβίωση στα 5 έτη. Η στένωση αποτελεί ένα διαρκές εμπόδιο στην εξώθηση του αίματος από την αριστερή κοιλία της καρδιάς προς την αορτή και την περιφερική κυκλοφορία, με αποτέλεσμα η καρδιά να υπερτρέφεται για να υπερνικά τη μεγάλη αντίσταση. Η υπερτροφική καρδιά όμως χρειάζεται περισσότερο οξυγόνο για να λειτουργήσει από αυτό που της προσφέρεται, με αποτέλεσμα ισχαιμικό -στηθαγχικό πόνο.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188</a:t>
            </a:fld>
            <a:endParaRPr lang="el-GR" dirty="0"/>
          </a:p>
        </p:txBody>
      </p:sp>
    </p:spTree>
    <p:extLst>
      <p:ext uri="{BB962C8B-B14F-4D97-AF65-F5344CB8AC3E}">
        <p14:creationId xmlns:p14="http://schemas.microsoft.com/office/powerpoint/2010/main" val="2024694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διαστολική φάση περιλαμβάνει: </a:t>
            </a:r>
            <a:endParaRPr lang="en-US" dirty="0" smtClean="0">
              <a:effectLst/>
              <a:ea typeface="Times New Roman"/>
              <a:cs typeface="Times New Roman"/>
            </a:endParaRPr>
          </a:p>
          <a:p>
            <a:pPr lvl="1">
              <a:lnSpc>
                <a:spcPct val="115000"/>
              </a:lnSpc>
              <a:spcBef>
                <a:spcPts val="0"/>
              </a:spcBef>
              <a:spcAft>
                <a:spcPts val="1000"/>
              </a:spcAft>
              <a:tabLst>
                <a:tab pos="914400" algn="l"/>
              </a:tabLst>
            </a:pPr>
            <a:r>
              <a:rPr lang="el-GR" b="1" dirty="0">
                <a:solidFill>
                  <a:srgbClr val="000000"/>
                </a:solidFill>
                <a:ea typeface="Times New Roman"/>
                <a:cs typeface="Times New Roman"/>
              </a:rPr>
              <a:t>φάση ταχείας πλήρωσης </a:t>
            </a:r>
            <a:r>
              <a:rPr lang="el-GR" dirty="0" smtClean="0">
                <a:solidFill>
                  <a:srgbClr val="000000"/>
                </a:solidFill>
                <a:ea typeface="Times New Roman"/>
                <a:cs typeface="Times New Roman"/>
              </a:rPr>
              <a:t>= παθητική </a:t>
            </a:r>
            <a:r>
              <a:rPr lang="el-GR" dirty="0">
                <a:solidFill>
                  <a:srgbClr val="000000"/>
                </a:solidFill>
                <a:ea typeface="Times New Roman"/>
                <a:cs typeface="Times New Roman"/>
              </a:rPr>
              <a:t>είσοδος </a:t>
            </a:r>
            <a:r>
              <a:rPr lang="el-GR" dirty="0" smtClean="0">
                <a:solidFill>
                  <a:srgbClr val="000000"/>
                </a:solidFill>
                <a:ea typeface="Times New Roman"/>
                <a:cs typeface="Times New Roman"/>
              </a:rPr>
              <a:t>αίματος.</a:t>
            </a:r>
            <a:endParaRPr lang="en-US" dirty="0" smtClean="0">
              <a:effectLst/>
              <a:ea typeface="Times New Roman"/>
              <a:cs typeface="Times New Roman"/>
            </a:endParaRPr>
          </a:p>
          <a:p>
            <a:pPr lvl="1">
              <a:lnSpc>
                <a:spcPct val="115000"/>
              </a:lnSpc>
              <a:spcBef>
                <a:spcPts val="0"/>
              </a:spcBef>
              <a:spcAft>
                <a:spcPts val="1000"/>
              </a:spcAft>
              <a:tabLst>
                <a:tab pos="914400" algn="l"/>
              </a:tabLst>
            </a:pPr>
            <a:r>
              <a:rPr lang="el-GR" b="1" dirty="0">
                <a:solidFill>
                  <a:srgbClr val="000000"/>
                </a:solidFill>
                <a:ea typeface="Times New Roman"/>
                <a:cs typeface="Times New Roman"/>
              </a:rPr>
              <a:t>β΄ φάση ή φάση διάτασης </a:t>
            </a:r>
            <a:r>
              <a:rPr lang="el-GR" dirty="0">
                <a:solidFill>
                  <a:srgbClr val="000000"/>
                </a:solidFill>
                <a:ea typeface="Times New Roman"/>
                <a:cs typeface="Times New Roman"/>
              </a:rPr>
              <a:t>= μικρή είσοδος ποσότητας αίματος, οι δε πιέσεις κόλπων και κοιλιών είναι ίσες. </a:t>
            </a:r>
            <a:endParaRPr lang="en-US" dirty="0" smtClean="0">
              <a:effectLst/>
              <a:ea typeface="Times New Roman"/>
              <a:cs typeface="Times New Roman"/>
            </a:endParaRPr>
          </a:p>
          <a:p>
            <a:pPr lvl="1">
              <a:lnSpc>
                <a:spcPct val="115000"/>
              </a:lnSpc>
              <a:spcBef>
                <a:spcPts val="0"/>
              </a:spcBef>
              <a:spcAft>
                <a:spcPts val="1000"/>
              </a:spcAft>
              <a:tabLst>
                <a:tab pos="914400" algn="l"/>
              </a:tabLst>
            </a:pPr>
            <a:r>
              <a:rPr lang="el-GR" b="1" dirty="0">
                <a:solidFill>
                  <a:srgbClr val="000000"/>
                </a:solidFill>
                <a:ea typeface="Times New Roman"/>
                <a:cs typeface="Times New Roman"/>
              </a:rPr>
              <a:t>γ΄ φάση της τελοδιαστολικής πλήρωσης </a:t>
            </a:r>
            <a:r>
              <a:rPr lang="el-GR" dirty="0">
                <a:solidFill>
                  <a:srgbClr val="000000"/>
                </a:solidFill>
                <a:ea typeface="Times New Roman"/>
                <a:cs typeface="Times New Roman"/>
              </a:rPr>
              <a:t>όπου γίνεται συστολή κόλπων και αύξηση των τελοδιαστολικών πιέσεων. </a:t>
            </a:r>
            <a:endParaRPr lang="en-US" dirty="0" smtClean="0">
              <a:effectLst/>
              <a:ea typeface="Times New Roman"/>
              <a:cs typeface="Times New Roman"/>
            </a:endParaRPr>
          </a:p>
          <a:p>
            <a:pPr lvl="1">
              <a:lnSpc>
                <a:spcPct val="115000"/>
              </a:lnSpc>
              <a:spcBef>
                <a:spcPts val="0"/>
              </a:spcBef>
              <a:spcAft>
                <a:spcPts val="1000"/>
              </a:spcAft>
              <a:tabLst>
                <a:tab pos="914400" algn="l"/>
              </a:tabLst>
            </a:pPr>
            <a:r>
              <a:rPr lang="el-GR" b="1" dirty="0">
                <a:solidFill>
                  <a:srgbClr val="000000"/>
                </a:solidFill>
                <a:ea typeface="Times New Roman"/>
                <a:cs typeface="Times New Roman"/>
              </a:rPr>
              <a:t>Διαστολή φάση των κοιλιών. </a:t>
            </a:r>
            <a:r>
              <a:rPr lang="el-GR" dirty="0">
                <a:solidFill>
                  <a:srgbClr val="000000"/>
                </a:solidFill>
                <a:ea typeface="Times New Roman"/>
                <a:cs typeface="Times New Roman"/>
              </a:rPr>
              <a:t>Αυτή είναι και η κατ’ εξοχήν διαστολική φάση της καρδιάς, είναι φάση πλήρωσης των </a:t>
            </a:r>
            <a:r>
              <a:rPr lang="el-GR" dirty="0" smtClean="0">
                <a:solidFill>
                  <a:srgbClr val="000000"/>
                </a:solidFill>
                <a:ea typeface="Times New Roman"/>
                <a:cs typeface="Times New Roman"/>
              </a:rPr>
              <a:t>κοιλιών</a:t>
            </a:r>
            <a:r>
              <a:rPr lang="en-US" dirty="0" smtClean="0">
                <a:solidFill>
                  <a:srgbClr val="000000"/>
                </a:solidFill>
                <a:ea typeface="Times New Roman"/>
                <a:cs typeface="Times New Roman"/>
              </a:rPr>
              <a:t>.</a:t>
            </a:r>
            <a:endParaRPr lang="en-US" dirty="0"/>
          </a:p>
        </p:txBody>
      </p:sp>
      <p:sp>
        <p:nvSpPr>
          <p:cNvPr id="4" name="Τίτλος 3"/>
          <p:cNvSpPr>
            <a:spLocks noGrp="1"/>
          </p:cNvSpPr>
          <p:nvPr>
            <p:ph type="title"/>
          </p:nvPr>
        </p:nvSpPr>
        <p:spPr/>
        <p:txBody>
          <a:bodyPr/>
          <a:lstStyle/>
          <a:p>
            <a:r>
              <a:rPr lang="el-GR" dirty="0"/>
              <a:t>Καρδιακός κύκλος </a:t>
            </a:r>
            <a:r>
              <a:rPr lang="el-GR" sz="3000" b="0" dirty="0" smtClean="0"/>
              <a:t>4/4</a:t>
            </a:r>
            <a:r>
              <a:rPr lang="el-GR" dirty="0" smtClean="0"/>
              <a:t> </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65828716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b="1" dirty="0">
                <a:solidFill>
                  <a:schemeClr val="tx2"/>
                </a:solidFill>
              </a:rPr>
              <a:t>Θεραπεία στένωσης της αορτικής </a:t>
            </a:r>
            <a:r>
              <a:rPr lang="el-GR" sz="4000" b="1" dirty="0" smtClean="0">
                <a:solidFill>
                  <a:schemeClr val="tx2"/>
                </a:solidFill>
              </a:rPr>
              <a:t>βαλβίδας </a:t>
            </a:r>
            <a:r>
              <a:rPr lang="el-GR" sz="3300" b="0" dirty="0" smtClean="0">
                <a:solidFill>
                  <a:schemeClr val="tx2"/>
                </a:solidFill>
              </a:rPr>
              <a:t>1/2</a:t>
            </a:r>
            <a:endParaRPr lang="en-US" sz="3300" b="0" dirty="0"/>
          </a:p>
        </p:txBody>
      </p:sp>
      <p:sp>
        <p:nvSpPr>
          <p:cNvPr id="3" name="Θέση περιεχομένου 2"/>
          <p:cNvSpPr>
            <a:spLocks noGrp="1"/>
          </p:cNvSpPr>
          <p:nvPr>
            <p:ph idx="1"/>
          </p:nvPr>
        </p:nvSpPr>
        <p:spPr/>
        <p:txBody>
          <a:bodyPr>
            <a:noAutofit/>
          </a:bodyPr>
          <a:lstStyle/>
          <a:p>
            <a:r>
              <a:rPr lang="el-GR" b="1" dirty="0" smtClean="0"/>
              <a:t>Φαρμακευτική </a:t>
            </a:r>
            <a:r>
              <a:rPr lang="el-GR" b="1" dirty="0"/>
              <a:t>θεραπεία:</a:t>
            </a:r>
            <a:r>
              <a:rPr lang="el-GR" dirty="0"/>
              <a:t> </a:t>
            </a:r>
            <a:endParaRPr lang="el-GR" dirty="0" smtClean="0"/>
          </a:p>
          <a:p>
            <a:pPr marL="355600" indent="0">
              <a:buNone/>
            </a:pPr>
            <a:r>
              <a:rPr lang="el-GR" dirty="0" smtClean="0"/>
              <a:t>Σε </a:t>
            </a:r>
            <a:r>
              <a:rPr lang="el-GR" dirty="0"/>
              <a:t>όλες τις περιπτώσεις προληπτική προφύλαξη για ενδοκαρδίτιδα με την χορήγηση αντιβιοτικών, όταν υπάρχει τραυματισμός, οδοντιατρική ή χειρουργική επέμβαση. Σε δύσπνοια χορηγούνται διουρητικά</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189</a:t>
            </a:fld>
            <a:endParaRPr lang="el-GR" dirty="0"/>
          </a:p>
        </p:txBody>
      </p:sp>
    </p:spTree>
    <p:extLst>
      <p:ext uri="{BB962C8B-B14F-4D97-AF65-F5344CB8AC3E}">
        <p14:creationId xmlns:p14="http://schemas.microsoft.com/office/powerpoint/2010/main" val="241166413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b="1" dirty="0">
                <a:solidFill>
                  <a:schemeClr val="tx2"/>
                </a:solidFill>
              </a:rPr>
              <a:t>Θεραπεία στένωσης της αορτικής </a:t>
            </a:r>
            <a:r>
              <a:rPr lang="el-GR" sz="4000" b="1" dirty="0" smtClean="0">
                <a:solidFill>
                  <a:schemeClr val="tx2"/>
                </a:solidFill>
              </a:rPr>
              <a:t>βαλβίδας </a:t>
            </a:r>
            <a:r>
              <a:rPr lang="el-GR" sz="3300" b="0" dirty="0">
                <a:solidFill>
                  <a:schemeClr val="tx2"/>
                </a:solidFill>
              </a:rPr>
              <a:t>2</a:t>
            </a:r>
            <a:r>
              <a:rPr lang="el-GR" sz="3300" b="0" dirty="0" smtClean="0">
                <a:solidFill>
                  <a:schemeClr val="tx2"/>
                </a:solidFill>
              </a:rPr>
              <a:t>/2</a:t>
            </a:r>
            <a:endParaRPr lang="en-US" sz="3300" b="0" dirty="0"/>
          </a:p>
        </p:txBody>
      </p:sp>
      <p:sp>
        <p:nvSpPr>
          <p:cNvPr id="3" name="Θέση περιεχομένου 2"/>
          <p:cNvSpPr>
            <a:spLocks noGrp="1"/>
          </p:cNvSpPr>
          <p:nvPr>
            <p:ph idx="1"/>
          </p:nvPr>
        </p:nvSpPr>
        <p:spPr/>
        <p:txBody>
          <a:bodyPr>
            <a:noAutofit/>
          </a:bodyPr>
          <a:lstStyle/>
          <a:p>
            <a:r>
              <a:rPr lang="el-GR" b="1" dirty="0" smtClean="0"/>
              <a:t>Χειρουργική θεραπεία:</a:t>
            </a:r>
            <a:r>
              <a:rPr lang="el-GR" dirty="0"/>
              <a:t> </a:t>
            </a:r>
            <a:endParaRPr lang="el-GR" dirty="0" smtClean="0"/>
          </a:p>
          <a:p>
            <a:pPr marL="355600" indent="0">
              <a:buNone/>
            </a:pPr>
            <a:r>
              <a:rPr lang="el-GR" dirty="0" smtClean="0"/>
              <a:t>Όταν </a:t>
            </a:r>
            <a:r>
              <a:rPr lang="el-GR" dirty="0"/>
              <a:t>η στένωση της αορτικής βαλβίδας είναι σοβαρή γίνεται αντικατάσταση της βαλβίδας με βιολογική ή μεταλλική βαλβίδα. Όταν απαιτείται χειρουργική αντιμετώπιση της στένωσης της αορτικής βαλβίδας, πρώτη επιλογή για πολλά χρόνια αποτελούσε (και αποτελεί) η χειρουργική αντικατάστασή της με προσθετική βαλβίδα. Αυτή μπορεί να είναι μεταλλική (απαιτεί χρόνια λήψη αντιπηκτικών, αλλά έχει μεγάλη αντοχή στο χρόνο) ή βιολογική (μοιάζει περισσότερο στη γηγενή βαλβίδα και δεν απαιτεί αντιπηκτική αγωγή, αλλά εκφυλίζεται μετά μία δεκαετία περίπου και απαιτείται νέο χειρουργείο για αντικατάστασή της, γι’ αυτό και σπάνια εμφυτεύεται σε ασθενείς ηλικίας μικρότερης των 60-65).</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190</a:t>
            </a:fld>
            <a:endParaRPr lang="el-GR" dirty="0"/>
          </a:p>
        </p:txBody>
      </p:sp>
    </p:spTree>
    <p:extLst>
      <p:ext uri="{BB962C8B-B14F-4D97-AF65-F5344CB8AC3E}">
        <p14:creationId xmlns:p14="http://schemas.microsoft.com/office/powerpoint/2010/main" val="240714154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Ανεπάρκεια αορτικής </a:t>
            </a:r>
            <a:r>
              <a:rPr lang="el-GR" b="1" dirty="0" smtClean="0">
                <a:solidFill>
                  <a:schemeClr val="tx2"/>
                </a:solidFill>
              </a:rPr>
              <a:t>βαλβίδας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αορτική βαλβίδα βρίσκεται μεταξύ αριστεράς κοιλιάς και αορτής. Στην συστολή της καρδιάς ανοίγει και στην διαστολή κλείνει. Φυσιολογικά στην διάρκεια της διαστολής το στόμιο της βαλβίδας κλείνει ερμητικά, και δεν επιτρέπει την επικοινωνία της αορτής με την αριστερά κοιλία. </a:t>
            </a:r>
            <a:endParaRPr lang="el-GR" dirty="0" smtClean="0"/>
          </a:p>
          <a:p>
            <a:r>
              <a:rPr lang="el-GR" dirty="0" smtClean="0"/>
              <a:t>Εάν </a:t>
            </a:r>
            <a:r>
              <a:rPr lang="el-GR" dirty="0"/>
              <a:t>από κάποια αιτία το στόμιο της βαλβίδας δεν στεγανοποιείται στην διαστολή,  το αίμα παλινδρομεί από την αορτή στην αριστερά κοιλία και η κατάσταση αυτή ονομάζεται ανεπάρκεια της αορτικής βαλβίδας.</a:t>
            </a:r>
            <a:endParaRPr lang="en-US" dirty="0"/>
          </a:p>
          <a:p>
            <a:r>
              <a:rPr lang="el-GR" dirty="0"/>
              <a:t>Εάν εκδηλωθεί αιφνίδια ονομάζεται οξεία, άλλως χρόνια αορτική ανεπάρκεια. Μπορεί να συνυπάρχει με ταυτόχρονη στένωση της βαλβίδας.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191</a:t>
            </a:fld>
            <a:endParaRPr lang="el-GR" dirty="0"/>
          </a:p>
        </p:txBody>
      </p:sp>
    </p:spTree>
    <p:extLst>
      <p:ext uri="{BB962C8B-B14F-4D97-AF65-F5344CB8AC3E}">
        <p14:creationId xmlns:p14="http://schemas.microsoft.com/office/powerpoint/2010/main" val="407638498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Αίτια της αορτικής </a:t>
            </a:r>
            <a:r>
              <a:rPr lang="el-GR" b="1" dirty="0" smtClean="0">
                <a:solidFill>
                  <a:schemeClr val="tx2"/>
                </a:solidFill>
              </a:rPr>
              <a:t>ανεπάρκειας </a:t>
            </a:r>
            <a:r>
              <a:rPr lang="el-GR" sz="3000" b="0" dirty="0" smtClean="0">
                <a:solidFill>
                  <a:schemeClr val="tx2"/>
                </a:solidFill>
              </a:rPr>
              <a:t>1/</a:t>
            </a:r>
            <a:r>
              <a:rPr lang="en-US" sz="3000" b="0" dirty="0" smtClean="0">
                <a:solidFill>
                  <a:schemeClr val="tx2"/>
                </a:solidFill>
              </a:rPr>
              <a:t>3</a:t>
            </a:r>
            <a:endParaRPr lang="en-US" sz="3000" b="0" dirty="0">
              <a:solidFill>
                <a:schemeClr val="tx2"/>
              </a:solidFill>
            </a:endParaRPr>
          </a:p>
        </p:txBody>
      </p:sp>
      <p:sp>
        <p:nvSpPr>
          <p:cNvPr id="3" name="Θέση περιεχομένου 2"/>
          <p:cNvSpPr>
            <a:spLocks noGrp="1"/>
          </p:cNvSpPr>
          <p:nvPr>
            <p:ph idx="1"/>
          </p:nvPr>
        </p:nvSpPr>
        <p:spPr>
          <a:xfrm>
            <a:off x="457200" y="1196752"/>
            <a:ext cx="8507288" cy="5472608"/>
          </a:xfrm>
        </p:spPr>
        <p:txBody>
          <a:bodyPr>
            <a:noAutofit/>
          </a:bodyPr>
          <a:lstStyle/>
          <a:p>
            <a:pPr>
              <a:lnSpc>
                <a:spcPct val="110000"/>
              </a:lnSpc>
            </a:pPr>
            <a:r>
              <a:rPr lang="el-GR" b="1" dirty="0" smtClean="0"/>
              <a:t>Οξεία </a:t>
            </a:r>
            <a:r>
              <a:rPr lang="el-GR" b="1" dirty="0"/>
              <a:t>ανεπάρκεια:</a:t>
            </a:r>
            <a:endParaRPr lang="en-US" dirty="0"/>
          </a:p>
          <a:p>
            <a:pPr marL="355600" indent="0">
              <a:lnSpc>
                <a:spcPct val="110000"/>
              </a:lnSpc>
              <a:spcBef>
                <a:spcPts val="0"/>
              </a:spcBef>
              <a:buNone/>
            </a:pPr>
            <a:r>
              <a:rPr lang="el-GR" dirty="0"/>
              <a:t>Ενδοκαρδίτιδα, ανεύρυσμα της ανιούσας αορτής, τραυματισμός.</a:t>
            </a:r>
            <a:endParaRPr lang="en-US" dirty="0"/>
          </a:p>
          <a:p>
            <a:pPr>
              <a:lnSpc>
                <a:spcPct val="110000"/>
              </a:lnSpc>
            </a:pPr>
            <a:r>
              <a:rPr lang="el-GR" b="1" dirty="0"/>
              <a:t>Χρόνια ανεπάρκεια:</a:t>
            </a:r>
            <a:endParaRPr lang="en-US" dirty="0"/>
          </a:p>
          <a:p>
            <a:pPr marL="355600" indent="0">
              <a:lnSpc>
                <a:spcPct val="110000"/>
              </a:lnSpc>
              <a:spcBef>
                <a:spcPts val="0"/>
              </a:spcBef>
              <a:buNone/>
            </a:pPr>
            <a:r>
              <a:rPr lang="el-GR" dirty="0"/>
              <a:t>Η αιτία της ανεπάρκειας αορτής μπορεί να είναι η βλάβη της βαλβίδας ή της αορτικής ρίζας. Η ανεπάρκεια αορτής συχνά οφείλεται σε βλάβη της βαλβίδας από ρευματικό πυρετό, λοιμώδη ενδοκαρδίτιδα και δίπτυχη αορτική βαλβίδα. Η τελευταία είναι συγγενής ανωμαλία και δεν έχει άμεσες αιμοδυναμικές συνέπειες. Μπορεί ωστόσο να συνοδεύεται από ανεπάρκεια της βαλβίδας. Αποκτά ιδιαίτερη σημασία, γιατί ασβεστώνεται εύκολα και τότε γίνεται στενωτική. Μπορεί επίσης να προσβληθεί από μικροβιακή ενδοκαρδίτιδα. Μερικές φορές, συνοδεύει άλλες ανωμαλίες όπως ισθμική στένωση της αορτής και πολυκυστικούς νεφρούς. Δίνει τυπική ηχκαρδιογραφική εικόνα.</a:t>
            </a:r>
            <a:endParaRPr lang="en-US" dirty="0"/>
          </a:p>
          <a:p>
            <a:pPr>
              <a:lnSpc>
                <a:spcPct val="110000"/>
              </a:lnSpc>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192</a:t>
            </a:fld>
            <a:endParaRPr lang="el-GR" dirty="0"/>
          </a:p>
        </p:txBody>
      </p:sp>
    </p:spTree>
    <p:extLst>
      <p:ext uri="{BB962C8B-B14F-4D97-AF65-F5344CB8AC3E}">
        <p14:creationId xmlns:p14="http://schemas.microsoft.com/office/powerpoint/2010/main" val="221846717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Αίτια της αορτικής ανεπάρκειας </a:t>
            </a:r>
            <a:r>
              <a:rPr lang="en-US" sz="3000" b="0" dirty="0" smtClean="0">
                <a:solidFill>
                  <a:srgbClr val="1F497D"/>
                </a:solidFill>
              </a:rPr>
              <a:t>2</a:t>
            </a:r>
            <a:r>
              <a:rPr lang="el-GR" sz="3000" b="0" dirty="0" smtClean="0">
                <a:solidFill>
                  <a:srgbClr val="1F497D"/>
                </a:solidFill>
              </a:rPr>
              <a:t>/3</a:t>
            </a:r>
            <a:endParaRPr lang="en-US" dirty="0"/>
          </a:p>
        </p:txBody>
      </p:sp>
      <p:sp>
        <p:nvSpPr>
          <p:cNvPr id="3" name="Θέση περιεχομένου 2"/>
          <p:cNvSpPr>
            <a:spLocks noGrp="1"/>
          </p:cNvSpPr>
          <p:nvPr>
            <p:ph idx="1"/>
          </p:nvPr>
        </p:nvSpPr>
        <p:spPr/>
        <p:txBody>
          <a:bodyPr>
            <a:noAutofit/>
          </a:bodyPr>
          <a:lstStyle/>
          <a:p>
            <a:pPr marL="0" indent="0">
              <a:buNone/>
            </a:pPr>
            <a:r>
              <a:rPr lang="el-GR" dirty="0"/>
              <a:t>Από τις συχνότερες παθήσεις που προκαλούν </a:t>
            </a:r>
            <a:r>
              <a:rPr lang="el-GR" b="1" dirty="0"/>
              <a:t>χρόνια ανεπάρκεια</a:t>
            </a:r>
            <a:r>
              <a:rPr lang="el-GR" dirty="0"/>
              <a:t> αορτής από βλάβη της αορτικής ρίζας ή του αορτικού δακτυλίου είναι οι παρακάτω:</a:t>
            </a:r>
            <a:endParaRPr lang="en-US" dirty="0"/>
          </a:p>
          <a:p>
            <a:pPr lvl="0"/>
            <a:r>
              <a:rPr lang="el-GR" dirty="0"/>
              <a:t>Συφιλιδική </a:t>
            </a:r>
            <a:r>
              <a:rPr lang="el-GR" dirty="0" smtClean="0"/>
              <a:t>αορτίτιδα.</a:t>
            </a:r>
            <a:endParaRPr lang="en-US" dirty="0"/>
          </a:p>
          <a:p>
            <a:pPr lvl="0"/>
            <a:r>
              <a:rPr lang="el-GR" dirty="0"/>
              <a:t>Κυστική νέκρωση μέσου </a:t>
            </a:r>
            <a:r>
              <a:rPr lang="el-GR" dirty="0" smtClean="0"/>
              <a:t>χιτώνα.</a:t>
            </a:r>
            <a:endParaRPr lang="en-US" dirty="0"/>
          </a:p>
          <a:p>
            <a:pPr lvl="0"/>
            <a:r>
              <a:rPr lang="el-GR" dirty="0"/>
              <a:t>Σύνδρομο </a:t>
            </a:r>
            <a:r>
              <a:rPr lang="el-GR" dirty="0" smtClean="0"/>
              <a:t>Marfan.</a:t>
            </a:r>
            <a:endParaRPr lang="en-US" dirty="0"/>
          </a:p>
          <a:p>
            <a:pPr lvl="0"/>
            <a:r>
              <a:rPr lang="el-GR" dirty="0"/>
              <a:t>Αγκυλοποιητική </a:t>
            </a:r>
            <a:r>
              <a:rPr lang="el-GR" dirty="0" smtClean="0"/>
              <a:t>σπονδυλίτιδα.</a:t>
            </a:r>
            <a:endParaRPr lang="en-US" dirty="0"/>
          </a:p>
          <a:p>
            <a:pPr lvl="0"/>
            <a:r>
              <a:rPr lang="el-GR" dirty="0"/>
              <a:t>Ιδιοπαθής διάταση ανιούσης </a:t>
            </a:r>
            <a:r>
              <a:rPr lang="el-GR" dirty="0" smtClean="0"/>
              <a:t>αορτής.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193</a:t>
            </a:fld>
            <a:endParaRPr lang="el-GR" dirty="0"/>
          </a:p>
        </p:txBody>
      </p:sp>
    </p:spTree>
    <p:extLst>
      <p:ext uri="{BB962C8B-B14F-4D97-AF65-F5344CB8AC3E}">
        <p14:creationId xmlns:p14="http://schemas.microsoft.com/office/powerpoint/2010/main" val="344729193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Αίτια της αορτικής ανεπάρκειας </a:t>
            </a:r>
            <a:r>
              <a:rPr lang="el-GR" sz="3000" b="0" dirty="0">
                <a:solidFill>
                  <a:srgbClr val="1F497D"/>
                </a:solidFill>
              </a:rPr>
              <a:t>3</a:t>
            </a:r>
            <a:r>
              <a:rPr lang="el-GR" sz="3000" b="0" dirty="0" smtClean="0">
                <a:solidFill>
                  <a:srgbClr val="1F497D"/>
                </a:solidFill>
              </a:rPr>
              <a:t>/3</a:t>
            </a:r>
            <a:endParaRPr lang="en-US" dirty="0"/>
          </a:p>
        </p:txBody>
      </p:sp>
      <p:sp>
        <p:nvSpPr>
          <p:cNvPr id="3" name="Θέση περιεχομένου 2"/>
          <p:cNvSpPr>
            <a:spLocks noGrp="1"/>
          </p:cNvSpPr>
          <p:nvPr>
            <p:ph idx="1"/>
          </p:nvPr>
        </p:nvSpPr>
        <p:spPr/>
        <p:txBody>
          <a:bodyPr>
            <a:noAutofit/>
          </a:bodyPr>
          <a:lstStyle/>
          <a:p>
            <a:r>
              <a:rPr lang="el-GR" dirty="0" smtClean="0"/>
              <a:t>Τα </a:t>
            </a:r>
            <a:r>
              <a:rPr lang="el-GR" dirty="0"/>
              <a:t>αίτια της </a:t>
            </a:r>
            <a:r>
              <a:rPr lang="el-GR" b="1" dirty="0"/>
              <a:t>οξείας ανεπάρκειας</a:t>
            </a:r>
            <a:r>
              <a:rPr lang="el-GR" dirty="0"/>
              <a:t> αορτής είναι:</a:t>
            </a:r>
            <a:endParaRPr lang="en-US" dirty="0"/>
          </a:p>
          <a:p>
            <a:pPr lvl="1"/>
            <a:r>
              <a:rPr lang="el-GR" dirty="0"/>
              <a:t>Λοιμώδης </a:t>
            </a:r>
            <a:r>
              <a:rPr lang="el-GR" dirty="0" smtClean="0"/>
              <a:t>ενδοκαρδίτιδα.</a:t>
            </a:r>
            <a:endParaRPr lang="en-US" dirty="0"/>
          </a:p>
          <a:p>
            <a:pPr lvl="1"/>
            <a:r>
              <a:rPr lang="el-GR" dirty="0"/>
              <a:t>Διαχωριστικό ανεύρυσμα </a:t>
            </a:r>
            <a:r>
              <a:rPr lang="el-GR" dirty="0" smtClean="0"/>
              <a:t>αορτής.</a:t>
            </a:r>
            <a:endParaRPr lang="en-US" dirty="0"/>
          </a:p>
          <a:p>
            <a:pPr lvl="1"/>
            <a:r>
              <a:rPr lang="el-GR" dirty="0"/>
              <a:t>Τραυματική ρήξη αορτικής </a:t>
            </a:r>
            <a:r>
              <a:rPr lang="el-GR" dirty="0" smtClean="0"/>
              <a:t>βαλβίδας.</a:t>
            </a:r>
            <a:endParaRPr lang="en-US" dirty="0"/>
          </a:p>
          <a:p>
            <a:pPr lvl="1"/>
            <a:r>
              <a:rPr lang="el-GR" dirty="0"/>
              <a:t>Ρήξη κόλπου </a:t>
            </a:r>
            <a:r>
              <a:rPr lang="el-GR" dirty="0" smtClean="0"/>
              <a:t>Valsalva.</a:t>
            </a:r>
            <a:endParaRPr lang="en-US" dirty="0"/>
          </a:p>
          <a:p>
            <a:pPr lvl="1"/>
            <a:r>
              <a:rPr lang="el-GR" dirty="0"/>
              <a:t>Αυτόματη ρήξη επί συνδρόμου </a:t>
            </a:r>
            <a:r>
              <a:rPr lang="el-GR" dirty="0" smtClean="0"/>
              <a:t>Marfan.</a:t>
            </a:r>
            <a:endParaRPr lang="en-US" dirty="0"/>
          </a:p>
          <a:p>
            <a:pPr lvl="1"/>
            <a:r>
              <a:rPr lang="el-GR" dirty="0"/>
              <a:t>Ρευματικός </a:t>
            </a:r>
            <a:r>
              <a:rPr lang="el-GR" dirty="0" smtClean="0"/>
              <a:t>πυρετός.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194</a:t>
            </a:fld>
            <a:endParaRPr lang="el-GR" dirty="0"/>
          </a:p>
        </p:txBody>
      </p:sp>
    </p:spTree>
    <p:extLst>
      <p:ext uri="{BB962C8B-B14F-4D97-AF65-F5344CB8AC3E}">
        <p14:creationId xmlns:p14="http://schemas.microsoft.com/office/powerpoint/2010/main" val="353055217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000" b="1" dirty="0">
                <a:solidFill>
                  <a:schemeClr val="tx2"/>
                </a:solidFill>
              </a:rPr>
              <a:t>Συμπτώματα της στένωσης της </a:t>
            </a:r>
            <a:r>
              <a:rPr lang="el-GR" sz="4000" b="1" dirty="0" smtClean="0">
                <a:solidFill>
                  <a:schemeClr val="tx2"/>
                </a:solidFill>
              </a:rPr>
              <a:t/>
            </a:r>
            <a:br>
              <a:rPr lang="el-GR" sz="4000" b="1" dirty="0" smtClean="0">
                <a:solidFill>
                  <a:schemeClr val="tx2"/>
                </a:solidFill>
              </a:rPr>
            </a:br>
            <a:r>
              <a:rPr lang="el-GR" sz="4000" b="1" dirty="0" smtClean="0">
                <a:solidFill>
                  <a:schemeClr val="tx2"/>
                </a:solidFill>
              </a:rPr>
              <a:t>αορτικής βαλβίδας</a:t>
            </a:r>
            <a:endParaRPr lang="en-US" dirty="0"/>
          </a:p>
        </p:txBody>
      </p:sp>
      <p:sp>
        <p:nvSpPr>
          <p:cNvPr id="3" name="Θέση περιεχομένου 2"/>
          <p:cNvSpPr>
            <a:spLocks noGrp="1"/>
          </p:cNvSpPr>
          <p:nvPr>
            <p:ph idx="1"/>
          </p:nvPr>
        </p:nvSpPr>
        <p:spPr>
          <a:xfrm>
            <a:off x="457200" y="1340768"/>
            <a:ext cx="8229600" cy="4896544"/>
          </a:xfrm>
        </p:spPr>
        <p:txBody>
          <a:bodyPr>
            <a:normAutofit/>
          </a:bodyPr>
          <a:lstStyle/>
          <a:p>
            <a:r>
              <a:rPr lang="el-GR" dirty="0" smtClean="0"/>
              <a:t>Συμπτώματα </a:t>
            </a:r>
            <a:r>
              <a:rPr lang="el-GR" dirty="0"/>
              <a:t>εμφανίζονται σε σοβαρού βαθμού ανεπάρκεια αορτής ενώ σε μικρού ή μετρίου βαθμού οι ασθενείς είναι ασυμπτωματικοί. Σε σοβαρού βαθμού ανεπάρκεια αορτής (συνήθως περί την 4η με 5η δεκαετία της ζωής), εμφανίζονται:</a:t>
            </a:r>
            <a:endParaRPr lang="en-US" dirty="0"/>
          </a:p>
          <a:p>
            <a:pPr lvl="1"/>
            <a:r>
              <a:rPr lang="el-GR" b="1" dirty="0"/>
              <a:t>Αίσθημα παλμών</a:t>
            </a:r>
            <a:r>
              <a:rPr lang="el-GR" dirty="0"/>
              <a:t> λόγω αυξημένου όγκου </a:t>
            </a:r>
            <a:r>
              <a:rPr lang="el-GR" dirty="0" smtClean="0"/>
              <a:t>παλμού.</a:t>
            </a:r>
            <a:endParaRPr lang="en-US" dirty="0"/>
          </a:p>
          <a:p>
            <a:pPr lvl="1"/>
            <a:r>
              <a:rPr lang="el-GR" b="1" dirty="0"/>
              <a:t>Στηθάγχη</a:t>
            </a:r>
            <a:r>
              <a:rPr lang="el-GR" dirty="0"/>
              <a:t> που μπορεί να οφείλεται σε υπερτροφία αριστερής κοιλίας ή και σε συνύπαρξη στεφανιαίας νόσου.</a:t>
            </a:r>
            <a:endParaRPr lang="en-US" dirty="0"/>
          </a:p>
          <a:p>
            <a:pPr lvl="1"/>
            <a:r>
              <a:rPr lang="el-GR" b="1" dirty="0"/>
              <a:t>Σημεία καρδιακής ανεπάρκειας</a:t>
            </a:r>
            <a:r>
              <a:rPr lang="el-GR" dirty="0"/>
              <a:t> που είναι η κατάληξη των ασθενών με σοβαρή ανεπάρκεια αορτής, που αφήνονται χωρίς θεραπεία.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195</a:t>
            </a:fld>
            <a:endParaRPr lang="el-GR" dirty="0"/>
          </a:p>
        </p:txBody>
      </p:sp>
    </p:spTree>
    <p:extLst>
      <p:ext uri="{BB962C8B-B14F-4D97-AF65-F5344CB8AC3E}">
        <p14:creationId xmlns:p14="http://schemas.microsoft.com/office/powerpoint/2010/main" val="406630655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Θεραπεία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Σε </a:t>
            </a:r>
            <a:r>
              <a:rPr lang="el-GR" dirty="0"/>
              <a:t>όλες τις περιπτώσεις χρειάζεται προληπτική προφύλαξη για ενδοκαρδίτιδα με την χορήγηση αντιβιοτικών, όταν υπάρχει τραυματισμός, οδοντιατρική η χειρουργική επέμβαση. Όπως στη στένωση, έτσι και στην ανεπάρκεια της αορτής η πορεία της νόσου είναι μακρά ασυμπτωματική. Μόλις εμφανισθούν τα πρώτα συμπτώματα όμως η κατάσταση επιδεινώνεται ταχέως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196</a:t>
            </a:fld>
            <a:endParaRPr lang="el-GR" dirty="0"/>
          </a:p>
        </p:txBody>
      </p:sp>
    </p:spTree>
    <p:extLst>
      <p:ext uri="{BB962C8B-B14F-4D97-AF65-F5344CB8AC3E}">
        <p14:creationId xmlns:p14="http://schemas.microsoft.com/office/powerpoint/2010/main" val="103344097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Θεραπεία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marL="0" indent="0">
              <a:buNone/>
            </a:pPr>
            <a:r>
              <a:rPr lang="el-GR" b="1" dirty="0" smtClean="0"/>
              <a:t>Φαρμακευτική </a:t>
            </a:r>
            <a:r>
              <a:rPr lang="el-GR" b="1" dirty="0"/>
              <a:t>θεραπεία:</a:t>
            </a:r>
            <a:endParaRPr lang="en-US" dirty="0"/>
          </a:p>
          <a:p>
            <a:r>
              <a:rPr lang="el-GR" dirty="0"/>
              <a:t>Σε δύσπνοια η κλασική θεραπεία της καρδιακής ανεπάρκειας.</a:t>
            </a:r>
            <a:endParaRPr lang="en-US" dirty="0"/>
          </a:p>
          <a:p>
            <a:r>
              <a:rPr lang="el-GR" dirty="0"/>
              <a:t>Τα αγγειοδιασταλτικά βοηθούν σε ανεπάρκεια της αορτής, καθώς αυξάνουν το ποσοστό του διαστολικού όγκου της αορτής που προωθείται προς τα τριχοειδή συγκριτικά με εκείνο που παλινδρομεί στην αριστερή κοιλία.</a:t>
            </a:r>
            <a:endParaRPr lang="en-US" dirty="0"/>
          </a:p>
          <a:p>
            <a:pPr marL="0" indent="0">
              <a:buNone/>
            </a:pPr>
            <a:r>
              <a:rPr lang="el-GR" b="1" dirty="0"/>
              <a:t>Χειρουργική θεραπεία:</a:t>
            </a:r>
            <a:endParaRPr lang="en-US" dirty="0"/>
          </a:p>
          <a:p>
            <a:r>
              <a:rPr lang="el-GR" dirty="0"/>
              <a:t>Όταν η ανεπάρκεια της αορτικής βαλβίδας είναι σοβαρή γίνεται αντικατάσταση της βαλβίδας με βιολογική ή μεταλλική βαλβίδα.</a:t>
            </a:r>
            <a:r>
              <a:rPr lang="el-GR" b="1" dirty="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197</a:t>
            </a:fld>
            <a:endParaRPr lang="el-GR" dirty="0"/>
          </a:p>
        </p:txBody>
      </p:sp>
    </p:spTree>
    <p:extLst>
      <p:ext uri="{BB962C8B-B14F-4D97-AF65-F5344CB8AC3E}">
        <p14:creationId xmlns:p14="http://schemas.microsoft.com/office/powerpoint/2010/main" val="113295611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Στένωση τριγλώχινας </a:t>
            </a:r>
            <a:r>
              <a:rPr lang="el-GR" b="1" dirty="0" smtClean="0">
                <a:solidFill>
                  <a:schemeClr val="tx2"/>
                </a:solidFill>
              </a:rPr>
              <a:t>βαλβίδας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πάθηση είναι κατά κανόνα ρευματικής αιτιολογίας και συνοδεύει τη στένωση της μιτροειδούς. Χαρακτηρίζεται από φύσημα σαν της στένωσης της μιτροειδούς, που επιτείνεται όμως στην εισπνοή, και υψηλά κύματα α στο σφαγιτιδικό σφυγμό, εφόσον ο ρυθμός είναι φλεβοκομβικός</a:t>
            </a:r>
            <a:r>
              <a:rPr lang="el-GR" dirty="0" smtClean="0"/>
              <a:t>.</a:t>
            </a:r>
          </a:p>
          <a:p>
            <a:r>
              <a:rPr lang="el-GR" dirty="0" smtClean="0"/>
              <a:t>Αν </a:t>
            </a:r>
            <a:r>
              <a:rPr lang="el-GR" dirty="0"/>
              <a:t>υπάρχει κολπική μαρμαρυγή, τα κύματα V είναι υψηλά και η πτώση τους βραδεία. Συγχρόνως υπάρχει στάση στην περιοχή της κάτω κοίλης φλέβας.</a:t>
            </a:r>
            <a:endParaRPr lang="en-US" dirty="0"/>
          </a:p>
          <a:p>
            <a:r>
              <a:rPr lang="el-GR" dirty="0"/>
              <a:t>Η στένωση της τριγλώχινας χρειάζεται διάνοιξη, συνήθως, συγχρόνως με την εγχείρηση που γίνεται για τη διόρθωση της μιτροειδοπάθειας.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198</a:t>
            </a:fld>
            <a:endParaRPr lang="el-GR" dirty="0"/>
          </a:p>
        </p:txBody>
      </p:sp>
    </p:spTree>
    <p:extLst>
      <p:ext uri="{BB962C8B-B14F-4D97-AF65-F5344CB8AC3E}">
        <p14:creationId xmlns:p14="http://schemas.microsoft.com/office/powerpoint/2010/main" val="2447040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Διάγραμμα της καρδιάς</a:t>
            </a:r>
            <a:endParaRPr lang="el-GR"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6" name="Rectangle 7"/>
          <p:cNvSpPr/>
          <p:nvPr/>
        </p:nvSpPr>
        <p:spPr>
          <a:xfrm>
            <a:off x="3041340" y="6235571"/>
            <a:ext cx="306132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Diagram of the human heart (cropped) el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a:rPr>
              <a:t>Dada</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pic>
        <p:nvPicPr>
          <p:cNvPr id="7" name="Picture 2" descr="ανατομία καρδιάς"/>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87724" y="1267019"/>
            <a:ext cx="4968552" cy="49685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68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382588" lvl="1">
              <a:lnSpc>
                <a:spcPct val="115000"/>
              </a:lnSpc>
              <a:spcAft>
                <a:spcPts val="1000"/>
              </a:spcAft>
              <a:buFont typeface="Arial"/>
              <a:buChar char="•"/>
              <a:tabLst>
                <a:tab pos="914400" algn="l"/>
              </a:tabLst>
            </a:pPr>
            <a:r>
              <a:rPr lang="el-GR" dirty="0">
                <a:solidFill>
                  <a:srgbClr val="000000"/>
                </a:solidFill>
                <a:ea typeface="Times New Roman"/>
                <a:cs typeface="Times New Roman"/>
              </a:rPr>
              <a:t>Ο χρόνος διαστολής είναι   0,48 sec, </a:t>
            </a:r>
            <a:endParaRPr lang="en-US" dirty="0" smtClean="0">
              <a:effectLst/>
              <a:latin typeface="Times New Roman"/>
              <a:ea typeface="Times New Roman"/>
              <a:cs typeface="Times New Roman"/>
            </a:endParaRPr>
          </a:p>
          <a:p>
            <a:pPr marL="382588" lvl="1">
              <a:lnSpc>
                <a:spcPct val="115000"/>
              </a:lnSpc>
              <a:spcAft>
                <a:spcPts val="1000"/>
              </a:spcAft>
              <a:buFont typeface="Arial"/>
              <a:buChar char="•"/>
              <a:tabLst>
                <a:tab pos="914400" algn="l"/>
              </a:tabLst>
            </a:pPr>
            <a:r>
              <a:rPr lang="el-GR" dirty="0">
                <a:solidFill>
                  <a:srgbClr val="000000"/>
                </a:solidFill>
                <a:ea typeface="Times New Roman"/>
                <a:cs typeface="Times New Roman"/>
              </a:rPr>
              <a:t>Η κολπική συστολή είναι    0,1 sec, </a:t>
            </a:r>
            <a:endParaRPr lang="en-US" dirty="0" smtClean="0">
              <a:effectLst/>
              <a:latin typeface="Times New Roman"/>
              <a:ea typeface="Times New Roman"/>
              <a:cs typeface="Times New Roman"/>
            </a:endParaRPr>
          </a:p>
          <a:p>
            <a:pPr marL="382588" lvl="1">
              <a:lnSpc>
                <a:spcPct val="115000"/>
              </a:lnSpc>
              <a:spcAft>
                <a:spcPts val="1000"/>
              </a:spcAft>
              <a:buFont typeface="Arial"/>
              <a:buChar char="•"/>
              <a:tabLst>
                <a:tab pos="914400" algn="l"/>
              </a:tabLst>
            </a:pPr>
            <a:r>
              <a:rPr lang="el-GR" dirty="0">
                <a:solidFill>
                  <a:srgbClr val="000000"/>
                </a:solidFill>
                <a:ea typeface="Times New Roman"/>
                <a:cs typeface="Times New Roman"/>
              </a:rPr>
              <a:t>Η κολπική διαστολή είναι    0,762 sec, </a:t>
            </a:r>
            <a:endParaRPr lang="en-US" dirty="0" smtClean="0">
              <a:effectLst/>
              <a:latin typeface="Times New Roman"/>
              <a:ea typeface="Times New Roman"/>
              <a:cs typeface="Times New Roman"/>
            </a:endParaRPr>
          </a:p>
          <a:p>
            <a:pPr marL="382588" lvl="1">
              <a:lnSpc>
                <a:spcPct val="115000"/>
              </a:lnSpc>
              <a:spcAft>
                <a:spcPts val="1000"/>
              </a:spcAft>
              <a:buFont typeface="Arial"/>
              <a:buChar char="•"/>
              <a:tabLst>
                <a:tab pos="914400" algn="l"/>
              </a:tabLst>
            </a:pPr>
            <a:r>
              <a:rPr lang="el-GR" dirty="0">
                <a:solidFill>
                  <a:srgbClr val="000000"/>
                </a:solidFill>
                <a:ea typeface="Times New Roman"/>
                <a:cs typeface="Times New Roman"/>
              </a:rPr>
              <a:t>Η κοιλιακή συστολή είναι    0,376 sec, </a:t>
            </a:r>
            <a:endParaRPr lang="en-US" dirty="0" smtClean="0">
              <a:effectLst/>
              <a:latin typeface="Times New Roman"/>
              <a:ea typeface="Times New Roman"/>
              <a:cs typeface="Times New Roman"/>
            </a:endParaRPr>
          </a:p>
          <a:p>
            <a:pPr marL="382588" lvl="1">
              <a:lnSpc>
                <a:spcPct val="115000"/>
              </a:lnSpc>
              <a:spcAft>
                <a:spcPts val="1000"/>
              </a:spcAft>
              <a:buFont typeface="Arial"/>
              <a:buChar char="•"/>
              <a:tabLst>
                <a:tab pos="914400" algn="l"/>
              </a:tabLst>
            </a:pPr>
            <a:r>
              <a:rPr lang="el-GR" dirty="0">
                <a:solidFill>
                  <a:srgbClr val="000000"/>
                </a:solidFill>
                <a:ea typeface="Times New Roman"/>
                <a:cs typeface="Times New Roman"/>
              </a:rPr>
              <a:t>Η κοιλιακή διαστολή είναι   0,483 sec</a:t>
            </a:r>
            <a:r>
              <a:rPr lang="el-GR" dirty="0" smtClean="0">
                <a:solidFill>
                  <a:srgbClr val="000000"/>
                </a:solidFill>
                <a:ea typeface="Times New Roman"/>
                <a:cs typeface="Times New Roman"/>
              </a:rPr>
              <a:t>.</a:t>
            </a:r>
            <a:endParaRPr lang="en-US" dirty="0" smtClean="0">
              <a:effectLst/>
              <a:latin typeface="Times New Roman"/>
              <a:ea typeface="Times New Roman"/>
              <a:cs typeface="Times New Roman"/>
            </a:endParaRPr>
          </a:p>
        </p:txBody>
      </p:sp>
      <p:sp>
        <p:nvSpPr>
          <p:cNvPr id="4" name="Τίτλος 3"/>
          <p:cNvSpPr>
            <a:spLocks noGrp="1"/>
          </p:cNvSpPr>
          <p:nvPr>
            <p:ph type="title"/>
          </p:nvPr>
        </p:nvSpPr>
        <p:spPr/>
        <p:txBody>
          <a:bodyPr/>
          <a:lstStyle/>
          <a:p>
            <a:r>
              <a:rPr lang="el-GR" dirty="0"/>
              <a:t>Χρόνοι στον καρδιακό κύκλο</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04146209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Ανεπάρκεια </a:t>
            </a:r>
            <a:r>
              <a:rPr lang="el-GR" b="1" dirty="0">
                <a:solidFill>
                  <a:schemeClr val="tx2"/>
                </a:solidFill>
              </a:rPr>
              <a:t>τριγλώχινας </a:t>
            </a:r>
            <a:r>
              <a:rPr lang="el-GR" b="1" dirty="0" smtClean="0">
                <a:solidFill>
                  <a:schemeClr val="tx2"/>
                </a:solidFill>
              </a:rPr>
              <a:t>βαλβίδας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Η </a:t>
            </a:r>
            <a:r>
              <a:rPr lang="el-GR" dirty="0"/>
              <a:t>πάθηση μπορεί να συνοδεύει ρευματική στένωση της μιτροειδούς ή να είναι "λειτουργική", απότοκος μεγάλης διάτασης της δεξιάς κοιλίας. Σπάνια μπορεί να οφείλεται στη συγγενή ανωμαλία Ebstein.</a:t>
            </a:r>
            <a:endParaRPr lang="en-US" dirty="0"/>
          </a:p>
          <a:p>
            <a:r>
              <a:rPr lang="el-GR" dirty="0"/>
              <a:t>Χαρακτηρίζεται από πελώρια κύματα V στο σφαγιτιδικό σφυγμό με έντονο παλμό και μεγάλο σφύζον ήπαρ καθώς και όλα τα σημεία της στάσης πίσω από τη δεξιά καρδία. Υπάρχει πανσυστολικό φύσημα στην εστία της τριγλώχινας που επιτείνεται στην εισπνοή.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199</a:t>
            </a:fld>
            <a:endParaRPr lang="el-GR" dirty="0"/>
          </a:p>
        </p:txBody>
      </p:sp>
    </p:spTree>
    <p:extLst>
      <p:ext uri="{BB962C8B-B14F-4D97-AF65-F5344CB8AC3E}">
        <p14:creationId xmlns:p14="http://schemas.microsoft.com/office/powerpoint/2010/main" val="132956486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Ανεπάρκεια </a:t>
            </a:r>
            <a:r>
              <a:rPr lang="el-GR" b="1" dirty="0">
                <a:solidFill>
                  <a:schemeClr val="tx2"/>
                </a:solidFill>
              </a:rPr>
              <a:t>τριγλώχινας </a:t>
            </a:r>
            <a:r>
              <a:rPr lang="el-GR" b="1" dirty="0" smtClean="0">
                <a:solidFill>
                  <a:schemeClr val="tx2"/>
                </a:solidFill>
              </a:rPr>
              <a:t>βαλβίδας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Η </a:t>
            </a:r>
            <a:r>
              <a:rPr lang="el-GR" dirty="0"/>
              <a:t>λειτουργική ανεπάρκεια της τριγλώχινας βελτιώνεται με την ανακούφιση της δεξιάς καρδιακής ανεπάρκειας. Η οργανική όμως χρειάζεται χειρουργική διόρθωση (συνήθως προσθετική βαλβίδα) στον ίδιο χρόνο που διορθώνεται και η μιτροειδής.</a:t>
            </a:r>
            <a:endParaRPr lang="en-US" dirty="0"/>
          </a:p>
          <a:p>
            <a:r>
              <a:rPr lang="el-GR" dirty="0"/>
              <a:t>Η παρουσία τριγλωχινικής βλάβης μπορεί να κάνει ηπιότερες τις πνευμονικές εκδηλώσεις της στένωσης της μιτροειδούς, βαρύτερες όμως τις περιφερικές.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200</a:t>
            </a:fld>
            <a:endParaRPr lang="el-GR" dirty="0"/>
          </a:p>
        </p:txBody>
      </p:sp>
    </p:spTree>
    <p:extLst>
      <p:ext uri="{BB962C8B-B14F-4D97-AF65-F5344CB8AC3E}">
        <p14:creationId xmlns:p14="http://schemas.microsoft.com/office/powerpoint/2010/main" val="81297904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Στένωση πνευμονικής </a:t>
            </a:r>
            <a:r>
              <a:rPr lang="el-GR" b="1" dirty="0" smtClean="0">
                <a:solidFill>
                  <a:schemeClr val="tx2"/>
                </a:solidFill>
              </a:rPr>
              <a:t>βαλβίδας</a:t>
            </a:r>
            <a:endParaRPr lang="en-US" dirty="0">
              <a:solidFill>
                <a:schemeClr val="tx2"/>
              </a:solidFill>
            </a:endParaRPr>
          </a:p>
        </p:txBody>
      </p:sp>
      <p:sp>
        <p:nvSpPr>
          <p:cNvPr id="3" name="Θέση περιεχομένου 2"/>
          <p:cNvSpPr>
            <a:spLocks noGrp="1"/>
          </p:cNvSpPr>
          <p:nvPr>
            <p:ph idx="1"/>
          </p:nvPr>
        </p:nvSpPr>
        <p:spPr>
          <a:xfrm>
            <a:off x="457200" y="1196752"/>
            <a:ext cx="8219256" cy="5400600"/>
          </a:xfrm>
        </p:spPr>
        <p:txBody>
          <a:bodyPr>
            <a:normAutofit/>
          </a:bodyPr>
          <a:lstStyle/>
          <a:p>
            <a:r>
              <a:rPr lang="el-GR" dirty="0" smtClean="0"/>
              <a:t>Η </a:t>
            </a:r>
            <a:r>
              <a:rPr lang="el-GR" dirty="0"/>
              <a:t>ανωμαλία είναι κατά κανόνα συγγενής. Η στενωμένη βαλβίδα παράγει ένα ισχυρό φύσημα εξώθησης, συνήθως με ροίζο στο </a:t>
            </a:r>
            <a:r>
              <a:rPr lang="el-GR" dirty="0" smtClean="0"/>
              <a:t>2</a:t>
            </a:r>
            <a:r>
              <a:rPr lang="el-GR" baseline="30000" dirty="0" smtClean="0"/>
              <a:t>ο</a:t>
            </a:r>
            <a:r>
              <a:rPr lang="el-GR" dirty="0" smtClean="0"/>
              <a:t> -3</a:t>
            </a:r>
            <a:r>
              <a:rPr lang="el-GR" baseline="30000" dirty="0" smtClean="0"/>
              <a:t>ο</a:t>
            </a:r>
            <a:r>
              <a:rPr lang="el-GR" dirty="0" smtClean="0"/>
              <a:t> </a:t>
            </a:r>
            <a:r>
              <a:rPr lang="el-GR" dirty="0"/>
              <a:t>αριστερό μεσοπλεύριο διάστημα παραστερνικά. Συνήθως ακούγεται και ήχος εξώθησης. </a:t>
            </a:r>
            <a:endParaRPr lang="el-GR" dirty="0" smtClean="0"/>
          </a:p>
          <a:p>
            <a:r>
              <a:rPr lang="el-GR" dirty="0" smtClean="0"/>
              <a:t>Η </a:t>
            </a:r>
            <a:r>
              <a:rPr lang="el-GR" dirty="0"/>
              <a:t>υπερτροφία της δεξιάς κοιλίας γίνεται εύκολα αντιληπτή με την ψηλάφηση και στο ηλεκτροκαρδιογράφημα.</a:t>
            </a:r>
            <a:endParaRPr lang="en-US" dirty="0"/>
          </a:p>
          <a:p>
            <a:r>
              <a:rPr lang="el-GR" dirty="0"/>
              <a:t>Χαρακτηριστικά είναι τα μεγάλα κύματα α στο σφαγιτιδικό σφυγμό, που η παρουσία τους ξεχωρίζει την πάθηση από άλλες που παράγουν ένα ηχηρό συστολικό φύσημα.</a:t>
            </a:r>
            <a:endParaRPr lang="en-US" dirty="0"/>
          </a:p>
          <a:p>
            <a:r>
              <a:rPr lang="el-GR" dirty="0"/>
              <a:t>Η πάθηση αντιμετωπίζεται σήμερα με διαδερματική βαλβιδοπλαστική (με καθετήρα). </a:t>
            </a:r>
            <a:endParaRPr lang="el-GR" dirty="0" smtClean="0"/>
          </a:p>
          <a:p>
            <a:r>
              <a:rPr lang="el-GR" dirty="0" smtClean="0"/>
              <a:t>Μπορεί </a:t>
            </a:r>
            <a:r>
              <a:rPr lang="el-GR" dirty="0"/>
              <a:t>να γίνει βέβαια και χειρουργική διόρθωση.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201</a:t>
            </a:fld>
            <a:endParaRPr lang="el-GR" dirty="0"/>
          </a:p>
        </p:txBody>
      </p:sp>
    </p:spTree>
    <p:extLst>
      <p:ext uri="{BB962C8B-B14F-4D97-AF65-F5344CB8AC3E}">
        <p14:creationId xmlns:p14="http://schemas.microsoft.com/office/powerpoint/2010/main" val="347347340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Ανεπάρκεια πνευμονικής </a:t>
            </a:r>
            <a:r>
              <a:rPr lang="el-GR" b="1" dirty="0" smtClean="0">
                <a:solidFill>
                  <a:schemeClr val="tx2"/>
                </a:solidFill>
              </a:rPr>
              <a:t>βαλβίδας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πάθηση είναι κατά κανόνα δευτεροπαθής από μεγάλη πνευμονική υπέρταση. </a:t>
            </a:r>
            <a:endParaRPr lang="el-GR" dirty="0" smtClean="0"/>
          </a:p>
          <a:p>
            <a:r>
              <a:rPr lang="el-GR" dirty="0" smtClean="0"/>
              <a:t>Συνήθως </a:t>
            </a:r>
            <a:r>
              <a:rPr lang="el-GR" dirty="0"/>
              <a:t>οφείλεται στη διάταση του δακτυλίου που την περιβάλλει στα πλαίσια πνευμονικής υπέρτασης και διάτασης της πνευμονικής αρτηρίας. </a:t>
            </a:r>
            <a:endParaRPr lang="el-GR" dirty="0" smtClean="0"/>
          </a:p>
          <a:p>
            <a:r>
              <a:rPr lang="el-GR" dirty="0" smtClean="0"/>
              <a:t>Λιγότερο </a:t>
            </a:r>
            <a:r>
              <a:rPr lang="el-GR" dirty="0"/>
              <a:t>συχνά οφείλεται σε λοιμώδη ενδοκαρδίτιδα. Εκδηλώνεται με πρωτοδιαστολικό φύσημα απαράλλακτο με εκείνο από αορτική ανεπάρκεια, συνοδεύεται όμως το φύσημα από τα σημεία της πνευμονικής υπέρτασης και της δεξιάς κοιλιακής υπερτροφίας, σε αντίθεση με την αορτική ανεπάρκεια.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202</a:t>
            </a:fld>
            <a:endParaRPr lang="el-GR" dirty="0"/>
          </a:p>
        </p:txBody>
      </p:sp>
    </p:spTree>
    <p:extLst>
      <p:ext uri="{BB962C8B-B14F-4D97-AF65-F5344CB8AC3E}">
        <p14:creationId xmlns:p14="http://schemas.microsoft.com/office/powerpoint/2010/main" val="182484335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Προσθετικές </a:t>
            </a:r>
            <a:r>
              <a:rPr lang="el-GR" b="1" dirty="0" smtClean="0">
                <a:solidFill>
                  <a:schemeClr val="tx2"/>
                </a:solidFill>
              </a:rPr>
              <a:t>βαλβίδες </a:t>
            </a:r>
            <a:r>
              <a:rPr lang="el-GR" sz="3200" b="0" dirty="0" smtClean="0">
                <a:solidFill>
                  <a:schemeClr val="tx2"/>
                </a:solidFill>
              </a:rPr>
              <a:t>1/3</a:t>
            </a:r>
            <a:endParaRPr lang="en-US" sz="3200" b="0" dirty="0">
              <a:solidFill>
                <a:schemeClr val="tx2"/>
              </a:solidFill>
            </a:endParaRPr>
          </a:p>
        </p:txBody>
      </p:sp>
      <p:sp>
        <p:nvSpPr>
          <p:cNvPr id="3" name="Θέση περιεχομένου 2"/>
          <p:cNvSpPr>
            <a:spLocks noGrp="1"/>
          </p:cNvSpPr>
          <p:nvPr>
            <p:ph idx="1"/>
          </p:nvPr>
        </p:nvSpPr>
        <p:spPr>
          <a:xfrm>
            <a:off x="457200" y="1196752"/>
            <a:ext cx="8291264" cy="5472608"/>
          </a:xfrm>
        </p:spPr>
        <p:txBody>
          <a:bodyPr>
            <a:noAutofit/>
          </a:bodyPr>
          <a:lstStyle/>
          <a:p>
            <a:r>
              <a:rPr lang="el-GR" sz="2100" dirty="0" smtClean="0"/>
              <a:t>Οι </a:t>
            </a:r>
            <a:r>
              <a:rPr lang="el-GR" sz="2100" dirty="0"/>
              <a:t>βαλβίδες της καρδιάς μπορεί να υποστούν βλάβες από διάφορες αιτίες μεταξύ των οποίων οι συχνότερες είναι η εκφύλιση, ο ρευματικός πυρετός, η μόλυνση και η στεφανιαία νόσος. Το αποτέλεσμα των βλαβών αυτών είναι να προκαλείται δυσλειτουργία της βαλβίδας που εκδηλώνεται σαν στένωση , σαν ανεπάρκεια ή σαν μικτή βαλβιδοπάθεια ( στένωση και ανεπάρκεια μαζί). Όταν μια καρδιακή βαλβίδα στενεύει τότε παρεμποδίζεται η διέλευση του αίματος προς την προβλεπόμενη κατεύθυνση. Όταν η βαλβίδα ανεπαρκεί τότε κατά την διάρκεια της καρδιακής λειτουργίας το αίμα διοχετεύεται σε κατεύθυνση αντίθεση από την προβλεπόμενη.</a:t>
            </a:r>
            <a:endParaRPr lang="en-US" sz="2100" dirty="0"/>
          </a:p>
          <a:p>
            <a:r>
              <a:rPr lang="el-GR" sz="2100" dirty="0"/>
              <a:t>Οι βαλβιδοπάθειες προκαλούν δυσλειτουργία της καρδιακής αντλίας με αποτέλεσμα να προκαλούνται διάφορα συμπτώματα όπως είναι η εύκολη κούραση, η δύσπνοια, οι αρρυθμίες , το πρήξιμο στα πόδια κ.α. Τα συμπτώματα αυτά οφείλονται σε καρδιακή ανεπάρκεια.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203</a:t>
            </a:fld>
            <a:endParaRPr lang="el-GR" dirty="0"/>
          </a:p>
        </p:txBody>
      </p:sp>
    </p:spTree>
    <p:extLst>
      <p:ext uri="{BB962C8B-B14F-4D97-AF65-F5344CB8AC3E}">
        <p14:creationId xmlns:p14="http://schemas.microsoft.com/office/powerpoint/2010/main" val="269883377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Προσθετικές βαλβίδες </a:t>
            </a:r>
            <a:r>
              <a:rPr lang="el-GR" sz="3200" b="0" dirty="0" smtClean="0">
                <a:solidFill>
                  <a:srgbClr val="1F497D"/>
                </a:solidFill>
              </a:rPr>
              <a:t>2/3</a:t>
            </a:r>
            <a:endParaRPr lang="en-US"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a:t>Οι βαλβίδες μπορούν να διορθωθούν χειρουργικά χωρίς να αντικατασταθούν αλλά όταν οι βλάβες είναι σοβαρές θα πρέπει να αφαιρεθούν και να αντικατασταθούν με προσθετικές βαλβίδες. Οι βαλβίδες που κατά κανόνα χειρουργούνται είναι η μιτροειδής και η αορτική.</a:t>
            </a:r>
            <a:endParaRPr lang="en-US" dirty="0"/>
          </a:p>
          <a:p>
            <a:pPr marL="0" indent="0">
              <a:buNone/>
            </a:pPr>
            <a:r>
              <a:rPr lang="el-GR" b="1" dirty="0"/>
              <a:t>Τύποι προσθετικών βαλβίδων</a:t>
            </a:r>
            <a:endParaRPr lang="en-US" b="1" dirty="0"/>
          </a:p>
          <a:p>
            <a:r>
              <a:rPr lang="el-GR" dirty="0"/>
              <a:t>Οι προσθετικές βαλβίδες είναι δυο τύπων: </a:t>
            </a:r>
            <a:r>
              <a:rPr lang="el-GR" b="1" dirty="0"/>
              <a:t>βιολογικές και μηχανικές.</a:t>
            </a:r>
            <a:endParaRPr lang="en-US" b="1" dirty="0"/>
          </a:p>
          <a:p>
            <a:r>
              <a:rPr lang="el-GR" dirty="0"/>
              <a:t>Οι βιολογικές βαλβίδες παρασκευάζονται από ζωικό υλικό, συμπεριφέρονται όπως οι φυσιολογικές βαλβίδες και δεν χρειάζονται αντιπηκτικά φάρμακα. Το βασικό τους μειονέκτημα είναι ότι εκφυλίζονται μετά από ορισμένο χρόνο (10-15 χρόνια) οπότε θα πρέπει να αντικατασταθούν ξανά.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204</a:t>
            </a:fld>
            <a:endParaRPr lang="el-GR" dirty="0"/>
          </a:p>
        </p:txBody>
      </p:sp>
    </p:spTree>
    <p:extLst>
      <p:ext uri="{BB962C8B-B14F-4D97-AF65-F5344CB8AC3E}">
        <p14:creationId xmlns:p14="http://schemas.microsoft.com/office/powerpoint/2010/main" val="2146772820"/>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Προσθετικές βαλβίδες </a:t>
            </a:r>
            <a:r>
              <a:rPr lang="el-GR" sz="3200" b="0" dirty="0" smtClean="0">
                <a:solidFill>
                  <a:srgbClr val="1F497D"/>
                </a:solidFill>
              </a:rPr>
              <a:t>3/3</a:t>
            </a:r>
            <a:endParaRPr lang="en-US" dirty="0">
              <a:solidFill>
                <a:schemeClr val="tx2"/>
              </a:solidFill>
            </a:endParaRPr>
          </a:p>
        </p:txBody>
      </p:sp>
      <p:sp>
        <p:nvSpPr>
          <p:cNvPr id="3" name="Θέση περιεχομένου 2"/>
          <p:cNvSpPr>
            <a:spLocks noGrp="1"/>
          </p:cNvSpPr>
          <p:nvPr>
            <p:ph idx="1"/>
          </p:nvPr>
        </p:nvSpPr>
        <p:spPr>
          <a:xfrm>
            <a:off x="323528" y="1052736"/>
            <a:ext cx="8579296" cy="5544616"/>
          </a:xfrm>
        </p:spPr>
        <p:txBody>
          <a:bodyPr>
            <a:noAutofit/>
          </a:bodyPr>
          <a:lstStyle/>
          <a:p>
            <a:r>
              <a:rPr lang="el-GR" sz="2100" dirty="0"/>
              <a:t>Οι μηχανικές βαλβίδες είναι εξαιρετικά ανθεκτικές και αντέχουν εφόρου ζωής. Αποτελούνται από ένα μεταλλικό κυκλικό πλαίσιο που περιέχει δυο κινούμενα φύλλα που κλείνουν και ανοίγουν επιτρέποντας την διέλευση του αίματος μόνον προς την προβλεπόμενη κατεύθυνση. Το βασικό μειονέκτημα των μηχανικών βαλβίδων είναι ότι μπορεί να δημιουργήσουν θρόμβους που είναι πολύ επικίνδυνοι για την ζωή του ασθενούς. Για τον λόγο αυτό όλοι οι ασθενείς που έχουν μηχανική βαλβίδα θα πρέπει να παίρνουν αντιπηκτικά φάρμακα εφόρου ζωής παρακολουθώντας τακτικά (με μια ειδική εξέταση του αίματος) την επάρκεια της αντιπηκτικής αγωγής.</a:t>
            </a:r>
            <a:endParaRPr lang="en-US" sz="2100" dirty="0"/>
          </a:p>
          <a:p>
            <a:r>
              <a:rPr lang="el-GR" sz="2100" dirty="0"/>
              <a:t>Οι προσθετικές βαλβίδες δεν υποβαθμίζουν αναγκαστικά και την ποιότητα ζωής των ασθενών. Οι χειρουργημένοι ασθενείς μπορεί να διάγουν μια σχεδόν φυσιολογική ζωή υπό τον όρο ότι τηρούν ορισμένους κανόνες. Οι σημαντικότεροι από τους κανόνες αυτούς είναι η σωστή αντιπηκτική αγωγή και η προστασία της βαλβίδας από τις μολύνσεις</a:t>
            </a:r>
            <a:r>
              <a:rPr lang="el-GR" sz="2100" dirty="0" smtClean="0"/>
              <a:t>.</a:t>
            </a:r>
            <a:endParaRPr lang="en-US" sz="2100" b="1" dirty="0"/>
          </a:p>
          <a:p>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205</a:t>
            </a:fld>
            <a:endParaRPr lang="el-GR" dirty="0"/>
          </a:p>
        </p:txBody>
      </p:sp>
    </p:spTree>
    <p:extLst>
      <p:ext uri="{BB962C8B-B14F-4D97-AF65-F5344CB8AC3E}">
        <p14:creationId xmlns:p14="http://schemas.microsoft.com/office/powerpoint/2010/main" val="193482224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17</a:t>
            </a:r>
            <a:r>
              <a:rPr lang="en-US" sz="2000" dirty="0" smtClean="0"/>
              <a:t>:</a:t>
            </a:r>
            <a:r>
              <a:rPr lang="el-GR" sz="2000" dirty="0"/>
              <a:t> </a:t>
            </a:r>
            <a:r>
              <a:rPr lang="el-GR" sz="2000" dirty="0" smtClean="0"/>
              <a:t>Καρδιααγγειακό </a:t>
            </a:r>
            <a:r>
              <a:rPr lang="el-GR" sz="2000" dirty="0"/>
              <a:t>σύστημα».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382588" lvl="1">
              <a:lnSpc>
                <a:spcPct val="115000"/>
              </a:lnSpc>
              <a:spcBef>
                <a:spcPts val="0"/>
              </a:spcBef>
              <a:spcAft>
                <a:spcPts val="1000"/>
              </a:spcAft>
              <a:buFont typeface="Arial"/>
              <a:buChar char="•"/>
              <a:tabLst>
                <a:tab pos="914400" algn="l"/>
              </a:tabLst>
            </a:pPr>
            <a:r>
              <a:rPr lang="el-GR" b="1" dirty="0">
                <a:solidFill>
                  <a:srgbClr val="000000"/>
                </a:solidFill>
                <a:ea typeface="Times New Roman"/>
                <a:cs typeface="Times New Roman"/>
              </a:rPr>
              <a:t>Συστολικός όγκος </a:t>
            </a:r>
            <a:r>
              <a:rPr lang="el-GR" dirty="0">
                <a:solidFill>
                  <a:srgbClr val="000000"/>
                </a:solidFill>
                <a:ea typeface="Times New Roman"/>
                <a:cs typeface="Times New Roman"/>
              </a:rPr>
              <a:t>(ΣΟ) αίματος ή συστολική παροχή (ΣΠ) είναι η ποσότητα αίματος που στέλνει η κοιλία όταν συστέλλεται, στο σύστοιχο μεγάλο αγγείο, είναι 70mls</a:t>
            </a:r>
            <a:r>
              <a:rPr lang="el-GR" dirty="0" smtClean="0">
                <a:solidFill>
                  <a:srgbClr val="000000"/>
                </a:solidFill>
                <a:ea typeface="Times New Roman"/>
                <a:cs typeface="Times New Roman"/>
              </a:rPr>
              <a:t>.</a:t>
            </a:r>
            <a:endParaRPr lang="en-US" dirty="0" smtClean="0">
              <a:solidFill>
                <a:srgbClr val="000000"/>
              </a:solidFill>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Υπολογίζεται </a:t>
            </a:r>
            <a:r>
              <a:rPr lang="el-GR" dirty="0">
                <a:solidFill>
                  <a:srgbClr val="000000"/>
                </a:solidFill>
                <a:ea typeface="Times New Roman"/>
                <a:cs typeface="Times New Roman"/>
              </a:rPr>
              <a:t>έμμεσα από τον κατά λεπτό όγκο αίματος (ΚΛΟΑ) και με την βοήθεια ακτινολογικών αλλά και υπερηχογραφικών τεχνικών. Εξαρτάται από την ηλικία, το φύλο, το μέγεθος του σώματος, από την θέση και από την κατάσταση ή μη ηρεμίας. Σε κατάσταση ηρεμίας κυμαίνεται μεταξύ 60-90 mls, κατά την άσκηση αυξάνεται έως 150-180 mls</a:t>
            </a:r>
            <a:r>
              <a:rPr lang="el-GR" dirty="0" smtClean="0">
                <a:solidFill>
                  <a:srgbClr val="000000"/>
                </a:solidFill>
                <a:ea typeface="Times New Roman"/>
                <a:cs typeface="Times New Roman"/>
              </a:rPr>
              <a:t>.</a:t>
            </a:r>
            <a:endParaRPr lang="en-US" dirty="0"/>
          </a:p>
        </p:txBody>
      </p:sp>
      <p:sp>
        <p:nvSpPr>
          <p:cNvPr id="4" name="Τίτλος 3"/>
          <p:cNvSpPr>
            <a:spLocks noGrp="1"/>
          </p:cNvSpPr>
          <p:nvPr>
            <p:ph type="title"/>
          </p:nvPr>
        </p:nvSpPr>
        <p:spPr/>
        <p:txBody>
          <a:bodyPr/>
          <a:lstStyle/>
          <a:p>
            <a:r>
              <a:rPr lang="el-GR" dirty="0"/>
              <a:t>Συστολικός όγκος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94166027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lvl="1" indent="0">
              <a:lnSpc>
                <a:spcPct val="115000"/>
              </a:lnSpc>
              <a:spcBef>
                <a:spcPts val="0"/>
              </a:spcBef>
              <a:spcAft>
                <a:spcPts val="1000"/>
              </a:spcAft>
              <a:buNone/>
              <a:tabLst>
                <a:tab pos="914400" algn="l"/>
              </a:tabLst>
            </a:pPr>
            <a:r>
              <a:rPr lang="el-GR" b="1" dirty="0">
                <a:solidFill>
                  <a:srgbClr val="000000"/>
                </a:solidFill>
                <a:ea typeface="Times New Roman"/>
                <a:cs typeface="Times New Roman"/>
              </a:rPr>
              <a:t>Η καρδιακή λειτουργία ρυθμίζεται </a:t>
            </a:r>
            <a:r>
              <a:rPr lang="el-GR" b="1" dirty="0" smtClean="0">
                <a:solidFill>
                  <a:srgbClr val="000000"/>
                </a:solidFill>
                <a:ea typeface="Times New Roman"/>
                <a:cs typeface="Times New Roman"/>
              </a:rPr>
              <a:t>από</a:t>
            </a:r>
            <a:r>
              <a:rPr lang="el-GR" b="1" dirty="0">
                <a:solidFill>
                  <a:srgbClr val="000000"/>
                </a:solidFill>
                <a:ea typeface="Times New Roman"/>
                <a:cs typeface="Times New Roman"/>
              </a:rPr>
              <a:t>: </a:t>
            </a:r>
            <a:endParaRPr lang="en-US" dirty="0" smtClean="0">
              <a:effectLst/>
              <a:latin typeface="Times New Roman"/>
              <a:ea typeface="Times New Roman"/>
              <a:cs typeface="Times New Roman"/>
            </a:endParaRPr>
          </a:p>
          <a:p>
            <a:pPr>
              <a:lnSpc>
                <a:spcPct val="115000"/>
              </a:lnSpc>
              <a:spcBef>
                <a:spcPts val="0"/>
              </a:spcBef>
              <a:spcAft>
                <a:spcPts val="1000"/>
              </a:spcAft>
              <a:tabLst>
                <a:tab pos="457200" algn="l"/>
              </a:tabLst>
            </a:pPr>
            <a:r>
              <a:rPr lang="el-GR" dirty="0">
                <a:solidFill>
                  <a:srgbClr val="000000"/>
                </a:solidFill>
                <a:ea typeface="Times New Roman"/>
                <a:cs typeface="Angsana New"/>
              </a:rPr>
              <a:t>Προφορτίο, </a:t>
            </a:r>
            <a:endParaRPr lang="en-US" dirty="0" smtClean="0">
              <a:solidFill>
                <a:srgbClr val="000000"/>
              </a:solidFill>
              <a:effectLst/>
              <a:latin typeface="Times New Roman"/>
              <a:ea typeface="Times New Roman"/>
              <a:cs typeface="Angsana New"/>
            </a:endParaRPr>
          </a:p>
          <a:p>
            <a:pPr>
              <a:lnSpc>
                <a:spcPct val="115000"/>
              </a:lnSpc>
              <a:spcBef>
                <a:spcPts val="0"/>
              </a:spcBef>
              <a:spcAft>
                <a:spcPts val="1000"/>
              </a:spcAft>
              <a:tabLst>
                <a:tab pos="457200" algn="l"/>
              </a:tabLst>
            </a:pPr>
            <a:r>
              <a:rPr lang="el-GR" dirty="0" smtClean="0">
                <a:solidFill>
                  <a:srgbClr val="000000"/>
                </a:solidFill>
                <a:ea typeface="Times New Roman"/>
                <a:cs typeface="Angsana New"/>
              </a:rPr>
              <a:t>Μεταφορτίο</a:t>
            </a:r>
            <a:r>
              <a:rPr lang="el-GR" dirty="0">
                <a:solidFill>
                  <a:srgbClr val="000000"/>
                </a:solidFill>
                <a:ea typeface="Times New Roman"/>
                <a:cs typeface="Angsana New"/>
              </a:rPr>
              <a:t>, αλλά και </a:t>
            </a:r>
            <a:endParaRPr lang="en-US" dirty="0" smtClean="0">
              <a:solidFill>
                <a:srgbClr val="000000"/>
              </a:solidFill>
              <a:effectLst/>
              <a:latin typeface="Times New Roman"/>
              <a:ea typeface="Times New Roman"/>
              <a:cs typeface="Angsana New"/>
            </a:endParaRPr>
          </a:p>
          <a:p>
            <a:pPr>
              <a:buFont typeface="Wingdings" panose="05000000000000000000" pitchFamily="2" charset="2"/>
              <a:buChar char="ü"/>
            </a:pPr>
            <a:r>
              <a:rPr lang="el-GR" dirty="0" smtClean="0">
                <a:solidFill>
                  <a:srgbClr val="000000"/>
                </a:solidFill>
                <a:ea typeface="Times New Roman"/>
                <a:cs typeface="Angsana New"/>
              </a:rPr>
              <a:t>Την </a:t>
            </a:r>
            <a:r>
              <a:rPr lang="el-GR" dirty="0">
                <a:solidFill>
                  <a:srgbClr val="000000"/>
                </a:solidFill>
                <a:ea typeface="Times New Roman"/>
                <a:cs typeface="Angsana New"/>
              </a:rPr>
              <a:t>συσταλτικότητα του </a:t>
            </a:r>
            <a:r>
              <a:rPr lang="el-GR" dirty="0" smtClean="0">
                <a:solidFill>
                  <a:srgbClr val="000000"/>
                </a:solidFill>
                <a:ea typeface="Times New Roman"/>
                <a:cs typeface="Angsana New"/>
              </a:rPr>
              <a:t>μυοκαρδίου.</a:t>
            </a:r>
            <a:endParaRPr lang="en-US" dirty="0"/>
          </a:p>
        </p:txBody>
      </p:sp>
      <p:sp>
        <p:nvSpPr>
          <p:cNvPr id="4" name="Τίτλος 3"/>
          <p:cNvSpPr>
            <a:spLocks noGrp="1"/>
          </p:cNvSpPr>
          <p:nvPr>
            <p:ph type="title"/>
          </p:nvPr>
        </p:nvSpPr>
        <p:spPr/>
        <p:txBody>
          <a:bodyPr/>
          <a:lstStyle/>
          <a:p>
            <a:r>
              <a:rPr lang="el-GR" dirty="0"/>
              <a:t>Ρύθμιση της καρδιακής λειτουργίας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900979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457200" marR="0">
              <a:spcBef>
                <a:spcPts val="0"/>
              </a:spcBef>
              <a:spcAft>
                <a:spcPts val="0"/>
              </a:spcAft>
            </a:pPr>
            <a:r>
              <a:rPr lang="el-GR" sz="3600" b="1" dirty="0">
                <a:solidFill>
                  <a:schemeClr val="tx2"/>
                </a:solidFill>
                <a:ea typeface="Times New Roman"/>
                <a:cs typeface="Angsana New"/>
              </a:rPr>
              <a:t>Καρδιακή Συχνότητα (ΚΣ</a:t>
            </a:r>
            <a:r>
              <a:rPr lang="el-GR" sz="3600" b="1" dirty="0" smtClean="0">
                <a:solidFill>
                  <a:schemeClr val="tx2"/>
                </a:solidFill>
                <a:ea typeface="Times New Roman"/>
                <a:cs typeface="Angsana New"/>
              </a:rPr>
              <a:t>)</a:t>
            </a:r>
            <a:endParaRPr lang="en-US" sz="3600" dirty="0">
              <a:solidFill>
                <a:schemeClr val="tx2"/>
              </a:solidFill>
            </a:endParaRPr>
          </a:p>
        </p:txBody>
      </p:sp>
      <p:sp>
        <p:nvSpPr>
          <p:cNvPr id="3" name="Θέση περιεχομένου 2"/>
          <p:cNvSpPr>
            <a:spLocks noGrp="1"/>
          </p:cNvSpPr>
          <p:nvPr>
            <p:ph idx="1"/>
          </p:nvPr>
        </p:nvSpPr>
        <p:spPr/>
        <p:txBody>
          <a:bodyPr/>
          <a:lstStyle/>
          <a:p>
            <a:pPr marL="457200" marR="0">
              <a:spcBef>
                <a:spcPts val="0"/>
              </a:spcBef>
              <a:spcAft>
                <a:spcPts val="0"/>
              </a:spcAft>
            </a:pPr>
            <a:r>
              <a:rPr lang="el-GR" dirty="0">
                <a:solidFill>
                  <a:srgbClr val="000000"/>
                </a:solidFill>
                <a:ea typeface="Times New Roman"/>
                <a:cs typeface="Angsana New"/>
              </a:rPr>
              <a:t>Είναι ο αριθμός συστολών (χτύπων) ανά λεπτό. Σε ηρεμία είναι περίπου 70 / mi</a:t>
            </a:r>
            <a:r>
              <a:rPr lang="en-US" dirty="0">
                <a:solidFill>
                  <a:srgbClr val="000000"/>
                </a:solidFill>
                <a:ea typeface="Times New Roman"/>
                <a:cs typeface="Angsana New"/>
              </a:rPr>
              <a:t>n</a:t>
            </a:r>
            <a:r>
              <a:rPr lang="el-GR" dirty="0">
                <a:solidFill>
                  <a:srgbClr val="000000"/>
                </a:solidFill>
                <a:ea typeface="Times New Roman"/>
                <a:cs typeface="Angsana New"/>
              </a:rPr>
              <a:t>. Η καρδιακή συχνότητα εξαρτάται από το συμπαθητικό, το παρασυμπαθητικό, την ηλικία, το μέγεθος του σώματος, την θέση, την εκγύμναση, την άσκηση, την θερμοκρασία, καθώς επίσης και τις διάφορες συγκινησιακές καταστάσεις.</a:t>
            </a:r>
            <a:endParaRPr lang="en-US" dirty="0" smtClean="0">
              <a:effectLst/>
              <a:latin typeface="Times New Roman"/>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839643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457200" marR="0">
              <a:spcBef>
                <a:spcPts val="0"/>
              </a:spcBef>
              <a:spcAft>
                <a:spcPts val="0"/>
              </a:spcAft>
            </a:pPr>
            <a:r>
              <a:rPr lang="el-GR" sz="3600" b="1" dirty="0">
                <a:solidFill>
                  <a:schemeClr val="tx2"/>
                </a:solidFill>
                <a:ea typeface="Times New Roman"/>
                <a:cs typeface="Angsana New"/>
              </a:rPr>
              <a:t>Καρδιακή Παροχή (ΚΠ</a:t>
            </a:r>
            <a:r>
              <a:rPr lang="el-GR" sz="3600" b="1" dirty="0" smtClean="0">
                <a:solidFill>
                  <a:schemeClr val="tx2"/>
                </a:solidFill>
                <a:ea typeface="Times New Roman"/>
                <a:cs typeface="Angsana New"/>
              </a:rPr>
              <a:t>)</a:t>
            </a:r>
            <a:endParaRPr lang="en-US" sz="3600" dirty="0">
              <a:solidFill>
                <a:schemeClr val="tx2"/>
              </a:solidFill>
            </a:endParaRPr>
          </a:p>
        </p:txBody>
      </p:sp>
      <p:sp>
        <p:nvSpPr>
          <p:cNvPr id="3" name="Θέση περιεχομένου 2"/>
          <p:cNvSpPr>
            <a:spLocks noGrp="1"/>
          </p:cNvSpPr>
          <p:nvPr>
            <p:ph idx="1"/>
          </p:nvPr>
        </p:nvSpPr>
        <p:spPr/>
        <p:txBody>
          <a:bodyPr>
            <a:normAutofit lnSpcReduction="10000"/>
          </a:bodyPr>
          <a:lstStyle/>
          <a:p>
            <a:pPr>
              <a:lnSpc>
                <a:spcPct val="120000"/>
              </a:lnSpc>
            </a:pPr>
            <a:r>
              <a:rPr lang="el-GR" dirty="0">
                <a:solidFill>
                  <a:srgbClr val="000000"/>
                </a:solidFill>
                <a:ea typeface="Times New Roman"/>
                <a:cs typeface="Angsana New"/>
              </a:rPr>
              <a:t>Είναι ο κατά λεπτόν όγκος αίματος (ΚΛΟΑ) και ισούται με τον Συστολικό όγκο (ΣΟ) επί την Καρδιακή συχνότητα (ΚΣ) δηλαδή ΚΠ = ΣΟ χ ΚΣ  ισοδυναμεί με τον καρδιακό δείκτη. </a:t>
            </a:r>
            <a:endParaRPr lang="en-US" dirty="0" smtClean="0">
              <a:solidFill>
                <a:srgbClr val="000000"/>
              </a:solidFill>
              <a:ea typeface="Times New Roman"/>
              <a:cs typeface="Angsana New"/>
            </a:endParaRPr>
          </a:p>
          <a:p>
            <a:pPr>
              <a:lnSpc>
                <a:spcPct val="120000"/>
              </a:lnSpc>
            </a:pPr>
            <a:r>
              <a:rPr lang="el-GR" dirty="0" smtClean="0">
                <a:solidFill>
                  <a:srgbClr val="000000"/>
                </a:solidFill>
                <a:ea typeface="Times New Roman"/>
                <a:cs typeface="Angsana New"/>
              </a:rPr>
              <a:t>Μετριέται </a:t>
            </a:r>
            <a:r>
              <a:rPr lang="el-GR" dirty="0">
                <a:solidFill>
                  <a:srgbClr val="000000"/>
                </a:solidFill>
                <a:ea typeface="Times New Roman"/>
                <a:cs typeface="Angsana New"/>
              </a:rPr>
              <a:t>με την μέθοδο Fick καθώς και με διάφορες χρωστικές. Επηρεάζεται από την θέση του </a:t>
            </a:r>
            <a:r>
              <a:rPr lang="el-GR" dirty="0" smtClean="0">
                <a:solidFill>
                  <a:srgbClr val="000000"/>
                </a:solidFill>
                <a:ea typeface="Times New Roman"/>
                <a:cs typeface="Angsana New"/>
              </a:rPr>
              <a:t>σώματος (</a:t>
            </a:r>
            <a:r>
              <a:rPr lang="el-GR" dirty="0">
                <a:solidFill>
                  <a:srgbClr val="000000"/>
                </a:solidFill>
                <a:ea typeface="Times New Roman"/>
                <a:cs typeface="Angsana New"/>
              </a:rPr>
              <a:t>π.χ. στην όρθια θέση μειώνεται) καθώς επίσης και από τις διάφορες συγκινησιακές καταστάσεις. </a:t>
            </a:r>
            <a:endParaRPr lang="en-US" dirty="0" smtClean="0">
              <a:solidFill>
                <a:srgbClr val="000000"/>
              </a:solidFill>
              <a:ea typeface="Times New Roman"/>
              <a:cs typeface="Angsana New"/>
            </a:endParaRPr>
          </a:p>
          <a:p>
            <a:pPr>
              <a:lnSpc>
                <a:spcPct val="120000"/>
              </a:lnSpc>
            </a:pPr>
            <a:r>
              <a:rPr lang="el-GR" dirty="0" smtClean="0">
                <a:solidFill>
                  <a:srgbClr val="000000"/>
                </a:solidFill>
                <a:ea typeface="Times New Roman"/>
                <a:cs typeface="Angsana New"/>
              </a:rPr>
              <a:t>Επειδή </a:t>
            </a:r>
            <a:r>
              <a:rPr lang="el-GR" dirty="0">
                <a:solidFill>
                  <a:srgbClr val="000000"/>
                </a:solidFill>
                <a:ea typeface="Times New Roman"/>
                <a:cs typeface="Angsana New"/>
              </a:rPr>
              <a:t>η ΚΠ = ΣΟ </a:t>
            </a:r>
            <a:r>
              <a:rPr lang="en-US" dirty="0">
                <a:solidFill>
                  <a:srgbClr val="000000"/>
                </a:solidFill>
                <a:ea typeface="Times New Roman"/>
                <a:cs typeface="Angsana New"/>
              </a:rPr>
              <a:t>x</a:t>
            </a:r>
            <a:r>
              <a:rPr lang="el-GR" dirty="0">
                <a:solidFill>
                  <a:srgbClr val="000000"/>
                </a:solidFill>
                <a:ea typeface="Times New Roman"/>
                <a:cs typeface="Angsana New"/>
              </a:rPr>
              <a:t> ΚΣ , μεταβάλλεται όποτε μεταβάλλεται ο ΣΟ και όποτε μεταβάλλεται η ΚΣ. </a:t>
            </a:r>
            <a:endParaRPr lang="en-US" dirty="0" smtClean="0">
              <a:solidFill>
                <a:srgbClr val="000000"/>
              </a:solidFill>
              <a:ea typeface="Times New Roman"/>
              <a:cs typeface="Angsana New"/>
            </a:endParaRPr>
          </a:p>
          <a:p>
            <a:pPr>
              <a:lnSpc>
                <a:spcPct val="120000"/>
              </a:lnSpc>
            </a:pPr>
            <a:r>
              <a:rPr lang="el-GR" dirty="0" smtClean="0">
                <a:solidFill>
                  <a:srgbClr val="000000"/>
                </a:solidFill>
                <a:ea typeface="Times New Roman"/>
                <a:cs typeface="Angsana New"/>
              </a:rPr>
              <a:t>Όταν </a:t>
            </a:r>
            <a:r>
              <a:rPr lang="el-GR" dirty="0">
                <a:solidFill>
                  <a:srgbClr val="000000"/>
                </a:solidFill>
                <a:ea typeface="Times New Roman"/>
                <a:cs typeface="Angsana New"/>
              </a:rPr>
              <a:t>έχουμε αύξηση του ΣΟ, έπεται ότι έχουμε ινότροπη ρύθμιση, όποτε δεν έχουμε αύξηση της ΚΣ έπεται ότι έχουμε χρονότροπη </a:t>
            </a:r>
            <a:r>
              <a:rPr lang="el-GR" dirty="0" smtClean="0">
                <a:solidFill>
                  <a:srgbClr val="000000"/>
                </a:solidFill>
                <a:ea typeface="Times New Roman"/>
                <a:cs typeface="Angsana New"/>
              </a:rPr>
              <a:t>ρύθμιση.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4146125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R="0" lvl="0">
              <a:lnSpc>
                <a:spcPct val="115000"/>
              </a:lnSpc>
              <a:spcBef>
                <a:spcPts val="0"/>
              </a:spcBef>
              <a:spcAft>
                <a:spcPts val="1000"/>
              </a:spcAft>
              <a:tabLst>
                <a:tab pos="457200" algn="l"/>
              </a:tabLst>
            </a:pPr>
            <a:r>
              <a:rPr lang="el-GR" sz="3600" b="1" dirty="0">
                <a:solidFill>
                  <a:schemeClr val="tx2"/>
                </a:solidFill>
                <a:ea typeface="Times New Roman"/>
                <a:cs typeface="Times New Roman"/>
              </a:rPr>
              <a:t>Κυκλοφορία του </a:t>
            </a:r>
            <a:r>
              <a:rPr lang="el-GR" sz="3600" b="1" dirty="0" smtClean="0">
                <a:solidFill>
                  <a:schemeClr val="tx2"/>
                </a:solidFill>
                <a:ea typeface="Times New Roman"/>
                <a:cs typeface="Times New Roman"/>
              </a:rPr>
              <a:t>αίματος </a:t>
            </a:r>
            <a:r>
              <a:rPr lang="el-GR" sz="3000" b="0" dirty="0" smtClean="0">
                <a:solidFill>
                  <a:schemeClr val="tx2"/>
                </a:solidFill>
                <a:ea typeface="Times New Roman"/>
                <a:cs typeface="Times New Roman"/>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Στηρίζεται στην υδραυλική ενέργεια. Η υδραυλική ενέργεια είναι το άθροισμα της κινητικής και της δυναμικής ενέργειας. Η κινητική ενέργεια είναι ένα μικρό ποσοστό της υδραυλικής ενέργειας. Η δυναμική ενέργεια είναι το κύριο ποσοστό της υδραυλικής ενέργειας, περιλαμβάνει μέτωπο και κλίση της πίεσης στα αγγεία και είναι και το κύριο ποσοστό της κίνησης. </a:t>
            </a:r>
            <a:endParaRPr lang="el-GR" dirty="0" smtClean="0">
              <a:solidFill>
                <a:srgbClr val="000000"/>
              </a:solidFill>
              <a:ea typeface="Times New Roman"/>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643270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R="0" lvl="0">
              <a:lnSpc>
                <a:spcPct val="115000"/>
              </a:lnSpc>
              <a:spcBef>
                <a:spcPts val="0"/>
              </a:spcBef>
              <a:spcAft>
                <a:spcPts val="1000"/>
              </a:spcAft>
              <a:tabLst>
                <a:tab pos="457200" algn="l"/>
              </a:tabLst>
            </a:pPr>
            <a:r>
              <a:rPr lang="el-GR" sz="3600" b="1" dirty="0">
                <a:solidFill>
                  <a:schemeClr val="tx2"/>
                </a:solidFill>
                <a:ea typeface="Times New Roman"/>
                <a:cs typeface="Times New Roman"/>
              </a:rPr>
              <a:t>Κυκλοφορία του </a:t>
            </a:r>
            <a:r>
              <a:rPr lang="el-GR" sz="3600" b="1" dirty="0" smtClean="0">
                <a:solidFill>
                  <a:schemeClr val="tx2"/>
                </a:solidFill>
                <a:ea typeface="Times New Roman"/>
                <a:cs typeface="Times New Roman"/>
              </a:rPr>
              <a:t>αίματος </a:t>
            </a:r>
            <a:r>
              <a:rPr lang="el-GR" sz="3000" b="0" dirty="0">
                <a:solidFill>
                  <a:schemeClr val="tx2"/>
                </a:solidFill>
                <a:ea typeface="Times New Roman"/>
                <a:cs typeface="Times New Roman"/>
              </a:rPr>
              <a:t>2</a:t>
            </a:r>
            <a:r>
              <a:rPr lang="el-GR" sz="3000" b="0" dirty="0" smtClean="0">
                <a:solidFill>
                  <a:schemeClr val="tx2"/>
                </a:solidFill>
                <a:ea typeface="Times New Roman"/>
                <a:cs typeface="Times New Roman"/>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Στηρίζεται </a:t>
            </a:r>
            <a:r>
              <a:rPr lang="el-GR" dirty="0">
                <a:solidFill>
                  <a:srgbClr val="000000"/>
                </a:solidFill>
                <a:ea typeface="Times New Roman"/>
                <a:cs typeface="Times New Roman"/>
              </a:rPr>
              <a:t>στην αρχή του Bernoulli, δηλαδή όταν η ταχύτητα της ροής αίματος σ’ ένα σημείο είναι ταχύτερη, τότε η πίεση στο απέναντι τοίχωμα είναι χαμηλότερη. Σε κατάκεκλιμένη  θέση, η υδραυλική πίεση είναι η μόνη ασκούμενη πίεση σε κάθε αρτηρία (≈ 90 mmHg). Σε όρθια θέση υπάρχει η υδραυλική πίεση της καρδιάς και η υδροστατική πίεση (από την καρδιά προς τους πόδας= στήλη αίματος). Έτσι η ασκούμενη πίεση επί της ραχιαίας του ποδός αρτηρίας, είναι το άθροισμα υδραυλικής (90 mmHg) και υδροστατικής (90 mmHg) πίεσης, σύνολον 180 mmHg. Υδροστατική είναι η πίεση που ασκείται από ένα στατικό υγρό λόγω βαρύτητας στα τοιχώματα και στον πυθμένα ενός αγγείου-σωλήνα. Στηρίζεται στην αρχή του Pascall και είναι ίση σε όλα τα σημεία ενός οριζόντιου επιπέδου.</a:t>
            </a:r>
            <a:endParaRPr lang="en-US" dirty="0" smtClean="0">
              <a:effectLst/>
              <a:ea typeface="Times New Roman"/>
              <a:cs typeface="Times New Roman"/>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110740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R="0" lvl="0">
              <a:lnSpc>
                <a:spcPct val="115000"/>
              </a:lnSpc>
              <a:spcBef>
                <a:spcPts val="0"/>
              </a:spcBef>
              <a:spcAft>
                <a:spcPts val="1000"/>
              </a:spcAft>
              <a:tabLst>
                <a:tab pos="457200" algn="l"/>
              </a:tabLst>
            </a:pPr>
            <a:r>
              <a:rPr lang="el-GR" b="1" dirty="0">
                <a:solidFill>
                  <a:schemeClr val="tx2"/>
                </a:solidFill>
                <a:ea typeface="Times New Roman"/>
                <a:cs typeface="Times New Roman"/>
              </a:rPr>
              <a:t>Ροή </a:t>
            </a:r>
            <a:r>
              <a:rPr lang="el-GR" b="1" dirty="0" smtClean="0">
                <a:solidFill>
                  <a:schemeClr val="tx2"/>
                </a:solidFill>
                <a:ea typeface="Times New Roman"/>
                <a:cs typeface="Times New Roman"/>
              </a:rPr>
              <a:t>αίματος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Διακρίνουμε όγκο ροής (Q) </a:t>
            </a:r>
            <a:r>
              <a:rPr lang="en-US" dirty="0">
                <a:solidFill>
                  <a:srgbClr val="000000"/>
                </a:solidFill>
                <a:ea typeface="Times New Roman"/>
                <a:cs typeface="Times New Roman"/>
              </a:rPr>
              <a:t>cm</a:t>
            </a:r>
            <a:r>
              <a:rPr lang="el-GR" baseline="30000" dirty="0">
                <a:solidFill>
                  <a:srgbClr val="000000"/>
                </a:solidFill>
                <a:ea typeface="Times New Roman"/>
                <a:cs typeface="Times New Roman"/>
              </a:rPr>
              <a:t>3</a:t>
            </a:r>
            <a:r>
              <a:rPr lang="el-GR" dirty="0">
                <a:solidFill>
                  <a:srgbClr val="000000"/>
                </a:solidFill>
                <a:ea typeface="Times New Roman"/>
                <a:cs typeface="Times New Roman"/>
              </a:rPr>
              <a:t>/sec και ταχύτητα ροής cm/sec. Εξαρτάται από την διαφορά υδραυλικής ενέργειας / πίεσης (ΔΡ)  σε δύο σημεία. Αυτή η διαφορά ΔΡ εξαναγκάζει το υγρό να κινείται, επηρεάζεται δε από τις αντιστάσεις R των αγγείων. Εάν δεν υπάρχει ΔΡ, δεν υπάρχει ροή. Οι αντιστάσεις R είναι παρεμπόδιση στη ροή. Η ταχύτητα όμως της ροής της αορτής, είναι πολύ μεγαλύτερη, ενώ η ταχύτητα ροής των τριχοειδών είναι πολύ μικρότερη, διότι η διάμετρος του συνολικού τριχοειδικού δικτύου είναι 400-800 φορές μεγαλύτερη από εκείνη της αορτής. Σύνδεση εν παραλλήλω παρατηρείται στα μεγάλα αγγειακά δίκτυα με χαμηλή αντίσταση θα έχουν και μεγαλύτερη ροή, άρα η ροή σε κάθε δίκτυο είναι αντιστρόφως ανάλογη της αντίστασης του. </a:t>
            </a:r>
            <a:endParaRPr lang="en-US" dirty="0" smtClean="0">
              <a:effectLst/>
              <a:latin typeface="Times New Roman"/>
              <a:ea typeface="Times New Roman"/>
              <a:cs typeface="Times New Roman"/>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959479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ea typeface="Times New Roman"/>
                <a:cs typeface="Angsana New"/>
              </a:rPr>
              <a:t>Ομαλή </a:t>
            </a:r>
            <a:r>
              <a:rPr lang="el-GR" b="1" dirty="0" smtClean="0">
                <a:solidFill>
                  <a:schemeClr val="tx2"/>
                </a:solidFill>
                <a:ea typeface="Times New Roman"/>
                <a:cs typeface="Angsana New"/>
              </a:rPr>
              <a:t>ροή </a:t>
            </a:r>
            <a:r>
              <a:rPr lang="el-GR" sz="3000" b="0" dirty="0" smtClean="0">
                <a:solidFill>
                  <a:schemeClr val="tx2"/>
                </a:solidFill>
                <a:ea typeface="Times New Roman"/>
                <a:cs typeface="Angsana New"/>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dirty="0"/>
              <a:t>Είναι η κίνηση υγρού σε στοιβάδες χωρίς μίξη. Από τις στοιβάδες, εκείνη που είναι σε επαφή με το τοίχωμα του αγγείου δεν ρέει, η άμεσος υπερκείμενη στοιβάδα, ρέει λίγο, η δε μεσαία ρέει πολύ και εμφανίζει την μέγιστη ταχύτητα. Οι αντιστάσεις εξαρτώνται από </a:t>
            </a:r>
            <a:r>
              <a:rPr lang="el-GR" dirty="0" smtClean="0"/>
              <a:t>την:</a:t>
            </a:r>
            <a:endParaRPr lang="en-US" dirty="0"/>
          </a:p>
          <a:p>
            <a:pPr lvl="1"/>
            <a:r>
              <a:rPr lang="el-GR" dirty="0" smtClean="0"/>
              <a:t>Γλοιότητα</a:t>
            </a:r>
            <a:r>
              <a:rPr lang="el-GR" b="1" dirty="0" smtClean="0"/>
              <a:t> </a:t>
            </a:r>
            <a:r>
              <a:rPr lang="el-GR" dirty="0"/>
              <a:t>του αίματος δηλαδή ένα είδος εσωτερικής τριβής υγρών. Όσο αυξάνεται η γλοιότης αίματος, τόσο αυξάνεται η αντίσταση R και</a:t>
            </a:r>
            <a:endParaRPr lang="en-US" dirty="0"/>
          </a:p>
          <a:p>
            <a:pPr lvl="1"/>
            <a:r>
              <a:rPr lang="el-GR" dirty="0" smtClean="0"/>
              <a:t>Από </a:t>
            </a:r>
            <a:r>
              <a:rPr lang="el-GR" dirty="0"/>
              <a:t>τις διαστάσεις των αγγείων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225685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ea typeface="Times New Roman"/>
                <a:cs typeface="Angsana New"/>
              </a:rPr>
              <a:t>Ομαλή </a:t>
            </a:r>
            <a:r>
              <a:rPr lang="el-GR" b="1" dirty="0" smtClean="0">
                <a:solidFill>
                  <a:schemeClr val="tx2"/>
                </a:solidFill>
                <a:ea typeface="Times New Roman"/>
                <a:cs typeface="Angsana New"/>
              </a:rPr>
              <a:t>ροή </a:t>
            </a:r>
            <a:r>
              <a:rPr lang="el-GR" sz="3000" b="0" dirty="0">
                <a:solidFill>
                  <a:schemeClr val="tx2"/>
                </a:solidFill>
                <a:ea typeface="Times New Roman"/>
                <a:cs typeface="Angsana New"/>
              </a:rPr>
              <a:t>2</a:t>
            </a:r>
            <a:r>
              <a:rPr lang="el-GR" sz="3000" b="0" dirty="0" smtClean="0">
                <a:solidFill>
                  <a:schemeClr val="tx2"/>
                </a:solidFill>
                <a:ea typeface="Times New Roman"/>
                <a:cs typeface="Angsana New"/>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dirty="0" smtClean="0"/>
              <a:t>Η </a:t>
            </a:r>
            <a:r>
              <a:rPr lang="el-GR" dirty="0"/>
              <a:t>ροή είναι ανάλογη του μήκους και αντιστρόφως ανάλογη της ακτίνας του αγγείου (R=8Ln / π r). Διακρίνουμε σύνδεση αντιστάσεων εν σειρά, στις μεγάλες αρτηρίες που γίνονται μικρότερες, μετά αρτηρίδια, μετά τριχοειδή, μετά φλεβίδια, φλέβες και μετά μεγάλες φλέβες. Εκεί η συνολική ροή είναι το άθροισμα των αντιστάσεων, η δε ολική ροή είναι ίδια και σταθερή σε όλο το σύστημα. Η ολική ροή σ’ ένα αγγείο μεταβάλλεται αντιστρόφως ανάλογα με την ολική επιφάνεια της εγκάρσιας διατομής. Στο σημείο εκείνο, η ποσότητα αίματος αορτής και συνόλου τριχοειδών είναι η ίδια. </a:t>
            </a:r>
            <a:endParaRPr lang="en-US" dirty="0"/>
          </a:p>
          <a:p>
            <a:pPr lvl="0"/>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998632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smtClean="0">
                <a:solidFill>
                  <a:schemeClr val="tx2"/>
                </a:solidFill>
              </a:rPr>
              <a:t>Ηλεκτρικές ιδιότητες καρδιακού μυός </a:t>
            </a:r>
            <a:r>
              <a:rPr lang="el-GR" sz="3000" b="0" dirty="0" smtClean="0">
                <a:solidFill>
                  <a:schemeClr val="tx2"/>
                </a:solidFill>
              </a:rPr>
              <a:t>1/2</a:t>
            </a:r>
            <a:endParaRPr lang="el-GR" sz="3000" b="0" dirty="0">
              <a:solidFill>
                <a:schemeClr val="tx2"/>
              </a:solidFill>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435280" cy="5472608"/>
              </a:xfrm>
            </p:spPr>
            <p:txBody>
              <a:bodyPr>
                <a:normAutofit lnSpcReduction="10000"/>
              </a:bodyPr>
              <a:lstStyle/>
              <a:p>
                <a:pPr marL="0" indent="0">
                  <a:lnSpc>
                    <a:spcPct val="115000"/>
                  </a:lnSpc>
                  <a:buNone/>
                </a:pPr>
                <a:r>
                  <a:rPr lang="el-GR" b="1" dirty="0">
                    <a:solidFill>
                      <a:srgbClr val="004A82"/>
                    </a:solidFill>
                  </a:rPr>
                  <a:t>Δυναμικό ηρεμίας και Δυναμικό ενέργειας</a:t>
                </a:r>
              </a:p>
              <a:p>
                <a:pPr>
                  <a:lnSpc>
                    <a:spcPct val="115000"/>
                  </a:lnSpc>
                </a:pPr>
                <a:r>
                  <a:rPr lang="el-GR" dirty="0"/>
                  <a:t>Στο καρδιακό μυ το δυναμικό ηρεμίας είναι </a:t>
                </a:r>
                <a14:m>
                  <m:oMath xmlns:m="http://schemas.openxmlformats.org/officeDocument/2006/math">
                    <m:r>
                      <a:rPr lang="el-GR" i="1" dirty="0" smtClean="0">
                        <a:latin typeface="Cambria Math"/>
                        <a:ea typeface="Cambria Math" panose="02040503050406030204" pitchFamily="18" charset="0"/>
                      </a:rPr>
                      <m:t>≅</m:t>
                    </m:r>
                  </m:oMath>
                </a14:m>
                <a:r>
                  <a:rPr lang="el-GR" dirty="0"/>
                  <a:t> - 90 mV.  Η διέγερση οδηγεί σε δυναμικό ενέργειας που οδηγεί στην σύσπαση.  </a:t>
                </a:r>
              </a:p>
              <a:p>
                <a:pPr>
                  <a:lnSpc>
                    <a:spcPct val="115000"/>
                  </a:lnSpc>
                </a:pPr>
                <a:r>
                  <a:rPr lang="el-GR" dirty="0"/>
                  <a:t>Η εκπόλωση γίνεται γρήγορα, αλλά υπάρχει ένα πλατώ (plateau) πριν η μεμβράνη επανέλθει εν ηρεμία.   </a:t>
                </a:r>
              </a:p>
              <a:p>
                <a:pPr>
                  <a:lnSpc>
                    <a:spcPct val="115000"/>
                  </a:lnSpc>
                </a:pPr>
                <a:r>
                  <a:rPr lang="el-GR" dirty="0"/>
                  <a:t>Η εκπόλωση διαρκεί 2 ms, το πλατώ 200 ms ή και περισσότερο.  </a:t>
                </a:r>
              </a:p>
              <a:p>
                <a:pPr>
                  <a:lnSpc>
                    <a:spcPct val="115000"/>
                  </a:lnSpc>
                </a:pPr>
                <a:r>
                  <a:rPr lang="el-GR" dirty="0"/>
                  <a:t>Έτσι η επαναπόλωση δεν τελειοποιείται πριν γίνει η μισή συστολή.</a:t>
                </a:r>
              </a:p>
              <a:p>
                <a:pPr>
                  <a:lnSpc>
                    <a:spcPct val="115000"/>
                  </a:lnSpc>
                </a:pPr>
                <a:r>
                  <a:rPr lang="el-GR" dirty="0"/>
                  <a:t>Η γρήγορη εκπόλωση όπως και στα νευρικά κύτταρα και τα σκελετικά 4 μυϊκά οφείλεται στο άνοιγμα καναλιών Να+ και είσοδο Να+.  </a:t>
                </a:r>
              </a:p>
              <a:p>
                <a:pPr>
                  <a:lnSpc>
                    <a:spcPct val="115000"/>
                  </a:lnSpc>
                </a:pPr>
                <a:r>
                  <a:rPr lang="el-GR" dirty="0"/>
                  <a:t>Η γρήγορη επαναπόλωση οφείλεται στο κλείσιμο καναλιών Να+ και είσοδο Cl-</a:t>
                </a:r>
                <a:r>
                  <a:rPr lang="el-GR" dirty="0" smtClean="0"/>
                  <a:t>.</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435280" cy="5472608"/>
              </a:xfrm>
              <a:blipFill rotWithShape="1">
                <a:blip r:embed="rId2"/>
                <a:stretch>
                  <a:fillRect l="-867" t="-668"/>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12052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ea typeface="Times New Roman"/>
                <a:cs typeface="Times New Roman"/>
              </a:rPr>
              <a:t>Στροβιλώδης </a:t>
            </a:r>
            <a:r>
              <a:rPr lang="el-GR" b="1" dirty="0" smtClean="0">
                <a:solidFill>
                  <a:schemeClr val="tx2"/>
                </a:solidFill>
                <a:ea typeface="Times New Roman"/>
                <a:cs typeface="Times New Roman"/>
              </a:rPr>
              <a:t>ροή-</a:t>
            </a:r>
            <a:r>
              <a:rPr lang="el-GR" b="1" dirty="0">
                <a:solidFill>
                  <a:schemeClr val="tx2"/>
                </a:solidFill>
                <a:ea typeface="Times New Roman"/>
                <a:cs typeface="Times New Roman"/>
              </a:rPr>
              <a:t> Αγγειακή Τάση (</a:t>
            </a:r>
            <a:r>
              <a:rPr lang="el-GR" b="1" dirty="0" smtClean="0">
                <a:solidFill>
                  <a:schemeClr val="tx2"/>
                </a:solidFill>
                <a:ea typeface="Times New Roman"/>
                <a:cs typeface="Times New Roman"/>
              </a:rPr>
              <a:t>Τ)</a:t>
            </a:r>
            <a:endParaRPr lang="en-US" dirty="0">
              <a:solidFill>
                <a:schemeClr val="tx2"/>
              </a:solidFill>
            </a:endParaRPr>
          </a:p>
        </p:txBody>
      </p:sp>
      <p:sp>
        <p:nvSpPr>
          <p:cNvPr id="3" name="Θέση περιεχομένου 2"/>
          <p:cNvSpPr>
            <a:spLocks noGrp="1"/>
          </p:cNvSpPr>
          <p:nvPr>
            <p:ph idx="1"/>
          </p:nvPr>
        </p:nvSpPr>
        <p:spPr>
          <a:xfrm>
            <a:off x="457200" y="1196752"/>
            <a:ext cx="8291264" cy="5472608"/>
          </a:xfrm>
        </p:spPr>
        <p:txBody>
          <a:bodyPr>
            <a:normAutofit/>
          </a:bodyPr>
          <a:lstStyle/>
          <a:p>
            <a:pPr lvl="0">
              <a:lnSpc>
                <a:spcPct val="115000"/>
              </a:lnSpc>
              <a:spcBef>
                <a:spcPts val="0"/>
              </a:spcBef>
              <a:spcAft>
                <a:spcPts val="1000"/>
              </a:spcAft>
              <a:buFont typeface="Arial"/>
              <a:buChar char="•"/>
              <a:tabLst>
                <a:tab pos="457200" algn="l"/>
              </a:tabLst>
            </a:pPr>
            <a:r>
              <a:rPr lang="el-GR" b="1" dirty="0">
                <a:solidFill>
                  <a:srgbClr val="000000"/>
                </a:solidFill>
                <a:ea typeface="Times New Roman"/>
                <a:cs typeface="Times New Roman"/>
              </a:rPr>
              <a:t>Στροβιλώδης ροή: </a:t>
            </a:r>
            <a:r>
              <a:rPr lang="el-GR" dirty="0">
                <a:solidFill>
                  <a:srgbClr val="000000"/>
                </a:solidFill>
                <a:ea typeface="Times New Roman"/>
                <a:cs typeface="Times New Roman"/>
              </a:rPr>
              <a:t>Είναι η ανώμαλη κίνηση υγρού όπου οι στοιβάδες αρχίζουν και αναμειγνύονται. Κοντά την στροβιλώδη ροή έχουμε αυξημένη κατανάλωση ενέργειας. </a:t>
            </a:r>
            <a:endParaRPr lang="en-US" dirty="0" smtClean="0">
              <a:effectLst/>
              <a:latin typeface="Times New Roman"/>
              <a:ea typeface="Times New Roman"/>
              <a:cs typeface="Times New Roman"/>
            </a:endParaRPr>
          </a:p>
          <a:p>
            <a:pPr lvl="0">
              <a:lnSpc>
                <a:spcPct val="115000"/>
              </a:lnSpc>
              <a:spcBef>
                <a:spcPts val="0"/>
              </a:spcBef>
              <a:spcAft>
                <a:spcPts val="1000"/>
              </a:spcAft>
              <a:buFont typeface="Arial"/>
              <a:buChar char="•"/>
              <a:tabLst>
                <a:tab pos="457200" algn="l"/>
              </a:tabLst>
            </a:pPr>
            <a:r>
              <a:rPr lang="el-GR" b="1" dirty="0">
                <a:solidFill>
                  <a:srgbClr val="000000"/>
                </a:solidFill>
                <a:ea typeface="Times New Roman"/>
                <a:cs typeface="Times New Roman"/>
              </a:rPr>
              <a:t>Αγγειακή Τάση (Τ):  </a:t>
            </a:r>
            <a:r>
              <a:rPr lang="el-GR" dirty="0">
                <a:solidFill>
                  <a:srgbClr val="000000"/>
                </a:solidFill>
                <a:ea typeface="Times New Roman"/>
                <a:cs typeface="Times New Roman"/>
              </a:rPr>
              <a:t>Στο τοίχωμα των αγγείων αναπτύσσεται μία τάση η οποία εξαρτάται:</a:t>
            </a:r>
            <a:endParaRPr lang="en-US" dirty="0" smtClean="0">
              <a:effectLst/>
              <a:latin typeface="Times New Roman"/>
              <a:ea typeface="Times New Roman"/>
              <a:cs typeface="Times New Roman"/>
            </a:endParaRPr>
          </a:p>
          <a:p>
            <a:pPr lvl="1">
              <a:lnSpc>
                <a:spcPct val="115000"/>
              </a:lnSpc>
              <a:spcBef>
                <a:spcPts val="0"/>
              </a:spcBef>
              <a:spcAft>
                <a:spcPts val="1000"/>
              </a:spcAft>
              <a:tabLst>
                <a:tab pos="914400" algn="l"/>
              </a:tabLst>
            </a:pPr>
            <a:r>
              <a:rPr lang="el-GR" dirty="0">
                <a:solidFill>
                  <a:srgbClr val="000000"/>
                </a:solidFill>
                <a:ea typeface="Times New Roman"/>
                <a:cs typeface="Times New Roman"/>
              </a:rPr>
              <a:t>από το πάχος του αγγείου και </a:t>
            </a:r>
            <a:endParaRPr lang="en-US" dirty="0" smtClean="0">
              <a:effectLst/>
              <a:latin typeface="Times New Roman"/>
              <a:ea typeface="Times New Roman"/>
              <a:cs typeface="Times New Roman"/>
            </a:endParaRPr>
          </a:p>
          <a:p>
            <a:pPr lvl="1">
              <a:lnSpc>
                <a:spcPct val="115000"/>
              </a:lnSpc>
              <a:spcBef>
                <a:spcPts val="0"/>
              </a:spcBef>
              <a:spcAft>
                <a:spcPts val="1000"/>
              </a:spcAft>
              <a:tabLst>
                <a:tab pos="914400" algn="l"/>
              </a:tabLst>
            </a:pPr>
            <a:r>
              <a:rPr lang="el-GR" dirty="0">
                <a:solidFill>
                  <a:srgbClr val="000000"/>
                </a:solidFill>
                <a:ea typeface="Times New Roman"/>
                <a:cs typeface="Times New Roman"/>
              </a:rPr>
              <a:t>από τις λείες μυϊκές ίνες του αγγείου. Εκφράζεται σαν διαφορά της πίεσης στο αγγείο επί την ακτίνα αυτού: Τ=ΔΡ r </a:t>
            </a:r>
            <a:endParaRPr lang="en-US" dirty="0" smtClean="0">
              <a:effectLst/>
              <a:latin typeface="Times New Roman"/>
              <a:ea typeface="Times New Roman"/>
              <a:cs typeface="Times New Roman"/>
            </a:endParaRPr>
          </a:p>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Έτσι, είναι εύλογο, ότι στα μεγάλα αγγεία όπου οι πιέσεις είναι μεγάλες, η τάση είναι μεγάλη. Στα μικρότερα δε αγγεία, καθώς μειώνεται και το πάχος του τοιχώματος και η ακτίνα, η τάση θα είναι και μικρότερη</a:t>
            </a:r>
            <a:r>
              <a:rPr lang="el-GR" dirty="0" smtClean="0">
                <a:solidFill>
                  <a:srgbClr val="000000"/>
                </a:solidFill>
                <a:ea typeface="Times New Roman"/>
                <a:cs typeface="Times New Roman"/>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66245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solidFill>
                  <a:srgbClr val="000000"/>
                </a:solidFill>
                <a:ea typeface="Times New Roman"/>
                <a:cs typeface="Angsana New"/>
              </a:rPr>
              <a:t>Είναι </a:t>
            </a:r>
            <a:r>
              <a:rPr lang="el-GR" dirty="0">
                <a:solidFill>
                  <a:srgbClr val="000000"/>
                </a:solidFill>
                <a:ea typeface="Times New Roman"/>
                <a:cs typeface="Angsana New"/>
              </a:rPr>
              <a:t>το 4% της κυκλοφορίας, εξαρτάται από διάφορους φυσικούς παράγοντες όπως οι φυσικές μεταβολές πιέσεων αορτικών αγγείων, από μεταβολικούς παράγοντες όπως η κατανάλωση του Ο2 και από νευροορμονικούς παράγοντες (δηλ. το συμπαθητικό και το παρασυμπαθητικό σύστημα καθώς και από τα επινεφρίδια). Το συμπαθητικό σύστημα εξασκεί άμεση επίδραση μέσω της ΝΑ, τόσο στους α όσο και στους β υποδοχείς</a:t>
            </a:r>
            <a:r>
              <a:rPr lang="el-GR" dirty="0" smtClean="0">
                <a:solidFill>
                  <a:srgbClr val="000000"/>
                </a:solidFill>
                <a:ea typeface="Times New Roman"/>
                <a:cs typeface="Angsana New"/>
              </a:rPr>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6" name="Τίτλος 5"/>
          <p:cNvSpPr>
            <a:spLocks noGrp="1"/>
          </p:cNvSpPr>
          <p:nvPr>
            <p:ph type="title"/>
          </p:nvPr>
        </p:nvSpPr>
        <p:spPr/>
        <p:txBody>
          <a:bodyPr/>
          <a:lstStyle/>
          <a:p>
            <a:r>
              <a:rPr lang="el-GR" dirty="0"/>
              <a:t>Στεφανιαία ροή </a:t>
            </a:r>
            <a:r>
              <a:rPr lang="el-GR" sz="3000" b="0" dirty="0"/>
              <a:t>1/2</a:t>
            </a:r>
          </a:p>
        </p:txBody>
      </p:sp>
    </p:spTree>
    <p:extLst>
      <p:ext uri="{BB962C8B-B14F-4D97-AF65-F5344CB8AC3E}">
        <p14:creationId xmlns:p14="http://schemas.microsoft.com/office/powerpoint/2010/main" val="3426095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solidFill>
                  <a:srgbClr val="000000"/>
                </a:solidFill>
                <a:ea typeface="Times New Roman"/>
                <a:cs typeface="Angsana New"/>
              </a:rPr>
              <a:t>Οι </a:t>
            </a:r>
            <a:r>
              <a:rPr lang="el-GR" dirty="0">
                <a:solidFill>
                  <a:srgbClr val="000000"/>
                </a:solidFill>
                <a:ea typeface="Times New Roman"/>
                <a:cs typeface="Angsana New"/>
              </a:rPr>
              <a:t>α </a:t>
            </a:r>
            <a:r>
              <a:rPr lang="el-GR" dirty="0" smtClean="0">
                <a:solidFill>
                  <a:srgbClr val="000000"/>
                </a:solidFill>
                <a:ea typeface="Times New Roman"/>
                <a:cs typeface="Angsana New"/>
              </a:rPr>
              <a:t>υποδοχείς σχετίζονται </a:t>
            </a:r>
            <a:r>
              <a:rPr lang="el-GR" dirty="0">
                <a:solidFill>
                  <a:srgbClr val="000000"/>
                </a:solidFill>
                <a:ea typeface="Times New Roman"/>
                <a:cs typeface="Angsana New"/>
              </a:rPr>
              <a:t>με σύσπαση των αρτηριών και των φλεβών. </a:t>
            </a:r>
            <a:endParaRPr lang="el-GR" dirty="0" smtClean="0">
              <a:solidFill>
                <a:srgbClr val="000000"/>
              </a:solidFill>
              <a:ea typeface="Times New Roman"/>
              <a:cs typeface="Angsana New"/>
            </a:endParaRPr>
          </a:p>
          <a:p>
            <a:r>
              <a:rPr lang="el-GR" dirty="0" smtClean="0">
                <a:solidFill>
                  <a:srgbClr val="000000"/>
                </a:solidFill>
                <a:ea typeface="Times New Roman"/>
                <a:cs typeface="Angsana New"/>
              </a:rPr>
              <a:t>Οι </a:t>
            </a:r>
            <a:r>
              <a:rPr lang="el-GR" dirty="0">
                <a:solidFill>
                  <a:srgbClr val="000000"/>
                </a:solidFill>
                <a:ea typeface="Times New Roman"/>
                <a:cs typeface="Angsana New"/>
              </a:rPr>
              <a:t>β </a:t>
            </a:r>
            <a:r>
              <a:rPr lang="el-GR" dirty="0" smtClean="0">
                <a:solidFill>
                  <a:srgbClr val="000000"/>
                </a:solidFill>
                <a:ea typeface="Times New Roman"/>
                <a:cs typeface="Angsana New"/>
              </a:rPr>
              <a:t>υποδοχείς σχετίζονται </a:t>
            </a:r>
            <a:r>
              <a:rPr lang="el-GR" dirty="0">
                <a:solidFill>
                  <a:srgbClr val="000000"/>
                </a:solidFill>
                <a:ea typeface="Times New Roman"/>
                <a:cs typeface="Angsana New"/>
              </a:rPr>
              <a:t>τόσο με αύξηση της καρδιακής </a:t>
            </a:r>
            <a:r>
              <a:rPr lang="el-GR" dirty="0" smtClean="0">
                <a:solidFill>
                  <a:srgbClr val="000000"/>
                </a:solidFill>
                <a:ea typeface="Times New Roman"/>
                <a:cs typeface="Angsana New"/>
              </a:rPr>
              <a:t>συχνότητας</a:t>
            </a:r>
            <a:r>
              <a:rPr lang="en-US" dirty="0" smtClean="0">
                <a:solidFill>
                  <a:srgbClr val="000000"/>
                </a:solidFill>
                <a:ea typeface="Times New Roman"/>
                <a:cs typeface="Angsana New"/>
              </a:rPr>
              <a:t> </a:t>
            </a:r>
            <a:r>
              <a:rPr lang="el-GR" dirty="0" smtClean="0">
                <a:solidFill>
                  <a:srgbClr val="000000"/>
                </a:solidFill>
                <a:ea typeface="Times New Roman"/>
                <a:cs typeface="Angsana New"/>
              </a:rPr>
              <a:t>(</a:t>
            </a:r>
            <a:r>
              <a:rPr lang="el-GR" dirty="0">
                <a:solidFill>
                  <a:srgbClr val="000000"/>
                </a:solidFill>
                <a:ea typeface="Times New Roman"/>
                <a:cs typeface="Angsana New"/>
              </a:rPr>
              <a:t>θετική χρονότροπος δράση), όσο και με αύξηση της </a:t>
            </a:r>
            <a:r>
              <a:rPr lang="el-GR" dirty="0" smtClean="0">
                <a:solidFill>
                  <a:srgbClr val="000000"/>
                </a:solidFill>
                <a:ea typeface="Times New Roman"/>
                <a:cs typeface="Angsana New"/>
              </a:rPr>
              <a:t>συσταλτικότητας</a:t>
            </a:r>
            <a:r>
              <a:rPr lang="en-US" dirty="0" smtClean="0">
                <a:solidFill>
                  <a:srgbClr val="000000"/>
                </a:solidFill>
                <a:ea typeface="Times New Roman"/>
                <a:cs typeface="Angsana New"/>
              </a:rPr>
              <a:t> </a:t>
            </a:r>
            <a:r>
              <a:rPr lang="el-GR" dirty="0" smtClean="0">
                <a:solidFill>
                  <a:srgbClr val="000000"/>
                </a:solidFill>
                <a:ea typeface="Times New Roman"/>
                <a:cs typeface="Angsana New"/>
              </a:rPr>
              <a:t>(</a:t>
            </a:r>
            <a:r>
              <a:rPr lang="el-GR" dirty="0">
                <a:solidFill>
                  <a:srgbClr val="000000"/>
                </a:solidFill>
                <a:ea typeface="Times New Roman"/>
                <a:cs typeface="Angsana New"/>
              </a:rPr>
              <a:t>θετική ινότροπος δράση</a:t>
            </a:r>
            <a:r>
              <a:rPr lang="el-GR" dirty="0" smtClean="0">
                <a:solidFill>
                  <a:srgbClr val="000000"/>
                </a:solidFill>
                <a:ea typeface="Times New Roman"/>
                <a:cs typeface="Angsana New"/>
              </a:rPr>
              <a:t>).</a:t>
            </a:r>
          </a:p>
          <a:p>
            <a:r>
              <a:rPr lang="el-GR" dirty="0" smtClean="0">
                <a:solidFill>
                  <a:srgbClr val="000000"/>
                </a:solidFill>
                <a:ea typeface="Times New Roman"/>
                <a:cs typeface="Angsana New"/>
              </a:rPr>
              <a:t>Το </a:t>
            </a:r>
            <a:r>
              <a:rPr lang="el-GR" dirty="0">
                <a:solidFill>
                  <a:srgbClr val="000000"/>
                </a:solidFill>
                <a:ea typeface="Times New Roman"/>
                <a:cs typeface="Angsana New"/>
              </a:rPr>
              <a:t>παρασυμπαθητικό σύστημα μέσω της ακετυλοχογίνης, πιθανώς προκαλεί αγγειοδιαστολή στα στεφανιαία αγγεία. </a:t>
            </a:r>
            <a:endParaRPr lang="el-GR" dirty="0" smtClean="0">
              <a:solidFill>
                <a:srgbClr val="000000"/>
              </a:solidFill>
              <a:ea typeface="Times New Roman"/>
              <a:cs typeface="Angsana New"/>
            </a:endParaRPr>
          </a:p>
          <a:p>
            <a:r>
              <a:rPr lang="el-GR" dirty="0" smtClean="0">
                <a:solidFill>
                  <a:srgbClr val="000000"/>
                </a:solidFill>
                <a:ea typeface="Times New Roman"/>
                <a:cs typeface="Angsana New"/>
              </a:rPr>
              <a:t>Τα </a:t>
            </a:r>
            <a:r>
              <a:rPr lang="el-GR" dirty="0">
                <a:solidFill>
                  <a:srgbClr val="000000"/>
                </a:solidFill>
                <a:ea typeface="Times New Roman"/>
                <a:cs typeface="Angsana New"/>
              </a:rPr>
              <a:t>επινεφρίδια μέσω της Α (αδρεναλίνης) έχουν καθαρή δράση συμπαθητικού στα στεφανιαία </a:t>
            </a:r>
            <a:r>
              <a:rPr lang="el-GR" dirty="0" smtClean="0">
                <a:solidFill>
                  <a:srgbClr val="000000"/>
                </a:solidFill>
                <a:ea typeface="Times New Roman"/>
                <a:cs typeface="Angsana New"/>
              </a:rPr>
              <a:t>αγγεία</a:t>
            </a:r>
            <a:r>
              <a:rPr lang="en-US" dirty="0" smtClean="0">
                <a:solidFill>
                  <a:srgbClr val="000000"/>
                </a:solidFill>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6" name="Τίτλος 5"/>
          <p:cNvSpPr>
            <a:spLocks noGrp="1"/>
          </p:cNvSpPr>
          <p:nvPr>
            <p:ph type="title"/>
          </p:nvPr>
        </p:nvSpPr>
        <p:spPr/>
        <p:txBody>
          <a:bodyPr/>
          <a:lstStyle/>
          <a:p>
            <a:r>
              <a:rPr lang="el-GR" dirty="0"/>
              <a:t>Στεφανιαία ροή </a:t>
            </a:r>
            <a:r>
              <a:rPr lang="el-GR" sz="3000" b="0" dirty="0" smtClean="0"/>
              <a:t>2/2</a:t>
            </a:r>
            <a:endParaRPr lang="el-GR" sz="3000" b="0" dirty="0"/>
          </a:p>
        </p:txBody>
      </p:sp>
    </p:spTree>
    <p:extLst>
      <p:ext uri="{BB962C8B-B14F-4D97-AF65-F5344CB8AC3E}">
        <p14:creationId xmlns:p14="http://schemas.microsoft.com/office/powerpoint/2010/main" val="976922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lvl="0" indent="0">
              <a:lnSpc>
                <a:spcPct val="115000"/>
              </a:lnSpc>
              <a:spcBef>
                <a:spcPts val="0"/>
              </a:spcBef>
              <a:spcAft>
                <a:spcPts val="1000"/>
              </a:spcAft>
              <a:buNone/>
              <a:tabLst>
                <a:tab pos="457200" algn="l"/>
              </a:tabLst>
            </a:pPr>
            <a:r>
              <a:rPr lang="el-GR" dirty="0" smtClean="0">
                <a:solidFill>
                  <a:srgbClr val="000000"/>
                </a:solidFill>
                <a:ea typeface="Times New Roman"/>
                <a:cs typeface="Times New Roman"/>
              </a:rPr>
              <a:t>Είναι </a:t>
            </a:r>
            <a:r>
              <a:rPr lang="el-GR" dirty="0">
                <a:solidFill>
                  <a:srgbClr val="000000"/>
                </a:solidFill>
                <a:ea typeface="Times New Roman"/>
                <a:cs typeface="Times New Roman"/>
              </a:rPr>
              <a:t>η πίεση της αορτής, εξαρτάται από τον συστολικό όγκο αίματος, την διατασιμότητα του τοιχώματος της αορτής, καθώς και από την ταχύτητα διοχέτευσης του αίματος. Στις μεγάλες</a:t>
            </a:r>
            <a:r>
              <a:rPr lang="el-GR" b="1" dirty="0">
                <a:solidFill>
                  <a:srgbClr val="000000"/>
                </a:solidFill>
                <a:ea typeface="Times New Roman"/>
                <a:cs typeface="Times New Roman"/>
              </a:rPr>
              <a:t> </a:t>
            </a:r>
            <a:r>
              <a:rPr lang="el-GR" dirty="0">
                <a:solidFill>
                  <a:srgbClr val="000000"/>
                </a:solidFill>
                <a:ea typeface="Times New Roman"/>
                <a:cs typeface="Times New Roman"/>
              </a:rPr>
              <a:t>αρτηρίες, η ροή είναι σφυγμική. Στις μικρές αρτηρίες, η ροή είναι συνεχής.  </a:t>
            </a:r>
            <a:endParaRPr lang="en-US" dirty="0" smtClean="0">
              <a:solidFill>
                <a:srgbClr val="000000"/>
              </a:solidFill>
              <a:ea typeface="Times New Roman"/>
              <a:cs typeface="Times New Roman"/>
            </a:endParaRPr>
          </a:p>
          <a:p>
            <a:pPr marL="0" lvl="0" indent="0">
              <a:lnSpc>
                <a:spcPct val="115000"/>
              </a:lnSpc>
              <a:spcBef>
                <a:spcPts val="0"/>
              </a:spcBef>
              <a:spcAft>
                <a:spcPts val="1000"/>
              </a:spcAft>
              <a:buNone/>
              <a:tabLst>
                <a:tab pos="457200" algn="l"/>
              </a:tabLst>
            </a:pPr>
            <a:r>
              <a:rPr lang="el-GR" dirty="0" smtClean="0">
                <a:solidFill>
                  <a:srgbClr val="000000"/>
                </a:solidFill>
                <a:ea typeface="Times New Roman"/>
                <a:cs typeface="Times New Roman"/>
              </a:rPr>
              <a:t>Στα </a:t>
            </a:r>
            <a:r>
              <a:rPr lang="el-GR" dirty="0">
                <a:solidFill>
                  <a:srgbClr val="000000"/>
                </a:solidFill>
                <a:ea typeface="Times New Roman"/>
                <a:cs typeface="Times New Roman"/>
              </a:rPr>
              <a:t>τριχοειδή όμως γίνονται ανταλλαγές ουσιών από: </a:t>
            </a:r>
            <a:endParaRPr lang="en-US" dirty="0" smtClean="0">
              <a:effectLst/>
              <a:latin typeface="Times New Roman"/>
              <a:ea typeface="Times New Roman"/>
              <a:cs typeface="Times New Roman"/>
            </a:endParaRPr>
          </a:p>
          <a:p>
            <a:pPr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Τους πόρους, από σχισμές, από διαφυγές και ελλείμματα, </a:t>
            </a:r>
            <a:endParaRPr lang="en-US" dirty="0" smtClean="0">
              <a:effectLst/>
              <a:latin typeface="Times New Roman"/>
              <a:ea typeface="Times New Roman"/>
              <a:cs typeface="Times New Roman"/>
            </a:endParaRPr>
          </a:p>
          <a:p>
            <a:pPr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Κυστίδια, </a:t>
            </a:r>
            <a:endParaRPr lang="en-US" dirty="0" smtClean="0">
              <a:effectLst/>
              <a:latin typeface="Times New Roman"/>
              <a:ea typeface="Times New Roman"/>
              <a:cs typeface="Times New Roman"/>
            </a:endParaRPr>
          </a:p>
          <a:p>
            <a:pPr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Παράθυρα, </a:t>
            </a:r>
            <a:endParaRPr lang="en-US" dirty="0" smtClean="0">
              <a:effectLst/>
              <a:latin typeface="Times New Roman"/>
              <a:ea typeface="Times New Roman"/>
              <a:cs typeface="Times New Roman"/>
            </a:endParaRPr>
          </a:p>
          <a:p>
            <a:pPr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Από κίνηση πήγαινε – </a:t>
            </a:r>
            <a:r>
              <a:rPr lang="el-GR" dirty="0" smtClean="0">
                <a:solidFill>
                  <a:srgbClr val="000000"/>
                </a:solidFill>
                <a:ea typeface="Times New Roman"/>
                <a:cs typeface="Times New Roman"/>
              </a:rPr>
              <a:t>έλα.</a:t>
            </a:r>
            <a:endParaRPr lang="en-US" dirty="0">
              <a:effectLst/>
              <a:latin typeface="Times New Roman"/>
              <a:ea typeface="Times New Roman"/>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
        <p:nvSpPr>
          <p:cNvPr id="5" name="Τίτλος 4"/>
          <p:cNvSpPr>
            <a:spLocks noGrp="1"/>
          </p:cNvSpPr>
          <p:nvPr>
            <p:ph type="title"/>
          </p:nvPr>
        </p:nvSpPr>
        <p:spPr/>
        <p:txBody>
          <a:bodyPr/>
          <a:lstStyle/>
          <a:p>
            <a:r>
              <a:rPr lang="el-GR" dirty="0"/>
              <a:t>Αορτική πίεση</a:t>
            </a:r>
          </a:p>
        </p:txBody>
      </p:sp>
    </p:spTree>
    <p:extLst>
      <p:ext uri="{BB962C8B-B14F-4D97-AF65-F5344CB8AC3E}">
        <p14:creationId xmlns:p14="http://schemas.microsoft.com/office/powerpoint/2010/main" val="402803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solidFill>
                  <a:schemeClr val="tx2"/>
                </a:solidFill>
                <a:ea typeface="Times New Roman"/>
                <a:cs typeface="Times New Roman"/>
              </a:rPr>
              <a:t>Αντίσταση στην Αιματική Ροή</a:t>
            </a:r>
            <a:endParaRPr lang="en-US" sz="3600" dirty="0">
              <a:solidFill>
                <a:schemeClr val="tx2"/>
              </a:solidFill>
            </a:endParaRPr>
          </a:p>
        </p:txBody>
      </p:sp>
      <p:sp>
        <p:nvSpPr>
          <p:cNvPr id="3" name="Θέση περιεχομένου 2"/>
          <p:cNvSpPr>
            <a:spLocks noGrp="1"/>
          </p:cNvSpPr>
          <p:nvPr>
            <p:ph idx="1"/>
          </p:nvPr>
        </p:nvSpPr>
        <p:spPr/>
        <p:txBody>
          <a:bodyPr>
            <a:normAutofit/>
          </a:bodyPr>
          <a:lstStyle/>
          <a:p>
            <a:pPr marL="342900" lvl="1" indent="-342900">
              <a:lnSpc>
                <a:spcPct val="115000"/>
              </a:lnSpc>
              <a:spcBef>
                <a:spcPts val="0"/>
              </a:spcBef>
              <a:spcAft>
                <a:spcPts val="1000"/>
              </a:spcAft>
              <a:buFont typeface="Arial" panose="020B0604020202020204" pitchFamily="34" charset="0"/>
              <a:buChar char="•"/>
              <a:tabLst>
                <a:tab pos="914400" algn="l"/>
              </a:tabLst>
            </a:pPr>
            <a:r>
              <a:rPr lang="el-GR" dirty="0" smtClean="0">
                <a:solidFill>
                  <a:srgbClr val="000000"/>
                </a:solidFill>
                <a:ea typeface="Times New Roman"/>
                <a:cs typeface="Times New Roman"/>
              </a:rPr>
              <a:t>Είναι </a:t>
            </a:r>
            <a:r>
              <a:rPr lang="el-GR" dirty="0">
                <a:solidFill>
                  <a:srgbClr val="000000"/>
                </a:solidFill>
                <a:ea typeface="Times New Roman"/>
                <a:cs typeface="Times New Roman"/>
              </a:rPr>
              <a:t>η παρεμπόδιση της αιματικής ροής σε ένα αγγείο. Η άμεση μέτρησή της είναι αδύνατη και υπολογίζεται από μετρήσεις της αιματικής ροής και της διαφοράς πίεσης στο αγγείο</a:t>
            </a:r>
            <a:r>
              <a:rPr lang="el-GR" dirty="0" smtClean="0">
                <a:solidFill>
                  <a:srgbClr val="000000"/>
                </a:solidFill>
                <a:ea typeface="Times New Roman"/>
                <a:cs typeface="Times New Roman"/>
              </a:rPr>
              <a:t>.</a:t>
            </a:r>
            <a:endParaRPr lang="en-US" dirty="0" smtClean="0">
              <a:solidFill>
                <a:srgbClr val="000000"/>
              </a:solidFill>
              <a:ea typeface="Times New Roman"/>
              <a:cs typeface="Times New Roman"/>
            </a:endParaRPr>
          </a:p>
          <a:p>
            <a:pPr marL="342900" lvl="1" indent="-342900">
              <a:lnSpc>
                <a:spcPct val="115000"/>
              </a:lnSpc>
              <a:spcBef>
                <a:spcPts val="0"/>
              </a:spcBef>
              <a:spcAft>
                <a:spcPts val="1000"/>
              </a:spcAft>
              <a:buFont typeface="Arial" panose="020B0604020202020204" pitchFamily="34" charset="0"/>
              <a:buChar char="•"/>
              <a:tabLst>
                <a:tab pos="914400" algn="l"/>
              </a:tabLst>
            </a:pPr>
            <a:r>
              <a:rPr lang="el-GR" dirty="0" smtClean="0">
                <a:solidFill>
                  <a:srgbClr val="000000"/>
                </a:solidFill>
                <a:ea typeface="Times New Roman"/>
                <a:cs typeface="Times New Roman"/>
              </a:rPr>
              <a:t>Αν </a:t>
            </a:r>
            <a:r>
              <a:rPr lang="el-GR" dirty="0">
                <a:solidFill>
                  <a:srgbClr val="000000"/>
                </a:solidFill>
                <a:ea typeface="Times New Roman"/>
                <a:cs typeface="Times New Roman"/>
              </a:rPr>
              <a:t>η διαφορά πίεσης ανάμεσα σε δύο σημεία του αγγείου είναι 1 mmHg και η ροή είναι 1 ml/sec, τότε, η αντίσταση λέγεται ότι είναι 1 μονάδα περιφερικών αντιστάσεων (1 PRU - 1 Peripheral Resistance Unit</a:t>
            </a:r>
            <a:r>
              <a:rPr lang="el-GR" dirty="0" smtClean="0">
                <a:solidFill>
                  <a:srgbClr val="000000"/>
                </a:solidFill>
                <a:ea typeface="Times New Roman"/>
                <a:cs typeface="Times New Roman"/>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305223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solidFill>
                  <a:schemeClr val="tx2"/>
                </a:solidFill>
                <a:ea typeface="Times New Roman"/>
                <a:cs typeface="Angsana New"/>
              </a:rPr>
              <a:t>Ολικές Περιφερικές Αντιστάσεις</a:t>
            </a:r>
            <a:endParaRPr lang="en-US" sz="3600" dirty="0">
              <a:solidFill>
                <a:schemeClr val="tx2"/>
              </a:solidFill>
            </a:endParaRPr>
          </a:p>
        </p:txBody>
      </p:sp>
      <p:sp>
        <p:nvSpPr>
          <p:cNvPr id="3" name="Θέση περιεχομένου 2"/>
          <p:cNvSpPr>
            <a:spLocks noGrp="1"/>
          </p:cNvSpPr>
          <p:nvPr>
            <p:ph idx="1"/>
          </p:nvPr>
        </p:nvSpPr>
        <p:spPr/>
        <p:txBody>
          <a:bodyPr>
            <a:normAutofit/>
          </a:bodyPr>
          <a:lstStyle/>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ταχύτητα της αιματικής ροής στο κυκλοφορικό σύστημα κάτω από συνθήκες ηρεμίας: ~ 100 ml/sec. Η διαφορά πίεσης από τις αρτηρίες στις φλέβες της συστημικής κυκλοφορίας: 100 mmHg. </a:t>
            </a:r>
            <a:endParaRPr lang="en-US" dirty="0" smtClean="0">
              <a:solidFill>
                <a:srgbClr val="000000"/>
              </a:solidFill>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Οι </a:t>
            </a:r>
            <a:r>
              <a:rPr lang="el-GR" dirty="0">
                <a:solidFill>
                  <a:srgbClr val="000000"/>
                </a:solidFill>
                <a:ea typeface="Times New Roman"/>
                <a:cs typeface="Times New Roman"/>
              </a:rPr>
              <a:t>αντιστάσεις ολόκληρης της συστημικής κυκλοφορίας (ή ολικές περιφερικές αντιστάσεις): ~ 100/100 = 1 PRU (</a:t>
            </a:r>
            <a:r>
              <a:rPr lang="en-US" dirty="0">
                <a:solidFill>
                  <a:srgbClr val="000000"/>
                </a:solidFill>
                <a:ea typeface="Times New Roman"/>
                <a:cs typeface="Times New Roman"/>
              </a:rPr>
              <a:t>peripheral resistance units</a:t>
            </a:r>
            <a:r>
              <a:rPr lang="el-GR" dirty="0">
                <a:solidFill>
                  <a:srgbClr val="000000"/>
                </a:solidFill>
                <a:ea typeface="Times New Roman"/>
                <a:cs typeface="Times New Roman"/>
              </a:rPr>
              <a:t>).  Όταν όλα τα αγγεία συσπώνται έντονα είναι 4 PRU.  Όταν όλα τα αγγεία διασταλούν πολύ είναι 0,2 PRU</a:t>
            </a:r>
            <a:r>
              <a:rPr lang="el-GR" dirty="0" smtClean="0">
                <a:solidFill>
                  <a:srgbClr val="000000"/>
                </a:solidFill>
                <a:ea typeface="Times New Roman"/>
                <a:cs typeface="Times New Roman"/>
              </a:rPr>
              <a:t>.</a:t>
            </a:r>
            <a:endParaRPr lang="en-US" dirty="0" smtClean="0">
              <a:effectLst/>
              <a:latin typeface="Times New Roman"/>
              <a:ea typeface="Times New Roman"/>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017315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457200" marR="0" lvl="1" algn="ctr">
              <a:lnSpc>
                <a:spcPct val="115000"/>
              </a:lnSpc>
              <a:spcBef>
                <a:spcPts val="0"/>
              </a:spcBef>
              <a:spcAft>
                <a:spcPts val="1000"/>
              </a:spcAft>
              <a:tabLst>
                <a:tab pos="914400" algn="l"/>
              </a:tabLst>
            </a:pPr>
            <a:r>
              <a:rPr lang="el-GR" sz="3600" b="1" dirty="0" smtClean="0">
                <a:solidFill>
                  <a:schemeClr val="tx2"/>
                </a:solidFill>
                <a:effectLst/>
                <a:latin typeface="Calibri"/>
                <a:ea typeface="Times New Roman"/>
                <a:cs typeface="Times New Roman"/>
              </a:rPr>
              <a:t>Ολικές Πνευμονικές Αντιστάσεις </a:t>
            </a:r>
            <a:endParaRPr lang="en-US" sz="3600" dirty="0">
              <a:solidFill>
                <a:schemeClr val="tx2"/>
              </a:solidFill>
            </a:endParaRPr>
          </a:p>
        </p:txBody>
      </p:sp>
      <p:sp>
        <p:nvSpPr>
          <p:cNvPr id="3" name="Θέση περιεχομένου 2"/>
          <p:cNvSpPr>
            <a:spLocks noGrp="1"/>
          </p:cNvSpPr>
          <p:nvPr>
            <p:ph idx="1"/>
          </p:nvPr>
        </p:nvSpPr>
        <p:spPr/>
        <p:txBody>
          <a:bodyPr>
            <a:normAutofit/>
          </a:bodyPr>
          <a:lstStyle/>
          <a:p>
            <a:pPr marL="0" lvl="1" indent="0">
              <a:lnSpc>
                <a:spcPct val="115000"/>
              </a:lnSpc>
              <a:spcBef>
                <a:spcPts val="0"/>
              </a:spcBef>
              <a:spcAft>
                <a:spcPts val="1000"/>
              </a:spcAft>
              <a:buNone/>
              <a:tabLst>
                <a:tab pos="914400" algn="l"/>
              </a:tabLst>
            </a:pPr>
            <a:r>
              <a:rPr lang="el-GR" b="1" dirty="0">
                <a:solidFill>
                  <a:srgbClr val="000000"/>
                </a:solidFill>
                <a:ea typeface="Times New Roman"/>
                <a:cs typeface="Times New Roman"/>
              </a:rPr>
              <a:t>Στην πνευμονική κυκλοφορία:</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μέση αρτηριακή πίεση είναι ~ 16 </a:t>
            </a:r>
            <a:r>
              <a:rPr lang="el-GR" dirty="0" smtClean="0">
                <a:solidFill>
                  <a:srgbClr val="000000"/>
                </a:solidFill>
                <a:ea typeface="Times New Roman"/>
                <a:cs typeface="Times New Roman"/>
              </a:rPr>
              <a:t>mmHg</a:t>
            </a:r>
            <a:r>
              <a:rPr lang="el-GR" dirty="0">
                <a:solidFill>
                  <a:srgbClr val="000000"/>
                </a:solidFill>
                <a:ea typeface="Times New Roman"/>
                <a:cs typeface="Times New Roman"/>
              </a:rPr>
              <a:t>.</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μέση πίεση του αριστερού κόλπου είναι ~ 4 </a:t>
            </a:r>
            <a:r>
              <a:rPr lang="el-GR" dirty="0" smtClean="0">
                <a:solidFill>
                  <a:srgbClr val="000000"/>
                </a:solidFill>
                <a:ea typeface="Times New Roman"/>
                <a:cs typeface="Times New Roman"/>
              </a:rPr>
              <a:t>mmHg</a:t>
            </a:r>
            <a:r>
              <a:rPr lang="el-GR" dirty="0">
                <a:solidFill>
                  <a:srgbClr val="000000"/>
                </a:solidFill>
                <a:ea typeface="Times New Roman"/>
                <a:cs typeface="Times New Roman"/>
              </a:rPr>
              <a:t>.</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ΔP = 12 </a:t>
            </a:r>
            <a:r>
              <a:rPr lang="el-GR" dirty="0" smtClean="0">
                <a:solidFill>
                  <a:srgbClr val="000000"/>
                </a:solidFill>
                <a:ea typeface="Times New Roman"/>
                <a:cs typeface="Times New Roman"/>
              </a:rPr>
              <a:t>mmHg</a:t>
            </a:r>
            <a:r>
              <a:rPr lang="el-GR" dirty="0">
                <a:solidFill>
                  <a:srgbClr val="000000"/>
                </a:solidFill>
                <a:ea typeface="Times New Roman"/>
                <a:cs typeface="Times New Roman"/>
              </a:rPr>
              <a:t>.</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Οι ολικές πνευμονικές αντιστάσεις: ~ 12/100 PRU = 0,12 </a:t>
            </a:r>
            <a:r>
              <a:rPr lang="el-GR" dirty="0" smtClean="0">
                <a:solidFill>
                  <a:srgbClr val="000000"/>
                </a:solidFill>
                <a:ea typeface="Times New Roman"/>
                <a:cs typeface="Times New Roman"/>
              </a:rPr>
              <a:t>PRU.</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Σε διάφορες παθολογικές καταστάσεις 1 </a:t>
            </a:r>
            <a:r>
              <a:rPr lang="el-GR" dirty="0" smtClean="0">
                <a:solidFill>
                  <a:srgbClr val="000000"/>
                </a:solidFill>
                <a:ea typeface="Times New Roman"/>
                <a:cs typeface="Times New Roman"/>
              </a:rPr>
              <a:t>PRU.</a:t>
            </a:r>
            <a:endParaRPr lang="en-US" dirty="0" smtClean="0">
              <a:effectLst/>
              <a:latin typeface="Times New Roman"/>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Σε ορισμένες φυσιολογικές καταστάσεις (άσκηση) 0,03 </a:t>
            </a:r>
            <a:r>
              <a:rPr lang="el-GR" dirty="0" smtClean="0">
                <a:solidFill>
                  <a:srgbClr val="000000"/>
                </a:solidFill>
                <a:ea typeface="Times New Roman"/>
                <a:cs typeface="Times New Roman"/>
              </a:rPr>
              <a:t>PRU.</a:t>
            </a:r>
            <a:endParaRPr lang="en-US" dirty="0" smtClean="0">
              <a:effectLst/>
              <a:latin typeface="Times New Roman"/>
              <a:ea typeface="Times New Roman"/>
              <a:cs typeface="Times New Roman"/>
            </a:endParaRPr>
          </a:p>
          <a:p>
            <a:pPr marL="382588" indent="-382588"/>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513364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R="0">
              <a:spcBef>
                <a:spcPts val="0"/>
              </a:spcBef>
              <a:spcAft>
                <a:spcPts val="0"/>
              </a:spcAft>
            </a:pPr>
            <a:r>
              <a:rPr lang="el-GR" sz="2400" b="1" dirty="0">
                <a:solidFill>
                  <a:srgbClr val="000000"/>
                </a:solidFill>
                <a:ea typeface="Times New Roman"/>
                <a:cs typeface="Angsana New"/>
              </a:rPr>
              <a:t>Συστημική Κυκλοφορία</a:t>
            </a:r>
            <a:r>
              <a:rPr lang="el-GR" sz="2400" dirty="0">
                <a:solidFill>
                  <a:srgbClr val="000000"/>
                </a:solidFill>
                <a:ea typeface="Times New Roman"/>
                <a:cs typeface="Angsana New"/>
              </a:rPr>
              <a:t>: το αίμα που διοχετεύεται από την αριστερή κοιλία στο κυκλοφορικό σύστημα κατανέμεται στα διάφορα όργανα (εγκέφαλος, μύες, νεφροί, γαστρεντερικό σύστημα) τα οποία είναι συνδεδεμένα «παράλληλα» και επιστρέφει στην καρδιά μέσω των φλεβών</a:t>
            </a:r>
            <a:r>
              <a:rPr lang="el-GR" sz="2400" dirty="0" smtClean="0">
                <a:solidFill>
                  <a:srgbClr val="000000"/>
                </a:solidFill>
                <a:ea typeface="Times New Roman"/>
                <a:cs typeface="Angsana New"/>
              </a:rPr>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
        <p:nvSpPr>
          <p:cNvPr id="5" name="Τίτλος 4"/>
          <p:cNvSpPr>
            <a:spLocks noGrp="1"/>
          </p:cNvSpPr>
          <p:nvPr>
            <p:ph type="title"/>
          </p:nvPr>
        </p:nvSpPr>
        <p:spPr>
          <a:xfrm>
            <a:off x="0" y="116632"/>
            <a:ext cx="9144000" cy="908720"/>
          </a:xfrm>
        </p:spPr>
        <p:txBody>
          <a:bodyPr>
            <a:normAutofit/>
          </a:bodyPr>
          <a:lstStyle/>
          <a:p>
            <a:r>
              <a:rPr lang="el-GR" dirty="0"/>
              <a:t>Συστημική και Πνευμονική Κυκλοφορία </a:t>
            </a:r>
            <a:r>
              <a:rPr lang="el-GR" sz="3000" b="0" dirty="0" smtClean="0"/>
              <a:t>1/3</a:t>
            </a:r>
            <a:r>
              <a:rPr lang="el-GR" dirty="0" smtClean="0"/>
              <a:t> </a:t>
            </a:r>
            <a:endParaRPr lang="el-GR" dirty="0"/>
          </a:p>
        </p:txBody>
      </p:sp>
    </p:spTree>
    <p:extLst>
      <p:ext uri="{BB962C8B-B14F-4D97-AF65-F5344CB8AC3E}">
        <p14:creationId xmlns:p14="http://schemas.microsoft.com/office/powerpoint/2010/main" val="3827530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Συστημική και Πνευμονική Κυκλοφορία </a:t>
            </a:r>
            <a:r>
              <a:rPr lang="el-GR" sz="3000" b="0" dirty="0" smtClean="0"/>
              <a:t>2/3</a:t>
            </a:r>
            <a:r>
              <a:rPr lang="el-GR" dirty="0" smtClean="0"/>
              <a:t> </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marL="355600" marR="0">
              <a:spcBef>
                <a:spcPts val="0"/>
              </a:spcBef>
              <a:spcAft>
                <a:spcPts val="0"/>
              </a:spcAft>
            </a:pPr>
            <a:r>
              <a:rPr lang="el-GR" sz="2400" b="1" dirty="0">
                <a:solidFill>
                  <a:srgbClr val="000000"/>
                </a:solidFill>
                <a:ea typeface="Times New Roman"/>
                <a:cs typeface="Angsana New"/>
              </a:rPr>
              <a:t>Πνευμονική Κυκλοφορία</a:t>
            </a:r>
            <a:r>
              <a:rPr lang="el-GR" sz="2400" dirty="0">
                <a:solidFill>
                  <a:srgbClr val="000000"/>
                </a:solidFill>
                <a:ea typeface="Times New Roman"/>
                <a:cs typeface="Angsana New"/>
              </a:rPr>
              <a:t>: είναι συνδεδεμένη «σε σειρά» με τη συστημική οπότε ολόκληρος ο όγκος αίματος λαμβάνεται από τη δεξιά κοιλία και διοχετεύεται μέσω της πνευμονικής αρτηρίας στους πνεύμονες απ’ όπου επιστρέφει στην αριστερή καρδιά μέσω της πνευμονικής φλέβας</a:t>
            </a:r>
            <a:r>
              <a:rPr lang="el-GR" sz="2400" dirty="0" smtClean="0">
                <a:solidFill>
                  <a:srgbClr val="000000"/>
                </a:solidFill>
                <a:ea typeface="Times New Roman"/>
                <a:cs typeface="Angsana New"/>
              </a:rPr>
              <a:t>.</a:t>
            </a:r>
            <a:r>
              <a:rPr lang="en-US" sz="2400" dirty="0" smtClean="0">
                <a:solidFill>
                  <a:srgbClr val="000000"/>
                </a:solidFill>
                <a:ea typeface="Times New Roman"/>
                <a:cs typeface="Angsana New"/>
              </a:rPr>
              <a:t> </a:t>
            </a:r>
            <a:r>
              <a:rPr lang="el-GR" sz="2400" dirty="0" smtClean="0">
                <a:solidFill>
                  <a:srgbClr val="000000"/>
                </a:solidFill>
                <a:ea typeface="Times New Roman"/>
                <a:cs typeface="Angsana New"/>
              </a:rPr>
              <a:t>(</a:t>
            </a:r>
            <a:r>
              <a:rPr lang="el-GR" sz="2400" dirty="0">
                <a:solidFill>
                  <a:srgbClr val="000000"/>
                </a:solidFill>
                <a:ea typeface="Times New Roman"/>
                <a:cs typeface="Angsana New"/>
              </a:rPr>
              <a:t>π</a:t>
            </a:r>
            <a:r>
              <a:rPr lang="el-GR" sz="2400" dirty="0" smtClean="0">
                <a:solidFill>
                  <a:srgbClr val="000000"/>
                </a:solidFill>
                <a:ea typeface="Times New Roman"/>
                <a:cs typeface="Angsana New"/>
              </a:rPr>
              <a:t>νευμονική </a:t>
            </a:r>
            <a:r>
              <a:rPr lang="el-GR" sz="2400" dirty="0">
                <a:solidFill>
                  <a:srgbClr val="000000"/>
                </a:solidFill>
                <a:ea typeface="Times New Roman"/>
                <a:cs typeface="Angsana New"/>
              </a:rPr>
              <a:t>αρτηρία-πνεύμονες-ακάθαρτο αίμα, πνευμονική φλέβα- καθαρό αίμα δεξιά καρδιά αριστερή καρδιά. </a:t>
            </a:r>
            <a:endParaRPr lang="el-GR" sz="2400" dirty="0" smtClean="0">
              <a:solidFill>
                <a:srgbClr val="000000"/>
              </a:solidFill>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273897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Συστημική και Πνευμονική Κυκλοφορία </a:t>
            </a:r>
            <a:r>
              <a:rPr lang="el-GR" sz="3000" b="0" dirty="0"/>
              <a:t>3</a:t>
            </a:r>
            <a:r>
              <a:rPr lang="el-GR" sz="3000" b="0" dirty="0" smtClean="0"/>
              <a:t>/3</a:t>
            </a:r>
            <a:r>
              <a:rPr lang="el-GR" dirty="0" smtClean="0"/>
              <a:t> </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marL="355600" marR="0">
              <a:spcAft>
                <a:spcPts val="0"/>
              </a:spcAft>
            </a:pPr>
            <a:r>
              <a:rPr lang="el-GR" dirty="0" smtClean="0">
                <a:solidFill>
                  <a:srgbClr val="000000"/>
                </a:solidFill>
                <a:ea typeface="Times New Roman"/>
                <a:cs typeface="Angsana New"/>
              </a:rPr>
              <a:t>Οι </a:t>
            </a:r>
            <a:r>
              <a:rPr lang="el-GR" dirty="0">
                <a:solidFill>
                  <a:srgbClr val="000000"/>
                </a:solidFill>
                <a:ea typeface="Times New Roman"/>
                <a:cs typeface="Angsana New"/>
              </a:rPr>
              <a:t>αρτηρίες μεταφέρουν το αίμα με μεγάλη πίεση στους ιστούς για αυτό και έχουν ισχυρά αγγειακά τοιχώματα και το αίμα ρέει γρήγορα μέσα σε αυτές. </a:t>
            </a:r>
            <a:endParaRPr lang="el-GR" dirty="0" smtClean="0">
              <a:solidFill>
                <a:srgbClr val="000000"/>
              </a:solidFill>
              <a:ea typeface="Times New Roman"/>
              <a:cs typeface="Angsana New"/>
            </a:endParaRPr>
          </a:p>
          <a:p>
            <a:pPr marL="355600" marR="0">
              <a:spcAft>
                <a:spcPts val="0"/>
              </a:spcAft>
            </a:pPr>
            <a:r>
              <a:rPr lang="el-GR" dirty="0" smtClean="0">
                <a:solidFill>
                  <a:srgbClr val="000000"/>
                </a:solidFill>
                <a:ea typeface="Times New Roman"/>
                <a:cs typeface="Angsana New"/>
              </a:rPr>
              <a:t>Αντίθετα</a:t>
            </a:r>
            <a:r>
              <a:rPr lang="el-GR" dirty="0">
                <a:solidFill>
                  <a:srgbClr val="000000"/>
                </a:solidFill>
                <a:ea typeface="Times New Roman"/>
                <a:cs typeface="Angsana New"/>
              </a:rPr>
              <a:t>, οι φλέβες λειτουργούν ως αγωγοί επαναφοράς του αίματος από τους ιστούς στην καρδιά</a:t>
            </a:r>
            <a:r>
              <a:rPr lang="el-GR" dirty="0" smtClean="0">
                <a:solidFill>
                  <a:srgbClr val="000000"/>
                </a:solidFill>
                <a:ea typeface="Times New Roman"/>
                <a:cs typeface="Angsana New"/>
              </a:rPr>
              <a:t>. Τα </a:t>
            </a:r>
            <a:r>
              <a:rPr lang="el-GR" dirty="0">
                <a:solidFill>
                  <a:srgbClr val="000000"/>
                </a:solidFill>
                <a:ea typeface="Times New Roman"/>
                <a:cs typeface="Angsana New"/>
              </a:rPr>
              <a:t>τοιχώματα των φλεβών είναι λεπτά, επειδή η πίεση μέσα στο φλεβικό σύστημα είναι πολύ χαμηλή. Παρά τη λεπτότητά τους όμως, έχουν ισχυρό μυϊκό χιτώνα και μπορούν να συστέλλονται ή να διευρύνονται για να μπορούν να αποθηκεύουν την περίσσεια του αίματος.</a:t>
            </a:r>
            <a:endParaRPr lang="en-US" dirty="0" smtClean="0">
              <a:effectLst/>
              <a:ea typeface="Times New Roman"/>
              <a:cs typeface="Angsana New"/>
            </a:endParaRPr>
          </a:p>
          <a:p>
            <a:pPr marL="355600"/>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916757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Ηλεκτρικές ιδιότητες καρδιακού μυός </a:t>
            </a:r>
            <a:r>
              <a:rPr lang="en-US" sz="3000" b="0" dirty="0" smtClean="0">
                <a:solidFill>
                  <a:srgbClr val="1F497D"/>
                </a:solidFill>
              </a:rPr>
              <a:t>2</a:t>
            </a:r>
            <a:r>
              <a:rPr lang="el-GR" sz="3000" b="0" dirty="0" smtClean="0">
                <a:solidFill>
                  <a:srgbClr val="1F497D"/>
                </a:solidFill>
              </a:rPr>
              <a:t>/2</a:t>
            </a:r>
            <a:endParaRPr lang="el-GR" b="1" dirty="0">
              <a:solidFill>
                <a:schemeClr val="tx2"/>
              </a:solidFill>
            </a:endParaRPr>
          </a:p>
        </p:txBody>
      </p:sp>
      <p:sp>
        <p:nvSpPr>
          <p:cNvPr id="3" name="Θέση περιεχομένου 2"/>
          <p:cNvSpPr>
            <a:spLocks noGrp="1"/>
          </p:cNvSpPr>
          <p:nvPr>
            <p:ph idx="1"/>
          </p:nvPr>
        </p:nvSpPr>
        <p:spPr/>
        <p:txBody>
          <a:bodyPr>
            <a:normAutofit/>
          </a:bodyPr>
          <a:lstStyle/>
          <a:p>
            <a:pPr hangingPunct="0"/>
            <a:r>
              <a:rPr lang="en-US" dirty="0"/>
              <a:t>To</a:t>
            </a:r>
            <a:r>
              <a:rPr lang="el-GR" dirty="0"/>
              <a:t> πλατώ οφείλεται σε πιο αργό αλλά παρατεταμένο άνοιγμα των καναλιών </a:t>
            </a:r>
            <a:r>
              <a:rPr lang="en-US" dirty="0"/>
              <a:t>Ca</a:t>
            </a:r>
            <a:r>
              <a:rPr lang="el-GR" baseline="30000" dirty="0"/>
              <a:t>++</a:t>
            </a:r>
            <a:r>
              <a:rPr lang="el-GR" dirty="0"/>
              <a:t>.  </a:t>
            </a:r>
          </a:p>
          <a:p>
            <a:pPr hangingPunct="0"/>
            <a:r>
              <a:rPr lang="en-US" dirty="0"/>
              <a:t>H</a:t>
            </a:r>
            <a:r>
              <a:rPr lang="el-GR" dirty="0"/>
              <a:t> δεύτερη (τελική/γρήγορη) επαναπόλωση οφείλεται στο κλείσιμο των καναλιών </a:t>
            </a:r>
            <a:r>
              <a:rPr lang="en-US" dirty="0"/>
              <a:t>Ca</a:t>
            </a:r>
            <a:r>
              <a:rPr lang="el-GR" baseline="30000" dirty="0"/>
              <a:t>++</a:t>
            </a:r>
            <a:r>
              <a:rPr lang="el-GR" dirty="0"/>
              <a:t> και στην δίοδο Κ</a:t>
            </a:r>
            <a:r>
              <a:rPr lang="el-GR" baseline="30000" dirty="0"/>
              <a:t>+</a:t>
            </a:r>
            <a:r>
              <a:rPr lang="el-GR" dirty="0"/>
              <a:t> μέσω καναλιών Κ</a:t>
            </a:r>
            <a:r>
              <a:rPr lang="el-GR" baseline="30000" dirty="0"/>
              <a:t>+</a:t>
            </a:r>
            <a:r>
              <a:rPr lang="el-GR" dirty="0"/>
              <a:t>.  </a:t>
            </a:r>
          </a:p>
          <a:p>
            <a:pPr hangingPunct="0"/>
            <a:r>
              <a:rPr lang="el-GR" dirty="0"/>
              <a:t>Έτσι επανέρχεται το δυναμικό ενέργειας στην βασική γραμμή.  </a:t>
            </a:r>
          </a:p>
          <a:p>
            <a:pPr hangingPunct="0"/>
            <a:r>
              <a:rPr lang="el-GR" dirty="0"/>
              <a:t>Υπάρχουν 8 είδη καναλιών Κ</a:t>
            </a:r>
            <a:r>
              <a:rPr lang="el-GR" baseline="30000" dirty="0"/>
              <a:t>+</a:t>
            </a:r>
            <a:r>
              <a:rPr lang="el-GR" dirty="0"/>
              <a:t> στην καρδιά. </a:t>
            </a:r>
          </a:p>
          <a:p>
            <a:pPr lvl="0" hangingPunct="0"/>
            <a:r>
              <a:rPr lang="el-GR" dirty="0"/>
              <a:t>Στην καρδιά ο χρόνος επαναπόλωσης </a:t>
            </a:r>
            <a:r>
              <a:rPr lang="el-GR" dirty="0">
                <a:sym typeface="Symbol"/>
              </a:rPr>
              <a:t></a:t>
            </a:r>
            <a:r>
              <a:rPr lang="el-GR" dirty="0"/>
              <a:t> όσο </a:t>
            </a:r>
            <a:r>
              <a:rPr lang="el-GR" dirty="0">
                <a:sym typeface="Symbol"/>
              </a:rPr>
              <a:t></a:t>
            </a:r>
            <a:r>
              <a:rPr lang="el-GR" dirty="0"/>
              <a:t> η καρδιακή συχνότητα.  </a:t>
            </a:r>
          </a:p>
          <a:p>
            <a:pPr lvl="0" hangingPunct="0"/>
            <a:r>
              <a:rPr lang="el-GR" dirty="0"/>
              <a:t>Το δυναμικό ενέργειας διαρκεί 0.25΄΄ όταν ο ρυθμός 75/</a:t>
            </a:r>
            <a:r>
              <a:rPr lang="en-US" dirty="0"/>
              <a:t>min</a:t>
            </a:r>
            <a:r>
              <a:rPr lang="el-GR" dirty="0"/>
              <a:t>, αλλά 0.15΄΄ όταν ο ρυθμός είναι 200/</a:t>
            </a:r>
            <a:r>
              <a:rPr lang="en-US" dirty="0"/>
              <a:t>min</a:t>
            </a:r>
            <a:r>
              <a:rPr lang="el-GR" dirty="0"/>
              <a:t>.</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005479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dirty="0">
                <a:solidFill>
                  <a:schemeClr val="tx2"/>
                </a:solidFill>
              </a:rPr>
              <a:t>Συσταλτικότητα της καρδιάς-αιματική ροή </a:t>
            </a:r>
            <a:r>
              <a:rPr lang="el-GR" sz="3000" b="0" dirty="0" smtClean="0">
                <a:solidFill>
                  <a:schemeClr val="tx2"/>
                </a:solidFill>
              </a:rPr>
              <a:t>1/2</a:t>
            </a:r>
            <a:endParaRPr lang="el-GR" sz="3000" b="0"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pic>
        <p:nvPicPr>
          <p:cNvPr id="1026" name="Picture 2" descr="File:Circulation of Blood Through the He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052736"/>
            <a:ext cx="6912768" cy="54438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259632" y="6499138"/>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Circulation of Blood Through the </a:t>
            </a:r>
            <a:r>
              <a:rPr lang="en-US" sz="1200" dirty="0" smtClean="0">
                <a:solidFill>
                  <a:prstClr val="black"/>
                </a:solidFill>
                <a:latin typeface="Calibri"/>
                <a:hlinkClick r:id="rId4"/>
              </a:rPr>
              <a:t>Heart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Emilyguitar (page does not exist)"/>
              </a:rPr>
              <a:t>Emilyguitar</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010477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Συσταλτικότητα της καρδιάς-αιματική ροή </a:t>
            </a:r>
            <a:r>
              <a:rPr lang="el-GR" sz="3000" b="0" dirty="0">
                <a:solidFill>
                  <a:srgbClr val="1F497D"/>
                </a:solidFill>
              </a:rPr>
              <a:t>2</a:t>
            </a:r>
            <a:r>
              <a:rPr lang="el-GR" sz="3000" b="0" dirty="0" smtClean="0">
                <a:solidFill>
                  <a:srgbClr val="1F497D"/>
                </a:solidFill>
              </a:rPr>
              <a:t>/2</a:t>
            </a:r>
            <a:endParaRPr lang="el-GR" sz="3600"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pic>
        <p:nvPicPr>
          <p:cNvPr id="2050" name="Picture 2" descr="File:ECG Principle fast.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806" y="1136812"/>
            <a:ext cx="5000625"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103742" y="6516764"/>
            <a:ext cx="676875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ECG Principle </a:t>
            </a:r>
            <a:r>
              <a:rPr lang="en-US" sz="1200" dirty="0" smtClean="0">
                <a:solidFill>
                  <a:prstClr val="black"/>
                </a:solidFill>
                <a:latin typeface="Calibri"/>
                <a:hlinkClick r:id="rId4"/>
              </a:rPr>
              <a:t>fast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Kalumet"/>
              </a:rPr>
              <a:t>Kalumet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831320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dirty="0" smtClean="0">
                <a:solidFill>
                  <a:schemeClr val="tx2"/>
                </a:solidFill>
              </a:rPr>
              <a:t>Σφυγμός</a:t>
            </a:r>
            <a:endParaRPr lang="en-US" sz="4000" b="1" dirty="0">
              <a:solidFill>
                <a:schemeClr val="tx2"/>
              </a:solidFill>
            </a:endParaRPr>
          </a:p>
        </p:txBody>
      </p:sp>
      <p:sp>
        <p:nvSpPr>
          <p:cNvPr id="3" name="Θέση περιεχομένου 2"/>
          <p:cNvSpPr>
            <a:spLocks noGrp="1"/>
          </p:cNvSpPr>
          <p:nvPr>
            <p:ph idx="1"/>
          </p:nvPr>
        </p:nvSpPr>
        <p:spPr>
          <a:xfrm>
            <a:off x="457200" y="1196752"/>
            <a:ext cx="8363272" cy="5328592"/>
          </a:xfrm>
        </p:spPr>
        <p:txBody>
          <a:bodyPr>
            <a:noAutofit/>
          </a:bodyPr>
          <a:lstStyle/>
          <a:p>
            <a:pPr marL="382588" lvl="1">
              <a:lnSpc>
                <a:spcPct val="115000"/>
              </a:lnSpc>
              <a:spcBef>
                <a:spcPts val="0"/>
              </a:spcBef>
              <a:spcAft>
                <a:spcPts val="1000"/>
              </a:spcAft>
              <a:buFont typeface="Arial"/>
              <a:buChar char="•"/>
              <a:tabLst>
                <a:tab pos="914400" algn="l"/>
              </a:tabLst>
            </a:pPr>
            <a:r>
              <a:rPr lang="el-GR" dirty="0">
                <a:solidFill>
                  <a:srgbClr val="000000"/>
                </a:solidFill>
                <a:ea typeface="Times New Roman"/>
                <a:cs typeface="Times New Roman"/>
              </a:rPr>
              <a:t>Στην συστολή, η πίεση του αίματος στην αορτή αυξάνει και το τοίχωμα της διατείνεται. Όταν η αορτική βαλβίδα κλείσει, ο τοίχωμα της αορτής επανέρχεται και η διάταση του μεταδίδεται στο </a:t>
            </a:r>
            <a:r>
              <a:rPr lang="el-GR" dirty="0" smtClean="0">
                <a:solidFill>
                  <a:srgbClr val="000000"/>
                </a:solidFill>
                <a:ea typeface="Times New Roman"/>
                <a:cs typeface="Times New Roman"/>
              </a:rPr>
              <a:t>προκείμενο </a:t>
            </a:r>
            <a:r>
              <a:rPr lang="el-GR" dirty="0">
                <a:solidFill>
                  <a:srgbClr val="000000"/>
                </a:solidFill>
                <a:ea typeface="Times New Roman"/>
                <a:cs typeface="Times New Roman"/>
              </a:rPr>
              <a:t>κομμάτι, τμήμα της αορτής κ.ο.κ. Η αύξηση της πίεσης και η διάταση του τοιχώματος μεταφέρονται τάχιστα κατά μήκος των αρτηριών σαν ένα κύμα που ονομάζεται αρτηριακός  σφυγμός. </a:t>
            </a:r>
            <a:endParaRPr lang="el-GR" dirty="0" smtClean="0">
              <a:solidFill>
                <a:srgbClr val="000000"/>
              </a:solidFill>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Ο </a:t>
            </a:r>
            <a:r>
              <a:rPr lang="el-GR" dirty="0">
                <a:solidFill>
                  <a:srgbClr val="000000"/>
                </a:solidFill>
                <a:ea typeface="Times New Roman"/>
                <a:cs typeface="Times New Roman"/>
              </a:rPr>
              <a:t>αρτηριακός σφυγμός ψηλαφάται εύκολα σε μία επιπολής αρτηρία. Αυτό που ψηλαφάται είναι η διάταση και η πίεση του τοιχώματος της αορτής (ταχύτητα U=6-9 m / sec). Η μέγιστη τιμή είναι η συστολική και η ελάχιστη η διαστολική αρτηριακή πίεση. </a:t>
            </a:r>
            <a:endParaRPr lang="el-GR" dirty="0" smtClean="0">
              <a:solidFill>
                <a:srgbClr val="000000"/>
              </a:solidFill>
              <a:ea typeface="Times New Roman"/>
              <a:cs typeface="Times New Roman"/>
            </a:endParaRPr>
          </a:p>
          <a:p>
            <a:pPr marL="382588" lvl="1">
              <a:lnSpc>
                <a:spcPct val="115000"/>
              </a:lnSpc>
              <a:spcBef>
                <a:spcPts val="0"/>
              </a:spcBef>
              <a:spcAft>
                <a:spcPts val="1000"/>
              </a:spcAft>
              <a:buFont typeface="Arial"/>
              <a:buChar char="•"/>
              <a:tabLst>
                <a:tab pos="914400" algn="l"/>
              </a:tabLst>
            </a:pPr>
            <a:r>
              <a:rPr lang="el-GR" dirty="0" smtClean="0">
                <a:solidFill>
                  <a:srgbClr val="000000"/>
                </a:solidFill>
                <a:ea typeface="Times New Roman"/>
                <a:cs typeface="Times New Roman"/>
              </a:rPr>
              <a:t>Η διαφορά </a:t>
            </a:r>
            <a:r>
              <a:rPr lang="el-GR" dirty="0">
                <a:solidFill>
                  <a:srgbClr val="000000"/>
                </a:solidFill>
                <a:ea typeface="Times New Roman"/>
                <a:cs typeface="Times New Roman"/>
              </a:rPr>
              <a:t>τους είναι η πίεση σφυγμών. (P: ανιόν σκέλος, ανάκροτο κύμα, ταχεία διέλευση αίματος. D: κατερχόμενο δίκροτο κύμα, χάλαση της κοιλίας</a:t>
            </a:r>
            <a:r>
              <a:rPr lang="el-GR" dirty="0" smtClean="0">
                <a:solidFill>
                  <a:srgbClr val="000000"/>
                </a:solidFill>
                <a:ea typeface="Times New Roman"/>
                <a:cs typeface="Times New Roman"/>
              </a:rPr>
              <a:t>).</a:t>
            </a:r>
            <a:endParaRPr lang="en-US" dirty="0" smtClean="0">
              <a:effectLst/>
              <a:latin typeface="Times New Roman"/>
              <a:ea typeface="Times New Roman"/>
              <a:cs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5574778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363272" cy="5472608"/>
          </a:xfrm>
        </p:spPr>
        <p:txBody>
          <a:bodyPr>
            <a:noAutofit/>
          </a:bodyPr>
          <a:lstStyle/>
          <a:p>
            <a:pPr>
              <a:lnSpc>
                <a:spcPct val="108000"/>
              </a:lnSpc>
              <a:spcBef>
                <a:spcPts val="900"/>
              </a:spcBef>
            </a:pPr>
            <a:r>
              <a:rPr lang="el-GR" kern="1800" dirty="0">
                <a:solidFill>
                  <a:srgbClr val="000000"/>
                </a:solidFill>
                <a:ea typeface="Times New Roman"/>
                <a:cs typeface="Tahoma"/>
              </a:rPr>
              <a:t>T</a:t>
            </a:r>
            <a:r>
              <a:rPr lang="en-US" kern="1800" dirty="0">
                <a:solidFill>
                  <a:srgbClr val="000000"/>
                </a:solidFill>
                <a:ea typeface="Times New Roman"/>
                <a:cs typeface="Tahoma"/>
              </a:rPr>
              <a:t>o</a:t>
            </a:r>
            <a:r>
              <a:rPr lang="el-GR" kern="1800" dirty="0">
                <a:solidFill>
                  <a:srgbClr val="000000"/>
                </a:solidFill>
                <a:ea typeface="Times New Roman"/>
                <a:cs typeface="Tahoma"/>
              </a:rPr>
              <a:t> ηλεκτροκαρδιογράφημα (ΗΚΓ) είναι μία εξέταση με την οποία καταγράφεται η ηλεκτρική δραστηριότητα της καρδιάς. </a:t>
            </a:r>
            <a:endParaRPr lang="el-GR" kern="1800" dirty="0" smtClean="0">
              <a:solidFill>
                <a:srgbClr val="000000"/>
              </a:solidFill>
              <a:ea typeface="Times New Roman"/>
              <a:cs typeface="Tahoma"/>
            </a:endParaRPr>
          </a:p>
          <a:p>
            <a:pPr>
              <a:lnSpc>
                <a:spcPct val="108000"/>
              </a:lnSpc>
              <a:spcBef>
                <a:spcPts val="900"/>
              </a:spcBef>
            </a:pPr>
            <a:r>
              <a:rPr lang="el-GR" kern="1800" dirty="0" smtClean="0">
                <a:solidFill>
                  <a:srgbClr val="000000"/>
                </a:solidFill>
                <a:ea typeface="Times New Roman"/>
                <a:cs typeface="Tahoma"/>
              </a:rPr>
              <a:t>Με </a:t>
            </a:r>
            <a:r>
              <a:rPr lang="el-GR" kern="1800" dirty="0">
                <a:solidFill>
                  <a:srgbClr val="000000"/>
                </a:solidFill>
                <a:ea typeface="Times New Roman"/>
                <a:cs typeface="Tahoma"/>
              </a:rPr>
              <a:t>το ΗΚΓ ελέγχεται ο ρυθμός και η κανονικότητα των καρδιακών παλμών και η ύπαρξη ή όχι διαταραχής της καρδιακής λειτουργίας. Αποτελεί την κύρια εξέταση για τη διάγνωση εμφράγματος ή αρρυθμιών. </a:t>
            </a:r>
            <a:endParaRPr lang="el-GR" kern="1800" dirty="0" smtClean="0">
              <a:solidFill>
                <a:srgbClr val="000000"/>
              </a:solidFill>
              <a:ea typeface="Times New Roman"/>
              <a:cs typeface="Tahoma"/>
            </a:endParaRPr>
          </a:p>
          <a:p>
            <a:pPr>
              <a:lnSpc>
                <a:spcPct val="108000"/>
              </a:lnSpc>
              <a:spcBef>
                <a:spcPts val="900"/>
              </a:spcBef>
            </a:pPr>
            <a:r>
              <a:rPr lang="el-GR" kern="1800" dirty="0" smtClean="0">
                <a:solidFill>
                  <a:srgbClr val="000000"/>
                </a:solidFill>
                <a:ea typeface="Times New Roman"/>
                <a:cs typeface="Tahoma"/>
              </a:rPr>
              <a:t>Το </a:t>
            </a:r>
            <a:r>
              <a:rPr lang="el-GR" kern="1800" dirty="0">
                <a:solidFill>
                  <a:srgbClr val="000000"/>
                </a:solidFill>
                <a:ea typeface="Times New Roman"/>
                <a:cs typeface="Tahoma"/>
              </a:rPr>
              <a:t>ΗΚΓ πραγματοποιείται με τη βοήθεια ενός ειδικού οργάνου, του ηλεκτροκαρδιογράφου. Ο εξεταζόμενος ξαπλώνει σε ύπτια θέση και τα ηλεκτρόδια του ηλεκτροκαρδιογράφου τοποθετούνται σε συγκεκριμένα σημεία πάνω στο στήθος του. Τα ηλεκτρόδια καταγράφουν την ηλεκτρική δραστηριότητα της καρδιάς σε κάθε καρδιακή συστολή. Οι πληροφορίες αυτές μεταφέρονται στον ηλεκτροκαρδιογράφο ο οποίος τις επεξεργάζεται και τις καταγράφει σε ένα ειδικό χαρτί.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
        <p:nvSpPr>
          <p:cNvPr id="5" name="Τίτλος 4"/>
          <p:cNvSpPr>
            <a:spLocks noGrp="1"/>
          </p:cNvSpPr>
          <p:nvPr>
            <p:ph type="title"/>
          </p:nvPr>
        </p:nvSpPr>
        <p:spPr/>
        <p:txBody>
          <a:bodyPr/>
          <a:lstStyle/>
          <a:p>
            <a:r>
              <a:rPr lang="el-GR" dirty="0"/>
              <a:t>Ηλεκτροκαρδιογράφημα (ΗΚΓ) </a:t>
            </a:r>
            <a:r>
              <a:rPr lang="el-GR" sz="3000" b="0" dirty="0" smtClean="0"/>
              <a:t>1/4</a:t>
            </a:r>
            <a:endParaRPr lang="el-GR" sz="3000" b="0" dirty="0"/>
          </a:p>
        </p:txBody>
      </p:sp>
    </p:spTree>
    <p:extLst>
      <p:ext uri="{BB962C8B-B14F-4D97-AF65-F5344CB8AC3E}">
        <p14:creationId xmlns:p14="http://schemas.microsoft.com/office/powerpoint/2010/main" val="3753303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Ηλεκτροκαρδιογράφημα (ΗΚΓ) </a:t>
            </a:r>
            <a:r>
              <a:rPr lang="el-GR" sz="3000" b="0" dirty="0" smtClean="0"/>
              <a:t>2/4</a:t>
            </a:r>
            <a:endParaRPr lang="en-US" dirty="0"/>
          </a:p>
        </p:txBody>
      </p:sp>
      <p:sp>
        <p:nvSpPr>
          <p:cNvPr id="3" name="Θέση περιεχομένου 2"/>
          <p:cNvSpPr>
            <a:spLocks noGrp="1"/>
          </p:cNvSpPr>
          <p:nvPr>
            <p:ph idx="1"/>
          </p:nvPr>
        </p:nvSpPr>
        <p:spPr>
          <a:xfrm>
            <a:off x="457200" y="1196752"/>
            <a:ext cx="8363272" cy="5544616"/>
          </a:xfrm>
        </p:spPr>
        <p:txBody>
          <a:bodyPr>
            <a:normAutofit/>
          </a:bodyPr>
          <a:lstStyle/>
          <a:p>
            <a:pPr marL="457200" marR="0">
              <a:spcBef>
                <a:spcPts val="900"/>
              </a:spcBef>
              <a:spcAft>
                <a:spcPts val="0"/>
              </a:spcAft>
            </a:pPr>
            <a:r>
              <a:rPr lang="el-GR" kern="1800" dirty="0">
                <a:solidFill>
                  <a:srgbClr val="000000"/>
                </a:solidFill>
                <a:ea typeface="Times New Roman"/>
                <a:cs typeface="Tahoma"/>
              </a:rPr>
              <a:t>Έτσι λαμβάνεται μια γραφική αναπαράσταση της καρδιακής λειτουργίας. Πρόκειται για μια ασφαλή, ανώδυνη και αναίμακτη εξέταση η οποία διαρκεί 5-10 λεπτά της ώρας. </a:t>
            </a:r>
            <a:endParaRPr lang="el-GR" kern="1800" dirty="0" smtClean="0">
              <a:solidFill>
                <a:srgbClr val="000000"/>
              </a:solidFill>
              <a:ea typeface="Times New Roman"/>
              <a:cs typeface="Tahoma"/>
            </a:endParaRPr>
          </a:p>
          <a:p>
            <a:pPr marL="457200" marR="0">
              <a:spcBef>
                <a:spcPts val="900"/>
              </a:spcBef>
              <a:spcAft>
                <a:spcPts val="0"/>
              </a:spcAft>
            </a:pPr>
            <a:r>
              <a:rPr lang="el-GR" kern="1800" dirty="0" smtClean="0">
                <a:solidFill>
                  <a:srgbClr val="000000"/>
                </a:solidFill>
                <a:ea typeface="Times New Roman"/>
                <a:cs typeface="Tahoma"/>
              </a:rPr>
              <a:t>Το </a:t>
            </a:r>
            <a:r>
              <a:rPr lang="el-GR" kern="1800" dirty="0">
                <a:solidFill>
                  <a:srgbClr val="000000"/>
                </a:solidFill>
                <a:ea typeface="Times New Roman"/>
                <a:cs typeface="Tahoma"/>
              </a:rPr>
              <a:t>ηλεκτροκαρδιογράφημα αποτελεί εξέταση εκλογής στην περίπτωση που ένα άτομο εμφανίσει συμπτώματα, όπως πόνο στο στήθος ή αίσθημα παλμών και ταχυκαρδίες προκειμένου να διαγνωσθεί η ύπαρξη εμφράγματος μυοκαρδίου ή αρρυθμιών. Επίσης, ενδείκνυται σε άτομα που παίρνουν φάρμακα που μπορεί να επηρεάσουν τη φυσιολογική λειτουργία της καρδιάς. </a:t>
            </a:r>
            <a:endParaRPr lang="el-GR" kern="1800" dirty="0" smtClean="0">
              <a:solidFill>
                <a:srgbClr val="000000"/>
              </a:solidFill>
              <a:ea typeface="Times New Roman"/>
              <a:cs typeface="Tahoma"/>
            </a:endParaRPr>
          </a:p>
          <a:p>
            <a:pPr marL="457200" marR="0">
              <a:spcBef>
                <a:spcPts val="900"/>
              </a:spcBef>
              <a:spcAft>
                <a:spcPts val="0"/>
              </a:spcAft>
            </a:pPr>
            <a:r>
              <a:rPr lang="el-GR" kern="1800" dirty="0" smtClean="0">
                <a:solidFill>
                  <a:srgbClr val="000000"/>
                </a:solidFill>
                <a:ea typeface="Times New Roman"/>
                <a:cs typeface="Tahoma"/>
              </a:rPr>
              <a:t>Τέλος</a:t>
            </a:r>
            <a:r>
              <a:rPr lang="el-GR" kern="1800" dirty="0">
                <a:solidFill>
                  <a:srgbClr val="000000"/>
                </a:solidFill>
                <a:ea typeface="Times New Roman"/>
                <a:cs typeface="Tahoma"/>
              </a:rPr>
              <a:t>, συνιστάται να γίνεται κάθε ένα έως τρία χρόνια στα άτομα άνω των 40 ετών που πάσχουν από καρδιακή νόσο ή που εμφανίζουν παράγοντες κινδύνου για ανάπτυξη καρδιακής νόσου, όπως υψηλές τιμές χοληστερόλης, διαβήτη ή υπέρταση</a:t>
            </a:r>
            <a:r>
              <a:rPr lang="el-GR" kern="1800" dirty="0" smtClean="0">
                <a:solidFill>
                  <a:srgbClr val="000000"/>
                </a:solidFill>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33011102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Ηλεκτροκαρδιογράφημα (ΗΚΓ) </a:t>
            </a:r>
            <a:r>
              <a:rPr lang="el-GR" sz="3000" b="0" dirty="0" smtClean="0"/>
              <a:t>3/4</a:t>
            </a:r>
            <a:endParaRPr lang="en-US" dirty="0"/>
          </a:p>
        </p:txBody>
      </p:sp>
      <p:sp>
        <p:nvSpPr>
          <p:cNvPr id="3" name="Θέση περιεχομένου 2"/>
          <p:cNvSpPr>
            <a:spLocks noGrp="1"/>
          </p:cNvSpPr>
          <p:nvPr>
            <p:ph idx="1"/>
          </p:nvPr>
        </p:nvSpPr>
        <p:spPr/>
        <p:txBody>
          <a:bodyPr>
            <a:normAutofit/>
          </a:bodyPr>
          <a:lstStyle/>
          <a:p>
            <a:r>
              <a:rPr lang="el-GR" kern="1800" dirty="0">
                <a:solidFill>
                  <a:srgbClr val="000000"/>
                </a:solidFill>
                <a:ea typeface="Times New Roman"/>
                <a:cs typeface="Tahoma"/>
              </a:rPr>
              <a:t>Το φυσιολογικό </a:t>
            </a:r>
            <a:r>
              <a:rPr lang="el-GR" kern="1800" dirty="0" smtClean="0">
                <a:solidFill>
                  <a:srgbClr val="000000"/>
                </a:solidFill>
                <a:ea typeface="Times New Roman"/>
                <a:cs typeface="Tahoma"/>
              </a:rPr>
              <a:t>ηλεκτροκαρδιογράφημα </a:t>
            </a:r>
            <a:r>
              <a:rPr lang="el-GR" kern="1800" dirty="0">
                <a:solidFill>
                  <a:srgbClr val="000000"/>
                </a:solidFill>
                <a:ea typeface="Times New Roman"/>
                <a:cs typeface="Tahoma"/>
              </a:rPr>
              <a:t>αποτελείται από ένα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a:t>
            </a:r>
            <a:r>
              <a:rPr lang="el-GR" kern="1800" dirty="0" smtClean="0">
                <a:solidFill>
                  <a:srgbClr val="000000"/>
                </a:solidFill>
                <a:ea typeface="Times New Roman"/>
                <a:cs typeface="Tahoma"/>
              </a:rPr>
              <a:t>κύμα</a:t>
            </a:r>
            <a:r>
              <a:rPr lang="el-GR" kern="1800" dirty="0">
                <a:solidFill>
                  <a:srgbClr val="000000"/>
                </a:solidFill>
                <a:ea typeface="Times New Roman"/>
                <a:cs typeface="Tahoma"/>
              </a:rPr>
              <a:t>) Ρ, ένα «</a:t>
            </a:r>
            <a:r>
              <a:rPr lang="el-GR" kern="1800" dirty="0" smtClean="0">
                <a:solidFill>
                  <a:srgbClr val="000000"/>
                </a:solidFill>
                <a:ea typeface="Times New Roman"/>
                <a:cs typeface="Tahoma"/>
              </a:rPr>
              <a:t>σύμπλεγμα</a:t>
            </a:r>
            <a:r>
              <a:rPr lang="el-GR" kern="1800" dirty="0">
                <a:solidFill>
                  <a:srgbClr val="000000"/>
                </a:solidFill>
                <a:ea typeface="Times New Roman"/>
                <a:cs typeface="Tahoma"/>
              </a:rPr>
              <a:t>» QRS και ένα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Τ. </a:t>
            </a:r>
            <a:endParaRPr lang="el-GR" kern="1800" dirty="0" smtClean="0">
              <a:solidFill>
                <a:srgbClr val="000000"/>
              </a:solidFill>
              <a:ea typeface="Times New Roman"/>
              <a:cs typeface="Tahoma"/>
            </a:endParaRPr>
          </a:p>
          <a:p>
            <a:r>
              <a:rPr lang="el-GR" kern="1800" dirty="0" smtClean="0">
                <a:solidFill>
                  <a:srgbClr val="000000"/>
                </a:solidFill>
                <a:ea typeface="Times New Roman"/>
                <a:cs typeface="Tahoma"/>
              </a:rPr>
              <a:t>Το κύμα </a:t>
            </a:r>
            <a:r>
              <a:rPr lang="el-GR" kern="1800" dirty="0">
                <a:solidFill>
                  <a:srgbClr val="000000"/>
                </a:solidFill>
                <a:ea typeface="Times New Roman"/>
                <a:cs typeface="Tahoma"/>
              </a:rPr>
              <a:t>P προκαλείται από την επέκταση της εκπόλωσης στο </a:t>
            </a:r>
            <a:r>
              <a:rPr lang="el-GR" kern="1800" dirty="0" smtClean="0">
                <a:solidFill>
                  <a:srgbClr val="000000"/>
                </a:solidFill>
                <a:ea typeface="Times New Roman"/>
                <a:cs typeface="Tahoma"/>
              </a:rPr>
              <a:t>μυοκάρδιο </a:t>
            </a:r>
            <a:r>
              <a:rPr lang="el-GR" kern="1800" dirty="0">
                <a:solidFill>
                  <a:srgbClr val="000000"/>
                </a:solidFill>
                <a:ea typeface="Times New Roman"/>
                <a:cs typeface="Tahoma"/>
              </a:rPr>
              <a:t>των κόλπων, η οποία ακολουθείται από τη συστολή των κόλπων, </a:t>
            </a:r>
            <a:r>
              <a:rPr lang="el-GR" kern="1800" dirty="0" smtClean="0">
                <a:solidFill>
                  <a:srgbClr val="000000"/>
                </a:solidFill>
                <a:ea typeface="Times New Roman"/>
                <a:cs typeface="Tahoma"/>
              </a:rPr>
              <a:t>με αποτέλεσμα </a:t>
            </a:r>
            <a:r>
              <a:rPr lang="el-GR" kern="1800" dirty="0">
                <a:solidFill>
                  <a:srgbClr val="000000"/>
                </a:solidFill>
                <a:ea typeface="Times New Roman"/>
                <a:cs typeface="Tahoma"/>
              </a:rPr>
              <a:t>την ελαφρά ανύψωση της </a:t>
            </a:r>
            <a:r>
              <a:rPr lang="el-GR" kern="1800" dirty="0" smtClean="0">
                <a:solidFill>
                  <a:srgbClr val="000000"/>
                </a:solidFill>
                <a:ea typeface="Times New Roman"/>
                <a:cs typeface="Tahoma"/>
              </a:rPr>
              <a:t>καμπύλης </a:t>
            </a:r>
            <a:r>
              <a:rPr lang="el-GR" kern="1800" dirty="0">
                <a:solidFill>
                  <a:srgbClr val="000000"/>
                </a:solidFill>
                <a:ea typeface="Times New Roman"/>
                <a:cs typeface="Tahoma"/>
              </a:rPr>
              <a:t>της ενδοκολπικής πίεσης, </a:t>
            </a:r>
            <a:r>
              <a:rPr lang="el-GR" kern="1800" dirty="0" smtClean="0">
                <a:solidFill>
                  <a:srgbClr val="000000"/>
                </a:solidFill>
                <a:ea typeface="Times New Roman"/>
                <a:cs typeface="Tahoma"/>
              </a:rPr>
              <a:t>αμέσως μετά </a:t>
            </a:r>
            <a:r>
              <a:rPr lang="el-GR" kern="1800" dirty="0">
                <a:solidFill>
                  <a:srgbClr val="000000"/>
                </a:solidFill>
                <a:ea typeface="Times New Roman"/>
                <a:cs typeface="Tahoma"/>
              </a:rPr>
              <a:t>το </a:t>
            </a:r>
            <a:r>
              <a:rPr lang="el-GR" kern="1800" dirty="0" smtClean="0">
                <a:solidFill>
                  <a:srgbClr val="000000"/>
                </a:solidFill>
                <a:ea typeface="Times New Roman"/>
                <a:cs typeface="Tahoma"/>
              </a:rPr>
              <a:t>κύμα </a:t>
            </a:r>
            <a:r>
              <a:rPr lang="el-GR" kern="1800" dirty="0">
                <a:solidFill>
                  <a:srgbClr val="000000"/>
                </a:solidFill>
                <a:ea typeface="Times New Roman"/>
                <a:cs typeface="Tahoma"/>
              </a:rPr>
              <a:t>P. </a:t>
            </a:r>
            <a:r>
              <a:rPr lang="el-GR" kern="1800" dirty="0" smtClean="0">
                <a:solidFill>
                  <a:srgbClr val="000000"/>
                </a:solidFill>
                <a:ea typeface="Times New Roman"/>
                <a:cs typeface="Tahoma"/>
              </a:rPr>
              <a:t>Μετά </a:t>
            </a:r>
            <a:r>
              <a:rPr lang="el-GR" kern="1800" dirty="0">
                <a:solidFill>
                  <a:srgbClr val="000000"/>
                </a:solidFill>
                <a:ea typeface="Times New Roman"/>
                <a:cs typeface="Tahoma"/>
              </a:rPr>
              <a:t>από 0,16 sec περίπου από την έναρξη του </a:t>
            </a:r>
            <a:r>
              <a:rPr lang="el-GR" kern="1800" dirty="0" smtClean="0">
                <a:solidFill>
                  <a:srgbClr val="000000"/>
                </a:solidFill>
                <a:ea typeface="Times New Roman"/>
                <a:cs typeface="Tahoma"/>
              </a:rPr>
              <a:t>κύματος </a:t>
            </a:r>
            <a:r>
              <a:rPr lang="el-GR" kern="1800" dirty="0">
                <a:solidFill>
                  <a:srgbClr val="000000"/>
                </a:solidFill>
                <a:ea typeface="Times New Roman"/>
                <a:cs typeface="Tahoma"/>
              </a:rPr>
              <a:t>P </a:t>
            </a:r>
            <a:r>
              <a:rPr lang="el-GR" kern="1800" dirty="0" smtClean="0">
                <a:solidFill>
                  <a:srgbClr val="000000"/>
                </a:solidFill>
                <a:ea typeface="Times New Roman"/>
                <a:cs typeface="Tahoma"/>
              </a:rPr>
              <a:t>εμφανίζεται </a:t>
            </a:r>
            <a:r>
              <a:rPr lang="el-GR" kern="1800" dirty="0">
                <a:solidFill>
                  <a:srgbClr val="000000"/>
                </a:solidFill>
                <a:ea typeface="Times New Roman"/>
                <a:cs typeface="Tahoma"/>
              </a:rPr>
              <a:t>το </a:t>
            </a:r>
            <a:r>
              <a:rPr lang="el-GR" kern="1800" dirty="0" smtClean="0">
                <a:solidFill>
                  <a:srgbClr val="000000"/>
                </a:solidFill>
                <a:ea typeface="Times New Roman"/>
                <a:cs typeface="Tahoma"/>
              </a:rPr>
              <a:t>σύμπλεγμα </a:t>
            </a:r>
            <a:r>
              <a:rPr lang="el-GR" kern="1800" dirty="0">
                <a:solidFill>
                  <a:srgbClr val="000000"/>
                </a:solidFill>
                <a:ea typeface="Times New Roman"/>
                <a:cs typeface="Tahoma"/>
              </a:rPr>
              <a:t>QRS, το οποίο συνήθως αποτελείται από τρία διαφορετικά </a:t>
            </a:r>
            <a:r>
              <a:rPr lang="el-GR" kern="1800" dirty="0" smtClean="0">
                <a:solidFill>
                  <a:srgbClr val="000000"/>
                </a:solidFill>
                <a:ea typeface="Times New Roman"/>
                <a:cs typeface="Tahoma"/>
              </a:rPr>
              <a:t>επάρματα</a:t>
            </a:r>
            <a:r>
              <a:rPr lang="el-GR" kern="1800" dirty="0">
                <a:solidFill>
                  <a:srgbClr val="000000"/>
                </a:solidFill>
                <a:ea typeface="Times New Roman"/>
                <a:cs typeface="Tahoma"/>
              </a:rPr>
              <a:t>,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Q,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R και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S, και οφείλονται στην εκπόλωση των κοιλιών, η οποία προκαλεί την έναρξη της συστολής των κοιλιών και την ανιούσα φορά της ενδοκοιλιακής πίεσης.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176707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Ηλεκτροκαρδιογράφημα (ΗΚΓ) </a:t>
            </a:r>
            <a:r>
              <a:rPr lang="el-GR" sz="3000" b="0" dirty="0" smtClean="0"/>
              <a:t>4/4</a:t>
            </a:r>
            <a:endParaRPr lang="en-US" dirty="0"/>
          </a:p>
        </p:txBody>
      </p:sp>
      <p:sp>
        <p:nvSpPr>
          <p:cNvPr id="3" name="Θέση περιεχομένου 2"/>
          <p:cNvSpPr>
            <a:spLocks noGrp="1"/>
          </p:cNvSpPr>
          <p:nvPr>
            <p:ph idx="1"/>
          </p:nvPr>
        </p:nvSpPr>
        <p:spPr>
          <a:xfrm>
            <a:off x="457200" y="1196752"/>
            <a:ext cx="8435280" cy="5328592"/>
          </a:xfrm>
        </p:spPr>
        <p:txBody>
          <a:bodyPr>
            <a:normAutofit/>
          </a:bodyPr>
          <a:lstStyle/>
          <a:p>
            <a:r>
              <a:rPr lang="el-GR" kern="1800" dirty="0">
                <a:solidFill>
                  <a:srgbClr val="000000"/>
                </a:solidFill>
                <a:ea typeface="Times New Roman"/>
                <a:cs typeface="Tahoma"/>
              </a:rPr>
              <a:t>Έτσι, το </a:t>
            </a:r>
            <a:r>
              <a:rPr lang="el-GR" kern="1800" dirty="0" smtClean="0">
                <a:solidFill>
                  <a:srgbClr val="000000"/>
                </a:solidFill>
                <a:ea typeface="Times New Roman"/>
                <a:cs typeface="Tahoma"/>
              </a:rPr>
              <a:t>σύμπλεγμα </a:t>
            </a:r>
            <a:r>
              <a:rPr lang="el-GR" kern="1800" dirty="0">
                <a:solidFill>
                  <a:srgbClr val="000000"/>
                </a:solidFill>
                <a:ea typeface="Times New Roman"/>
                <a:cs typeface="Tahoma"/>
              </a:rPr>
              <a:t>QRS αρχίζει ελάχιστο χρόνο πριν από τη συστολή των κοιλιών. Κατά συνέπεια, τόσο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Ρ, όσο και τα </a:t>
            </a:r>
            <a:r>
              <a:rPr lang="el-GR" kern="1800" dirty="0" smtClean="0">
                <a:solidFill>
                  <a:srgbClr val="000000"/>
                </a:solidFill>
                <a:ea typeface="Times New Roman"/>
                <a:cs typeface="Tahoma"/>
              </a:rPr>
              <a:t>επάρματα </a:t>
            </a:r>
            <a:r>
              <a:rPr lang="el-GR" kern="1800" dirty="0">
                <a:solidFill>
                  <a:srgbClr val="000000"/>
                </a:solidFill>
                <a:ea typeface="Times New Roman"/>
                <a:cs typeface="Tahoma"/>
              </a:rPr>
              <a:t>που αποτελούν το </a:t>
            </a:r>
            <a:r>
              <a:rPr lang="el-GR" kern="1800" dirty="0" smtClean="0">
                <a:solidFill>
                  <a:srgbClr val="000000"/>
                </a:solidFill>
                <a:ea typeface="Times New Roman"/>
                <a:cs typeface="Tahoma"/>
              </a:rPr>
              <a:t>σύμπλεγμα </a:t>
            </a:r>
            <a:r>
              <a:rPr lang="el-GR" kern="1800" dirty="0">
                <a:solidFill>
                  <a:srgbClr val="000000"/>
                </a:solidFill>
                <a:ea typeface="Times New Roman"/>
                <a:cs typeface="Tahoma"/>
              </a:rPr>
              <a:t>QRS, είναι </a:t>
            </a:r>
            <a:r>
              <a:rPr lang="el-GR" kern="1800" dirty="0" smtClean="0">
                <a:solidFill>
                  <a:srgbClr val="000000"/>
                </a:solidFill>
                <a:ea typeface="Times New Roman"/>
                <a:cs typeface="Tahoma"/>
              </a:rPr>
              <a:t>επάρματα </a:t>
            </a:r>
            <a:r>
              <a:rPr lang="el-GR" kern="1800" dirty="0">
                <a:solidFill>
                  <a:srgbClr val="000000"/>
                </a:solidFill>
                <a:ea typeface="Times New Roman"/>
                <a:cs typeface="Tahoma"/>
              </a:rPr>
              <a:t>εκπόλωσης.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Τ προκαλείται από ηλεκτρικά </a:t>
            </a:r>
            <a:r>
              <a:rPr lang="el-GR" kern="1800" dirty="0" smtClean="0">
                <a:solidFill>
                  <a:srgbClr val="000000"/>
                </a:solidFill>
                <a:ea typeface="Times New Roman"/>
                <a:cs typeface="Tahoma"/>
              </a:rPr>
              <a:t>ρεύματα </a:t>
            </a:r>
            <a:r>
              <a:rPr lang="el-GR" kern="1800" dirty="0">
                <a:solidFill>
                  <a:srgbClr val="000000"/>
                </a:solidFill>
                <a:ea typeface="Times New Roman"/>
                <a:cs typeface="Tahoma"/>
              </a:rPr>
              <a:t>τα οποία παράγονται κατά την ανάνηψη των κοιλιών από την κατάσταση της εκπόλωσης. Η διεργασία αυτή επιτελείται στο </a:t>
            </a:r>
            <a:r>
              <a:rPr lang="el-GR" kern="1800" dirty="0" smtClean="0">
                <a:solidFill>
                  <a:srgbClr val="000000"/>
                </a:solidFill>
                <a:ea typeface="Times New Roman"/>
                <a:cs typeface="Tahoma"/>
              </a:rPr>
              <a:t>μυοκάρδιο </a:t>
            </a:r>
            <a:r>
              <a:rPr lang="el-GR" kern="1800" dirty="0">
                <a:solidFill>
                  <a:srgbClr val="000000"/>
                </a:solidFill>
                <a:ea typeface="Times New Roman"/>
                <a:cs typeface="Tahoma"/>
              </a:rPr>
              <a:t>των κοιλιών 0,25 ως 0,35 sec </a:t>
            </a:r>
            <a:r>
              <a:rPr lang="el-GR" kern="1800" dirty="0" smtClean="0">
                <a:solidFill>
                  <a:srgbClr val="000000"/>
                </a:solidFill>
                <a:ea typeface="Times New Roman"/>
                <a:cs typeface="Tahoma"/>
              </a:rPr>
              <a:t>μετά </a:t>
            </a:r>
            <a:r>
              <a:rPr lang="el-GR" kern="1800" dirty="0">
                <a:solidFill>
                  <a:srgbClr val="000000"/>
                </a:solidFill>
                <a:ea typeface="Times New Roman"/>
                <a:cs typeface="Tahoma"/>
              </a:rPr>
              <a:t>την εκπόλωση, αυτό δε το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χαρακτηρίζεται ως </a:t>
            </a:r>
            <a:r>
              <a:rPr lang="el-GR" kern="1800" dirty="0" smtClean="0">
                <a:solidFill>
                  <a:srgbClr val="000000"/>
                </a:solidFill>
                <a:ea typeface="Times New Roman"/>
                <a:cs typeface="Tahoma"/>
              </a:rPr>
              <a:t>έπαρμα </a:t>
            </a:r>
            <a:r>
              <a:rPr lang="el-GR" kern="1800" dirty="0">
                <a:solidFill>
                  <a:srgbClr val="000000"/>
                </a:solidFill>
                <a:ea typeface="Times New Roman"/>
                <a:cs typeface="Tahoma"/>
              </a:rPr>
              <a:t>επαναπόλωσης. </a:t>
            </a:r>
            <a:r>
              <a:rPr lang="el-GR" kern="1800" dirty="0" smtClean="0">
                <a:solidFill>
                  <a:srgbClr val="000000"/>
                </a:solidFill>
                <a:ea typeface="Times New Roman"/>
                <a:cs typeface="Tahoma"/>
              </a:rPr>
              <a:t>Μετά </a:t>
            </a:r>
            <a:r>
              <a:rPr lang="el-GR" kern="1800" dirty="0">
                <a:solidFill>
                  <a:srgbClr val="000000"/>
                </a:solidFill>
                <a:ea typeface="Times New Roman"/>
                <a:cs typeface="Tahoma"/>
              </a:rPr>
              <a:t>την επαναπόλωση επικρατεί ηλεκτρική </a:t>
            </a:r>
            <a:r>
              <a:rPr lang="el-GR" kern="1800" dirty="0" smtClean="0">
                <a:solidFill>
                  <a:srgbClr val="000000"/>
                </a:solidFill>
                <a:ea typeface="Times New Roman"/>
                <a:cs typeface="Tahoma"/>
              </a:rPr>
              <a:t>ηρεμία </a:t>
            </a:r>
            <a:r>
              <a:rPr lang="el-GR" kern="1800" dirty="0">
                <a:solidFill>
                  <a:srgbClr val="000000"/>
                </a:solidFill>
                <a:ea typeface="Times New Roman"/>
                <a:cs typeface="Tahoma"/>
              </a:rPr>
              <a:t>και στον ηλεκτροκαρδιογράφο καταγράφεται η ισοηλεκτρική </a:t>
            </a:r>
            <a:r>
              <a:rPr lang="el-GR" kern="1800" dirty="0" smtClean="0">
                <a:solidFill>
                  <a:srgbClr val="000000"/>
                </a:solidFill>
                <a:ea typeface="Times New Roman"/>
                <a:cs typeface="Tahoma"/>
              </a:rPr>
              <a:t>γραμμή </a:t>
            </a:r>
            <a:r>
              <a:rPr lang="el-GR" kern="1800" dirty="0">
                <a:solidFill>
                  <a:srgbClr val="000000"/>
                </a:solidFill>
                <a:ea typeface="Times New Roman"/>
                <a:cs typeface="Tahoma"/>
              </a:rPr>
              <a:t>Τ-P, </a:t>
            </a:r>
            <a:r>
              <a:rPr lang="el-GR" kern="1800" dirty="0" smtClean="0">
                <a:solidFill>
                  <a:srgbClr val="000000"/>
                </a:solidFill>
                <a:ea typeface="Times New Roman"/>
                <a:cs typeface="Tahoma"/>
              </a:rPr>
              <a:t>μέχρι </a:t>
            </a:r>
            <a:r>
              <a:rPr lang="el-GR" kern="1800" dirty="0">
                <a:solidFill>
                  <a:srgbClr val="000000"/>
                </a:solidFill>
                <a:ea typeface="Times New Roman"/>
                <a:cs typeface="Tahoma"/>
              </a:rPr>
              <a:t>δηλαδή την </a:t>
            </a:r>
            <a:r>
              <a:rPr lang="el-GR" kern="1800" dirty="0" smtClean="0">
                <a:solidFill>
                  <a:srgbClr val="000000"/>
                </a:solidFill>
                <a:ea typeface="Times New Roman"/>
                <a:cs typeface="Tahoma"/>
              </a:rPr>
              <a:t>επόμενη </a:t>
            </a:r>
            <a:r>
              <a:rPr lang="el-GR" kern="1800" dirty="0">
                <a:solidFill>
                  <a:srgbClr val="000000"/>
                </a:solidFill>
                <a:ea typeface="Times New Roman"/>
                <a:cs typeface="Tahoma"/>
              </a:rPr>
              <a:t>κολπική διέγερση. </a:t>
            </a:r>
            <a:r>
              <a:rPr lang="el-GR" kern="1800" dirty="0" smtClean="0">
                <a:solidFill>
                  <a:srgbClr val="000000"/>
                </a:solidFill>
                <a:ea typeface="Times New Roman"/>
                <a:cs typeface="Tahoma"/>
              </a:rPr>
              <a:t>Συνεπώς</a:t>
            </a:r>
            <a:r>
              <a:rPr lang="el-GR" kern="1800" dirty="0">
                <a:solidFill>
                  <a:srgbClr val="000000"/>
                </a:solidFill>
                <a:ea typeface="Times New Roman"/>
                <a:cs typeface="Tahoma"/>
              </a:rPr>
              <a:t>, το </a:t>
            </a:r>
            <a:r>
              <a:rPr lang="el-GR" kern="1800" dirty="0" smtClean="0">
                <a:solidFill>
                  <a:srgbClr val="000000"/>
                </a:solidFill>
                <a:ea typeface="Times New Roman"/>
                <a:cs typeface="Tahoma"/>
              </a:rPr>
              <a:t>ηλεκτροκαρδιογράφημα </a:t>
            </a:r>
            <a:r>
              <a:rPr lang="el-GR" kern="1800" dirty="0">
                <a:solidFill>
                  <a:srgbClr val="000000"/>
                </a:solidFill>
                <a:ea typeface="Times New Roman"/>
                <a:cs typeface="Tahoma"/>
              </a:rPr>
              <a:t>αποτελείται τόσο από </a:t>
            </a:r>
            <a:r>
              <a:rPr lang="el-GR" kern="1800" dirty="0" smtClean="0">
                <a:solidFill>
                  <a:srgbClr val="000000"/>
                </a:solidFill>
                <a:ea typeface="Times New Roman"/>
                <a:cs typeface="Tahoma"/>
              </a:rPr>
              <a:t>επάρματα </a:t>
            </a:r>
            <a:r>
              <a:rPr lang="el-GR" kern="1800" dirty="0">
                <a:solidFill>
                  <a:srgbClr val="000000"/>
                </a:solidFill>
                <a:ea typeface="Times New Roman"/>
                <a:cs typeface="Tahoma"/>
              </a:rPr>
              <a:t>εκπόλωσης, όσο και από </a:t>
            </a:r>
            <a:r>
              <a:rPr lang="el-GR" kern="1800" dirty="0" smtClean="0">
                <a:solidFill>
                  <a:srgbClr val="000000"/>
                </a:solidFill>
                <a:ea typeface="Times New Roman"/>
                <a:cs typeface="Tahoma"/>
              </a:rPr>
              <a:t>επάρματα </a:t>
            </a:r>
            <a:r>
              <a:rPr lang="el-GR" kern="1800" dirty="0">
                <a:solidFill>
                  <a:srgbClr val="000000"/>
                </a:solidFill>
                <a:ea typeface="Times New Roman"/>
                <a:cs typeface="Tahoma"/>
              </a:rPr>
              <a:t>επαναπόλωσης. </a:t>
            </a:r>
            <a:endParaRPr lang="en-US" dirty="0" smtClean="0">
              <a:effectLst/>
              <a:latin typeface="Times New Roman"/>
              <a:ea typeface="Times New Roman"/>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471303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dirty="0" smtClean="0">
                <a:solidFill>
                  <a:schemeClr val="tx2"/>
                </a:solidFill>
              </a:rPr>
              <a:t>Φυσιολογικό καρδιογράφημα</a:t>
            </a:r>
            <a:endParaRPr lang="en-US" sz="4000"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pic>
        <p:nvPicPr>
          <p:cNvPr id="1026" name="Picture 2" descr="File:SinusRhythmLabel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4896544" cy="48321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258641" y="6267211"/>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SinusRhythmLabels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Atom cz"/>
              </a:rPr>
              <a:t>Atom cz</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010366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
        <p:nvSpPr>
          <p:cNvPr id="5" name="Θέση περιεχομένου 4"/>
          <p:cNvSpPr>
            <a:spLocks noGrp="1"/>
          </p:cNvSpPr>
          <p:nvPr>
            <p:ph idx="1"/>
          </p:nvPr>
        </p:nvSpPr>
        <p:spPr/>
        <p:txBody>
          <a:bodyPr>
            <a:noAutofit/>
          </a:bodyPr>
          <a:lstStyle/>
          <a:p>
            <a:r>
              <a:rPr lang="el-GR" dirty="0"/>
              <a:t>Η αρτηριακή πίεση καταγράφεται με δύο αριθμούς, π.χ. 150/95. Ο μεγαλύτερος αριθμός είναι η «συστολική» πίεση που είναι γνωστή ως «μεγάλη » πίεση και ο μικρότερος η «διαστολική» ή «μικρή» πίεση. Συστολική είναι η πίεση που ασκείται στις αρτηρίες όταν η καρδιά συσπάται για να προωθήσει το αίμα μέσω των αρτηριών προς τα όργανα του σώματος και διαστολική όταν η καρδιά χαλαρώνει για να δεχθεί νέο αίμα</a:t>
            </a:r>
            <a:r>
              <a:rPr lang="el-GR" dirty="0" smtClean="0"/>
              <a:t>.</a:t>
            </a:r>
            <a:endParaRPr lang="el-GR" dirty="0"/>
          </a:p>
        </p:txBody>
      </p:sp>
      <p:sp>
        <p:nvSpPr>
          <p:cNvPr id="6" name="Τίτλος 5"/>
          <p:cNvSpPr>
            <a:spLocks noGrp="1"/>
          </p:cNvSpPr>
          <p:nvPr>
            <p:ph type="title"/>
          </p:nvPr>
        </p:nvSpPr>
        <p:spPr/>
        <p:txBody>
          <a:bodyPr/>
          <a:lstStyle/>
          <a:p>
            <a:r>
              <a:rPr lang="el-GR" dirty="0"/>
              <a:t>Αρτηριακή πίεση </a:t>
            </a:r>
            <a:r>
              <a:rPr lang="el-GR" sz="3000" b="0" dirty="0" smtClean="0"/>
              <a:t>1/4</a:t>
            </a:r>
            <a:endParaRPr lang="el-GR" sz="3000" b="0" dirty="0"/>
          </a:p>
        </p:txBody>
      </p:sp>
    </p:spTree>
    <p:extLst>
      <p:ext uri="{BB962C8B-B14F-4D97-AF65-F5344CB8AC3E}">
        <p14:creationId xmlns:p14="http://schemas.microsoft.com/office/powerpoint/2010/main" val="1436920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
        <p:nvSpPr>
          <p:cNvPr id="5" name="Θέση περιεχομένου 4"/>
          <p:cNvSpPr>
            <a:spLocks noGrp="1"/>
          </p:cNvSpPr>
          <p:nvPr>
            <p:ph idx="1"/>
          </p:nvPr>
        </p:nvSpPr>
        <p:spPr/>
        <p:txBody>
          <a:bodyPr>
            <a:noAutofit/>
          </a:bodyPr>
          <a:lstStyle/>
          <a:p>
            <a:r>
              <a:rPr lang="el-GR" dirty="0" smtClean="0"/>
              <a:t>Η </a:t>
            </a:r>
            <a:r>
              <a:rPr lang="el-GR" dirty="0"/>
              <a:t>αρτηριακή πίεση μετριέται σε χιλιοστά στήλης υδραργύρου (mmHg). Γι΄αυτό από τα ηλεκτρονικά πιεσόμετρα καταγράφεται π.χ. ως 140/90 mmHg. Η αρτηριακή πίεση εξαρτάται από τη δύναμη με την οποία η καρδιά ωθεί το αίμα και από την αντίσταση που προβάλλουν σ' αυτή την προ ώθηση οι μικρές αρτηρίες. Στους νέους υπερτασικούς είναι συνήθως ισχυρότερη η δύναμη ώθησης του αίματος από την καρδιά, ενώ στους μεγαλύτερους είναι αυξημένη η αντίσταση των αρτηριών στη ροή του αίματος. Στους ηλικιωμένους υπάρχει συχνά αυξημένη συστολική πίεση με φυσιολογική ή χαμηλή τη διαστολική</a:t>
            </a:r>
            <a:r>
              <a:rPr lang="el-GR" dirty="0" smtClean="0"/>
              <a:t>.</a:t>
            </a:r>
            <a:endParaRPr lang="el-GR" dirty="0"/>
          </a:p>
        </p:txBody>
      </p:sp>
      <p:sp>
        <p:nvSpPr>
          <p:cNvPr id="6" name="Τίτλος 5"/>
          <p:cNvSpPr>
            <a:spLocks noGrp="1"/>
          </p:cNvSpPr>
          <p:nvPr>
            <p:ph type="title"/>
          </p:nvPr>
        </p:nvSpPr>
        <p:spPr/>
        <p:txBody>
          <a:bodyPr/>
          <a:lstStyle/>
          <a:p>
            <a:r>
              <a:rPr lang="el-GR" dirty="0"/>
              <a:t>Αρτηριακή πίεση </a:t>
            </a:r>
            <a:r>
              <a:rPr lang="el-GR" sz="3000" b="0" dirty="0" smtClean="0"/>
              <a:t>2/4</a:t>
            </a:r>
            <a:endParaRPr lang="el-GR" sz="3000" b="0" dirty="0"/>
          </a:p>
        </p:txBody>
      </p:sp>
    </p:spTree>
    <p:extLst>
      <p:ext uri="{BB962C8B-B14F-4D97-AF65-F5344CB8AC3E}">
        <p14:creationId xmlns:p14="http://schemas.microsoft.com/office/powerpoint/2010/main" val="936930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Ηλεκτρικές </a:t>
            </a:r>
            <a:r>
              <a:rPr lang="el-GR" b="1" dirty="0" smtClean="0">
                <a:solidFill>
                  <a:schemeClr val="tx2"/>
                </a:solidFill>
              </a:rPr>
              <a:t>ιδιότητες</a:t>
            </a:r>
            <a:endParaRPr lang="el-GR" b="1" dirty="0">
              <a:solidFill>
                <a:schemeClr val="tx2"/>
              </a:solidFill>
            </a:endParaRPr>
          </a:p>
        </p:txBody>
      </p:sp>
      <p:sp>
        <p:nvSpPr>
          <p:cNvPr id="3" name="Θέση περιεχομένου 2"/>
          <p:cNvSpPr>
            <a:spLocks noGrp="1"/>
          </p:cNvSpPr>
          <p:nvPr>
            <p:ph idx="1"/>
          </p:nvPr>
        </p:nvSpPr>
        <p:spPr>
          <a:xfrm>
            <a:off x="457200" y="1196752"/>
            <a:ext cx="3406212" cy="5040560"/>
          </a:xfrm>
        </p:spPr>
        <p:txBody>
          <a:bodyPr>
            <a:normAutofit/>
          </a:bodyPr>
          <a:lstStyle/>
          <a:p>
            <a:pPr marL="0" indent="0">
              <a:buNone/>
            </a:pPr>
            <a:r>
              <a:rPr lang="el-GR" sz="2200" dirty="0"/>
              <a:t>Στην καρδιά ο χρόνος επαναπόλωσης </a:t>
            </a:r>
            <a:r>
              <a:rPr lang="el-GR" sz="2200" dirty="0" smtClean="0"/>
              <a:t>όσο </a:t>
            </a:r>
            <a:r>
              <a:rPr lang="el-GR" sz="2200" dirty="0"/>
              <a:t>η καρδιακή συχνότητα.  Το δυναμικό ενέργειας διαρκεί 0.25 ‘’ όταν ο ρυθμός  είναι 75/min  αλλά, 0.15’’ όταν ο ρυθμός είναι 200/ min</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
        <p:nvSpPr>
          <p:cNvPr id="12" name="Ορθογώνιο 11"/>
          <p:cNvSpPr/>
          <p:nvPr/>
        </p:nvSpPr>
        <p:spPr>
          <a:xfrm>
            <a:off x="251520" y="4653136"/>
            <a:ext cx="5688632" cy="2092881"/>
          </a:xfrm>
          <a:prstGeom prst="rect">
            <a:avLst/>
          </a:prstGeom>
        </p:spPr>
        <p:txBody>
          <a:bodyPr wrap="square">
            <a:spAutoFit/>
          </a:bodyPr>
          <a:lstStyle/>
          <a:p>
            <a:pPr>
              <a:spcBef>
                <a:spcPts val="600"/>
              </a:spcBef>
            </a:pPr>
            <a:r>
              <a:rPr lang="en-US" sz="2200" b="1" dirty="0" smtClean="0">
                <a:solidFill>
                  <a:prstClr val="black"/>
                </a:solidFill>
                <a:latin typeface="Calibri"/>
              </a:rPr>
              <a:t>0 </a:t>
            </a:r>
            <a:r>
              <a:rPr lang="el-GR" sz="2200" b="1" dirty="0" smtClean="0">
                <a:solidFill>
                  <a:prstClr val="black"/>
                </a:solidFill>
                <a:latin typeface="Calibri"/>
              </a:rPr>
              <a:t> </a:t>
            </a:r>
            <a:r>
              <a:rPr lang="el-GR" sz="2200" b="1" dirty="0">
                <a:solidFill>
                  <a:prstClr val="black"/>
                </a:solidFill>
                <a:latin typeface="Calibri"/>
              </a:rPr>
              <a:t>γρήγορη εκπόλωση</a:t>
            </a:r>
          </a:p>
          <a:p>
            <a:pPr>
              <a:spcBef>
                <a:spcPts val="600"/>
              </a:spcBef>
            </a:pPr>
            <a:r>
              <a:rPr lang="el-GR" sz="2200" b="1" dirty="0">
                <a:solidFill>
                  <a:prstClr val="black"/>
                </a:solidFill>
                <a:latin typeface="Calibri"/>
              </a:rPr>
              <a:t>1 γρήγορη αρχική επαναπόλωση</a:t>
            </a:r>
          </a:p>
          <a:p>
            <a:pPr>
              <a:spcBef>
                <a:spcPts val="600"/>
              </a:spcBef>
            </a:pPr>
            <a:r>
              <a:rPr lang="el-GR" sz="2200" b="1" dirty="0">
                <a:solidFill>
                  <a:prstClr val="black"/>
                </a:solidFill>
                <a:latin typeface="Calibri"/>
              </a:rPr>
              <a:t>2 φάση πλατώ</a:t>
            </a:r>
          </a:p>
          <a:p>
            <a:pPr>
              <a:spcBef>
                <a:spcPts val="600"/>
              </a:spcBef>
            </a:pPr>
            <a:r>
              <a:rPr lang="el-GR" sz="2200" b="1" dirty="0">
                <a:solidFill>
                  <a:prstClr val="black"/>
                </a:solidFill>
                <a:latin typeface="Calibri"/>
              </a:rPr>
              <a:t>3 δεύτερη επαναπόλωση</a:t>
            </a:r>
          </a:p>
          <a:p>
            <a:pPr>
              <a:spcBef>
                <a:spcPts val="600"/>
              </a:spcBef>
            </a:pPr>
            <a:r>
              <a:rPr lang="el-GR" sz="2200" b="1" dirty="0">
                <a:solidFill>
                  <a:prstClr val="black"/>
                </a:solidFill>
                <a:latin typeface="Calibri"/>
              </a:rPr>
              <a:t>4 βασική </a:t>
            </a:r>
            <a:r>
              <a:rPr lang="el-GR" sz="2200" b="1" dirty="0" smtClean="0">
                <a:solidFill>
                  <a:prstClr val="black"/>
                </a:solidFill>
                <a:latin typeface="Calibri"/>
              </a:rPr>
              <a:t>γραμμή</a:t>
            </a:r>
            <a:endParaRPr lang="el-GR" sz="2200" b="1" dirty="0">
              <a:solidFill>
                <a:prstClr val="black"/>
              </a:solidFill>
              <a:latin typeface="Calibri"/>
            </a:endParaRPr>
          </a:p>
        </p:txBody>
      </p:sp>
      <p:pic>
        <p:nvPicPr>
          <p:cNvPr id="3074" name="Picture 2" descr="File:Action potential ventr myocy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412" y="1124744"/>
            <a:ext cx="5280587" cy="3960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063545" y="5229200"/>
            <a:ext cx="288032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Action potential ventr </a:t>
            </a:r>
            <a:r>
              <a:rPr lang="en-US" sz="1200" dirty="0" smtClean="0">
                <a:solidFill>
                  <a:prstClr val="black"/>
                </a:solidFill>
                <a:latin typeface="Calibri"/>
                <a:hlinkClick r:id="rId4"/>
              </a:rPr>
              <a:t>myocyte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Silvia3"/>
              </a:rPr>
              <a:t>Silvia3</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4089088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Αρτηριακή πίεση </a:t>
            </a:r>
            <a:r>
              <a:rPr lang="el-GR" sz="3000" b="0" dirty="0" smtClean="0"/>
              <a:t>3/4</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
        <p:nvSpPr>
          <p:cNvPr id="5" name="Θέση περιεχομένου 4"/>
          <p:cNvSpPr>
            <a:spLocks noGrp="1"/>
          </p:cNvSpPr>
          <p:nvPr>
            <p:ph idx="1"/>
          </p:nvPr>
        </p:nvSpPr>
        <p:spPr/>
        <p:txBody>
          <a:bodyPr/>
          <a:lstStyle/>
          <a:p>
            <a:r>
              <a:rPr lang="el-GR" dirty="0"/>
              <a:t>Η αρτηριακή πίεση αντιπροσωπεύει τη δυναμική διαδικασία της συστολής και διαστολής (χαλάρωσης) της καρδιάς και της διοχέτευσης του αίματος στο αρτηριακό σύστημα. </a:t>
            </a:r>
          </a:p>
          <a:p>
            <a:r>
              <a:rPr lang="el-GR" dirty="0"/>
              <a:t>Το αίμα συμπιέζεται περιοδικά (με τη συστολή του καρδιακού μυός),  η δε πίεση του αίματος αλλάζει σχεδόν περιοδικά με το χρόνο.</a:t>
            </a:r>
          </a:p>
          <a:p>
            <a:r>
              <a:rPr lang="el-GR" dirty="0"/>
              <a:t>Η αρτηριακή πίεση του αίματος διακυμαίνεται κατά τη διάρκεια του καρδιακού κύκλου και είναι αποτέλεσμα δύο δυνάμεων:</a:t>
            </a:r>
          </a:p>
          <a:p>
            <a:pPr marL="857250" lvl="1" indent="-457200">
              <a:buFont typeface="+mj-lt"/>
              <a:buAutoNum type="arabicPeriod"/>
            </a:pPr>
            <a:r>
              <a:rPr lang="el-GR" dirty="0" smtClean="0"/>
              <a:t>της </a:t>
            </a:r>
            <a:r>
              <a:rPr lang="el-GR" dirty="0"/>
              <a:t>καρδιάς, καθώς ωθεί το αίμα στις αρτηρίες και σε ολόκληρο το κυκλοφορικό </a:t>
            </a:r>
            <a:r>
              <a:rPr lang="el-GR" dirty="0" smtClean="0"/>
              <a:t>σύστημα,</a:t>
            </a:r>
            <a:endParaRPr lang="el-GR" dirty="0"/>
          </a:p>
          <a:p>
            <a:pPr marL="857250" lvl="1" indent="-457200">
              <a:buFont typeface="+mj-lt"/>
              <a:buAutoNum type="arabicPeriod"/>
            </a:pPr>
            <a:r>
              <a:rPr lang="el-GR" dirty="0" smtClean="0"/>
              <a:t>των </a:t>
            </a:r>
            <a:r>
              <a:rPr lang="el-GR" dirty="0"/>
              <a:t>αρτηριών, καθώς αντιστέκονται στη ροή </a:t>
            </a:r>
            <a:r>
              <a:rPr lang="el-GR" dirty="0" smtClean="0"/>
              <a:t>αίματος.</a:t>
            </a:r>
            <a:endParaRPr lang="el-GR" dirty="0"/>
          </a:p>
          <a:p>
            <a:endParaRPr lang="el-GR" dirty="0"/>
          </a:p>
        </p:txBody>
      </p:sp>
    </p:spTree>
    <p:extLst>
      <p:ext uri="{BB962C8B-B14F-4D97-AF65-F5344CB8AC3E}">
        <p14:creationId xmlns:p14="http://schemas.microsoft.com/office/powerpoint/2010/main" val="3092911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Αρτηριακή πίεση </a:t>
            </a:r>
            <a:r>
              <a:rPr lang="el-GR" sz="3000" b="0" dirty="0" smtClean="0"/>
              <a:t>4/4</a:t>
            </a:r>
            <a:endParaRPr lang="en-US" dirty="0"/>
          </a:p>
        </p:txBody>
      </p:sp>
      <p:sp>
        <p:nvSpPr>
          <p:cNvPr id="3" name="Θέση περιεχομένου 2"/>
          <p:cNvSpPr>
            <a:spLocks noGrp="1"/>
          </p:cNvSpPr>
          <p:nvPr>
            <p:ph idx="1"/>
          </p:nvPr>
        </p:nvSpPr>
        <p:spPr/>
        <p:txBody>
          <a:bodyPr>
            <a:normAutofit/>
          </a:bodyPr>
          <a:lstStyle/>
          <a:p>
            <a:pPr>
              <a:spcBef>
                <a:spcPts val="0"/>
              </a:spcBef>
              <a:buSzPct val="100000"/>
              <a:tabLst>
                <a:tab pos="457200" algn="l"/>
              </a:tabLst>
            </a:pPr>
            <a:r>
              <a:rPr lang="el-GR" dirty="0">
                <a:solidFill>
                  <a:srgbClr val="000000"/>
                </a:solidFill>
                <a:ea typeface="Times New Roman"/>
                <a:cs typeface="Tahoma"/>
              </a:rPr>
              <a:t>Η μεγαλύτερη τιμή -συστολική πίεση- αντιπροσωπεύει τη μέγιστη τιμή της κυματομορφής της πίεσης αίματος, κατά τη διάρκεια συστολής της καρδιάς και ώθησης του αίματος στο αρτηριακό σύστημα. </a:t>
            </a:r>
            <a:endParaRPr lang="el-GR" dirty="0" smtClean="0">
              <a:solidFill>
                <a:srgbClr val="000000"/>
              </a:solidFill>
              <a:ea typeface="Times New Roman"/>
              <a:cs typeface="Tahoma"/>
            </a:endParaRPr>
          </a:p>
          <a:p>
            <a:pPr>
              <a:spcBef>
                <a:spcPts val="0"/>
              </a:spcBef>
              <a:buSzPct val="100000"/>
              <a:tabLst>
                <a:tab pos="457200" algn="l"/>
              </a:tabLst>
            </a:pPr>
            <a:r>
              <a:rPr lang="el-GR" dirty="0" smtClean="0">
                <a:solidFill>
                  <a:srgbClr val="000000"/>
                </a:solidFill>
                <a:ea typeface="Times New Roman"/>
                <a:cs typeface="Tahoma"/>
              </a:rPr>
              <a:t>Η </a:t>
            </a:r>
            <a:r>
              <a:rPr lang="el-GR" dirty="0">
                <a:solidFill>
                  <a:srgbClr val="000000"/>
                </a:solidFill>
                <a:ea typeface="Times New Roman"/>
                <a:cs typeface="Tahoma"/>
              </a:rPr>
              <a:t>μικρότερη τιμή -διαστολική πίεση- αντιπροσωπεύει την ελάχιστη τιμή της κυματομορφής της πίεσης αίματος, κατά τη διάρκεια χαλάρωσης της καρδιάς. </a:t>
            </a:r>
            <a:endParaRPr lang="el-GR" dirty="0" smtClean="0">
              <a:solidFill>
                <a:srgbClr val="000000"/>
              </a:solidFill>
              <a:ea typeface="Times New Roman"/>
              <a:cs typeface="Tahoma"/>
            </a:endParaRPr>
          </a:p>
          <a:p>
            <a:pPr>
              <a:spcBef>
                <a:spcPts val="0"/>
              </a:spcBef>
              <a:buSzPct val="100000"/>
              <a:tabLst>
                <a:tab pos="457200" algn="l"/>
              </a:tabLst>
            </a:pPr>
            <a:r>
              <a:rPr lang="el-GR" dirty="0" smtClean="0">
                <a:solidFill>
                  <a:srgbClr val="000000"/>
                </a:solidFill>
                <a:ea typeface="Times New Roman"/>
                <a:cs typeface="Tahoma"/>
              </a:rPr>
              <a:t>Η </a:t>
            </a:r>
            <a:r>
              <a:rPr lang="el-GR" dirty="0">
                <a:solidFill>
                  <a:srgbClr val="000000"/>
                </a:solidFill>
                <a:ea typeface="Times New Roman"/>
                <a:cs typeface="Tahoma"/>
              </a:rPr>
              <a:t>διαφορά ανάμεσα στη διαστολική και τη συστολική πίεση ονομάζεται πίεση σφυγμού ή πίεση παλμού</a:t>
            </a:r>
            <a:r>
              <a:rPr lang="el-GR" dirty="0" smtClean="0">
                <a:solidFill>
                  <a:srgbClr val="000000"/>
                </a:solidFill>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859086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pPr marL="342900" lvl="0" indent="-342900">
              <a:spcBef>
                <a:spcPts val="0"/>
              </a:spcBef>
            </a:pPr>
            <a:r>
              <a:rPr lang="el-GR" sz="3600" b="1" dirty="0">
                <a:solidFill>
                  <a:schemeClr val="tx2"/>
                </a:solidFill>
                <a:ea typeface="Times New Roman"/>
                <a:cs typeface="Angsana New"/>
              </a:rPr>
              <a:t>Παράγοντες μεταβολής της πίεσης αίματος</a:t>
            </a:r>
            <a:endParaRPr lang="en-US" sz="3600" dirty="0">
              <a:solidFill>
                <a:schemeClr val="tx2"/>
              </a:solidFill>
              <a:latin typeface="Times New Roman"/>
              <a:ea typeface="Times New Roman"/>
              <a:cs typeface="Angsana New"/>
            </a:endParaRPr>
          </a:p>
        </p:txBody>
      </p:sp>
      <p:sp>
        <p:nvSpPr>
          <p:cNvPr id="3" name="Θέση περιεχομένου 2"/>
          <p:cNvSpPr>
            <a:spLocks noGrp="1"/>
          </p:cNvSpPr>
          <p:nvPr>
            <p:ph idx="1"/>
          </p:nvPr>
        </p:nvSpPr>
        <p:spPr>
          <a:xfrm>
            <a:off x="457200" y="1196752"/>
            <a:ext cx="8435280" cy="5544616"/>
          </a:xfrm>
        </p:spPr>
        <p:txBody>
          <a:bodyPr>
            <a:normAutofit/>
          </a:bodyPr>
          <a:lstStyle/>
          <a:p>
            <a:pPr marR="0">
              <a:spcAft>
                <a:spcPts val="0"/>
              </a:spcAft>
            </a:pPr>
            <a:r>
              <a:rPr lang="el-GR" dirty="0" smtClean="0">
                <a:solidFill>
                  <a:srgbClr val="000000"/>
                </a:solidFill>
                <a:ea typeface="Times New Roman"/>
                <a:cs typeface="Angsana New"/>
              </a:rPr>
              <a:t>Η </a:t>
            </a:r>
            <a:r>
              <a:rPr lang="el-GR" dirty="0">
                <a:solidFill>
                  <a:srgbClr val="000000"/>
                </a:solidFill>
                <a:ea typeface="Times New Roman"/>
                <a:cs typeface="Angsana New"/>
              </a:rPr>
              <a:t>πίεση αίματος αντιπροσωπεύει τη δυναμική διαδικασία της συστολής και διαστολής της καρδιάς και της διοχέτευσης του αίματος στο αρτηριακό </a:t>
            </a:r>
            <a:r>
              <a:rPr lang="el-GR" dirty="0" smtClean="0">
                <a:solidFill>
                  <a:srgbClr val="000000"/>
                </a:solidFill>
                <a:ea typeface="Times New Roman"/>
                <a:cs typeface="Angsana New"/>
              </a:rPr>
              <a:t>σύστημα.</a:t>
            </a:r>
          </a:p>
          <a:p>
            <a:pPr marR="0">
              <a:spcAft>
                <a:spcPts val="0"/>
              </a:spcAft>
            </a:pPr>
            <a:r>
              <a:rPr lang="el-GR" dirty="0" smtClean="0">
                <a:solidFill>
                  <a:srgbClr val="000000"/>
                </a:solidFill>
                <a:ea typeface="Times New Roman"/>
                <a:cs typeface="Angsana New"/>
              </a:rPr>
              <a:t>Μεταβάλλεται: </a:t>
            </a:r>
          </a:p>
          <a:p>
            <a:pPr marL="857250" lvl="1" indent="-457200">
              <a:buFont typeface="+mj-lt"/>
              <a:buAutoNum type="arabicPeriod"/>
            </a:pPr>
            <a:r>
              <a:rPr lang="el-GR" dirty="0" smtClean="0">
                <a:solidFill>
                  <a:srgbClr val="000000"/>
                </a:solidFill>
                <a:ea typeface="Times New Roman"/>
                <a:cs typeface="Angsana New"/>
              </a:rPr>
              <a:t>Κατά </a:t>
            </a:r>
            <a:r>
              <a:rPr lang="el-GR" dirty="0">
                <a:solidFill>
                  <a:srgbClr val="000000"/>
                </a:solidFill>
                <a:ea typeface="Times New Roman"/>
                <a:cs typeface="Angsana New"/>
              </a:rPr>
              <a:t>τη διάρκεια του </a:t>
            </a:r>
            <a:r>
              <a:rPr lang="el-GR" dirty="0" smtClean="0">
                <a:solidFill>
                  <a:srgbClr val="000000"/>
                </a:solidFill>
                <a:ea typeface="Times New Roman"/>
                <a:cs typeface="Angsana New"/>
              </a:rPr>
              <a:t>εικοσιτετραώρου, </a:t>
            </a:r>
          </a:p>
          <a:p>
            <a:pPr marL="857250" lvl="1" indent="-457200">
              <a:buFont typeface="+mj-lt"/>
              <a:buAutoNum type="arabicPeriod"/>
            </a:pPr>
            <a:r>
              <a:rPr lang="el-GR" dirty="0" smtClean="0">
                <a:solidFill>
                  <a:srgbClr val="000000"/>
                </a:solidFill>
                <a:ea typeface="Times New Roman"/>
                <a:cs typeface="Angsana New"/>
              </a:rPr>
              <a:t>Ανάλογα </a:t>
            </a:r>
            <a:r>
              <a:rPr lang="el-GR" dirty="0">
                <a:solidFill>
                  <a:srgbClr val="000000"/>
                </a:solidFill>
                <a:ea typeface="Times New Roman"/>
                <a:cs typeface="Angsana New"/>
              </a:rPr>
              <a:t>με την ένταση και δραστηριότητα του </a:t>
            </a:r>
            <a:r>
              <a:rPr lang="el-GR" dirty="0" smtClean="0">
                <a:solidFill>
                  <a:srgbClr val="000000"/>
                </a:solidFill>
                <a:ea typeface="Times New Roman"/>
                <a:cs typeface="Angsana New"/>
              </a:rPr>
              <a:t>ατόμου, </a:t>
            </a:r>
          </a:p>
          <a:p>
            <a:pPr marL="857250" lvl="1" indent="-457200">
              <a:buFont typeface="+mj-lt"/>
              <a:buAutoNum type="arabicPeriod"/>
            </a:pPr>
            <a:r>
              <a:rPr lang="el-GR" dirty="0" smtClean="0">
                <a:solidFill>
                  <a:srgbClr val="000000"/>
                </a:solidFill>
                <a:ea typeface="Times New Roman"/>
                <a:cs typeface="Angsana New"/>
              </a:rPr>
              <a:t>Με </a:t>
            </a:r>
            <a:r>
              <a:rPr lang="el-GR" dirty="0">
                <a:solidFill>
                  <a:srgbClr val="000000"/>
                </a:solidFill>
                <a:ea typeface="Times New Roman"/>
                <a:cs typeface="Angsana New"/>
              </a:rPr>
              <a:t>την αύξηση της ηλικίας, </a:t>
            </a:r>
            <a:endParaRPr lang="el-GR" dirty="0" smtClean="0">
              <a:solidFill>
                <a:srgbClr val="000000"/>
              </a:solidFill>
              <a:ea typeface="Times New Roman"/>
              <a:cs typeface="Angsana New"/>
            </a:endParaRPr>
          </a:p>
          <a:p>
            <a:pPr marL="857250" lvl="1" indent="-457200">
              <a:buFont typeface="+mj-lt"/>
              <a:buAutoNum type="arabicPeriod"/>
            </a:pPr>
            <a:r>
              <a:rPr lang="el-GR" dirty="0" smtClean="0">
                <a:solidFill>
                  <a:srgbClr val="000000"/>
                </a:solidFill>
                <a:ea typeface="Times New Roman"/>
                <a:cs typeface="Angsana New"/>
              </a:rPr>
              <a:t>Ανάλογα </a:t>
            </a:r>
            <a:r>
              <a:rPr lang="el-GR" dirty="0">
                <a:solidFill>
                  <a:srgbClr val="000000"/>
                </a:solidFill>
                <a:ea typeface="Times New Roman"/>
                <a:cs typeface="Angsana New"/>
              </a:rPr>
              <a:t>με το σημείο μέτρησης στο αρτηριακό </a:t>
            </a:r>
            <a:r>
              <a:rPr lang="el-GR" dirty="0" smtClean="0">
                <a:solidFill>
                  <a:srgbClr val="000000"/>
                </a:solidFill>
                <a:ea typeface="Times New Roman"/>
                <a:cs typeface="Angsana New"/>
              </a:rPr>
              <a:t>σύστημα.</a:t>
            </a:r>
          </a:p>
          <a:p>
            <a:pPr marR="0">
              <a:spcAft>
                <a:spcPts val="0"/>
              </a:spcAft>
            </a:pPr>
            <a:r>
              <a:rPr lang="el-GR" dirty="0" smtClean="0">
                <a:solidFill>
                  <a:srgbClr val="000000"/>
                </a:solidFill>
                <a:ea typeface="Times New Roman"/>
                <a:cs typeface="Angsana New"/>
              </a:rPr>
              <a:t>Επηρεάζεται </a:t>
            </a:r>
            <a:r>
              <a:rPr lang="el-GR" dirty="0">
                <a:solidFill>
                  <a:srgbClr val="000000"/>
                </a:solidFill>
                <a:ea typeface="Times New Roman"/>
                <a:cs typeface="Angsana New"/>
              </a:rPr>
              <a:t>από άλλους παράγοντες, όπως: φύλο, φυλή, φυσιολογικοί και γενετικοί παράγοντες, συναισθηματική κατάσταση.</a:t>
            </a:r>
            <a:endParaRPr lang="en-US" dirty="0">
              <a:effectLst/>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4055457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
        <p:nvSpPr>
          <p:cNvPr id="5" name="Τίτλος 4"/>
          <p:cNvSpPr>
            <a:spLocks noGrp="1"/>
          </p:cNvSpPr>
          <p:nvPr>
            <p:ph type="title"/>
          </p:nvPr>
        </p:nvSpPr>
        <p:spPr/>
        <p:txBody>
          <a:bodyPr/>
          <a:lstStyle/>
          <a:p>
            <a:r>
              <a:rPr lang="el-GR" dirty="0"/>
              <a:t>Μεταβολή με την αύξηση της ηλικίας </a:t>
            </a:r>
          </a:p>
        </p:txBody>
      </p:sp>
      <p:sp>
        <p:nvSpPr>
          <p:cNvPr id="6" name="Θέση περιεχομένου 5"/>
          <p:cNvSpPr>
            <a:spLocks noGrp="1"/>
          </p:cNvSpPr>
          <p:nvPr>
            <p:ph idx="1"/>
          </p:nvPr>
        </p:nvSpPr>
        <p:spPr/>
        <p:txBody>
          <a:bodyPr/>
          <a:lstStyle/>
          <a:p>
            <a:r>
              <a:rPr lang="el-GR" dirty="0"/>
              <a:t>Η αρτηριακή κυματομορφή αλλάζει μορφή και πλάτος με την ηλικία:</a:t>
            </a:r>
          </a:p>
          <a:p>
            <a:pPr marL="857250" lvl="1" indent="-457200">
              <a:buFont typeface="+mj-lt"/>
              <a:buAutoNum type="arabicPeriod"/>
            </a:pPr>
            <a:r>
              <a:rPr lang="el-GR" dirty="0" smtClean="0"/>
              <a:t>το </a:t>
            </a:r>
            <a:r>
              <a:rPr lang="el-GR" dirty="0"/>
              <a:t>συστολικό τμήμα διευρύνεται, </a:t>
            </a:r>
          </a:p>
          <a:p>
            <a:pPr marL="857250" lvl="1" indent="-457200">
              <a:buFont typeface="+mj-lt"/>
              <a:buAutoNum type="arabicPeriod"/>
            </a:pPr>
            <a:r>
              <a:rPr lang="el-GR" dirty="0" smtClean="0"/>
              <a:t>Τα </a:t>
            </a:r>
            <a:r>
              <a:rPr lang="el-GR" dirty="0"/>
              <a:t>διαστολικά και συστολικά επίπεδα αυξάνονται. </a:t>
            </a:r>
          </a:p>
          <a:p>
            <a:r>
              <a:rPr lang="el-GR" dirty="0"/>
              <a:t>Οι αλλαγές αυτές οφείλονται στην ηλικίωση των αρτηριακών αγγείων που χάνουν περισσότερη από την ελαστικότητά τους με την πάροδο του χρόνου. </a:t>
            </a:r>
          </a:p>
          <a:p>
            <a:endParaRPr lang="el-GR" dirty="0"/>
          </a:p>
        </p:txBody>
      </p:sp>
    </p:spTree>
    <p:extLst>
      <p:ext uri="{BB962C8B-B14F-4D97-AF65-F5344CB8AC3E}">
        <p14:creationId xmlns:p14="http://schemas.microsoft.com/office/powerpoint/2010/main" val="1220507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a:t>Καρδιακή ανεπάρκεια είναι η ανικανότητα της καρδιάς να εφοδιάσει τους ιστούς του σώματος με την απαραίτητη ποσότητα αίματος. </a:t>
            </a:r>
            <a:endParaRPr lang="el-GR" dirty="0" smtClean="0"/>
          </a:p>
          <a:p>
            <a:r>
              <a:rPr lang="el-GR" dirty="0" smtClean="0"/>
              <a:t>Αυτό </a:t>
            </a:r>
            <a:r>
              <a:rPr lang="el-GR" dirty="0"/>
              <a:t>συμβαίνει λόγω καρδιακής βλάβης που προκαλεί μείωση της δύναμης της καρδιάς ως αντλίας.</a:t>
            </a:r>
            <a:endParaRPr lang="en-US" dirty="0"/>
          </a:p>
          <a:p>
            <a:r>
              <a:rPr lang="el-GR" dirty="0"/>
              <a:t>Από άποψη φυσιολογίας ο όρος καρδιακή ανεπάρκεια σημαίνει την αδυναμία του καρδιακού μυός να εξασφαλίσει αρκετή παροχή αίματος στα κύτταρα για τις μεταβολικές ανάγκες του οργανισμού.</a:t>
            </a:r>
            <a:r>
              <a:rPr lang="en-US"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
        <p:nvSpPr>
          <p:cNvPr id="5" name="Τίτλος 4"/>
          <p:cNvSpPr>
            <a:spLocks noGrp="1"/>
          </p:cNvSpPr>
          <p:nvPr>
            <p:ph type="title"/>
          </p:nvPr>
        </p:nvSpPr>
        <p:spPr/>
        <p:txBody>
          <a:bodyPr/>
          <a:lstStyle/>
          <a:p>
            <a:r>
              <a:rPr lang="el-GR" dirty="0"/>
              <a:t>Καρδιακή </a:t>
            </a:r>
            <a:r>
              <a:rPr lang="el-GR" dirty="0" smtClean="0"/>
              <a:t>ανεπάρκεια </a:t>
            </a:r>
            <a:r>
              <a:rPr lang="el-GR" sz="3000" b="0" dirty="0" smtClean="0"/>
              <a:t>1/2</a:t>
            </a:r>
            <a:endParaRPr lang="el-GR" sz="3000" b="0" dirty="0"/>
          </a:p>
        </p:txBody>
      </p:sp>
    </p:spTree>
    <p:extLst>
      <p:ext uri="{BB962C8B-B14F-4D97-AF65-F5344CB8AC3E}">
        <p14:creationId xmlns:p14="http://schemas.microsoft.com/office/powerpoint/2010/main" val="1792424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t>Η </a:t>
            </a:r>
            <a:r>
              <a:rPr lang="el-GR" dirty="0"/>
              <a:t>καρδιακή ανεπάρκεια μπορεί να αφορά στην αριστερή, τη δεξιά ή και σε αμφότερες τις κοιλίες</a:t>
            </a:r>
            <a:r>
              <a:rPr lang="en-US" dirty="0"/>
              <a:t> </a:t>
            </a:r>
            <a:r>
              <a:rPr lang="el-GR" dirty="0"/>
              <a:t>και να είναι χρόνια ή οξεία, συστολική ή διαστολική.</a:t>
            </a:r>
            <a:endParaRPr lang="en-US" dirty="0"/>
          </a:p>
          <a:p>
            <a:r>
              <a:rPr lang="el-GR" dirty="0"/>
              <a:t>Ειδική μορφή καρδιακής ανεπάρκειας είναι η λεγόμενη καρδιακή ανεπάρκεια με υψηλή </a:t>
            </a:r>
            <a:r>
              <a:rPr lang="el-GR" dirty="0" smtClean="0"/>
              <a:t>παροχή.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5" name="Τίτλος 4"/>
          <p:cNvSpPr>
            <a:spLocks noGrp="1"/>
          </p:cNvSpPr>
          <p:nvPr>
            <p:ph type="title"/>
          </p:nvPr>
        </p:nvSpPr>
        <p:spPr/>
        <p:txBody>
          <a:bodyPr/>
          <a:lstStyle/>
          <a:p>
            <a:r>
              <a:rPr lang="el-GR" dirty="0"/>
              <a:t>Καρδιακή </a:t>
            </a:r>
            <a:r>
              <a:rPr lang="el-GR" dirty="0" smtClean="0"/>
              <a:t>ανεπάρκεια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1979377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a:t>Η βλάβη βρίσκεται στην αριστερά κοιλία, που αδυνατεί να προωθήσει το αίμα προς την αορτή. </a:t>
            </a:r>
            <a:endParaRPr lang="el-GR" dirty="0" smtClean="0"/>
          </a:p>
          <a:p>
            <a:r>
              <a:rPr lang="el-GR" dirty="0" smtClean="0"/>
              <a:t>Η </a:t>
            </a:r>
            <a:r>
              <a:rPr lang="el-GR" dirty="0"/>
              <a:t>πίεση προς τα «πίσω» (αριστερό κόλπο και πνεύμονες) αυξάνει. </a:t>
            </a:r>
            <a:endParaRPr lang="el-GR" dirty="0" smtClean="0"/>
          </a:p>
          <a:p>
            <a:r>
              <a:rPr lang="el-GR" dirty="0" smtClean="0"/>
              <a:t>Η </a:t>
            </a:r>
            <a:r>
              <a:rPr lang="el-GR" dirty="0"/>
              <a:t>αυξημένη αυτή πίεση προκαλεί εξίδρωση υγρού στον περιαγγειακό χώρο των πνευμονικών τριχοειδών και σε σοβαρότερες καταστάσεις υγρό εμφανίζεται μέσα στις κυψελίδες. </a:t>
            </a:r>
            <a:endParaRPr lang="el-GR" dirty="0" smtClean="0"/>
          </a:p>
          <a:p>
            <a:r>
              <a:rPr lang="el-GR" dirty="0" smtClean="0"/>
              <a:t>Έτσι </a:t>
            </a:r>
            <a:r>
              <a:rPr lang="el-GR" dirty="0"/>
              <a:t>τα συμπτώματα που εμφανίζονται είναι από τους πνεύμονες, κυρίως δύσπνοια.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
        <p:nvSpPr>
          <p:cNvPr id="5" name="Τίτλος 4"/>
          <p:cNvSpPr>
            <a:spLocks noGrp="1"/>
          </p:cNvSpPr>
          <p:nvPr>
            <p:ph type="title"/>
          </p:nvPr>
        </p:nvSpPr>
        <p:spPr/>
        <p:txBody>
          <a:bodyPr/>
          <a:lstStyle/>
          <a:p>
            <a:r>
              <a:rPr lang="el-GR" dirty="0"/>
              <a:t>Αριστερή καρδιακή ανεπάρκεια</a:t>
            </a:r>
          </a:p>
        </p:txBody>
      </p:sp>
    </p:spTree>
    <p:extLst>
      <p:ext uri="{BB962C8B-B14F-4D97-AF65-F5344CB8AC3E}">
        <p14:creationId xmlns:p14="http://schemas.microsoft.com/office/powerpoint/2010/main" val="11597875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smtClean="0"/>
              <a:t>Η </a:t>
            </a:r>
            <a:r>
              <a:rPr lang="el-GR" dirty="0"/>
              <a:t>βλάβη, βρίσκεται στην δεξιά κοιλία που αδυνατεί να προωθήσει το αίμα προς την πνευμονική αρτηρία. </a:t>
            </a:r>
            <a:endParaRPr lang="el-GR" dirty="0" smtClean="0"/>
          </a:p>
          <a:p>
            <a:r>
              <a:rPr lang="el-GR" dirty="0" smtClean="0"/>
              <a:t>Η </a:t>
            </a:r>
            <a:r>
              <a:rPr lang="el-GR" dirty="0"/>
              <a:t>πίεση προς τα «πίσω» αυξάνεται (δεξιό κόλπο και φλέβες) και τα συμπτώματα προέρχονται από την φλεβική στάση (κυρίως οιδήματα κάτω άκρων).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
        <p:nvSpPr>
          <p:cNvPr id="5" name="Τίτλος 4"/>
          <p:cNvSpPr>
            <a:spLocks noGrp="1"/>
          </p:cNvSpPr>
          <p:nvPr>
            <p:ph type="title"/>
          </p:nvPr>
        </p:nvSpPr>
        <p:spPr/>
        <p:txBody>
          <a:bodyPr/>
          <a:lstStyle/>
          <a:p>
            <a:r>
              <a:rPr lang="el-GR" dirty="0"/>
              <a:t>Δεξιά καρδιακή ανεπάρκεια</a:t>
            </a:r>
          </a:p>
        </p:txBody>
      </p:sp>
    </p:spTree>
    <p:extLst>
      <p:ext uri="{BB962C8B-B14F-4D97-AF65-F5344CB8AC3E}">
        <p14:creationId xmlns:p14="http://schemas.microsoft.com/office/powerpoint/2010/main" val="14119698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b="1" dirty="0" smtClean="0">
                <a:solidFill>
                  <a:schemeClr val="tx2"/>
                </a:solidFill>
              </a:rPr>
              <a:t>Παθοφυσιολογικοί </a:t>
            </a:r>
            <a:r>
              <a:rPr lang="el-GR" b="1" dirty="0">
                <a:solidFill>
                  <a:schemeClr val="tx2"/>
                </a:solidFill>
              </a:rPr>
              <a:t>μηχανισμοί στην δημιουργία καρδιακής </a:t>
            </a:r>
            <a:r>
              <a:rPr lang="el-GR" b="1" dirty="0" smtClean="0">
                <a:solidFill>
                  <a:schemeClr val="tx2"/>
                </a:solidFill>
              </a:rPr>
              <a:t>ανεπάρκειας </a:t>
            </a:r>
            <a:r>
              <a:rPr lang="el-GR" sz="3000" b="0" dirty="0" smtClean="0">
                <a:solidFill>
                  <a:schemeClr val="tx2"/>
                </a:solidFill>
              </a:rPr>
              <a:t>1/4</a:t>
            </a:r>
            <a:endParaRPr lang="en-US" sz="3000" b="0" dirty="0">
              <a:solidFill>
                <a:schemeClr val="tx2"/>
              </a:solidFill>
            </a:endParaRPr>
          </a:p>
        </p:txBody>
      </p:sp>
      <p:sp>
        <p:nvSpPr>
          <p:cNvPr id="3" name="Θέση περιεχομένου 2"/>
          <p:cNvSpPr>
            <a:spLocks noGrp="1"/>
          </p:cNvSpPr>
          <p:nvPr>
            <p:ph idx="1"/>
          </p:nvPr>
        </p:nvSpPr>
        <p:spPr>
          <a:xfrm>
            <a:off x="457200" y="1484784"/>
            <a:ext cx="8229600" cy="4752528"/>
          </a:xfrm>
        </p:spPr>
        <p:txBody>
          <a:bodyPr>
            <a:noAutofit/>
          </a:bodyPr>
          <a:lstStyle/>
          <a:p>
            <a:r>
              <a:rPr lang="el-GR" dirty="0"/>
              <a:t>Όταν η καρδιά δεν συστέλλεται ικανοποιητικά, όπως θα έπρεπε, λιγότερο αίμα βγαίνει από την καρδιά. Έτσι το αίμα όταν επιστρέφει στην καρδιά, λόγω του ότι βρίσκει και υπόλοιπο αίματος εκεί, αρχίζει να συσσωρεύεται στις φλέβες. Γι' αυτόν τον λόγο αναπτύσσεται μια δύναμη από το εσωτερικό των αγγείων προς τους ιστούς των ποδιών. Το οίδημα το οποίο αναπτύσσεται στα άκρα, </a:t>
            </a:r>
            <a:r>
              <a:rPr lang="el-GR" dirty="0" smtClean="0"/>
              <a:t>στα σφυρά και </a:t>
            </a:r>
            <a:r>
              <a:rPr lang="el-GR" dirty="0"/>
              <a:t>στις κνήμες οφείλεται στα φαινόμενα αυτά. </a:t>
            </a:r>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081665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b="1" dirty="0" smtClean="0">
                <a:solidFill>
                  <a:schemeClr val="tx2"/>
                </a:solidFill>
              </a:rPr>
              <a:t>Παθοφυσιολογικοί </a:t>
            </a:r>
            <a:r>
              <a:rPr lang="el-GR" b="1" dirty="0">
                <a:solidFill>
                  <a:schemeClr val="tx2"/>
                </a:solidFill>
              </a:rPr>
              <a:t>μηχανισμοί στην δημιουργία καρδιακής </a:t>
            </a:r>
            <a:r>
              <a:rPr lang="el-GR" b="1" dirty="0" smtClean="0">
                <a:solidFill>
                  <a:schemeClr val="tx2"/>
                </a:solidFill>
              </a:rPr>
              <a:t>ανεπάρκειας </a:t>
            </a:r>
            <a:r>
              <a:rPr lang="el-GR" sz="3000" b="0" dirty="0" smtClean="0">
                <a:solidFill>
                  <a:schemeClr val="tx2"/>
                </a:solidFill>
              </a:rPr>
              <a:t>2/4</a:t>
            </a:r>
            <a:endParaRPr lang="en-US" sz="3000" b="0" dirty="0">
              <a:solidFill>
                <a:schemeClr val="tx2"/>
              </a:solidFill>
            </a:endParaRPr>
          </a:p>
        </p:txBody>
      </p:sp>
      <p:sp>
        <p:nvSpPr>
          <p:cNvPr id="3" name="Θέση περιεχομένου 2"/>
          <p:cNvSpPr>
            <a:spLocks noGrp="1"/>
          </p:cNvSpPr>
          <p:nvPr>
            <p:ph idx="1"/>
          </p:nvPr>
        </p:nvSpPr>
        <p:spPr>
          <a:xfrm>
            <a:off x="457200" y="1484784"/>
            <a:ext cx="8229600" cy="4752528"/>
          </a:xfrm>
        </p:spPr>
        <p:txBody>
          <a:bodyPr>
            <a:noAutofit/>
          </a:bodyPr>
          <a:lstStyle/>
          <a:p>
            <a:r>
              <a:rPr lang="el-GR" dirty="0" smtClean="0"/>
              <a:t>Η </a:t>
            </a:r>
            <a:r>
              <a:rPr lang="el-GR" dirty="0"/>
              <a:t>αριστερή πλευρά της καρδιάς δέχεται το οξυγονωμένο αίμα από τους πνεύμονες και το στέλνει σε όλο το σώμα. Όταν η καρδιά δεν συστέλλεται ικανοποιητικά, αίμα παραμένει στα αγγεία και στους πνεύμονες. Μερικές φορές υγρό εξέρχεται από τα αγγεία του πνεύμονα στον χώρο που φυσιολογικά μπαίνει ο αέρας που αναπνέουμε. Η κατάσταση αυτή καλείται οξύ πνευμονικό οίδημα και χαρακτηρίζεται από έντονη δύσπνοια. </a:t>
            </a:r>
            <a:endParaRPr lang="en-US" dirty="0"/>
          </a:p>
          <a:p>
            <a:endParaRPr lang="en-US"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3198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196752"/>
            <a:ext cx="8579296" cy="5400600"/>
          </a:xfrm>
        </p:spPr>
        <p:txBody>
          <a:bodyPr>
            <a:noAutofit/>
          </a:bodyPr>
          <a:lstStyle/>
          <a:p>
            <a:pPr lvl="0">
              <a:lnSpc>
                <a:spcPct val="105000"/>
              </a:lnSpc>
              <a:spcBef>
                <a:spcPts val="600"/>
              </a:spcBef>
              <a:spcAft>
                <a:spcPts val="1000"/>
              </a:spcAft>
              <a:buFont typeface="Arial"/>
              <a:buChar char="•"/>
              <a:tabLst>
                <a:tab pos="457200" algn="l"/>
              </a:tabLst>
            </a:pPr>
            <a:r>
              <a:rPr lang="el-GR" dirty="0">
                <a:solidFill>
                  <a:srgbClr val="000000"/>
                </a:solidFill>
                <a:ea typeface="Times New Roman"/>
                <a:cs typeface="Times New Roman"/>
              </a:rPr>
              <a:t>Η καρδιά έχει άφθονο αίμα (Ο</a:t>
            </a:r>
            <a:r>
              <a:rPr lang="el-GR" baseline="-25000" dirty="0">
                <a:solidFill>
                  <a:srgbClr val="000000"/>
                </a:solidFill>
                <a:ea typeface="Times New Roman"/>
                <a:cs typeface="Times New Roman"/>
              </a:rPr>
              <a:t>2</a:t>
            </a:r>
            <a:r>
              <a:rPr lang="el-GR" dirty="0">
                <a:solidFill>
                  <a:srgbClr val="000000"/>
                </a:solidFill>
                <a:ea typeface="Times New Roman"/>
                <a:cs typeface="Times New Roman"/>
              </a:rPr>
              <a:t>), άφθονα μιτοχόνδρια (ενέργεια), άφθονη μυοσφαιρίνη (αποθηκεύει Ο</a:t>
            </a:r>
            <a:r>
              <a:rPr lang="el-GR" baseline="-25000" dirty="0">
                <a:solidFill>
                  <a:srgbClr val="000000"/>
                </a:solidFill>
                <a:ea typeface="Times New Roman"/>
                <a:cs typeface="Times New Roman"/>
              </a:rPr>
              <a:t>2</a:t>
            </a:r>
            <a:r>
              <a:rPr lang="el-GR" dirty="0">
                <a:solidFill>
                  <a:srgbClr val="000000"/>
                </a:solidFill>
                <a:ea typeface="Times New Roman"/>
                <a:cs typeface="Times New Roman"/>
              </a:rPr>
              <a:t>). </a:t>
            </a:r>
            <a:r>
              <a:rPr lang="el-GR" dirty="0" smtClean="0">
                <a:solidFill>
                  <a:srgbClr val="000000"/>
                </a:solidFill>
                <a:ea typeface="Times New Roman"/>
                <a:cs typeface="Times New Roman"/>
              </a:rPr>
              <a:t>Λιγότερο από το 1</a:t>
            </a:r>
            <a:r>
              <a:rPr lang="el-GR" dirty="0">
                <a:solidFill>
                  <a:srgbClr val="000000"/>
                </a:solidFill>
                <a:ea typeface="Times New Roman"/>
                <a:cs typeface="Times New Roman"/>
              </a:rPr>
              <a:t>% της ενέργειας στον καρδιακό μυ γίνεται αναερόβια. </a:t>
            </a:r>
            <a:endParaRPr lang="el-GR" dirty="0" smtClean="0">
              <a:solidFill>
                <a:srgbClr val="000000"/>
              </a:solidFill>
              <a:ea typeface="Times New Roman"/>
              <a:cs typeface="Times New Roman"/>
            </a:endParaRPr>
          </a:p>
          <a:p>
            <a:pPr lvl="0">
              <a:lnSpc>
                <a:spcPct val="105000"/>
              </a:lnSpc>
              <a:spcBef>
                <a:spcPts val="600"/>
              </a:spcBef>
              <a:spcAft>
                <a:spcPts val="1000"/>
              </a:spcAft>
              <a:buFont typeface="Arial"/>
              <a:buChar char="•"/>
              <a:tabLst>
                <a:tab pos="457200" algn="l"/>
              </a:tabLst>
            </a:pPr>
            <a:r>
              <a:rPr lang="el-GR" dirty="0" smtClean="0">
                <a:solidFill>
                  <a:srgbClr val="000000"/>
                </a:solidFill>
                <a:ea typeface="Times New Roman"/>
                <a:cs typeface="Times New Roman"/>
              </a:rPr>
              <a:t>Ο </a:t>
            </a:r>
            <a:r>
              <a:rPr lang="el-GR" dirty="0">
                <a:solidFill>
                  <a:srgbClr val="000000"/>
                </a:solidFill>
                <a:ea typeface="Times New Roman"/>
                <a:cs typeface="Times New Roman"/>
              </a:rPr>
              <a:t>καρδιακός μυς παίρνει: 35% της ενέργειας από υδατάνθρακες, 5% της ενέργειας από κετόνες αμινοξέα, και 60% της ενέργειας από λίπος. </a:t>
            </a:r>
            <a:endParaRPr lang="el-GR" dirty="0" smtClean="0">
              <a:solidFill>
                <a:srgbClr val="000000"/>
              </a:solidFill>
              <a:ea typeface="Times New Roman"/>
              <a:cs typeface="Times New Roman"/>
            </a:endParaRPr>
          </a:p>
          <a:p>
            <a:pPr lvl="0">
              <a:lnSpc>
                <a:spcPct val="105000"/>
              </a:lnSpc>
              <a:spcBef>
                <a:spcPts val="600"/>
              </a:spcBef>
              <a:spcAft>
                <a:spcPts val="1000"/>
              </a:spcAft>
              <a:buFont typeface="Arial"/>
              <a:buChar char="•"/>
              <a:tabLst>
                <a:tab pos="457200" algn="l"/>
              </a:tabLst>
            </a:pPr>
            <a:r>
              <a:rPr lang="el-GR" dirty="0" smtClean="0">
                <a:solidFill>
                  <a:srgbClr val="000000"/>
                </a:solidFill>
                <a:ea typeface="Times New Roman"/>
                <a:cs typeface="Times New Roman"/>
              </a:rPr>
              <a:t>Με </a:t>
            </a:r>
            <a:r>
              <a:rPr lang="el-GR" dirty="0">
                <a:solidFill>
                  <a:srgbClr val="000000"/>
                </a:solidFill>
                <a:ea typeface="Times New Roman"/>
                <a:cs typeface="Times New Roman"/>
              </a:rPr>
              <a:t>λήψη υδατανθράκων χρησιμοποιούνται περισσότερο γαλακτικό  και πυρουβικό. Κατά την νηστεία περισσότερες λιπαρές ουσίες χρησιμοποιούνται. Οι κυριότερες χρησιμοποιούμενες λιπαρές ουσίες είναι τα ελεύθερα λιπαρά οξέα (50%). </a:t>
            </a:r>
            <a:endParaRPr lang="el-GR" dirty="0" smtClean="0">
              <a:solidFill>
                <a:srgbClr val="000000"/>
              </a:solidFill>
              <a:ea typeface="Times New Roman"/>
              <a:cs typeface="Times New Roman"/>
            </a:endParaRPr>
          </a:p>
          <a:p>
            <a:pPr lvl="0">
              <a:lnSpc>
                <a:spcPct val="105000"/>
              </a:lnSpc>
              <a:spcBef>
                <a:spcPts val="600"/>
              </a:spcBef>
              <a:spcAft>
                <a:spcPts val="1000"/>
              </a:spcAft>
              <a:buFont typeface="Arial"/>
              <a:buChar char="•"/>
              <a:tabLst>
                <a:tab pos="457200" algn="l"/>
              </a:tabLst>
            </a:pPr>
            <a:r>
              <a:rPr lang="el-GR" dirty="0" smtClean="0">
                <a:solidFill>
                  <a:srgbClr val="000000"/>
                </a:solidFill>
                <a:ea typeface="Times New Roman"/>
                <a:cs typeface="Times New Roman"/>
              </a:rPr>
              <a:t>Η </a:t>
            </a:r>
            <a:r>
              <a:rPr lang="el-GR" dirty="0">
                <a:solidFill>
                  <a:srgbClr val="000000"/>
                </a:solidFill>
                <a:ea typeface="Times New Roman"/>
                <a:cs typeface="Times New Roman"/>
              </a:rPr>
              <a:t>καρδιά συνεχίζει να χτυπά ακόμη κι αν αφαιρεθούν όλα της τα νεύρα. Διότι μέσα στον καρδιακό μυ υπάρχουν εξειδικευμένοι βηματοδότες που μπορούν να αρχίζουν επαναληπτικά δυναμικά ενέργειας.</a:t>
            </a:r>
            <a:endParaRPr lang="en-US" dirty="0">
              <a:effectLst/>
              <a:latin typeface="Times New Roman"/>
              <a:ea typeface="Times New Roman"/>
              <a:cs typeface="Times New Roman"/>
            </a:endParaRPr>
          </a:p>
        </p:txBody>
      </p:sp>
      <p:sp>
        <p:nvSpPr>
          <p:cNvPr id="4" name="Τίτλος 3"/>
          <p:cNvSpPr>
            <a:spLocks noGrp="1"/>
          </p:cNvSpPr>
          <p:nvPr>
            <p:ph type="title"/>
          </p:nvPr>
        </p:nvSpPr>
        <p:spPr/>
        <p:txBody>
          <a:bodyPr/>
          <a:lstStyle/>
          <a:p>
            <a:r>
              <a:rPr lang="el-GR" dirty="0"/>
              <a:t>Ειδικά σημεία στον καρδιακό μυ</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4291033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435280" cy="5400600"/>
          </a:xfrm>
        </p:spPr>
        <p:txBody>
          <a:bodyPr>
            <a:normAutofit lnSpcReduction="10000"/>
          </a:bodyPr>
          <a:lstStyle/>
          <a:p>
            <a:r>
              <a:rPr lang="el-GR" dirty="0"/>
              <a:t>Στην καρδιακή ανεπάρκεια η ικανότητα των νεφρών να αποβάλλουν νάτριο και νερό είναι επίσης μειωμένη. Έτσι, επιδεινώνεται η αυξημένη κατακράτηση υγρών που ήδη υπάρχει. </a:t>
            </a:r>
            <a:endParaRPr lang="el-GR" dirty="0" smtClean="0"/>
          </a:p>
          <a:p>
            <a:r>
              <a:rPr lang="el-GR" dirty="0" smtClean="0"/>
              <a:t>Ο </a:t>
            </a:r>
            <a:r>
              <a:rPr lang="el-GR" dirty="0"/>
              <a:t>ασθενής παραπονείται για αίσθημα κόπωσης. Αυτό οφείλεται στο ότι δεν κυκλοφορεί αρκετό αίμα στους ιστούς και στα όργανα και το οξυγόνο το οποίο απαιτείται δεν επαρκεί. </a:t>
            </a:r>
            <a:endParaRPr lang="el-GR" dirty="0" smtClean="0"/>
          </a:p>
          <a:p>
            <a:r>
              <a:rPr lang="el-GR" dirty="0" smtClean="0"/>
              <a:t>Στην </a:t>
            </a:r>
            <a:r>
              <a:rPr lang="el-GR" dirty="0"/>
              <a:t>καρδιακή ανεπάρκεια έχουμε αύξηση του μεγέθους της καρδιάς. Όταν οι κοιλότητες της καρδιάς αυξάνονται, διατείνονται και μπορούν να συστέλλονται ισχυρότερα και έτσι να εξωθούν περισσότερο αίμα.</a:t>
            </a:r>
            <a:endParaRPr lang="en-US" dirty="0"/>
          </a:p>
          <a:p>
            <a:r>
              <a:rPr lang="el-GR" dirty="0"/>
              <a:t>Επίσης έχουμε αύξηση της μυϊκής μάζας. Με αυτόν τον τρόπο αυξάνεται ο συνολικός αριθμός των μυϊκών ινών που είναι δυνατόν να συσταλούν.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
        <p:nvSpPr>
          <p:cNvPr id="6" name="Τίτλος 3"/>
          <p:cNvSpPr>
            <a:spLocks noGrp="1"/>
          </p:cNvSpPr>
          <p:nvPr>
            <p:ph type="title"/>
          </p:nvPr>
        </p:nvSpPr>
        <p:spPr>
          <a:xfrm>
            <a:off x="467544" y="116632"/>
            <a:ext cx="8229600" cy="1080120"/>
          </a:xfrm>
        </p:spPr>
        <p:txBody>
          <a:bodyPr>
            <a:noAutofit/>
          </a:bodyPr>
          <a:lstStyle/>
          <a:p>
            <a:r>
              <a:rPr lang="el-GR" b="1" dirty="0" smtClean="0">
                <a:solidFill>
                  <a:schemeClr val="tx2"/>
                </a:solidFill>
              </a:rPr>
              <a:t>Παθοφυσιολογικοί </a:t>
            </a:r>
            <a:r>
              <a:rPr lang="el-GR" b="1" dirty="0">
                <a:solidFill>
                  <a:schemeClr val="tx2"/>
                </a:solidFill>
              </a:rPr>
              <a:t>μηχανισμοί στην δημιουργία καρδιακής </a:t>
            </a:r>
            <a:r>
              <a:rPr lang="el-GR" b="1" dirty="0" smtClean="0">
                <a:solidFill>
                  <a:schemeClr val="tx2"/>
                </a:solidFill>
              </a:rPr>
              <a:t>ανεπάρκειας </a:t>
            </a:r>
            <a:r>
              <a:rPr lang="el-GR" sz="3000" b="0" dirty="0" smtClean="0">
                <a:solidFill>
                  <a:schemeClr val="tx2"/>
                </a:solidFill>
              </a:rPr>
              <a:t>3/4</a:t>
            </a:r>
            <a:endParaRPr lang="en-US" sz="3000" b="0" dirty="0">
              <a:solidFill>
                <a:schemeClr val="tx2"/>
              </a:solidFill>
            </a:endParaRPr>
          </a:p>
        </p:txBody>
      </p:sp>
    </p:spTree>
    <p:extLst>
      <p:ext uri="{BB962C8B-B14F-4D97-AF65-F5344CB8AC3E}">
        <p14:creationId xmlns:p14="http://schemas.microsoft.com/office/powerpoint/2010/main" val="5635804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4752528"/>
          </a:xfrm>
        </p:spPr>
        <p:txBody>
          <a:bodyPr>
            <a:normAutofit/>
          </a:bodyPr>
          <a:lstStyle/>
          <a:p>
            <a:r>
              <a:rPr lang="el-GR" dirty="0"/>
              <a:t>Περισσότερες μυϊκές ίνες σημαίνει ότι η καρδιά συστέλλεται ισχυρότερα. </a:t>
            </a:r>
            <a:endParaRPr lang="el-GR" dirty="0" smtClean="0"/>
          </a:p>
          <a:p>
            <a:r>
              <a:rPr lang="el-GR" dirty="0" smtClean="0"/>
              <a:t>Επίσης </a:t>
            </a:r>
            <a:r>
              <a:rPr lang="el-GR" dirty="0"/>
              <a:t>παρατηρείται αύξηση της συσπαστικότητας της καρδιάς μέσω αγγειοσυσπαστικών ουσιών που κυκλοφορούν. </a:t>
            </a:r>
            <a:endParaRPr lang="el-GR" dirty="0" smtClean="0"/>
          </a:p>
          <a:p>
            <a:r>
              <a:rPr lang="el-GR" dirty="0" smtClean="0"/>
              <a:t>Στην </a:t>
            </a:r>
            <a:r>
              <a:rPr lang="el-GR" dirty="0"/>
              <a:t>αρχή αυτοί οι μηχανισμοί βοηθούν την καρδιά να ανταποκρίνεται φυσιολογικά ή τουλάχιστον ικανοποιητικά. </a:t>
            </a:r>
            <a:endParaRPr lang="el-GR" dirty="0" smtClean="0"/>
          </a:p>
          <a:p>
            <a:r>
              <a:rPr lang="el-GR" dirty="0" smtClean="0"/>
              <a:t>Καθώς </a:t>
            </a:r>
            <a:r>
              <a:rPr lang="el-GR" dirty="0"/>
              <a:t>όμως η κατάσταση επιδεινώνεται η αντιστάθμιση επιδεινώνει την καρδιακή λειτουργία και από βοηθητικός μηχανισμός γίνεται τελικά καταστρεπτικός.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
        <p:nvSpPr>
          <p:cNvPr id="6" name="Τίτλος 3"/>
          <p:cNvSpPr>
            <a:spLocks noGrp="1"/>
          </p:cNvSpPr>
          <p:nvPr>
            <p:ph type="title"/>
          </p:nvPr>
        </p:nvSpPr>
        <p:spPr>
          <a:xfrm>
            <a:off x="467544" y="116632"/>
            <a:ext cx="8229600" cy="1080120"/>
          </a:xfrm>
        </p:spPr>
        <p:txBody>
          <a:bodyPr>
            <a:noAutofit/>
          </a:bodyPr>
          <a:lstStyle/>
          <a:p>
            <a:r>
              <a:rPr lang="el-GR" b="1" dirty="0" smtClean="0">
                <a:solidFill>
                  <a:schemeClr val="tx2"/>
                </a:solidFill>
              </a:rPr>
              <a:t>Παθοφυσιολογικοί </a:t>
            </a:r>
            <a:r>
              <a:rPr lang="el-GR" b="1" dirty="0">
                <a:solidFill>
                  <a:schemeClr val="tx2"/>
                </a:solidFill>
              </a:rPr>
              <a:t>μηχανισμοί στην δημιουργία καρδιακής </a:t>
            </a:r>
            <a:r>
              <a:rPr lang="el-GR" b="1" dirty="0" smtClean="0">
                <a:solidFill>
                  <a:schemeClr val="tx2"/>
                </a:solidFill>
              </a:rPr>
              <a:t>ανεπάρκειας </a:t>
            </a:r>
            <a:r>
              <a:rPr lang="el-GR" sz="3000" b="0" dirty="0" smtClean="0">
                <a:solidFill>
                  <a:schemeClr val="tx2"/>
                </a:solidFill>
              </a:rPr>
              <a:t>4/4</a:t>
            </a:r>
            <a:endParaRPr lang="en-US" sz="3000" b="0" dirty="0">
              <a:solidFill>
                <a:schemeClr val="tx2"/>
              </a:solidFill>
            </a:endParaRPr>
          </a:p>
        </p:txBody>
      </p:sp>
    </p:spTree>
    <p:extLst>
      <p:ext uri="{BB962C8B-B14F-4D97-AF65-F5344CB8AC3E}">
        <p14:creationId xmlns:p14="http://schemas.microsoft.com/office/powerpoint/2010/main" val="39767046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b="1" dirty="0">
                <a:solidFill>
                  <a:schemeClr val="tx2"/>
                </a:solidFill>
                <a:ea typeface="Times New Roman"/>
                <a:cs typeface="Times New Roman"/>
              </a:rPr>
              <a:t>Σ</a:t>
            </a:r>
            <a:r>
              <a:rPr lang="el-GR" sz="3600" b="1" dirty="0" smtClean="0">
                <a:solidFill>
                  <a:schemeClr val="tx2"/>
                </a:solidFill>
                <a:ea typeface="Times New Roman"/>
                <a:cs typeface="Times New Roman"/>
              </a:rPr>
              <a:t>υμπτώματα </a:t>
            </a:r>
            <a:r>
              <a:rPr lang="el-GR" sz="3600" b="1" dirty="0">
                <a:solidFill>
                  <a:schemeClr val="tx2"/>
                </a:solidFill>
                <a:ea typeface="Times New Roman"/>
                <a:cs typeface="Times New Roman"/>
              </a:rPr>
              <a:t>της αριστερής καρδιακής </a:t>
            </a:r>
            <a:r>
              <a:rPr lang="el-GR" sz="3600" b="1" dirty="0" smtClean="0">
                <a:solidFill>
                  <a:schemeClr val="tx2"/>
                </a:solidFill>
                <a:ea typeface="Times New Roman"/>
                <a:cs typeface="Times New Roman"/>
              </a:rPr>
              <a:t>ανεπάρκειας </a:t>
            </a:r>
            <a:r>
              <a:rPr lang="el-GR" sz="3000" b="0" dirty="0" smtClean="0">
                <a:solidFill>
                  <a:schemeClr val="tx2"/>
                </a:solidFill>
                <a:ea typeface="Times New Roman"/>
                <a:cs typeface="Times New Roman"/>
              </a:rPr>
              <a:t>1/4</a:t>
            </a:r>
            <a:endParaRPr lang="en-US" sz="3000" b="0" dirty="0">
              <a:solidFill>
                <a:schemeClr val="tx2"/>
              </a:solidFill>
            </a:endParaRPr>
          </a:p>
        </p:txBody>
      </p:sp>
      <p:sp>
        <p:nvSpPr>
          <p:cNvPr id="3" name="Θέση περιεχομένου 2"/>
          <p:cNvSpPr>
            <a:spLocks noGrp="1"/>
          </p:cNvSpPr>
          <p:nvPr>
            <p:ph idx="1"/>
          </p:nvPr>
        </p:nvSpPr>
        <p:spPr>
          <a:xfrm>
            <a:off x="457200" y="1484784"/>
            <a:ext cx="8363272" cy="5256584"/>
          </a:xfrm>
        </p:spPr>
        <p:txBody>
          <a:bodyPr>
            <a:normAutofit lnSpcReduction="10000"/>
          </a:bodyPr>
          <a:lstStyle/>
          <a:p>
            <a:pPr lvl="0"/>
            <a:r>
              <a:rPr lang="el-GR" dirty="0" smtClean="0"/>
              <a:t>Συλλογή </a:t>
            </a:r>
            <a:r>
              <a:rPr lang="el-GR" dirty="0"/>
              <a:t>πλευριτικού </a:t>
            </a:r>
            <a:r>
              <a:rPr lang="el-GR" dirty="0" smtClean="0"/>
              <a:t>υγρού.</a:t>
            </a:r>
            <a:endParaRPr lang="en-US" dirty="0"/>
          </a:p>
          <a:p>
            <a:pPr lvl="0"/>
            <a:r>
              <a:rPr lang="el-GR" dirty="0" smtClean="0"/>
              <a:t>Βήχας.</a:t>
            </a:r>
            <a:endParaRPr lang="en-US" dirty="0"/>
          </a:p>
          <a:p>
            <a:pPr lvl="0"/>
            <a:r>
              <a:rPr lang="el-GR" dirty="0"/>
              <a:t>Οιδήματα, κυρίως στα πόδια αλλά και στο υπόλοιπο σώμα σε πιο προχωρημένες </a:t>
            </a:r>
            <a:r>
              <a:rPr lang="el-GR" dirty="0" smtClean="0"/>
              <a:t>μορφές.</a:t>
            </a:r>
            <a:endParaRPr lang="en-US" dirty="0"/>
          </a:p>
          <a:p>
            <a:pPr lvl="0"/>
            <a:r>
              <a:rPr lang="el-GR" dirty="0"/>
              <a:t>Ταχυκαρδία και </a:t>
            </a:r>
            <a:r>
              <a:rPr lang="el-GR" dirty="0" smtClean="0"/>
              <a:t>ταχύπνοια.</a:t>
            </a:r>
            <a:endParaRPr lang="en-US" dirty="0"/>
          </a:p>
          <a:p>
            <a:pPr lvl="0"/>
            <a:r>
              <a:rPr lang="el-GR" dirty="0"/>
              <a:t>Εφιδρώσεις και </a:t>
            </a:r>
            <a:r>
              <a:rPr lang="el-GR" dirty="0" smtClean="0"/>
              <a:t>αδυναμία.</a:t>
            </a:r>
            <a:endParaRPr lang="en-US" dirty="0"/>
          </a:p>
          <a:p>
            <a:pPr lvl="0"/>
            <a:r>
              <a:rPr lang="el-GR" dirty="0" smtClean="0"/>
              <a:t>Κόπωση.</a:t>
            </a:r>
            <a:endParaRPr lang="en-US" dirty="0"/>
          </a:p>
          <a:p>
            <a:pPr lvl="0"/>
            <a:r>
              <a:rPr lang="el-GR" dirty="0" smtClean="0"/>
              <a:t>Αναιμία.</a:t>
            </a:r>
            <a:endParaRPr lang="en-US" dirty="0"/>
          </a:p>
          <a:p>
            <a:pPr lvl="0"/>
            <a:r>
              <a:rPr lang="el-GR" dirty="0"/>
              <a:t>Ελάττωση της ικανότητας για </a:t>
            </a:r>
            <a:r>
              <a:rPr lang="el-GR" dirty="0" smtClean="0"/>
              <a:t>άσκηση.</a:t>
            </a:r>
            <a:endParaRPr lang="en-US" dirty="0"/>
          </a:p>
          <a:p>
            <a:r>
              <a:rPr lang="el-GR" dirty="0"/>
              <a:t>Σύγχυση, και διαταραχές της μνήμης οφειλόμενες σε ελάττωση της αιμάτωσης του </a:t>
            </a:r>
            <a:r>
              <a:rPr lang="el-GR" dirty="0" smtClean="0"/>
              <a:t>εγκεφάλου.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13135961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680520"/>
          </a:xfrm>
        </p:spPr>
        <p:txBody>
          <a:bodyPr>
            <a:noAutofit/>
          </a:bodyPr>
          <a:lstStyle/>
          <a:p>
            <a:r>
              <a:rPr lang="el-GR" sz="2400" dirty="0"/>
              <a:t>Το συχνότερο σύμπτωμα είναι η δύσπνοια προσπάθειας η οποία προκαλείται από κατακράτηση υγρών στους πνεύμονες, με αποτέλεσμα αύξηση του έργου της αναπνοής, λόγω της ελαττωμένης από την πνευμονική συμφόρηση ενδοτικότητας των  πνευμόνων. Η δύσπνοια είναι ένα σύμπτωμα που παρατηρείται συχνά κατά την άσκηση αλλά και κατά την ηρεμία</a:t>
            </a:r>
            <a:r>
              <a:rPr lang="el-GR" sz="2400" dirty="0" smtClean="0"/>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
        <p:nvSpPr>
          <p:cNvPr id="6" name="Τίτλος 1"/>
          <p:cNvSpPr>
            <a:spLocks noGrp="1"/>
          </p:cNvSpPr>
          <p:nvPr>
            <p:ph type="title"/>
          </p:nvPr>
        </p:nvSpPr>
        <p:spPr>
          <a:xfrm>
            <a:off x="467544" y="116632"/>
            <a:ext cx="8229600" cy="1080120"/>
          </a:xfrm>
        </p:spPr>
        <p:txBody>
          <a:bodyPr>
            <a:noAutofit/>
          </a:bodyPr>
          <a:lstStyle/>
          <a:p>
            <a:r>
              <a:rPr lang="el-GR" sz="3600" b="1" dirty="0">
                <a:solidFill>
                  <a:schemeClr val="tx2"/>
                </a:solidFill>
                <a:ea typeface="Times New Roman"/>
                <a:cs typeface="Times New Roman"/>
              </a:rPr>
              <a:t>Σ</a:t>
            </a:r>
            <a:r>
              <a:rPr lang="el-GR" sz="3600" b="1" dirty="0" smtClean="0">
                <a:solidFill>
                  <a:schemeClr val="tx2"/>
                </a:solidFill>
                <a:ea typeface="Times New Roman"/>
                <a:cs typeface="Times New Roman"/>
              </a:rPr>
              <a:t>υμπτώματα </a:t>
            </a:r>
            <a:r>
              <a:rPr lang="el-GR" sz="3600" b="1" dirty="0">
                <a:solidFill>
                  <a:schemeClr val="tx2"/>
                </a:solidFill>
                <a:ea typeface="Times New Roman"/>
                <a:cs typeface="Times New Roman"/>
              </a:rPr>
              <a:t>της αριστερής καρδιακής </a:t>
            </a:r>
            <a:r>
              <a:rPr lang="el-GR" sz="3600" b="1" dirty="0" smtClean="0">
                <a:solidFill>
                  <a:schemeClr val="tx2"/>
                </a:solidFill>
                <a:ea typeface="Times New Roman"/>
                <a:cs typeface="Times New Roman"/>
              </a:rPr>
              <a:t>ανεπάρκειας </a:t>
            </a:r>
            <a:r>
              <a:rPr lang="el-GR" sz="3000" b="0" dirty="0" smtClean="0">
                <a:solidFill>
                  <a:schemeClr val="tx2"/>
                </a:solidFill>
                <a:ea typeface="Times New Roman"/>
                <a:cs typeface="Times New Roman"/>
              </a:rPr>
              <a:t>2/4</a:t>
            </a:r>
            <a:endParaRPr lang="en-US" sz="3000" b="0" dirty="0">
              <a:solidFill>
                <a:schemeClr val="tx2"/>
              </a:solidFill>
            </a:endParaRPr>
          </a:p>
        </p:txBody>
      </p:sp>
    </p:spTree>
    <p:extLst>
      <p:ext uri="{BB962C8B-B14F-4D97-AF65-F5344CB8AC3E}">
        <p14:creationId xmlns:p14="http://schemas.microsoft.com/office/powerpoint/2010/main" val="40041146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680520"/>
          </a:xfrm>
        </p:spPr>
        <p:txBody>
          <a:bodyPr>
            <a:noAutofit/>
          </a:bodyPr>
          <a:lstStyle/>
          <a:p>
            <a:r>
              <a:rPr lang="el-GR" dirty="0" smtClean="0"/>
              <a:t>Η </a:t>
            </a:r>
            <a:r>
              <a:rPr lang="el-GR" dirty="0"/>
              <a:t>δύσπνοια μπορεί να εμφανιστεί αρχικά ως ορθόπνοια. Παρουσιάζεται όταν ο ασθενής βρίσκεται σε ύπτια  θέση και οφείλεται σε ανακατανοή του αίματος από την περιφερική στην κεντρική κυκλοφορία. Η παροξυσμική νυκτερινή δύσπνοια οφείλεται σε διάμεσο πνευμονικό οίδημα κι είναι η πιο ειδική εκδήλωση αριστερής καρδιακής ανεπάρκειας. Η σοβαρότερη μορφή δύσπνοιας, οφειλόμενη σε αριστερή καρδιακή ανεπάρκεια, είναι το οξύ πνευμονικό οίδημα, το οποίο οφείλεται σε διίδρωση υγρού στις πνευμονικές κυψελίδες.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
        <p:nvSpPr>
          <p:cNvPr id="6" name="Τίτλος 1"/>
          <p:cNvSpPr>
            <a:spLocks noGrp="1"/>
          </p:cNvSpPr>
          <p:nvPr>
            <p:ph type="title"/>
          </p:nvPr>
        </p:nvSpPr>
        <p:spPr>
          <a:xfrm>
            <a:off x="467544" y="116632"/>
            <a:ext cx="8229600" cy="1080120"/>
          </a:xfrm>
        </p:spPr>
        <p:txBody>
          <a:bodyPr>
            <a:noAutofit/>
          </a:bodyPr>
          <a:lstStyle/>
          <a:p>
            <a:r>
              <a:rPr lang="el-GR" sz="3600" b="1" dirty="0">
                <a:solidFill>
                  <a:schemeClr val="tx2"/>
                </a:solidFill>
                <a:ea typeface="Times New Roman"/>
                <a:cs typeface="Times New Roman"/>
              </a:rPr>
              <a:t>Σ</a:t>
            </a:r>
            <a:r>
              <a:rPr lang="el-GR" sz="3600" b="1" dirty="0" smtClean="0">
                <a:solidFill>
                  <a:schemeClr val="tx2"/>
                </a:solidFill>
                <a:ea typeface="Times New Roman"/>
                <a:cs typeface="Times New Roman"/>
              </a:rPr>
              <a:t>υμπτώματα </a:t>
            </a:r>
            <a:r>
              <a:rPr lang="el-GR" sz="3600" b="1" dirty="0">
                <a:solidFill>
                  <a:schemeClr val="tx2"/>
                </a:solidFill>
                <a:ea typeface="Times New Roman"/>
                <a:cs typeface="Times New Roman"/>
              </a:rPr>
              <a:t>της αριστερής καρδιακής </a:t>
            </a:r>
            <a:r>
              <a:rPr lang="el-GR" sz="3600" b="1" dirty="0" smtClean="0">
                <a:solidFill>
                  <a:schemeClr val="tx2"/>
                </a:solidFill>
                <a:ea typeface="Times New Roman"/>
                <a:cs typeface="Times New Roman"/>
              </a:rPr>
              <a:t>ανεπάρκειας </a:t>
            </a:r>
            <a:r>
              <a:rPr lang="el-GR" sz="3000" b="0" dirty="0" smtClean="0">
                <a:solidFill>
                  <a:schemeClr val="tx2"/>
                </a:solidFill>
                <a:ea typeface="Times New Roman"/>
                <a:cs typeface="Times New Roman"/>
              </a:rPr>
              <a:t>3/4</a:t>
            </a:r>
            <a:endParaRPr lang="en-US" sz="3000" b="0" dirty="0">
              <a:solidFill>
                <a:schemeClr val="tx2"/>
              </a:solidFill>
            </a:endParaRPr>
          </a:p>
        </p:txBody>
      </p:sp>
    </p:spTree>
    <p:extLst>
      <p:ext uri="{BB962C8B-B14F-4D97-AF65-F5344CB8AC3E}">
        <p14:creationId xmlns:p14="http://schemas.microsoft.com/office/powerpoint/2010/main" val="24903070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363272" cy="5256584"/>
          </a:xfrm>
        </p:spPr>
        <p:txBody>
          <a:bodyPr>
            <a:normAutofit/>
          </a:bodyPr>
          <a:lstStyle/>
          <a:p>
            <a:r>
              <a:rPr lang="el-GR" dirty="0"/>
              <a:t>Το οξύ πνευμονικό οίδημα εισβάλει με έντονη δύσπνοια, ορθόπνοια και παραγωγή αφρωδών πτυέλων λευκού ή ρόδινου χρώματος. Ο ασθενής έχει έντονο αίσθημα «πνιγονής» και «ελλείμματος αέρα». </a:t>
            </a:r>
            <a:endParaRPr lang="el-GR" dirty="0" smtClean="0"/>
          </a:p>
          <a:p>
            <a:r>
              <a:rPr lang="el-GR" dirty="0" smtClean="0"/>
              <a:t>Σε </a:t>
            </a:r>
            <a:r>
              <a:rPr lang="el-GR" dirty="0"/>
              <a:t>βαριές καταστάσεις παρουσιάζεται βαριά υπόταση, shock, κυάνωση, ψυχρά άκρα και ολιγουρία. Κατά την ακρόαση των πνευμόνων ακούγονται διάσπαρτοι υγροί ρόγχοι. Αν και τα προβλήματα της αναπνοής είναι τα συχνότερα στην αριστερή καρδιακή ανεπάρκεια δεν είναι και τα μόνα. </a:t>
            </a:r>
            <a:endParaRPr lang="el-GR" dirty="0" smtClean="0"/>
          </a:p>
          <a:p>
            <a:r>
              <a:rPr lang="el-GR" dirty="0" smtClean="0"/>
              <a:t>Μερικές </a:t>
            </a:r>
            <a:r>
              <a:rPr lang="el-GR" dirty="0"/>
              <a:t>φορές οι ασθενείς παρουσιάζουν βήχα και αιματηρά φλέγματα. Ένα άλλο σύμπτωμα, το οποίο ήδη αναφέρθηκε, είναι το οίδημα. Επίσης συχνά παρατηρείται αύξηση του σωματικού βάρους λόγω της κατακράτησης των υγρών.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
        <p:nvSpPr>
          <p:cNvPr id="6" name="Τίτλος 1"/>
          <p:cNvSpPr>
            <a:spLocks noGrp="1"/>
          </p:cNvSpPr>
          <p:nvPr>
            <p:ph type="title"/>
          </p:nvPr>
        </p:nvSpPr>
        <p:spPr>
          <a:xfrm>
            <a:off x="467544" y="116632"/>
            <a:ext cx="8229600" cy="1080120"/>
          </a:xfrm>
        </p:spPr>
        <p:txBody>
          <a:bodyPr>
            <a:noAutofit/>
          </a:bodyPr>
          <a:lstStyle/>
          <a:p>
            <a:r>
              <a:rPr lang="el-GR" sz="3600" b="1" dirty="0">
                <a:solidFill>
                  <a:schemeClr val="tx2"/>
                </a:solidFill>
                <a:ea typeface="Times New Roman"/>
                <a:cs typeface="Times New Roman"/>
              </a:rPr>
              <a:t>Σ</a:t>
            </a:r>
            <a:r>
              <a:rPr lang="el-GR" sz="3600" b="1" dirty="0" smtClean="0">
                <a:solidFill>
                  <a:schemeClr val="tx2"/>
                </a:solidFill>
                <a:ea typeface="Times New Roman"/>
                <a:cs typeface="Times New Roman"/>
              </a:rPr>
              <a:t>υμπτώματα </a:t>
            </a:r>
            <a:r>
              <a:rPr lang="el-GR" sz="3600" b="1" dirty="0">
                <a:solidFill>
                  <a:schemeClr val="tx2"/>
                </a:solidFill>
                <a:ea typeface="Times New Roman"/>
                <a:cs typeface="Times New Roman"/>
              </a:rPr>
              <a:t>της αριστερής καρδιακής </a:t>
            </a:r>
            <a:r>
              <a:rPr lang="el-GR" sz="3600" b="1" dirty="0" smtClean="0">
                <a:solidFill>
                  <a:schemeClr val="tx2"/>
                </a:solidFill>
                <a:ea typeface="Times New Roman"/>
                <a:cs typeface="Times New Roman"/>
              </a:rPr>
              <a:t>ανεπάρκειας </a:t>
            </a:r>
            <a:r>
              <a:rPr lang="el-GR" sz="3000" b="0" dirty="0" smtClean="0">
                <a:solidFill>
                  <a:schemeClr val="tx2"/>
                </a:solidFill>
                <a:ea typeface="Times New Roman"/>
                <a:cs typeface="Times New Roman"/>
              </a:rPr>
              <a:t>4/4</a:t>
            </a:r>
            <a:endParaRPr lang="en-US" sz="3000" b="0" dirty="0">
              <a:solidFill>
                <a:schemeClr val="tx2"/>
              </a:solidFill>
            </a:endParaRPr>
          </a:p>
        </p:txBody>
      </p:sp>
    </p:spTree>
    <p:extLst>
      <p:ext uri="{BB962C8B-B14F-4D97-AF65-F5344CB8AC3E}">
        <p14:creationId xmlns:p14="http://schemas.microsoft.com/office/powerpoint/2010/main" val="11477966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b="1" dirty="0" smtClean="0">
                <a:solidFill>
                  <a:schemeClr val="tx2"/>
                </a:solidFill>
                <a:ea typeface="Times New Roman"/>
                <a:cs typeface="Times New Roman"/>
              </a:rPr>
              <a:t>Συμπτώματα </a:t>
            </a:r>
            <a:r>
              <a:rPr lang="el-GR" sz="3600" b="1" dirty="0">
                <a:solidFill>
                  <a:schemeClr val="tx2"/>
                </a:solidFill>
                <a:ea typeface="Times New Roman"/>
                <a:cs typeface="Times New Roman"/>
              </a:rPr>
              <a:t>της δεξιάς καρδιακής ανεπάρκειας</a:t>
            </a:r>
            <a:r>
              <a:rPr lang="el-GR" sz="3600" dirty="0">
                <a:solidFill>
                  <a:schemeClr val="tx2"/>
                </a:solidFill>
                <a:ea typeface="Times New Roman"/>
                <a:cs typeface="Times New Roman"/>
              </a:rPr>
              <a:t> </a:t>
            </a:r>
            <a:r>
              <a:rPr lang="el-GR" sz="3000" b="0" dirty="0" smtClean="0">
                <a:solidFill>
                  <a:schemeClr val="tx2"/>
                </a:solidFill>
                <a:ea typeface="Times New Roman"/>
                <a:cs typeface="Times New Roman"/>
              </a:rPr>
              <a:t>1/2</a:t>
            </a:r>
            <a:endParaRPr lang="en-US" sz="3000" b="0" dirty="0">
              <a:solidFill>
                <a:schemeClr val="tx2"/>
              </a:solidFill>
            </a:endParaRPr>
          </a:p>
        </p:txBody>
      </p:sp>
      <p:sp>
        <p:nvSpPr>
          <p:cNvPr id="3" name="Θέση περιεχομένου 2"/>
          <p:cNvSpPr>
            <a:spLocks noGrp="1"/>
          </p:cNvSpPr>
          <p:nvPr>
            <p:ph idx="1"/>
          </p:nvPr>
        </p:nvSpPr>
        <p:spPr>
          <a:xfrm>
            <a:off x="611560" y="1412776"/>
            <a:ext cx="7992888" cy="5400600"/>
          </a:xfrm>
        </p:spPr>
        <p:txBody>
          <a:bodyPr>
            <a:noAutofit/>
          </a:bodyPr>
          <a:lstStyle/>
          <a:p>
            <a:pPr marL="0" indent="0">
              <a:buNone/>
            </a:pPr>
            <a:r>
              <a:rPr lang="el-GR" dirty="0" smtClean="0"/>
              <a:t>Περιλαμβάνονται </a:t>
            </a:r>
            <a:r>
              <a:rPr lang="el-GR" dirty="0"/>
              <a:t>και τα οφειλόμενα σε ελάττωση της καρδιακής παροχής, όπως:</a:t>
            </a:r>
            <a:endParaRPr lang="en-US" dirty="0"/>
          </a:p>
          <a:p>
            <a:pPr lvl="0"/>
            <a:r>
              <a:rPr lang="el-GR" dirty="0" smtClean="0"/>
              <a:t>Κόπωση.</a:t>
            </a:r>
            <a:endParaRPr lang="en-US" dirty="0"/>
          </a:p>
          <a:p>
            <a:pPr lvl="0"/>
            <a:r>
              <a:rPr lang="el-GR" dirty="0"/>
              <a:t>Δύσπνοια και ο </a:t>
            </a:r>
            <a:r>
              <a:rPr lang="el-GR" dirty="0" smtClean="0"/>
              <a:t>βήχας.</a:t>
            </a:r>
            <a:endParaRPr lang="en-US" dirty="0"/>
          </a:p>
          <a:p>
            <a:pPr lvl="0"/>
            <a:r>
              <a:rPr lang="el-GR" dirty="0"/>
              <a:t>Οιδήματα κάτω άκρων, στην περιοχή των </a:t>
            </a:r>
            <a:r>
              <a:rPr lang="el-GR" dirty="0" smtClean="0"/>
              <a:t>σφυρών.</a:t>
            </a:r>
            <a:endParaRPr lang="en-US" dirty="0"/>
          </a:p>
          <a:p>
            <a:pPr lvl="0"/>
            <a:r>
              <a:rPr lang="el-GR" dirty="0"/>
              <a:t>Συμπτώματα από συμφορητική ηπατομεγαλία όπως η ευαισθησία στο δεξιό υποχόνδριο και το αίσθημα πληρότητας στην κοιλία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16747320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b="1" dirty="0" smtClean="0">
                <a:solidFill>
                  <a:schemeClr val="tx2"/>
                </a:solidFill>
                <a:ea typeface="Times New Roman"/>
                <a:cs typeface="Times New Roman"/>
              </a:rPr>
              <a:t>Συμπτώματα </a:t>
            </a:r>
            <a:r>
              <a:rPr lang="el-GR" sz="3600" b="1" dirty="0">
                <a:solidFill>
                  <a:schemeClr val="tx2"/>
                </a:solidFill>
                <a:ea typeface="Times New Roman"/>
                <a:cs typeface="Times New Roman"/>
              </a:rPr>
              <a:t>της δεξιάς καρδιακής ανεπάρκειας</a:t>
            </a:r>
            <a:r>
              <a:rPr lang="el-GR" sz="3600" dirty="0">
                <a:solidFill>
                  <a:schemeClr val="tx2"/>
                </a:solidFill>
                <a:ea typeface="Times New Roman"/>
                <a:cs typeface="Times New Roman"/>
              </a:rPr>
              <a:t> </a:t>
            </a:r>
            <a:r>
              <a:rPr lang="el-GR" sz="3000" b="0" dirty="0">
                <a:solidFill>
                  <a:schemeClr val="tx2"/>
                </a:solidFill>
                <a:ea typeface="Times New Roman"/>
                <a:cs typeface="Times New Roman"/>
              </a:rPr>
              <a:t>2</a:t>
            </a:r>
            <a:r>
              <a:rPr lang="el-GR" sz="3000" b="0" dirty="0" smtClean="0">
                <a:solidFill>
                  <a:schemeClr val="tx2"/>
                </a:solidFill>
                <a:ea typeface="Times New Roman"/>
                <a:cs typeface="Times New Roman"/>
              </a:rPr>
              <a:t>/2</a:t>
            </a:r>
            <a:endParaRPr lang="en-US" sz="3000" b="0" dirty="0">
              <a:solidFill>
                <a:schemeClr val="tx2"/>
              </a:solidFill>
            </a:endParaRPr>
          </a:p>
        </p:txBody>
      </p:sp>
      <p:sp>
        <p:nvSpPr>
          <p:cNvPr id="3" name="Θέση περιεχομένου 2"/>
          <p:cNvSpPr>
            <a:spLocks noGrp="1"/>
          </p:cNvSpPr>
          <p:nvPr>
            <p:ph idx="1"/>
          </p:nvPr>
        </p:nvSpPr>
        <p:spPr>
          <a:xfrm>
            <a:off x="611560" y="1412776"/>
            <a:ext cx="7992888" cy="5400600"/>
          </a:xfrm>
        </p:spPr>
        <p:txBody>
          <a:bodyPr>
            <a:noAutofit/>
          </a:bodyPr>
          <a:lstStyle/>
          <a:p>
            <a:pPr lvl="0"/>
            <a:r>
              <a:rPr lang="el-GR" dirty="0" smtClean="0"/>
              <a:t>Συχνά </a:t>
            </a:r>
            <a:r>
              <a:rPr lang="el-GR" dirty="0"/>
              <a:t>αναφέρονται ναυτία και ανορεξία, λόγω οιδήματος  του ήπατος και του γαστρεντερικού σωλήνα.</a:t>
            </a:r>
            <a:endParaRPr lang="en-US" dirty="0"/>
          </a:p>
          <a:p>
            <a:pPr lvl="0"/>
            <a:r>
              <a:rPr lang="el-GR" dirty="0"/>
              <a:t>Διάταση των φλεβών του τραχήλου λόγω αύξηση του όγκου του αίματος και της φλεβικής πίεσης.</a:t>
            </a:r>
            <a:endParaRPr lang="en-US" dirty="0"/>
          </a:p>
          <a:p>
            <a:pPr lvl="0"/>
            <a:r>
              <a:rPr lang="el-GR" dirty="0"/>
              <a:t>Συλλογή υγρού στον πνεύμονα (πλευριτική συλλογή) και στην κοιλιά (ασκίτης).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40491520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b="1" dirty="0"/>
              <a:t>Κλινική εξέταση</a:t>
            </a:r>
            <a:endParaRPr lang="en-US" dirty="0"/>
          </a:p>
          <a:p>
            <a:r>
              <a:rPr lang="el-GR" dirty="0"/>
              <a:t>Η δύσπνοια και το οίδημα εντοπίζονται από την ακρόαση των πνευμόνων. </a:t>
            </a:r>
            <a:endParaRPr lang="el-GR" dirty="0" smtClean="0"/>
          </a:p>
          <a:p>
            <a:r>
              <a:rPr lang="el-GR" dirty="0" smtClean="0"/>
              <a:t>Συνήθως </a:t>
            </a:r>
            <a:r>
              <a:rPr lang="el-GR" dirty="0"/>
              <a:t>διαπιστώνονται ευρήματα από την πάθηση που προκάλεσε την καρδιακή ανεπάρκεια, καθώς και υγροί ρόγχοι στους πνεύμονες, από την στάση του αίματος σε αυτούς.</a:t>
            </a:r>
            <a:endParaRPr lang="en-US" dirty="0"/>
          </a:p>
          <a:p>
            <a:pPr marL="0" indent="0">
              <a:buNone/>
            </a:pPr>
            <a:r>
              <a:rPr lang="el-GR" b="1" dirty="0"/>
              <a:t>Ευρήματα από εξετάσεις</a:t>
            </a:r>
            <a:endParaRPr lang="en-US" dirty="0"/>
          </a:p>
          <a:p>
            <a:r>
              <a:rPr lang="el-GR" b="1" dirty="0"/>
              <a:t>Ηλεκτροκαρδιογράφημα: </a:t>
            </a:r>
            <a:r>
              <a:rPr lang="el-GR" dirty="0"/>
              <a:t>Διαπιστώνεται νέο ή παλαιό έμφραγμα μυοκαρδίου, υπερτροφία κοιλιών ή κόλπων, αρρυθμίες όπως κολπική μαρμαρυγή, έκτακτες κοιλιακές συστολές, κ.α</a:t>
            </a:r>
            <a:r>
              <a:rPr lang="el-GR" dirty="0" smtClean="0"/>
              <a:t>.</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
        <p:nvSpPr>
          <p:cNvPr id="6" name="Τίτλος 5"/>
          <p:cNvSpPr>
            <a:spLocks noGrp="1"/>
          </p:cNvSpPr>
          <p:nvPr>
            <p:ph type="title"/>
          </p:nvPr>
        </p:nvSpPr>
        <p:spPr/>
        <p:txBody>
          <a:bodyPr/>
          <a:lstStyle/>
          <a:p>
            <a:r>
              <a:rPr lang="el-GR" dirty="0"/>
              <a:t>Κλινική εξέταση και ευρήματα </a:t>
            </a:r>
            <a:r>
              <a:rPr lang="el-GR" sz="3000" b="0" dirty="0"/>
              <a:t>1/2</a:t>
            </a:r>
          </a:p>
        </p:txBody>
      </p:sp>
    </p:spTree>
    <p:extLst>
      <p:ext uri="{BB962C8B-B14F-4D97-AF65-F5344CB8AC3E}">
        <p14:creationId xmlns:p14="http://schemas.microsoft.com/office/powerpoint/2010/main" val="39093754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εξέταση και ευρήματα </a:t>
            </a:r>
            <a:r>
              <a:rPr lang="el-GR" sz="3000" b="0" dirty="0" smtClean="0"/>
              <a:t>2/2</a:t>
            </a:r>
            <a:endParaRPr lang="en-US" dirty="0"/>
          </a:p>
        </p:txBody>
      </p:sp>
      <p:sp>
        <p:nvSpPr>
          <p:cNvPr id="3" name="Θέση περιεχομένου 2"/>
          <p:cNvSpPr>
            <a:spLocks noGrp="1"/>
          </p:cNvSpPr>
          <p:nvPr>
            <p:ph idx="1"/>
          </p:nvPr>
        </p:nvSpPr>
        <p:spPr/>
        <p:txBody>
          <a:bodyPr>
            <a:normAutofit/>
          </a:bodyPr>
          <a:lstStyle/>
          <a:p>
            <a:r>
              <a:rPr lang="el-GR" b="1" dirty="0"/>
              <a:t>Ακτινογραφία θώρακα:</a:t>
            </a:r>
            <a:r>
              <a:rPr lang="el-GR" dirty="0"/>
              <a:t> Αύξηση της καρδιαγγειακής σκιάς (μεγαλοκαρδία), αύξηση της βρογχοαγγειακής σκιαγράφησης από στάση υγρού στους πνεύμονες, πλευριτική συλλογή υγρού.</a:t>
            </a:r>
            <a:endParaRPr lang="en-US" dirty="0"/>
          </a:p>
          <a:p>
            <a:r>
              <a:rPr lang="el-GR" b="1" dirty="0"/>
              <a:t>Υπερηχοκαρδιογράφημα:</a:t>
            </a:r>
            <a:r>
              <a:rPr lang="el-GR" dirty="0"/>
              <a:t> Το τελευταίο είναι απαραίτητο σε όλους τους αρρώστους για την διάγνωση της καρδιακής ανεπάρκειας και της αιτίας που την προκαλεί. </a:t>
            </a:r>
            <a:endParaRPr lang="el-GR" dirty="0" smtClean="0"/>
          </a:p>
          <a:p>
            <a:r>
              <a:rPr lang="el-GR" dirty="0" smtClean="0"/>
              <a:t>Επίσης </a:t>
            </a:r>
            <a:r>
              <a:rPr lang="el-GR" dirty="0"/>
              <a:t>βοηθά στην εκτίμηση της βαρύτητας της καρδιακής </a:t>
            </a:r>
            <a:r>
              <a:rPr lang="el-GR" dirty="0" smtClean="0"/>
              <a:t>ανεπάρκειας.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198984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Αυτοματία</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pPr lvl="0">
              <a:lnSpc>
                <a:spcPct val="115000"/>
              </a:lnSpc>
              <a:spcBef>
                <a:spcPts val="0"/>
              </a:spcBef>
              <a:spcAft>
                <a:spcPts val="1000"/>
              </a:spcAft>
              <a:buFont typeface="Arial"/>
              <a:buChar char="•"/>
              <a:tabLst>
                <a:tab pos="457200" algn="l"/>
              </a:tabLst>
            </a:pPr>
            <a:r>
              <a:rPr lang="el-GR" dirty="0" smtClean="0">
                <a:solidFill>
                  <a:srgbClr val="000000"/>
                </a:solidFill>
                <a:ea typeface="Times New Roman"/>
                <a:cs typeface="Times New Roman"/>
              </a:rPr>
              <a:t>Η αυτοματία βασίζεται στον φλεβόκομβο.</a:t>
            </a:r>
          </a:p>
          <a:p>
            <a:r>
              <a:rPr lang="el-GR" dirty="0" smtClean="0">
                <a:solidFill>
                  <a:srgbClr val="000000"/>
                </a:solidFill>
                <a:ea typeface="Times New Roman"/>
                <a:cs typeface="Angsana New"/>
              </a:rPr>
              <a:t>O </a:t>
            </a:r>
            <a:r>
              <a:rPr lang="el-GR" dirty="0">
                <a:solidFill>
                  <a:srgbClr val="000000"/>
                </a:solidFill>
                <a:ea typeface="Times New Roman"/>
                <a:cs typeface="Angsana New"/>
              </a:rPr>
              <a:t>φλεβόκομβος είναι ο φυσιολογικός καρδιακός βηματοδότης και η συχνότητά του ρυθμίζει την καρδιακή συχνότητα. </a:t>
            </a:r>
            <a:endParaRPr lang="el-GR" dirty="0" smtClean="0">
              <a:solidFill>
                <a:srgbClr val="000000"/>
              </a:solidFill>
              <a:ea typeface="Times New Roman"/>
              <a:cs typeface="Angsana New"/>
            </a:endParaRPr>
          </a:p>
          <a:p>
            <a:r>
              <a:rPr lang="el-GR" dirty="0" smtClean="0">
                <a:solidFill>
                  <a:srgbClr val="000000"/>
                </a:solidFill>
                <a:ea typeface="Times New Roman"/>
                <a:cs typeface="Angsana New"/>
              </a:rPr>
              <a:t>Οι </a:t>
            </a:r>
            <a:r>
              <a:rPr lang="el-GR" dirty="0">
                <a:solidFill>
                  <a:srgbClr val="000000"/>
                </a:solidFill>
                <a:ea typeface="Times New Roman"/>
                <a:cs typeface="Angsana New"/>
              </a:rPr>
              <a:t>διεγέρσεις του φλεβόκομβου περνούν από τον κόλπο στον κολποκοιλιακό κόμβο και μέσω αυτού στο δεμάτιο His και δι</a:t>
            </a:r>
            <a:r>
              <a:rPr lang="el-GR" dirty="0" smtClean="0">
                <a:solidFill>
                  <a:srgbClr val="000000"/>
                </a:solidFill>
                <a:ea typeface="Times New Roman"/>
                <a:cs typeface="Angsana New"/>
              </a:rPr>
              <a:t>΄αυτού </a:t>
            </a:r>
            <a:r>
              <a:rPr lang="el-GR" dirty="0">
                <a:solidFill>
                  <a:srgbClr val="000000"/>
                </a:solidFill>
                <a:ea typeface="Times New Roman"/>
                <a:cs typeface="Angsana New"/>
              </a:rPr>
              <a:t>(μέσω δηλ. δεματίων His</a:t>
            </a:r>
            <a:r>
              <a:rPr lang="el-GR" dirty="0" smtClean="0">
                <a:solidFill>
                  <a:srgbClr val="000000"/>
                </a:solidFill>
                <a:ea typeface="Times New Roman"/>
                <a:cs typeface="Angsana New"/>
              </a:rPr>
              <a:t>) στις ίνες του</a:t>
            </a:r>
            <a:r>
              <a:rPr lang="en-US" dirty="0" smtClean="0">
                <a:solidFill>
                  <a:srgbClr val="000000"/>
                </a:solidFill>
                <a:ea typeface="Times New Roman"/>
                <a:cs typeface="Angsana New"/>
              </a:rPr>
              <a:t> Purkinje.</a:t>
            </a:r>
            <a:r>
              <a:rPr lang="el-GR" dirty="0" smtClean="0">
                <a:solidFill>
                  <a:srgbClr val="000000"/>
                </a:solidFill>
                <a:ea typeface="Times New Roman"/>
                <a:cs typeface="Angsana New"/>
              </a:rPr>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5091499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Δύσπνοια</a:t>
            </a:r>
            <a:r>
              <a:rPr lang="el-GR" dirty="0" smtClean="0">
                <a:solidFill>
                  <a:schemeClr val="tx2"/>
                </a:solidFill>
              </a:rPr>
              <a:t>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marL="0" indent="0">
              <a:buNone/>
            </a:pPr>
            <a:r>
              <a:rPr lang="el-GR" b="1" dirty="0"/>
              <a:t>Δύσπνοια προσπάθειας</a:t>
            </a:r>
            <a:endParaRPr lang="en-US" b="1" dirty="0"/>
          </a:p>
          <a:p>
            <a:r>
              <a:rPr lang="el-GR" dirty="0"/>
              <a:t>Δύσπνοια με την σωματική προσπάθεια. Όσο πιο εύκολα, δηλαδή σε μικρότερη προσπάθεια εμφανίζεται τόσο πιο σοβαρή είναι η καρδιακή ανεπάρκεια. </a:t>
            </a:r>
            <a:endParaRPr lang="el-GR" dirty="0" smtClean="0"/>
          </a:p>
          <a:p>
            <a:r>
              <a:rPr lang="el-GR" dirty="0" smtClean="0"/>
              <a:t>Υποχωρεί </a:t>
            </a:r>
            <a:r>
              <a:rPr lang="el-GR" dirty="0"/>
              <a:t>μετά τη διακοπή της. </a:t>
            </a:r>
            <a:endParaRPr lang="el-GR" dirty="0" smtClean="0"/>
          </a:p>
          <a:p>
            <a:r>
              <a:rPr lang="el-GR" dirty="0" smtClean="0"/>
              <a:t>Μπορεί </a:t>
            </a:r>
            <a:r>
              <a:rPr lang="el-GR" dirty="0"/>
              <a:t>να εμφανισθεί και μετά από ψυχική υπερδιέγερση, κατάκλιση, υπερυδάτωση, αρρυθμίες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9392189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Δύσπνοια</a:t>
            </a:r>
            <a:r>
              <a:rPr lang="el-GR" dirty="0" smtClean="0">
                <a:solidFill>
                  <a:schemeClr val="tx2"/>
                </a:solidFill>
              </a:rPr>
              <a:t> </a:t>
            </a:r>
            <a:r>
              <a:rPr lang="el-GR" sz="3000" b="0" dirty="0" smtClean="0">
                <a:solidFill>
                  <a:schemeClr val="tx2"/>
                </a:solidFill>
              </a:rPr>
              <a:t>2/3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marL="0" indent="0">
              <a:buNone/>
            </a:pPr>
            <a:r>
              <a:rPr lang="el-GR" b="1" dirty="0" smtClean="0"/>
              <a:t>Παροξυσμική </a:t>
            </a:r>
            <a:r>
              <a:rPr lang="el-GR" b="1" dirty="0"/>
              <a:t>δύσπνοια ή καρδιακό άσθμα</a:t>
            </a:r>
            <a:endParaRPr lang="en-US" b="1" dirty="0"/>
          </a:p>
          <a:p>
            <a:r>
              <a:rPr lang="el-GR" dirty="0"/>
              <a:t>Εμφανίζεται παροξυσμικά συχνά κατά την διάρκεια του ύπνου (2-3 ώρες μετά την κατάκλιση) και αναγκάζει τον ασθενή να σηκωθεί για αναζήτηση αέρα. </a:t>
            </a:r>
            <a:endParaRPr lang="el-GR" dirty="0" smtClean="0"/>
          </a:p>
          <a:p>
            <a:r>
              <a:rPr lang="el-GR" dirty="0" smtClean="0"/>
              <a:t>Λίγο </a:t>
            </a:r>
            <a:r>
              <a:rPr lang="el-GR" dirty="0"/>
              <a:t>μετά την απόκτηση καθιστής ή όρθιας θέσης αισθάνεται </a:t>
            </a:r>
            <a:r>
              <a:rPr lang="el-GR" dirty="0" smtClean="0"/>
              <a:t>καλύτερα.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24385498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Δύσπνοια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a:xfrm>
            <a:off x="457200" y="1124744"/>
            <a:ext cx="8507288" cy="5661248"/>
          </a:xfrm>
        </p:spPr>
        <p:txBody>
          <a:bodyPr>
            <a:noAutofit/>
          </a:bodyPr>
          <a:lstStyle/>
          <a:p>
            <a:pPr marL="0" indent="0">
              <a:lnSpc>
                <a:spcPct val="108000"/>
              </a:lnSpc>
              <a:spcBef>
                <a:spcPts val="900"/>
              </a:spcBef>
              <a:buNone/>
            </a:pPr>
            <a:r>
              <a:rPr lang="el-GR" b="1" dirty="0"/>
              <a:t>Οξύ πνευμονικό οίδημα</a:t>
            </a:r>
            <a:endParaRPr lang="en-US" b="1" dirty="0"/>
          </a:p>
          <a:p>
            <a:pPr>
              <a:lnSpc>
                <a:spcPct val="108000"/>
              </a:lnSpc>
              <a:spcBef>
                <a:spcPts val="900"/>
              </a:spcBef>
            </a:pPr>
            <a:r>
              <a:rPr lang="el-GR" dirty="0"/>
              <a:t>Είναι βαριά κλινική εκδήλωση της αριστερής καρδιακής ανεπάρκειας με αιφνίδια αύξηση της πίεσης των πνευμονικών τριχοειδών πάνω από 25 mm Hg και άφθονη εξαγγείωση υγρού στις κυψελίδες.</a:t>
            </a:r>
            <a:endParaRPr lang="en-US" dirty="0"/>
          </a:p>
          <a:p>
            <a:pPr>
              <a:lnSpc>
                <a:spcPct val="108000"/>
              </a:lnSpc>
              <a:spcBef>
                <a:spcPts val="900"/>
              </a:spcBef>
            </a:pPr>
            <a:r>
              <a:rPr lang="el-GR" dirty="0"/>
              <a:t>Εμφανίζεται σε χρόνιους καρδιοπαθείς με εύκολη δύσπνοια προσπάθειας ή επεισόδια παροξυσμικής δύσπνοιας που μπορεί να εξελιχθούν σε πνευμονικό οίδημα, συχνά όμως εμφανίζεται και ως πρώτη εκδήλωση σε ασθενείς με οξύ καρδιακό επεισόδιο όπως είναι το οξύ έμφραγμα του μυοκαρδίου, κρίση αρτηριακής υπέρτασης κ.ά. </a:t>
            </a:r>
            <a:r>
              <a:rPr lang="el-GR" dirty="0" smtClean="0"/>
              <a:t>Στους </a:t>
            </a:r>
            <a:r>
              <a:rPr lang="el-GR" dirty="0"/>
              <a:t>καρδιοπαθείς με χρόνια δύσπνοια, η έκλυση του οξέος πνευμονικού οιδήματος συχνά οφείλεται σε διαταραχή του καρδιακού ρυθμού, π.χ. παροξυσμό κολπικής μαρμαρυγής, αύξηση της αρτηριακής πίεσης ή στηθαγχική κρίση και, σπανιότερα, σε υπερβολική χορήγηση υγρών.</a:t>
            </a:r>
            <a:endParaRPr lang="en-US" dirty="0"/>
          </a:p>
          <a:p>
            <a:pPr>
              <a:lnSpc>
                <a:spcPct val="108000"/>
              </a:lnSpc>
              <a:spcBef>
                <a:spcPts val="9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5191230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Πνευμονικό οίδημα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Στην κλινική εικόνα κυριαρχεί η δύσπνοια με συχνές και επιπόλαιες αναπνοές. </a:t>
            </a:r>
            <a:endParaRPr lang="el-GR" dirty="0" smtClean="0"/>
          </a:p>
          <a:p>
            <a:r>
              <a:rPr lang="el-GR" dirty="0" smtClean="0"/>
              <a:t>Ο </a:t>
            </a:r>
            <a:r>
              <a:rPr lang="el-GR" dirty="0"/>
              <a:t>ασθενής είναι φοβισμένος και έχει το αίσθημα της έλλειψης αέρα. Η κατάληψη των κυψελίδων από υγρό συχνά συνδυάζεται με ρήξεις μικρών αγγείων και αυτά εκδηλώνονται με βήχα και ροδόχροα αφρώδη πτύελα. Σε πληρέστερη εικόνα ο ασθενής φαίνεται σαν να πνίγεται από την εξαγγείωση των υγρών στις κυψελίδες με αφρούς στο στόμα. </a:t>
            </a:r>
            <a:endParaRPr lang="el-GR" dirty="0" smtClean="0"/>
          </a:p>
          <a:p>
            <a:r>
              <a:rPr lang="el-GR" dirty="0" smtClean="0"/>
              <a:t>Το </a:t>
            </a:r>
            <a:r>
              <a:rPr lang="el-GR" dirty="0"/>
              <a:t>αίμα υπολείπεται σε οξυγόνωση και εμφανίζεται περιφερική κυάνωση στα χείλη και τα δάχτυλα. Επίσης στην περιφέρεια κυριαρχούν οι εκδηλώσεις της χαμηλής καρδιακής παροχής: ωχρότητα, ψυχρά άκρα, εφίδρωση.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27415788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Πνευμονικό οίδημα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p:txBody>
          <a:bodyPr>
            <a:normAutofit/>
          </a:bodyPr>
          <a:lstStyle/>
          <a:p>
            <a:r>
              <a:rPr lang="el-GR" dirty="0"/>
              <a:t>Από την αντικειμενική εξέταση διαπιστώνεται ταχυκαρδία με πολύ μικρό</a:t>
            </a:r>
            <a:r>
              <a:rPr lang="el-GR" b="1" dirty="0"/>
              <a:t> </a:t>
            </a:r>
            <a:r>
              <a:rPr lang="el-GR" dirty="0"/>
              <a:t>αρτηριακό σφυγμό, ο οποίος ενίοτε είναι εναλλασσόμενος. </a:t>
            </a:r>
            <a:endParaRPr lang="el-GR" dirty="0" smtClean="0"/>
          </a:p>
          <a:p>
            <a:r>
              <a:rPr lang="el-GR" dirty="0" smtClean="0"/>
              <a:t>Η </a:t>
            </a:r>
            <a:r>
              <a:rPr lang="el-GR" dirty="0"/>
              <a:t>συστολική πίεση μπορεί να είναι φυσιολογική ή και αυξημένη από περιφερικό αγγειόσπασμο, όμως συχνά είναι χαμηλή, κάτω των 100 mmHg. </a:t>
            </a:r>
            <a:endParaRPr lang="el-GR" dirty="0" smtClean="0"/>
          </a:p>
          <a:p>
            <a:r>
              <a:rPr lang="el-GR" dirty="0" smtClean="0"/>
              <a:t>Από </a:t>
            </a:r>
            <a:r>
              <a:rPr lang="el-GR" dirty="0"/>
              <a:t>την ακρόαση διαπιστώνονται άφθονοι διάσπαρτοι υγροί ρόγχοι σε αμφότερα τα πνευμονικά πεδία, συχνά δε και ξηρά ακροαστικά λόγω συνύπαρξης σπασμού βρόγχων. Διαπιστώνεται ταχυκαρδία με καλπασμό, συχνά αρρυθμίες, πιθανόν αύξηση της έντασης του 2ου τόνου στην περιοχή της πνευμονικής και μερικές φορές ήπιο συστολικό φύσημα από λειτουργική ανεπάρκεια μιτροειδούς.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23517929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Δεξιά καρδιακή </a:t>
            </a:r>
            <a:r>
              <a:rPr lang="el-GR" b="1" dirty="0" smtClean="0">
                <a:solidFill>
                  <a:schemeClr val="tx2"/>
                </a:solidFill>
              </a:rPr>
              <a:t>ανεπάρκεια </a:t>
            </a:r>
            <a:r>
              <a:rPr lang="el-GR" sz="3000" b="0" dirty="0" smtClean="0">
                <a:solidFill>
                  <a:schemeClr val="tx2"/>
                </a:solidFill>
              </a:rPr>
              <a:t>1/2</a:t>
            </a:r>
            <a:endParaRPr lang="en-US" sz="3000" b="0" dirty="0"/>
          </a:p>
        </p:txBody>
      </p:sp>
      <p:sp>
        <p:nvSpPr>
          <p:cNvPr id="3" name="Θέση περιεχομένου 2"/>
          <p:cNvSpPr>
            <a:spLocks noGrp="1"/>
          </p:cNvSpPr>
          <p:nvPr>
            <p:ph idx="1"/>
          </p:nvPr>
        </p:nvSpPr>
        <p:spPr/>
        <p:txBody>
          <a:bodyPr>
            <a:noAutofit/>
          </a:bodyPr>
          <a:lstStyle/>
          <a:p>
            <a:pPr marL="0" lvl="0" indent="0">
              <a:buNone/>
            </a:pPr>
            <a:r>
              <a:rPr lang="el-GR" b="1" dirty="0" smtClean="0"/>
              <a:t>Αίτια</a:t>
            </a:r>
          </a:p>
          <a:p>
            <a:pPr lvl="0"/>
            <a:r>
              <a:rPr lang="el-GR" dirty="0" smtClean="0"/>
              <a:t>Οι </a:t>
            </a:r>
            <a:r>
              <a:rPr lang="el-GR" dirty="0"/>
              <a:t>παθήσεις που προκαλούν κάμψη της αριστερής καρδιάς και με την πάροδο του χρόνου οδηγούν σε αύξηση των πνευμονικών αντιστάσεων, ανάπτυξη πνευμονικής υπέρτασης και τελικά κάμψη της δεξιάς κοιλίας. </a:t>
            </a:r>
            <a:endParaRPr lang="en-US" dirty="0"/>
          </a:p>
          <a:p>
            <a:pPr lvl="0"/>
            <a:r>
              <a:rPr lang="el-GR" dirty="0"/>
              <a:t>Χρόνιες παθήσεις των πνευμόνων, όπως η χρόνια βρογχίτιδα, το πνευμονικό εμφύσημα, οι επανειλημμένες πνευμονικής εμβολές κ.α.</a:t>
            </a:r>
            <a:endParaRPr lang="en-US" dirty="0"/>
          </a:p>
          <a:p>
            <a:pPr lvl="0"/>
            <a:r>
              <a:rPr lang="el-GR" dirty="0"/>
              <a:t>Συγγενείς καρδιοπάθειες, όπως η στένωση της πνευμονικής βαλβίδας, η μεσοκολπική </a:t>
            </a:r>
            <a:r>
              <a:rPr lang="el-GR" dirty="0" smtClean="0"/>
              <a:t>επικοινωνία.</a:t>
            </a:r>
            <a:endParaRPr lang="en-US" dirty="0"/>
          </a:p>
          <a:p>
            <a:pPr lvl="0"/>
            <a:r>
              <a:rPr lang="el-GR" dirty="0"/>
              <a:t>Ανεπάρκεια της τριγλώχινος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3048979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Δεξιά καρδιακή </a:t>
            </a:r>
            <a:r>
              <a:rPr lang="el-GR" b="1" dirty="0" smtClean="0">
                <a:solidFill>
                  <a:schemeClr val="tx2"/>
                </a:solidFill>
              </a:rPr>
              <a:t>ανεπάρκεια </a:t>
            </a:r>
            <a:r>
              <a:rPr lang="el-GR" sz="3000" b="0" dirty="0" smtClean="0">
                <a:solidFill>
                  <a:schemeClr val="tx2"/>
                </a:solidFill>
              </a:rPr>
              <a:t>2/2</a:t>
            </a:r>
            <a:endParaRPr lang="en-US" sz="3000" b="0" dirty="0"/>
          </a:p>
        </p:txBody>
      </p:sp>
      <p:sp>
        <p:nvSpPr>
          <p:cNvPr id="3" name="Θέση περιεχομένου 2"/>
          <p:cNvSpPr>
            <a:spLocks noGrp="1"/>
          </p:cNvSpPr>
          <p:nvPr>
            <p:ph idx="1"/>
          </p:nvPr>
        </p:nvSpPr>
        <p:spPr>
          <a:xfrm>
            <a:off x="457200" y="1196752"/>
            <a:ext cx="8219256" cy="5400600"/>
          </a:xfrm>
        </p:spPr>
        <p:txBody>
          <a:bodyPr>
            <a:noAutofit/>
          </a:bodyPr>
          <a:lstStyle/>
          <a:p>
            <a:pPr lvl="0"/>
            <a:r>
              <a:rPr lang="el-GR" dirty="0" smtClean="0"/>
              <a:t>Μυοκαρδίτιδες </a:t>
            </a:r>
            <a:r>
              <a:rPr lang="el-GR" dirty="0"/>
              <a:t>από ιώσεις, ρευματικό πυρετό κ.ά., καθώς επίσης επιβάρυνση του μυοκαρδίου από νοσήματα που προκαλούν υπερκινητική κυκλοφορία, όπως ο υπερθυρεοειδισμός, η αναιμία, τα αρτηριοφλεβικά ανευρύσματα κ.λ.π. Οι καταστάσεις αυτές επιβαρύνουν το μυοκάρδιο αμφοτέρων των κοιλιών, πλην όμως εμφανίζουν συχνά εκδηλώσεις κάμψης της δεξιάς κοιλίας, επειδή το τοίχωμά της είναι ασθενέστερο.</a:t>
            </a:r>
            <a:endParaRPr lang="en-US" dirty="0"/>
          </a:p>
          <a:p>
            <a:pPr lvl="0"/>
            <a:r>
              <a:rPr lang="el-GR" dirty="0"/>
              <a:t>Η συμπιεστική περικαρδίτιδα και οι σπάνιες παθήσεις του μυξώματος του δεξιού κόλπου και της στένωσης της τριγλώχινος παρουσιάζουν εικόνα με την κάμψη της δεξιάς κοιλίας. Παρεμποδίζουν την πλήρωση αυτής και προκαλούν αύξηση της πίεσης στο δεξιό κόλπο και το φλεβικό σύστημα της μεγάλης κυκλοφορίας με έκδηλη εικόνα περιφερικής στάσης.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5703371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b="1" dirty="0" smtClean="0">
                <a:solidFill>
                  <a:schemeClr val="tx2"/>
                </a:solidFill>
              </a:rPr>
              <a:t>Υποκειμενικά συμπτώματα δεξιάς καρδιακής ανεπάρκειας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435280" cy="5256584"/>
          </a:xfrm>
        </p:spPr>
        <p:txBody>
          <a:bodyPr>
            <a:noAutofit/>
          </a:bodyPr>
          <a:lstStyle/>
          <a:p>
            <a:r>
              <a:rPr lang="el-GR" sz="2400" b="1" dirty="0"/>
              <a:t>Κόπωση</a:t>
            </a:r>
            <a:endParaRPr lang="en-US" sz="2400" dirty="0"/>
          </a:p>
          <a:p>
            <a:pPr marL="355600" indent="0">
              <a:spcBef>
                <a:spcPts val="300"/>
              </a:spcBef>
              <a:spcAft>
                <a:spcPts val="1200"/>
              </a:spcAft>
              <a:buNone/>
            </a:pPr>
            <a:r>
              <a:rPr lang="el-GR" sz="2400" dirty="0"/>
              <a:t>Οι πάσχοντες αισθάνονται κόπωση και στη μικρή ακόμη προσπάθεια. Οφείλεται στη μείωση της καρδιακής παροχής.</a:t>
            </a:r>
            <a:endParaRPr lang="en-US" sz="2400" dirty="0"/>
          </a:p>
          <a:p>
            <a:r>
              <a:rPr lang="el-GR" sz="2400" b="1" dirty="0"/>
              <a:t>Γαστρεντερικές διαταραχές</a:t>
            </a:r>
            <a:endParaRPr lang="en-US" sz="2400" dirty="0"/>
          </a:p>
          <a:p>
            <a:pPr marL="355600" indent="0">
              <a:spcBef>
                <a:spcPts val="300"/>
              </a:spcBef>
              <a:buNone/>
            </a:pPr>
            <a:r>
              <a:rPr lang="el-GR" sz="2400" dirty="0"/>
              <a:t>Συνίσταται σε μετεωρισμό της κοιλίας και δυσκοιλιότητα. </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28090639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sz="3600" b="1" dirty="0" smtClean="0">
                <a:solidFill>
                  <a:schemeClr val="tx2"/>
                </a:solidFill>
              </a:rPr>
              <a:t>Υποκειμενικά συμπτώματα δεξιάς καρδιακής ανεπάρκειας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412776"/>
            <a:ext cx="8435280" cy="5256584"/>
          </a:xfrm>
        </p:spPr>
        <p:txBody>
          <a:bodyPr>
            <a:noAutofit/>
          </a:bodyPr>
          <a:lstStyle/>
          <a:p>
            <a:r>
              <a:rPr lang="el-GR" b="1" dirty="0" smtClean="0"/>
              <a:t>Ολιγουρία </a:t>
            </a:r>
            <a:r>
              <a:rPr lang="el-GR" b="1" dirty="0"/>
              <a:t>ή δυσουρία</a:t>
            </a:r>
            <a:endParaRPr lang="en-US" dirty="0"/>
          </a:p>
          <a:p>
            <a:pPr marL="355600" indent="0">
              <a:spcBef>
                <a:spcPts val="300"/>
              </a:spcBef>
              <a:spcAft>
                <a:spcPts val="1200"/>
              </a:spcAft>
              <a:buNone/>
            </a:pPr>
            <a:r>
              <a:rPr lang="el-GR" dirty="0"/>
              <a:t>Στους περιπατητικούς ασθενείς η ολιγουρία είναι έκδηλη κατά τη διάρκεια της ημέρας. Τη νύχτα η καρδιά ανταποκρίνεται καλύτερα στις απαιτήσεις της περιφέρειας και έτσι συμβαίνει κινητοποίηση υγρών και αύξηση της διούρησης (νυκτουρία). </a:t>
            </a:r>
            <a:endParaRPr lang="en-US" dirty="0"/>
          </a:p>
          <a:p>
            <a:r>
              <a:rPr lang="el-GR" b="1" dirty="0"/>
              <a:t>Θόλωση της διάνοιας, σύγχυση ή και ψυχωσικές εκδηλώσεις</a:t>
            </a:r>
            <a:endParaRPr lang="en-US" dirty="0"/>
          </a:p>
          <a:p>
            <a:pPr marL="355600" indent="0">
              <a:spcBef>
                <a:spcPts val="300"/>
              </a:spcBef>
              <a:buNone/>
            </a:pPr>
            <a:r>
              <a:rPr lang="el-GR" dirty="0"/>
              <a:t>Αποδίδονται σε εγκεφαλική ισχαιμία ή επεισόδια εγκεφαλικών εμβολών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34390544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Φάρμακα στην καρδιακή ανεπάρκεια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507288" cy="5544616"/>
          </a:xfrm>
        </p:spPr>
        <p:txBody>
          <a:bodyPr>
            <a:noAutofit/>
          </a:bodyPr>
          <a:lstStyle/>
          <a:p>
            <a:pPr lvl="0"/>
            <a:r>
              <a:rPr lang="el-GR" sz="2100" b="1" dirty="0" smtClean="0"/>
              <a:t>Διουρητικά</a:t>
            </a:r>
            <a:r>
              <a:rPr lang="el-GR" sz="2100" b="1" dirty="0"/>
              <a:t>:</a:t>
            </a:r>
            <a:r>
              <a:rPr lang="el-GR" sz="2100" b="1" i="1" dirty="0"/>
              <a:t> </a:t>
            </a:r>
            <a:r>
              <a:rPr lang="el-GR" sz="2100" dirty="0"/>
              <a:t>Μια από τις εκπληκτικότερες προόδους στη θεραπευτική αγωγή της καρδιακής ανεπάρκειας είναι η εισαγωγή των θειαζιδικών διουρητικών από το στόμα το 1957. Το 40% περίπου των ασθενών με καρδιακή ανεπάρκεια δεν ανταποκρίνονται μόνον στην ανάπαυση στο κρεβάτι και τη δακτυλίτιδα και απαιτούν θεραπεία με διουρητικά για να εξουδετερωθεί η υπερογκαιμία της καρδιακής ανεπάρκειας. Αρχικά χορηγούνται σε μικρές δόσεις οι οποίες αυξάνουν εάν επιδεινωθεί η κατάσταση του αρρώστου. Συνήθως χρησιμοποιείται η φουροσεμίδη (Lasix). Οι ασθενείς λαμβάνουν διουρητικά για να αυξήσουν την αποβολή των υγρών και του άλατος. Τα διουρητικά όμως έχουν και ανεπιθύμητες ενέργειες. Μια από τις πιο κοινές είναι και η απώλεια καλίου. Οι ασθενείς πρέπει να παρακολουθούν τις τιμές του καλίου στο αίμα ή αλλιώς τα διουρητικά που λαμβάνουν πρέπει να έχουν και καλιοσυντηρητικό. (τριαμτερένη, αμιλορίδη, σπιρονολακτόνη).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4227661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0" lvl="0" indent="0">
              <a:lnSpc>
                <a:spcPct val="115000"/>
              </a:lnSpc>
              <a:spcBef>
                <a:spcPts val="0"/>
              </a:spcBef>
              <a:spcAft>
                <a:spcPts val="1000"/>
              </a:spcAft>
              <a:buNone/>
              <a:tabLst>
                <a:tab pos="457200" algn="l"/>
              </a:tabLst>
            </a:pPr>
            <a:r>
              <a:rPr lang="el-GR" dirty="0" smtClean="0">
                <a:solidFill>
                  <a:srgbClr val="000000"/>
                </a:solidFill>
                <a:ea typeface="Times New Roman"/>
                <a:cs typeface="Times New Roman"/>
              </a:rPr>
              <a:t>Είναι </a:t>
            </a:r>
            <a:r>
              <a:rPr lang="el-GR" dirty="0">
                <a:solidFill>
                  <a:srgbClr val="000000"/>
                </a:solidFill>
                <a:ea typeface="Times New Roman"/>
                <a:cs typeface="Times New Roman"/>
              </a:rPr>
              <a:t>η ισχύς της συστολής και εκφράζει την κατάσταση της συσταλτικότητας του μυοκαρδίου. Εκφράζεται τόσο με την ανάπτυξη δύναμης στον μυ, όσο και με την βράχυνσή του</a:t>
            </a:r>
            <a:endParaRPr lang="en-US" dirty="0" smtClean="0">
              <a:effectLst/>
              <a:ea typeface="Times New Roman"/>
              <a:cs typeface="Times New Roman"/>
            </a:endParaRPr>
          </a:p>
          <a:p>
            <a:pPr lvl="0">
              <a:lnSpc>
                <a:spcPct val="115000"/>
              </a:lnSpc>
              <a:spcBef>
                <a:spcPts val="0"/>
              </a:spcBef>
              <a:spcAft>
                <a:spcPts val="1000"/>
              </a:spcAft>
              <a:buFont typeface="Arial"/>
              <a:buChar char="•"/>
              <a:tabLst>
                <a:tab pos="457200" algn="l"/>
              </a:tabLst>
            </a:pPr>
            <a:r>
              <a:rPr lang="el-GR" dirty="0">
                <a:solidFill>
                  <a:srgbClr val="000000"/>
                </a:solidFill>
                <a:ea typeface="Times New Roman"/>
                <a:cs typeface="Times New Roman"/>
              </a:rPr>
              <a:t>Υπολογίζεται: </a:t>
            </a:r>
            <a:endParaRPr lang="en-US" dirty="0" smtClean="0">
              <a:effectLst/>
              <a:ea typeface="Times New Roman"/>
              <a:cs typeface="Times New Roman"/>
            </a:endParaRPr>
          </a:p>
          <a:p>
            <a:pPr lvl="1">
              <a:lnSpc>
                <a:spcPct val="115000"/>
              </a:lnSpc>
              <a:spcBef>
                <a:spcPts val="0"/>
              </a:spcBef>
              <a:spcAft>
                <a:spcPts val="1000"/>
              </a:spcAft>
              <a:tabLst>
                <a:tab pos="914400" algn="l"/>
              </a:tabLst>
            </a:pPr>
            <a:r>
              <a:rPr lang="el-GR" dirty="0">
                <a:solidFill>
                  <a:srgbClr val="000000"/>
                </a:solidFill>
                <a:ea typeface="Times New Roman"/>
                <a:cs typeface="Angsana New"/>
              </a:rPr>
              <a:t>ταχύτης ανόδου πιέσεων κοιλίας, </a:t>
            </a:r>
            <a:endParaRPr lang="en-US" dirty="0" smtClean="0">
              <a:effectLst/>
              <a:ea typeface="Times New Roman"/>
              <a:cs typeface="Angsana New"/>
            </a:endParaRPr>
          </a:p>
          <a:p>
            <a:pPr lvl="1">
              <a:lnSpc>
                <a:spcPct val="115000"/>
              </a:lnSpc>
              <a:spcBef>
                <a:spcPts val="0"/>
              </a:spcBef>
              <a:spcAft>
                <a:spcPts val="1000"/>
              </a:spcAft>
              <a:tabLst>
                <a:tab pos="914400" algn="l"/>
              </a:tabLst>
            </a:pPr>
            <a:r>
              <a:rPr lang="el-GR" dirty="0">
                <a:solidFill>
                  <a:srgbClr val="000000"/>
                </a:solidFill>
                <a:ea typeface="Times New Roman"/>
                <a:cs typeface="Angsana New"/>
              </a:rPr>
              <a:t>μέση ταχύτητα εξώθησης-διοχέτευσης, </a:t>
            </a:r>
            <a:endParaRPr lang="en-US" dirty="0" smtClean="0">
              <a:effectLst/>
              <a:ea typeface="Times New Roman"/>
              <a:cs typeface="Angsana New"/>
            </a:endParaRPr>
          </a:p>
          <a:p>
            <a:pPr lvl="1">
              <a:lnSpc>
                <a:spcPct val="115000"/>
              </a:lnSpc>
              <a:spcBef>
                <a:spcPts val="0"/>
              </a:spcBef>
              <a:spcAft>
                <a:spcPts val="1000"/>
              </a:spcAft>
              <a:tabLst>
                <a:tab pos="914400" algn="l"/>
              </a:tabLst>
            </a:pPr>
            <a:r>
              <a:rPr lang="el-GR" dirty="0">
                <a:solidFill>
                  <a:srgbClr val="000000"/>
                </a:solidFill>
                <a:ea typeface="Times New Roman"/>
                <a:cs typeface="Angsana New"/>
              </a:rPr>
              <a:t>τελοδιαστολικός όγκος κοιλίας, </a:t>
            </a:r>
            <a:endParaRPr lang="en-US" dirty="0" smtClean="0">
              <a:effectLst/>
              <a:ea typeface="Times New Roman"/>
              <a:cs typeface="Angsana New"/>
            </a:endParaRPr>
          </a:p>
          <a:p>
            <a:pPr lvl="1">
              <a:lnSpc>
                <a:spcPct val="115000"/>
              </a:lnSpc>
              <a:spcBef>
                <a:spcPts val="0"/>
              </a:spcBef>
              <a:spcAft>
                <a:spcPts val="1000"/>
              </a:spcAft>
              <a:tabLst>
                <a:tab pos="914400" algn="l"/>
              </a:tabLst>
            </a:pPr>
            <a:r>
              <a:rPr lang="el-GR" dirty="0">
                <a:solidFill>
                  <a:srgbClr val="000000"/>
                </a:solidFill>
                <a:ea typeface="Times New Roman"/>
                <a:cs typeface="Angsana New"/>
              </a:rPr>
              <a:t>κλάσμα εξώθησης</a:t>
            </a:r>
            <a:r>
              <a:rPr lang="el-GR" dirty="0" smtClean="0">
                <a:solidFill>
                  <a:srgbClr val="000000"/>
                </a:solidFill>
                <a:ea typeface="Times New Roman"/>
                <a:cs typeface="Angsana New"/>
              </a:rPr>
              <a:t>.</a:t>
            </a:r>
            <a:endParaRPr lang="en-US" dirty="0" smtClean="0">
              <a:effectLst/>
              <a:ea typeface="Times New Roman"/>
              <a:cs typeface="Angsana New"/>
            </a:endParaRPr>
          </a:p>
        </p:txBody>
      </p:sp>
      <p:sp>
        <p:nvSpPr>
          <p:cNvPr id="4" name="Τίτλος 3"/>
          <p:cNvSpPr>
            <a:spLocks noGrp="1"/>
          </p:cNvSpPr>
          <p:nvPr>
            <p:ph type="title"/>
          </p:nvPr>
        </p:nvSpPr>
        <p:spPr/>
        <p:txBody>
          <a:bodyPr/>
          <a:lstStyle/>
          <a:p>
            <a:r>
              <a:rPr lang="el-GR" dirty="0"/>
              <a:t>Συσταλτικότητα του </a:t>
            </a:r>
            <a:r>
              <a:rPr lang="el-GR" dirty="0" smtClean="0"/>
              <a:t>μυοκαρδίου</a:t>
            </a:r>
            <a:r>
              <a:rPr lang="en-US" dirty="0" smtClean="0"/>
              <a:t> </a:t>
            </a:r>
            <a:r>
              <a:rPr lang="en-US" sz="3000" b="0" dirty="0" smtClean="0"/>
              <a:t>1/2</a:t>
            </a:r>
            <a:endParaRPr lang="el-GR" sz="3000" b="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5263016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Φάρμακα στην καρδιακή ανεπάρκεια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a:xfrm>
            <a:off x="457200" y="1196752"/>
            <a:ext cx="8507288" cy="5472608"/>
          </a:xfrm>
        </p:spPr>
        <p:txBody>
          <a:bodyPr>
            <a:noAutofit/>
          </a:bodyPr>
          <a:lstStyle/>
          <a:p>
            <a:pPr lvl="0">
              <a:lnSpc>
                <a:spcPct val="108000"/>
              </a:lnSpc>
              <a:spcBef>
                <a:spcPts val="600"/>
              </a:spcBef>
            </a:pPr>
            <a:r>
              <a:rPr lang="el-GR" b="1" dirty="0"/>
              <a:t>Αναστολείς του μετατρεπτικού ενζύμου της αγγειοτενσίνης</a:t>
            </a:r>
            <a:r>
              <a:rPr lang="el-GR" b="1" i="1" dirty="0"/>
              <a:t>: </a:t>
            </a:r>
            <a:r>
              <a:rPr lang="el-GR" dirty="0"/>
              <a:t>Αυξάνουν την επιβίωση των αρρώστων με καρδιακή ανεπάρκεια και πρέπει, αν δεν υπάρχει αντένδειξη, να τα παίρνουν όλοι. Η πιο συχνή παρενέργεια που έχουν είναι ο ξηρός, επίμονος βήχας. Τότε τα αντικαθιστούμε με αναστολείς της αγγειοτενσίνης ΙΙ.</a:t>
            </a:r>
            <a:endParaRPr lang="en-US" dirty="0"/>
          </a:p>
          <a:p>
            <a:pPr lvl="0">
              <a:lnSpc>
                <a:spcPct val="108000"/>
              </a:lnSpc>
              <a:spcBef>
                <a:spcPts val="600"/>
              </a:spcBef>
            </a:pPr>
            <a:r>
              <a:rPr lang="el-GR" b="1" dirty="0"/>
              <a:t>Δακτυλίτιδα: </a:t>
            </a:r>
            <a:r>
              <a:rPr lang="el-GR" dirty="0"/>
              <a:t>Απαραίτητη σε αρρώστους με κολπική μαρμαρυγή, για ρύθμιση της ταχυκαρδίας.</a:t>
            </a:r>
            <a:endParaRPr lang="en-US" dirty="0"/>
          </a:p>
          <a:p>
            <a:pPr lvl="0">
              <a:lnSpc>
                <a:spcPct val="108000"/>
              </a:lnSpc>
              <a:spcBef>
                <a:spcPts val="600"/>
              </a:spcBef>
            </a:pPr>
            <a:r>
              <a:rPr lang="el-GR" b="1" dirty="0"/>
              <a:t>β-αναστολείς</a:t>
            </a:r>
            <a:r>
              <a:rPr lang="el-GR" b="1" i="1" dirty="0"/>
              <a:t>:</a:t>
            </a:r>
            <a:r>
              <a:rPr lang="el-GR" b="1" dirty="0"/>
              <a:t> </a:t>
            </a:r>
            <a:r>
              <a:rPr lang="el-GR" dirty="0"/>
              <a:t>Αυξάνουν επίσης την επιβίωση των αρρώστων με καρδιακή ανεπάρκεια και πρέπει, αν δεν υπάρχει αντένδειξη, να τα παίρνουν όλοι. Αρχικά χορηγούνται σε μικρές δόσεις και σε αρρώστους σταθεροποιημένους (έχουν δοκιμασθεί η μετοπρολόλη, η βισοπρολόλη και η καρβεντιλόλη).</a:t>
            </a:r>
            <a:endParaRPr lang="en-US" dirty="0"/>
          </a:p>
          <a:p>
            <a:pPr lvl="0">
              <a:lnSpc>
                <a:spcPct val="108000"/>
              </a:lnSpc>
              <a:spcBef>
                <a:spcPts val="600"/>
              </a:spcBef>
            </a:pPr>
            <a:r>
              <a:rPr lang="el-GR" b="1" dirty="0"/>
              <a:t>Άλλα φάρμακα</a:t>
            </a:r>
            <a:r>
              <a:rPr lang="el-GR" b="1" i="1" dirty="0"/>
              <a:t>: </a:t>
            </a:r>
            <a:r>
              <a:rPr lang="el-GR" dirty="0"/>
              <a:t>Ανάλογα με την αιτία της καρδιακής ανεπάρκειας (νιτρώδη, αντιαρρυθμικά ή αντιπηκτικά</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36003138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000" b="1" dirty="0" smtClean="0">
                <a:solidFill>
                  <a:schemeClr val="tx2"/>
                </a:solidFill>
              </a:rPr>
              <a:t/>
            </a:r>
            <a:br>
              <a:rPr lang="el-GR" sz="4000" b="1" dirty="0" smtClean="0">
                <a:solidFill>
                  <a:schemeClr val="tx2"/>
                </a:solidFill>
              </a:rPr>
            </a:br>
            <a:r>
              <a:rPr lang="el-GR" sz="4000" b="1" dirty="0" smtClean="0">
                <a:solidFill>
                  <a:schemeClr val="tx2"/>
                </a:solidFill>
              </a:rPr>
              <a:t>Προληπτικά </a:t>
            </a:r>
            <a:r>
              <a:rPr lang="el-GR" sz="4000" b="1" dirty="0">
                <a:solidFill>
                  <a:schemeClr val="tx2"/>
                </a:solidFill>
              </a:rPr>
              <a:t>μέτρα για την μη εμφάνιση καρδιακής ανεπάρκειας</a:t>
            </a:r>
            <a:r>
              <a:rPr lang="en-US" dirty="0"/>
              <a:t/>
            </a:r>
            <a:br>
              <a:rPr lang="en-US" dirty="0"/>
            </a:br>
            <a:endParaRPr lang="en-US" dirty="0"/>
          </a:p>
        </p:txBody>
      </p:sp>
      <p:sp>
        <p:nvSpPr>
          <p:cNvPr id="3" name="Θέση περιεχομένου 2"/>
          <p:cNvSpPr>
            <a:spLocks noGrp="1"/>
          </p:cNvSpPr>
          <p:nvPr>
            <p:ph idx="1"/>
          </p:nvPr>
        </p:nvSpPr>
        <p:spPr>
          <a:xfrm>
            <a:off x="457200" y="1484784"/>
            <a:ext cx="8363272" cy="5184576"/>
          </a:xfrm>
        </p:spPr>
        <p:txBody>
          <a:bodyPr>
            <a:normAutofit lnSpcReduction="10000"/>
          </a:bodyPr>
          <a:lstStyle/>
          <a:p>
            <a:pPr lvl="0"/>
            <a:r>
              <a:rPr lang="el-GR" dirty="0" smtClean="0"/>
              <a:t>Πρόληψη </a:t>
            </a:r>
            <a:r>
              <a:rPr lang="el-GR" dirty="0"/>
              <a:t>και θεραπεία των νόσων που προκαλούν την αριστερή καρδιακή ανεπάρκεια (πρόληψη ρευματικού πυρετού, ενδοκαρδίτιδας, υπέρτασης, υπερλιπιδημίας, διαβήτη</a:t>
            </a:r>
            <a:r>
              <a:rPr lang="el-GR" dirty="0" smtClean="0"/>
              <a:t>).</a:t>
            </a:r>
            <a:endParaRPr lang="en-US" dirty="0"/>
          </a:p>
          <a:p>
            <a:pPr lvl="0"/>
            <a:r>
              <a:rPr lang="el-GR" dirty="0" smtClean="0"/>
              <a:t>Καταπολέμηση </a:t>
            </a:r>
            <a:r>
              <a:rPr lang="el-GR" dirty="0"/>
              <a:t>των συνδρόμων που συνυπάρχουν και επιδεινώνουν την καρδιακή ανεπάρκεια (π.χ. αρρυθμιών, υπέρτασης κ.α</a:t>
            </a:r>
            <a:r>
              <a:rPr lang="el-GR" dirty="0" smtClean="0"/>
              <a:t>.).</a:t>
            </a:r>
            <a:endParaRPr lang="en-US" dirty="0"/>
          </a:p>
          <a:p>
            <a:pPr lvl="0"/>
            <a:r>
              <a:rPr lang="el-GR" dirty="0" smtClean="0"/>
              <a:t>Δίαιτα </a:t>
            </a:r>
            <a:r>
              <a:rPr lang="el-GR" dirty="0"/>
              <a:t>απίσχνασης αν το άτομο είναι παχύσαρκο, και δραστικός περιορισμός του </a:t>
            </a:r>
            <a:r>
              <a:rPr lang="el-GR" dirty="0" smtClean="0"/>
              <a:t>αλατιού.</a:t>
            </a:r>
            <a:endParaRPr lang="en-US" dirty="0"/>
          </a:p>
          <a:p>
            <a:pPr lvl="0"/>
            <a:r>
              <a:rPr lang="el-GR" dirty="0" smtClean="0"/>
              <a:t>Ήρεμη διαβίωση.</a:t>
            </a:r>
            <a:endParaRPr lang="en-US" dirty="0"/>
          </a:p>
          <a:p>
            <a:pPr lvl="0"/>
            <a:r>
              <a:rPr lang="el-GR" dirty="0" smtClean="0"/>
              <a:t>Περιορισμό </a:t>
            </a:r>
            <a:r>
              <a:rPr lang="el-GR" dirty="0"/>
              <a:t>της σωματικής άσκησης στα όρια των δυνατοτήτων του ατόμου και</a:t>
            </a:r>
            <a:endParaRPr lang="en-US" dirty="0"/>
          </a:p>
          <a:p>
            <a:pPr lvl="0"/>
            <a:r>
              <a:rPr lang="el-GR" dirty="0" smtClean="0"/>
              <a:t>Αγωγή </a:t>
            </a:r>
            <a:r>
              <a:rPr lang="el-GR" dirty="0"/>
              <a:t>όπως διόρθωση ανατομικών βλαβών των βαλβίδων, υπέρτασης </a:t>
            </a:r>
            <a:r>
              <a:rPr lang="el-GR" dirty="0" smtClean="0"/>
              <a:t>κ.α.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28027159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Στεφανιαία νόσος</a:t>
            </a:r>
            <a:endParaRPr lang="en-US" b="1" dirty="0">
              <a:solidFill>
                <a:schemeClr val="tx2"/>
              </a:solidFill>
            </a:endParaRPr>
          </a:p>
        </p:txBody>
      </p:sp>
      <p:sp>
        <p:nvSpPr>
          <p:cNvPr id="3" name="Θέση περιεχομένου 2"/>
          <p:cNvSpPr>
            <a:spLocks noGrp="1"/>
          </p:cNvSpPr>
          <p:nvPr>
            <p:ph idx="1"/>
          </p:nvPr>
        </p:nvSpPr>
        <p:spPr>
          <a:xfrm>
            <a:off x="457200" y="1196752"/>
            <a:ext cx="8507288" cy="5616624"/>
          </a:xfrm>
        </p:spPr>
        <p:txBody>
          <a:bodyPr>
            <a:normAutofit lnSpcReduction="10000"/>
          </a:bodyPr>
          <a:lstStyle/>
          <a:p>
            <a:pPr marL="0" indent="0">
              <a:buNone/>
            </a:pPr>
            <a:r>
              <a:rPr lang="el-GR" dirty="0"/>
              <a:t>Η στεφανιαία νόσος βρίσκεται αρκετά συχνά σε άτομα που έχουν ένα η περισσότερους προδιαθεσικούς παράγοντες ήτοι:</a:t>
            </a:r>
            <a:endParaRPr lang="en-US" dirty="0"/>
          </a:p>
          <a:p>
            <a:pPr lvl="0"/>
            <a:r>
              <a:rPr lang="el-GR" b="1" dirty="0"/>
              <a:t>Ηλικία</a:t>
            </a:r>
            <a:r>
              <a:rPr lang="el-GR" dirty="0"/>
              <a:t> (άνδρες &gt;45 ετών, γυναίκες&gt; 55 ετών</a:t>
            </a:r>
            <a:r>
              <a:rPr lang="el-GR" dirty="0" smtClean="0"/>
              <a:t>).</a:t>
            </a:r>
            <a:endParaRPr lang="en-US" dirty="0"/>
          </a:p>
          <a:p>
            <a:pPr lvl="0"/>
            <a:r>
              <a:rPr lang="el-GR" b="1" dirty="0"/>
              <a:t>Κληρονομικότητα </a:t>
            </a:r>
            <a:r>
              <a:rPr lang="el-GR" dirty="0"/>
              <a:t>(εμφάνιση στεφανιαίας νόσου σε πατέρα ή αδελφό σε ηλικία κάτω από 55 ετών, σε μητέρα ή αδελφή σε ηλικία κάτω από 65 ετών</a:t>
            </a:r>
            <a:r>
              <a:rPr lang="el-GR" dirty="0" smtClean="0"/>
              <a:t>).</a:t>
            </a:r>
            <a:endParaRPr lang="en-US" dirty="0"/>
          </a:p>
          <a:p>
            <a:pPr lvl="0"/>
            <a:r>
              <a:rPr lang="el-GR" b="1" dirty="0"/>
              <a:t>Υπερχοληστεριναιμία </a:t>
            </a:r>
            <a:r>
              <a:rPr lang="el-GR" dirty="0"/>
              <a:t>(LDL πάνω απο 130mg/dl</a:t>
            </a:r>
            <a:r>
              <a:rPr lang="el-GR" dirty="0" smtClean="0"/>
              <a:t>).</a:t>
            </a:r>
            <a:endParaRPr lang="en-US" dirty="0"/>
          </a:p>
          <a:p>
            <a:pPr lvl="0"/>
            <a:r>
              <a:rPr lang="el-GR" b="1" dirty="0"/>
              <a:t>HDL χοληστερίνη</a:t>
            </a:r>
            <a:r>
              <a:rPr lang="el-GR" dirty="0"/>
              <a:t> κάτω από 35 mg/dl. Εάν η HDL χοληστερίνη είναι πάνω από 60 mg/dl αφαιρείται ένας προδιαθεσικός </a:t>
            </a:r>
            <a:r>
              <a:rPr lang="el-GR" dirty="0" smtClean="0"/>
              <a:t>παράγων.</a:t>
            </a:r>
            <a:endParaRPr lang="en-US" dirty="0"/>
          </a:p>
          <a:p>
            <a:pPr lvl="0"/>
            <a:r>
              <a:rPr lang="el-GR" b="1" dirty="0"/>
              <a:t>Σακχαρώδης </a:t>
            </a:r>
            <a:r>
              <a:rPr lang="el-GR" b="1" dirty="0" smtClean="0"/>
              <a:t>διαβήτης.</a:t>
            </a:r>
            <a:endParaRPr lang="en-US" dirty="0"/>
          </a:p>
          <a:p>
            <a:pPr lvl="0"/>
            <a:r>
              <a:rPr lang="el-GR" b="1" dirty="0"/>
              <a:t>Αρτηριακή υπέρταση</a:t>
            </a:r>
            <a:r>
              <a:rPr lang="el-GR" dirty="0"/>
              <a:t> (πάνω από 140/90 mmHg</a:t>
            </a:r>
            <a:r>
              <a:rPr lang="el-GR" dirty="0" smtClean="0"/>
              <a:t>).</a:t>
            </a:r>
            <a:endParaRPr lang="en-US" dirty="0"/>
          </a:p>
          <a:p>
            <a:pPr lvl="0"/>
            <a:r>
              <a:rPr lang="el-GR" b="1" dirty="0" smtClean="0"/>
              <a:t>Κάπνισμα.</a:t>
            </a:r>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20705838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smtClean="0">
                <a:solidFill>
                  <a:schemeClr val="tx2"/>
                </a:solidFill>
              </a:rPr>
              <a:t>Παθοφυσιολογία </a:t>
            </a:r>
            <a:r>
              <a:rPr lang="el-GR" b="1" dirty="0">
                <a:solidFill>
                  <a:schemeClr val="tx2"/>
                </a:solidFill>
              </a:rPr>
              <a:t>της στεφανιαίας </a:t>
            </a:r>
            <a:r>
              <a:rPr lang="el-GR" b="1" dirty="0" smtClean="0">
                <a:solidFill>
                  <a:schemeClr val="tx2"/>
                </a:solidFill>
              </a:rPr>
              <a:t>νόσου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στένωση των στεφανιαίων αρτηριών γίνεται από το σχηματισμό μιας πλάκας (αθήρωμα) στο τοίχωμα της αρτηρίας. </a:t>
            </a:r>
            <a:endParaRPr lang="el-GR" dirty="0" smtClean="0"/>
          </a:p>
          <a:p>
            <a:r>
              <a:rPr lang="el-GR" dirty="0" smtClean="0"/>
              <a:t>Με </a:t>
            </a:r>
            <a:r>
              <a:rPr lang="el-GR" dirty="0"/>
              <a:t>το χρόνο η πλάκα αυξάνει σε πάχος έτσι ώστε μικραίνει τη διάμετρο του αυλού της αρτηρίας δηλαδή προκαλείται στένωση του αγγείου. </a:t>
            </a:r>
            <a:endParaRPr lang="el-GR" dirty="0" smtClean="0"/>
          </a:p>
          <a:p>
            <a:r>
              <a:rPr lang="el-GR" dirty="0" smtClean="0"/>
              <a:t>Η </a:t>
            </a:r>
            <a:r>
              <a:rPr lang="el-GR" dirty="0"/>
              <a:t>ροή του αίματος ελαττώνεται, εφ’ όσον η στένωση του αυλού της αρτηρίας γίνει μεγαλύτερα του 50% της διαμέτρου ή μεγαλύτερα του 75% του εμβαδού της επιφανείας του αυλού της αρτηρίας. Η ελάττωση της προσφοράς οξυγόνου στο μυοκάρδιο εκφράζεται κλινικά με την στηθάγχη.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27779333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Παθοφυσιολογία της στεφανιαίας νόσου </a:t>
            </a:r>
            <a:r>
              <a:rPr lang="el-GR" sz="3000" b="0" dirty="0" smtClean="0">
                <a:solidFill>
                  <a:srgbClr val="1F497D"/>
                </a:solidFill>
              </a:rPr>
              <a:t>2/3</a:t>
            </a:r>
            <a:endParaRPr lang="en-US" dirty="0"/>
          </a:p>
        </p:txBody>
      </p:sp>
      <p:sp>
        <p:nvSpPr>
          <p:cNvPr id="3" name="Θέση περιεχομένου 2"/>
          <p:cNvSpPr>
            <a:spLocks noGrp="1"/>
          </p:cNvSpPr>
          <p:nvPr>
            <p:ph idx="1"/>
          </p:nvPr>
        </p:nvSpPr>
        <p:spPr/>
        <p:txBody>
          <a:bodyPr>
            <a:normAutofit/>
          </a:bodyPr>
          <a:lstStyle/>
          <a:p>
            <a:r>
              <a:rPr lang="el-GR" dirty="0"/>
              <a:t>Η δημιουργία αποφρακτικού θρόμβου έχει αποτέλεσμα την παντελή και παρατεταμένη έλλειψη οξυγόνου στο μυοκάρδιο που προκαλεί νέκρωση του μυοκαρδίου (έμφραγμα). </a:t>
            </a:r>
            <a:endParaRPr lang="el-GR" dirty="0" smtClean="0"/>
          </a:p>
          <a:p>
            <a:r>
              <a:rPr lang="el-GR" dirty="0" smtClean="0"/>
              <a:t>Η </a:t>
            </a:r>
            <a:r>
              <a:rPr lang="el-GR" dirty="0"/>
              <a:t>δημιουργία τοιχωματικού μη αποφρακτικού θρόμβου έχει αποτέλεσμα την μεγάλη μείωση οξυγόνου στο μυοκάρδιο και προκαλείται το σύνδρομο της ασταθούς στηθάγχης.</a:t>
            </a:r>
            <a:endParaRPr lang="en-US" dirty="0"/>
          </a:p>
          <a:p>
            <a:r>
              <a:rPr lang="el-GR" dirty="0"/>
              <a:t>Έχει βρεθεί ότι το 10% περίπου των ανδρών ηλικίας 50-59 ετών έχει, έστω σιωπηλή, στεφανιαία νόσο. </a:t>
            </a:r>
            <a:endParaRPr lang="el-GR" dirty="0" smtClean="0"/>
          </a:p>
          <a:p>
            <a:r>
              <a:rPr lang="el-GR" dirty="0" smtClean="0"/>
              <a:t>Σε </a:t>
            </a:r>
            <a:r>
              <a:rPr lang="el-GR" dirty="0"/>
              <a:t>άτομα, όμως, με συμπτώματα ομοιάζοντα με στηθάγχη η συχνότητα, αγγειογραφικά επιβεβαιωμένης, στεφανιαίας νόσου αγγίζει το 60-90</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35811274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Παθοφυσιολογία της στεφανιαίας νόσου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a:xfrm>
            <a:off x="457200" y="1196752"/>
            <a:ext cx="8219256" cy="5256584"/>
          </a:xfrm>
        </p:spPr>
        <p:txBody>
          <a:bodyPr>
            <a:normAutofit/>
          </a:bodyPr>
          <a:lstStyle/>
          <a:p>
            <a:pPr marL="0" indent="0">
              <a:buNone/>
            </a:pPr>
            <a:r>
              <a:rPr lang="el-GR" dirty="0"/>
              <a:t>Η στεφανιαία νόσος μπορεί να εμφανισθεί με τις παρακάτω κλινικές μορφές:</a:t>
            </a:r>
            <a:endParaRPr lang="en-US" dirty="0"/>
          </a:p>
          <a:p>
            <a:pPr lvl="0"/>
            <a:r>
              <a:rPr lang="el-GR" dirty="0"/>
              <a:t>Σταθερή </a:t>
            </a:r>
            <a:r>
              <a:rPr lang="el-GR" dirty="0" smtClean="0"/>
              <a:t>στηθάγχη.</a:t>
            </a:r>
            <a:endParaRPr lang="en-US" dirty="0"/>
          </a:p>
          <a:p>
            <a:pPr lvl="0"/>
            <a:r>
              <a:rPr lang="el-GR" dirty="0"/>
              <a:t>Οξέα στεφανιαία σύνδρομα</a:t>
            </a:r>
            <a:endParaRPr lang="en-US" dirty="0"/>
          </a:p>
          <a:p>
            <a:pPr lvl="1"/>
            <a:r>
              <a:rPr lang="el-GR" dirty="0"/>
              <a:t>Ασταθής </a:t>
            </a:r>
            <a:r>
              <a:rPr lang="el-GR" dirty="0" smtClean="0"/>
              <a:t>στηθάγχη,</a:t>
            </a:r>
            <a:endParaRPr lang="en-US" dirty="0"/>
          </a:p>
          <a:p>
            <a:pPr lvl="1"/>
            <a:r>
              <a:rPr lang="el-GR" dirty="0"/>
              <a:t>Έμφραγμα του μυοκαρδίου χωρίς </a:t>
            </a:r>
            <a:r>
              <a:rPr lang="en-US" dirty="0" smtClean="0"/>
              <a:t>Q</a:t>
            </a:r>
            <a:r>
              <a:rPr lang="el-GR" dirty="0" smtClean="0"/>
              <a:t>,</a:t>
            </a:r>
            <a:endParaRPr lang="en-US" dirty="0"/>
          </a:p>
          <a:p>
            <a:pPr lvl="1"/>
            <a:r>
              <a:rPr lang="el-GR" dirty="0"/>
              <a:t>Έμφραγμα του μυοκαρδίου με </a:t>
            </a:r>
            <a:r>
              <a:rPr lang="en-US" dirty="0" smtClean="0"/>
              <a:t>Q</a:t>
            </a:r>
            <a:r>
              <a:rPr lang="el-GR" dirty="0" smtClean="0"/>
              <a:t>,</a:t>
            </a:r>
            <a:endParaRPr lang="en-US" dirty="0"/>
          </a:p>
          <a:p>
            <a:pPr lvl="1"/>
            <a:r>
              <a:rPr lang="el-GR" dirty="0"/>
              <a:t>Αιφνίδιος </a:t>
            </a:r>
            <a:r>
              <a:rPr lang="el-GR" dirty="0" smtClean="0"/>
              <a:t>θάνατος.</a:t>
            </a:r>
            <a:endParaRPr lang="en-US" dirty="0"/>
          </a:p>
          <a:p>
            <a:r>
              <a:rPr lang="el-GR" dirty="0"/>
              <a:t>Ενίοτε όμως βρίσκονται βαριές αθηροσκληρυντικές αλλοιώσεις σε άτομα τα οποία ουδέποτε έχουν παρουσιάσει ενοχλήματα.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9047212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Κλινική </a:t>
            </a:r>
            <a:r>
              <a:rPr lang="el-GR" b="1" dirty="0">
                <a:solidFill>
                  <a:schemeClr val="tx2"/>
                </a:solidFill>
              </a:rPr>
              <a:t>εικόνα στεφανιαίας </a:t>
            </a:r>
            <a:r>
              <a:rPr lang="el-GR" b="1" dirty="0" smtClean="0">
                <a:solidFill>
                  <a:schemeClr val="tx2"/>
                </a:solidFill>
              </a:rPr>
              <a:t>νόσου </a:t>
            </a:r>
            <a:r>
              <a:rPr lang="el-GR" sz="3000" b="0" dirty="0" smtClean="0">
                <a:solidFill>
                  <a:schemeClr val="tx2"/>
                </a:solidFill>
              </a:rPr>
              <a:t>1/4 </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Σε όλες τις μορφές στεφανιαίας νόσου το σύμπτωμα που κυριαρχεί είναι οπισθοστερνικός πόνος που λέγεται στηθάγχη. </a:t>
            </a:r>
            <a:endParaRPr lang="el-GR" dirty="0" smtClean="0"/>
          </a:p>
          <a:p>
            <a:r>
              <a:rPr lang="el-GR" dirty="0" smtClean="0"/>
              <a:t>Ο </a:t>
            </a:r>
            <a:r>
              <a:rPr lang="el-GR" dirty="0"/>
              <a:t>τυπικός στηθαγχικός πόνος εμφανίζεται ύστερα από την επίδραση κάποιου εκλυτικού παράγοντα.</a:t>
            </a:r>
            <a:endParaRPr lang="en-US" dirty="0"/>
          </a:p>
          <a:p>
            <a:r>
              <a:rPr lang="el-GR" dirty="0"/>
              <a:t>Οι </a:t>
            </a:r>
            <a:r>
              <a:rPr lang="el-GR" b="1" dirty="0"/>
              <a:t>εκλυτικοί </a:t>
            </a:r>
            <a:r>
              <a:rPr lang="el-GR" dirty="0"/>
              <a:t>παράγοντες της στηθάγχης είναι:</a:t>
            </a:r>
            <a:endParaRPr lang="en-US" dirty="0"/>
          </a:p>
          <a:p>
            <a:pPr lvl="1"/>
            <a:r>
              <a:rPr lang="el-GR" dirty="0"/>
              <a:t>Η </a:t>
            </a:r>
            <a:r>
              <a:rPr lang="el-GR" dirty="0" smtClean="0"/>
              <a:t>κόπωση.</a:t>
            </a:r>
            <a:endParaRPr lang="en-US" dirty="0"/>
          </a:p>
          <a:p>
            <a:pPr lvl="1"/>
            <a:r>
              <a:rPr lang="el-GR" dirty="0"/>
              <a:t>Το άγχος και οι έντονες συναισθηματικές </a:t>
            </a:r>
            <a:r>
              <a:rPr lang="el-GR" dirty="0" smtClean="0"/>
              <a:t>καταστάσεις.</a:t>
            </a:r>
            <a:endParaRPr lang="en-US" dirty="0"/>
          </a:p>
          <a:p>
            <a:pPr lvl="1"/>
            <a:r>
              <a:rPr lang="el-GR" dirty="0"/>
              <a:t>Οι επώδυνες </a:t>
            </a:r>
            <a:r>
              <a:rPr lang="el-GR" dirty="0" smtClean="0"/>
              <a:t>καταστάσεις.</a:t>
            </a:r>
            <a:endParaRPr lang="en-US" dirty="0"/>
          </a:p>
          <a:p>
            <a:pPr lvl="1"/>
            <a:r>
              <a:rPr lang="el-GR" dirty="0"/>
              <a:t>Η έκθεση σε έντονο ψύχος.</a:t>
            </a:r>
            <a:endParaRPr lang="en-US" dirty="0"/>
          </a:p>
          <a:p>
            <a:pPr lvl="1"/>
            <a:r>
              <a:rPr lang="el-GR" dirty="0"/>
              <a:t>Το βαρύ </a:t>
            </a:r>
            <a:r>
              <a:rPr lang="el-GR" dirty="0" smtClean="0"/>
              <a:t>γεύμα.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27017383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Κλινική εικόνα στεφανιαίας νόσου </a:t>
            </a:r>
            <a:r>
              <a:rPr lang="el-GR" sz="3000" b="0" dirty="0" smtClean="0">
                <a:solidFill>
                  <a:srgbClr val="1F497D"/>
                </a:solidFill>
              </a:rPr>
              <a:t>2/4 </a:t>
            </a:r>
            <a:endParaRPr lang="en-US" dirty="0"/>
          </a:p>
        </p:txBody>
      </p:sp>
      <p:sp>
        <p:nvSpPr>
          <p:cNvPr id="3" name="Θέση περιεχομένου 2"/>
          <p:cNvSpPr>
            <a:spLocks noGrp="1"/>
          </p:cNvSpPr>
          <p:nvPr>
            <p:ph idx="1"/>
          </p:nvPr>
        </p:nvSpPr>
        <p:spPr>
          <a:xfrm>
            <a:off x="457200" y="1196752"/>
            <a:ext cx="8363272" cy="5472608"/>
          </a:xfrm>
        </p:spPr>
        <p:txBody>
          <a:bodyPr>
            <a:normAutofit/>
          </a:bodyPr>
          <a:lstStyle/>
          <a:p>
            <a:r>
              <a:rPr lang="el-GR" dirty="0"/>
              <a:t>Είναι δυνατόν η κρίση στηθάγχης να εμφανίζεται στην ηρεμία χωρίς την επίδραση κάποιου εκλυτικού παράγοντα. Σε αυτές τις περιπτώσεις η στηθάγχη είναι σοβαρή και χρειάζεται εντατικότερη θεραπεία.</a:t>
            </a:r>
            <a:endParaRPr lang="en-US" dirty="0"/>
          </a:p>
          <a:p>
            <a:r>
              <a:rPr lang="el-GR" dirty="0"/>
              <a:t>Η στηθάγχη αρχίζει στην οπισθοστερνική περιοχή, περιγράφεται ως αίσθημα συσφυκτικό, πίεσης, καύσου ή πνιγμονής και μπορεί να αντανακλά στα δυο χέρια, στην περιοχή του τραχήλου, της κάτω γνάθου, στη μεσοπλάτια χώρα και στο επιγάστριο. Αν ο ασθενής βρίσκεται σε κίνηση, ο πόνος τον αναγκάζει να σταματήσει. Ορισμένες φορές, όταν ο πόνος είναι έντονος, παρουσιάζονται ιδρώτας, ναυτία ή εμετός. Η στηθάγχη υποχωρεί με την ανάπαυση, την απομάκρυνση του εκλυτικού παράγοντα που την προκαλεί ή τη χορήγηση υπογλωσσίων δισκίων νιτρογλυκερίνης.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20731101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Κλινική εικόνα στεφανιαίας νόσου </a:t>
            </a:r>
            <a:r>
              <a:rPr lang="el-GR" sz="3000" b="0" dirty="0" smtClean="0">
                <a:solidFill>
                  <a:srgbClr val="1F497D"/>
                </a:solidFill>
              </a:rPr>
              <a:t>3/4 </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b="1" dirty="0"/>
              <a:t>Τυπική κρίση </a:t>
            </a:r>
            <a:r>
              <a:rPr lang="el-GR" b="1" dirty="0" smtClean="0"/>
              <a:t>στηθάγχης</a:t>
            </a:r>
            <a:endParaRPr lang="en-US" dirty="0"/>
          </a:p>
          <a:p>
            <a:r>
              <a:rPr lang="el-GR" dirty="0"/>
              <a:t>Τυπικά εμφανίζεται οπισθοστερνικός πόνος ύστερα από την επίδραση κάποιου εκλυτικού παράγοντα (βλ ανωτέρω).</a:t>
            </a:r>
            <a:endParaRPr lang="en-US" dirty="0"/>
          </a:p>
          <a:p>
            <a:r>
              <a:rPr lang="el-GR" dirty="0"/>
              <a:t>Η στηθάγχη αρχίζει στην οπισθοστερνική περιοχή, περιγράφεται ως αίσθημα συσφυκτικού πόνου, πίεσης, καύσου ή πνιγμονής και μπορεί να αντανακλά στα δύο χέρια, στην περιοχή του τραχήλου, της κάτω γνάθου, στη μεσοπλάτια χώρα και στο επιγάστριο. Η στηθάγχη υποχωρεί με την ανάπαυση, την απομάκρυνση του εκλυτικού παράγοντα που την προκαλεί ή τη χορήγηση υπογλωσσίων δισκίων νιτρογλυκερίνης.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42214771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Κλινική εικόνα στεφανιαίας νόσου </a:t>
            </a:r>
            <a:r>
              <a:rPr lang="el-GR" sz="3000" b="0" dirty="0" smtClean="0">
                <a:solidFill>
                  <a:srgbClr val="1F497D"/>
                </a:solidFill>
              </a:rPr>
              <a:t>4/4 </a:t>
            </a:r>
            <a:endParaRPr lang="en-US"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Άτυπη κλινική εικόνα.</a:t>
            </a:r>
            <a:endParaRPr lang="en-US" dirty="0"/>
          </a:p>
          <a:p>
            <a:r>
              <a:rPr lang="el-GR" dirty="0"/>
              <a:t>Όταν ο στηθαγχικός πόνος δεν ανταποκρίνεται στην παραπάνω περιγραφή, η αναγνώρισή του καθίσταται δύσκολη. Μπορεί να αρχίσει ή να περιορισθεί σε μια από τις θέσεις αντανάκλασης, που περιγράφηκαν παραπάνω, όπως π.χ. να εντοπίζεται μόνο στον αριστερό καρπό. </a:t>
            </a:r>
            <a:endParaRPr lang="el-GR" dirty="0" smtClean="0"/>
          </a:p>
          <a:p>
            <a:r>
              <a:rPr lang="el-GR" dirty="0" smtClean="0"/>
              <a:t>Η </a:t>
            </a:r>
            <a:r>
              <a:rPr lang="el-GR" dirty="0"/>
              <a:t>διάγνωση γίνεται με τη σταθερή συσχέτιση πόνου και εκλυτικού παράγοντα, η άρση του οποίου ελαττώνει τη δυσφορία ή τον πόνο. </a:t>
            </a:r>
            <a:r>
              <a:rPr lang="el-GR" dirty="0" smtClean="0"/>
              <a:t>Όταν </a:t>
            </a:r>
            <a:r>
              <a:rPr lang="el-GR" dirty="0"/>
              <a:t>η λειτουργικότητα της αριστεράς κοιλίας είναι μειωμένη αντί πόνου μπορεί να εμφανίζεται δύσπνοια, λόγω στάσης του αίματος στους πνεύμονες (συμπτώματα καρδιακής ανεπάρκειας). Ορισμένες φορές, όταν ο πόνος είναι έντονος, παρουσιάζονται ιδρώτας, ναυτία ή εμετός.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3031841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lvl="0">
              <a:lnSpc>
                <a:spcPct val="115000"/>
              </a:lnSpc>
              <a:spcBef>
                <a:spcPts val="0"/>
              </a:spcBef>
              <a:spcAft>
                <a:spcPts val="1000"/>
              </a:spcAft>
              <a:buFont typeface="Arial"/>
              <a:buChar char="•"/>
              <a:tabLst>
                <a:tab pos="457200" algn="l"/>
              </a:tabLst>
            </a:pPr>
            <a:r>
              <a:rPr lang="el-GR" sz="2400" dirty="0" smtClean="0">
                <a:solidFill>
                  <a:srgbClr val="000000"/>
                </a:solidFill>
                <a:ea typeface="Times New Roman"/>
                <a:cs typeface="Times New Roman"/>
              </a:rPr>
              <a:t>Η </a:t>
            </a:r>
            <a:r>
              <a:rPr lang="el-GR" sz="2400" dirty="0">
                <a:solidFill>
                  <a:srgbClr val="000000"/>
                </a:solidFill>
                <a:ea typeface="Times New Roman"/>
                <a:cs typeface="Times New Roman"/>
              </a:rPr>
              <a:t>καλή καρδιακή λειτουργία εξαρτάται από </a:t>
            </a:r>
            <a:r>
              <a:rPr lang="el-GR" sz="2400" dirty="0" smtClean="0">
                <a:solidFill>
                  <a:srgbClr val="000000"/>
                </a:solidFill>
                <a:ea typeface="Times New Roman"/>
                <a:cs typeface="Times New Roman"/>
              </a:rPr>
              <a:t>το</a:t>
            </a:r>
            <a:endParaRPr lang="en-US" sz="2400" dirty="0" smtClean="0">
              <a:solidFill>
                <a:srgbClr val="000000"/>
              </a:solidFill>
              <a:ea typeface="Times New Roman"/>
              <a:cs typeface="Times New Roman"/>
            </a:endParaRPr>
          </a:p>
          <a:p>
            <a:pPr marL="857250" lvl="1" indent="-457200">
              <a:lnSpc>
                <a:spcPct val="115000"/>
              </a:lnSpc>
              <a:spcBef>
                <a:spcPts val="0"/>
              </a:spcBef>
              <a:spcAft>
                <a:spcPts val="1000"/>
              </a:spcAft>
              <a:buFont typeface="+mj-lt"/>
              <a:buAutoNum type="arabicPeriod"/>
              <a:tabLst>
                <a:tab pos="457200" algn="l"/>
              </a:tabLst>
            </a:pPr>
            <a:r>
              <a:rPr lang="el-GR" sz="2400" dirty="0" smtClean="0">
                <a:solidFill>
                  <a:srgbClr val="000000"/>
                </a:solidFill>
                <a:ea typeface="Times New Roman"/>
                <a:cs typeface="Times New Roman"/>
              </a:rPr>
              <a:t>ασβέστιο*,</a:t>
            </a:r>
            <a:endParaRPr lang="en-US" sz="2400" dirty="0" smtClean="0">
              <a:solidFill>
                <a:srgbClr val="000000"/>
              </a:solidFill>
              <a:ea typeface="Times New Roman"/>
              <a:cs typeface="Times New Roman"/>
            </a:endParaRPr>
          </a:p>
          <a:p>
            <a:pPr marL="857250" lvl="1" indent="-457200">
              <a:lnSpc>
                <a:spcPct val="115000"/>
              </a:lnSpc>
              <a:spcBef>
                <a:spcPts val="0"/>
              </a:spcBef>
              <a:spcAft>
                <a:spcPts val="1000"/>
              </a:spcAft>
              <a:buFont typeface="+mj-lt"/>
              <a:buAutoNum type="arabicPeriod"/>
              <a:tabLst>
                <a:tab pos="457200" algn="l"/>
              </a:tabLst>
            </a:pPr>
            <a:r>
              <a:rPr lang="el-GR" sz="2400" dirty="0" smtClean="0">
                <a:solidFill>
                  <a:srgbClr val="000000"/>
                </a:solidFill>
                <a:ea typeface="Times New Roman"/>
                <a:cs typeface="Times New Roman"/>
              </a:rPr>
              <a:t>από </a:t>
            </a:r>
            <a:r>
              <a:rPr lang="el-GR" sz="2400" dirty="0">
                <a:solidFill>
                  <a:srgbClr val="000000"/>
                </a:solidFill>
                <a:ea typeface="Times New Roman"/>
                <a:cs typeface="Times New Roman"/>
              </a:rPr>
              <a:t>το </a:t>
            </a:r>
            <a:r>
              <a:rPr lang="el-GR" sz="2400" dirty="0" smtClean="0">
                <a:solidFill>
                  <a:srgbClr val="000000"/>
                </a:solidFill>
                <a:ea typeface="Times New Roman"/>
                <a:cs typeface="Times New Roman"/>
              </a:rPr>
              <a:t>ATP,</a:t>
            </a:r>
            <a:endParaRPr lang="en-US" sz="2400" dirty="0" smtClean="0">
              <a:solidFill>
                <a:srgbClr val="000000"/>
              </a:solidFill>
              <a:ea typeface="Times New Roman"/>
              <a:cs typeface="Times New Roman"/>
            </a:endParaRPr>
          </a:p>
          <a:p>
            <a:pPr marL="857250" lvl="1" indent="-457200">
              <a:lnSpc>
                <a:spcPct val="115000"/>
              </a:lnSpc>
              <a:spcBef>
                <a:spcPts val="0"/>
              </a:spcBef>
              <a:spcAft>
                <a:spcPts val="1800"/>
              </a:spcAft>
              <a:buFont typeface="+mj-lt"/>
              <a:buAutoNum type="arabicPeriod"/>
              <a:tabLst>
                <a:tab pos="457200" algn="l"/>
              </a:tabLst>
            </a:pPr>
            <a:r>
              <a:rPr lang="el-GR" sz="2400" dirty="0" smtClean="0">
                <a:solidFill>
                  <a:srgbClr val="000000"/>
                </a:solidFill>
                <a:ea typeface="Times New Roman"/>
                <a:cs typeface="Times New Roman"/>
              </a:rPr>
              <a:t>από**</a:t>
            </a:r>
            <a:r>
              <a:rPr lang="en-US" sz="2400" dirty="0" smtClean="0">
                <a:solidFill>
                  <a:srgbClr val="000000"/>
                </a:solidFill>
                <a:ea typeface="Times New Roman"/>
                <a:cs typeface="Times New Roman"/>
              </a:rPr>
              <a:t> </a:t>
            </a:r>
            <a:r>
              <a:rPr lang="el-GR" sz="2400" dirty="0" smtClean="0">
                <a:solidFill>
                  <a:srgbClr val="000000"/>
                </a:solidFill>
                <a:ea typeface="Times New Roman"/>
                <a:cs typeface="Times New Roman"/>
              </a:rPr>
              <a:t>ινότροπες </a:t>
            </a:r>
            <a:r>
              <a:rPr lang="el-GR" sz="2400" dirty="0">
                <a:solidFill>
                  <a:srgbClr val="000000"/>
                </a:solidFill>
                <a:ea typeface="Times New Roman"/>
                <a:cs typeface="Times New Roman"/>
              </a:rPr>
              <a:t>ουσίες 4) από το </a:t>
            </a:r>
            <a:r>
              <a:rPr lang="el-GR" sz="2400" dirty="0" smtClean="0">
                <a:solidFill>
                  <a:srgbClr val="000000"/>
                </a:solidFill>
                <a:ea typeface="Times New Roman"/>
                <a:cs typeface="Times New Roman"/>
              </a:rPr>
              <a:t>οξυγόνο</a:t>
            </a:r>
            <a:r>
              <a:rPr lang="en-US" sz="2400" dirty="0" smtClean="0">
                <a:solidFill>
                  <a:srgbClr val="000000"/>
                </a:solidFill>
                <a:ea typeface="Times New Roman"/>
                <a:cs typeface="Times New Roman"/>
              </a:rPr>
              <a:t>.</a:t>
            </a:r>
            <a:endParaRPr lang="en-US" sz="2400" dirty="0" smtClean="0">
              <a:effectLst/>
              <a:ea typeface="Times New Roman"/>
              <a:cs typeface="Times New Roman"/>
            </a:endParaRPr>
          </a:p>
          <a:p>
            <a:pPr marL="0" lvl="0" indent="0">
              <a:lnSpc>
                <a:spcPct val="115000"/>
              </a:lnSpc>
              <a:spcBef>
                <a:spcPts val="0"/>
              </a:spcBef>
              <a:spcAft>
                <a:spcPts val="1000"/>
              </a:spcAft>
              <a:buNone/>
              <a:tabLst>
                <a:tab pos="457200" algn="l"/>
              </a:tabLst>
            </a:pPr>
            <a:r>
              <a:rPr lang="el-GR" sz="2000" dirty="0">
                <a:solidFill>
                  <a:srgbClr val="000000"/>
                </a:solidFill>
                <a:ea typeface="Times New Roman"/>
                <a:cs typeface="Times New Roman"/>
              </a:rPr>
              <a:t>(*) Το ασβέστιο επιδρά στον αριθμό των ενεργών θέσεων και στην ταχύτητα αλληλεπίδρασης </a:t>
            </a:r>
            <a:r>
              <a:rPr lang="el-GR" sz="2000" dirty="0" smtClean="0">
                <a:solidFill>
                  <a:srgbClr val="000000"/>
                </a:solidFill>
                <a:ea typeface="Times New Roman"/>
                <a:cs typeface="Times New Roman"/>
              </a:rPr>
              <a:t>μυοσίνης-ακτίνης</a:t>
            </a:r>
            <a:r>
              <a:rPr lang="en-US" sz="2000" dirty="0" smtClean="0">
                <a:solidFill>
                  <a:srgbClr val="000000"/>
                </a:solidFill>
                <a:ea typeface="Times New Roman"/>
                <a:cs typeface="Times New Roman"/>
              </a:rPr>
              <a:t>.</a:t>
            </a:r>
            <a:endParaRPr lang="en-US" sz="2000" dirty="0" smtClean="0">
              <a:effectLst/>
              <a:ea typeface="Times New Roman"/>
              <a:cs typeface="Times New Roman"/>
            </a:endParaRPr>
          </a:p>
          <a:p>
            <a:pPr marL="0" lvl="0" indent="0">
              <a:lnSpc>
                <a:spcPct val="115000"/>
              </a:lnSpc>
              <a:spcBef>
                <a:spcPts val="0"/>
              </a:spcBef>
              <a:spcAft>
                <a:spcPts val="1000"/>
              </a:spcAft>
              <a:buNone/>
              <a:tabLst>
                <a:tab pos="457200" algn="l"/>
              </a:tabLst>
            </a:pPr>
            <a:r>
              <a:rPr lang="el-GR" sz="2000" dirty="0">
                <a:solidFill>
                  <a:srgbClr val="000000"/>
                </a:solidFill>
                <a:ea typeface="Times New Roman"/>
                <a:cs typeface="Times New Roman"/>
              </a:rPr>
              <a:t>(**) Οι ινότροπες ουσίες προκαλούν ισχυρότερη συστολή, πληρέστερη εξώθηση, αύξηση της παροχής και του συστολικού όγκου, άρα φέρουν άνω και δεξιά την καμπύλη του Starling</a:t>
            </a:r>
            <a:r>
              <a:rPr lang="el-GR" sz="2000" dirty="0" smtClean="0">
                <a:solidFill>
                  <a:srgbClr val="000000"/>
                </a:solidFill>
                <a:ea typeface="Times New Roman"/>
                <a:cs typeface="Times New Roman"/>
              </a:rPr>
              <a:t>.</a:t>
            </a:r>
            <a:endParaRPr lang="en-US" sz="2000" dirty="0"/>
          </a:p>
        </p:txBody>
      </p:sp>
      <p:sp>
        <p:nvSpPr>
          <p:cNvPr id="4" name="Τίτλος 3"/>
          <p:cNvSpPr>
            <a:spLocks noGrp="1"/>
          </p:cNvSpPr>
          <p:nvPr>
            <p:ph type="title"/>
          </p:nvPr>
        </p:nvSpPr>
        <p:spPr/>
        <p:txBody>
          <a:bodyPr/>
          <a:lstStyle/>
          <a:p>
            <a:r>
              <a:rPr lang="el-GR" dirty="0"/>
              <a:t>Συσταλτικότητα του </a:t>
            </a:r>
            <a:r>
              <a:rPr lang="el-GR" dirty="0" smtClean="0"/>
              <a:t>μυοκαρδίου</a:t>
            </a:r>
            <a:r>
              <a:rPr lang="en-US" dirty="0" smtClean="0"/>
              <a:t> </a:t>
            </a:r>
            <a:r>
              <a:rPr lang="en-US" sz="3000" b="0" dirty="0"/>
              <a:t>2</a:t>
            </a:r>
            <a:r>
              <a:rPr lang="en-US" sz="3000" b="0" dirty="0" smtClean="0"/>
              <a:t>/2</a:t>
            </a:r>
            <a:endParaRPr lang="el-GR" sz="30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5823124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Ευρήματα στην στηθάγχη </a:t>
            </a:r>
            <a:r>
              <a:rPr lang="el-GR" sz="3000" b="0" dirty="0" smtClean="0">
                <a:solidFill>
                  <a:schemeClr val="tx2"/>
                </a:solidFill>
              </a:rPr>
              <a:t>1/4</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91264" cy="5400600"/>
          </a:xfrm>
        </p:spPr>
        <p:txBody>
          <a:bodyPr>
            <a:normAutofit/>
          </a:bodyPr>
          <a:lstStyle/>
          <a:p>
            <a:r>
              <a:rPr lang="el-GR" b="1" dirty="0"/>
              <a:t>Ηλεκτροκαρδιογράφημα:</a:t>
            </a:r>
            <a:r>
              <a:rPr lang="el-GR" dirty="0"/>
              <a:t> Σε πολλούς ασθενείς το ηλεκτροκαρδιογράφημα ηρεμίας είναι φυσιολογικό. Στο ηλεκτροκαρδιογράφημα ηρεμίας προκύπτουν ευρήματα όταν γίνεται στην διάρκεια του πόνου, και συνίστανται σε κατάσπαση του τμήματος SΤ. Μόνιμες αλλοιώσεις παρουσιάζονται σε προχωρημένα σταδία της νόσου. </a:t>
            </a:r>
            <a:endParaRPr lang="el-GR" dirty="0" smtClean="0"/>
          </a:p>
          <a:p>
            <a:r>
              <a:rPr lang="el-GR" b="1" dirty="0" smtClean="0"/>
              <a:t>Ακτινογραφία </a:t>
            </a:r>
            <a:r>
              <a:rPr lang="el-GR" b="1" dirty="0"/>
              <a:t>θώρακα:</a:t>
            </a:r>
            <a:r>
              <a:rPr lang="el-GR" dirty="0"/>
              <a:t> Η ακτινογραφία θώρακα συνήθως είναι φυσιολογική σε ασθενή με στεφανιαία νόσο. Εάν υπάρχει καρδιακή ανεπάρκεια η καρδιά είναι μεγαλύτερη από το φυσιολογικό.</a:t>
            </a:r>
            <a:endParaRPr lang="en-US" dirty="0"/>
          </a:p>
          <a:p>
            <a:r>
              <a:rPr lang="el-GR" b="1" dirty="0"/>
              <a:t>Δοκιμασία κόπωσης:</a:t>
            </a:r>
            <a:r>
              <a:rPr lang="el-GR" dirty="0"/>
              <a:t> Η καλύτερη μέθοδος για την διάγνωση και την εκτίμηση της στεφανιαίας νόσου.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29589579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Ευρήματα στην στηθάγχη </a:t>
            </a:r>
            <a:r>
              <a:rPr lang="el-GR" sz="3000" b="0" dirty="0" smtClean="0">
                <a:solidFill>
                  <a:srgbClr val="1F497D"/>
                </a:solidFill>
              </a:rPr>
              <a:t>2/4</a:t>
            </a:r>
            <a:endParaRPr lang="en-US" dirty="0"/>
          </a:p>
        </p:txBody>
      </p:sp>
      <p:sp>
        <p:nvSpPr>
          <p:cNvPr id="3" name="Θέση περιεχομένου 2"/>
          <p:cNvSpPr>
            <a:spLocks noGrp="1"/>
          </p:cNvSpPr>
          <p:nvPr>
            <p:ph idx="1"/>
          </p:nvPr>
        </p:nvSpPr>
        <p:spPr>
          <a:xfrm>
            <a:off x="457200" y="1196752"/>
            <a:ext cx="8579296" cy="5472608"/>
          </a:xfrm>
        </p:spPr>
        <p:txBody>
          <a:bodyPr>
            <a:noAutofit/>
          </a:bodyPr>
          <a:lstStyle/>
          <a:p>
            <a:r>
              <a:rPr lang="el-GR" sz="2100" b="1" dirty="0"/>
              <a:t>Επεμβατική:</a:t>
            </a:r>
            <a:r>
              <a:rPr lang="el-GR" sz="2100" dirty="0"/>
              <a:t> Η πλειονότητα των μελετών υποδεικνύει ότι η αγγειογραφική σοβαρότητα των βλαβών σε συνάρτηση με την ύπαρξη συμπτωμάτων και τα αποτελέσματα των λειτουργικών δοκιμασιών ισχαιμίας (τεστ κοπώσεως, σπινθηρογράφημα μυοκαρδίου, δυναμικό υπερηχοκαρδιογράφημα), είναι εκείνη πού καθορίζει την απόφαση επαναγγείωσης. Καθώς η πρόγνωση της στεφανιαίας νόσου είναι χειρότερη στους ασθενείς με μειωμένη λειτουργικότητα της αριστερής κοιλίας, είναι σημαντικό να εκτιμηθεί η αριστερή καρδιακή λειτουργία σε ηρεμία (με δισδιάστατη υπερηχοκαρδιογραφία ή ραδιοϊσοτοπική κοιλιογραφία). Αν η λειτουργία της αριστερής κοιλίας σε ηρεμία είναι παθολογική, τότε ο ασθενής θα πρέπει να υποβληθεί σε στεφανιογραφία, ενώ σε περίπτωση που είναι φυσιολογική, προηγείται δοκιμασία κόπωσης. Στην περίπτωση που η δοκιμασία κόπωσης, μέχρι το στάδιο III κατά Bruce, παραμείνει αρνητική, ο ασθενής τίθεται σε φαρμακευτική θεραπεία.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29477782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Ευρήματα στην στηθάγχη </a:t>
            </a:r>
            <a:r>
              <a:rPr lang="el-GR" sz="3000" b="0" dirty="0" smtClean="0">
                <a:solidFill>
                  <a:srgbClr val="1F497D"/>
                </a:solidFill>
              </a:rPr>
              <a:t>3/4</a:t>
            </a:r>
            <a:endParaRPr lang="en-US" dirty="0"/>
          </a:p>
        </p:txBody>
      </p:sp>
      <p:sp>
        <p:nvSpPr>
          <p:cNvPr id="3" name="Θέση περιεχομένου 2"/>
          <p:cNvSpPr>
            <a:spLocks noGrp="1"/>
          </p:cNvSpPr>
          <p:nvPr>
            <p:ph idx="1"/>
          </p:nvPr>
        </p:nvSpPr>
        <p:spPr>
          <a:xfrm>
            <a:off x="457200" y="1196752"/>
            <a:ext cx="8363272" cy="5661248"/>
          </a:xfrm>
        </p:spPr>
        <p:txBody>
          <a:bodyPr>
            <a:normAutofit lnSpcReduction="10000"/>
          </a:bodyPr>
          <a:lstStyle/>
          <a:p>
            <a:r>
              <a:rPr lang="el-GR" dirty="0"/>
              <a:t>Αν η δοκιμασία κόπωσης δείξει σημαντική ισχαιμία ή παθολογική λειτουργικότητα της αριστερής κοιλίας, συνιστάται στεφανιογραφία και καθορισμός της θεραπείας βάσει αυτής. Σε όλους τους ασθενείς με σημαντική αποφρακτική βλάβη του στελέχους της αριστερής στεφανιαίας αρτηρίας και με σημαντική πάθηση των τριών στεφανιαίων αρτηριών, συνιστάται αγγειοπλαστική ή εγχείρηση.</a:t>
            </a:r>
            <a:endParaRPr lang="en-US" dirty="0"/>
          </a:p>
          <a:p>
            <a:r>
              <a:rPr lang="el-GR" dirty="0"/>
              <a:t>Στην επεμβατική θεραπεία επιλέγονται η αγγειοπλαστική και η αορτοστεφανιαία παράκαμψη by pass). Οι αγγειοπλαστικές φαίνεται να κερδίζουν συνεχώς έδαφος καθώς ο ρυθμός διενέργειας τους κάθε χρόνο αυξάνεται γεωμετρικά, το ίδιο και οι τεχνικές τους. Έτσι, ενώ αρχικά γινόταν διαστολή του αγγείου με μπαλόνι, στη συνέχεια επικράτησε η ενδοστεφανιαία πρόθεση (stent) και, πρόσφατα, η χρήση των επικαλυμμένων με φάρμακο ενδοστεφανιαίων προθέσεων, πού έφεραν και επανάσταση στο χώρο.</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18259368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Ευρήματα στην στηθάγχη </a:t>
            </a:r>
            <a:r>
              <a:rPr lang="el-GR" sz="3000" b="0" dirty="0" smtClean="0">
                <a:solidFill>
                  <a:srgbClr val="1F497D"/>
                </a:solidFill>
              </a:rPr>
              <a:t>4/4</a:t>
            </a:r>
            <a:endParaRPr lang="en-US" dirty="0"/>
          </a:p>
        </p:txBody>
      </p:sp>
      <p:sp>
        <p:nvSpPr>
          <p:cNvPr id="3" name="Θέση περιεχομένου 2"/>
          <p:cNvSpPr>
            <a:spLocks noGrp="1"/>
          </p:cNvSpPr>
          <p:nvPr>
            <p:ph idx="1"/>
          </p:nvPr>
        </p:nvSpPr>
        <p:spPr>
          <a:xfrm>
            <a:off x="457200" y="1196752"/>
            <a:ext cx="8219256" cy="5400600"/>
          </a:xfrm>
        </p:spPr>
        <p:txBody>
          <a:bodyPr>
            <a:normAutofit/>
          </a:bodyPr>
          <a:lstStyle/>
          <a:p>
            <a:r>
              <a:rPr lang="el-GR" b="1" dirty="0"/>
              <a:t>Φαρμακευτική αγωγή</a:t>
            </a:r>
            <a:r>
              <a:rPr lang="el-GR" dirty="0"/>
              <a:t>: Η χορήγηση ασπιρίνης είναι το βασικό φάρμακο της θεραπείας. Την λαμβάνουν όλοι οι ασθενείς εάν δεν υπάρχει αντένδειξη. Τα νιτρώδη, οι β-αναστολείς και οι ανταγωνιστές του ασβεστίου χρησιμοποιούνται στη σταθερή στηθάγχη, για την ανακούφιση του αρρώστου από το οπισθοστερνικό άλγος, χωρίς να είναι σίγουρο ότι μειώνουν τη θνητότητα και τη νοσηρότητα. Ουσιωδέστατο ρόλο όμως παίζουν οι κατηγορίες φαρμάκων πού περιορίζουν την στεφανιαία νόσο και τις εκδηλώσεις της. Σε αυτές κύρια συγκαταλέγονται οι α-ΜΕΑ (αντιυπερτασικά φάρμακα) και οι στατίνες (υπολιπιδαιμικά φάρμακα), που εκτός της μείωσης της χοληστερόλης έχουν δράσεις πού αφορούν στην αντιφλεγμονώδη επίδραση και τη σταθεροποίηση των αθηρωματικών πλακών.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35515594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Οξύ έμφραγμα του </a:t>
            </a:r>
            <a:r>
              <a:rPr lang="el-GR" b="1" dirty="0" smtClean="0">
                <a:solidFill>
                  <a:schemeClr val="tx2"/>
                </a:solidFill>
              </a:rPr>
              <a:t>μυοκαρδίου</a:t>
            </a:r>
            <a:endParaRPr lang="en-US" dirty="0">
              <a:solidFill>
                <a:schemeClr val="tx2"/>
              </a:solidFill>
            </a:endParaRPr>
          </a:p>
        </p:txBody>
      </p:sp>
      <p:sp>
        <p:nvSpPr>
          <p:cNvPr id="3" name="Θέση περιεχομένου 2"/>
          <p:cNvSpPr>
            <a:spLocks noGrp="1"/>
          </p:cNvSpPr>
          <p:nvPr>
            <p:ph idx="1"/>
          </p:nvPr>
        </p:nvSpPr>
        <p:spPr>
          <a:xfrm>
            <a:off x="457200" y="1196752"/>
            <a:ext cx="8219256" cy="5328592"/>
          </a:xfrm>
        </p:spPr>
        <p:txBody>
          <a:bodyPr>
            <a:normAutofit/>
          </a:bodyPr>
          <a:lstStyle/>
          <a:p>
            <a:r>
              <a:rPr lang="el-GR" dirty="0"/>
              <a:t>Το οξύ έμφραγμα του μυοκαρδίου με ανάσπαση του </a:t>
            </a:r>
            <a:r>
              <a:rPr lang="en-US" dirty="0"/>
              <a:t>ST</a:t>
            </a:r>
            <a:r>
              <a:rPr lang="el-GR" dirty="0"/>
              <a:t> στο ηλεκτροκαρδιογράφημα ή απλά οξύ έμφραγμα μυοκαρδίου συγκαταλέγεται στα οξέα στεφανιαία σύνδρομα (όπως η ασταθής στηθάγχη και το οξύ έμφραγμα του μυοκαρδίου χωρίς ανάσπαση του </a:t>
            </a:r>
            <a:r>
              <a:rPr lang="en-US" dirty="0"/>
              <a:t>ST</a:t>
            </a:r>
            <a:r>
              <a:rPr lang="el-GR" dirty="0"/>
              <a:t>). Το έμφραγμα του μυοκαρδίου οφείλεται σε αιφνίδια απόφραξη ενός κλάδου των στεφανιαίων αρτηριών λόγω ρήξης ή διάβρωσης της αθηρωματικής πλάκας και δημιουργίας θρόμβου ο οποίος αποφράσσει πλήρως την υπεύθυνη στεφανιαία αρτηρία με αποτέλεσμα την διακοπή της κυκλοφορίας του αίματος. Το αποτέλεσμα είναι νέκρωση μιας περιοχής του μυοκαρδίου.</a:t>
            </a:r>
            <a:endParaRPr lang="en-US" dirty="0"/>
          </a:p>
          <a:p>
            <a:r>
              <a:rPr lang="el-GR" dirty="0"/>
              <a:t>Το έμφραγμα τού μυοκαρδίου προσβάλλει συνήθως τούς άνδρες (με αναλογία 5 προς 1 σε σχέση με τις γυναίκες) στην ηλικία μεταξύ 50 και 60 ετών.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40582204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Οξύ έμφραγμα </a:t>
            </a:r>
            <a:r>
              <a:rPr lang="el-GR" b="1" dirty="0" smtClean="0">
                <a:solidFill>
                  <a:schemeClr val="tx2"/>
                </a:solidFill>
              </a:rPr>
              <a:t>μυοκαρδίου - Αίτια</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Ο κύριος μηχανισμός στην δημιουργία του εμφράγματος του μυοκαρδίου είναι η αιφνίδια παραγωγή θρόμβου από αιμοπετάλια που αποφράσσει μια αρτηρία.</a:t>
            </a:r>
            <a:endParaRPr lang="en-US" dirty="0"/>
          </a:p>
          <a:p>
            <a:r>
              <a:rPr lang="el-GR" dirty="0"/>
              <a:t>Οι θρόμβοι παράγονται στην κοίτη αθηρωματικών πλακών που σχηματίζονται στο τοίχωμα των αρτηριών και έχουν στο κέντρο τους σημαντική ποσότητα λίπους. Διάφοροι μηχανισμοί κυτταρικοί και χημικοί ανταγωνίζονται αλλήλους, άλλοι για να απομακρύνουν το λίπος έτσι που να σκληρύνουν οι πλάκες και να μην είναι εύθραυστες και άλλοι παρεμποδίζουν τους μηχανισμούς αυτούς ώστε πολλές πλάκες να έχουν τη μορφή αποστημάτων. Αυτός είναι και ο λόγος που συνήθως οδηγεί στο παράδοξο, να δημιουργούν δηλαδή εμφράγματα, αρτηρίες όχι πολύ στενωμένες.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22457336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a:solidFill>
                  <a:schemeClr val="tx2"/>
                </a:solidFill>
              </a:rPr>
              <a:t>Οξύ έμφραγμα του </a:t>
            </a:r>
            <a:r>
              <a:rPr lang="el-GR" b="1" dirty="0" smtClean="0">
                <a:solidFill>
                  <a:schemeClr val="tx2"/>
                </a:solidFill>
              </a:rPr>
              <a:t>μυοκαρδίου-μηχανισμός</a:t>
            </a:r>
            <a:endParaRPr lang="en-US" dirty="0"/>
          </a:p>
        </p:txBody>
      </p:sp>
      <p:sp>
        <p:nvSpPr>
          <p:cNvPr id="3" name="Θέση περιεχομένου 2"/>
          <p:cNvSpPr>
            <a:spLocks noGrp="1"/>
          </p:cNvSpPr>
          <p:nvPr>
            <p:ph idx="1"/>
          </p:nvPr>
        </p:nvSpPr>
        <p:spPr/>
        <p:txBody>
          <a:bodyPr>
            <a:normAutofit/>
          </a:bodyPr>
          <a:lstStyle/>
          <a:p>
            <a:r>
              <a:rPr lang="el-GR" dirty="0"/>
              <a:t>Η περιοχή δε που τροφοδοτούν είναι ανέτοιμη, δεν διαθέτει παράπλευρα αγγεία και στραγγαλίζεται από την απουσία αίματος. Περίπου 20 λεπτά κατάργησης της κυκλοφορίας οδηγεί σε νέκρωση (έμφραγμα) σε όλο το πάχος του τοιχώματος της κοιλίας (διατοιχωματικό). Λιγότερο εκτεταμένα εμφράγματα (χωρίς κύματα Q) οφείλονται σε μερική απόφραξη της αρτηρίας ή και σε διάλυση του θρόμβου, αυτόματη ή ιατρογενή. Αν η νέκρωση του μυοκαρδίου αφορά λιγότερο από το 20% της συνολικής μάζας του, το υπόλοιπο μυοκάρδιο είναι επαρκές για τη συντήρηση της καρδιακής λειτουργίας, άλλως επακολουθεί καρδιακή ανεπάρκεια ή ακόμη χειρότερα καρδιογενές </a:t>
            </a:r>
            <a:r>
              <a:rPr lang="en-US" dirty="0"/>
              <a:t>shock </a:t>
            </a:r>
            <a:r>
              <a:rPr lang="el-GR" dirty="0"/>
              <a:t>με μη ανεκτή μείωση της κυκλοφορίας.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26271417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b="1" dirty="0" smtClean="0">
                <a:solidFill>
                  <a:schemeClr val="tx2"/>
                </a:solidFill>
              </a:rPr>
              <a:t>Κλινική </a:t>
            </a:r>
            <a:r>
              <a:rPr lang="el-GR" b="1" dirty="0">
                <a:solidFill>
                  <a:schemeClr val="tx2"/>
                </a:solidFill>
              </a:rPr>
              <a:t>εικόνα εμφράγματος του </a:t>
            </a:r>
            <a:r>
              <a:rPr lang="el-GR" b="1" dirty="0" smtClean="0">
                <a:solidFill>
                  <a:schemeClr val="tx2"/>
                </a:solidFill>
              </a:rPr>
              <a:t>μυοκαρδίου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a:xfrm>
            <a:off x="457200" y="1340768"/>
            <a:ext cx="8229600" cy="4896544"/>
          </a:xfrm>
        </p:spPr>
        <p:txBody>
          <a:bodyPr>
            <a:normAutofit/>
          </a:bodyPr>
          <a:lstStyle/>
          <a:p>
            <a:pPr marL="0" indent="0">
              <a:buNone/>
            </a:pPr>
            <a:r>
              <a:rPr lang="el-GR" b="1" dirty="0"/>
              <a:t>Οπισθοστερνικός πόνος</a:t>
            </a:r>
            <a:endParaRPr lang="en-US" b="1" dirty="0"/>
          </a:p>
          <a:p>
            <a:r>
              <a:rPr lang="el-GR" dirty="0"/>
              <a:t>Γενικά το έμφραγμα του μυοκαρδίου χαρακτηρίζεται από έντονο οπισθοστερνικό πόνο. Ο πόνος εισβάλλει αιφνίδια, χωρίς να είναι δυνατό να πιστοποιηθεί η αιτία η οποία το προκάλεσε. Εντοπίζεται συνηθέστερα πίσω από το στέρνο, στο κάτω τρίτο του, πολλές φορές στη περιοχή του στομάχου. </a:t>
            </a:r>
            <a:endParaRPr lang="el-GR" dirty="0" smtClean="0"/>
          </a:p>
          <a:p>
            <a:r>
              <a:rPr lang="el-GR" dirty="0" smtClean="0"/>
              <a:t>Ο </a:t>
            </a:r>
            <a:r>
              <a:rPr lang="el-GR" dirty="0"/>
              <a:t>πόνος επεκτείνεται, όπως και στη περίπτωση της στηθάγχης, στον ώμο και στην εσωτερική πλευρά του βραχίονα και του αντιβραχίου και φθάνει ως τα δάχτυλα του αριστερού άνω άκρου. Λιγότερο συχνά διακλαδίζεται και στους δύο ωμούς ή μόνο στον δεξιό ώμο, προς τον τράχηλο και τη κάτω γνάθο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15769113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412776"/>
            <a:ext cx="8229600" cy="4752528"/>
          </a:xfrm>
        </p:spPr>
        <p:txBody>
          <a:bodyPr>
            <a:normAutofit/>
          </a:bodyPr>
          <a:lstStyle/>
          <a:p>
            <a:r>
              <a:rPr lang="el-GR" dirty="0"/>
              <a:t>Ο άρρωστος τον αισθάνεται συνήθως σαν ένα αφόρητο βάρος ή σαν ένα σφίξιμο ιδιαίτερα οδυνηρό. Μερικές φορές, εξ άλλου, ο πόνος του εμφράγματος εκδηλώνεται σαν αίσθημα φλογώσεως (κάψιμο). Η μεγάλη ένταση ξεπερνά την ήδη φοβερή ένταση του πόνου της στηθάγχης. Η διάρκεια του πόνου μπορεί να είναι μερικές ώρες στις ελαφρές περιπτώσεις και 12 - 24 ώρες, ίσως και παραπάνω, σε περιπτώσεις βαριές. Η μακρά διάρκεια του πόνου προκαλεί συχνά αντανακλαστικά φαινόμενα, όπως είναι κυρίως ο εμετός, οι εφιδρώσεις και ο μετεωρισμός. Υπάρχουν επίσης περιπτώσεις κατά τις όποιες ο πόνος είναι ήπιος και άλλες πού ο πόνος λείπει εντελώς.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
        <p:nvSpPr>
          <p:cNvPr id="6" name="Τίτλος 1"/>
          <p:cNvSpPr>
            <a:spLocks noGrp="1"/>
          </p:cNvSpPr>
          <p:nvPr>
            <p:ph type="title"/>
          </p:nvPr>
        </p:nvSpPr>
        <p:spPr>
          <a:xfrm>
            <a:off x="0" y="116632"/>
            <a:ext cx="9144000" cy="1080120"/>
          </a:xfrm>
        </p:spPr>
        <p:txBody>
          <a:bodyPr>
            <a:noAutofit/>
          </a:bodyPr>
          <a:lstStyle/>
          <a:p>
            <a:r>
              <a:rPr lang="el-GR" b="1" dirty="0" smtClean="0">
                <a:solidFill>
                  <a:schemeClr val="tx2"/>
                </a:solidFill>
              </a:rPr>
              <a:t>Κλινική </a:t>
            </a:r>
            <a:r>
              <a:rPr lang="el-GR" b="1" dirty="0">
                <a:solidFill>
                  <a:schemeClr val="tx2"/>
                </a:solidFill>
              </a:rPr>
              <a:t>εικόνα εμφράγματος του </a:t>
            </a:r>
            <a:r>
              <a:rPr lang="el-GR" b="1" dirty="0" smtClean="0">
                <a:solidFill>
                  <a:schemeClr val="tx2"/>
                </a:solidFill>
              </a:rPr>
              <a:t>μυοκαρδίου </a:t>
            </a:r>
            <a:r>
              <a:rPr lang="el-GR" sz="3000" b="0" dirty="0">
                <a:solidFill>
                  <a:schemeClr val="tx2"/>
                </a:solidFill>
              </a:rPr>
              <a:t>2</a:t>
            </a:r>
            <a:r>
              <a:rPr lang="el-GR" sz="3000" b="0" dirty="0" smtClean="0">
                <a:solidFill>
                  <a:schemeClr val="tx2"/>
                </a:solidFill>
              </a:rPr>
              <a:t>/3</a:t>
            </a:r>
            <a:endParaRPr lang="en-US" sz="3000" b="0" dirty="0">
              <a:solidFill>
                <a:schemeClr val="tx2"/>
              </a:solidFill>
            </a:endParaRPr>
          </a:p>
        </p:txBody>
      </p:sp>
    </p:spTree>
    <p:extLst>
      <p:ext uri="{BB962C8B-B14F-4D97-AF65-F5344CB8AC3E}">
        <p14:creationId xmlns:p14="http://schemas.microsoft.com/office/powerpoint/2010/main" val="17418163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4752528"/>
          </a:xfrm>
        </p:spPr>
        <p:txBody>
          <a:bodyPr>
            <a:normAutofit/>
          </a:bodyPr>
          <a:lstStyle/>
          <a:p>
            <a:r>
              <a:rPr lang="el-GR" sz="2400" dirty="0"/>
              <a:t>Στις πιο σοβαρές μορφές το έμφραγμα συνοδεύεται και από κυκλοφορική κατάρριψη πού χαρακτηρίζεται από δέρμα ψυχρό και ιδρωμένο με χρώμα γαιώδες, από σφυγμό συχνό και νηματοειδή και από βαριά γενική κατάσταση. Παρουσιάζεται ολιγουρία ή και ανουρία.</a:t>
            </a:r>
            <a:endParaRPr lang="en-US" sz="2400" dirty="0"/>
          </a:p>
          <a:p>
            <a:pPr marL="0" indent="0">
              <a:buNone/>
            </a:pP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
        <p:nvSpPr>
          <p:cNvPr id="6" name="Τίτλος 1"/>
          <p:cNvSpPr>
            <a:spLocks noGrp="1"/>
          </p:cNvSpPr>
          <p:nvPr>
            <p:ph type="title"/>
          </p:nvPr>
        </p:nvSpPr>
        <p:spPr>
          <a:xfrm>
            <a:off x="0" y="116632"/>
            <a:ext cx="9144000" cy="1080120"/>
          </a:xfrm>
        </p:spPr>
        <p:txBody>
          <a:bodyPr>
            <a:noAutofit/>
          </a:bodyPr>
          <a:lstStyle/>
          <a:p>
            <a:r>
              <a:rPr lang="el-GR" b="1" dirty="0" smtClean="0">
                <a:solidFill>
                  <a:schemeClr val="tx2"/>
                </a:solidFill>
              </a:rPr>
              <a:t>Κλινική </a:t>
            </a:r>
            <a:r>
              <a:rPr lang="el-GR" b="1" dirty="0">
                <a:solidFill>
                  <a:schemeClr val="tx2"/>
                </a:solidFill>
              </a:rPr>
              <a:t>εικόνα εμφράγματος του </a:t>
            </a:r>
            <a:r>
              <a:rPr lang="el-GR" b="1" dirty="0" smtClean="0">
                <a:solidFill>
                  <a:schemeClr val="tx2"/>
                </a:solidFill>
              </a:rPr>
              <a:t>μυοκαρδίου </a:t>
            </a:r>
            <a:r>
              <a:rPr lang="el-GR" sz="3000" b="0" dirty="0">
                <a:solidFill>
                  <a:schemeClr val="tx2"/>
                </a:solidFill>
              </a:rPr>
              <a:t>3</a:t>
            </a:r>
            <a:r>
              <a:rPr lang="el-GR" sz="3000" b="0" dirty="0" smtClean="0">
                <a:solidFill>
                  <a:schemeClr val="tx2"/>
                </a:solidFill>
              </a:rPr>
              <a:t>/3</a:t>
            </a:r>
            <a:endParaRPr lang="en-US" sz="3000" b="0" dirty="0">
              <a:solidFill>
                <a:schemeClr val="tx2"/>
              </a:solidFill>
            </a:endParaRPr>
          </a:p>
        </p:txBody>
      </p:sp>
    </p:spTree>
    <p:extLst>
      <p:ext uri="{BB962C8B-B14F-4D97-AF65-F5344CB8AC3E}">
        <p14:creationId xmlns:p14="http://schemas.microsoft.com/office/powerpoint/2010/main" val="27686154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272</TotalTime>
  <Words>13859</Words>
  <Application>Microsoft Office PowerPoint</Application>
  <PresentationFormat>Προβολή στην οθόνη (4:3)</PresentationFormat>
  <Paragraphs>1121</Paragraphs>
  <Slides>213</Slides>
  <Notes>12</Notes>
  <HiddenSlides>0</HiddenSlides>
  <MMClips>0</MMClips>
  <ScaleCrop>false</ScaleCrop>
  <HeadingPairs>
    <vt:vector size="4" baseType="variant">
      <vt:variant>
        <vt:lpstr>Θέμα</vt:lpstr>
      </vt:variant>
      <vt:variant>
        <vt:i4>3</vt:i4>
      </vt:variant>
      <vt:variant>
        <vt:lpstr>Τίτλοι διαφανειών</vt:lpstr>
      </vt:variant>
      <vt:variant>
        <vt:i4>213</vt:i4>
      </vt:variant>
    </vt:vector>
  </HeadingPairs>
  <TitlesOfParts>
    <vt:vector size="216" baseType="lpstr">
      <vt:lpstr>OC_template_updated</vt:lpstr>
      <vt:lpstr>1_OC_template_updated</vt:lpstr>
      <vt:lpstr>2_OC_template_updated</vt:lpstr>
      <vt:lpstr>Νοσολογία</vt:lpstr>
      <vt:lpstr>Διάγραμμα της καρδιάς</vt:lpstr>
      <vt:lpstr>Ηλεκτρικές ιδιότητες καρδιακού μυός 1/2</vt:lpstr>
      <vt:lpstr>Ηλεκτρικές ιδιότητες καρδιακού μυός 2/2</vt:lpstr>
      <vt:lpstr>Ηλεκτρικές ιδιότητες</vt:lpstr>
      <vt:lpstr>Ειδικά σημεία στον καρδιακό μυ</vt:lpstr>
      <vt:lpstr>Αυτοματία</vt:lpstr>
      <vt:lpstr>Συσταλτικότητα του μυοκαρδίου 1/2</vt:lpstr>
      <vt:lpstr>Συσταλτικότητα του μυοκαρδίου 2/2</vt:lpstr>
      <vt:lpstr>Χάλαση του μυοκαρδίου</vt:lpstr>
      <vt:lpstr>Μηχανικό έργο της καρδιάς 1/2</vt:lpstr>
      <vt:lpstr>Μηχανικό έργο της καρδιάς 2/2</vt:lpstr>
      <vt:lpstr>Κατανάλωση ενέργειας μυοκαρδίου</vt:lpstr>
      <vt:lpstr>Εφεδρεία της καρδιάς 1/2</vt:lpstr>
      <vt:lpstr>Εφεδρεία της καρδιάς 2/2</vt:lpstr>
      <vt:lpstr>Καρδιακός κύκλος 1/4 </vt:lpstr>
      <vt:lpstr>Καρδιακός κύκλος 2/4 </vt:lpstr>
      <vt:lpstr>Καρδιακός κύκλος 3/4 </vt:lpstr>
      <vt:lpstr>Καρδιακός κύκλος 4/4 </vt:lpstr>
      <vt:lpstr>Χρόνοι στον καρδιακό κύκλο</vt:lpstr>
      <vt:lpstr>Συστολικός όγκος</vt:lpstr>
      <vt:lpstr>Ρύθμιση της καρδιακής λειτουργίας</vt:lpstr>
      <vt:lpstr>Καρδιακή Συχνότητα (ΚΣ)</vt:lpstr>
      <vt:lpstr>Καρδιακή Παροχή (ΚΠ)</vt:lpstr>
      <vt:lpstr>Κυκλοφορία του αίματος 1/2</vt:lpstr>
      <vt:lpstr>Κυκλοφορία του αίματος 2/2</vt:lpstr>
      <vt:lpstr>Ροή αίματος</vt:lpstr>
      <vt:lpstr>Ομαλή ροή 1/2</vt:lpstr>
      <vt:lpstr>Ομαλή ροή 2/2</vt:lpstr>
      <vt:lpstr>Στροβιλώδης ροή- Αγγειακή Τάση (Τ)</vt:lpstr>
      <vt:lpstr>Στεφανιαία ροή 1/2</vt:lpstr>
      <vt:lpstr>Στεφανιαία ροή 2/2</vt:lpstr>
      <vt:lpstr>Αορτική πίεση</vt:lpstr>
      <vt:lpstr>Αντίσταση στην Αιματική Ροή</vt:lpstr>
      <vt:lpstr>Ολικές Περιφερικές Αντιστάσεις</vt:lpstr>
      <vt:lpstr>Ολικές Πνευμονικές Αντιστάσεις </vt:lpstr>
      <vt:lpstr>Συστημική και Πνευμονική Κυκλοφορία 1/3 </vt:lpstr>
      <vt:lpstr>Συστημική και Πνευμονική Κυκλοφορία 2/3 </vt:lpstr>
      <vt:lpstr>Συστημική και Πνευμονική Κυκλοφορία 3/3 </vt:lpstr>
      <vt:lpstr>Συσταλτικότητα της καρδιάς-αιματική ροή 1/2</vt:lpstr>
      <vt:lpstr>Συσταλτικότητα της καρδιάς-αιματική ροή 2/2</vt:lpstr>
      <vt:lpstr>Σφυγμός</vt:lpstr>
      <vt:lpstr>Ηλεκτροκαρδιογράφημα (ΗΚΓ) 1/4</vt:lpstr>
      <vt:lpstr>Ηλεκτροκαρδιογράφημα (ΗΚΓ) 2/4</vt:lpstr>
      <vt:lpstr>Ηλεκτροκαρδιογράφημα (ΗΚΓ) 3/4</vt:lpstr>
      <vt:lpstr>Ηλεκτροκαρδιογράφημα (ΗΚΓ) 4/4</vt:lpstr>
      <vt:lpstr>Φυσιολογικό καρδιογράφημα</vt:lpstr>
      <vt:lpstr>Αρτηριακή πίεση 1/4</vt:lpstr>
      <vt:lpstr>Αρτηριακή πίεση 2/4</vt:lpstr>
      <vt:lpstr>Αρτηριακή πίεση 3/4</vt:lpstr>
      <vt:lpstr>Αρτηριακή πίεση 4/4</vt:lpstr>
      <vt:lpstr>Παράγοντες μεταβολής της πίεσης αίματος</vt:lpstr>
      <vt:lpstr>Μεταβολή με την αύξηση της ηλικίας </vt:lpstr>
      <vt:lpstr>Καρδιακή ανεπάρκεια 1/2</vt:lpstr>
      <vt:lpstr>Καρδιακή ανεπάρκεια 2/2</vt:lpstr>
      <vt:lpstr>Αριστερή καρδιακή ανεπάρκεια</vt:lpstr>
      <vt:lpstr>Δεξιά καρδιακή ανεπάρκεια</vt:lpstr>
      <vt:lpstr>Παθοφυσιολογικοί μηχανισμοί στην δημιουργία καρδιακής ανεπάρκειας 1/4</vt:lpstr>
      <vt:lpstr>Παθοφυσιολογικοί μηχανισμοί στην δημιουργία καρδιακής ανεπάρκειας 2/4</vt:lpstr>
      <vt:lpstr>Παθοφυσιολογικοί μηχανισμοί στην δημιουργία καρδιακής ανεπάρκειας 3/4</vt:lpstr>
      <vt:lpstr>Παθοφυσιολογικοί μηχανισμοί στην δημιουργία καρδιακής ανεπάρκειας 4/4</vt:lpstr>
      <vt:lpstr>Συμπτώματα της αριστερής καρδιακής ανεπάρκειας 1/4</vt:lpstr>
      <vt:lpstr>Συμπτώματα της αριστερής καρδιακής ανεπάρκειας 2/4</vt:lpstr>
      <vt:lpstr>Συμπτώματα της αριστερής καρδιακής ανεπάρκειας 3/4</vt:lpstr>
      <vt:lpstr>Συμπτώματα της αριστερής καρδιακής ανεπάρκειας 4/4</vt:lpstr>
      <vt:lpstr>Συμπτώματα της δεξιάς καρδιακής ανεπάρκειας 1/2</vt:lpstr>
      <vt:lpstr>Συμπτώματα της δεξιάς καρδιακής ανεπάρκειας 2/2</vt:lpstr>
      <vt:lpstr>Κλινική εξέταση και ευρήματα 1/2</vt:lpstr>
      <vt:lpstr>Κλινική εξέταση και ευρήματα 2/2</vt:lpstr>
      <vt:lpstr>Δύσπνοια 1/3</vt:lpstr>
      <vt:lpstr>Δύσπνοια 2/3</vt:lpstr>
      <vt:lpstr>Δύσπνοια 3/3</vt:lpstr>
      <vt:lpstr>Πνευμονικό οίδημα 1/2</vt:lpstr>
      <vt:lpstr>Πνευμονικό οίδημα 2/2</vt:lpstr>
      <vt:lpstr>Δεξιά καρδιακή ανεπάρκεια 1/2</vt:lpstr>
      <vt:lpstr>Δεξιά καρδιακή ανεπάρκεια 2/2</vt:lpstr>
      <vt:lpstr>Υποκειμενικά συμπτώματα δεξιάς καρδιακής ανεπάρκειας 1/2</vt:lpstr>
      <vt:lpstr>Υποκειμενικά συμπτώματα δεξιάς καρδιακής ανεπάρκειας 2/2</vt:lpstr>
      <vt:lpstr>Φάρμακα στην καρδιακή ανεπάρκεια 1/2</vt:lpstr>
      <vt:lpstr>Φάρμακα στην καρδιακή ανεπάρκεια 2/2</vt:lpstr>
      <vt:lpstr> Προληπτικά μέτρα για την μη εμφάνιση καρδιακής ανεπάρκειας </vt:lpstr>
      <vt:lpstr>Στεφανιαία νόσος</vt:lpstr>
      <vt:lpstr>Παθοφυσιολογία της στεφανιαίας νόσου 1/3</vt:lpstr>
      <vt:lpstr>Παθοφυσιολογία της στεφανιαίας νόσου 2/3</vt:lpstr>
      <vt:lpstr>Παθοφυσιολογία της στεφανιαίας νόσου 3/3</vt:lpstr>
      <vt:lpstr>Κλινική εικόνα στεφανιαίας νόσου 1/4 </vt:lpstr>
      <vt:lpstr>Κλινική εικόνα στεφανιαίας νόσου 2/4 </vt:lpstr>
      <vt:lpstr>Κλινική εικόνα στεφανιαίας νόσου 3/4 </vt:lpstr>
      <vt:lpstr>Κλινική εικόνα στεφανιαίας νόσου 4/4 </vt:lpstr>
      <vt:lpstr>Ευρήματα στην στηθάγχη 1/4</vt:lpstr>
      <vt:lpstr>Ευρήματα στην στηθάγχη 2/4</vt:lpstr>
      <vt:lpstr>Ευρήματα στην στηθάγχη 3/4</vt:lpstr>
      <vt:lpstr>Ευρήματα στην στηθάγχη 4/4</vt:lpstr>
      <vt:lpstr>Οξύ έμφραγμα του μυοκαρδίου</vt:lpstr>
      <vt:lpstr>Οξύ έμφραγμα μυοκαρδίου - Αίτια</vt:lpstr>
      <vt:lpstr>Οξύ έμφραγμα του μυοκαρδίου-μηχανισμός</vt:lpstr>
      <vt:lpstr>Κλινική εικόνα εμφράγματος του μυοκαρδίου 1/3</vt:lpstr>
      <vt:lpstr>Κλινική εικόνα εμφράγματος του μυοκαρδίου 2/3</vt:lpstr>
      <vt:lpstr>Κλινική εικόνα εμφράγματος του μυοκαρδίου 3/3</vt:lpstr>
      <vt:lpstr>Ηλεκτροκαρδιογράφημα</vt:lpstr>
      <vt:lpstr>Ηλεκτροκαρδιογράφημα επί εμφράγματος</vt:lpstr>
      <vt:lpstr>Ένζυμα του ορού 1/2</vt:lpstr>
      <vt:lpstr>Ένζυμα του ορού 2/2</vt:lpstr>
      <vt:lpstr>Ανώδυνο έμφραγμα μυοκαρδίου</vt:lpstr>
      <vt:lpstr>Θεραπεία του οξέος εμφράγματος του μυοκαρδίου 1/2</vt:lpstr>
      <vt:lpstr>Θεραπεία του οξέος εμφράγματος του μυοκαρδίου 2/2</vt:lpstr>
      <vt:lpstr>Τα θρομβολυτικά φάρμακα 1/5</vt:lpstr>
      <vt:lpstr>Τα θρομβολυτικά φάρμακα 2/5</vt:lpstr>
      <vt:lpstr>Τα θρομβολυτικά φάρμακα 3/5</vt:lpstr>
      <vt:lpstr>Τα θρομβολυτικά φάρμακα 4/5</vt:lpstr>
      <vt:lpstr>Τα θρομβολυτικά φάρμακα 5/5</vt:lpstr>
      <vt:lpstr>Πρωτογενής αγγειοπλαστική 1/2</vt:lpstr>
      <vt:lpstr>Πρωτογενής αγγειοπλαστική 2/2</vt:lpstr>
      <vt:lpstr>Άλλα φάρμακα επί εμφράγματος 1/2</vt:lpstr>
      <vt:lpstr>Άλλα φάρμακα επί εμφράγματος 2/2</vt:lpstr>
      <vt:lpstr>Μετά το έμφραγμα-Αγωγή κατ’ οίκον  1/3</vt:lpstr>
      <vt:lpstr>Μετά το έμφραγμα-Αγωγή κατ’ οίκον  2/3</vt:lpstr>
      <vt:lpstr>Μετά το έμφραγμα-Αγωγή κατ’ οίκον  3/3</vt:lpstr>
      <vt:lpstr>Αρρυθμίες 1/3</vt:lpstr>
      <vt:lpstr>Αρρυθμίες 2/3</vt:lpstr>
      <vt:lpstr>Αρρυθμίες 3/3</vt:lpstr>
      <vt:lpstr>Διαίρεση αρρυθμιών 1/3</vt:lpstr>
      <vt:lpstr>Διαίρεση αρρυθμιών 2/3</vt:lpstr>
      <vt:lpstr>Διαίρεση αρρυθμιών 3/3</vt:lpstr>
      <vt:lpstr>Υπερκοιλιακές αρρυθμίες Φλεβοκομβική ταχυκαρδία</vt:lpstr>
      <vt:lpstr>Κολποκοιλιακός αποκλεισμός 1/2</vt:lpstr>
      <vt:lpstr>Κολποκοιλιακός αποκλεισμός 2/2</vt:lpstr>
      <vt:lpstr> Κλινική εικόνα κολποκοιλιακού αποκλεισμού </vt:lpstr>
      <vt:lpstr>Θεραπεία κολποκοιλιακού αποκλεισμού</vt:lpstr>
      <vt:lpstr> Παροξυσμική υπερκοιλιακή ταχυκαρδία </vt:lpstr>
      <vt:lpstr>Μηχανισμοί της παροξυσμικής υπερκοιλιακής ταχυκαρδίας 1/2</vt:lpstr>
      <vt:lpstr>Μηχανισμοί της παροξυσμικής υπερκοιλιακής ταχυκαρδίας 2/2</vt:lpstr>
      <vt:lpstr>Αίτια της παροξυσμικής υπερκοιλιακής ταχυκαρδίας</vt:lpstr>
      <vt:lpstr>Θεραπεία της παροξυσμικής υπερκοιλιακής ταχυκαρδίας</vt:lpstr>
      <vt:lpstr>Κοιλιακές αρρυθμίες 1/2</vt:lpstr>
      <vt:lpstr>Κοιλιακές αρρυθμίες 2/2</vt:lpstr>
      <vt:lpstr>Μορφές κοιλιακών αρρυθμιών 1/2</vt:lpstr>
      <vt:lpstr>Μορφές κοιλιακών αρρυθμιών 2/2</vt:lpstr>
      <vt:lpstr>Κοιλιακή ταχυκαρδία (ΚΤ)</vt:lpstr>
      <vt:lpstr>Αίτια της ΚΤ</vt:lpstr>
      <vt:lpstr>Θεραπεία ΚΤ</vt:lpstr>
      <vt:lpstr>Κοιλιακή μαρμαρυγή</vt:lpstr>
      <vt:lpstr>Διάγνωση κοιλιακής μαρμαρυγής</vt:lpstr>
      <vt:lpstr>Αίτια της κοιλιακής μαρμαρυγής 1/2</vt:lpstr>
      <vt:lpstr>Αίτια της κοιλιακής μαρμαρυγής 2/2</vt:lpstr>
      <vt:lpstr>Κλινική εικόνα κοιλιακής μαρμαρυγής</vt:lpstr>
      <vt:lpstr>Ηλεκτρικά μέσα ανάταξης των αρρυθμιών - Ηλεκτρικό shock - Απινίδωση</vt:lpstr>
      <vt:lpstr>Αντιαρρυθμικά Φάρμακα 1/2</vt:lpstr>
      <vt:lpstr>Αντιαρρυθμικά Φάρμακα 2/2</vt:lpstr>
      <vt:lpstr>Υπερλιποπρωτεϊναιμίες 1/7</vt:lpstr>
      <vt:lpstr>Υπερλιποπρωτεϊναιμίες 2/7</vt:lpstr>
      <vt:lpstr>Υπερλιποπρωτεϊναιμίες 3/7</vt:lpstr>
      <vt:lpstr>Υπερλιποπρωτεϊναιμίες 4/7</vt:lpstr>
      <vt:lpstr>Υπερλιποπρωτεϊναιμίες 5/7</vt:lpstr>
      <vt:lpstr>Υπερλιποπρωτεϊναιμίες 6/7</vt:lpstr>
      <vt:lpstr>Υπερλιποπρωτεϊναιμίες 7/7</vt:lpstr>
      <vt:lpstr>Φάρμακα κατά της υψηλής χοληστερίνης και τριγλυκεριδίων 1/3</vt:lpstr>
      <vt:lpstr>Φάρμακα κατά της υψηλής χοληστερίνης και τριγλυκεριδίων 2/3</vt:lpstr>
      <vt:lpstr>Φάρμακα κατά της υψηλής χοληστερίνης και τριγλυκεριδίων 3/3</vt:lpstr>
      <vt:lpstr>Φιμπράτες</vt:lpstr>
      <vt:lpstr>Υπέρταση</vt:lpstr>
      <vt:lpstr>Φάρμακα της αρτηριακής υπέρτασης 1/2</vt:lpstr>
      <vt:lpstr>Φάρμακα της αρτηριακής υπέρτασης 2/2</vt:lpstr>
      <vt:lpstr>Υπερτασική κρίση</vt:lpstr>
      <vt:lpstr>Νεφραγγειακή υπέρταση και στένωση νεφρικής αρτηρίας 1/3</vt:lpstr>
      <vt:lpstr>Νεφραγγειακή υπέρταση και στένωση νεφρικής αρτηρίας 2/3</vt:lpstr>
      <vt:lpstr>Νεφραγγειακή υπέρταση και στένωση νεφρικής αρτηρίας 3/3</vt:lpstr>
      <vt:lpstr>Φαιοχρωμοκύττωμα και αρτηριακή υπέρταση</vt:lpstr>
      <vt:lpstr>Βαλβιδοπάθειες 1/2</vt:lpstr>
      <vt:lpstr>Βαλβιδοπάθειες 2/2</vt:lpstr>
      <vt:lpstr>Ρευματικός πυρετός</vt:lpstr>
      <vt:lpstr>Πρόπτωση μιτροειδούς βαλβίδας 1/2</vt:lpstr>
      <vt:lpstr>Πρόπτωση μιτροειδούς βαλβίδας 2/2</vt:lpstr>
      <vt:lpstr>Στένωση μιτροειδούς</vt:lpstr>
      <vt:lpstr>Αίτια της στένωσης μιτροειδούς</vt:lpstr>
      <vt:lpstr>Κλινική εικόνα της στένωσης μιτροειδούς</vt:lpstr>
      <vt:lpstr>Μύξωμα της καρδιάς</vt:lpstr>
      <vt:lpstr>Φαρμακευτική και χειρουργική θεραπεία στένωσης μιτροειδούς</vt:lpstr>
      <vt:lpstr>Ανεπάρκεια μιτροειδούς βαλβίδας</vt:lpstr>
      <vt:lpstr>Χρόνια ανεπάρκεια μιτροειδούς 1/2</vt:lpstr>
      <vt:lpstr>Χρόνια ανεπάρκεια μιτροειδούς 2/2</vt:lpstr>
      <vt:lpstr>Αίτια ανεπάρκειας μιτροειδούς</vt:lpstr>
      <vt:lpstr>Θεραπεία ανεπάρκειας μιτροειδούς 1/2</vt:lpstr>
      <vt:lpstr>Θεραπεία ανεπάρκειας μιτροειδούς 2/2</vt:lpstr>
      <vt:lpstr>Στένωση αορτικής βαλβίδας</vt:lpstr>
      <vt:lpstr>Αίτια της στένωσης της αορτικής βαλβίδας 1/2</vt:lpstr>
      <vt:lpstr>Αίτια της στένωσης της αορτικής βαλβίδας 2/2</vt:lpstr>
      <vt:lpstr>Συμπτώματα στένωσης αορτικής βαλβίδας 1/2</vt:lpstr>
      <vt:lpstr>Συμπτώματα στένωσης αορτικής βαλβίδας 2/2</vt:lpstr>
      <vt:lpstr>Θεραπεία στένωσης της αορτικής βαλβίδας 1/2</vt:lpstr>
      <vt:lpstr>Θεραπεία στένωσης της αορτικής βαλβίδας 2/2</vt:lpstr>
      <vt:lpstr>Ανεπάρκεια αορτικής βαλβίδας</vt:lpstr>
      <vt:lpstr>Αίτια της αορτικής ανεπάρκειας 1/3</vt:lpstr>
      <vt:lpstr>Αίτια της αορτικής ανεπάρκειας 2/3</vt:lpstr>
      <vt:lpstr>Αίτια της αορτικής ανεπάρκειας 3/3</vt:lpstr>
      <vt:lpstr>Συμπτώματα της στένωσης της  αορτικής βαλβίδας</vt:lpstr>
      <vt:lpstr>Θεραπεία 1/2</vt:lpstr>
      <vt:lpstr>Θεραπεία 2/2</vt:lpstr>
      <vt:lpstr>Στένωση τριγλώχινας βαλβίδας</vt:lpstr>
      <vt:lpstr>Ανεπάρκεια τριγλώχινας βαλβίδας 1/2</vt:lpstr>
      <vt:lpstr>Ανεπάρκεια τριγλώχινας βαλβίδας 2/2</vt:lpstr>
      <vt:lpstr>Στένωση πνευμονικής βαλβίδας</vt:lpstr>
      <vt:lpstr>Ανεπάρκεια πνευμονικής βαλβίδας</vt:lpstr>
      <vt:lpstr>Προσθετικές βαλβίδες 1/3</vt:lpstr>
      <vt:lpstr>Προσθετικές βαλβίδες 2/3</vt:lpstr>
      <vt:lpstr>Προσθετικές βαλβίδες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Νοσολογία</dc:title>
  <dc:creator>opencourses@teiath.gr</dc:creator>
  <cp:lastModifiedBy>fkaram2</cp:lastModifiedBy>
  <cp:revision>40</cp:revision>
  <dcterms:created xsi:type="dcterms:W3CDTF">2015-03-06T12:53:33Z</dcterms:created>
  <dcterms:modified xsi:type="dcterms:W3CDTF">2015-11-06T09:08:05Z</dcterms:modified>
</cp:coreProperties>
</file>