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8" r:id="rId3"/>
  </p:sldMasterIdLst>
  <p:notesMasterIdLst>
    <p:notesMasterId r:id="rId38"/>
  </p:notesMasterIdLst>
  <p:handoutMasterIdLst>
    <p:handoutMasterId r:id="rId39"/>
  </p:handoutMasterIdLst>
  <p:sldIdLst>
    <p:sldId id="256" r:id="rId4"/>
    <p:sldId id="268" r:id="rId5"/>
    <p:sldId id="269" r:id="rId6"/>
    <p:sldId id="270" r:id="rId7"/>
    <p:sldId id="271" r:id="rId8"/>
    <p:sldId id="272" r:id="rId9"/>
    <p:sldId id="273" r:id="rId10"/>
    <p:sldId id="274" r:id="rId11"/>
    <p:sldId id="275" r:id="rId12"/>
    <p:sldId id="276" r:id="rId13"/>
    <p:sldId id="277" r:id="rId14"/>
    <p:sldId id="291" r:id="rId15"/>
    <p:sldId id="278" r:id="rId16"/>
    <p:sldId id="279" r:id="rId17"/>
    <p:sldId id="280" r:id="rId18"/>
    <p:sldId id="281" r:id="rId19"/>
    <p:sldId id="282" r:id="rId20"/>
    <p:sldId id="283" r:id="rId21"/>
    <p:sldId id="284" r:id="rId22"/>
    <p:sldId id="292" r:id="rId23"/>
    <p:sldId id="285" r:id="rId24"/>
    <p:sldId id="286" r:id="rId25"/>
    <p:sldId id="293" r:id="rId26"/>
    <p:sldId id="287" r:id="rId27"/>
    <p:sldId id="288" r:id="rId28"/>
    <p:sldId id="289" r:id="rId29"/>
    <p:sldId id="290" r:id="rId30"/>
    <p:sldId id="257" r:id="rId31"/>
    <p:sldId id="262" r:id="rId32"/>
    <p:sldId id="264" r:id="rId33"/>
    <p:sldId id="294" r:id="rId34"/>
    <p:sldId id="295" r:id="rId35"/>
    <p:sldId id="266" r:id="rId36"/>
    <p:sldId id="261" r:id="rId37"/>
  </p:sldIdLst>
  <p:sldSz cx="9144000" cy="6858000" type="screen4x3"/>
  <p:notesSz cx="7104063" cy="10234613"/>
  <p:custDataLst>
    <p:tags r:id="rId4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6679BB13-C378-4CA3-806F-A70D687DD12F}" type="datetimeFigureOut">
              <a:rPr lang="el-GR"/>
              <a:pPr>
                <a:defRPr/>
              </a:pPr>
              <a:t>2/7/2015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6DAA70CE-31F7-4FCA-A37F-B4054D09C6BD}" type="slidenum">
              <a:rPr lang="el-GR"/>
              <a:pPr>
                <a:defRPr/>
              </a:pPr>
              <a:t>‹#›</a:t>
            </a:fld>
            <a:endParaRPr lang="el-GR"/>
          </a:p>
        </p:txBody>
      </p:sp>
    </p:spTree>
    <p:extLst>
      <p:ext uri="{BB962C8B-B14F-4D97-AF65-F5344CB8AC3E}">
        <p14:creationId xmlns:p14="http://schemas.microsoft.com/office/powerpoint/2010/main" val="41815110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09F84678-E15E-46B0-9CFA-6D5BCF8C5910}" type="datetimeFigureOut">
              <a:rPr lang="el-GR"/>
              <a:pPr>
                <a:defRPr/>
              </a:pPr>
              <a:t>2/7/2015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4A9539BD-4F2D-4565-9441-A0EC3D74E0B9}" type="slidenum">
              <a:rPr lang="el-GR"/>
              <a:pPr>
                <a:defRPr/>
              </a:pPr>
              <a:t>‹#›</a:t>
            </a:fld>
            <a:endParaRPr lang="el-GR"/>
          </a:p>
        </p:txBody>
      </p:sp>
    </p:spTree>
    <p:extLst>
      <p:ext uri="{BB962C8B-B14F-4D97-AF65-F5344CB8AC3E}">
        <p14:creationId xmlns:p14="http://schemas.microsoft.com/office/powerpoint/2010/main" val="11473761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solidFill>
                <a:srgbClr val="FF0000"/>
              </a:solidFill>
            </a:endParaRPr>
          </a:p>
        </p:txBody>
      </p:sp>
      <p:sp>
        <p:nvSpPr>
          <p:cNvPr id="2662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69EF92D2-930F-4249-A29B-D2A24977C1FB}" type="slidenum">
              <a:rPr lang="el-GR" altLang="el-GR" smtClean="0"/>
              <a:pPr/>
              <a:t>0</a:t>
            </a:fld>
            <a:endParaRPr lang="el-GR"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221D82A2-4C19-4A19-AB60-8C32581465FB}" type="slidenum">
              <a:rPr lang="el-GR" altLang="el-GR" smtClean="0"/>
              <a:pPr/>
              <a:t>32</a:t>
            </a:fld>
            <a:endParaRPr lang="el-GR" alt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p>
        </p:txBody>
      </p:sp>
      <p:sp>
        <p:nvSpPr>
          <p:cNvPr id="6553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A4ABEFE8-D92E-495E-8DDA-428E2AB3521C}" type="slidenum">
              <a:rPr lang="el-GR" altLang="el-GR" smtClean="0"/>
              <a:pPr/>
              <a:t>33</a:t>
            </a:fld>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8612" name="Θέση αριθμού διαφάνειας 3"/>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pPr algn="r"/>
            <a:fld id="{5AF9FAE2-2AFD-4AB0-8247-D4A383AA73BA}" type="slidenum">
              <a:rPr lang="el-GR" altLang="el-GR" sz="1300">
                <a:solidFill>
                  <a:srgbClr val="000000"/>
                </a:solidFill>
              </a:rPr>
              <a:pPr algn="r"/>
              <a:t>19</a:t>
            </a:fld>
            <a:endParaRPr lang="el-GR" altLang="el-GR" sz="13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6083"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A606C2B7-E4AC-4366-86F3-A6BBBECAD5F5}" type="slidenum">
              <a:rPr lang="el-GR" altLang="el-GR" smtClean="0">
                <a:solidFill>
                  <a:srgbClr val="000000"/>
                </a:solidFill>
              </a:rPr>
              <a:pPr/>
              <a:t>20</a:t>
            </a:fld>
            <a:endParaRPr lang="el-GR" altLang="el-GR"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8131"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0B50CD2C-B559-4596-A30A-AE6FE1B9F6BD}" type="slidenum">
              <a:rPr lang="el-GR" altLang="el-GR" smtClean="0">
                <a:solidFill>
                  <a:srgbClr val="000000"/>
                </a:solidFill>
              </a:rPr>
              <a:pPr/>
              <a:t>21</a:t>
            </a:fld>
            <a:endParaRPr lang="el-GR" altLang="el-GR"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70660" name="Θέση αριθμού διαφάνειας 3"/>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pPr algn="r"/>
            <a:fld id="{FFE560C4-9137-4CCE-91CA-1CE7F1EFB198}" type="slidenum">
              <a:rPr lang="el-GR" altLang="el-GR" sz="1300">
                <a:solidFill>
                  <a:srgbClr val="000000"/>
                </a:solidFill>
              </a:rPr>
              <a:pPr algn="r"/>
              <a:t>22</a:t>
            </a:fld>
            <a:endParaRPr lang="el-GR" altLang="el-GR" sz="13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 Θέση εικόνας διαφάνειας"/>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2227"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7503334E-0605-4926-8E68-D6397E18CC89}" type="slidenum">
              <a:rPr lang="el-GR" altLang="el-GR" smtClean="0">
                <a:solidFill>
                  <a:srgbClr val="000000"/>
                </a:solidFill>
              </a:rPr>
              <a:pPr/>
              <a:t>25</a:t>
            </a:fld>
            <a:endParaRPr lang="el-GR" altLang="el-GR"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529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00B90AC7-5E5D-43EE-9ACA-C784700A55BE}" type="slidenum">
              <a:rPr lang="el-GR" altLang="el-GR" smtClean="0"/>
              <a:pPr/>
              <a:t>27</a:t>
            </a:fld>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39521641-0872-4A6C-9A6E-34B72BFF65CE}" type="slidenum">
              <a:rPr lang="el-GR" altLang="el-GR" smtClean="0"/>
              <a:pPr/>
              <a:t>28</a:t>
            </a:fld>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13C3A4F8-91A4-450B-B183-780C7B4F23F2}" type="slidenum">
              <a:rPr lang="el-GR" altLang="el-GR" smtClean="0"/>
              <a:pPr/>
              <a:t>29</a:t>
            </a:fld>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62EA5C2C-5EB8-4261-BB61-60168CFC22A2}" type="slidenum">
              <a:rPr lang="el-GR"/>
              <a:pPr>
                <a:defRPr/>
              </a:pPr>
              <a:t>‹#›</a:t>
            </a:fld>
            <a:endParaRPr lang="el-GR"/>
          </a:p>
        </p:txBody>
      </p:sp>
    </p:spTree>
    <p:extLst>
      <p:ext uri="{BB962C8B-B14F-4D97-AF65-F5344CB8AC3E}">
        <p14:creationId xmlns:p14="http://schemas.microsoft.com/office/powerpoint/2010/main" val="2496220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EE1794A-6686-4DE5-BF94-B2317BC1FB8F}" type="slidenum">
              <a:rPr lang="el-GR"/>
              <a:pPr>
                <a:defRPr/>
              </a:pPr>
              <a:t>‹#›</a:t>
            </a:fld>
            <a:endParaRPr lang="el-GR"/>
          </a:p>
        </p:txBody>
      </p:sp>
    </p:spTree>
    <p:extLst>
      <p:ext uri="{BB962C8B-B14F-4D97-AF65-F5344CB8AC3E}">
        <p14:creationId xmlns:p14="http://schemas.microsoft.com/office/powerpoint/2010/main" val="342298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A17D25A7-817A-48F0-B264-D15170D8DBC9}" type="slidenum">
              <a:rPr lang="el-GR"/>
              <a:pPr>
                <a:defRPr/>
              </a:pPr>
              <a:t>‹#›</a:t>
            </a:fld>
            <a:endParaRPr lang="el-GR"/>
          </a:p>
        </p:txBody>
      </p:sp>
    </p:spTree>
    <p:extLst>
      <p:ext uri="{BB962C8B-B14F-4D97-AF65-F5344CB8AC3E}">
        <p14:creationId xmlns:p14="http://schemas.microsoft.com/office/powerpoint/2010/main" val="3517669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lnSpc>
                <a:spcPct val="114000"/>
              </a:lnSpc>
              <a:spcBef>
                <a:spcPts val="1200"/>
              </a:spcBef>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D9DCD8E4-1624-42E9-BABB-E32F7A306A9F}" type="slidenum">
              <a:rPr lang="el-GR"/>
              <a:pPr>
                <a:defRPr/>
              </a:pPr>
              <a:t>‹#›</a:t>
            </a:fld>
            <a:endParaRPr lang="el-GR"/>
          </a:p>
        </p:txBody>
      </p:sp>
    </p:spTree>
    <p:extLst>
      <p:ext uri="{BB962C8B-B14F-4D97-AF65-F5344CB8AC3E}">
        <p14:creationId xmlns:p14="http://schemas.microsoft.com/office/powerpoint/2010/main" val="1135730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3F9D860-3ADA-4ED9-B5B0-07D94B644426}" type="slidenum">
              <a:rPr lang="el-GR"/>
              <a:pPr>
                <a:defRPr/>
              </a:pPr>
              <a:t>‹#›</a:t>
            </a:fld>
            <a:endParaRPr lang="el-GR"/>
          </a:p>
        </p:txBody>
      </p:sp>
    </p:spTree>
    <p:extLst>
      <p:ext uri="{BB962C8B-B14F-4D97-AF65-F5344CB8AC3E}">
        <p14:creationId xmlns:p14="http://schemas.microsoft.com/office/powerpoint/2010/main" val="3261177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43378EAE-D3CB-4A43-804D-52DEB291A95B}" type="slidenum">
              <a:rPr lang="el-GR"/>
              <a:pPr>
                <a:defRPr/>
              </a:pPr>
              <a:t>‹#›</a:t>
            </a:fld>
            <a:endParaRPr lang="el-GR"/>
          </a:p>
        </p:txBody>
      </p:sp>
    </p:spTree>
    <p:extLst>
      <p:ext uri="{BB962C8B-B14F-4D97-AF65-F5344CB8AC3E}">
        <p14:creationId xmlns:p14="http://schemas.microsoft.com/office/powerpoint/2010/main" val="1560473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E8FDAF5B-F73B-4167-8438-ADC44B3323A2}" type="slidenum">
              <a:rPr lang="el-GR"/>
              <a:pPr>
                <a:defRPr/>
              </a:pPr>
              <a:t>‹#›</a:t>
            </a:fld>
            <a:endParaRPr lang="el-GR"/>
          </a:p>
        </p:txBody>
      </p:sp>
    </p:spTree>
    <p:extLst>
      <p:ext uri="{BB962C8B-B14F-4D97-AF65-F5344CB8AC3E}">
        <p14:creationId xmlns:p14="http://schemas.microsoft.com/office/powerpoint/2010/main" val="2915789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E7553A2B-6DD3-498E-AE50-A28E58C43845}" type="slidenum">
              <a:rPr lang="el-GR"/>
              <a:pPr>
                <a:defRPr/>
              </a:pPr>
              <a:t>‹#›</a:t>
            </a:fld>
            <a:endParaRPr lang="el-GR"/>
          </a:p>
        </p:txBody>
      </p:sp>
    </p:spTree>
    <p:extLst>
      <p:ext uri="{BB962C8B-B14F-4D97-AF65-F5344CB8AC3E}">
        <p14:creationId xmlns:p14="http://schemas.microsoft.com/office/powerpoint/2010/main" val="1774164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0F692256-1512-49C8-B2A6-CA98D2B909F9}" type="slidenum">
              <a:rPr lang="el-GR"/>
              <a:pPr>
                <a:defRPr/>
              </a:pPr>
              <a:t>‹#›</a:t>
            </a:fld>
            <a:endParaRPr lang="el-GR"/>
          </a:p>
        </p:txBody>
      </p:sp>
    </p:spTree>
    <p:extLst>
      <p:ext uri="{BB962C8B-B14F-4D97-AF65-F5344CB8AC3E}">
        <p14:creationId xmlns:p14="http://schemas.microsoft.com/office/powerpoint/2010/main" val="4143565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4320CEB2-2221-4155-8796-4F3DA55F7021}" type="slidenum">
              <a:rPr lang="el-GR"/>
              <a:pPr>
                <a:defRPr/>
              </a:pPr>
              <a:t>‹#›</a:t>
            </a:fld>
            <a:endParaRPr lang="el-GR"/>
          </a:p>
        </p:txBody>
      </p:sp>
    </p:spTree>
    <p:extLst>
      <p:ext uri="{BB962C8B-B14F-4D97-AF65-F5344CB8AC3E}">
        <p14:creationId xmlns:p14="http://schemas.microsoft.com/office/powerpoint/2010/main" val="4097669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A4DF377-6CC8-45F5-B768-1A8536D52A36}" type="slidenum">
              <a:rPr lang="el-GR"/>
              <a:pPr>
                <a:defRPr/>
              </a:pPr>
              <a:t>‹#›</a:t>
            </a:fld>
            <a:endParaRPr lang="el-GR"/>
          </a:p>
        </p:txBody>
      </p:sp>
    </p:spTree>
    <p:extLst>
      <p:ext uri="{BB962C8B-B14F-4D97-AF65-F5344CB8AC3E}">
        <p14:creationId xmlns:p14="http://schemas.microsoft.com/office/powerpoint/2010/main" val="370402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D0F08DE2-CF7F-4806-8279-6DC45426D675}" type="slidenum">
              <a:rPr lang="el-GR"/>
              <a:pPr>
                <a:defRPr/>
              </a:pPr>
              <a:t>‹#›</a:t>
            </a:fld>
            <a:endParaRPr lang="el-GR"/>
          </a:p>
        </p:txBody>
      </p:sp>
    </p:spTree>
    <p:extLst>
      <p:ext uri="{BB962C8B-B14F-4D97-AF65-F5344CB8AC3E}">
        <p14:creationId xmlns:p14="http://schemas.microsoft.com/office/powerpoint/2010/main" val="3262416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87C8FAC-5D0F-4624-A475-9C403DB941D6}" type="slidenum">
              <a:rPr lang="el-GR"/>
              <a:pPr>
                <a:defRPr/>
              </a:pPr>
              <a:t>‹#›</a:t>
            </a:fld>
            <a:endParaRPr lang="el-GR"/>
          </a:p>
        </p:txBody>
      </p:sp>
    </p:spTree>
    <p:extLst>
      <p:ext uri="{BB962C8B-B14F-4D97-AF65-F5344CB8AC3E}">
        <p14:creationId xmlns:p14="http://schemas.microsoft.com/office/powerpoint/2010/main" val="249535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a:xfrm>
            <a:off x="457200" y="6356350"/>
            <a:ext cx="2133600" cy="365125"/>
          </a:xfrm>
        </p:spPr>
        <p:txBody>
          <a:bodyPr/>
          <a:lstStyle>
            <a:lvl1pPr>
              <a:defRPr/>
            </a:lvl1pPr>
          </a:lstStyle>
          <a:p>
            <a:pPr>
              <a:defRPr/>
            </a:pPr>
            <a:endParaRPr lang="el-GR"/>
          </a:p>
        </p:txBody>
      </p:sp>
      <p:sp>
        <p:nvSpPr>
          <p:cNvPr id="3" name="Θέση υποσέλιδου 2"/>
          <p:cNvSpPr>
            <a:spLocks noGrp="1"/>
          </p:cNvSpPr>
          <p:nvPr>
            <p:ph type="ftr" sz="quarter" idx="11"/>
          </p:nvPr>
        </p:nvSpPr>
        <p:spPr>
          <a:xfrm>
            <a:off x="3124200" y="6356350"/>
            <a:ext cx="2895600" cy="365125"/>
          </a:xfrm>
        </p:spPr>
        <p:txBody>
          <a:bodyPr/>
          <a:lstStyle>
            <a:lvl1pPr>
              <a:defRPr/>
            </a:lvl1pPr>
          </a:lstStyle>
          <a:p>
            <a:pPr>
              <a:defRPr/>
            </a:pPr>
            <a:endParaRPr lang="el-GR"/>
          </a:p>
        </p:txBody>
      </p:sp>
      <p:sp>
        <p:nvSpPr>
          <p:cNvPr id="4" name="Θέση αριθμού διαφάνειας 3"/>
          <p:cNvSpPr>
            <a:spLocks noGrp="1"/>
          </p:cNvSpPr>
          <p:nvPr>
            <p:ph type="sldNum" sz="quarter" idx="12"/>
          </p:nvPr>
        </p:nvSpPr>
        <p:spPr>
          <a:xfrm>
            <a:off x="6553200" y="6356350"/>
            <a:ext cx="2133600" cy="365125"/>
          </a:xfrm>
        </p:spPr>
        <p:txBody>
          <a:bodyPr/>
          <a:lstStyle>
            <a:lvl1pPr>
              <a:defRPr/>
            </a:lvl1pPr>
          </a:lstStyle>
          <a:p>
            <a:pPr>
              <a:defRPr/>
            </a:pPr>
            <a:fld id="{50E3FEBA-A557-4EC5-A718-EA9FC384834B}" type="slidenum">
              <a:rPr lang="el-GR"/>
              <a:pPr>
                <a:defRPr/>
              </a:pPr>
              <a:t>‹#›</a:t>
            </a:fld>
            <a:endParaRPr lang="el-GR"/>
          </a:p>
        </p:txBody>
      </p:sp>
    </p:spTree>
    <p:extLst>
      <p:ext uri="{BB962C8B-B14F-4D97-AF65-F5344CB8AC3E}">
        <p14:creationId xmlns:p14="http://schemas.microsoft.com/office/powerpoint/2010/main" val="1005267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31261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14752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501407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652350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309026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47741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079642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669212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A5ADB1C4-DDB9-4BEE-AE76-949FF4669280}" type="slidenum">
              <a:rPr lang="el-GR"/>
              <a:pPr>
                <a:defRPr/>
              </a:pPr>
              <a:t>‹#›</a:t>
            </a:fld>
            <a:endParaRPr lang="el-GR"/>
          </a:p>
        </p:txBody>
      </p:sp>
    </p:spTree>
    <p:extLst>
      <p:ext uri="{BB962C8B-B14F-4D97-AF65-F5344CB8AC3E}">
        <p14:creationId xmlns:p14="http://schemas.microsoft.com/office/powerpoint/2010/main" val="17662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3253525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784612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B05EBE23-F9DD-4659-A4D7-9DC8434C34F7}" type="slidenum">
              <a:rPr lang="el-GR"/>
              <a:pPr>
                <a:defRPr/>
              </a:pPr>
              <a:t>‹#›</a:t>
            </a:fld>
            <a:endParaRPr lang="el-GR"/>
          </a:p>
        </p:txBody>
      </p:sp>
    </p:spTree>
    <p:extLst>
      <p:ext uri="{BB962C8B-B14F-4D97-AF65-F5344CB8AC3E}">
        <p14:creationId xmlns:p14="http://schemas.microsoft.com/office/powerpoint/2010/main" val="30605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43736583-AB7A-4EEA-A40E-BE11F3DABE00}" type="slidenum">
              <a:rPr lang="el-GR"/>
              <a:pPr>
                <a:defRPr/>
              </a:pPr>
              <a:t>‹#›</a:t>
            </a:fld>
            <a:endParaRPr lang="el-GR"/>
          </a:p>
        </p:txBody>
      </p:sp>
    </p:spTree>
    <p:extLst>
      <p:ext uri="{BB962C8B-B14F-4D97-AF65-F5344CB8AC3E}">
        <p14:creationId xmlns:p14="http://schemas.microsoft.com/office/powerpoint/2010/main" val="337465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5D6692C1-BEED-4A96-A82E-2CB428D2E71E}" type="slidenum">
              <a:rPr lang="el-GR"/>
              <a:pPr>
                <a:defRPr/>
              </a:pPr>
              <a:t>‹#›</a:t>
            </a:fld>
            <a:endParaRPr lang="el-GR"/>
          </a:p>
        </p:txBody>
      </p:sp>
    </p:spTree>
    <p:extLst>
      <p:ext uri="{BB962C8B-B14F-4D97-AF65-F5344CB8AC3E}">
        <p14:creationId xmlns:p14="http://schemas.microsoft.com/office/powerpoint/2010/main" val="197149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57ACB58D-35E7-433B-B7B9-FA867D1D6D1A}" type="slidenum">
              <a:rPr lang="el-GR"/>
              <a:pPr>
                <a:defRPr/>
              </a:pPr>
              <a:t>‹#›</a:t>
            </a:fld>
            <a:endParaRPr lang="el-GR"/>
          </a:p>
        </p:txBody>
      </p:sp>
    </p:spTree>
    <p:extLst>
      <p:ext uri="{BB962C8B-B14F-4D97-AF65-F5344CB8AC3E}">
        <p14:creationId xmlns:p14="http://schemas.microsoft.com/office/powerpoint/2010/main" val="213605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9E80467D-DDA3-4F11-9EC2-F20BC7B165D2}" type="slidenum">
              <a:rPr lang="el-GR"/>
              <a:pPr>
                <a:defRPr/>
              </a:pPr>
              <a:t>‹#›</a:t>
            </a:fld>
            <a:endParaRPr lang="el-GR"/>
          </a:p>
        </p:txBody>
      </p:sp>
    </p:spTree>
    <p:extLst>
      <p:ext uri="{BB962C8B-B14F-4D97-AF65-F5344CB8AC3E}">
        <p14:creationId xmlns:p14="http://schemas.microsoft.com/office/powerpoint/2010/main" val="3347466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B8A104F-E19F-4DE3-AB37-9DEAE75A05DB}" type="slidenum">
              <a:rPr lang="el-GR"/>
              <a:pPr>
                <a:defRPr/>
              </a:pPr>
              <a:t>‹#›</a:t>
            </a:fld>
            <a:endParaRPr lang="el-GR"/>
          </a:p>
        </p:txBody>
      </p:sp>
    </p:spTree>
    <p:extLst>
      <p:ext uri="{BB962C8B-B14F-4D97-AF65-F5344CB8AC3E}">
        <p14:creationId xmlns:p14="http://schemas.microsoft.com/office/powerpoint/2010/main" val="362501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solidFill>
              </a:defRPr>
            </a:lvl1pPr>
          </a:lstStyle>
          <a:p>
            <a:pPr>
              <a:defRPr/>
            </a:pPr>
            <a:fld id="{886562A5-8C48-4054-89C7-377C1C1372E2}"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229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prstClr val="black"/>
                </a:solidFill>
              </a:defRPr>
            </a:lvl1pPr>
          </a:lstStyle>
          <a:p>
            <a:pPr>
              <a:defRPr/>
            </a:pPr>
            <a:fld id="{55502BF3-8AE0-4D44-A09C-9743AA63F6A5}"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16" r:id="rId1"/>
    <p:sldLayoutId id="2147483715" r:id="rId2"/>
    <p:sldLayoutId id="2147483714" r:id="rId3"/>
    <p:sldLayoutId id="2147483713" r:id="rId4"/>
    <p:sldLayoutId id="2147483712" r:id="rId5"/>
    <p:sldLayoutId id="2147483711" r:id="rId6"/>
    <p:sldLayoutId id="2147483710" r:id="rId7"/>
    <p:sldLayoutId id="2147483709" r:id="rId8"/>
    <p:sldLayoutId id="2147483708" r:id="rId9"/>
    <p:sldLayoutId id="2147483707" r:id="rId10"/>
    <p:sldLayoutId id="2147483717" r:id="rId11"/>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1346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3" y="1341438"/>
            <a:ext cx="7772400" cy="1470025"/>
          </a:xfrm>
        </p:spPr>
        <p:txBody>
          <a:bodyPr rtlCol="0">
            <a:normAutofit/>
          </a:bodyPr>
          <a:lstStyle/>
          <a:p>
            <a:pPr lvl="1" fontAlgn="auto">
              <a:spcBef>
                <a:spcPts val="0"/>
              </a:spcBef>
              <a:spcAft>
                <a:spcPts val="0"/>
              </a:spcAft>
              <a:defRPr/>
            </a:pPr>
            <a:r>
              <a:rPr lang="el-GR" sz="4400" dirty="0">
                <a:solidFill>
                  <a:prstClr val="black"/>
                </a:solidFill>
                <a:latin typeface="Calibri"/>
              </a:rPr>
              <a:t>Μελάνια και </a:t>
            </a:r>
            <a:r>
              <a:rPr lang="el-GR" sz="4400" dirty="0" err="1">
                <a:solidFill>
                  <a:prstClr val="black"/>
                </a:solidFill>
                <a:latin typeface="Calibri"/>
              </a:rPr>
              <a:t>επικαλυπτικά</a:t>
            </a:r>
            <a:r>
              <a:rPr lang="el-GR" sz="4400" dirty="0">
                <a:solidFill>
                  <a:prstClr val="black"/>
                </a:solidFill>
                <a:latin typeface="Calibri"/>
              </a:rPr>
              <a:t> (Ε)</a:t>
            </a:r>
            <a:endParaRPr lang="el-GR" sz="3600" dirty="0">
              <a:latin typeface="+mn-lt"/>
            </a:endParaRPr>
          </a:p>
        </p:txBody>
      </p:sp>
      <p:sp>
        <p:nvSpPr>
          <p:cNvPr id="3" name="Υπότιτλος 2"/>
          <p:cNvSpPr>
            <a:spLocks noGrp="1"/>
          </p:cNvSpPr>
          <p:nvPr>
            <p:ph type="subTitle" idx="1"/>
          </p:nvPr>
        </p:nvSpPr>
        <p:spPr>
          <a:xfrm>
            <a:off x="0" y="3097213"/>
            <a:ext cx="9144000" cy="1987550"/>
          </a:xfrm>
        </p:spPr>
        <p:txBody>
          <a:bodyPr rtlCol="0">
            <a:normAutofit lnSpcReduction="10000"/>
          </a:bodyPr>
          <a:lstStyle/>
          <a:p>
            <a:pPr fontAlgn="auto">
              <a:spcAft>
                <a:spcPts val="0"/>
              </a:spcAft>
              <a:buFont typeface="Arial" pitchFamily="34" charset="0"/>
              <a:buNone/>
              <a:defRPr/>
            </a:pPr>
            <a:r>
              <a:rPr lang="el-GR" sz="2600" b="1" dirty="0">
                <a:solidFill>
                  <a:prstClr val="black"/>
                </a:solidFill>
              </a:rPr>
              <a:t>Ενότητα </a:t>
            </a:r>
            <a:r>
              <a:rPr lang="el-GR" sz="2600" b="1" dirty="0" smtClean="0">
                <a:solidFill>
                  <a:prstClr val="black"/>
                </a:solidFill>
              </a:rPr>
              <a:t>12</a:t>
            </a:r>
            <a:r>
              <a:rPr lang="el-GR" sz="2600" dirty="0" smtClean="0">
                <a:solidFill>
                  <a:prstClr val="black"/>
                </a:solidFill>
              </a:rPr>
              <a:t>:</a:t>
            </a:r>
            <a:r>
              <a:rPr lang="en-US" sz="2600" dirty="0" smtClean="0">
                <a:solidFill>
                  <a:prstClr val="black"/>
                </a:solidFill>
              </a:rPr>
              <a:t> </a:t>
            </a:r>
            <a:r>
              <a:rPr lang="el-GR" sz="2600" dirty="0"/>
              <a:t>Έλεγχος σταθερότητας, αφρισμού και ποιότητας εκτύπωσης με μελάνια υδατικής βάσης</a:t>
            </a:r>
            <a:endParaRPr lang="en-US" sz="2600" dirty="0" smtClean="0">
              <a:solidFill>
                <a:prstClr val="black"/>
              </a:solidFill>
            </a:endParaRPr>
          </a:p>
          <a:p>
            <a:pPr fontAlgn="auto">
              <a:spcAft>
                <a:spcPts val="0"/>
              </a:spcAft>
              <a:buFont typeface="Arial" pitchFamily="34" charset="0"/>
              <a:buNone/>
              <a:defRPr/>
            </a:pPr>
            <a:endParaRPr lang="en-US" sz="2200" dirty="0">
              <a:solidFill>
                <a:prstClr val="black"/>
              </a:solidFill>
            </a:endParaRPr>
          </a:p>
          <a:p>
            <a:pPr fontAlgn="auto">
              <a:spcAft>
                <a:spcPts val="0"/>
              </a:spcAft>
              <a:buFont typeface="Arial" pitchFamily="34" charset="0"/>
              <a:buNone/>
              <a:defRPr/>
            </a:pPr>
            <a:r>
              <a:rPr lang="el-GR" altLang="el-GR" sz="2200" dirty="0">
                <a:solidFill>
                  <a:prstClr val="black"/>
                </a:solidFill>
              </a:rPr>
              <a:t>Δρ. </a:t>
            </a:r>
            <a:r>
              <a:rPr lang="el-GR" altLang="el-GR" sz="2200" dirty="0" err="1">
                <a:solidFill>
                  <a:prstClr val="black"/>
                </a:solidFill>
              </a:rPr>
              <a:t>Σταματίνα</a:t>
            </a:r>
            <a:r>
              <a:rPr lang="el-GR" altLang="el-GR" sz="2200" dirty="0">
                <a:solidFill>
                  <a:prstClr val="black"/>
                </a:solidFill>
              </a:rPr>
              <a:t> Θεοχάρη Καθηγήτρια Εφαρμογών</a:t>
            </a:r>
          </a:p>
          <a:p>
            <a:pPr fontAlgn="auto">
              <a:spcAft>
                <a:spcPts val="0"/>
              </a:spcAft>
              <a:buFont typeface="Arial" pitchFamily="34" charset="0"/>
              <a:buNone/>
              <a:defRPr/>
            </a:pPr>
            <a:r>
              <a:rPr lang="el-GR" altLang="el-GR" sz="2200" dirty="0">
                <a:solidFill>
                  <a:prstClr val="black"/>
                </a:solidFill>
              </a:rPr>
              <a:t>Τμήμα Γραφιστικής/Κατεύθυνση Τεχνολογίας Γραφικών Τεχνών</a:t>
            </a:r>
          </a:p>
        </p:txBody>
      </p:sp>
      <p:pic>
        <p:nvPicPr>
          <p:cNvPr id="25603"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75" y="476250"/>
            <a:ext cx="8540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476250"/>
            <a:ext cx="682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41425" y="631825"/>
            <a:ext cx="6661150" cy="338138"/>
          </a:xfrm>
          <a:prstGeom prst="rect">
            <a:avLst/>
          </a:prstGeom>
        </p:spPr>
        <p:txBody>
          <a:bodyPr>
            <a:spAutoFit/>
          </a:bodyPr>
          <a:lstStyle/>
          <a:p>
            <a:pPr algn="ctr">
              <a:defRPr/>
            </a:pPr>
            <a:r>
              <a:rPr lang="el-GR" sz="1600" dirty="0">
                <a:latin typeface="+mn-lt"/>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2560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Τίτλος 1"/>
          <p:cNvSpPr>
            <a:spLocks noGrp="1"/>
          </p:cNvSpPr>
          <p:nvPr>
            <p:ph type="title"/>
          </p:nvPr>
        </p:nvSpPr>
        <p:spPr>
          <a:xfrm>
            <a:off x="179388" y="1557338"/>
            <a:ext cx="8785225" cy="2159000"/>
          </a:xfrm>
          <a:ln w="28575">
            <a:solidFill>
              <a:srgbClr val="004A82"/>
            </a:solidFill>
            <a:miter lim="800000"/>
            <a:headEnd/>
            <a:tailEnd/>
          </a:ln>
        </p:spPr>
        <p:txBody>
          <a:bodyPr/>
          <a:lstStyle/>
          <a:p>
            <a:r>
              <a:rPr lang="el-GR" altLang="el-GR" smtClean="0"/>
              <a:t>(ΙΙ) </a:t>
            </a:r>
            <a:br>
              <a:rPr lang="el-GR" altLang="el-GR" smtClean="0"/>
            </a:br>
            <a:r>
              <a:rPr lang="el-GR" altLang="el-GR" smtClean="0"/>
              <a:t>Έλεγχος του Αφρισμού σε Μελάνια με Υδατική Βάση</a:t>
            </a:r>
          </a:p>
        </p:txBody>
      </p:sp>
      <p:sp>
        <p:nvSpPr>
          <p:cNvPr id="3584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AA95D7C-E34E-4FF7-93FD-523B81D63CAD}" type="slidenum">
              <a:rPr lang="el-GR" altLang="el-GR">
                <a:solidFill>
                  <a:srgbClr val="000000"/>
                </a:solidFill>
              </a:rPr>
              <a:pPr/>
              <a:t>9</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Τίτλος 1"/>
          <p:cNvSpPr>
            <a:spLocks noGrp="1"/>
          </p:cNvSpPr>
          <p:nvPr>
            <p:ph type="title"/>
          </p:nvPr>
        </p:nvSpPr>
        <p:spPr>
          <a:xfrm>
            <a:off x="0" y="115888"/>
            <a:ext cx="9144000" cy="909637"/>
          </a:xfrm>
        </p:spPr>
        <p:txBody>
          <a:bodyPr/>
          <a:lstStyle/>
          <a:p>
            <a:r>
              <a:rPr lang="el-GR" altLang="el-GR" smtClean="0"/>
              <a:t>Έλεγχος του αφρισμού </a:t>
            </a:r>
            <a:r>
              <a:rPr lang="el-GR" altLang="el-GR" sz="3200" b="0" smtClean="0"/>
              <a:t>(1 από 2)</a:t>
            </a:r>
          </a:p>
        </p:txBody>
      </p:sp>
      <p:sp>
        <p:nvSpPr>
          <p:cNvPr id="36866" name="Θέση περιεχομένου 2"/>
          <p:cNvSpPr>
            <a:spLocks noGrp="1"/>
          </p:cNvSpPr>
          <p:nvPr>
            <p:ph idx="1"/>
          </p:nvPr>
        </p:nvSpPr>
        <p:spPr>
          <a:xfrm>
            <a:off x="468313" y="1125538"/>
            <a:ext cx="8353425" cy="5111750"/>
          </a:xfrm>
        </p:spPr>
        <p:txBody>
          <a:bodyPr/>
          <a:lstStyle/>
          <a:p>
            <a:r>
              <a:rPr lang="el-GR" altLang="el-GR" sz="2200" b="1" smtClean="0"/>
              <a:t>Ο αφρισμός  </a:t>
            </a:r>
            <a:r>
              <a:rPr lang="el-GR" altLang="el-GR" sz="2200" smtClean="0"/>
              <a:t>είναι ένα πρόβλημα που σχετίζεται κυρίως με τα μελάνια φλεξογραφίας υδατικής βάσης, δηλαδή αυτών που αραιώνονται με νερό.</a:t>
            </a:r>
          </a:p>
          <a:p>
            <a:r>
              <a:rPr lang="el-GR" altLang="el-GR" sz="2200" smtClean="0"/>
              <a:t>Ο αφρισμός όμως μπορεί να αποτελέσει πρόβλημα σε κάθε σύστημα με βάση το νερό, όπως είναι τα μελάνια βαθυτυπίας και τα μελάνια έγχυσης (ψεκασμού).</a:t>
            </a:r>
          </a:p>
        </p:txBody>
      </p:sp>
      <p:sp>
        <p:nvSpPr>
          <p:cNvPr id="3686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D915916-623E-4CAB-8C08-2447E9F938A5}" type="slidenum">
              <a:rPr lang="el-GR" altLang="el-GR">
                <a:solidFill>
                  <a:srgbClr val="000000"/>
                </a:solidFill>
              </a:rPr>
              <a:pPr/>
              <a:t>10</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Τίτλος 1"/>
          <p:cNvSpPr>
            <a:spLocks noGrp="1"/>
          </p:cNvSpPr>
          <p:nvPr>
            <p:ph type="title" idx="4294967295"/>
          </p:nvPr>
        </p:nvSpPr>
        <p:spPr>
          <a:xfrm>
            <a:off x="0" y="115888"/>
            <a:ext cx="9144000" cy="909637"/>
          </a:xfrm>
        </p:spPr>
        <p:txBody>
          <a:bodyPr/>
          <a:lstStyle/>
          <a:p>
            <a:r>
              <a:rPr lang="el-GR" altLang="el-GR" smtClean="0">
                <a:solidFill>
                  <a:srgbClr val="004A82"/>
                </a:solidFill>
              </a:rPr>
              <a:t>Έλεγχος του αφρισμού </a:t>
            </a:r>
            <a:r>
              <a:rPr lang="el-GR" altLang="el-GR" sz="3200" b="0" smtClean="0">
                <a:solidFill>
                  <a:srgbClr val="004A82"/>
                </a:solidFill>
              </a:rPr>
              <a:t>(1 από 2)</a:t>
            </a:r>
          </a:p>
        </p:txBody>
      </p:sp>
      <p:sp>
        <p:nvSpPr>
          <p:cNvPr id="66563" name="Θέση περιεχομένου 2"/>
          <p:cNvSpPr>
            <a:spLocks noGrp="1"/>
          </p:cNvSpPr>
          <p:nvPr>
            <p:ph idx="4294967295"/>
          </p:nvPr>
        </p:nvSpPr>
        <p:spPr>
          <a:xfrm>
            <a:off x="468313" y="1125538"/>
            <a:ext cx="8353425" cy="5111750"/>
          </a:xfrm>
        </p:spPr>
        <p:txBody>
          <a:bodyPr/>
          <a:lstStyle/>
          <a:p>
            <a:pPr>
              <a:lnSpc>
                <a:spcPct val="114000"/>
              </a:lnSpc>
              <a:spcBef>
                <a:spcPts val="1200"/>
              </a:spcBef>
            </a:pPr>
            <a:r>
              <a:rPr lang="el-GR" altLang="el-GR" sz="2200" smtClean="0"/>
              <a:t>Αν το μελάνι έχει την κατάλληλη σύσταση, δεν θα παρατηρηθεί αφρισμός κατά την ανάμειξη. Εάν όμως η σύσταση του μελανιού δεν είναι σωστή, δημιουργούνται φυσαλίδες που μεταφέρονται στην πλάκα εκτύπωσης, όπου μπορούν να σκάσουν και να σχηματίσουν κυκλικά σημάδια στο υπόστρωμα.</a:t>
            </a:r>
          </a:p>
          <a:p>
            <a:pPr>
              <a:lnSpc>
                <a:spcPct val="114000"/>
              </a:lnSpc>
              <a:spcBef>
                <a:spcPts val="1200"/>
              </a:spcBef>
            </a:pPr>
            <a:r>
              <a:rPr lang="el-GR" altLang="el-GR" sz="2200" smtClean="0"/>
              <a:t>Φυσικά αυτό το φαινόμενο είναι ανεπιθύμητο να συμβεί, καθώς τα σημάδια είναι αρκετά εμφανή και χαρακτηρίζονται σαν </a:t>
            </a:r>
            <a:r>
              <a:rPr lang="el-GR" altLang="el-GR" sz="2200" b="1" smtClean="0"/>
              <a:t>σημεία αφρισμού</a:t>
            </a:r>
            <a:r>
              <a:rPr lang="el-GR" altLang="el-GR" sz="2200" smtClean="0"/>
              <a:t>. </a:t>
            </a:r>
          </a:p>
          <a:p>
            <a:pPr>
              <a:lnSpc>
                <a:spcPct val="114000"/>
              </a:lnSpc>
              <a:spcBef>
                <a:spcPts val="1200"/>
              </a:spcBef>
            </a:pPr>
            <a:endParaRPr lang="el-GR" altLang="el-GR" sz="2200" smtClean="0"/>
          </a:p>
        </p:txBody>
      </p:sp>
      <p:sp>
        <p:nvSpPr>
          <p:cNvPr id="66564"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70EA6F0A-6322-4088-815C-B73285506865}" type="slidenum">
              <a:rPr lang="el-GR" altLang="el-GR" sz="1200">
                <a:solidFill>
                  <a:srgbClr val="000000"/>
                </a:solidFill>
              </a:rPr>
              <a:pPr algn="r"/>
              <a:t>11</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Τίτλος 1"/>
          <p:cNvSpPr>
            <a:spLocks noGrp="1"/>
          </p:cNvSpPr>
          <p:nvPr>
            <p:ph type="title"/>
          </p:nvPr>
        </p:nvSpPr>
        <p:spPr>
          <a:xfrm>
            <a:off x="0" y="115888"/>
            <a:ext cx="9144000" cy="909637"/>
          </a:xfrm>
        </p:spPr>
        <p:txBody>
          <a:bodyPr/>
          <a:lstStyle/>
          <a:p>
            <a:r>
              <a:rPr lang="el-GR" altLang="el-GR" smtClean="0"/>
              <a:t>Έλεγχος του αφρισμού </a:t>
            </a:r>
            <a:r>
              <a:rPr lang="el-GR" altLang="el-GR" sz="3200" b="0" smtClean="0"/>
              <a:t>(2 από 2)</a:t>
            </a:r>
            <a:endParaRPr lang="el-GR" altLang="el-GR" sz="3600" smtClean="0"/>
          </a:p>
        </p:txBody>
      </p:sp>
      <p:sp>
        <p:nvSpPr>
          <p:cNvPr id="3" name="Θέση περιεχομένου 2"/>
          <p:cNvSpPr>
            <a:spLocks noGrp="1"/>
          </p:cNvSpPr>
          <p:nvPr>
            <p:ph idx="1"/>
          </p:nvPr>
        </p:nvSpPr>
        <p:spPr>
          <a:xfrm>
            <a:off x="468313" y="1412875"/>
            <a:ext cx="8229600" cy="5329238"/>
          </a:xfrm>
        </p:spPr>
        <p:txBody>
          <a:bodyPr>
            <a:normAutofit/>
          </a:bodyPr>
          <a:lstStyle/>
          <a:p>
            <a:r>
              <a:rPr lang="el-GR" altLang="el-GR" sz="2200" smtClean="0"/>
              <a:t>Για την αντιμετώπιση του φαινομένου χρησιμοποιούνται τα </a:t>
            </a:r>
            <a:r>
              <a:rPr lang="el-GR" altLang="el-GR" sz="2200" b="1" smtClean="0"/>
              <a:t>αντιαφριστικά</a:t>
            </a:r>
            <a:r>
              <a:rPr lang="el-GR" altLang="el-GR" sz="2200" smtClean="0"/>
              <a:t> (ως πρόσθετα στη σύνθεση του μελανιού) ή τα πρόσθετα διάσπασης του αφρού στο μελάνι, δηλαδή πάνω στη μηχανή εκτύπωσης. </a:t>
            </a:r>
          </a:p>
          <a:p>
            <a:r>
              <a:rPr lang="el-GR" altLang="el-GR" sz="2200" smtClean="0"/>
              <a:t>Χρησιμοποιούνται σιλικόνες ή άλλες οργανικές ουσίες, τασιενεργές (επιφανειοδραστικές ουσίες). Ωστόσο, χρειάζεται μεγάλη προσοχή γιατί, εάν χρησιμοποιηθεί μεγάλη ποσότητα από τις ουσίες αυτές, μπορεί να προκύψουν άλλα προβλήματα, όπως το μάτι του ψαριού, δηλαδή μπορεί να δημιουργηθεί ένα είδος δακτυλίου πάνω στο υπόστρωμα.</a:t>
            </a:r>
          </a:p>
          <a:p>
            <a:endParaRPr lang="el-GR" altLang="el-GR" sz="2200" smtClean="0"/>
          </a:p>
        </p:txBody>
      </p:sp>
      <p:sp>
        <p:nvSpPr>
          <p:cNvPr id="3789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5B2A2D6-49F3-44DD-B880-37FEA69F7FBA}" type="slidenum">
              <a:rPr lang="el-GR" altLang="el-GR">
                <a:solidFill>
                  <a:srgbClr val="000000"/>
                </a:solidFill>
              </a:rPr>
              <a:pPr/>
              <a:t>12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rtlCol="0">
            <a:normAutofit fontScale="90000"/>
          </a:bodyPr>
          <a:lstStyle/>
          <a:p>
            <a:pPr fontAlgn="auto">
              <a:spcAft>
                <a:spcPts val="0"/>
              </a:spcAft>
              <a:defRPr/>
            </a:pPr>
            <a:r>
              <a:rPr lang="el-GR" sz="4400" dirty="0"/>
              <a:t>Όργανα / </a:t>
            </a:r>
            <a:r>
              <a:rPr lang="el-GR" sz="4400" dirty="0" smtClean="0"/>
              <a:t>Υλικά</a:t>
            </a:r>
            <a:br>
              <a:rPr lang="el-GR" sz="4400" dirty="0" smtClean="0"/>
            </a:br>
            <a:r>
              <a:rPr lang="el-GR" sz="3600" b="0" dirty="0"/>
              <a:t>Έλεγχος του αφρισμού</a:t>
            </a:r>
            <a:endParaRPr lang="el-GR" sz="3600" dirty="0"/>
          </a:p>
        </p:txBody>
      </p:sp>
      <p:sp>
        <p:nvSpPr>
          <p:cNvPr id="38914" name="Θέση περιεχομένου 2"/>
          <p:cNvSpPr>
            <a:spLocks noGrp="1"/>
          </p:cNvSpPr>
          <p:nvPr>
            <p:ph idx="1"/>
          </p:nvPr>
        </p:nvSpPr>
        <p:spPr>
          <a:xfrm>
            <a:off x="457200" y="1557338"/>
            <a:ext cx="8229600" cy="4679950"/>
          </a:xfrm>
        </p:spPr>
        <p:txBody>
          <a:bodyPr/>
          <a:lstStyle/>
          <a:p>
            <a:r>
              <a:rPr lang="el-GR" altLang="el-GR" smtClean="0"/>
              <a:t>Ογκομετρικός κύλινδρος 50 </a:t>
            </a:r>
            <a:r>
              <a:rPr lang="en-US" altLang="el-GR" smtClean="0"/>
              <a:t>cm</a:t>
            </a:r>
            <a:r>
              <a:rPr lang="en-US" altLang="el-GR" baseline="30000" smtClean="0"/>
              <a:t>3</a:t>
            </a:r>
            <a:r>
              <a:rPr lang="el-GR" altLang="el-GR" smtClean="0"/>
              <a:t>, </a:t>
            </a:r>
          </a:p>
          <a:p>
            <a:r>
              <a:rPr lang="el-GR" altLang="el-GR" smtClean="0"/>
              <a:t>Δείγμα μελανιού υδατικής βάσης,</a:t>
            </a:r>
          </a:p>
          <a:p>
            <a:r>
              <a:rPr lang="el-GR" altLang="el-GR" smtClean="0"/>
              <a:t>Νερό βρύσης δικτύου/απιονισμένο,</a:t>
            </a:r>
          </a:p>
          <a:p>
            <a:r>
              <a:rPr lang="el-GR" altLang="el-GR" smtClean="0"/>
              <a:t>Χρονόμετρο.</a:t>
            </a:r>
          </a:p>
        </p:txBody>
      </p:sp>
      <p:sp>
        <p:nvSpPr>
          <p:cNvPr id="3891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A328F8A-27B3-4772-84A2-2FD8FB8D0139}" type="slidenum">
              <a:rPr lang="el-GR" altLang="el-GR">
                <a:solidFill>
                  <a:srgbClr val="000000"/>
                </a:solidFill>
              </a:rPr>
              <a:pPr/>
              <a:t>13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rtlCol="0">
            <a:normAutofit fontScale="90000"/>
          </a:bodyPr>
          <a:lstStyle/>
          <a:p>
            <a:pPr fontAlgn="auto">
              <a:spcAft>
                <a:spcPts val="0"/>
              </a:spcAft>
              <a:defRPr/>
            </a:pPr>
            <a:r>
              <a:rPr lang="el-GR" sz="4400" dirty="0"/>
              <a:t>Πειραματική </a:t>
            </a:r>
            <a:r>
              <a:rPr lang="el-GR" sz="4400" dirty="0" smtClean="0"/>
              <a:t>διαδικασία </a:t>
            </a:r>
            <a:br>
              <a:rPr lang="el-GR" sz="4400" dirty="0" smtClean="0"/>
            </a:br>
            <a:r>
              <a:rPr lang="el-GR" sz="3600" b="0" dirty="0"/>
              <a:t>Έλεγχος του </a:t>
            </a:r>
            <a:r>
              <a:rPr lang="el-GR" sz="3600" b="0" dirty="0" smtClean="0"/>
              <a:t>αφρισμού (1 από 2)</a:t>
            </a:r>
            <a:endParaRPr lang="el-GR" sz="3600" b="0" dirty="0"/>
          </a:p>
        </p:txBody>
      </p:sp>
      <p:sp>
        <p:nvSpPr>
          <p:cNvPr id="39938" name="Θέση περιεχομένου 2"/>
          <p:cNvSpPr>
            <a:spLocks noGrp="1"/>
          </p:cNvSpPr>
          <p:nvPr>
            <p:ph idx="1"/>
          </p:nvPr>
        </p:nvSpPr>
        <p:spPr>
          <a:xfrm>
            <a:off x="457200" y="1484313"/>
            <a:ext cx="8229600" cy="4752975"/>
          </a:xfrm>
        </p:spPr>
        <p:txBody>
          <a:bodyPr/>
          <a:lstStyle/>
          <a:p>
            <a:pPr algn="just"/>
            <a:r>
              <a:rPr lang="el-GR" altLang="el-GR" smtClean="0"/>
              <a:t>Δείγμα μελανιού εισάγεται στον κύλινδρο μέχρι τον όγκο των 10 </a:t>
            </a:r>
            <a:r>
              <a:rPr lang="en-US" altLang="el-GR" smtClean="0"/>
              <a:t>cm</a:t>
            </a:r>
            <a:r>
              <a:rPr lang="el-GR" altLang="el-GR" baseline="30000" smtClean="0"/>
              <a:t>3</a:t>
            </a:r>
            <a:r>
              <a:rPr lang="el-GR" altLang="el-GR" smtClean="0"/>
              <a:t>. </a:t>
            </a:r>
          </a:p>
          <a:p>
            <a:pPr algn="just"/>
            <a:r>
              <a:rPr lang="el-GR" altLang="el-GR" smtClean="0"/>
              <a:t>Προστίθενται 10 </a:t>
            </a:r>
            <a:r>
              <a:rPr lang="en-US" altLang="el-GR" smtClean="0"/>
              <a:t>cm</a:t>
            </a:r>
            <a:r>
              <a:rPr lang="el-GR" altLang="el-GR" baseline="30000" smtClean="0"/>
              <a:t>3</a:t>
            </a:r>
            <a:r>
              <a:rPr lang="el-GR" altLang="el-GR" smtClean="0"/>
              <a:t> νερό. </a:t>
            </a:r>
          </a:p>
          <a:p>
            <a:pPr algn="just"/>
            <a:r>
              <a:rPr lang="el-GR" altLang="el-GR" smtClean="0"/>
              <a:t>Ο κύλινδρος κλείνει με φελλό ή τον αντίχειρα και ταράσσεται επί 10 </a:t>
            </a:r>
            <a:r>
              <a:rPr lang="en-US" altLang="el-GR" smtClean="0"/>
              <a:t>sec </a:t>
            </a:r>
            <a:r>
              <a:rPr lang="el-GR" altLang="el-GR" smtClean="0"/>
              <a:t>για να αναμειχθεί καλά το μελάνι με το νερό.</a:t>
            </a:r>
          </a:p>
        </p:txBody>
      </p:sp>
      <p:sp>
        <p:nvSpPr>
          <p:cNvPr id="3993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582A7D2-29BF-4D77-9303-BB4A027CF427}" type="slidenum">
              <a:rPr lang="el-GR" altLang="el-GR">
                <a:solidFill>
                  <a:srgbClr val="000000"/>
                </a:solidFill>
              </a:rPr>
              <a:pPr/>
              <a:t>14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rtlCol="0">
            <a:normAutofit fontScale="90000"/>
          </a:bodyPr>
          <a:lstStyle/>
          <a:p>
            <a:pPr fontAlgn="auto">
              <a:spcAft>
                <a:spcPts val="0"/>
              </a:spcAft>
              <a:defRPr/>
            </a:pPr>
            <a:r>
              <a:rPr lang="el-GR" sz="4400" dirty="0"/>
              <a:t>Πειραματική </a:t>
            </a:r>
            <a:r>
              <a:rPr lang="el-GR" sz="4400" dirty="0" smtClean="0"/>
              <a:t>διαδικασία</a:t>
            </a:r>
            <a:r>
              <a:rPr lang="el-GR" dirty="0" smtClean="0"/>
              <a:t/>
            </a:r>
            <a:br>
              <a:rPr lang="el-GR" dirty="0" smtClean="0"/>
            </a:br>
            <a:r>
              <a:rPr lang="el-GR" sz="3600" b="0" dirty="0"/>
              <a:t>Έλεγχος του </a:t>
            </a:r>
            <a:r>
              <a:rPr lang="el-GR" sz="3600" b="0" dirty="0" smtClean="0"/>
              <a:t>αφρισμού (2 </a:t>
            </a:r>
            <a:r>
              <a:rPr lang="el-GR" sz="3600" b="0" dirty="0"/>
              <a:t>από </a:t>
            </a:r>
            <a:r>
              <a:rPr lang="el-GR" sz="3600" b="0" dirty="0" smtClean="0"/>
              <a:t>2)</a:t>
            </a:r>
            <a:endParaRPr lang="el-GR" sz="3600" dirty="0"/>
          </a:p>
        </p:txBody>
      </p:sp>
      <p:sp>
        <p:nvSpPr>
          <p:cNvPr id="40962" name="Θέση περιεχομένου 2"/>
          <p:cNvSpPr>
            <a:spLocks noGrp="1"/>
          </p:cNvSpPr>
          <p:nvPr>
            <p:ph idx="1"/>
          </p:nvPr>
        </p:nvSpPr>
        <p:spPr>
          <a:xfrm>
            <a:off x="457200" y="1484313"/>
            <a:ext cx="8229600" cy="4752975"/>
          </a:xfrm>
        </p:spPr>
        <p:txBody>
          <a:bodyPr/>
          <a:lstStyle/>
          <a:p>
            <a:r>
              <a:rPr lang="el-GR" altLang="el-GR" smtClean="0"/>
              <a:t>Μετά, ο κύλινδρος αφήνεται στον πάγκο και αρχίζει η μέτρηση του χρόνου με το χρονόμετρο. </a:t>
            </a:r>
          </a:p>
          <a:p>
            <a:r>
              <a:rPr lang="el-GR" altLang="el-GR" smtClean="0"/>
              <a:t>Παρατηρείται ο αφρός, καθώς ανεβαίνει στην επιφάνεια του μελανιού και μετρείται η ποσότητα του αφρού, που παραμένει μετά τα 30 sec στον κύλινδρο. </a:t>
            </a:r>
          </a:p>
          <a:p>
            <a:r>
              <a:rPr lang="el-GR" altLang="el-GR" smtClean="0"/>
              <a:t>Καταγράφονται οι παρατηρήσεις και γίνονται σχόλια.</a:t>
            </a:r>
          </a:p>
        </p:txBody>
      </p:sp>
      <p:sp>
        <p:nvSpPr>
          <p:cNvPr id="4096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5C552EB-8D4B-45A4-8F21-CA6967E584B1}" type="slidenum">
              <a:rPr lang="el-GR" altLang="el-GR">
                <a:solidFill>
                  <a:srgbClr val="000000"/>
                </a:solidFill>
              </a:rPr>
              <a:pPr/>
              <a:t>15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rtlCol="0">
            <a:normAutofit fontScale="90000"/>
          </a:bodyPr>
          <a:lstStyle/>
          <a:p>
            <a:pPr fontAlgn="auto">
              <a:spcAft>
                <a:spcPts val="0"/>
              </a:spcAft>
              <a:defRPr/>
            </a:pPr>
            <a:r>
              <a:rPr lang="el-GR" sz="4400" dirty="0"/>
              <a:t>Εκτίμηση των </a:t>
            </a:r>
            <a:r>
              <a:rPr lang="el-GR" sz="4400" dirty="0" smtClean="0"/>
              <a:t>αποτελεσμάτων </a:t>
            </a:r>
            <a:br>
              <a:rPr lang="el-GR" sz="4400" dirty="0" smtClean="0"/>
            </a:br>
            <a:r>
              <a:rPr lang="el-GR" sz="3600" b="0" dirty="0"/>
              <a:t>Έλεγχος του </a:t>
            </a:r>
            <a:r>
              <a:rPr lang="el-GR" sz="3600" b="0" dirty="0" smtClean="0"/>
              <a:t>αφρισμού (1 από 2)</a:t>
            </a:r>
            <a:endParaRPr lang="el-GR" sz="3600" b="0" dirty="0"/>
          </a:p>
        </p:txBody>
      </p:sp>
      <p:sp>
        <p:nvSpPr>
          <p:cNvPr id="41986" name="Θέση περιεχομένου 2"/>
          <p:cNvSpPr>
            <a:spLocks noGrp="1"/>
          </p:cNvSpPr>
          <p:nvPr>
            <p:ph idx="1"/>
          </p:nvPr>
        </p:nvSpPr>
        <p:spPr>
          <a:xfrm>
            <a:off x="461963" y="1484313"/>
            <a:ext cx="8229600" cy="3240087"/>
          </a:xfrm>
        </p:spPr>
        <p:txBody>
          <a:bodyPr/>
          <a:lstStyle/>
          <a:p>
            <a:pPr algn="just"/>
            <a:r>
              <a:rPr lang="el-GR" altLang="el-GR" smtClean="0"/>
              <a:t>Γενικά, είναι αναμενόμενο να υπάρχει μια ποσότητα αφρού στην επιφάνεια του μελανιού, μετά την ανατάραξη, που εξαφανίζεται βαθμιαία. </a:t>
            </a:r>
          </a:p>
          <a:p>
            <a:pPr algn="just"/>
            <a:r>
              <a:rPr lang="el-GR" altLang="el-GR" smtClean="0"/>
              <a:t>Εάν υπάρχει αφρός πάνω από 1-2 </a:t>
            </a:r>
            <a:r>
              <a:rPr lang="en-US" altLang="el-GR" smtClean="0"/>
              <a:t>cm</a:t>
            </a:r>
            <a:r>
              <a:rPr lang="el-GR" altLang="el-GR" baseline="30000" smtClean="0"/>
              <a:t>3 </a:t>
            </a:r>
            <a:r>
              <a:rPr lang="el-GR" altLang="el-GR" smtClean="0"/>
              <a:t>μετά τα 30 </a:t>
            </a:r>
            <a:r>
              <a:rPr lang="en-US" altLang="el-GR" smtClean="0"/>
              <a:t>sec</a:t>
            </a:r>
            <a:r>
              <a:rPr lang="el-GR" altLang="el-GR" smtClean="0"/>
              <a:t>, τότε το μελάνι μπορεί να θεωρηθεί ότι έχει μεγάλη τάση για αφρισμό.</a:t>
            </a:r>
          </a:p>
        </p:txBody>
      </p:sp>
      <p:sp>
        <p:nvSpPr>
          <p:cNvPr id="4198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0DFF442-A1F9-4700-BEAF-63B1204B839B}" type="slidenum">
              <a:rPr lang="el-GR" altLang="el-GR">
                <a:solidFill>
                  <a:srgbClr val="000000"/>
                </a:solidFill>
              </a:rPr>
              <a:pPr/>
              <a:t>16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rtlCol="0">
            <a:normAutofit fontScale="90000"/>
          </a:bodyPr>
          <a:lstStyle/>
          <a:p>
            <a:pPr fontAlgn="auto">
              <a:spcAft>
                <a:spcPts val="0"/>
              </a:spcAft>
              <a:defRPr/>
            </a:pPr>
            <a:r>
              <a:rPr lang="el-GR" sz="4400" dirty="0"/>
              <a:t>Εκτίμηση των αποτελεσμάτων </a:t>
            </a:r>
            <a:r>
              <a:rPr lang="el-GR" sz="4400" dirty="0" smtClean="0"/>
              <a:t/>
            </a:r>
            <a:br>
              <a:rPr lang="el-GR" sz="4400" dirty="0" smtClean="0"/>
            </a:br>
            <a:r>
              <a:rPr lang="el-GR" sz="3600" b="0" dirty="0"/>
              <a:t>Έλεγχος του </a:t>
            </a:r>
            <a:r>
              <a:rPr lang="el-GR" sz="3600" b="0" dirty="0" smtClean="0"/>
              <a:t>αφρισμού (2 </a:t>
            </a:r>
            <a:r>
              <a:rPr lang="el-GR" sz="3600" b="0" dirty="0"/>
              <a:t>από </a:t>
            </a:r>
            <a:r>
              <a:rPr lang="el-GR" sz="3600" b="0" dirty="0" smtClean="0"/>
              <a:t>2)</a:t>
            </a:r>
            <a:endParaRPr lang="el-GR" sz="3600" dirty="0"/>
          </a:p>
        </p:txBody>
      </p:sp>
      <p:sp>
        <p:nvSpPr>
          <p:cNvPr id="43010" name="Θέση περιεχομένου 2"/>
          <p:cNvSpPr>
            <a:spLocks noGrp="1"/>
          </p:cNvSpPr>
          <p:nvPr>
            <p:ph idx="1"/>
          </p:nvPr>
        </p:nvSpPr>
        <p:spPr>
          <a:xfrm>
            <a:off x="457200" y="1557338"/>
            <a:ext cx="8229600" cy="4679950"/>
          </a:xfrm>
        </p:spPr>
        <p:txBody>
          <a:bodyPr/>
          <a:lstStyle/>
          <a:p>
            <a:r>
              <a:rPr lang="el-GR" altLang="el-GR" smtClean="0"/>
              <a:t>Ένα τέτοιο μελάνι θα χρειάζεται πιθανά μια μικρή προσθήκη </a:t>
            </a:r>
            <a:r>
              <a:rPr lang="el-GR" altLang="el-GR" b="1" smtClean="0"/>
              <a:t>αντιαφριστικού</a:t>
            </a:r>
            <a:r>
              <a:rPr lang="el-GR" altLang="el-GR" smtClean="0"/>
              <a:t> προσθέτου. </a:t>
            </a:r>
          </a:p>
          <a:p>
            <a:r>
              <a:rPr lang="el-GR" altLang="el-GR" smtClean="0"/>
              <a:t>Εάν, όμως, μετά την ανατάραξη δεν υπάρχει κανένα σημάδι αφρισμού στην επιφάνεια του μελανιού, τότε αυτό το μελάνι πρέπει να ελεγχθεί μήπως δημιουργήσει «μάτια ψαριού» κατά την εκτύπωση. Θα χρειαστεί για αυτό περαιτέρω έλεγχος.</a:t>
            </a:r>
          </a:p>
        </p:txBody>
      </p:sp>
      <p:sp>
        <p:nvSpPr>
          <p:cNvPr id="4301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F9D689B-E6E7-4695-8B76-A090DB08193E}" type="slidenum">
              <a:rPr lang="el-GR" altLang="el-GR">
                <a:solidFill>
                  <a:srgbClr val="000000"/>
                </a:solidFill>
              </a:rPr>
              <a:pPr/>
              <a:t>17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Τίτλος 1"/>
          <p:cNvSpPr>
            <a:spLocks noGrp="1"/>
          </p:cNvSpPr>
          <p:nvPr>
            <p:ph type="title"/>
          </p:nvPr>
        </p:nvSpPr>
        <p:spPr>
          <a:xfrm>
            <a:off x="395288" y="1773238"/>
            <a:ext cx="8424862" cy="2519362"/>
          </a:xfrm>
          <a:ln w="28575">
            <a:solidFill>
              <a:srgbClr val="004A82"/>
            </a:solidFill>
            <a:miter lim="800000"/>
            <a:headEnd/>
            <a:tailEnd/>
          </a:ln>
        </p:spPr>
        <p:txBody>
          <a:bodyPr/>
          <a:lstStyle/>
          <a:p>
            <a:r>
              <a:rPr lang="el-GR" altLang="el-GR" smtClean="0"/>
              <a:t/>
            </a:r>
            <a:br>
              <a:rPr lang="el-GR" altLang="el-GR" smtClean="0"/>
            </a:br>
            <a:r>
              <a:rPr lang="el-GR" altLang="el-GR" smtClean="0"/>
              <a:t>(ΙΙΙ)</a:t>
            </a:r>
            <a:br>
              <a:rPr lang="el-GR" altLang="el-GR" smtClean="0"/>
            </a:br>
            <a:r>
              <a:rPr lang="el-GR" altLang="el-GR" smtClean="0"/>
              <a:t> Εκτίμηση της ποιότητας εκτύπωσης μελανιών που μπορούν να αραιωθούν με νερό</a:t>
            </a:r>
            <a:br>
              <a:rPr lang="el-GR" altLang="el-GR" smtClean="0"/>
            </a:br>
            <a:endParaRPr lang="el-GR" altLang="el-GR" smtClean="0"/>
          </a:p>
        </p:txBody>
      </p:sp>
      <p:sp>
        <p:nvSpPr>
          <p:cNvPr id="4403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3804EC3-CDB4-4F22-B3CF-88CF8C42E0ED}" type="slidenum">
              <a:rPr lang="el-GR" altLang="el-GR">
                <a:solidFill>
                  <a:srgbClr val="000000"/>
                </a:solidFill>
              </a:rPr>
              <a:pPr/>
              <a:t>18</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a:xfrm>
            <a:off x="0" y="115888"/>
            <a:ext cx="9144000" cy="909637"/>
          </a:xfrm>
        </p:spPr>
        <p:txBody>
          <a:bodyPr/>
          <a:lstStyle/>
          <a:p>
            <a:r>
              <a:rPr lang="el-GR" altLang="el-GR" sz="4400" smtClean="0"/>
              <a:t>Στόχος της ενότητας </a:t>
            </a:r>
            <a:endParaRPr lang="el-GR" altLang="el-GR" sz="3600" b="0" smtClean="0"/>
          </a:p>
        </p:txBody>
      </p:sp>
      <p:sp>
        <p:nvSpPr>
          <p:cNvPr id="27650" name="Θέση περιεχομένου 2"/>
          <p:cNvSpPr>
            <a:spLocks noGrp="1"/>
          </p:cNvSpPr>
          <p:nvPr>
            <p:ph idx="1"/>
          </p:nvPr>
        </p:nvSpPr>
        <p:spPr>
          <a:xfrm>
            <a:off x="395288" y="1412875"/>
            <a:ext cx="8229600" cy="5040313"/>
          </a:xfrm>
        </p:spPr>
        <p:txBody>
          <a:bodyPr/>
          <a:lstStyle/>
          <a:p>
            <a:r>
              <a:rPr lang="el-GR" altLang="el-GR" smtClean="0"/>
              <a:t>Στόχος της ενότητας είναι η εξάσκηση των σπουδαστών στον έλεγχο (Ι) της σταθερότητας, (ΙΙ) του αφρισμού και (ΙΙΙ) της ποιότητας εκτύπωσης με μελάνια υδατικής βάσης.</a:t>
            </a:r>
          </a:p>
        </p:txBody>
      </p:sp>
      <p:sp>
        <p:nvSpPr>
          <p:cNvPr id="276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535F943-45C0-4998-810B-AE5BF9E9CD2A}" type="slidenum">
              <a:rPr lang="el-GR" altLang="el-GR">
                <a:solidFill>
                  <a:srgbClr val="000000"/>
                </a:solidFill>
              </a:rPr>
              <a:pPr/>
              <a:t>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Τίτλος 1"/>
          <p:cNvSpPr>
            <a:spLocks noGrp="1"/>
          </p:cNvSpPr>
          <p:nvPr>
            <p:ph type="title" idx="4294967295"/>
          </p:nvPr>
        </p:nvSpPr>
        <p:spPr>
          <a:xfrm>
            <a:off x="0" y="115888"/>
            <a:ext cx="9144000" cy="909637"/>
          </a:xfrm>
        </p:spPr>
        <p:txBody>
          <a:bodyPr/>
          <a:lstStyle/>
          <a:p>
            <a:r>
              <a:rPr lang="el-GR" altLang="el-GR" smtClean="0">
                <a:solidFill>
                  <a:srgbClr val="004A82"/>
                </a:solidFill>
              </a:rPr>
              <a:t>Ποιότητα εκτύπωσης </a:t>
            </a:r>
            <a:r>
              <a:rPr lang="el-GR" altLang="el-GR" sz="3200" b="0" smtClean="0">
                <a:solidFill>
                  <a:srgbClr val="004A82"/>
                </a:solidFill>
              </a:rPr>
              <a:t>(1 από 2)</a:t>
            </a:r>
            <a:r>
              <a:rPr lang="el-GR" altLang="el-GR" smtClean="0">
                <a:solidFill>
                  <a:srgbClr val="004A82"/>
                </a:solidFill>
              </a:rPr>
              <a:t> </a:t>
            </a:r>
          </a:p>
        </p:txBody>
      </p:sp>
      <p:sp>
        <p:nvSpPr>
          <p:cNvPr id="67587" name="Θέση περιεχομένου 2"/>
          <p:cNvSpPr>
            <a:spLocks noGrp="1"/>
          </p:cNvSpPr>
          <p:nvPr>
            <p:ph idx="4294967295"/>
          </p:nvPr>
        </p:nvSpPr>
        <p:spPr/>
        <p:txBody>
          <a:bodyPr/>
          <a:lstStyle/>
          <a:p>
            <a:pPr>
              <a:lnSpc>
                <a:spcPct val="114000"/>
              </a:lnSpc>
              <a:spcBef>
                <a:spcPts val="1200"/>
              </a:spcBef>
            </a:pPr>
            <a:r>
              <a:rPr lang="el-GR" altLang="el-GR" sz="2400" smtClean="0"/>
              <a:t>Σε ένα </a:t>
            </a:r>
            <a:r>
              <a:rPr lang="el-GR" altLang="el-GR" sz="2400" b="1" smtClean="0"/>
              <a:t>εργαστήριο ποιοτικού ελέγχου </a:t>
            </a:r>
            <a:r>
              <a:rPr lang="el-GR" altLang="el-GR" sz="2400" smtClean="0"/>
              <a:t>των μελανιών εκτύπωσης, η ποιότητα εκτύπωσης μπορεί να ελεγχθεί με την εκτύπωση δοκιμίων ελέγχου με κατάλληλες δοκιμαστικές εκτυπωτικές μηχανές. </a:t>
            </a:r>
          </a:p>
        </p:txBody>
      </p:sp>
      <p:sp>
        <p:nvSpPr>
          <p:cNvPr id="67588"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B27F8D41-5DEC-475D-87A3-0B50B7E11A33}" type="slidenum">
              <a:rPr lang="el-GR" altLang="el-GR" sz="1200">
                <a:solidFill>
                  <a:srgbClr val="000000"/>
                </a:solidFill>
              </a:rPr>
              <a:pPr algn="r"/>
              <a:t>19</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Τίτλος 1"/>
          <p:cNvSpPr>
            <a:spLocks noGrp="1"/>
          </p:cNvSpPr>
          <p:nvPr>
            <p:ph type="title"/>
          </p:nvPr>
        </p:nvSpPr>
        <p:spPr>
          <a:xfrm>
            <a:off x="0" y="115888"/>
            <a:ext cx="9144000" cy="909637"/>
          </a:xfrm>
        </p:spPr>
        <p:txBody>
          <a:bodyPr/>
          <a:lstStyle/>
          <a:p>
            <a:r>
              <a:rPr lang="el-GR" altLang="el-GR" smtClean="0"/>
              <a:t>Ποιότητα εκτύπωσης </a:t>
            </a:r>
            <a:r>
              <a:rPr lang="el-GR" altLang="el-GR" sz="3200" b="0" smtClean="0"/>
              <a:t>(2 από 2)</a:t>
            </a:r>
            <a:r>
              <a:rPr lang="el-GR" altLang="el-GR" smtClean="0"/>
              <a:t> </a:t>
            </a:r>
          </a:p>
        </p:txBody>
      </p:sp>
      <p:sp>
        <p:nvSpPr>
          <p:cNvPr id="45058" name="Θέση περιεχομένου 2"/>
          <p:cNvSpPr>
            <a:spLocks noGrp="1"/>
          </p:cNvSpPr>
          <p:nvPr>
            <p:ph idx="1"/>
          </p:nvPr>
        </p:nvSpPr>
        <p:spPr/>
        <p:txBody>
          <a:bodyPr/>
          <a:lstStyle/>
          <a:p>
            <a:pPr marL="609600" indent="-609600"/>
            <a:r>
              <a:rPr lang="el-GR" altLang="el-GR" smtClean="0"/>
              <a:t>Ο έλεγχος της </a:t>
            </a:r>
            <a:r>
              <a:rPr lang="el-GR" altLang="el-GR" b="1" smtClean="0"/>
              <a:t>ποιότητας της εκτύπωσης </a:t>
            </a:r>
            <a:r>
              <a:rPr lang="el-GR" altLang="el-GR" smtClean="0"/>
              <a:t>αφορά την γυαλάδα του εκτυπωμένου μελανιού, το βάρος της επίστρωσης, την απόδοση όσον αφορά  το χρωματικό αποτέλεσμα, την παρουσία επιφανειακών ελαττωμάτων (</a:t>
            </a:r>
            <a:r>
              <a:rPr lang="en-US" altLang="el-GR" smtClean="0"/>
              <a:t>defects</a:t>
            </a:r>
            <a:r>
              <a:rPr lang="el-GR" altLang="el-GR" smtClean="0"/>
              <a:t>, </a:t>
            </a:r>
            <a:r>
              <a:rPr lang="en-US" altLang="el-GR" smtClean="0"/>
              <a:t>pinholes</a:t>
            </a:r>
            <a:r>
              <a:rPr lang="el-GR" altLang="el-GR" smtClean="0"/>
              <a:t>, κτλ) και φυσικά την αντίσταση και αντοχή των εκτυπωμένων μελανιών σε φυσικούς, χημικούς και μηχανικούς παράγοντες κτλ. </a:t>
            </a:r>
          </a:p>
        </p:txBody>
      </p:sp>
      <p:sp>
        <p:nvSpPr>
          <p:cNvPr id="4505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8B44EB6-4B7A-4395-B1F1-CCC45AEA9248}" type="slidenum">
              <a:rPr lang="el-GR" altLang="el-GR">
                <a:solidFill>
                  <a:srgbClr val="000000"/>
                </a:solidFill>
              </a:rPr>
              <a:pPr/>
              <a:t>20</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Τίτλος 1"/>
          <p:cNvSpPr>
            <a:spLocks noGrp="1"/>
          </p:cNvSpPr>
          <p:nvPr>
            <p:ph type="title"/>
          </p:nvPr>
        </p:nvSpPr>
        <p:spPr>
          <a:xfrm>
            <a:off x="0" y="115888"/>
            <a:ext cx="9144000" cy="909637"/>
          </a:xfrm>
        </p:spPr>
        <p:txBody>
          <a:bodyPr/>
          <a:lstStyle/>
          <a:p>
            <a:r>
              <a:rPr lang="el-GR" altLang="el-GR" smtClean="0"/>
              <a:t>Εκτίμηση ποιότητας εκτύπωσης </a:t>
            </a:r>
            <a:r>
              <a:rPr lang="el-GR" altLang="el-GR" sz="3200" b="0" smtClean="0"/>
              <a:t>(1 από 2)</a:t>
            </a:r>
            <a:r>
              <a:rPr lang="el-GR" altLang="el-GR" smtClean="0"/>
              <a:t> </a:t>
            </a:r>
          </a:p>
        </p:txBody>
      </p:sp>
      <p:sp>
        <p:nvSpPr>
          <p:cNvPr id="47106" name="Θέση περιεχομένου 2"/>
          <p:cNvSpPr>
            <a:spLocks noGrp="1"/>
          </p:cNvSpPr>
          <p:nvPr>
            <p:ph idx="1"/>
          </p:nvPr>
        </p:nvSpPr>
        <p:spPr/>
        <p:txBody>
          <a:bodyPr/>
          <a:lstStyle/>
          <a:p>
            <a:r>
              <a:rPr lang="el-GR" altLang="el-GR" smtClean="0"/>
              <a:t>Εκτός από την χρήση εκτυπωτικών μηχανών για την εκτύπωση δοκιμίων ή την συσκευή </a:t>
            </a:r>
            <a:r>
              <a:rPr lang="en-US" altLang="el-GR" smtClean="0"/>
              <a:t>IGT</a:t>
            </a:r>
            <a:r>
              <a:rPr lang="el-GR" altLang="el-GR" smtClean="0"/>
              <a:t>, μπορούν επίσης, να εφαρμοστούν και πιο απλοί τρόποι καθημερινού ελέγχου. </a:t>
            </a:r>
          </a:p>
          <a:p>
            <a:r>
              <a:rPr lang="el-GR" altLang="el-GR" smtClean="0"/>
              <a:t>Ένας τέτοιος τρόπος είναι η </a:t>
            </a:r>
            <a:r>
              <a:rPr lang="el-GR" altLang="el-GR" b="1" smtClean="0"/>
              <a:t>χρήση κατάλληλων ράβδων </a:t>
            </a:r>
            <a:r>
              <a:rPr lang="el-GR" altLang="el-GR" smtClean="0"/>
              <a:t>για να εκτιμηθεί η ποιότητα εκτύπωσης των μελανιών στο «στρώσιμο» του μελανιού πάνω σε διάφορα υποστρώματα.</a:t>
            </a:r>
          </a:p>
        </p:txBody>
      </p:sp>
      <p:sp>
        <p:nvSpPr>
          <p:cNvPr id="4710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A69F7AA-BC7E-4350-8D46-9775989245C7}" type="slidenum">
              <a:rPr lang="el-GR" altLang="el-GR">
                <a:solidFill>
                  <a:srgbClr val="000000"/>
                </a:solidFill>
              </a:rPr>
              <a:pPr/>
              <a:t>21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Τίτλος 1"/>
          <p:cNvSpPr>
            <a:spLocks noGrp="1"/>
          </p:cNvSpPr>
          <p:nvPr>
            <p:ph type="title" idx="4294967295"/>
          </p:nvPr>
        </p:nvSpPr>
        <p:spPr>
          <a:xfrm>
            <a:off x="0" y="115888"/>
            <a:ext cx="9144000" cy="909637"/>
          </a:xfrm>
        </p:spPr>
        <p:txBody>
          <a:bodyPr/>
          <a:lstStyle/>
          <a:p>
            <a:r>
              <a:rPr lang="el-GR" altLang="el-GR" smtClean="0">
                <a:solidFill>
                  <a:srgbClr val="004A82"/>
                </a:solidFill>
              </a:rPr>
              <a:t>Εκτίμηση ποιότητας εκτύπωσης </a:t>
            </a:r>
            <a:r>
              <a:rPr lang="el-GR" altLang="el-GR" sz="3200" b="0" smtClean="0">
                <a:solidFill>
                  <a:srgbClr val="004A82"/>
                </a:solidFill>
              </a:rPr>
              <a:t>(2 από 2)</a:t>
            </a:r>
            <a:r>
              <a:rPr lang="el-GR" altLang="el-GR" smtClean="0">
                <a:solidFill>
                  <a:srgbClr val="004A82"/>
                </a:solidFill>
              </a:rPr>
              <a:t> </a:t>
            </a:r>
          </a:p>
        </p:txBody>
      </p:sp>
      <p:sp>
        <p:nvSpPr>
          <p:cNvPr id="69635" name="Θέση περιεχομένου 2"/>
          <p:cNvSpPr>
            <a:spLocks noGrp="1"/>
          </p:cNvSpPr>
          <p:nvPr>
            <p:ph idx="4294967295"/>
          </p:nvPr>
        </p:nvSpPr>
        <p:spPr/>
        <p:txBody>
          <a:bodyPr/>
          <a:lstStyle/>
          <a:p>
            <a:pPr>
              <a:lnSpc>
                <a:spcPct val="114000"/>
              </a:lnSpc>
              <a:spcBef>
                <a:spcPts val="1200"/>
              </a:spcBef>
            </a:pPr>
            <a:r>
              <a:rPr lang="el-GR" altLang="el-GR" sz="2400" smtClean="0"/>
              <a:t>Στη συνέχεια, ο έλεγχος των δοκιμίων αυτών γίνεται οπτικά, μακροσκοπικά είτε με την χρήση μεγεθυντικού φακού - «λούπας». </a:t>
            </a:r>
          </a:p>
          <a:p>
            <a:pPr>
              <a:lnSpc>
                <a:spcPct val="114000"/>
              </a:lnSpc>
              <a:spcBef>
                <a:spcPts val="1200"/>
              </a:spcBef>
            </a:pPr>
            <a:r>
              <a:rPr lang="el-GR" altLang="el-GR" sz="2400" smtClean="0"/>
              <a:t>Επίσης, εάν χρειαστεί μπορεί να γίνει χρήση μικροσκοπίου, και καταγραφή για περαιτέρω μελέτη των εικόνων.</a:t>
            </a:r>
          </a:p>
        </p:txBody>
      </p:sp>
      <p:sp>
        <p:nvSpPr>
          <p:cNvPr id="69636"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EB66B21E-F719-44C4-B7A4-9C705F481B6E}" type="slidenum">
              <a:rPr lang="el-GR" altLang="el-GR" sz="1200">
                <a:solidFill>
                  <a:srgbClr val="000000"/>
                </a:solidFill>
              </a:rPr>
              <a:pPr algn="r"/>
              <a:t>22</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 Τίτλος"/>
          <p:cNvSpPr>
            <a:spLocks noGrp="1"/>
          </p:cNvSpPr>
          <p:nvPr>
            <p:ph type="title"/>
          </p:nvPr>
        </p:nvSpPr>
        <p:spPr>
          <a:xfrm>
            <a:off x="0" y="115888"/>
            <a:ext cx="9144000" cy="909637"/>
          </a:xfrm>
        </p:spPr>
        <p:txBody>
          <a:bodyPr/>
          <a:lstStyle/>
          <a:p>
            <a:r>
              <a:rPr lang="el-GR" altLang="el-GR" smtClean="0"/>
              <a:t>Δοκιμές με την χρήση των ράβδων</a:t>
            </a:r>
          </a:p>
        </p:txBody>
      </p:sp>
      <p:pic>
        <p:nvPicPr>
          <p:cNvPr id="491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4641" t="9996" r="15714" b="1428"/>
          <a:stretch>
            <a:fillRect/>
          </a:stretch>
        </p:blipFill>
        <p:spPr>
          <a:xfrm>
            <a:off x="2124075" y="1268413"/>
            <a:ext cx="4679950" cy="4464050"/>
          </a:xfrm>
        </p:spPr>
      </p:pic>
      <p:sp>
        <p:nvSpPr>
          <p:cNvPr id="49155" name="3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958F10D-FB0C-4F16-B794-F98B66D37637}" type="slidenum">
              <a:rPr lang="el-GR" altLang="el-GR">
                <a:solidFill>
                  <a:srgbClr val="000000"/>
                </a:solidFill>
              </a:rPr>
              <a:pPr/>
              <a:t>23</a:t>
            </a:fld>
            <a:endParaRPr lang="el-GR" altLang="el-GR">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 Τίτλος"/>
          <p:cNvSpPr>
            <a:spLocks noGrp="1"/>
          </p:cNvSpPr>
          <p:nvPr>
            <p:ph type="title"/>
          </p:nvPr>
        </p:nvSpPr>
        <p:spPr>
          <a:xfrm>
            <a:off x="0" y="115888"/>
            <a:ext cx="9144000" cy="909637"/>
          </a:xfrm>
        </p:spPr>
        <p:txBody>
          <a:bodyPr/>
          <a:lstStyle/>
          <a:p>
            <a:r>
              <a:rPr lang="el-GR" altLang="el-GR" smtClean="0"/>
              <a:t>Λήψη εικόνων δειγμάτων με κάμερα</a:t>
            </a:r>
          </a:p>
        </p:txBody>
      </p:sp>
      <p:pic>
        <p:nvPicPr>
          <p:cNvPr id="50178" name="Picture 9" descr="lithoc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8888" y="1628775"/>
            <a:ext cx="2781300" cy="4032250"/>
          </a:xfrm>
          <a:ln>
            <a:solidFill>
              <a:schemeClr val="tx1"/>
            </a:solidFill>
            <a:miter lim="800000"/>
            <a:headEnd/>
            <a:tailEnd/>
          </a:ln>
        </p:spPr>
      </p:pic>
      <p:pic>
        <p:nvPicPr>
          <p:cNvPr id="5017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163" y="3727450"/>
            <a:ext cx="2520950" cy="1897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0180"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628775"/>
            <a:ext cx="243840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81" name="3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71F6F1B-6176-437B-A1C0-6F109028079F}" type="slidenum">
              <a:rPr lang="el-GR" altLang="el-GR">
                <a:solidFill>
                  <a:srgbClr val="000000"/>
                </a:solidFill>
              </a:rPr>
              <a:pPr/>
              <a:t>24</a:t>
            </a:fld>
            <a:endParaRPr lang="el-GR" altLang="el-GR">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 Τίτλος"/>
          <p:cNvSpPr>
            <a:spLocks noGrp="1"/>
          </p:cNvSpPr>
          <p:nvPr>
            <p:ph type="title"/>
          </p:nvPr>
        </p:nvSpPr>
        <p:spPr>
          <a:xfrm>
            <a:off x="0" y="115888"/>
            <a:ext cx="9144000" cy="909637"/>
          </a:xfrm>
        </p:spPr>
        <p:txBody>
          <a:bodyPr/>
          <a:lstStyle/>
          <a:p>
            <a:r>
              <a:rPr lang="el-GR" altLang="el-GR" smtClean="0"/>
              <a:t>Εξέταση δειγμάτων με μικροσκόπιο</a:t>
            </a:r>
          </a:p>
        </p:txBody>
      </p:sp>
      <p:pic>
        <p:nvPicPr>
          <p:cNvPr id="5" name="Content Placeholder 4"/>
          <p:cNvPicPr>
            <a:picLocks noGrp="1" noChangeAspect="1"/>
          </p:cNvPicPr>
          <p:nvPr>
            <p:ph idx="1"/>
          </p:nvPr>
        </p:nvPicPr>
        <p:blipFill>
          <a:blip r:embed="rId3" cstate="print">
            <a:extLst/>
          </a:blip>
          <a:stretch>
            <a:fillRect/>
          </a:stretch>
        </p:blipFill>
        <p:spPr>
          <a:xfrm>
            <a:off x="1403648" y="1556792"/>
            <a:ext cx="3037330" cy="3672408"/>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7" name="Picture 5"/>
          <p:cNvPicPr>
            <a:picLocks noChangeAspect="1"/>
          </p:cNvPicPr>
          <p:nvPr/>
        </p:nvPicPr>
        <p:blipFill>
          <a:blip r:embed="rId4"/>
          <a:stretch>
            <a:fillRect/>
          </a:stretch>
        </p:blipFill>
        <p:spPr>
          <a:xfrm>
            <a:off x="5076825" y="1544638"/>
            <a:ext cx="2447925" cy="1836737"/>
          </a:xfrm>
          <a:prstGeom prst="rect">
            <a:avLst/>
          </a:prstGeom>
          <a:ln>
            <a:noFill/>
          </a:ln>
          <a:effectLst>
            <a:outerShdw blurRad="292100" dist="139700" dir="2700000" algn="tl" rotWithShape="0">
              <a:srgbClr val="333333">
                <a:alpha val="65000"/>
              </a:srgbClr>
            </a:outerShdw>
          </a:effectLst>
        </p:spPr>
      </p:pic>
      <p:pic>
        <p:nvPicPr>
          <p:cNvPr id="8" name="Picture 6"/>
          <p:cNvPicPr>
            <a:picLocks noChangeAspect="1"/>
          </p:cNvPicPr>
          <p:nvPr/>
        </p:nvPicPr>
        <p:blipFill>
          <a:blip r:embed="rId5"/>
          <a:stretch>
            <a:fillRect/>
          </a:stretch>
        </p:blipFill>
        <p:spPr>
          <a:xfrm>
            <a:off x="5076825" y="3500438"/>
            <a:ext cx="2447925" cy="1836737"/>
          </a:xfrm>
          <a:prstGeom prst="rect">
            <a:avLst/>
          </a:prstGeom>
          <a:ln>
            <a:noFill/>
          </a:ln>
          <a:effectLst>
            <a:outerShdw blurRad="292100" dist="139700" dir="2700000" algn="tl" rotWithShape="0">
              <a:srgbClr val="333333">
                <a:alpha val="65000"/>
              </a:srgbClr>
            </a:outerShdw>
          </a:effectLst>
        </p:spPr>
      </p:pic>
      <p:sp>
        <p:nvSpPr>
          <p:cNvPr id="51205" name="5 - Ορθογώνιο"/>
          <p:cNvSpPr>
            <a:spLocks noChangeArrowheads="1"/>
          </p:cNvSpPr>
          <p:nvPr/>
        </p:nvSpPr>
        <p:spPr bwMode="auto">
          <a:xfrm>
            <a:off x="2051050" y="5583238"/>
            <a:ext cx="53292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a:r>
              <a:rPr lang="el-GR" altLang="el-GR" sz="1200">
                <a:solidFill>
                  <a:srgbClr val="000000"/>
                </a:solidFill>
                <a:latin typeface="Calibri" pitchFamily="34" charset="0"/>
              </a:rPr>
              <a:t>Τμήμα Συντήρησης Αρχαιοτήτων και Έργων Τέχνης (ΣΑΕΤ)  του ΤΕΙ Αθήνας </a:t>
            </a:r>
          </a:p>
        </p:txBody>
      </p:sp>
      <p:sp>
        <p:nvSpPr>
          <p:cNvPr id="51206" name="3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06BE6AA-4C7B-468F-9219-E840736A3A47}" type="slidenum">
              <a:rPr lang="el-GR" altLang="el-GR">
                <a:solidFill>
                  <a:srgbClr val="000000"/>
                </a:solidFill>
              </a:rPr>
              <a:pPr/>
              <a:t>25</a:t>
            </a:fld>
            <a:endParaRPr lang="el-GR" altLang="el-G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nodeType="afterGroup">
                            <p:stCondLst>
                              <p:cond delay="1000"/>
                            </p:stCondLst>
                            <p:childTnLst>
                              <p:par>
                                <p:cTn id="11" presetID="9"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par>
                          <p:cTn id="14" fill="hold" nodeType="afterGroup">
                            <p:stCondLst>
                              <p:cond delay="1500"/>
                            </p:stCondLst>
                            <p:childTnLst>
                              <p:par>
                                <p:cTn id="15" presetID="9"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Τίτλος 1"/>
          <p:cNvSpPr>
            <a:spLocks noGrp="1"/>
          </p:cNvSpPr>
          <p:nvPr>
            <p:ph type="title"/>
          </p:nvPr>
        </p:nvSpPr>
        <p:spPr>
          <a:xfrm>
            <a:off x="0" y="115888"/>
            <a:ext cx="9144000" cy="909637"/>
          </a:xfrm>
        </p:spPr>
        <p:txBody>
          <a:bodyPr/>
          <a:lstStyle/>
          <a:p>
            <a:r>
              <a:rPr lang="el-GR" altLang="el-GR" sz="4400" smtClean="0"/>
              <a:t>Βιβλιογραφία </a:t>
            </a:r>
          </a:p>
        </p:txBody>
      </p:sp>
      <p:sp>
        <p:nvSpPr>
          <p:cNvPr id="53250" name="Θέση περιεχομένου 2"/>
          <p:cNvSpPr>
            <a:spLocks noGrp="1"/>
          </p:cNvSpPr>
          <p:nvPr>
            <p:ph idx="1"/>
          </p:nvPr>
        </p:nvSpPr>
        <p:spPr/>
        <p:txBody>
          <a:bodyPr/>
          <a:lstStyle/>
          <a:p>
            <a:r>
              <a:rPr lang="el-GR" altLang="el-GR" smtClean="0"/>
              <a:t>Σημειώσεις για το εργαστήριο «Μελάνια», Στ. Θεοχάρη, Σ.Γ.Τ.Κ.Σ., ΤΕΙ Αθήνας, 2008.</a:t>
            </a:r>
          </a:p>
          <a:p>
            <a:r>
              <a:rPr lang="el-GR" altLang="el-GR" smtClean="0"/>
              <a:t>Μελάνια και καλυπτικά εκτυπώσεων, </a:t>
            </a:r>
            <a:r>
              <a:rPr lang="en-GB" altLang="el-GR" smtClean="0"/>
              <a:t>Thompson</a:t>
            </a:r>
            <a:r>
              <a:rPr lang="el-GR" altLang="el-GR" smtClean="0"/>
              <a:t>, </a:t>
            </a:r>
            <a:r>
              <a:rPr lang="en-GB" altLang="el-GR" smtClean="0"/>
              <a:t>B</a:t>
            </a:r>
            <a:r>
              <a:rPr lang="el-GR" altLang="el-GR" smtClean="0"/>
              <a:t>, Εκδ. ΙΩΝ, 1998.</a:t>
            </a:r>
          </a:p>
          <a:p>
            <a:r>
              <a:rPr lang="el-GR" altLang="el-GR" smtClean="0"/>
              <a:t>Μελάνια Εκτυπώσεων, </a:t>
            </a:r>
            <a:r>
              <a:rPr lang="en-US" altLang="el-GR" smtClean="0"/>
              <a:t>Todd R</a:t>
            </a:r>
            <a:r>
              <a:rPr lang="el-GR" altLang="el-GR" smtClean="0"/>
              <a:t>., Εκδ. ΙΩΝ, 1999.</a:t>
            </a:r>
          </a:p>
          <a:p>
            <a:r>
              <a:rPr lang="el-GR" altLang="el-GR" smtClean="0"/>
              <a:t>Εργαστηριακές ασκήσεις Υλικών ΙΙ, Σ.Γ.Τ.Κ.Σ., Τ.Ε.Ι. Αθήνας, Ειρ. Στρατή, Αθήνα 1997.</a:t>
            </a:r>
          </a:p>
          <a:p>
            <a:r>
              <a:rPr lang="el-GR" altLang="el-GR" smtClean="0"/>
              <a:t>Σημειώσεις Μελάνια – Φωτοευαπαθείς ενώσεις, Π. Παπαδάκου, ΤΕΙ Αθήνας, 2007.</a:t>
            </a:r>
          </a:p>
        </p:txBody>
      </p:sp>
      <p:sp>
        <p:nvSpPr>
          <p:cNvPr id="532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DF94F6E-CA20-4A57-9D04-2D5ECF053289}" type="slidenum">
              <a:rPr lang="el-GR" altLang="el-GR">
                <a:solidFill>
                  <a:srgbClr val="000000"/>
                </a:solidFill>
              </a:rPr>
              <a:pPr/>
              <a:t>26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Τίτλος 6"/>
          <p:cNvSpPr>
            <a:spLocks noGrp="1"/>
          </p:cNvSpPr>
          <p:nvPr>
            <p:ph type="ctrTitle"/>
          </p:nvPr>
        </p:nvSpPr>
        <p:spPr/>
        <p:txBody>
          <a:bodyPr/>
          <a:lstStyle/>
          <a:p>
            <a:r>
              <a:rPr lang="el-GR" altLang="el-GR" smtClean="0"/>
              <a:t>Τέλος Ενότητας</a:t>
            </a:r>
          </a:p>
        </p:txBody>
      </p:sp>
      <p:sp>
        <p:nvSpPr>
          <p:cNvPr id="54274" name="Υπότιτλος 7"/>
          <p:cNvSpPr>
            <a:spLocks noGrp="1"/>
          </p:cNvSpPr>
          <p:nvPr>
            <p:ph type="subTitle" idx="1"/>
          </p:nvPr>
        </p:nvSpPr>
        <p:spPr/>
        <p:txBody>
          <a:bodyPr/>
          <a:lstStyle/>
          <a:p>
            <a:endParaRPr lang="el-GR" altLang="el-GR" smtClean="0"/>
          </a:p>
        </p:txBody>
      </p:sp>
      <p:grpSp>
        <p:nvGrpSpPr>
          <p:cNvPr id="54275" name="Ομάδα 8"/>
          <p:cNvGrpSpPr>
            <a:grpSpLocks/>
          </p:cNvGrpSpPr>
          <p:nvPr/>
        </p:nvGrpSpPr>
        <p:grpSpPr bwMode="auto">
          <a:xfrm>
            <a:off x="1766888" y="5930900"/>
            <a:ext cx="5829300" cy="768350"/>
            <a:chOff x="1767633" y="5931169"/>
            <a:chExt cx="5828703" cy="768532"/>
          </a:xfrm>
        </p:grpSpPr>
        <p:pic>
          <p:nvPicPr>
            <p:cNvPr id="542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3"/>
          <p:cNvSpPr>
            <a:spLocks noGrp="1"/>
          </p:cNvSpPr>
          <p:nvPr>
            <p:ph type="ctrTitle"/>
          </p:nvPr>
        </p:nvSpPr>
        <p:spPr/>
        <p:txBody>
          <a:bodyPr/>
          <a:lstStyle/>
          <a:p>
            <a:r>
              <a:rPr lang="el-GR" altLang="el-GR" sz="4400" smtClean="0"/>
              <a:t>Σημειώματα</a:t>
            </a:r>
          </a:p>
        </p:txBody>
      </p:sp>
      <p:sp>
        <p:nvSpPr>
          <p:cNvPr id="56322" name="Subtitle 1"/>
          <p:cNvSpPr>
            <a:spLocks noGrp="1"/>
          </p:cNvSpPr>
          <p:nvPr>
            <p:ph type="subTitle" idx="1"/>
          </p:nvPr>
        </p:nvSpPr>
        <p:spPr/>
        <p:txBody>
          <a:bodyPr/>
          <a:lstStyle/>
          <a:p>
            <a:endParaRPr lang="el-GR" altLang="el-GR"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Τίτλος 1"/>
          <p:cNvSpPr>
            <a:spLocks noGrp="1"/>
          </p:cNvSpPr>
          <p:nvPr>
            <p:ph type="title"/>
          </p:nvPr>
        </p:nvSpPr>
        <p:spPr>
          <a:xfrm>
            <a:off x="395288" y="1773238"/>
            <a:ext cx="8424862" cy="2519362"/>
          </a:xfrm>
          <a:ln w="28575">
            <a:solidFill>
              <a:srgbClr val="004A82"/>
            </a:solidFill>
            <a:miter lim="800000"/>
            <a:headEnd/>
            <a:tailEnd/>
          </a:ln>
        </p:spPr>
        <p:txBody>
          <a:bodyPr/>
          <a:lstStyle/>
          <a:p>
            <a:r>
              <a:rPr lang="el-GR" altLang="el-GR" smtClean="0"/>
              <a:t>(Ι)</a:t>
            </a:r>
            <a:br>
              <a:rPr lang="el-GR" altLang="el-GR" smtClean="0"/>
            </a:br>
            <a:r>
              <a:rPr lang="el-GR" altLang="el-GR" smtClean="0"/>
              <a:t> Έλεγχος Σταθερότητας Μελανιών που Μπορούν να Αραιωθούν με Νερό</a:t>
            </a:r>
            <a:br>
              <a:rPr lang="el-GR" altLang="el-GR" smtClean="0"/>
            </a:br>
            <a:endParaRPr lang="el-GR" altLang="el-GR" smtClean="0"/>
          </a:p>
        </p:txBody>
      </p:sp>
      <p:sp>
        <p:nvSpPr>
          <p:cNvPr id="2867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8835C57-F0FE-4FC8-BEBD-6042F3BD6DE7}" type="slidenum">
              <a:rPr lang="el-GR" altLang="el-GR">
                <a:solidFill>
                  <a:srgbClr val="000000"/>
                </a:solidFill>
              </a:rPr>
              <a:pPr/>
              <a:t>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l-GR" altLang="el-GR" smtClean="0"/>
              <a:t>Σημείωμα Αναφοράς</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«Μελάνια και </a:t>
            </a:r>
            <a:r>
              <a:rPr lang="el-GR" sz="2000" dirty="0" err="1"/>
              <a:t>επικαλυπτικά</a:t>
            </a:r>
            <a:r>
              <a:rPr lang="el-GR" sz="2000" dirty="0"/>
              <a:t> </a:t>
            </a:r>
            <a:r>
              <a:rPr lang="el-GR" sz="2000" dirty="0" smtClean="0"/>
              <a:t>(Ε). Ενότητα 12</a:t>
            </a:r>
            <a:r>
              <a:rPr lang="en-US" sz="2000" dirty="0" smtClean="0"/>
              <a:t>:</a:t>
            </a:r>
            <a:r>
              <a:rPr lang="el-GR" sz="2000" dirty="0"/>
              <a:t> Έλεγχος σταθερότητας, αφρισμού και ποιότητας εκτύπωσης με μελάνια υδατικής βάσης».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628724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5529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fontAlgn="auto">
              <a:spcAft>
                <a:spcPts val="0"/>
              </a:spcAft>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l-GR" altLang="el-GR" smtClean="0"/>
              <a:t>Χρηματοδότηση</a:t>
            </a:r>
          </a:p>
        </p:txBody>
      </p:sp>
      <p:sp>
        <p:nvSpPr>
          <p:cNvPr id="64514" name="Content Placeholder 2"/>
          <p:cNvSpPr>
            <a:spLocks noGrp="1"/>
          </p:cNvSpPr>
          <p:nvPr>
            <p:ph idx="1"/>
          </p:nvPr>
        </p:nvSpPr>
        <p:spPr>
          <a:xfrm>
            <a:off x="457200" y="1341438"/>
            <a:ext cx="8229600" cy="4525962"/>
          </a:xfrm>
        </p:spPr>
        <p:txBody>
          <a:bodyPr/>
          <a:lstStyle/>
          <a:p>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r>
              <a:rPr lang="el-GR" altLang="el-GR" sz="2000" smtClean="0"/>
              <a:t>Το έργο «</a:t>
            </a:r>
            <a:r>
              <a:rPr lang="el-GR" altLang="el-GR" sz="2000" b="1" smtClean="0"/>
              <a:t>Ανοικτά Ακαδημαϊκά Μαθήματα στο ΤΕΙ Αθηνών</a:t>
            </a:r>
            <a:r>
              <a:rPr lang="el-GR" altLang="el-GR" sz="2000" smtClean="0"/>
              <a:t>» έχει χρηματοδοτήσει μόνο την αναδιαμόρφωση του εκπαιδευτικού υλικού. </a:t>
            </a:r>
            <a:endParaRPr lang="en-US" altLang="el-GR" sz="2000" smtClean="0"/>
          </a:p>
          <a:p>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64515"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Τίτλος 1"/>
          <p:cNvSpPr>
            <a:spLocks noGrp="1"/>
          </p:cNvSpPr>
          <p:nvPr>
            <p:ph type="title"/>
          </p:nvPr>
        </p:nvSpPr>
        <p:spPr>
          <a:xfrm>
            <a:off x="0" y="115888"/>
            <a:ext cx="9144000" cy="909637"/>
          </a:xfrm>
        </p:spPr>
        <p:txBody>
          <a:bodyPr/>
          <a:lstStyle/>
          <a:p>
            <a:r>
              <a:rPr lang="el-GR" altLang="el-GR" smtClean="0"/>
              <a:t>Γενικά</a:t>
            </a:r>
            <a:endParaRPr lang="el-GR" altLang="el-GR" sz="3200" b="0" smtClean="0"/>
          </a:p>
        </p:txBody>
      </p:sp>
      <p:sp>
        <p:nvSpPr>
          <p:cNvPr id="29698" name="Θέση περιεχομένου 2"/>
          <p:cNvSpPr>
            <a:spLocks noGrp="1"/>
          </p:cNvSpPr>
          <p:nvPr>
            <p:ph idx="1"/>
          </p:nvPr>
        </p:nvSpPr>
        <p:spPr/>
        <p:txBody>
          <a:bodyPr/>
          <a:lstStyle/>
          <a:p>
            <a:r>
              <a:rPr lang="el-GR" altLang="el-GR" smtClean="0"/>
              <a:t>Η χρήση μελανιών υδατικής βάσης αποτελεί αποτέλεσμα της προσπάθειας για μείωση της χρήσης των οργανικών διαλυτών και της εκπομπής οργανικών πτητικών ουσιών (</a:t>
            </a:r>
            <a:r>
              <a:rPr lang="en-US" altLang="el-GR" smtClean="0"/>
              <a:t>VOCs</a:t>
            </a:r>
            <a:r>
              <a:rPr lang="el-GR" altLang="el-GR" smtClean="0"/>
              <a:t>). </a:t>
            </a:r>
          </a:p>
          <a:p>
            <a:r>
              <a:rPr lang="el-GR" altLang="el-GR" smtClean="0"/>
              <a:t>Κατά την παρασκευή ενός μελανιού πιγμέντου ή χρωστικής, υδατικής βάσης, γίνεται πάντα έλεγχος της σταθερότητάς του. </a:t>
            </a:r>
          </a:p>
          <a:p>
            <a:r>
              <a:rPr lang="el-GR" altLang="el-GR" smtClean="0"/>
              <a:t>Ο έλεγχος αυτός, επίσης, χρειάζεται να γίνεται κι όταν ένα μελάνι εξάγεται από την αποθήκη, επειδή πάντα υπάρχει ο κίνδυνος της αλλοίωσης.</a:t>
            </a:r>
          </a:p>
        </p:txBody>
      </p:sp>
      <p:sp>
        <p:nvSpPr>
          <p:cNvPr id="2969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01D7483-EB52-4D1E-B8E8-56AEB56F7B1F}" type="slidenum">
              <a:rPr lang="el-GR" altLang="el-GR">
                <a:solidFill>
                  <a:srgbClr val="000000"/>
                </a:solidFill>
              </a:rPr>
              <a:pPr/>
              <a:t>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Τίτλος 1"/>
          <p:cNvSpPr>
            <a:spLocks noGrp="1"/>
          </p:cNvSpPr>
          <p:nvPr>
            <p:ph type="title"/>
          </p:nvPr>
        </p:nvSpPr>
        <p:spPr>
          <a:xfrm>
            <a:off x="0" y="115888"/>
            <a:ext cx="9144000" cy="909637"/>
          </a:xfrm>
        </p:spPr>
        <p:txBody>
          <a:bodyPr/>
          <a:lstStyle/>
          <a:p>
            <a:r>
              <a:rPr lang="el-GR" altLang="el-GR" smtClean="0"/>
              <a:t>Έλεγχος Σταθερότητας</a:t>
            </a:r>
            <a:endParaRPr lang="el-GR" altLang="el-GR" sz="3600" smtClean="0"/>
          </a:p>
        </p:txBody>
      </p:sp>
      <p:sp>
        <p:nvSpPr>
          <p:cNvPr id="30722" name="Θέση περιεχομένου 2"/>
          <p:cNvSpPr>
            <a:spLocks noGrp="1"/>
          </p:cNvSpPr>
          <p:nvPr>
            <p:ph idx="1"/>
          </p:nvPr>
        </p:nvSpPr>
        <p:spPr/>
        <p:txBody>
          <a:bodyPr/>
          <a:lstStyle/>
          <a:p>
            <a:r>
              <a:rPr lang="el-GR" altLang="el-GR" smtClean="0"/>
              <a:t>Η αραίωση συνήθως γίνεται 50:50 με νερό βρύσης (δικτύου). </a:t>
            </a:r>
          </a:p>
          <a:p>
            <a:r>
              <a:rPr lang="el-GR" altLang="el-GR" smtClean="0"/>
              <a:t>Για το λόγο αυτό, είναι απαραίτητο να ελέγχεται σε τακτά χρονικά διαστήματα το νερό του δικτύου ως προς την ποιότητά του (άλατα/σκληρότητα και </a:t>
            </a:r>
            <a:r>
              <a:rPr lang="en-US" altLang="el-GR" smtClean="0"/>
              <a:t>pH</a:t>
            </a:r>
            <a:r>
              <a:rPr lang="el-GR" altLang="el-GR" smtClean="0"/>
              <a:t>), κι αν χρειάζεται χρησιμοποιείται απιονισμένο νερό.</a:t>
            </a:r>
          </a:p>
        </p:txBody>
      </p:sp>
      <p:sp>
        <p:nvSpPr>
          <p:cNvPr id="3072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DD56383-F5BE-49A0-913F-1977A8E0C124}" type="slidenum">
              <a:rPr lang="el-GR" altLang="el-GR">
                <a:solidFill>
                  <a:srgbClr val="000000"/>
                </a:solidFill>
              </a:rPr>
              <a:pPr/>
              <a:t>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rtlCol="0">
            <a:normAutofit fontScale="90000"/>
          </a:bodyPr>
          <a:lstStyle/>
          <a:p>
            <a:pPr fontAlgn="auto">
              <a:spcAft>
                <a:spcPts val="0"/>
              </a:spcAft>
              <a:defRPr/>
            </a:pPr>
            <a:r>
              <a:rPr lang="el-GR" sz="4400" dirty="0"/>
              <a:t>Όργανα / </a:t>
            </a:r>
            <a:r>
              <a:rPr lang="el-GR" sz="4400" dirty="0" smtClean="0"/>
              <a:t>Υλικά</a:t>
            </a:r>
            <a:br>
              <a:rPr lang="el-GR" sz="4400" dirty="0" smtClean="0"/>
            </a:br>
            <a:r>
              <a:rPr lang="el-GR" sz="3600" b="0" dirty="0"/>
              <a:t>Έλεγχος Σταθερότητας</a:t>
            </a:r>
            <a:r>
              <a:rPr lang="el-GR" sz="3600" dirty="0" smtClean="0"/>
              <a:t> </a:t>
            </a:r>
            <a:endParaRPr lang="el-GR" sz="3600" dirty="0"/>
          </a:p>
        </p:txBody>
      </p:sp>
      <p:sp>
        <p:nvSpPr>
          <p:cNvPr id="31746" name="Θέση περιεχομένου 2"/>
          <p:cNvSpPr>
            <a:spLocks noGrp="1"/>
          </p:cNvSpPr>
          <p:nvPr>
            <p:ph idx="1"/>
          </p:nvPr>
        </p:nvSpPr>
        <p:spPr>
          <a:xfrm>
            <a:off x="457200" y="1557338"/>
            <a:ext cx="8229600" cy="3600450"/>
          </a:xfrm>
        </p:spPr>
        <p:txBody>
          <a:bodyPr/>
          <a:lstStyle/>
          <a:p>
            <a:r>
              <a:rPr lang="el-GR" altLang="el-GR" smtClean="0"/>
              <a:t>Δείγματα μελανιών υδατικής βάσης,</a:t>
            </a:r>
          </a:p>
          <a:p>
            <a:r>
              <a:rPr lang="el-GR" altLang="el-GR" smtClean="0"/>
              <a:t>Ποτήρια γυάλινα, </a:t>
            </a:r>
          </a:p>
          <a:p>
            <a:r>
              <a:rPr lang="el-GR" altLang="el-GR" smtClean="0"/>
              <a:t>Ογκομετρικοί κύλινδροι των 100 ml,</a:t>
            </a:r>
          </a:p>
          <a:p>
            <a:r>
              <a:rPr lang="el-GR" altLang="el-GR" smtClean="0"/>
              <a:t>Νερό βρύσης (δικτύου) και απιονισμένο νερό,</a:t>
            </a:r>
          </a:p>
          <a:p>
            <a:r>
              <a:rPr lang="el-GR" altLang="el-GR" smtClean="0"/>
              <a:t>Μικρή σπάτουλα για το μελάνι.</a:t>
            </a:r>
          </a:p>
        </p:txBody>
      </p:sp>
      <p:sp>
        <p:nvSpPr>
          <p:cNvPr id="3174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FAD02C9-11F8-480A-B965-259F5D9C6856}" type="slidenum">
              <a:rPr lang="el-GR" altLang="el-GR">
                <a:solidFill>
                  <a:srgbClr val="000000"/>
                </a:solidFill>
              </a:rPr>
              <a:pPr/>
              <a:t>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rtlCol="0">
            <a:normAutofit fontScale="90000"/>
          </a:bodyPr>
          <a:lstStyle/>
          <a:p>
            <a:pPr fontAlgn="auto">
              <a:spcAft>
                <a:spcPts val="0"/>
              </a:spcAft>
              <a:defRPr/>
            </a:pPr>
            <a:r>
              <a:rPr lang="el-GR" sz="4400" dirty="0"/>
              <a:t>Πειραματική </a:t>
            </a:r>
            <a:r>
              <a:rPr lang="el-GR" sz="4400" dirty="0" smtClean="0"/>
              <a:t>διαδικασία </a:t>
            </a:r>
            <a:br>
              <a:rPr lang="el-GR" sz="4400" dirty="0" smtClean="0"/>
            </a:br>
            <a:r>
              <a:rPr lang="el-GR" sz="3600" b="0" dirty="0" smtClean="0"/>
              <a:t>Έλεγχος </a:t>
            </a:r>
            <a:r>
              <a:rPr lang="el-GR" sz="3600" b="0" dirty="0"/>
              <a:t>Σταθερότητας</a:t>
            </a:r>
            <a:endParaRPr lang="el-GR" sz="3600" dirty="0"/>
          </a:p>
        </p:txBody>
      </p:sp>
      <p:sp>
        <p:nvSpPr>
          <p:cNvPr id="32770" name="Θέση περιεχομένου 2"/>
          <p:cNvSpPr>
            <a:spLocks noGrp="1"/>
          </p:cNvSpPr>
          <p:nvPr>
            <p:ph idx="1"/>
          </p:nvPr>
        </p:nvSpPr>
        <p:spPr>
          <a:xfrm>
            <a:off x="457200" y="1557338"/>
            <a:ext cx="8229600" cy="3959225"/>
          </a:xfrm>
        </p:spPr>
        <p:txBody>
          <a:bodyPr/>
          <a:lstStyle/>
          <a:p>
            <a:r>
              <a:rPr lang="el-GR" altLang="el-GR" smtClean="0"/>
              <a:t>Η δοκιμή είναι σχετικά απλή. </a:t>
            </a:r>
          </a:p>
          <a:p>
            <a:r>
              <a:rPr lang="el-GR" altLang="el-GR" smtClean="0"/>
              <a:t>Χρειάζεται μόνο η σωστή αραίωση του μελανιού σε αναλογία 1:1 μέσα στο ποτήρι. </a:t>
            </a:r>
          </a:p>
          <a:p>
            <a:r>
              <a:rPr lang="el-GR" altLang="el-GR" smtClean="0"/>
              <a:t>Μετά από καλή ανάμειξη με τη σπάτουλα του μελανιού, το διάλυμα μένει σε ηρεμία όλη τη νύχτα. </a:t>
            </a:r>
          </a:p>
          <a:p>
            <a:r>
              <a:rPr lang="el-GR" altLang="el-GR" smtClean="0"/>
              <a:t>Την επόμενη μέρα, εξετάζεται το μείγμα με τη βοήθεια της σπάτουλας, οπτικά.</a:t>
            </a:r>
          </a:p>
        </p:txBody>
      </p:sp>
      <p:sp>
        <p:nvSpPr>
          <p:cNvPr id="3277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D35553F-C872-432B-9D3C-B174539CA8A3}" type="slidenum">
              <a:rPr lang="el-GR" altLang="el-GR">
                <a:solidFill>
                  <a:srgbClr val="000000"/>
                </a:solidFill>
              </a:rPr>
              <a:pPr/>
              <a:t>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rtlCol="0">
            <a:normAutofit fontScale="90000"/>
          </a:bodyPr>
          <a:lstStyle/>
          <a:p>
            <a:pPr fontAlgn="auto">
              <a:spcAft>
                <a:spcPts val="0"/>
              </a:spcAft>
              <a:defRPr/>
            </a:pPr>
            <a:r>
              <a:rPr lang="el-GR" sz="4400" dirty="0"/>
              <a:t>Εκτίμηση </a:t>
            </a:r>
            <a:r>
              <a:rPr lang="el-GR" sz="4400" dirty="0" smtClean="0"/>
              <a:t>αποτελεσμάτων</a:t>
            </a:r>
            <a:br>
              <a:rPr lang="el-GR" sz="4400" dirty="0" smtClean="0"/>
            </a:br>
            <a:r>
              <a:rPr lang="el-GR" sz="3600" b="0" dirty="0"/>
              <a:t>Έλεγχος </a:t>
            </a:r>
            <a:r>
              <a:rPr lang="el-GR" sz="3600" b="0" dirty="0" smtClean="0"/>
              <a:t>Σταθερότητας (1 από 2)</a:t>
            </a:r>
            <a:endParaRPr lang="el-GR" sz="3600" dirty="0"/>
          </a:p>
        </p:txBody>
      </p:sp>
      <p:sp>
        <p:nvSpPr>
          <p:cNvPr id="33794" name="Θέση περιεχομένου 2"/>
          <p:cNvSpPr>
            <a:spLocks noGrp="1"/>
          </p:cNvSpPr>
          <p:nvPr>
            <p:ph idx="1"/>
          </p:nvPr>
        </p:nvSpPr>
        <p:spPr>
          <a:xfrm>
            <a:off x="457200" y="1557338"/>
            <a:ext cx="8229600" cy="3095625"/>
          </a:xfrm>
        </p:spPr>
        <p:txBody>
          <a:bodyPr/>
          <a:lstStyle/>
          <a:p>
            <a:r>
              <a:rPr lang="el-GR" altLang="el-GR" smtClean="0"/>
              <a:t>Αν το μελάνι είναι αρκετά σταθερό, θα φαίνεται ομοιόμορφο και μαλακό, χωρίς ίχνη ιζήματος. </a:t>
            </a:r>
          </a:p>
          <a:p>
            <a:r>
              <a:rPr lang="el-GR" altLang="el-GR" smtClean="0"/>
              <a:t>Αν είναι ασταθές, θα φαίνεται κάποιο σημάδι αστάθειας ή ανομοιογένειας - ασυνέχειας. </a:t>
            </a:r>
          </a:p>
          <a:p>
            <a:r>
              <a:rPr lang="el-GR" altLang="el-GR" smtClean="0"/>
              <a:t>Στην δεύτερη περίπτωση, το μελάνι θα φαίνεται σαν να αφήνει ίζημα στο ποτήρι και στη σπάτουλα.</a:t>
            </a:r>
          </a:p>
        </p:txBody>
      </p:sp>
      <p:sp>
        <p:nvSpPr>
          <p:cNvPr id="3379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7ED1F58-5671-4E1B-9B6E-DF8A6580C856}" type="slidenum">
              <a:rPr lang="el-GR" altLang="el-GR">
                <a:solidFill>
                  <a:srgbClr val="000000"/>
                </a:solidFill>
              </a:rPr>
              <a:pPr/>
              <a:t>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rtlCol="0">
            <a:normAutofit fontScale="90000"/>
          </a:bodyPr>
          <a:lstStyle/>
          <a:p>
            <a:pPr fontAlgn="auto">
              <a:spcAft>
                <a:spcPts val="0"/>
              </a:spcAft>
              <a:defRPr/>
            </a:pPr>
            <a:r>
              <a:rPr lang="el-GR" sz="4400" dirty="0"/>
              <a:t>Εκτίμηση αποτελεσμάτων</a:t>
            </a:r>
            <a:br>
              <a:rPr lang="el-GR" sz="4400" dirty="0"/>
            </a:br>
            <a:r>
              <a:rPr lang="el-GR" sz="3600" b="0" dirty="0"/>
              <a:t>Έλεγχος Σταθερότητας </a:t>
            </a:r>
            <a:r>
              <a:rPr lang="el-GR" sz="3600" b="0" dirty="0" smtClean="0"/>
              <a:t>(2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a:xfrm>
            <a:off x="468313" y="1557338"/>
            <a:ext cx="8229600" cy="3887787"/>
          </a:xfrm>
        </p:spPr>
        <p:txBody>
          <a:bodyPr>
            <a:normAutofit/>
          </a:bodyPr>
          <a:lstStyle/>
          <a:p>
            <a:r>
              <a:rPr lang="el-GR" altLang="el-GR" smtClean="0"/>
              <a:t>Στη συνέχεια, το μελάνι αναδεύεται ξανά με τη σπάτουλα, μετά εξάγεται από το ποτήρι και εξετάζεται. </a:t>
            </a:r>
          </a:p>
          <a:p>
            <a:r>
              <a:rPr lang="el-GR" altLang="el-GR" smtClean="0"/>
              <a:t>Το μελάνι παρατηρείται καθώς στάζει στο ποτήρι, κι αφήνει ένα λεπτό στρώμα στην επιφάνεια της σπάτουλας. </a:t>
            </a:r>
          </a:p>
          <a:p>
            <a:r>
              <a:rPr lang="el-GR" altLang="el-GR" smtClean="0"/>
              <a:t>Το μελάνι μπορεί να θεωρηθεί αποδεκτό, εάν είναι ομοιόμορφο και στιλπνό, χωρίς να υπάρχουν σημάδια παρουσίας συσσωματωμάτων.</a:t>
            </a:r>
          </a:p>
          <a:p>
            <a:pPr>
              <a:buFont typeface="Arial" charset="0"/>
              <a:buNone/>
            </a:pPr>
            <a:endParaRPr lang="el-GR" altLang="el-GR" smtClean="0"/>
          </a:p>
        </p:txBody>
      </p:sp>
      <p:sp>
        <p:nvSpPr>
          <p:cNvPr id="3481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6BC2AEC-EFCE-4558-A67A-B43DD1D3B752}" type="slidenum">
              <a:rPr lang="el-GR" altLang="el-GR">
                <a:solidFill>
                  <a:srgbClr val="000000"/>
                </a:solidFill>
              </a:rPr>
              <a:pPr/>
              <a:t>8</a:t>
            </a:fld>
            <a:endParaRPr lang="el-GR" altLang="el-GR">
              <a:solidFill>
                <a:srgbClr val="00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5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132</TotalTime>
  <Words>1758</Words>
  <Application>Microsoft Office PowerPoint</Application>
  <PresentationFormat>Προβολή στην οθόνη (4:3)</PresentationFormat>
  <Paragraphs>176</Paragraphs>
  <Slides>34</Slides>
  <Notes>12</Notes>
  <HiddenSlides>0</HiddenSlides>
  <MMClips>0</MMClips>
  <ScaleCrop>false</ScaleCrop>
  <HeadingPairs>
    <vt:vector size="4" baseType="variant">
      <vt:variant>
        <vt:lpstr>Θέμα</vt:lpstr>
      </vt:variant>
      <vt:variant>
        <vt:i4>3</vt:i4>
      </vt:variant>
      <vt:variant>
        <vt:lpstr>Τίτλοι διαφανειών</vt:lpstr>
      </vt:variant>
      <vt:variant>
        <vt:i4>34</vt:i4>
      </vt:variant>
    </vt:vector>
  </HeadingPairs>
  <TitlesOfParts>
    <vt:vector size="37" baseType="lpstr">
      <vt:lpstr>OC_template_updated</vt:lpstr>
      <vt:lpstr>1_OC_template_updated</vt:lpstr>
      <vt:lpstr>2_OC_template_updated</vt:lpstr>
      <vt:lpstr>Μελάνια και επικαλυπτικά (Ε)</vt:lpstr>
      <vt:lpstr>Στόχος της ενότητας </vt:lpstr>
      <vt:lpstr>(Ι)  Έλεγχος Σταθερότητας Μελανιών που Μπορούν να Αραιωθούν με Νερό </vt:lpstr>
      <vt:lpstr>Γενικά</vt:lpstr>
      <vt:lpstr>Έλεγχος Σταθερότητας</vt:lpstr>
      <vt:lpstr>Όργανα / Υλικά Έλεγχος Σταθερότητας </vt:lpstr>
      <vt:lpstr>Πειραματική διαδικασία  Έλεγχος Σταθερότητας</vt:lpstr>
      <vt:lpstr>Εκτίμηση αποτελεσμάτων Έλεγχος Σταθερότητας (1 από 2)</vt:lpstr>
      <vt:lpstr>Εκτίμηση αποτελεσμάτων Έλεγχος Σταθερότητας (2 από 2)</vt:lpstr>
      <vt:lpstr>(ΙΙ)  Έλεγχος του Αφρισμού σε Μελάνια με Υδατική Βάση</vt:lpstr>
      <vt:lpstr>Έλεγχος του αφρισμού (1 από 2)</vt:lpstr>
      <vt:lpstr>Έλεγχος του αφρισμού (1 από 2)</vt:lpstr>
      <vt:lpstr>Έλεγχος του αφρισμού (2 από 2)</vt:lpstr>
      <vt:lpstr>Όργανα / Υλικά Έλεγχος του αφρισμού</vt:lpstr>
      <vt:lpstr>Πειραματική διαδικασία  Έλεγχος του αφρισμού (1 από 2)</vt:lpstr>
      <vt:lpstr>Πειραματική διαδικασία Έλεγχος του αφρισμού (2 από 2)</vt:lpstr>
      <vt:lpstr>Εκτίμηση των αποτελεσμάτων  Έλεγχος του αφρισμού (1 από 2)</vt:lpstr>
      <vt:lpstr>Εκτίμηση των αποτελεσμάτων  Έλεγχος του αφρισμού (2 από 2)</vt:lpstr>
      <vt:lpstr> (ΙΙΙ)  Εκτίμηση της ποιότητας εκτύπωσης μελανιών που μπορούν να αραιωθούν με νερό </vt:lpstr>
      <vt:lpstr>Ποιότητα εκτύπωσης (1 από 2) </vt:lpstr>
      <vt:lpstr>Ποιότητα εκτύπωσης (2 από 2) </vt:lpstr>
      <vt:lpstr>Εκτίμηση ποιότητας εκτύπωσης (1 από 2) </vt:lpstr>
      <vt:lpstr>Εκτίμηση ποιότητας εκτύπωσης (2 από 2) </vt:lpstr>
      <vt:lpstr>Δοκιμές με την χρήση των ράβδων</vt:lpstr>
      <vt:lpstr>Λήψη εικόνων δειγμάτων με κάμερα</vt:lpstr>
      <vt:lpstr>Εξέταση δειγμάτων με μικροσκόπιο</vt:lpstr>
      <vt:lpstr>Βιβλιογραφία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Μελάνια και επικαλυπτικά (Ε)</dc:title>
  <dc:creator>opencourses@teiath.gr</dc:creator>
  <cp:lastModifiedBy>fkaram2</cp:lastModifiedBy>
  <cp:revision>18</cp:revision>
  <dcterms:created xsi:type="dcterms:W3CDTF">2014-09-29T09:39:09Z</dcterms:created>
  <dcterms:modified xsi:type="dcterms:W3CDTF">2015-07-02T07:09:17Z</dcterms:modified>
</cp:coreProperties>
</file>